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6" r:id="rId3"/>
    <p:sldId id="270" r:id="rId4"/>
    <p:sldId id="269" r:id="rId5"/>
    <p:sldId id="271" r:id="rId6"/>
    <p:sldId id="272" r:id="rId7"/>
    <p:sldId id="273" r:id="rId8"/>
    <p:sldId id="274" r:id="rId9"/>
    <p:sldId id="275" r:id="rId10"/>
    <p:sldId id="276" r:id="rId11"/>
    <p:sldId id="265" r:id="rId12"/>
  </p:sldIdLst>
  <p:sldSz cx="9144000" cy="6858000" type="screen4x3"/>
  <p:notesSz cx="6858000" cy="9715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613" autoAdjust="0"/>
  </p:normalViewPr>
  <p:slideViewPr>
    <p:cSldViewPr>
      <p:cViewPr>
        <p:scale>
          <a:sx n="50" d="100"/>
          <a:sy n="50" d="100"/>
        </p:scale>
        <p:origin x="-3384" y="-10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5D748E0A-2A9C-4F5D-BED1-19B36E4F2462}" type="datetimeFigureOut">
              <a:rPr lang="en-GB" smtClean="0"/>
              <a:t>26/08/2012</a:t>
            </a:fld>
            <a:endParaRPr lang="en-GB"/>
          </a:p>
        </p:txBody>
      </p:sp>
      <p:sp>
        <p:nvSpPr>
          <p:cNvPr id="4" name="Slide Image Placeholder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28039"/>
            <a:ext cx="2971800" cy="4857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228039"/>
            <a:ext cx="2971800" cy="485775"/>
          </a:xfrm>
          <a:prstGeom prst="rect">
            <a:avLst/>
          </a:prstGeom>
        </p:spPr>
        <p:txBody>
          <a:bodyPr vert="horz" lIns="91440" tIns="45720" rIns="91440" bIns="45720" rtlCol="0" anchor="b"/>
          <a:lstStyle>
            <a:lvl1pPr algn="r">
              <a:defRPr sz="1200"/>
            </a:lvl1pPr>
          </a:lstStyle>
          <a:p>
            <a:fld id="{102E30EB-E414-4D7B-8419-66F8BE97CCD9}" type="slidenum">
              <a:rPr lang="en-GB" smtClean="0"/>
              <a:t>‹#›</a:t>
            </a:fld>
            <a:endParaRPr lang="en-GB"/>
          </a:p>
        </p:txBody>
      </p:sp>
    </p:spTree>
    <p:extLst>
      <p:ext uri="{BB962C8B-B14F-4D97-AF65-F5344CB8AC3E}">
        <p14:creationId xmlns:p14="http://schemas.microsoft.com/office/powerpoint/2010/main" val="3086376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Starter activity – in pairs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 </a:t>
            </a:r>
            <a:r>
              <a:rPr lang="en-GB" dirty="0" err="1" smtClean="0"/>
              <a:t>abuelo</a:t>
            </a:r>
            <a:r>
              <a:rPr lang="en-GB" dirty="0" smtClean="0"/>
              <a:t/>
            </a:r>
            <a:br>
              <a:rPr lang="en-GB" dirty="0" smtClean="0"/>
            </a:br>
            <a:r>
              <a:rPr lang="en-GB" dirty="0" smtClean="0"/>
              <a:t>2 </a:t>
            </a:r>
            <a:r>
              <a:rPr lang="en-GB" dirty="0" err="1" smtClean="0"/>
              <a:t>suegra</a:t>
            </a:r>
            <a:r>
              <a:rPr lang="en-GB" dirty="0" smtClean="0"/>
              <a:t/>
            </a:r>
            <a:br>
              <a:rPr lang="en-GB" dirty="0" smtClean="0"/>
            </a:br>
            <a:r>
              <a:rPr lang="en-GB" dirty="0" smtClean="0"/>
              <a:t>3 </a:t>
            </a:r>
            <a:r>
              <a:rPr lang="en-GB" dirty="0" err="1" smtClean="0"/>
              <a:t>tía</a:t>
            </a:r>
            <a:r>
              <a:rPr lang="en-GB" dirty="0" smtClean="0"/>
              <a:t/>
            </a:r>
            <a:br>
              <a:rPr lang="en-GB" dirty="0" smtClean="0"/>
            </a:br>
            <a:r>
              <a:rPr lang="en-GB" dirty="0" smtClean="0"/>
              <a:t>4 primo</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5</a:t>
            </a:r>
            <a:r>
              <a:rPr lang="en-GB" baseline="0" dirty="0" smtClean="0"/>
              <a:t>  </a:t>
            </a:r>
            <a:r>
              <a:rPr lang="en-GB" baseline="0" dirty="0" err="1" smtClean="0"/>
              <a:t>c</a:t>
            </a:r>
            <a:r>
              <a:rPr lang="en-GB" dirty="0" err="1" smtClean="0"/>
              <a:t>uñada</a:t>
            </a:r>
            <a:r>
              <a:rPr lang="en-GB" dirty="0" smtClean="0"/>
              <a:t/>
            </a:r>
            <a:br>
              <a:rPr lang="en-GB" dirty="0" smtClean="0"/>
            </a:br>
            <a:r>
              <a:rPr lang="en-GB" dirty="0" smtClean="0"/>
              <a:t/>
            </a:r>
            <a:br>
              <a:rPr lang="en-GB" dirty="0" smtClean="0"/>
            </a:br>
            <a:r>
              <a:rPr lang="en-GB" dirty="0" smtClean="0"/>
              <a:t>Other useful relations</a:t>
            </a:r>
            <a:r>
              <a:rPr lang="en-GB" baseline="0" dirty="0" smtClean="0"/>
              <a:t> they may not know:</a:t>
            </a:r>
            <a:br>
              <a:rPr lang="en-GB" baseline="0" dirty="0" smtClean="0"/>
            </a:br>
            <a:r>
              <a:rPr lang="en-GB" baseline="0" dirty="0" err="1" smtClean="0"/>
              <a:t>bisabuelo</a:t>
            </a:r>
            <a:r>
              <a:rPr lang="en-GB" baseline="0" dirty="0" smtClean="0"/>
              <a:t>, </a:t>
            </a:r>
            <a:r>
              <a:rPr lang="en-GB" baseline="0" dirty="0" err="1" smtClean="0"/>
              <a:t>sobrino</a:t>
            </a:r>
            <a:r>
              <a:rPr lang="en-GB" baseline="0" dirty="0" smtClean="0"/>
              <a:t>, </a:t>
            </a:r>
            <a:r>
              <a:rPr lang="en-GB" baseline="0" dirty="0" err="1" smtClean="0"/>
              <a:t>nieto</a:t>
            </a:r>
            <a:r>
              <a:rPr lang="en-GB" baseline="0" dirty="0" smtClean="0"/>
              <a:t>, </a:t>
            </a:r>
            <a:r>
              <a:rPr lang="en-GB" baseline="0" dirty="0" err="1" smtClean="0"/>
              <a:t>padrastro</a:t>
            </a:r>
            <a:r>
              <a:rPr lang="en-GB" baseline="0" dirty="0" smtClean="0"/>
              <a:t>, </a:t>
            </a:r>
            <a:r>
              <a:rPr lang="en-GB" baseline="0" dirty="0" err="1" smtClean="0"/>
              <a:t>sobrino</a:t>
            </a:r>
            <a:r>
              <a:rPr lang="en-GB" baseline="0" dirty="0" smtClean="0"/>
              <a:t> </a:t>
            </a:r>
            <a:r>
              <a:rPr lang="en-GB" baseline="0" dirty="0" err="1" smtClean="0"/>
              <a:t>nieto</a:t>
            </a:r>
            <a:r>
              <a:rPr lang="en-GB" baseline="0" dirty="0" smtClean="0"/>
              <a:t>, </a:t>
            </a:r>
          </a:p>
          <a:p>
            <a:pPr marL="228600" marR="0" indent="-228600" algn="l" defTabSz="914400" rtl="0" eaLnBrk="1" fontAlgn="auto" latinLnBrk="0" hangingPunct="1">
              <a:lnSpc>
                <a:spcPct val="100000"/>
              </a:lnSpc>
              <a:spcBef>
                <a:spcPts val="0"/>
              </a:spcBef>
              <a:spcAft>
                <a:spcPts val="0"/>
              </a:spcAft>
              <a:buClrTx/>
              <a:buSzTx/>
              <a:buFontTx/>
              <a:buAutoNum type="arabicPlain" startAt="5"/>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Second cousin</a:t>
            </a:r>
            <a:br>
              <a:rPr lang="en-GB" baseline="0" dirty="0" smtClean="0"/>
            </a:br>
            <a:r>
              <a:rPr lang="en-GB" baseline="0" dirty="0" smtClean="0"/>
              <a:t>1.  cousin of your parent = </a:t>
            </a:r>
            <a:r>
              <a:rPr lang="en-GB" baseline="0" dirty="0" err="1" smtClean="0"/>
              <a:t>tío</a:t>
            </a:r>
            <a:r>
              <a:rPr lang="en-GB" baseline="0" dirty="0" smtClean="0"/>
              <a:t>/</a:t>
            </a:r>
            <a:r>
              <a:rPr lang="en-GB" baseline="0" dirty="0" err="1" smtClean="0"/>
              <a:t>tía</a:t>
            </a:r>
            <a:r>
              <a:rPr lang="en-GB" baseline="0" dirty="0" smtClean="0"/>
              <a:t> </a:t>
            </a:r>
            <a:r>
              <a:rPr lang="en-GB" baseline="0" dirty="0" err="1" smtClean="0"/>
              <a:t>segundo</a:t>
            </a:r>
            <a:r>
              <a:rPr lang="en-GB" baseline="0" dirty="0" smtClean="0"/>
              <a:t>/a</a:t>
            </a:r>
            <a:br>
              <a:rPr lang="en-GB" baseline="0" dirty="0" smtClean="0"/>
            </a:br>
            <a:r>
              <a:rPr lang="en-GB" baseline="0" dirty="0" smtClean="0"/>
              <a:t>2.  child of your cousin = </a:t>
            </a:r>
            <a:r>
              <a:rPr lang="en-GB" baseline="0" dirty="0" err="1" smtClean="0"/>
              <a:t>sobrino</a:t>
            </a:r>
            <a:r>
              <a:rPr lang="en-GB" baseline="0" dirty="0" smtClean="0"/>
              <a:t>/a </a:t>
            </a:r>
            <a:r>
              <a:rPr lang="en-GB" baseline="0" dirty="0" err="1" smtClean="0"/>
              <a:t>segundo</a:t>
            </a:r>
            <a:r>
              <a:rPr lang="en-GB" baseline="0" dirty="0" smtClean="0"/>
              <a:t>/a</a:t>
            </a:r>
            <a:endParaRPr lang="en-GB" dirty="0"/>
          </a:p>
        </p:txBody>
      </p:sp>
      <p:sp>
        <p:nvSpPr>
          <p:cNvPr id="4" name="Slide Number Placeholder 3"/>
          <p:cNvSpPr>
            <a:spLocks noGrp="1"/>
          </p:cNvSpPr>
          <p:nvPr>
            <p:ph type="sldNum" sz="quarter" idx="10"/>
          </p:nvPr>
        </p:nvSpPr>
        <p:spPr/>
        <p:txBody>
          <a:bodyPr/>
          <a:lstStyle/>
          <a:p>
            <a:fld id="{102E30EB-E414-4D7B-8419-66F8BE97CCD9}" type="slidenum">
              <a:rPr lang="en-GB" smtClean="0"/>
              <a:t>1</a:t>
            </a:fld>
            <a:endParaRPr lang="en-GB"/>
          </a:p>
        </p:txBody>
      </p:sp>
    </p:spTree>
    <p:extLst>
      <p:ext uri="{BB962C8B-B14F-4D97-AF65-F5344CB8AC3E}">
        <p14:creationId xmlns:p14="http://schemas.microsoft.com/office/powerpoint/2010/main" val="3987040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Text</a:t>
            </a:r>
            <a:r>
              <a:rPr lang="en-GB" baseline="0" dirty="0" smtClean="0"/>
              <a:t> work – La </a:t>
            </a:r>
            <a:r>
              <a:rPr lang="en-GB" baseline="0" dirty="0" err="1" smtClean="0"/>
              <a:t>familia</a:t>
            </a:r>
            <a:r>
              <a:rPr lang="en-GB" baseline="0" dirty="0" smtClean="0"/>
              <a:t> de </a:t>
            </a:r>
            <a:r>
              <a:rPr lang="en-GB" baseline="0" dirty="0" err="1" smtClean="0"/>
              <a:t>Iñaki</a:t>
            </a:r>
            <a:r>
              <a:rPr lang="en-GB" baseline="0" dirty="0" smtClean="0"/>
              <a:t> and </a:t>
            </a:r>
            <a:r>
              <a:rPr lang="en-GB" baseline="0" dirty="0" err="1" smtClean="0"/>
              <a:t>Una</a:t>
            </a:r>
            <a:r>
              <a:rPr lang="en-GB" baseline="0" dirty="0" smtClean="0"/>
              <a:t> </a:t>
            </a:r>
            <a:r>
              <a:rPr lang="en-GB" baseline="0" dirty="0" err="1" smtClean="0"/>
              <a:t>familia</a:t>
            </a:r>
            <a:r>
              <a:rPr lang="en-GB" baseline="0" dirty="0" smtClean="0"/>
              <a:t> </a:t>
            </a:r>
            <a:r>
              <a:rPr lang="en-GB" baseline="0" dirty="0" err="1" smtClean="0"/>
              <a:t>madrileña</a:t>
            </a:r>
            <a:r>
              <a:rPr lang="en-GB" baseline="0" dirty="0" smtClean="0"/>
              <a:t> p.2-3 Edexcel Spanish for A Level</a:t>
            </a:r>
            <a:endParaRPr lang="en-GB" dirty="0"/>
          </a:p>
        </p:txBody>
      </p:sp>
      <p:sp>
        <p:nvSpPr>
          <p:cNvPr id="4" name="Slide Number Placeholder 3"/>
          <p:cNvSpPr>
            <a:spLocks noGrp="1"/>
          </p:cNvSpPr>
          <p:nvPr>
            <p:ph type="sldNum" sz="quarter" idx="10"/>
          </p:nvPr>
        </p:nvSpPr>
        <p:spPr/>
        <p:txBody>
          <a:bodyPr/>
          <a:lstStyle/>
          <a:p>
            <a:fld id="{102E30EB-E414-4D7B-8419-66F8BE97CCD9}" type="slidenum">
              <a:rPr lang="en-GB" smtClean="0"/>
              <a:t>2</a:t>
            </a:fld>
            <a:endParaRPr lang="en-GB"/>
          </a:p>
        </p:txBody>
      </p:sp>
    </p:spTree>
    <p:extLst>
      <p:ext uri="{BB962C8B-B14F-4D97-AF65-F5344CB8AC3E}">
        <p14:creationId xmlns:p14="http://schemas.microsoft.com/office/powerpoint/2010/main" val="57051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16F537E-A838-4F44-8264-A49E6628CEF7}"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dirty="0" smtClean="0"/>
              <a:t>Sheet for students to cut and organise.</a:t>
            </a:r>
          </a:p>
          <a:p>
            <a:pPr>
              <a:spcBef>
                <a:spcPct val="0"/>
              </a:spcBef>
            </a:pPr>
            <a:endParaRPr lang="en-GB"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AB2391B-4878-435A-8E2B-BE3D7F406500}"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16F537E-A838-4F44-8264-A49E6628CEF7}"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encourage students to respond to each other’s ranking suggestions.</a:t>
            </a:r>
            <a:endParaRPr lang="en-GB" dirty="0"/>
          </a:p>
        </p:txBody>
      </p:sp>
      <p:sp>
        <p:nvSpPr>
          <p:cNvPr id="4" name="Slide Number Placeholder 3"/>
          <p:cNvSpPr>
            <a:spLocks noGrp="1"/>
          </p:cNvSpPr>
          <p:nvPr>
            <p:ph type="sldNum" sz="quarter" idx="10"/>
          </p:nvPr>
        </p:nvSpPr>
        <p:spPr/>
        <p:txBody>
          <a:bodyPr/>
          <a:lstStyle/>
          <a:p>
            <a:fld id="{102E30EB-E414-4D7B-8419-66F8BE97CCD9}" type="slidenum">
              <a:rPr lang="en-GB" smtClean="0"/>
              <a:t>6</a:t>
            </a:fld>
            <a:endParaRPr lang="en-GB"/>
          </a:p>
        </p:txBody>
      </p:sp>
    </p:spTree>
    <p:extLst>
      <p:ext uri="{BB962C8B-B14F-4D97-AF65-F5344CB8AC3E}">
        <p14:creationId xmlns:p14="http://schemas.microsoft.com/office/powerpoint/2010/main" val="3610194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Prose translation</a:t>
            </a:r>
            <a:r>
              <a:rPr lang="en-GB" baseline="0" dirty="0" smtClean="0"/>
              <a:t> – this is the first time students will have attempted to construct a text at this level so they will need support.  They are going to use www.verbix.com and wordreference.com </a:t>
            </a:r>
            <a:br>
              <a:rPr lang="en-GB" baseline="0" dirty="0" smtClean="0"/>
            </a:br>
            <a:r>
              <a:rPr lang="en-GB" baseline="0" dirty="0" smtClean="0"/>
              <a:t>There are a few suggestions added for this </a:t>
            </a:r>
            <a:r>
              <a:rPr lang="en-GB" baseline="0" dirty="0" smtClean="0"/>
              <a:t>reason.  Begin in class and finish for homework.</a:t>
            </a:r>
            <a:endParaRPr lang="en-GB" dirty="0"/>
          </a:p>
        </p:txBody>
      </p:sp>
      <p:sp>
        <p:nvSpPr>
          <p:cNvPr id="4" name="Slide Number Placeholder 3"/>
          <p:cNvSpPr>
            <a:spLocks noGrp="1"/>
          </p:cNvSpPr>
          <p:nvPr>
            <p:ph type="sldNum" sz="quarter" idx="10"/>
          </p:nvPr>
        </p:nvSpPr>
        <p:spPr/>
        <p:txBody>
          <a:bodyPr/>
          <a:lstStyle/>
          <a:p>
            <a:fld id="{102E30EB-E414-4D7B-8419-66F8BE97CCD9}" type="slidenum">
              <a:rPr lang="en-GB" smtClean="0"/>
              <a:t>8</a:t>
            </a:fld>
            <a:endParaRPr lang="en-GB"/>
          </a:p>
        </p:txBody>
      </p:sp>
    </p:spTree>
    <p:extLst>
      <p:ext uri="{BB962C8B-B14F-4D97-AF65-F5344CB8AC3E}">
        <p14:creationId xmlns:p14="http://schemas.microsoft.com/office/powerpoint/2010/main" val="937484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3858AC-FC5E-430E-AFF0-46B6EFEA306D}" type="datetimeFigureOut">
              <a:rPr lang="en-GB" smtClean="0"/>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20651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3858AC-FC5E-430E-AFF0-46B6EFEA306D}" type="datetimeFigureOut">
              <a:rPr lang="en-GB" smtClean="0"/>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307214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3858AC-FC5E-430E-AFF0-46B6EFEA306D}" type="datetimeFigureOut">
              <a:rPr lang="en-GB" smtClean="0"/>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345668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3858AC-FC5E-430E-AFF0-46B6EFEA306D}" type="datetimeFigureOut">
              <a:rPr lang="en-GB" smtClean="0"/>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269862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3858AC-FC5E-430E-AFF0-46B6EFEA306D}" type="datetimeFigureOut">
              <a:rPr lang="en-GB" smtClean="0"/>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385689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3858AC-FC5E-430E-AFF0-46B6EFEA306D}" type="datetimeFigureOut">
              <a:rPr lang="en-GB" smtClean="0"/>
              <a:t>26/08/2012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66003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3858AC-FC5E-430E-AFF0-46B6EFEA306D}" type="datetimeFigureOut">
              <a:rPr lang="en-GB" smtClean="0"/>
              <a:t>26/08/2012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248400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3858AC-FC5E-430E-AFF0-46B6EFEA306D}" type="datetimeFigureOut">
              <a:rPr lang="en-GB" smtClean="0"/>
              <a:t>26/08/2012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501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858AC-FC5E-430E-AFF0-46B6EFEA306D}" type="datetimeFigureOut">
              <a:rPr lang="en-GB" smtClean="0"/>
              <a:t>26/08/2012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2209995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858AC-FC5E-430E-AFF0-46B6EFEA306D}" type="datetimeFigureOut">
              <a:rPr lang="en-GB" smtClean="0"/>
              <a:t>26/08/2012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347970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858AC-FC5E-430E-AFF0-46B6EFEA306D}" type="datetimeFigureOut">
              <a:rPr lang="en-GB" smtClean="0"/>
              <a:t>26/08/2012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4F6FB3-D313-4845-906E-4FACB6FA4E86}" type="slidenum">
              <a:rPr lang="en-GB" smtClean="0"/>
              <a:t>‹#›</a:t>
            </a:fld>
            <a:endParaRPr lang="en-GB"/>
          </a:p>
        </p:txBody>
      </p:sp>
    </p:spTree>
    <p:extLst>
      <p:ext uri="{BB962C8B-B14F-4D97-AF65-F5344CB8AC3E}">
        <p14:creationId xmlns:p14="http://schemas.microsoft.com/office/powerpoint/2010/main" val="68627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858AC-FC5E-430E-AFF0-46B6EFEA306D}" type="datetimeFigureOut">
              <a:rPr lang="en-GB" smtClean="0"/>
              <a:t>26/08/2012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F6FB3-D313-4845-906E-4FACB6FA4E86}" type="slidenum">
              <a:rPr lang="en-GB" smtClean="0"/>
              <a:t>‹#›</a:t>
            </a:fld>
            <a:endParaRPr lang="en-GB"/>
          </a:p>
        </p:txBody>
      </p:sp>
    </p:spTree>
    <p:extLst>
      <p:ext uri="{BB962C8B-B14F-4D97-AF65-F5344CB8AC3E}">
        <p14:creationId xmlns:p14="http://schemas.microsoft.com/office/powerpoint/2010/main" val="4237332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tx1"/>
          </a:solidFill>
        </p:spPr>
        <p:txBody>
          <a:bodyPr wrap="square" rtlCol="0">
            <a:spAutoFit/>
          </a:bodyPr>
          <a:lstStyle/>
          <a:p>
            <a:r>
              <a:rPr lang="en-GB" sz="3200" b="1" dirty="0" err="1" smtClean="0">
                <a:solidFill>
                  <a:schemeClr val="bg1"/>
                </a:solidFill>
              </a:rPr>
              <a:t>Definiciones</a:t>
            </a:r>
            <a:r>
              <a:rPr lang="en-GB" sz="3200" b="1" dirty="0" smtClean="0">
                <a:solidFill>
                  <a:schemeClr val="bg1"/>
                </a:solidFill>
              </a:rPr>
              <a:t> – </a:t>
            </a:r>
            <a:r>
              <a:rPr lang="en-GB" sz="3200" b="1" dirty="0" err="1" smtClean="0">
                <a:solidFill>
                  <a:schemeClr val="bg1"/>
                </a:solidFill>
              </a:rPr>
              <a:t>Miembros</a:t>
            </a:r>
            <a:r>
              <a:rPr lang="en-GB" sz="3200" b="1" dirty="0" smtClean="0">
                <a:solidFill>
                  <a:schemeClr val="bg1"/>
                </a:solidFill>
              </a:rPr>
              <a:t> de la </a:t>
            </a:r>
            <a:r>
              <a:rPr lang="en-GB" sz="3200" b="1" dirty="0" err="1" smtClean="0">
                <a:solidFill>
                  <a:schemeClr val="bg1"/>
                </a:solidFill>
              </a:rPr>
              <a:t>familia</a:t>
            </a:r>
            <a:endParaRPr lang="en-GB" sz="3200" b="1" dirty="0">
              <a:solidFill>
                <a:schemeClr val="bg1"/>
              </a:solidFill>
            </a:endParaRPr>
          </a:p>
        </p:txBody>
      </p:sp>
      <p:sp>
        <p:nvSpPr>
          <p:cNvPr id="5" name="TextBox 4"/>
          <p:cNvSpPr txBox="1"/>
          <p:nvPr/>
        </p:nvSpPr>
        <p:spPr>
          <a:xfrm>
            <a:off x="163488" y="5733256"/>
            <a:ext cx="6928792" cy="646331"/>
          </a:xfrm>
          <a:prstGeom prst="rect">
            <a:avLst/>
          </a:prstGeom>
          <a:solidFill>
            <a:srgbClr val="002060"/>
          </a:solidFill>
        </p:spPr>
        <p:txBody>
          <a:bodyPr wrap="square" rtlCol="0">
            <a:spAutoFit/>
          </a:bodyPr>
          <a:lstStyle/>
          <a:p>
            <a:r>
              <a:rPr lang="en-GB" sz="3600" b="1" dirty="0" smtClean="0">
                <a:solidFill>
                  <a:srgbClr val="FFFFCC"/>
                </a:solidFill>
              </a:rPr>
              <a:t>5 La </a:t>
            </a:r>
            <a:r>
              <a:rPr lang="en-GB" sz="3600" b="1" dirty="0" err="1" smtClean="0">
                <a:solidFill>
                  <a:srgbClr val="FFFFCC"/>
                </a:solidFill>
              </a:rPr>
              <a:t>hermana</a:t>
            </a:r>
            <a:r>
              <a:rPr lang="en-GB" sz="3600" b="1" dirty="0" smtClean="0">
                <a:solidFill>
                  <a:srgbClr val="FFFFCC"/>
                </a:solidFill>
              </a:rPr>
              <a:t> de mi </a:t>
            </a:r>
            <a:r>
              <a:rPr lang="en-GB" sz="3600" b="1" dirty="0" err="1" smtClean="0">
                <a:solidFill>
                  <a:srgbClr val="FFFFCC"/>
                </a:solidFill>
              </a:rPr>
              <a:t>marido</a:t>
            </a:r>
            <a:r>
              <a:rPr lang="en-GB" sz="3600" b="1" dirty="0" smtClean="0">
                <a:solidFill>
                  <a:srgbClr val="FFFFCC"/>
                </a:solidFill>
              </a:rPr>
              <a:t> </a:t>
            </a:r>
            <a:r>
              <a:rPr lang="en-GB" sz="3600" b="1" dirty="0" err="1" smtClean="0">
                <a:solidFill>
                  <a:srgbClr val="FFFFCC"/>
                </a:solidFill>
              </a:rPr>
              <a:t>es</a:t>
            </a:r>
            <a:r>
              <a:rPr lang="en-GB" sz="3600" b="1" dirty="0" smtClean="0">
                <a:solidFill>
                  <a:srgbClr val="FFFFCC"/>
                </a:solidFill>
              </a:rPr>
              <a:t> mi…</a:t>
            </a:r>
            <a:endParaRPr lang="en-GB" sz="3600" b="1" dirty="0">
              <a:solidFill>
                <a:srgbClr val="FFFFCC"/>
              </a:solidFill>
            </a:endParaRPr>
          </a:p>
        </p:txBody>
      </p:sp>
      <p:sp>
        <p:nvSpPr>
          <p:cNvPr id="6" name="TextBox 5"/>
          <p:cNvSpPr txBox="1"/>
          <p:nvPr/>
        </p:nvSpPr>
        <p:spPr>
          <a:xfrm>
            <a:off x="107504" y="2062589"/>
            <a:ext cx="6928792" cy="646331"/>
          </a:xfrm>
          <a:prstGeom prst="rect">
            <a:avLst/>
          </a:prstGeom>
          <a:solidFill>
            <a:srgbClr val="002060"/>
          </a:solidFill>
        </p:spPr>
        <p:txBody>
          <a:bodyPr wrap="square" rtlCol="0">
            <a:spAutoFit/>
          </a:bodyPr>
          <a:lstStyle/>
          <a:p>
            <a:r>
              <a:rPr lang="en-GB" sz="3600" b="1" dirty="0" smtClean="0">
                <a:solidFill>
                  <a:srgbClr val="FFFFCC"/>
                </a:solidFill>
              </a:rPr>
              <a:t>2  La </a:t>
            </a:r>
            <a:r>
              <a:rPr lang="en-GB" sz="3600" b="1" dirty="0" err="1" smtClean="0">
                <a:solidFill>
                  <a:srgbClr val="FFFFCC"/>
                </a:solidFill>
              </a:rPr>
              <a:t>madre</a:t>
            </a:r>
            <a:r>
              <a:rPr lang="en-GB" sz="3600" b="1" dirty="0" smtClean="0">
                <a:solidFill>
                  <a:srgbClr val="FFFFCC"/>
                </a:solidFill>
              </a:rPr>
              <a:t> de mi </a:t>
            </a:r>
            <a:r>
              <a:rPr lang="en-GB" sz="3600" b="1" dirty="0" err="1" smtClean="0">
                <a:solidFill>
                  <a:srgbClr val="FFFFCC"/>
                </a:solidFill>
              </a:rPr>
              <a:t>marido</a:t>
            </a:r>
            <a:r>
              <a:rPr lang="en-GB" sz="3600" b="1" dirty="0" smtClean="0">
                <a:solidFill>
                  <a:srgbClr val="FFFFCC"/>
                </a:solidFill>
              </a:rPr>
              <a:t> </a:t>
            </a:r>
            <a:r>
              <a:rPr lang="en-GB" sz="3600" b="1" dirty="0" err="1" smtClean="0">
                <a:solidFill>
                  <a:srgbClr val="FFFFCC"/>
                </a:solidFill>
              </a:rPr>
              <a:t>es</a:t>
            </a:r>
            <a:r>
              <a:rPr lang="en-GB" sz="3600" b="1" dirty="0" smtClean="0">
                <a:solidFill>
                  <a:srgbClr val="FFFFCC"/>
                </a:solidFill>
              </a:rPr>
              <a:t> mi…</a:t>
            </a:r>
            <a:endParaRPr lang="en-GB" sz="3600" b="1" dirty="0">
              <a:solidFill>
                <a:srgbClr val="FFFFCC"/>
              </a:solidFill>
            </a:endParaRPr>
          </a:p>
        </p:txBody>
      </p:sp>
      <p:sp>
        <p:nvSpPr>
          <p:cNvPr id="7" name="TextBox 6"/>
          <p:cNvSpPr txBox="1"/>
          <p:nvPr/>
        </p:nvSpPr>
        <p:spPr>
          <a:xfrm>
            <a:off x="130696" y="3286725"/>
            <a:ext cx="6928792" cy="646331"/>
          </a:xfrm>
          <a:prstGeom prst="rect">
            <a:avLst/>
          </a:prstGeom>
          <a:solidFill>
            <a:srgbClr val="002060"/>
          </a:solidFill>
        </p:spPr>
        <p:txBody>
          <a:bodyPr wrap="square" rtlCol="0">
            <a:spAutoFit/>
          </a:bodyPr>
          <a:lstStyle/>
          <a:p>
            <a:r>
              <a:rPr lang="en-GB" sz="3600" b="1" dirty="0" smtClean="0">
                <a:solidFill>
                  <a:srgbClr val="FFFFCC"/>
                </a:solidFill>
              </a:rPr>
              <a:t>3  La </a:t>
            </a:r>
            <a:r>
              <a:rPr lang="en-GB" sz="3600" b="1" dirty="0" err="1" smtClean="0">
                <a:solidFill>
                  <a:srgbClr val="FFFFCC"/>
                </a:solidFill>
              </a:rPr>
              <a:t>hermana</a:t>
            </a:r>
            <a:r>
              <a:rPr lang="en-GB" sz="3600" b="1" dirty="0" smtClean="0">
                <a:solidFill>
                  <a:srgbClr val="FFFFCC"/>
                </a:solidFill>
              </a:rPr>
              <a:t> de mi padre </a:t>
            </a:r>
            <a:r>
              <a:rPr lang="en-GB" sz="3600" b="1" dirty="0" err="1" smtClean="0">
                <a:solidFill>
                  <a:srgbClr val="FFFFCC"/>
                </a:solidFill>
              </a:rPr>
              <a:t>es</a:t>
            </a:r>
            <a:r>
              <a:rPr lang="en-GB" sz="3600" b="1" dirty="0" smtClean="0">
                <a:solidFill>
                  <a:srgbClr val="FFFFCC"/>
                </a:solidFill>
              </a:rPr>
              <a:t> mi…</a:t>
            </a:r>
            <a:endParaRPr lang="en-GB" sz="3600" b="1" dirty="0">
              <a:solidFill>
                <a:srgbClr val="FFFFCC"/>
              </a:solidFill>
            </a:endParaRPr>
          </a:p>
        </p:txBody>
      </p:sp>
      <p:sp>
        <p:nvSpPr>
          <p:cNvPr id="8" name="TextBox 7"/>
          <p:cNvSpPr txBox="1"/>
          <p:nvPr/>
        </p:nvSpPr>
        <p:spPr>
          <a:xfrm>
            <a:off x="140618" y="813216"/>
            <a:ext cx="6928792" cy="646331"/>
          </a:xfrm>
          <a:prstGeom prst="rect">
            <a:avLst/>
          </a:prstGeom>
          <a:solidFill>
            <a:srgbClr val="002060"/>
          </a:solidFill>
        </p:spPr>
        <p:txBody>
          <a:bodyPr wrap="square" rtlCol="0">
            <a:spAutoFit/>
          </a:bodyPr>
          <a:lstStyle/>
          <a:p>
            <a:r>
              <a:rPr lang="en-GB" sz="3600" b="1" dirty="0" smtClean="0">
                <a:solidFill>
                  <a:srgbClr val="FFFFCC"/>
                </a:solidFill>
              </a:rPr>
              <a:t>1  El padre de mi padre </a:t>
            </a:r>
            <a:r>
              <a:rPr lang="en-GB" sz="3600" b="1" dirty="0" err="1" smtClean="0">
                <a:solidFill>
                  <a:srgbClr val="FFFFCC"/>
                </a:solidFill>
              </a:rPr>
              <a:t>es</a:t>
            </a:r>
            <a:r>
              <a:rPr lang="en-GB" sz="3600" b="1" dirty="0" smtClean="0">
                <a:solidFill>
                  <a:srgbClr val="FFFFCC"/>
                </a:solidFill>
              </a:rPr>
              <a:t> mi…</a:t>
            </a:r>
            <a:endParaRPr lang="en-GB" sz="3600" b="1" dirty="0">
              <a:solidFill>
                <a:srgbClr val="FFFFCC"/>
              </a:solidFill>
            </a:endParaRPr>
          </a:p>
        </p:txBody>
      </p:sp>
      <p:sp>
        <p:nvSpPr>
          <p:cNvPr id="9" name="TextBox 8"/>
          <p:cNvSpPr txBox="1"/>
          <p:nvPr/>
        </p:nvSpPr>
        <p:spPr>
          <a:xfrm>
            <a:off x="140618" y="4581128"/>
            <a:ext cx="6928792" cy="646331"/>
          </a:xfrm>
          <a:prstGeom prst="rect">
            <a:avLst/>
          </a:prstGeom>
          <a:solidFill>
            <a:srgbClr val="002060"/>
          </a:solidFill>
        </p:spPr>
        <p:txBody>
          <a:bodyPr wrap="square" rtlCol="0">
            <a:spAutoFit/>
          </a:bodyPr>
          <a:lstStyle/>
          <a:p>
            <a:r>
              <a:rPr lang="en-GB" sz="3600" b="1" dirty="0" smtClean="0">
                <a:solidFill>
                  <a:srgbClr val="FFFFCC"/>
                </a:solidFill>
              </a:rPr>
              <a:t>4  El </a:t>
            </a:r>
            <a:r>
              <a:rPr lang="en-GB" sz="3600" b="1" dirty="0" err="1" smtClean="0">
                <a:solidFill>
                  <a:srgbClr val="FFFFCC"/>
                </a:solidFill>
              </a:rPr>
              <a:t>hijo</a:t>
            </a:r>
            <a:r>
              <a:rPr lang="en-GB" sz="3600" b="1" dirty="0" smtClean="0">
                <a:solidFill>
                  <a:srgbClr val="FFFFCC"/>
                </a:solidFill>
              </a:rPr>
              <a:t> de mi </a:t>
            </a:r>
            <a:r>
              <a:rPr lang="en-GB" sz="3600" b="1" dirty="0" err="1" smtClean="0">
                <a:solidFill>
                  <a:srgbClr val="FFFFCC"/>
                </a:solidFill>
              </a:rPr>
              <a:t>tío</a:t>
            </a:r>
            <a:r>
              <a:rPr lang="en-GB" sz="3600" b="1" dirty="0" smtClean="0">
                <a:solidFill>
                  <a:srgbClr val="FFFFCC"/>
                </a:solidFill>
              </a:rPr>
              <a:t> </a:t>
            </a:r>
            <a:r>
              <a:rPr lang="en-GB" sz="3600" b="1" dirty="0" err="1" smtClean="0">
                <a:solidFill>
                  <a:srgbClr val="FFFFCC"/>
                </a:solidFill>
              </a:rPr>
              <a:t>es</a:t>
            </a:r>
            <a:r>
              <a:rPr lang="en-GB" sz="3600" b="1" dirty="0" smtClean="0">
                <a:solidFill>
                  <a:srgbClr val="FFFFCC"/>
                </a:solidFill>
              </a:rPr>
              <a:t> mi…</a:t>
            </a:r>
            <a:endParaRPr lang="en-GB" sz="3600" b="1" dirty="0">
              <a:solidFill>
                <a:srgbClr val="FFFFCC"/>
              </a:solidFill>
            </a:endParaRPr>
          </a:p>
        </p:txBody>
      </p:sp>
      <p:sp>
        <p:nvSpPr>
          <p:cNvPr id="10" name="TextBox 9"/>
          <p:cNvSpPr txBox="1"/>
          <p:nvPr/>
        </p:nvSpPr>
        <p:spPr>
          <a:xfrm>
            <a:off x="7069410" y="813216"/>
            <a:ext cx="2074590" cy="646331"/>
          </a:xfrm>
          <a:prstGeom prst="rect">
            <a:avLst/>
          </a:prstGeom>
          <a:solidFill>
            <a:srgbClr val="FFFFCC"/>
          </a:solidFill>
        </p:spPr>
        <p:txBody>
          <a:bodyPr wrap="square" rtlCol="0">
            <a:spAutoFit/>
          </a:bodyPr>
          <a:lstStyle/>
          <a:p>
            <a:pPr algn="ctr"/>
            <a:r>
              <a:rPr lang="en-GB" sz="3600" b="1" dirty="0" err="1" smtClean="0">
                <a:solidFill>
                  <a:srgbClr val="002060"/>
                </a:solidFill>
              </a:rPr>
              <a:t>abuelo</a:t>
            </a:r>
            <a:endParaRPr lang="en-GB" sz="3600" b="1" dirty="0">
              <a:solidFill>
                <a:srgbClr val="002060"/>
              </a:solidFill>
            </a:endParaRPr>
          </a:p>
        </p:txBody>
      </p:sp>
      <p:sp>
        <p:nvSpPr>
          <p:cNvPr id="12" name="TextBox 11"/>
          <p:cNvSpPr txBox="1"/>
          <p:nvPr/>
        </p:nvSpPr>
        <p:spPr>
          <a:xfrm>
            <a:off x="7036296" y="2062588"/>
            <a:ext cx="2074590" cy="646331"/>
          </a:xfrm>
          <a:prstGeom prst="rect">
            <a:avLst/>
          </a:prstGeom>
          <a:solidFill>
            <a:srgbClr val="FFFFCC"/>
          </a:solidFill>
        </p:spPr>
        <p:txBody>
          <a:bodyPr wrap="square" rtlCol="0">
            <a:spAutoFit/>
          </a:bodyPr>
          <a:lstStyle/>
          <a:p>
            <a:pPr algn="ctr"/>
            <a:r>
              <a:rPr lang="en-GB" sz="3600" b="1" dirty="0" err="1" smtClean="0">
                <a:solidFill>
                  <a:srgbClr val="002060"/>
                </a:solidFill>
              </a:rPr>
              <a:t>suegra</a:t>
            </a:r>
            <a:endParaRPr lang="en-GB" sz="3600" b="1" dirty="0">
              <a:solidFill>
                <a:srgbClr val="002060"/>
              </a:solidFill>
            </a:endParaRPr>
          </a:p>
        </p:txBody>
      </p:sp>
      <p:sp>
        <p:nvSpPr>
          <p:cNvPr id="13" name="TextBox 12"/>
          <p:cNvSpPr txBox="1"/>
          <p:nvPr/>
        </p:nvSpPr>
        <p:spPr>
          <a:xfrm>
            <a:off x="7036296" y="3286725"/>
            <a:ext cx="2074590" cy="646331"/>
          </a:xfrm>
          <a:prstGeom prst="rect">
            <a:avLst/>
          </a:prstGeom>
          <a:solidFill>
            <a:srgbClr val="FFFFCC"/>
          </a:solidFill>
        </p:spPr>
        <p:txBody>
          <a:bodyPr wrap="square" rtlCol="0">
            <a:spAutoFit/>
          </a:bodyPr>
          <a:lstStyle/>
          <a:p>
            <a:pPr algn="ctr"/>
            <a:r>
              <a:rPr lang="en-GB" sz="3600" b="1" dirty="0" err="1" smtClean="0">
                <a:solidFill>
                  <a:srgbClr val="002060"/>
                </a:solidFill>
              </a:rPr>
              <a:t>tía</a:t>
            </a:r>
            <a:endParaRPr lang="en-GB" sz="3600" b="1" dirty="0">
              <a:solidFill>
                <a:srgbClr val="002060"/>
              </a:solidFill>
            </a:endParaRPr>
          </a:p>
        </p:txBody>
      </p:sp>
      <p:sp>
        <p:nvSpPr>
          <p:cNvPr id="14" name="TextBox 13"/>
          <p:cNvSpPr txBox="1"/>
          <p:nvPr/>
        </p:nvSpPr>
        <p:spPr>
          <a:xfrm>
            <a:off x="7051426" y="4581128"/>
            <a:ext cx="2074590" cy="646331"/>
          </a:xfrm>
          <a:prstGeom prst="rect">
            <a:avLst/>
          </a:prstGeom>
          <a:solidFill>
            <a:srgbClr val="FFFFCC"/>
          </a:solidFill>
        </p:spPr>
        <p:txBody>
          <a:bodyPr wrap="square" rtlCol="0">
            <a:spAutoFit/>
          </a:bodyPr>
          <a:lstStyle/>
          <a:p>
            <a:pPr algn="ctr"/>
            <a:r>
              <a:rPr lang="en-GB" sz="3600" b="1" dirty="0" smtClean="0">
                <a:solidFill>
                  <a:srgbClr val="002060"/>
                </a:solidFill>
              </a:rPr>
              <a:t>primo</a:t>
            </a:r>
            <a:endParaRPr lang="en-GB" sz="3600" b="1" dirty="0">
              <a:solidFill>
                <a:srgbClr val="002060"/>
              </a:solidFill>
            </a:endParaRPr>
          </a:p>
        </p:txBody>
      </p:sp>
      <p:sp>
        <p:nvSpPr>
          <p:cNvPr id="15" name="TextBox 14"/>
          <p:cNvSpPr txBox="1"/>
          <p:nvPr/>
        </p:nvSpPr>
        <p:spPr>
          <a:xfrm>
            <a:off x="7105922" y="5733256"/>
            <a:ext cx="2074590" cy="646331"/>
          </a:xfrm>
          <a:prstGeom prst="rect">
            <a:avLst/>
          </a:prstGeom>
          <a:solidFill>
            <a:srgbClr val="FFFFCC"/>
          </a:solidFill>
        </p:spPr>
        <p:txBody>
          <a:bodyPr wrap="square" rtlCol="0">
            <a:spAutoFit/>
          </a:bodyPr>
          <a:lstStyle/>
          <a:p>
            <a:pPr algn="ctr"/>
            <a:r>
              <a:rPr lang="en-GB" sz="3600" b="1" dirty="0" err="1" smtClean="0">
                <a:solidFill>
                  <a:srgbClr val="002060"/>
                </a:solidFill>
              </a:rPr>
              <a:t>cuñada</a:t>
            </a:r>
            <a:endParaRPr lang="en-GB" sz="3600" b="1" dirty="0">
              <a:solidFill>
                <a:srgbClr val="002060"/>
              </a:solidFill>
            </a:endParaRPr>
          </a:p>
        </p:txBody>
      </p:sp>
    </p:spTree>
    <p:extLst>
      <p:ext uri="{BB962C8B-B14F-4D97-AF65-F5344CB8AC3E}">
        <p14:creationId xmlns:p14="http://schemas.microsoft.com/office/powerpoint/2010/main" val="405272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703" t="17448" r="29297" b="3907"/>
          <a:stretch/>
        </p:blipFill>
        <p:spPr bwMode="auto">
          <a:xfrm>
            <a:off x="341462" y="620688"/>
            <a:ext cx="4876800" cy="575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t="20833" r="35156" b="26302"/>
          <a:stretch/>
        </p:blipFill>
        <p:spPr bwMode="auto">
          <a:xfrm>
            <a:off x="4283967" y="2204864"/>
            <a:ext cx="4345039" cy="26567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283967" y="4861620"/>
            <a:ext cx="4345039" cy="1754326"/>
          </a:xfrm>
          <a:prstGeom prst="rect">
            <a:avLst/>
          </a:prstGeom>
          <a:solidFill>
            <a:schemeClr val="tx1">
              <a:lumMod val="85000"/>
              <a:lumOff val="15000"/>
            </a:schemeClr>
          </a:solidFill>
        </p:spPr>
        <p:txBody>
          <a:bodyPr wrap="square" rtlCol="0">
            <a:spAutoFit/>
          </a:bodyPr>
          <a:lstStyle/>
          <a:p>
            <a:pPr algn="ctr"/>
            <a:r>
              <a:rPr lang="en-GB" sz="3600" b="1" dirty="0" smtClean="0">
                <a:solidFill>
                  <a:schemeClr val="bg1"/>
                </a:solidFill>
              </a:rPr>
              <a:t>One gives you the right answer, one does not.</a:t>
            </a:r>
            <a:endParaRPr lang="en-GB" sz="3600" b="1" dirty="0">
              <a:solidFill>
                <a:schemeClr val="bg1"/>
              </a:solidFill>
            </a:endParaRPr>
          </a:p>
        </p:txBody>
      </p:sp>
    </p:spTree>
    <p:extLst>
      <p:ext uri="{BB962C8B-B14F-4D97-AF65-F5344CB8AC3E}">
        <p14:creationId xmlns:p14="http://schemas.microsoft.com/office/powerpoint/2010/main" val="380153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32656"/>
            <a:ext cx="9144000" cy="523220"/>
          </a:xfrm>
          <a:prstGeom prst="rect">
            <a:avLst/>
          </a:prstGeom>
          <a:solidFill>
            <a:schemeClr val="tx1"/>
          </a:solidFill>
        </p:spPr>
        <p:txBody>
          <a:bodyPr wrap="square" rtlCol="0">
            <a:spAutoFit/>
          </a:bodyPr>
          <a:lstStyle/>
          <a:p>
            <a:r>
              <a:rPr lang="en-GB" sz="2800" b="1" dirty="0" err="1" smtClean="0">
                <a:solidFill>
                  <a:schemeClr val="bg1"/>
                </a:solidFill>
              </a:rPr>
              <a:t>Deberes</a:t>
            </a:r>
            <a:endParaRPr lang="en-GB" sz="2800" b="1" dirty="0">
              <a:solidFill>
                <a:schemeClr val="bg1"/>
              </a:solidFill>
            </a:endParaRPr>
          </a:p>
        </p:txBody>
      </p:sp>
      <p:sp>
        <p:nvSpPr>
          <p:cNvPr id="3" name="TextBox 2"/>
          <p:cNvSpPr txBox="1"/>
          <p:nvPr/>
        </p:nvSpPr>
        <p:spPr>
          <a:xfrm>
            <a:off x="35496" y="908720"/>
            <a:ext cx="8820472" cy="3970318"/>
          </a:xfrm>
          <a:prstGeom prst="rect">
            <a:avLst/>
          </a:prstGeom>
          <a:noFill/>
        </p:spPr>
        <p:txBody>
          <a:bodyPr wrap="square" rtlCol="0">
            <a:spAutoFit/>
          </a:bodyPr>
          <a:lstStyle/>
          <a:p>
            <a:r>
              <a:rPr lang="en-GB" sz="3600" dirty="0" smtClean="0"/>
              <a:t>1 </a:t>
            </a:r>
            <a:r>
              <a:rPr lang="en-GB" sz="3600" dirty="0" err="1"/>
              <a:t>Ánimo</a:t>
            </a:r>
            <a:r>
              <a:rPr lang="en-GB" sz="3600" dirty="0"/>
              <a:t> p7 y 8 </a:t>
            </a:r>
            <a:r>
              <a:rPr lang="en-GB" sz="3600" dirty="0" smtClean="0"/>
              <a:t>- </a:t>
            </a:r>
            <a:r>
              <a:rPr lang="en-GB" sz="3600" dirty="0" err="1" smtClean="0"/>
              <a:t>Completa</a:t>
            </a:r>
            <a:r>
              <a:rPr lang="en-GB" sz="3600" dirty="0" smtClean="0"/>
              <a:t> los </a:t>
            </a:r>
            <a:r>
              <a:rPr lang="en-GB" sz="3600" dirty="0" err="1" smtClean="0"/>
              <a:t>ejercicios</a:t>
            </a:r>
            <a:r>
              <a:rPr lang="en-GB" sz="3600" dirty="0" smtClean="0"/>
              <a:t> </a:t>
            </a:r>
            <a:br>
              <a:rPr lang="en-GB" sz="3600" dirty="0" smtClean="0"/>
            </a:br>
            <a:r>
              <a:rPr lang="en-GB" sz="3600" smtClean="0"/>
              <a:t>2  </a:t>
            </a:r>
            <a:r>
              <a:rPr lang="en-GB" sz="3600" smtClean="0"/>
              <a:t>Traduce </a:t>
            </a:r>
            <a:r>
              <a:rPr lang="en-GB" sz="3600" dirty="0" smtClean="0"/>
              <a:t>el </a:t>
            </a:r>
            <a:r>
              <a:rPr lang="en-GB" sz="3600" dirty="0" err="1" smtClean="0"/>
              <a:t>texto</a:t>
            </a:r>
            <a:r>
              <a:rPr lang="en-GB" sz="3600" dirty="0" smtClean="0"/>
              <a:t> del </a:t>
            </a:r>
            <a:r>
              <a:rPr lang="en-GB" sz="3600" dirty="0" err="1" smtClean="0"/>
              <a:t>español</a:t>
            </a:r>
            <a:r>
              <a:rPr lang="en-GB" sz="3600" dirty="0" smtClean="0"/>
              <a:t> al </a:t>
            </a:r>
            <a:r>
              <a:rPr lang="en-GB" sz="3600" dirty="0" err="1" smtClean="0"/>
              <a:t>inglés</a:t>
            </a:r>
            <a:r>
              <a:rPr lang="en-GB" sz="3600" dirty="0" smtClean="0"/>
              <a:t/>
            </a:r>
            <a:br>
              <a:rPr lang="en-GB" sz="3600" dirty="0" smtClean="0"/>
            </a:br>
            <a:r>
              <a:rPr lang="en-GB" sz="3600" dirty="0" smtClean="0"/>
              <a:t>3 </a:t>
            </a:r>
            <a:r>
              <a:rPr lang="en-GB" sz="3600" dirty="0" err="1" smtClean="0"/>
              <a:t>Encuentra</a:t>
            </a:r>
            <a:r>
              <a:rPr lang="en-GB" sz="3600" dirty="0" smtClean="0"/>
              <a:t> </a:t>
            </a:r>
            <a:r>
              <a:rPr lang="en-GB" sz="3600" dirty="0" err="1" smtClean="0"/>
              <a:t>una</a:t>
            </a:r>
            <a:r>
              <a:rPr lang="en-GB" sz="3600" dirty="0" smtClean="0"/>
              <a:t> </a:t>
            </a:r>
            <a:r>
              <a:rPr lang="en-GB" sz="3600" dirty="0" err="1" smtClean="0"/>
              <a:t>canción</a:t>
            </a:r>
            <a:r>
              <a:rPr lang="en-GB" sz="3600" dirty="0" smtClean="0"/>
              <a:t>  </a:t>
            </a:r>
            <a:r>
              <a:rPr lang="en-GB" sz="3600" dirty="0" err="1" smtClean="0"/>
              <a:t>que</a:t>
            </a:r>
            <a:r>
              <a:rPr lang="en-GB" sz="3600" dirty="0" smtClean="0"/>
              <a:t> </a:t>
            </a:r>
            <a:r>
              <a:rPr lang="en-GB" sz="3600" dirty="0" err="1" smtClean="0"/>
              <a:t>trata</a:t>
            </a:r>
            <a:r>
              <a:rPr lang="en-GB" sz="3600" dirty="0" smtClean="0"/>
              <a:t> del </a:t>
            </a:r>
            <a:r>
              <a:rPr lang="en-GB" sz="3600" dirty="0" err="1" smtClean="0"/>
              <a:t>tema</a:t>
            </a:r>
            <a:r>
              <a:rPr lang="en-GB" sz="3600" dirty="0" smtClean="0"/>
              <a:t> ‘</a:t>
            </a:r>
            <a:r>
              <a:rPr lang="en-GB" sz="3600" dirty="0" err="1" smtClean="0"/>
              <a:t>familia</a:t>
            </a:r>
            <a:r>
              <a:rPr lang="en-GB" sz="3600" dirty="0" smtClean="0"/>
              <a:t>’ en </a:t>
            </a:r>
            <a:r>
              <a:rPr lang="en-GB" sz="3600" dirty="0" err="1" smtClean="0"/>
              <a:t>youtube</a:t>
            </a:r>
            <a:r>
              <a:rPr lang="en-GB" sz="3600" dirty="0" smtClean="0"/>
              <a:t> o </a:t>
            </a:r>
            <a:r>
              <a:rPr lang="en-GB" sz="3600" dirty="0" err="1" smtClean="0"/>
              <a:t>itunes</a:t>
            </a:r>
            <a:r>
              <a:rPr lang="en-GB" sz="3600" dirty="0"/>
              <a:t> </a:t>
            </a:r>
            <a:r>
              <a:rPr lang="en-GB" sz="3600" dirty="0" err="1" smtClean="0"/>
              <a:t>que</a:t>
            </a:r>
            <a:r>
              <a:rPr lang="en-GB" sz="3600" dirty="0" smtClean="0"/>
              <a:t> </a:t>
            </a:r>
            <a:r>
              <a:rPr lang="en-GB" sz="3600" dirty="0" err="1" smtClean="0"/>
              <a:t>te</a:t>
            </a:r>
            <a:r>
              <a:rPr lang="en-GB" sz="3600" dirty="0" smtClean="0"/>
              <a:t> </a:t>
            </a:r>
            <a:r>
              <a:rPr lang="en-GB" sz="3600" dirty="0" err="1" smtClean="0"/>
              <a:t>gusta</a:t>
            </a:r>
            <a:r>
              <a:rPr lang="en-GB" sz="3600" dirty="0" smtClean="0"/>
              <a:t> y </a:t>
            </a:r>
            <a:r>
              <a:rPr lang="en-GB" sz="3600" dirty="0" err="1" smtClean="0"/>
              <a:t>descárgala</a:t>
            </a:r>
            <a:r>
              <a:rPr lang="en-GB" sz="3600" dirty="0"/>
              <a:t> </a:t>
            </a:r>
            <a:r>
              <a:rPr lang="en-GB" sz="3600" dirty="0" smtClean="0"/>
              <a:t>(o </a:t>
            </a:r>
            <a:r>
              <a:rPr lang="en-GB" sz="3600" dirty="0" err="1" smtClean="0"/>
              <a:t>mándame</a:t>
            </a:r>
            <a:r>
              <a:rPr lang="en-GB" sz="3600" dirty="0" smtClean="0"/>
              <a:t> el </a:t>
            </a:r>
            <a:r>
              <a:rPr lang="en-GB" sz="3600" dirty="0" err="1" smtClean="0"/>
              <a:t>vínculo</a:t>
            </a:r>
            <a:r>
              <a:rPr lang="en-GB" sz="3600" dirty="0" smtClean="0"/>
              <a:t>) y la </a:t>
            </a:r>
            <a:r>
              <a:rPr lang="en-GB" sz="3600" dirty="0" err="1" smtClean="0"/>
              <a:t>letra</a:t>
            </a:r>
            <a:r>
              <a:rPr lang="en-GB" sz="3600" dirty="0" smtClean="0"/>
              <a:t> </a:t>
            </a:r>
            <a:r>
              <a:rPr lang="en-GB" sz="3600" dirty="0" err="1" smtClean="0"/>
              <a:t>también</a:t>
            </a:r>
            <a:r>
              <a:rPr lang="en-GB" sz="3600" dirty="0"/>
              <a:t> </a:t>
            </a:r>
            <a:r>
              <a:rPr lang="en-GB" sz="3600" dirty="0" smtClean="0"/>
              <a:t>y </a:t>
            </a:r>
            <a:r>
              <a:rPr lang="en-GB" sz="3600" dirty="0" err="1" smtClean="0"/>
              <a:t>prepárala</a:t>
            </a:r>
            <a:r>
              <a:rPr lang="en-GB" sz="3600" dirty="0" smtClean="0"/>
              <a:t> un </a:t>
            </a:r>
            <a:r>
              <a:rPr lang="en-GB" sz="3600" dirty="0" err="1" smtClean="0"/>
              <a:t>poco</a:t>
            </a:r>
            <a:r>
              <a:rPr lang="en-GB" sz="3600" dirty="0" smtClean="0"/>
              <a:t> </a:t>
            </a:r>
            <a:r>
              <a:rPr lang="en-GB" sz="3600" dirty="0" err="1" smtClean="0"/>
              <a:t>para</a:t>
            </a:r>
            <a:r>
              <a:rPr lang="en-GB" sz="3600" dirty="0" smtClean="0"/>
              <a:t> </a:t>
            </a:r>
            <a:r>
              <a:rPr lang="en-GB" sz="3600" dirty="0" err="1" smtClean="0"/>
              <a:t>presentar</a:t>
            </a:r>
            <a:r>
              <a:rPr lang="en-GB" sz="3600" dirty="0" smtClean="0"/>
              <a:t> a la </a:t>
            </a:r>
            <a:r>
              <a:rPr lang="en-GB" sz="3600" dirty="0" err="1" smtClean="0"/>
              <a:t>clase</a:t>
            </a:r>
            <a:r>
              <a:rPr lang="en-GB" sz="3600" dirty="0" smtClean="0"/>
              <a:t>.</a:t>
            </a:r>
            <a:endParaRPr lang="en-GB" sz="3600" dirty="0"/>
          </a:p>
        </p:txBody>
      </p:sp>
    </p:spTree>
    <p:extLst>
      <p:ext uri="{BB962C8B-B14F-4D97-AF65-F5344CB8AC3E}">
        <p14:creationId xmlns:p14="http://schemas.microsoft.com/office/powerpoint/2010/main" val="1043380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47484056"/>
              </p:ext>
            </p:extLst>
          </p:nvPr>
        </p:nvGraphicFramePr>
        <p:xfrm>
          <a:off x="251520" y="332656"/>
          <a:ext cx="5400600" cy="6192690"/>
        </p:xfrm>
        <a:graphic>
          <a:graphicData uri="http://schemas.openxmlformats.org/drawingml/2006/table">
            <a:tbl>
              <a:tblPr firstRow="1" bandRow="1">
                <a:tableStyleId>{5940675A-B579-460E-94D1-54222C63F5DA}</a:tableStyleId>
              </a:tblPr>
              <a:tblGrid>
                <a:gridCol w="2700300"/>
                <a:gridCol w="2700300"/>
              </a:tblGrid>
              <a:tr h="412846">
                <a:tc>
                  <a:txBody>
                    <a:bodyPr/>
                    <a:lstStyle/>
                    <a:p>
                      <a:r>
                        <a:rPr lang="en-GB" b="1" dirty="0" err="1" smtClean="0">
                          <a:solidFill>
                            <a:srgbClr val="FFFFCC"/>
                          </a:solidFill>
                        </a:rPr>
                        <a:t>Vocabulatio</a:t>
                      </a:r>
                      <a:endParaRPr lang="en-GB" b="1" dirty="0">
                        <a:solidFill>
                          <a:srgbClr val="FFFFCC"/>
                        </a:solidFill>
                      </a:endParaRPr>
                    </a:p>
                  </a:txBody>
                  <a:tcPr>
                    <a:solidFill>
                      <a:srgbClr val="002060"/>
                    </a:solidFill>
                  </a:tcPr>
                </a:tc>
                <a:tc>
                  <a:txBody>
                    <a:bodyPr/>
                    <a:lstStyle/>
                    <a:p>
                      <a:endParaRPr lang="en-GB" b="1" dirty="0">
                        <a:solidFill>
                          <a:srgbClr val="FFFFCC"/>
                        </a:solidFill>
                      </a:endParaRPr>
                    </a:p>
                  </a:txBody>
                  <a:tcPr>
                    <a:solidFill>
                      <a:srgbClr val="002060"/>
                    </a:solidFill>
                  </a:tcPr>
                </a:tc>
              </a:tr>
              <a:tr h="412846">
                <a:tc>
                  <a:txBody>
                    <a:bodyPr/>
                    <a:lstStyle/>
                    <a:p>
                      <a:r>
                        <a:rPr lang="en-GB" dirty="0" smtClean="0"/>
                        <a:t>affection</a:t>
                      </a:r>
                      <a:endParaRPr lang="en-GB" dirty="0"/>
                    </a:p>
                  </a:txBody>
                  <a:tcPr/>
                </a:tc>
                <a:tc>
                  <a:txBody>
                    <a:bodyPr/>
                    <a:lstStyle/>
                    <a:p>
                      <a:r>
                        <a:rPr lang="en-GB" dirty="0" smtClean="0"/>
                        <a:t>el </a:t>
                      </a:r>
                      <a:r>
                        <a:rPr lang="en-GB" dirty="0" err="1" smtClean="0"/>
                        <a:t>cariño</a:t>
                      </a:r>
                      <a:endParaRPr lang="en-GB" dirty="0"/>
                    </a:p>
                  </a:txBody>
                  <a:tcPr/>
                </a:tc>
              </a:tr>
              <a:tr h="412846">
                <a:tc>
                  <a:txBody>
                    <a:bodyPr/>
                    <a:lstStyle/>
                    <a:p>
                      <a:r>
                        <a:rPr lang="en-GB" dirty="0" smtClean="0"/>
                        <a:t>support</a:t>
                      </a:r>
                      <a:endParaRPr lang="en-GB" dirty="0"/>
                    </a:p>
                  </a:txBody>
                  <a:tcPr/>
                </a:tc>
                <a:tc>
                  <a:txBody>
                    <a:bodyPr/>
                    <a:lstStyle/>
                    <a:p>
                      <a:r>
                        <a:rPr lang="en-GB" dirty="0" smtClean="0"/>
                        <a:t>el </a:t>
                      </a:r>
                      <a:r>
                        <a:rPr lang="en-GB" dirty="0" err="1" smtClean="0"/>
                        <a:t>aployo</a:t>
                      </a:r>
                      <a:endParaRPr lang="en-GB" dirty="0"/>
                    </a:p>
                  </a:txBody>
                  <a:tcPr/>
                </a:tc>
              </a:tr>
              <a:tr h="412846">
                <a:tc>
                  <a:txBody>
                    <a:bodyPr/>
                    <a:lstStyle/>
                    <a:p>
                      <a:r>
                        <a:rPr lang="en-GB" dirty="0" smtClean="0"/>
                        <a:t>calm</a:t>
                      </a:r>
                      <a:endParaRPr lang="en-GB" dirty="0"/>
                    </a:p>
                  </a:txBody>
                  <a:tcPr/>
                </a:tc>
                <a:tc>
                  <a:txBody>
                    <a:bodyPr/>
                    <a:lstStyle/>
                    <a:p>
                      <a:r>
                        <a:rPr lang="en-GB" dirty="0" smtClean="0"/>
                        <a:t>el </a:t>
                      </a:r>
                      <a:r>
                        <a:rPr lang="en-GB" dirty="0" err="1" smtClean="0"/>
                        <a:t>sosiego</a:t>
                      </a:r>
                      <a:endParaRPr lang="en-GB" dirty="0"/>
                    </a:p>
                  </a:txBody>
                  <a:tcPr/>
                </a:tc>
              </a:tr>
              <a:tr h="412846">
                <a:tc>
                  <a:txBody>
                    <a:bodyPr/>
                    <a:lstStyle/>
                    <a:p>
                      <a:r>
                        <a:rPr lang="en-GB" dirty="0" smtClean="0"/>
                        <a:t>company</a:t>
                      </a:r>
                      <a:endParaRPr lang="en-GB" dirty="0"/>
                    </a:p>
                  </a:txBody>
                  <a:tcPr/>
                </a:tc>
                <a:tc>
                  <a:txBody>
                    <a:bodyPr/>
                    <a:lstStyle/>
                    <a:p>
                      <a:r>
                        <a:rPr lang="en-GB" dirty="0" smtClean="0"/>
                        <a:t>la </a:t>
                      </a:r>
                      <a:r>
                        <a:rPr lang="en-GB" dirty="0" err="1" smtClean="0"/>
                        <a:t>empresa</a:t>
                      </a:r>
                      <a:endParaRPr lang="en-GB" dirty="0"/>
                    </a:p>
                  </a:txBody>
                  <a:tcPr/>
                </a:tc>
              </a:tr>
              <a:tr h="412846">
                <a:tc>
                  <a:txBody>
                    <a:bodyPr/>
                    <a:lstStyle/>
                    <a:p>
                      <a:r>
                        <a:rPr lang="en-GB" dirty="0" smtClean="0"/>
                        <a:t>rush</a:t>
                      </a:r>
                      <a:endParaRPr lang="en-GB" dirty="0"/>
                    </a:p>
                  </a:txBody>
                  <a:tcPr/>
                </a:tc>
                <a:tc>
                  <a:txBody>
                    <a:bodyPr/>
                    <a:lstStyle/>
                    <a:p>
                      <a:r>
                        <a:rPr lang="en-GB" dirty="0" err="1" smtClean="0"/>
                        <a:t>las</a:t>
                      </a:r>
                      <a:r>
                        <a:rPr lang="en-GB" dirty="0" smtClean="0"/>
                        <a:t> </a:t>
                      </a:r>
                      <a:r>
                        <a:rPr lang="en-GB" dirty="0" err="1" smtClean="0"/>
                        <a:t>prisas</a:t>
                      </a:r>
                      <a:endParaRPr lang="en-GB" dirty="0"/>
                    </a:p>
                  </a:txBody>
                  <a:tcPr/>
                </a:tc>
              </a:tr>
              <a:tr h="412846">
                <a:tc>
                  <a:txBody>
                    <a:bodyPr/>
                    <a:lstStyle/>
                    <a:p>
                      <a:endParaRPr lang="en-GB" dirty="0"/>
                    </a:p>
                  </a:txBody>
                  <a:tcPr/>
                </a:tc>
                <a:tc>
                  <a:txBody>
                    <a:bodyPr/>
                    <a:lstStyle/>
                    <a:p>
                      <a:endParaRPr lang="en-GB" dirty="0"/>
                    </a:p>
                  </a:txBody>
                  <a:tcPr/>
                </a:tc>
              </a:tr>
              <a:tr h="412846">
                <a:tc>
                  <a:txBody>
                    <a:bodyPr/>
                    <a:lstStyle/>
                    <a:p>
                      <a:r>
                        <a:rPr lang="en-GB" dirty="0" smtClean="0"/>
                        <a:t>appreciative, grateful</a:t>
                      </a:r>
                      <a:endParaRPr lang="en-GB" dirty="0"/>
                    </a:p>
                  </a:txBody>
                  <a:tcPr/>
                </a:tc>
                <a:tc>
                  <a:txBody>
                    <a:bodyPr/>
                    <a:lstStyle/>
                    <a:p>
                      <a:r>
                        <a:rPr lang="en-GB" dirty="0" err="1" smtClean="0"/>
                        <a:t>agradecido</a:t>
                      </a:r>
                      <a:endParaRPr lang="en-GB" dirty="0"/>
                    </a:p>
                  </a:txBody>
                  <a:tcPr/>
                </a:tc>
              </a:tr>
              <a:tr h="412846">
                <a:tc>
                  <a:txBody>
                    <a:bodyPr/>
                    <a:lstStyle/>
                    <a:p>
                      <a:r>
                        <a:rPr lang="en-GB" dirty="0" smtClean="0"/>
                        <a:t>convenient/comfortable</a:t>
                      </a:r>
                      <a:endParaRPr lang="en-GB" dirty="0"/>
                    </a:p>
                  </a:txBody>
                  <a:tcPr/>
                </a:tc>
                <a:tc>
                  <a:txBody>
                    <a:bodyPr/>
                    <a:lstStyle/>
                    <a:p>
                      <a:r>
                        <a:rPr lang="en-GB" dirty="0" err="1" smtClean="0"/>
                        <a:t>cómodo</a:t>
                      </a:r>
                      <a:endParaRPr lang="en-GB" dirty="0"/>
                    </a:p>
                  </a:txBody>
                  <a:tcPr/>
                </a:tc>
              </a:tr>
              <a:tr h="412846">
                <a:tc>
                  <a:txBody>
                    <a:bodyPr/>
                    <a:lstStyle/>
                    <a:p>
                      <a:endParaRPr lang="en-GB" dirty="0"/>
                    </a:p>
                  </a:txBody>
                  <a:tcPr/>
                </a:tc>
                <a:tc>
                  <a:txBody>
                    <a:bodyPr/>
                    <a:lstStyle/>
                    <a:p>
                      <a:endParaRPr lang="en-GB" dirty="0"/>
                    </a:p>
                  </a:txBody>
                  <a:tcPr/>
                </a:tc>
              </a:tr>
              <a:tr h="412846">
                <a:tc>
                  <a:txBody>
                    <a:bodyPr/>
                    <a:lstStyle/>
                    <a:p>
                      <a:r>
                        <a:rPr lang="en-GB" dirty="0" smtClean="0"/>
                        <a:t>often</a:t>
                      </a:r>
                      <a:endParaRPr lang="en-GB" dirty="0"/>
                    </a:p>
                  </a:txBody>
                  <a:tcPr/>
                </a:tc>
                <a:tc>
                  <a:txBody>
                    <a:bodyPr/>
                    <a:lstStyle/>
                    <a:p>
                      <a:r>
                        <a:rPr lang="en-GB" dirty="0" smtClean="0"/>
                        <a:t>a menudo</a:t>
                      </a:r>
                      <a:endParaRPr lang="en-GB" dirty="0"/>
                    </a:p>
                  </a:txBody>
                  <a:tcPr/>
                </a:tc>
              </a:tr>
              <a:tr h="412846">
                <a:tc>
                  <a:txBody>
                    <a:bodyPr/>
                    <a:lstStyle/>
                    <a:p>
                      <a:r>
                        <a:rPr lang="en-GB" dirty="0" smtClean="0"/>
                        <a:t>has less time</a:t>
                      </a:r>
                      <a:endParaRPr lang="en-GB" dirty="0"/>
                    </a:p>
                  </a:txBody>
                  <a:tcPr/>
                </a:tc>
                <a:tc>
                  <a:txBody>
                    <a:bodyPr/>
                    <a:lstStyle/>
                    <a:p>
                      <a:r>
                        <a:rPr lang="en-GB" dirty="0" err="1" smtClean="0"/>
                        <a:t>cuenta</a:t>
                      </a:r>
                      <a:r>
                        <a:rPr lang="en-GB" dirty="0" smtClean="0"/>
                        <a:t> con </a:t>
                      </a:r>
                      <a:r>
                        <a:rPr lang="en-GB" dirty="0" err="1" smtClean="0"/>
                        <a:t>menos</a:t>
                      </a:r>
                      <a:r>
                        <a:rPr lang="en-GB" dirty="0" smtClean="0"/>
                        <a:t> </a:t>
                      </a:r>
                      <a:r>
                        <a:rPr lang="en-GB" dirty="0" err="1" smtClean="0"/>
                        <a:t>tiempo</a:t>
                      </a:r>
                      <a:endParaRPr lang="en-GB" dirty="0"/>
                    </a:p>
                  </a:txBody>
                  <a:tcPr/>
                </a:tc>
              </a:tr>
              <a:tr h="412846">
                <a:tc>
                  <a:txBody>
                    <a:bodyPr/>
                    <a:lstStyle/>
                    <a:p>
                      <a:r>
                        <a:rPr lang="en-GB" dirty="0" smtClean="0"/>
                        <a:t>taking into account</a:t>
                      </a:r>
                      <a:endParaRPr lang="en-GB" dirty="0"/>
                    </a:p>
                  </a:txBody>
                  <a:tcPr/>
                </a:tc>
                <a:tc>
                  <a:txBody>
                    <a:bodyPr/>
                    <a:lstStyle/>
                    <a:p>
                      <a:r>
                        <a:rPr lang="en-GB" dirty="0" err="1" smtClean="0"/>
                        <a:t>teniendo</a:t>
                      </a:r>
                      <a:r>
                        <a:rPr lang="en-GB" dirty="0" smtClean="0"/>
                        <a:t> en </a:t>
                      </a:r>
                      <a:r>
                        <a:rPr lang="en-GB" dirty="0" err="1" smtClean="0"/>
                        <a:t>cuenta</a:t>
                      </a:r>
                      <a:endParaRPr lang="en-GB" dirty="0"/>
                    </a:p>
                  </a:txBody>
                  <a:tcPr/>
                </a:tc>
              </a:tr>
              <a:tr h="412846">
                <a:tc>
                  <a:txBody>
                    <a:bodyPr/>
                    <a:lstStyle/>
                    <a:p>
                      <a:r>
                        <a:rPr lang="en-GB" dirty="0" smtClean="0"/>
                        <a:t>to adjust to</a:t>
                      </a:r>
                      <a:endParaRPr lang="en-GB" dirty="0"/>
                    </a:p>
                  </a:txBody>
                  <a:tcPr/>
                </a:tc>
                <a:tc>
                  <a:txBody>
                    <a:bodyPr/>
                    <a:lstStyle/>
                    <a:p>
                      <a:r>
                        <a:rPr lang="en-GB" dirty="0" err="1" smtClean="0"/>
                        <a:t>adaptarse</a:t>
                      </a:r>
                      <a:endParaRPr lang="en-GB" dirty="0"/>
                    </a:p>
                  </a:txBody>
                  <a:tcPr/>
                </a:tc>
              </a:tr>
              <a:tr h="4128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she’s adorable</a:t>
                      </a:r>
                    </a:p>
                  </a:txBody>
                  <a:tcPr/>
                </a:tc>
                <a:tc>
                  <a:txBody>
                    <a:bodyPr/>
                    <a:lstStyle/>
                    <a:p>
                      <a:r>
                        <a:rPr lang="en-GB" dirty="0" err="1" smtClean="0"/>
                        <a:t>es</a:t>
                      </a:r>
                      <a:r>
                        <a:rPr lang="en-GB" dirty="0" smtClean="0"/>
                        <a:t> </a:t>
                      </a:r>
                      <a:r>
                        <a:rPr lang="en-GB" dirty="0" err="1" smtClean="0"/>
                        <a:t>una</a:t>
                      </a:r>
                      <a:r>
                        <a:rPr lang="en-GB" dirty="0" smtClean="0"/>
                        <a:t> </a:t>
                      </a:r>
                      <a:r>
                        <a:rPr lang="en-GB" dirty="0" err="1" smtClean="0"/>
                        <a:t>preciosidad</a:t>
                      </a:r>
                      <a:endParaRPr lang="en-GB" dirty="0"/>
                    </a:p>
                  </a:txBody>
                  <a:tcPr/>
                </a:tc>
              </a:tr>
            </a:tbl>
          </a:graphicData>
        </a:graphic>
      </p:graphicFrame>
      <p:sp>
        <p:nvSpPr>
          <p:cNvPr id="3" name="Rectangle 2"/>
          <p:cNvSpPr/>
          <p:nvPr/>
        </p:nvSpPr>
        <p:spPr>
          <a:xfrm>
            <a:off x="2843808" y="764704"/>
            <a:ext cx="2808312" cy="576064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5796136" y="476672"/>
            <a:ext cx="3096344" cy="5632311"/>
          </a:xfrm>
          <a:prstGeom prst="rect">
            <a:avLst/>
          </a:prstGeom>
          <a:noFill/>
        </p:spPr>
        <p:txBody>
          <a:bodyPr wrap="square" rtlCol="0">
            <a:spAutoFit/>
          </a:bodyPr>
          <a:lstStyle/>
          <a:p>
            <a:r>
              <a:rPr lang="en-GB" sz="2400" dirty="0" smtClean="0"/>
              <a:t>More idioms:</a:t>
            </a:r>
            <a:br>
              <a:rPr lang="en-GB" sz="2400" dirty="0" smtClean="0"/>
            </a:br>
            <a:r>
              <a:rPr lang="en-GB" sz="2400" dirty="0" err="1" smtClean="0"/>
              <a:t>darse</a:t>
            </a:r>
            <a:r>
              <a:rPr lang="en-GB" sz="2400" dirty="0" smtClean="0"/>
              <a:t> </a:t>
            </a:r>
            <a:r>
              <a:rPr lang="en-GB" sz="2400" dirty="0" err="1" smtClean="0"/>
              <a:t>cuenta</a:t>
            </a:r>
            <a:r>
              <a:rPr lang="en-GB" sz="2400" dirty="0" smtClean="0"/>
              <a:t> de </a:t>
            </a:r>
            <a:r>
              <a:rPr lang="en-GB" sz="2400" dirty="0" err="1" smtClean="0"/>
              <a:t>algo</a:t>
            </a:r>
            <a:r>
              <a:rPr lang="en-GB" sz="2400" dirty="0" smtClean="0"/>
              <a:t> – to realise something</a:t>
            </a:r>
            <a:br>
              <a:rPr lang="en-GB" sz="2400" dirty="0" smtClean="0"/>
            </a:br>
            <a:r>
              <a:rPr lang="en-GB" sz="2400" dirty="0" smtClean="0"/>
              <a:t/>
            </a:r>
            <a:br>
              <a:rPr lang="en-GB" sz="2400" dirty="0" smtClean="0"/>
            </a:br>
            <a:r>
              <a:rPr lang="en-GB" sz="2400" dirty="0" smtClean="0"/>
              <a:t>e.g. Me </a:t>
            </a:r>
            <a:r>
              <a:rPr lang="en-GB" sz="2400" dirty="0" err="1" smtClean="0"/>
              <a:t>dí</a:t>
            </a:r>
            <a:r>
              <a:rPr lang="en-GB" sz="2400" dirty="0" smtClean="0"/>
              <a:t> </a:t>
            </a:r>
            <a:r>
              <a:rPr lang="en-GB" sz="2400" dirty="0" err="1" smtClean="0"/>
              <a:t>cuenta</a:t>
            </a:r>
            <a:r>
              <a:rPr lang="en-GB" sz="2400" dirty="0" smtClean="0"/>
              <a:t> de lo </a:t>
            </a:r>
            <a:r>
              <a:rPr lang="en-GB" sz="2400" dirty="0" err="1" smtClean="0"/>
              <a:t>importante</a:t>
            </a:r>
            <a:r>
              <a:rPr lang="en-GB" sz="2400" dirty="0" smtClean="0"/>
              <a:t> </a:t>
            </a:r>
            <a:r>
              <a:rPr lang="en-GB" sz="2400" dirty="0" err="1" smtClean="0"/>
              <a:t>que</a:t>
            </a:r>
            <a:r>
              <a:rPr lang="en-GB" sz="2400" dirty="0" smtClean="0"/>
              <a:t> </a:t>
            </a:r>
            <a:r>
              <a:rPr lang="en-GB" sz="2400" dirty="0" err="1" smtClean="0"/>
              <a:t>es</a:t>
            </a:r>
            <a:r>
              <a:rPr lang="en-GB" sz="2400" dirty="0" smtClean="0"/>
              <a:t> la </a:t>
            </a:r>
            <a:r>
              <a:rPr lang="en-GB" sz="2400" dirty="0" err="1" smtClean="0"/>
              <a:t>familia</a:t>
            </a:r>
            <a:r>
              <a:rPr lang="en-GB" sz="2400" dirty="0"/>
              <a:t/>
            </a:r>
            <a:br>
              <a:rPr lang="en-GB" sz="2400" dirty="0"/>
            </a:br>
            <a:r>
              <a:rPr lang="en-GB" sz="2400" dirty="0" smtClean="0"/>
              <a:t/>
            </a:r>
            <a:br>
              <a:rPr lang="en-GB" sz="2400" dirty="0" smtClean="0"/>
            </a:br>
            <a:r>
              <a:rPr lang="en-GB" sz="2400" dirty="0" err="1" smtClean="0"/>
              <a:t>echar</a:t>
            </a:r>
            <a:r>
              <a:rPr lang="en-GB" sz="2400" dirty="0" smtClean="0"/>
              <a:t> la culpa (a </a:t>
            </a:r>
            <a:r>
              <a:rPr lang="en-GB" sz="2400" dirty="0" err="1" smtClean="0"/>
              <a:t>alguien</a:t>
            </a:r>
            <a:r>
              <a:rPr lang="en-GB" sz="2400" dirty="0" smtClean="0"/>
              <a:t>/</a:t>
            </a:r>
            <a:r>
              <a:rPr lang="en-GB" sz="2400" dirty="0" err="1" smtClean="0"/>
              <a:t>algo</a:t>
            </a:r>
            <a:r>
              <a:rPr lang="en-GB" sz="2400" dirty="0" smtClean="0"/>
              <a:t>)  - to blame (someone /something) </a:t>
            </a:r>
            <a:br>
              <a:rPr lang="en-GB" sz="2400" dirty="0" smtClean="0"/>
            </a:br>
            <a:r>
              <a:rPr lang="en-GB" sz="2400" dirty="0" smtClean="0"/>
              <a:t/>
            </a:r>
            <a:br>
              <a:rPr lang="en-GB" sz="2400" dirty="0" smtClean="0"/>
            </a:br>
            <a:r>
              <a:rPr lang="en-GB" sz="2400" dirty="0" smtClean="0"/>
              <a:t>e.g. </a:t>
            </a:r>
            <a:r>
              <a:rPr lang="en-GB" sz="2400" dirty="0" err="1" smtClean="0"/>
              <a:t>siempre</a:t>
            </a:r>
            <a:r>
              <a:rPr lang="en-GB" sz="2400" dirty="0" smtClean="0"/>
              <a:t> </a:t>
            </a:r>
            <a:r>
              <a:rPr lang="en-GB" sz="2400" dirty="0" err="1" smtClean="0"/>
              <a:t>echamos</a:t>
            </a:r>
            <a:r>
              <a:rPr lang="en-GB" sz="2400" dirty="0" smtClean="0"/>
              <a:t> la culpa a </a:t>
            </a:r>
            <a:r>
              <a:rPr lang="en-GB" sz="2400" dirty="0" err="1" smtClean="0"/>
              <a:t>otros</a:t>
            </a:r>
            <a:endParaRPr lang="en-GB" sz="2400" dirty="0"/>
          </a:p>
        </p:txBody>
      </p:sp>
    </p:spTree>
    <p:extLst>
      <p:ext uri="{BB962C8B-B14F-4D97-AF65-F5344CB8AC3E}">
        <p14:creationId xmlns:p14="http://schemas.microsoft.com/office/powerpoint/2010/main" val="105894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42" presetClass="exit" presetSubtype="0" fill="hold" grpId="0" nodeType="clickEffect">
                                  <p:stCondLst>
                                    <p:cond delay="0"/>
                                  </p:stCondLst>
                                  <p:childTnLst>
                                    <p:animEffect transition="out" filter="fade">
                                      <p:cBhvr>
                                        <p:cTn id="12" dur="1000"/>
                                        <p:tgtEl>
                                          <p:spTgt spid="3"/>
                                        </p:tgtEl>
                                      </p:cBhvr>
                                    </p:animEffect>
                                    <p:anim calcmode="lin" valueType="num">
                                      <p:cBhvr>
                                        <p:cTn id="13" dur="1000"/>
                                        <p:tgtEl>
                                          <p:spTgt spid="3"/>
                                        </p:tgtEl>
                                        <p:attrNameLst>
                                          <p:attrName>ppt_x</p:attrName>
                                        </p:attrNameLst>
                                      </p:cBhvr>
                                      <p:tavLst>
                                        <p:tav tm="0">
                                          <p:val>
                                            <p:strVal val="ppt_x"/>
                                          </p:val>
                                        </p:tav>
                                        <p:tav tm="100000">
                                          <p:val>
                                            <p:strVal val="ppt_x"/>
                                          </p:val>
                                        </p:tav>
                                      </p:tavLst>
                                    </p:anim>
                                    <p:anim calcmode="lin" valueType="num">
                                      <p:cBhvr>
                                        <p:cTn id="14" dur="1000"/>
                                        <p:tgtEl>
                                          <p:spTgt spid="3"/>
                                        </p:tgtEl>
                                        <p:attrNameLst>
                                          <p:attrName>ppt_y</p:attrName>
                                        </p:attrNameLst>
                                      </p:cBhvr>
                                      <p:tavLst>
                                        <p:tav tm="0">
                                          <p:val>
                                            <p:strVal val="ppt_y"/>
                                          </p:val>
                                        </p:tav>
                                        <p:tav tm="100000">
                                          <p:val>
                                            <p:strVal val="ppt_y+.1"/>
                                          </p:val>
                                        </p:tav>
                                      </p:tavLst>
                                    </p:anim>
                                    <p:set>
                                      <p:cBhvr>
                                        <p:cTn id="15" dur="1" fill="hold">
                                          <p:stCondLst>
                                            <p:cond delay="9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childTnLst>
        </p:cTn>
      </p:par>
    </p:tnLst>
    <p:bldLst>
      <p:bldP spid="3"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cision 3"/>
          <p:cNvSpPr/>
          <p:nvPr/>
        </p:nvSpPr>
        <p:spPr>
          <a:xfrm>
            <a:off x="1500188" y="1071563"/>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0" dirty="0" smtClean="0">
                <a:solidFill>
                  <a:schemeClr val="tx1"/>
                </a:solidFill>
              </a:rPr>
              <a:t>2</a:t>
            </a:r>
            <a:endParaRPr lang="en-US" sz="8000" dirty="0">
              <a:solidFill>
                <a:schemeClr val="tx1"/>
              </a:solidFill>
            </a:endParaRPr>
          </a:p>
        </p:txBody>
      </p:sp>
      <p:sp>
        <p:nvSpPr>
          <p:cNvPr id="5" name="Flowchart: Decision 4"/>
          <p:cNvSpPr/>
          <p:nvPr/>
        </p:nvSpPr>
        <p:spPr>
          <a:xfrm>
            <a:off x="3143250" y="-71438"/>
            <a:ext cx="3071813" cy="2143126"/>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200" dirty="0" smtClean="0">
                <a:solidFill>
                  <a:schemeClr val="tx1"/>
                </a:solidFill>
              </a:rPr>
              <a:t>1</a:t>
            </a:r>
            <a:endParaRPr lang="en-US" sz="7200" dirty="0">
              <a:solidFill>
                <a:schemeClr val="tx1"/>
              </a:solidFill>
            </a:endParaRPr>
          </a:p>
        </p:txBody>
      </p:sp>
      <p:sp>
        <p:nvSpPr>
          <p:cNvPr id="6" name="Flowchart: Decision 5"/>
          <p:cNvSpPr/>
          <p:nvPr/>
        </p:nvSpPr>
        <p:spPr>
          <a:xfrm>
            <a:off x="4714875" y="1143000"/>
            <a:ext cx="3071813"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0" dirty="0" smtClean="0">
                <a:solidFill>
                  <a:schemeClr val="tx1"/>
                </a:solidFill>
              </a:rPr>
              <a:t>3</a:t>
            </a:r>
            <a:endParaRPr lang="en-US" sz="8000" dirty="0">
              <a:solidFill>
                <a:schemeClr val="tx1"/>
              </a:solidFill>
            </a:endParaRPr>
          </a:p>
        </p:txBody>
      </p:sp>
      <p:sp>
        <p:nvSpPr>
          <p:cNvPr id="7" name="Flowchart: Decision 6"/>
          <p:cNvSpPr/>
          <p:nvPr/>
        </p:nvSpPr>
        <p:spPr>
          <a:xfrm>
            <a:off x="6286500" y="2357438"/>
            <a:ext cx="3071813"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0" dirty="0" smtClean="0">
                <a:solidFill>
                  <a:schemeClr val="tx1"/>
                </a:solidFill>
              </a:rPr>
              <a:t>6</a:t>
            </a:r>
            <a:endParaRPr lang="en-US" sz="8000" dirty="0">
              <a:solidFill>
                <a:schemeClr val="tx1"/>
              </a:solidFill>
            </a:endParaRPr>
          </a:p>
        </p:txBody>
      </p:sp>
      <p:sp>
        <p:nvSpPr>
          <p:cNvPr id="8" name="Flowchart: Decision 7"/>
          <p:cNvSpPr/>
          <p:nvPr/>
        </p:nvSpPr>
        <p:spPr>
          <a:xfrm>
            <a:off x="-71438" y="2286000"/>
            <a:ext cx="3071813"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0" dirty="0" smtClean="0">
                <a:solidFill>
                  <a:schemeClr val="tx1"/>
                </a:solidFill>
              </a:rPr>
              <a:t>4</a:t>
            </a:r>
            <a:endParaRPr lang="en-US" sz="8000" dirty="0">
              <a:solidFill>
                <a:schemeClr val="tx1"/>
              </a:solidFill>
            </a:endParaRPr>
          </a:p>
        </p:txBody>
      </p:sp>
      <p:sp>
        <p:nvSpPr>
          <p:cNvPr id="9" name="Flowchart: Decision 8"/>
          <p:cNvSpPr/>
          <p:nvPr/>
        </p:nvSpPr>
        <p:spPr>
          <a:xfrm>
            <a:off x="3071813" y="2286000"/>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0" dirty="0" smtClean="0">
                <a:solidFill>
                  <a:schemeClr val="tx1"/>
                </a:solidFill>
              </a:rPr>
              <a:t>5</a:t>
            </a:r>
            <a:endParaRPr lang="en-US" sz="8000" dirty="0">
              <a:solidFill>
                <a:schemeClr val="tx1"/>
              </a:solidFill>
            </a:endParaRPr>
          </a:p>
        </p:txBody>
      </p:sp>
      <p:sp>
        <p:nvSpPr>
          <p:cNvPr id="10" name="Flowchart: Decision 9"/>
          <p:cNvSpPr/>
          <p:nvPr/>
        </p:nvSpPr>
        <p:spPr>
          <a:xfrm>
            <a:off x="4643438" y="3500438"/>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200" dirty="0" smtClean="0">
                <a:solidFill>
                  <a:schemeClr val="tx1"/>
                </a:solidFill>
              </a:rPr>
              <a:t>8</a:t>
            </a:r>
            <a:endParaRPr lang="en-US" sz="1600" dirty="0">
              <a:solidFill>
                <a:schemeClr val="tx1"/>
              </a:solidFill>
            </a:endParaRPr>
          </a:p>
        </p:txBody>
      </p:sp>
      <p:sp>
        <p:nvSpPr>
          <p:cNvPr id="11" name="Flowchart: Decision 10"/>
          <p:cNvSpPr/>
          <p:nvPr/>
        </p:nvSpPr>
        <p:spPr>
          <a:xfrm>
            <a:off x="1500188" y="3500438"/>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200" dirty="0" smtClean="0">
                <a:solidFill>
                  <a:schemeClr val="tx1"/>
                </a:solidFill>
              </a:rPr>
              <a:t>7</a:t>
            </a:r>
            <a:endParaRPr lang="en-US" sz="7200" dirty="0">
              <a:solidFill>
                <a:schemeClr val="tx1"/>
              </a:solidFill>
            </a:endParaRPr>
          </a:p>
        </p:txBody>
      </p:sp>
      <p:sp>
        <p:nvSpPr>
          <p:cNvPr id="12" name="Flowchart: Decision 11"/>
          <p:cNvSpPr/>
          <p:nvPr/>
        </p:nvSpPr>
        <p:spPr>
          <a:xfrm>
            <a:off x="3071813" y="4714875"/>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6600" dirty="0" smtClean="0">
                <a:solidFill>
                  <a:schemeClr val="tx1"/>
                </a:solidFill>
              </a:rPr>
              <a:t>9</a:t>
            </a:r>
            <a:endParaRPr lang="en-GB" sz="1600" dirty="0">
              <a:solidFill>
                <a:schemeClr val="tx1"/>
              </a:solidFill>
            </a:endParaRPr>
          </a:p>
        </p:txBody>
      </p:sp>
      <p:sp>
        <p:nvSpPr>
          <p:cNvPr id="13" name="TextBox 12"/>
          <p:cNvSpPr txBox="1">
            <a:spLocks noChangeArrowheads="1"/>
          </p:cNvSpPr>
          <p:nvPr/>
        </p:nvSpPr>
        <p:spPr bwMode="auto">
          <a:xfrm>
            <a:off x="-44945" y="-10269"/>
            <a:ext cx="2672729" cy="1200329"/>
          </a:xfrm>
          <a:prstGeom prst="rect">
            <a:avLst/>
          </a:prstGeom>
          <a:solidFill>
            <a:srgbClr val="002060"/>
          </a:solid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b="1" dirty="0" err="1" smtClean="0">
                <a:solidFill>
                  <a:srgbClr val="FFFFCC"/>
                </a:solidFill>
                <a:latin typeface="Calibri" pitchFamily="34" charset="0"/>
              </a:rPr>
              <a:t>Organiza</a:t>
            </a:r>
            <a:r>
              <a:rPr lang="en-GB" b="1" dirty="0" smtClean="0">
                <a:solidFill>
                  <a:srgbClr val="FFFFCC"/>
                </a:solidFill>
                <a:latin typeface="Calibri" pitchFamily="34" charset="0"/>
              </a:rPr>
              <a:t> los </a:t>
            </a:r>
            <a:r>
              <a:rPr lang="en-GB" b="1" dirty="0" err="1" smtClean="0">
                <a:solidFill>
                  <a:srgbClr val="FFFFCC"/>
                </a:solidFill>
                <a:latin typeface="Calibri" pitchFamily="34" charset="0"/>
              </a:rPr>
              <a:t>conceptos</a:t>
            </a:r>
            <a:r>
              <a:rPr lang="en-GB" b="1" dirty="0" smtClean="0">
                <a:solidFill>
                  <a:srgbClr val="FFFFCC"/>
                </a:solidFill>
                <a:latin typeface="Calibri" pitchFamily="34" charset="0"/>
              </a:rPr>
              <a:t> </a:t>
            </a:r>
            <a:r>
              <a:rPr lang="en-GB" b="1" dirty="0" err="1" smtClean="0">
                <a:solidFill>
                  <a:srgbClr val="FFFFCC"/>
                </a:solidFill>
                <a:latin typeface="Calibri" pitchFamily="34" charset="0"/>
              </a:rPr>
              <a:t>según</a:t>
            </a:r>
            <a:r>
              <a:rPr lang="en-GB" b="1" dirty="0" smtClean="0">
                <a:solidFill>
                  <a:srgbClr val="FFFFCC"/>
                </a:solidFill>
                <a:latin typeface="Calibri" pitchFamily="34" charset="0"/>
              </a:rPr>
              <a:t> </a:t>
            </a:r>
            <a:r>
              <a:rPr lang="en-GB" b="1" dirty="0" err="1" smtClean="0">
                <a:solidFill>
                  <a:srgbClr val="FFFFCC"/>
                </a:solidFill>
                <a:latin typeface="Calibri" pitchFamily="34" charset="0"/>
              </a:rPr>
              <a:t>su</a:t>
            </a:r>
            <a:r>
              <a:rPr lang="en-GB" b="1" dirty="0" smtClean="0">
                <a:solidFill>
                  <a:srgbClr val="FFFFCC"/>
                </a:solidFill>
                <a:latin typeface="Calibri" pitchFamily="34" charset="0"/>
              </a:rPr>
              <a:t> </a:t>
            </a:r>
            <a:r>
              <a:rPr lang="en-GB" b="1" dirty="0" err="1" smtClean="0">
                <a:solidFill>
                  <a:srgbClr val="FFFFCC"/>
                </a:solidFill>
                <a:latin typeface="Calibri" pitchFamily="34" charset="0"/>
              </a:rPr>
              <a:t>importancia</a:t>
            </a:r>
            <a:r>
              <a:rPr lang="en-GB" b="1" dirty="0" smtClean="0">
                <a:solidFill>
                  <a:srgbClr val="FFFFCC"/>
                </a:solidFill>
                <a:latin typeface="Calibri" pitchFamily="34" charset="0"/>
              </a:rPr>
              <a:t> al </a:t>
            </a:r>
            <a:r>
              <a:rPr lang="en-GB" b="1" dirty="0" err="1" smtClean="0">
                <a:solidFill>
                  <a:srgbClr val="FFFFCC"/>
                </a:solidFill>
                <a:latin typeface="Calibri" pitchFamily="34" charset="0"/>
              </a:rPr>
              <a:t>tema</a:t>
            </a:r>
            <a:r>
              <a:rPr lang="en-GB" b="1" dirty="0" smtClean="0">
                <a:solidFill>
                  <a:srgbClr val="FFFFCC"/>
                </a:solidFill>
                <a:latin typeface="Calibri" pitchFamily="34" charset="0"/>
              </a:rPr>
              <a:t> ‘</a:t>
            </a:r>
            <a:r>
              <a:rPr lang="en-GB" b="1" dirty="0" err="1" smtClean="0">
                <a:solidFill>
                  <a:srgbClr val="FFFFCC"/>
                </a:solidFill>
                <a:latin typeface="Calibri" pitchFamily="34" charset="0"/>
              </a:rPr>
              <a:t>familia</a:t>
            </a:r>
            <a:r>
              <a:rPr lang="en-GB" b="1" dirty="0" smtClean="0">
                <a:solidFill>
                  <a:srgbClr val="FFFFCC"/>
                </a:solidFill>
                <a:latin typeface="Calibri" pitchFamily="34" charset="0"/>
              </a:rPr>
              <a:t>’ a </a:t>
            </a:r>
            <a:r>
              <a:rPr lang="en-GB" b="1" dirty="0" err="1" smtClean="0">
                <a:solidFill>
                  <a:srgbClr val="FFFFCC"/>
                </a:solidFill>
                <a:latin typeface="Calibri" pitchFamily="34" charset="0"/>
              </a:rPr>
              <a:t>tu</a:t>
            </a:r>
            <a:r>
              <a:rPr lang="en-GB" b="1" dirty="0" smtClean="0">
                <a:solidFill>
                  <a:srgbClr val="FFFFCC"/>
                </a:solidFill>
                <a:latin typeface="Calibri" pitchFamily="34" charset="0"/>
              </a:rPr>
              <a:t> </a:t>
            </a:r>
            <a:r>
              <a:rPr lang="en-GB" b="1" dirty="0" err="1" smtClean="0">
                <a:solidFill>
                  <a:srgbClr val="FFFFCC"/>
                </a:solidFill>
                <a:latin typeface="Calibri" pitchFamily="34" charset="0"/>
              </a:rPr>
              <a:t>juicio</a:t>
            </a:r>
            <a:r>
              <a:rPr lang="en-GB" b="1" dirty="0" smtClean="0">
                <a:solidFill>
                  <a:srgbClr val="FFFFCC"/>
                </a:solidFill>
                <a:latin typeface="Calibri" pitchFamily="34" charset="0"/>
              </a:rPr>
              <a:t>. </a:t>
            </a:r>
            <a:endParaRPr lang="en-GB" b="1" dirty="0">
              <a:solidFill>
                <a:srgbClr val="FFFFCC"/>
              </a:solidFill>
              <a:latin typeface="Calibri" pitchFamily="34" charset="0"/>
            </a:endParaRPr>
          </a:p>
          <a:p>
            <a:pPr eaLnBrk="1" hangingPunct="1"/>
            <a:endParaRPr lang="en-GB" b="1" dirty="0">
              <a:solidFill>
                <a:srgbClr val="FFFFCC"/>
              </a:solidFill>
              <a:latin typeface="Calibri" pitchFamily="34" charset="0"/>
            </a:endParaRPr>
          </a:p>
        </p:txBody>
      </p:sp>
    </p:spTree>
    <p:extLst>
      <p:ext uri="{BB962C8B-B14F-4D97-AF65-F5344CB8AC3E}">
        <p14:creationId xmlns:p14="http://schemas.microsoft.com/office/powerpoint/2010/main" val="1211812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cision 3"/>
          <p:cNvSpPr/>
          <p:nvPr/>
        </p:nvSpPr>
        <p:spPr>
          <a:xfrm>
            <a:off x="1500188" y="1071563"/>
            <a:ext cx="3071812" cy="2143125"/>
          </a:xfrm>
          <a:prstGeom prst="flowChartDecision">
            <a:avLst/>
          </a:prstGeom>
          <a:solidFill>
            <a:schemeClr val="bg1"/>
          </a:solid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tx1"/>
              </a:solidFill>
            </a:endParaRPr>
          </a:p>
        </p:txBody>
      </p:sp>
      <p:sp>
        <p:nvSpPr>
          <p:cNvPr id="5" name="Flowchart: Decision 4"/>
          <p:cNvSpPr/>
          <p:nvPr/>
        </p:nvSpPr>
        <p:spPr>
          <a:xfrm>
            <a:off x="3037497" y="-10269"/>
            <a:ext cx="3071813" cy="2143125"/>
          </a:xfrm>
          <a:prstGeom prst="flowChartDecision">
            <a:avLst/>
          </a:prstGeom>
          <a:solidFill>
            <a:schemeClr val="bg1"/>
          </a:solid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tx1"/>
              </a:solidFill>
            </a:endParaRPr>
          </a:p>
        </p:txBody>
      </p:sp>
      <p:sp>
        <p:nvSpPr>
          <p:cNvPr id="6" name="Flowchart: Decision 5"/>
          <p:cNvSpPr/>
          <p:nvPr/>
        </p:nvSpPr>
        <p:spPr>
          <a:xfrm>
            <a:off x="4500563" y="1071563"/>
            <a:ext cx="3071812" cy="2143125"/>
          </a:xfrm>
          <a:prstGeom prst="flowChartDecision">
            <a:avLst/>
          </a:prstGeom>
          <a:solidFill>
            <a:schemeClr val="bg1"/>
          </a:solid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en-US" sz="2000" dirty="0">
              <a:solidFill>
                <a:schemeClr val="tx1"/>
              </a:solidFill>
            </a:endParaRPr>
          </a:p>
        </p:txBody>
      </p:sp>
      <p:sp>
        <p:nvSpPr>
          <p:cNvPr id="7" name="Flowchart: Decision 6"/>
          <p:cNvSpPr/>
          <p:nvPr/>
        </p:nvSpPr>
        <p:spPr>
          <a:xfrm>
            <a:off x="6072188" y="2143125"/>
            <a:ext cx="3071812" cy="2143125"/>
          </a:xfrm>
          <a:prstGeom prst="flowChartDecision">
            <a:avLst/>
          </a:prstGeom>
          <a:solidFill>
            <a:schemeClr val="bg1"/>
          </a:solid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dirty="0">
              <a:solidFill>
                <a:schemeClr val="tx1"/>
              </a:solidFill>
            </a:endParaRPr>
          </a:p>
        </p:txBody>
      </p:sp>
      <p:sp>
        <p:nvSpPr>
          <p:cNvPr id="8" name="Flowchart: Decision 7"/>
          <p:cNvSpPr/>
          <p:nvPr/>
        </p:nvSpPr>
        <p:spPr>
          <a:xfrm>
            <a:off x="0" y="2143125"/>
            <a:ext cx="3071813" cy="2143125"/>
          </a:xfrm>
          <a:prstGeom prst="flowChartDecision">
            <a:avLst/>
          </a:prstGeom>
          <a:solidFill>
            <a:schemeClr val="bg1"/>
          </a:solid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tx1"/>
              </a:solidFill>
            </a:endParaRPr>
          </a:p>
        </p:txBody>
      </p:sp>
      <p:sp>
        <p:nvSpPr>
          <p:cNvPr id="9" name="Flowchart: Decision 8"/>
          <p:cNvSpPr/>
          <p:nvPr/>
        </p:nvSpPr>
        <p:spPr>
          <a:xfrm>
            <a:off x="3000375" y="2143125"/>
            <a:ext cx="3071813" cy="2143125"/>
          </a:xfrm>
          <a:prstGeom prst="flowChartDecision">
            <a:avLst/>
          </a:prstGeom>
          <a:solidFill>
            <a:schemeClr val="bg1"/>
          </a:solid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tx1"/>
              </a:solidFill>
            </a:endParaRPr>
          </a:p>
        </p:txBody>
      </p:sp>
      <p:sp>
        <p:nvSpPr>
          <p:cNvPr id="10" name="Flowchart: Decision 9"/>
          <p:cNvSpPr/>
          <p:nvPr/>
        </p:nvSpPr>
        <p:spPr>
          <a:xfrm>
            <a:off x="4572000" y="3214688"/>
            <a:ext cx="3071813" cy="2143125"/>
          </a:xfrm>
          <a:prstGeom prst="flowChartDecision">
            <a:avLst/>
          </a:prstGeom>
          <a:solidFill>
            <a:schemeClr val="bg1"/>
          </a:solid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dirty="0">
              <a:solidFill>
                <a:schemeClr val="tx1"/>
              </a:solidFill>
            </a:endParaRPr>
          </a:p>
        </p:txBody>
      </p:sp>
      <p:sp>
        <p:nvSpPr>
          <p:cNvPr id="11" name="Flowchart: Decision 10"/>
          <p:cNvSpPr/>
          <p:nvPr/>
        </p:nvSpPr>
        <p:spPr>
          <a:xfrm>
            <a:off x="1500188" y="3214688"/>
            <a:ext cx="3071812" cy="2143125"/>
          </a:xfrm>
          <a:prstGeom prst="flowChartDecision">
            <a:avLst/>
          </a:prstGeom>
          <a:solidFill>
            <a:schemeClr val="bg1"/>
          </a:solid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2" name="Flowchart: Decision 11"/>
          <p:cNvSpPr/>
          <p:nvPr/>
        </p:nvSpPr>
        <p:spPr>
          <a:xfrm>
            <a:off x="3071813" y="4286250"/>
            <a:ext cx="3071812" cy="2143125"/>
          </a:xfrm>
          <a:prstGeom prst="flowChartDecision">
            <a:avLst/>
          </a:prstGeom>
          <a:solidFill>
            <a:schemeClr val="bg1"/>
          </a:solid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2" name="TextBox 1"/>
          <p:cNvSpPr txBox="1"/>
          <p:nvPr/>
        </p:nvSpPr>
        <p:spPr>
          <a:xfrm>
            <a:off x="3527599" y="768905"/>
            <a:ext cx="2160240" cy="584775"/>
          </a:xfrm>
          <a:prstGeom prst="rect">
            <a:avLst/>
          </a:prstGeom>
          <a:noFill/>
        </p:spPr>
        <p:txBody>
          <a:bodyPr wrap="square" rtlCol="0">
            <a:spAutoFit/>
          </a:bodyPr>
          <a:lstStyle/>
          <a:p>
            <a:pPr algn="ctr"/>
            <a:r>
              <a:rPr lang="en-GB" sz="3200" dirty="0" smtClean="0"/>
              <a:t>el </a:t>
            </a:r>
            <a:r>
              <a:rPr lang="en-GB" sz="3200" dirty="0" err="1" smtClean="0"/>
              <a:t>respeto</a:t>
            </a:r>
            <a:endParaRPr lang="en-GB" sz="3200" dirty="0"/>
          </a:p>
        </p:txBody>
      </p:sp>
      <p:sp>
        <p:nvSpPr>
          <p:cNvPr id="13" name="TextBox 12"/>
          <p:cNvSpPr txBox="1"/>
          <p:nvPr/>
        </p:nvSpPr>
        <p:spPr>
          <a:xfrm>
            <a:off x="5029190" y="3993862"/>
            <a:ext cx="2160240" cy="584775"/>
          </a:xfrm>
          <a:prstGeom prst="rect">
            <a:avLst/>
          </a:prstGeom>
          <a:noFill/>
        </p:spPr>
        <p:txBody>
          <a:bodyPr wrap="square" rtlCol="0">
            <a:spAutoFit/>
          </a:bodyPr>
          <a:lstStyle/>
          <a:p>
            <a:pPr algn="ctr"/>
            <a:r>
              <a:rPr lang="en-GB" sz="3200" dirty="0" smtClean="0"/>
              <a:t>el </a:t>
            </a:r>
            <a:r>
              <a:rPr lang="en-GB" sz="3200" dirty="0" err="1" smtClean="0"/>
              <a:t>amor</a:t>
            </a:r>
            <a:endParaRPr lang="en-GB" sz="3200" dirty="0"/>
          </a:p>
        </p:txBody>
      </p:sp>
      <p:sp>
        <p:nvSpPr>
          <p:cNvPr id="14" name="TextBox 13"/>
          <p:cNvSpPr txBox="1"/>
          <p:nvPr/>
        </p:nvSpPr>
        <p:spPr>
          <a:xfrm>
            <a:off x="3037497" y="2983855"/>
            <a:ext cx="2998972" cy="523220"/>
          </a:xfrm>
          <a:prstGeom prst="rect">
            <a:avLst/>
          </a:prstGeom>
          <a:noFill/>
        </p:spPr>
        <p:txBody>
          <a:bodyPr wrap="square" rtlCol="0">
            <a:spAutoFit/>
          </a:bodyPr>
          <a:lstStyle/>
          <a:p>
            <a:pPr algn="ctr"/>
            <a:r>
              <a:rPr lang="en-GB" sz="2800" dirty="0" smtClean="0"/>
              <a:t>la </a:t>
            </a:r>
            <a:r>
              <a:rPr lang="en-GB" sz="2800" dirty="0" err="1" smtClean="0"/>
              <a:t>pertenencia</a:t>
            </a:r>
            <a:endParaRPr lang="en-GB" sz="2800" dirty="0"/>
          </a:p>
        </p:txBody>
      </p:sp>
      <p:sp>
        <p:nvSpPr>
          <p:cNvPr id="15" name="TextBox 14"/>
          <p:cNvSpPr txBox="1"/>
          <p:nvPr/>
        </p:nvSpPr>
        <p:spPr>
          <a:xfrm>
            <a:off x="3493283" y="5065424"/>
            <a:ext cx="2160240" cy="584775"/>
          </a:xfrm>
          <a:prstGeom prst="rect">
            <a:avLst/>
          </a:prstGeom>
          <a:noFill/>
        </p:spPr>
        <p:txBody>
          <a:bodyPr wrap="square" rtlCol="0">
            <a:spAutoFit/>
          </a:bodyPr>
          <a:lstStyle/>
          <a:p>
            <a:pPr algn="ctr"/>
            <a:r>
              <a:rPr lang="en-GB" sz="3200" dirty="0" smtClean="0"/>
              <a:t>el </a:t>
            </a:r>
            <a:r>
              <a:rPr lang="en-GB" sz="3200" dirty="0" err="1" smtClean="0"/>
              <a:t>apoyo</a:t>
            </a:r>
            <a:endParaRPr lang="en-GB" sz="3200" dirty="0"/>
          </a:p>
        </p:txBody>
      </p:sp>
      <p:sp>
        <p:nvSpPr>
          <p:cNvPr id="16" name="TextBox 15"/>
          <p:cNvSpPr txBox="1"/>
          <p:nvPr/>
        </p:nvSpPr>
        <p:spPr>
          <a:xfrm>
            <a:off x="6305390" y="2983855"/>
            <a:ext cx="2676846" cy="523220"/>
          </a:xfrm>
          <a:prstGeom prst="rect">
            <a:avLst/>
          </a:prstGeom>
          <a:noFill/>
        </p:spPr>
        <p:txBody>
          <a:bodyPr wrap="square" rtlCol="0">
            <a:spAutoFit/>
          </a:bodyPr>
          <a:lstStyle/>
          <a:p>
            <a:pPr algn="ctr"/>
            <a:r>
              <a:rPr lang="en-GB" sz="2800" dirty="0" smtClean="0"/>
              <a:t>la </a:t>
            </a:r>
            <a:r>
              <a:rPr lang="en-GB" sz="2800" dirty="0" err="1" smtClean="0"/>
              <a:t>comprensión</a:t>
            </a:r>
            <a:endParaRPr lang="en-GB" sz="2800" dirty="0"/>
          </a:p>
        </p:txBody>
      </p:sp>
      <p:sp>
        <p:nvSpPr>
          <p:cNvPr id="17" name="TextBox 16"/>
          <p:cNvSpPr txBox="1"/>
          <p:nvPr/>
        </p:nvSpPr>
        <p:spPr>
          <a:xfrm>
            <a:off x="4799434" y="1850737"/>
            <a:ext cx="2508870" cy="584775"/>
          </a:xfrm>
          <a:prstGeom prst="rect">
            <a:avLst/>
          </a:prstGeom>
          <a:noFill/>
        </p:spPr>
        <p:txBody>
          <a:bodyPr wrap="square" rtlCol="0">
            <a:spAutoFit/>
          </a:bodyPr>
          <a:lstStyle/>
          <a:p>
            <a:pPr algn="ctr"/>
            <a:r>
              <a:rPr lang="en-GB" sz="3200" dirty="0" smtClean="0"/>
              <a:t>la </a:t>
            </a:r>
            <a:r>
              <a:rPr lang="en-GB" sz="3200" dirty="0" err="1" smtClean="0"/>
              <a:t>paciencia</a:t>
            </a:r>
            <a:endParaRPr lang="en-GB" sz="3200" dirty="0"/>
          </a:p>
        </p:txBody>
      </p:sp>
      <p:sp>
        <p:nvSpPr>
          <p:cNvPr id="18" name="TextBox 17"/>
          <p:cNvSpPr txBox="1"/>
          <p:nvPr/>
        </p:nvSpPr>
        <p:spPr>
          <a:xfrm>
            <a:off x="1817378" y="1840468"/>
            <a:ext cx="2508870" cy="584775"/>
          </a:xfrm>
          <a:prstGeom prst="rect">
            <a:avLst/>
          </a:prstGeom>
          <a:noFill/>
        </p:spPr>
        <p:txBody>
          <a:bodyPr wrap="square" rtlCol="0">
            <a:spAutoFit/>
          </a:bodyPr>
          <a:lstStyle/>
          <a:p>
            <a:pPr algn="ctr"/>
            <a:r>
              <a:rPr lang="en-GB" sz="3200" dirty="0" smtClean="0"/>
              <a:t>la </a:t>
            </a:r>
            <a:r>
              <a:rPr lang="en-GB" sz="3200" dirty="0" err="1" smtClean="0"/>
              <a:t>unión</a:t>
            </a:r>
            <a:endParaRPr lang="en-GB" sz="3200" dirty="0"/>
          </a:p>
        </p:txBody>
      </p:sp>
      <p:sp>
        <p:nvSpPr>
          <p:cNvPr id="19" name="TextBox 18"/>
          <p:cNvSpPr txBox="1"/>
          <p:nvPr/>
        </p:nvSpPr>
        <p:spPr>
          <a:xfrm>
            <a:off x="1783062" y="4004426"/>
            <a:ext cx="2508870" cy="584775"/>
          </a:xfrm>
          <a:prstGeom prst="rect">
            <a:avLst/>
          </a:prstGeom>
          <a:noFill/>
        </p:spPr>
        <p:txBody>
          <a:bodyPr wrap="square" rtlCol="0">
            <a:spAutoFit/>
          </a:bodyPr>
          <a:lstStyle/>
          <a:p>
            <a:pPr algn="ctr"/>
            <a:r>
              <a:rPr lang="en-GB" sz="3200" dirty="0" smtClean="0"/>
              <a:t>el </a:t>
            </a:r>
            <a:r>
              <a:rPr lang="en-GB" sz="3200" dirty="0" err="1" smtClean="0"/>
              <a:t>diálogo</a:t>
            </a:r>
            <a:endParaRPr lang="en-GB" sz="3200" dirty="0"/>
          </a:p>
        </p:txBody>
      </p:sp>
      <p:sp>
        <p:nvSpPr>
          <p:cNvPr id="20" name="TextBox 19"/>
          <p:cNvSpPr txBox="1"/>
          <p:nvPr/>
        </p:nvSpPr>
        <p:spPr>
          <a:xfrm>
            <a:off x="107504" y="2916233"/>
            <a:ext cx="2736304" cy="584775"/>
          </a:xfrm>
          <a:prstGeom prst="rect">
            <a:avLst/>
          </a:prstGeom>
          <a:noFill/>
        </p:spPr>
        <p:txBody>
          <a:bodyPr wrap="square" rtlCol="0">
            <a:spAutoFit/>
          </a:bodyPr>
          <a:lstStyle/>
          <a:p>
            <a:pPr algn="ctr"/>
            <a:r>
              <a:rPr lang="en-GB" sz="3200" dirty="0" smtClean="0"/>
              <a:t>el </a:t>
            </a:r>
            <a:r>
              <a:rPr lang="en-GB" sz="3200" dirty="0" err="1" smtClean="0"/>
              <a:t>refugio</a:t>
            </a:r>
            <a:endParaRPr lang="en-GB" sz="3200" dirty="0"/>
          </a:p>
        </p:txBody>
      </p:sp>
    </p:spTree>
    <p:extLst>
      <p:ext uri="{BB962C8B-B14F-4D97-AF65-F5344CB8AC3E}">
        <p14:creationId xmlns:p14="http://schemas.microsoft.com/office/powerpoint/2010/main" val="331011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cision 3"/>
          <p:cNvSpPr/>
          <p:nvPr/>
        </p:nvSpPr>
        <p:spPr>
          <a:xfrm>
            <a:off x="1500188" y="1071563"/>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5" name="Flowchart: Decision 4"/>
          <p:cNvSpPr/>
          <p:nvPr/>
        </p:nvSpPr>
        <p:spPr>
          <a:xfrm>
            <a:off x="3143250" y="-71438"/>
            <a:ext cx="3071813" cy="2143126"/>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6" name="Flowchart: Decision 5"/>
          <p:cNvSpPr/>
          <p:nvPr/>
        </p:nvSpPr>
        <p:spPr>
          <a:xfrm>
            <a:off x="4714875" y="1143000"/>
            <a:ext cx="3071813"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dirty="0">
              <a:solidFill>
                <a:schemeClr val="tx1"/>
              </a:solidFill>
            </a:endParaRPr>
          </a:p>
        </p:txBody>
      </p:sp>
      <p:sp>
        <p:nvSpPr>
          <p:cNvPr id="7" name="Flowchart: Decision 6"/>
          <p:cNvSpPr/>
          <p:nvPr/>
        </p:nvSpPr>
        <p:spPr>
          <a:xfrm>
            <a:off x="6286500" y="2357438"/>
            <a:ext cx="3071813"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dirty="0">
              <a:solidFill>
                <a:schemeClr val="tx1"/>
              </a:solidFill>
            </a:endParaRPr>
          </a:p>
        </p:txBody>
      </p:sp>
      <p:sp>
        <p:nvSpPr>
          <p:cNvPr id="8" name="Flowchart: Decision 7"/>
          <p:cNvSpPr/>
          <p:nvPr/>
        </p:nvSpPr>
        <p:spPr>
          <a:xfrm>
            <a:off x="-71438" y="2286000"/>
            <a:ext cx="3071813"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tx1"/>
              </a:solidFill>
            </a:endParaRPr>
          </a:p>
        </p:txBody>
      </p:sp>
      <p:sp>
        <p:nvSpPr>
          <p:cNvPr id="9" name="Flowchart: Decision 8"/>
          <p:cNvSpPr/>
          <p:nvPr/>
        </p:nvSpPr>
        <p:spPr>
          <a:xfrm>
            <a:off x="3071813" y="2286000"/>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0" name="Flowchart: Decision 9"/>
          <p:cNvSpPr/>
          <p:nvPr/>
        </p:nvSpPr>
        <p:spPr>
          <a:xfrm>
            <a:off x="4643438" y="3500438"/>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tx1"/>
              </a:solidFill>
            </a:endParaRPr>
          </a:p>
        </p:txBody>
      </p:sp>
      <p:sp>
        <p:nvSpPr>
          <p:cNvPr id="11" name="Flowchart: Decision 10"/>
          <p:cNvSpPr/>
          <p:nvPr/>
        </p:nvSpPr>
        <p:spPr>
          <a:xfrm>
            <a:off x="1500188" y="3500438"/>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2" name="Flowchart: Decision 11"/>
          <p:cNvSpPr/>
          <p:nvPr/>
        </p:nvSpPr>
        <p:spPr>
          <a:xfrm>
            <a:off x="3071813" y="4714875"/>
            <a:ext cx="3071812" cy="2143125"/>
          </a:xfrm>
          <a:prstGeom prst="flowChartDecision">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13" name="TextBox 12"/>
          <p:cNvSpPr txBox="1">
            <a:spLocks noChangeArrowheads="1"/>
          </p:cNvSpPr>
          <p:nvPr/>
        </p:nvSpPr>
        <p:spPr bwMode="auto">
          <a:xfrm>
            <a:off x="-44945" y="-10269"/>
            <a:ext cx="2672729" cy="984885"/>
          </a:xfrm>
          <a:prstGeom prst="rect">
            <a:avLst/>
          </a:prstGeom>
          <a:solidFill>
            <a:srgbClr val="002060"/>
          </a:solid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b="1" dirty="0" err="1" smtClean="0">
                <a:solidFill>
                  <a:srgbClr val="FFFFCC"/>
                </a:solidFill>
                <a:latin typeface="Calibri" pitchFamily="34" charset="0"/>
              </a:rPr>
              <a:t>Justifica</a:t>
            </a:r>
            <a:r>
              <a:rPr lang="en-GB" sz="2000" b="1" dirty="0" smtClean="0">
                <a:solidFill>
                  <a:srgbClr val="FFFFCC"/>
                </a:solidFill>
                <a:latin typeface="Calibri" pitchFamily="34" charset="0"/>
              </a:rPr>
              <a:t> </a:t>
            </a:r>
            <a:r>
              <a:rPr lang="en-GB" sz="2000" b="1" dirty="0" err="1" smtClean="0">
                <a:solidFill>
                  <a:srgbClr val="FFFFCC"/>
                </a:solidFill>
                <a:latin typeface="Calibri" pitchFamily="34" charset="0"/>
              </a:rPr>
              <a:t>tus</a:t>
            </a:r>
            <a:r>
              <a:rPr lang="en-GB" sz="2000" b="1" dirty="0" smtClean="0">
                <a:solidFill>
                  <a:srgbClr val="FFFFCC"/>
                </a:solidFill>
                <a:latin typeface="Calibri" pitchFamily="34" charset="0"/>
              </a:rPr>
              <a:t> </a:t>
            </a:r>
            <a:r>
              <a:rPr lang="en-GB" sz="2000" b="1" dirty="0" err="1" smtClean="0">
                <a:solidFill>
                  <a:srgbClr val="FFFFCC"/>
                </a:solidFill>
                <a:latin typeface="Calibri" pitchFamily="34" charset="0"/>
              </a:rPr>
              <a:t>decisiones</a:t>
            </a:r>
            <a:r>
              <a:rPr lang="en-GB" sz="2000" b="1" dirty="0" smtClean="0">
                <a:solidFill>
                  <a:srgbClr val="FFFFCC"/>
                </a:solidFill>
                <a:latin typeface="Calibri" pitchFamily="34" charset="0"/>
              </a:rPr>
              <a:t>, </a:t>
            </a:r>
            <a:r>
              <a:rPr lang="en-GB" sz="2000" b="1" dirty="0" err="1" smtClean="0">
                <a:solidFill>
                  <a:srgbClr val="FFFFCC"/>
                </a:solidFill>
                <a:latin typeface="Calibri" pitchFamily="34" charset="0"/>
              </a:rPr>
              <a:t>utilizando</a:t>
            </a:r>
            <a:r>
              <a:rPr lang="en-GB" sz="2000" b="1" dirty="0" smtClean="0">
                <a:solidFill>
                  <a:srgbClr val="FFFFCC"/>
                </a:solidFill>
                <a:latin typeface="Calibri" pitchFamily="34" charset="0"/>
              </a:rPr>
              <a:t> </a:t>
            </a:r>
            <a:r>
              <a:rPr lang="en-GB" sz="2000" b="1" dirty="0" err="1" smtClean="0">
                <a:solidFill>
                  <a:srgbClr val="FFFFCC"/>
                </a:solidFill>
                <a:latin typeface="Calibri" pitchFamily="34" charset="0"/>
              </a:rPr>
              <a:t>estas</a:t>
            </a:r>
            <a:r>
              <a:rPr lang="en-GB" sz="2000" b="1" dirty="0" smtClean="0">
                <a:solidFill>
                  <a:srgbClr val="FFFFCC"/>
                </a:solidFill>
                <a:latin typeface="Calibri" pitchFamily="34" charset="0"/>
              </a:rPr>
              <a:t> </a:t>
            </a:r>
            <a:r>
              <a:rPr lang="en-GB" sz="2000" b="1" dirty="0" err="1" smtClean="0">
                <a:solidFill>
                  <a:srgbClr val="FFFFCC"/>
                </a:solidFill>
                <a:latin typeface="Calibri" pitchFamily="34" charset="0"/>
              </a:rPr>
              <a:t>frases</a:t>
            </a:r>
            <a:r>
              <a:rPr lang="en-GB" sz="2000" b="1" dirty="0" smtClean="0">
                <a:solidFill>
                  <a:srgbClr val="FFFFCC"/>
                </a:solidFill>
                <a:latin typeface="Calibri" pitchFamily="34" charset="0"/>
              </a:rPr>
              <a:t>.. </a:t>
            </a:r>
            <a:endParaRPr lang="en-GB" sz="2000" b="1" dirty="0">
              <a:solidFill>
                <a:srgbClr val="FFFFCC"/>
              </a:solidFill>
              <a:latin typeface="Calibri" pitchFamily="34" charset="0"/>
            </a:endParaRPr>
          </a:p>
          <a:p>
            <a:pPr eaLnBrk="1" hangingPunct="1"/>
            <a:endParaRPr lang="en-GB" b="1" dirty="0">
              <a:solidFill>
                <a:srgbClr val="FFFFCC"/>
              </a:solidFill>
              <a:latin typeface="Calibri" pitchFamily="34" charset="0"/>
            </a:endParaRPr>
          </a:p>
        </p:txBody>
      </p:sp>
      <p:sp>
        <p:nvSpPr>
          <p:cNvPr id="14" name="TextBox 13"/>
          <p:cNvSpPr txBox="1"/>
          <p:nvPr/>
        </p:nvSpPr>
        <p:spPr>
          <a:xfrm>
            <a:off x="3634755" y="559117"/>
            <a:ext cx="2160240" cy="830997"/>
          </a:xfrm>
          <a:prstGeom prst="rect">
            <a:avLst/>
          </a:prstGeom>
          <a:noFill/>
        </p:spPr>
        <p:txBody>
          <a:bodyPr wrap="square" rtlCol="0">
            <a:spAutoFit/>
          </a:bodyPr>
          <a:lstStyle/>
          <a:p>
            <a:pPr algn="ctr"/>
            <a:r>
              <a:rPr lang="en-GB" sz="2400" dirty="0" smtClean="0"/>
              <a:t>Para </a:t>
            </a:r>
            <a:r>
              <a:rPr lang="en-GB" sz="2400" dirty="0" err="1" smtClean="0"/>
              <a:t>mí</a:t>
            </a:r>
            <a:r>
              <a:rPr lang="en-GB" sz="2400" dirty="0" smtClean="0"/>
              <a:t>, lo </a:t>
            </a:r>
            <a:r>
              <a:rPr lang="en-GB" sz="2400" dirty="0" err="1" smtClean="0"/>
              <a:t>más</a:t>
            </a:r>
            <a:r>
              <a:rPr lang="en-GB" sz="2400" dirty="0" smtClean="0"/>
              <a:t> </a:t>
            </a:r>
            <a:r>
              <a:rPr lang="en-GB" sz="2400" dirty="0" err="1" smtClean="0"/>
              <a:t>importante</a:t>
            </a:r>
            <a:r>
              <a:rPr lang="en-GB" sz="2400" dirty="0" smtClean="0"/>
              <a:t> </a:t>
            </a:r>
            <a:r>
              <a:rPr lang="en-GB" sz="2400" dirty="0" err="1" smtClean="0"/>
              <a:t>es</a:t>
            </a:r>
            <a:r>
              <a:rPr lang="en-GB" sz="2400" dirty="0" smtClean="0"/>
              <a:t>…</a:t>
            </a:r>
            <a:endParaRPr lang="en-GB" sz="2400" dirty="0"/>
          </a:p>
        </p:txBody>
      </p:sp>
      <p:sp>
        <p:nvSpPr>
          <p:cNvPr id="15" name="TextBox 14"/>
          <p:cNvSpPr txBox="1"/>
          <p:nvPr/>
        </p:nvSpPr>
        <p:spPr>
          <a:xfrm>
            <a:off x="1955974" y="1693257"/>
            <a:ext cx="2160240" cy="1015663"/>
          </a:xfrm>
          <a:prstGeom prst="rect">
            <a:avLst/>
          </a:prstGeom>
          <a:noFill/>
        </p:spPr>
        <p:txBody>
          <a:bodyPr wrap="square" rtlCol="0">
            <a:spAutoFit/>
          </a:bodyPr>
          <a:lstStyle/>
          <a:p>
            <a:pPr algn="ctr"/>
            <a:r>
              <a:rPr lang="en-GB" sz="2000" dirty="0" smtClean="0"/>
              <a:t>A mi </a:t>
            </a:r>
            <a:r>
              <a:rPr lang="en-GB" sz="2000" dirty="0" err="1" smtClean="0"/>
              <a:t>juicio</a:t>
            </a:r>
            <a:r>
              <a:rPr lang="en-GB" sz="2000" dirty="0" smtClean="0"/>
              <a:t>, …… </a:t>
            </a:r>
            <a:r>
              <a:rPr lang="en-GB" sz="2000" dirty="0" err="1" smtClean="0"/>
              <a:t>también</a:t>
            </a:r>
            <a:r>
              <a:rPr lang="en-GB" sz="2000" dirty="0" smtClean="0"/>
              <a:t> </a:t>
            </a:r>
            <a:r>
              <a:rPr lang="en-GB" sz="2000" dirty="0" err="1" smtClean="0"/>
              <a:t>es</a:t>
            </a:r>
            <a:r>
              <a:rPr lang="en-GB" sz="2000" dirty="0" smtClean="0"/>
              <a:t> </a:t>
            </a:r>
            <a:r>
              <a:rPr lang="en-GB" sz="2000" dirty="0" err="1" smtClean="0"/>
              <a:t>muy</a:t>
            </a:r>
            <a:r>
              <a:rPr lang="en-GB" sz="2000" dirty="0" smtClean="0"/>
              <a:t> </a:t>
            </a:r>
            <a:r>
              <a:rPr lang="en-GB" sz="2000" dirty="0" err="1" smtClean="0"/>
              <a:t>importante</a:t>
            </a:r>
            <a:endParaRPr lang="en-GB" sz="2000" dirty="0"/>
          </a:p>
        </p:txBody>
      </p:sp>
      <p:sp>
        <p:nvSpPr>
          <p:cNvPr id="16" name="TextBox 15"/>
          <p:cNvSpPr txBox="1"/>
          <p:nvPr/>
        </p:nvSpPr>
        <p:spPr>
          <a:xfrm>
            <a:off x="5206380" y="1628800"/>
            <a:ext cx="2160240" cy="1323439"/>
          </a:xfrm>
          <a:prstGeom prst="rect">
            <a:avLst/>
          </a:prstGeom>
          <a:noFill/>
        </p:spPr>
        <p:txBody>
          <a:bodyPr wrap="square" rtlCol="0">
            <a:spAutoFit/>
          </a:bodyPr>
          <a:lstStyle/>
          <a:p>
            <a:pPr algn="ctr"/>
            <a:r>
              <a:rPr lang="en-GB" sz="2000" dirty="0" smtClean="0"/>
              <a:t>y </a:t>
            </a:r>
            <a:r>
              <a:rPr lang="en-GB" sz="2000" dirty="0" err="1" smtClean="0"/>
              <a:t>pienso</a:t>
            </a:r>
            <a:r>
              <a:rPr lang="en-GB" sz="2000" dirty="0" smtClean="0"/>
              <a:t> </a:t>
            </a:r>
            <a:r>
              <a:rPr lang="en-GB" sz="2000" dirty="0" err="1" smtClean="0"/>
              <a:t>que</a:t>
            </a:r>
            <a:r>
              <a:rPr lang="en-GB" sz="2000" dirty="0" smtClean="0"/>
              <a:t> ….es </a:t>
            </a:r>
            <a:r>
              <a:rPr lang="en-GB" sz="2000" dirty="0" err="1" smtClean="0"/>
              <a:t>uno</a:t>
            </a:r>
            <a:r>
              <a:rPr lang="en-GB" sz="2000" dirty="0" smtClean="0"/>
              <a:t> de los </a:t>
            </a:r>
            <a:r>
              <a:rPr lang="en-GB" sz="2000" dirty="0" err="1" smtClean="0"/>
              <a:t>aspectos</a:t>
            </a:r>
            <a:r>
              <a:rPr lang="en-GB" sz="2000" dirty="0" smtClean="0"/>
              <a:t> </a:t>
            </a:r>
            <a:r>
              <a:rPr lang="en-GB" sz="2000" dirty="0" err="1" smtClean="0"/>
              <a:t>más</a:t>
            </a:r>
            <a:r>
              <a:rPr lang="en-GB" sz="2000" dirty="0" smtClean="0"/>
              <a:t> </a:t>
            </a:r>
            <a:r>
              <a:rPr lang="en-GB" sz="2000" dirty="0" err="1" smtClean="0"/>
              <a:t>relevantes</a:t>
            </a:r>
            <a:endParaRPr lang="en-GB" sz="2000" dirty="0"/>
          </a:p>
        </p:txBody>
      </p:sp>
      <p:sp>
        <p:nvSpPr>
          <p:cNvPr id="17" name="TextBox 16"/>
          <p:cNvSpPr txBox="1"/>
          <p:nvPr/>
        </p:nvSpPr>
        <p:spPr>
          <a:xfrm>
            <a:off x="467544" y="2849730"/>
            <a:ext cx="2160240" cy="707886"/>
          </a:xfrm>
          <a:prstGeom prst="rect">
            <a:avLst/>
          </a:prstGeom>
          <a:noFill/>
        </p:spPr>
        <p:txBody>
          <a:bodyPr wrap="square" rtlCol="0">
            <a:spAutoFit/>
          </a:bodyPr>
          <a:lstStyle/>
          <a:p>
            <a:pPr algn="ctr"/>
            <a:r>
              <a:rPr lang="en-GB" sz="2000" dirty="0" err="1" smtClean="0"/>
              <a:t>Otros</a:t>
            </a:r>
            <a:r>
              <a:rPr lang="en-GB" sz="2000" dirty="0" smtClean="0"/>
              <a:t> </a:t>
            </a:r>
            <a:r>
              <a:rPr lang="en-GB" sz="2000" dirty="0" err="1" smtClean="0"/>
              <a:t>aspectos</a:t>
            </a:r>
            <a:r>
              <a:rPr lang="en-GB" sz="2000" dirty="0" smtClean="0"/>
              <a:t> notables son…..</a:t>
            </a:r>
            <a:endParaRPr lang="en-GB" sz="2000" dirty="0"/>
          </a:p>
        </p:txBody>
      </p:sp>
      <p:sp>
        <p:nvSpPr>
          <p:cNvPr id="18" name="TextBox 17"/>
          <p:cNvSpPr txBox="1"/>
          <p:nvPr/>
        </p:nvSpPr>
        <p:spPr>
          <a:xfrm>
            <a:off x="3527599" y="3002130"/>
            <a:ext cx="2160240" cy="400110"/>
          </a:xfrm>
          <a:prstGeom prst="rect">
            <a:avLst/>
          </a:prstGeom>
          <a:noFill/>
        </p:spPr>
        <p:txBody>
          <a:bodyPr wrap="square" rtlCol="0">
            <a:spAutoFit/>
          </a:bodyPr>
          <a:lstStyle/>
          <a:p>
            <a:pPr algn="ctr"/>
            <a:r>
              <a:rPr lang="en-GB" sz="2000" dirty="0" smtClean="0"/>
              <a:t>y…………..</a:t>
            </a:r>
            <a:endParaRPr lang="en-GB" sz="2000" dirty="0"/>
          </a:p>
        </p:txBody>
      </p:sp>
      <p:sp>
        <p:nvSpPr>
          <p:cNvPr id="19" name="TextBox 18"/>
          <p:cNvSpPr txBox="1"/>
          <p:nvPr/>
        </p:nvSpPr>
        <p:spPr>
          <a:xfrm>
            <a:off x="6706568" y="2780928"/>
            <a:ext cx="2160240" cy="1323439"/>
          </a:xfrm>
          <a:prstGeom prst="rect">
            <a:avLst/>
          </a:prstGeom>
          <a:noFill/>
        </p:spPr>
        <p:txBody>
          <a:bodyPr wrap="square" rtlCol="0">
            <a:spAutoFit/>
          </a:bodyPr>
          <a:lstStyle/>
          <a:p>
            <a:pPr algn="ctr"/>
            <a:r>
              <a:rPr lang="en-GB" sz="2000" dirty="0" smtClean="0"/>
              <a:t>y no se </a:t>
            </a:r>
            <a:r>
              <a:rPr lang="en-GB" sz="2000" dirty="0" err="1" smtClean="0"/>
              <a:t>debe</a:t>
            </a:r>
            <a:r>
              <a:rPr lang="en-GB" sz="2000" dirty="0" smtClean="0"/>
              <a:t> </a:t>
            </a:r>
            <a:r>
              <a:rPr lang="en-GB" sz="2000" dirty="0" err="1" smtClean="0"/>
              <a:t>olvidar</a:t>
            </a:r>
            <a:r>
              <a:rPr lang="en-GB" sz="2000" dirty="0" smtClean="0"/>
              <a:t>…. </a:t>
            </a:r>
            <a:r>
              <a:rPr lang="en-GB" sz="2000" dirty="0" err="1" smtClean="0"/>
              <a:t>que</a:t>
            </a:r>
            <a:r>
              <a:rPr lang="en-GB" sz="2000" dirty="0" smtClean="0"/>
              <a:t> </a:t>
            </a:r>
            <a:r>
              <a:rPr lang="en-GB" sz="2000" dirty="0" err="1" smtClean="0"/>
              <a:t>también</a:t>
            </a:r>
            <a:r>
              <a:rPr lang="en-GB" sz="2000" dirty="0" smtClean="0"/>
              <a:t> </a:t>
            </a:r>
            <a:r>
              <a:rPr lang="en-GB" sz="2000" dirty="0" err="1" smtClean="0"/>
              <a:t>es</a:t>
            </a:r>
            <a:r>
              <a:rPr lang="en-GB" sz="2000" dirty="0" smtClean="0"/>
              <a:t> </a:t>
            </a:r>
            <a:r>
              <a:rPr lang="en-GB" sz="2000" dirty="0" err="1" smtClean="0"/>
              <a:t>relevante</a:t>
            </a:r>
            <a:r>
              <a:rPr lang="en-GB" sz="2000" dirty="0" smtClean="0"/>
              <a:t>.</a:t>
            </a:r>
            <a:endParaRPr lang="en-GB" sz="2000" dirty="0"/>
          </a:p>
        </p:txBody>
      </p:sp>
      <p:sp>
        <p:nvSpPr>
          <p:cNvPr id="20" name="TextBox 19"/>
          <p:cNvSpPr txBox="1"/>
          <p:nvPr/>
        </p:nvSpPr>
        <p:spPr>
          <a:xfrm>
            <a:off x="3527599" y="5432494"/>
            <a:ext cx="2160240" cy="1015663"/>
          </a:xfrm>
          <a:prstGeom prst="rect">
            <a:avLst/>
          </a:prstGeom>
          <a:noFill/>
        </p:spPr>
        <p:txBody>
          <a:bodyPr wrap="square" rtlCol="0">
            <a:spAutoFit/>
          </a:bodyPr>
          <a:lstStyle/>
          <a:p>
            <a:pPr algn="ctr"/>
            <a:r>
              <a:rPr lang="en-GB" sz="2000" dirty="0" smtClean="0"/>
              <a:t>En mi </a:t>
            </a:r>
            <a:r>
              <a:rPr lang="en-GB" sz="2000" dirty="0" err="1" smtClean="0"/>
              <a:t>opinión</a:t>
            </a:r>
            <a:r>
              <a:rPr lang="en-GB" sz="2000" dirty="0" smtClean="0"/>
              <a:t>, …lo </a:t>
            </a:r>
            <a:r>
              <a:rPr lang="en-GB" sz="2000" dirty="0" err="1" smtClean="0"/>
              <a:t>menos</a:t>
            </a:r>
            <a:r>
              <a:rPr lang="en-GB" sz="2000" dirty="0" smtClean="0"/>
              <a:t> </a:t>
            </a:r>
            <a:r>
              <a:rPr lang="en-GB" sz="2000" dirty="0" err="1" smtClean="0"/>
              <a:t>importante</a:t>
            </a:r>
            <a:r>
              <a:rPr lang="en-GB" sz="2000" dirty="0" smtClean="0"/>
              <a:t> </a:t>
            </a:r>
            <a:r>
              <a:rPr lang="en-GB" sz="2000" dirty="0" err="1" smtClean="0"/>
              <a:t>es</a:t>
            </a:r>
            <a:r>
              <a:rPr lang="en-GB" sz="2000" dirty="0" smtClean="0"/>
              <a:t>…</a:t>
            </a:r>
            <a:endParaRPr lang="en-GB" sz="2000" dirty="0"/>
          </a:p>
        </p:txBody>
      </p:sp>
      <p:sp>
        <p:nvSpPr>
          <p:cNvPr id="21" name="TextBox 20"/>
          <p:cNvSpPr txBox="1"/>
          <p:nvPr/>
        </p:nvSpPr>
        <p:spPr>
          <a:xfrm>
            <a:off x="1955974" y="4064168"/>
            <a:ext cx="2160240" cy="707886"/>
          </a:xfrm>
          <a:prstGeom prst="rect">
            <a:avLst/>
          </a:prstGeom>
          <a:noFill/>
        </p:spPr>
        <p:txBody>
          <a:bodyPr wrap="square" rtlCol="0">
            <a:spAutoFit/>
          </a:bodyPr>
          <a:lstStyle/>
          <a:p>
            <a:pPr algn="ctr"/>
            <a:r>
              <a:rPr lang="en-GB" sz="2000" dirty="0" err="1" smtClean="0"/>
              <a:t>Menos</a:t>
            </a:r>
            <a:r>
              <a:rPr lang="en-GB" sz="2000" dirty="0" smtClean="0"/>
              <a:t> </a:t>
            </a:r>
            <a:r>
              <a:rPr lang="en-GB" sz="2000" dirty="0" err="1" smtClean="0"/>
              <a:t>pertinente</a:t>
            </a:r>
            <a:r>
              <a:rPr lang="en-GB" sz="2000" dirty="0" smtClean="0"/>
              <a:t> </a:t>
            </a:r>
            <a:r>
              <a:rPr lang="en-GB" sz="2000" dirty="0" err="1" smtClean="0"/>
              <a:t>para</a:t>
            </a:r>
            <a:r>
              <a:rPr lang="en-GB" sz="2000" dirty="0" smtClean="0"/>
              <a:t> </a:t>
            </a:r>
            <a:r>
              <a:rPr lang="en-GB" sz="2000" dirty="0" err="1" smtClean="0"/>
              <a:t>mí</a:t>
            </a:r>
            <a:r>
              <a:rPr lang="en-GB" sz="2000" dirty="0" smtClean="0"/>
              <a:t> </a:t>
            </a:r>
            <a:r>
              <a:rPr lang="en-GB" sz="2000" dirty="0" err="1" smtClean="0"/>
              <a:t>es</a:t>
            </a:r>
            <a:r>
              <a:rPr lang="en-GB" sz="2000" dirty="0" smtClean="0"/>
              <a:t>….</a:t>
            </a:r>
            <a:endParaRPr lang="en-GB" sz="2000" dirty="0"/>
          </a:p>
        </p:txBody>
      </p:sp>
      <p:sp>
        <p:nvSpPr>
          <p:cNvPr id="22" name="TextBox 21"/>
          <p:cNvSpPr txBox="1"/>
          <p:nvPr/>
        </p:nvSpPr>
        <p:spPr>
          <a:xfrm>
            <a:off x="5134943" y="4104367"/>
            <a:ext cx="2160240" cy="707886"/>
          </a:xfrm>
          <a:prstGeom prst="rect">
            <a:avLst/>
          </a:prstGeom>
          <a:noFill/>
        </p:spPr>
        <p:txBody>
          <a:bodyPr wrap="square" rtlCol="0">
            <a:spAutoFit/>
          </a:bodyPr>
          <a:lstStyle/>
          <a:p>
            <a:pPr algn="ctr"/>
            <a:r>
              <a:rPr lang="en-GB" sz="2000" dirty="0" smtClean="0"/>
              <a:t>y en octavo </a:t>
            </a:r>
            <a:r>
              <a:rPr lang="en-GB" sz="2000" dirty="0" err="1" smtClean="0"/>
              <a:t>lugar</a:t>
            </a:r>
            <a:r>
              <a:rPr lang="en-GB" sz="2000" dirty="0" smtClean="0"/>
              <a:t> he </a:t>
            </a:r>
            <a:r>
              <a:rPr lang="en-GB" sz="2000" dirty="0" err="1" smtClean="0"/>
              <a:t>escogido</a:t>
            </a:r>
            <a:r>
              <a:rPr lang="en-GB" sz="2000" dirty="0" smtClean="0"/>
              <a:t> …</a:t>
            </a:r>
            <a:endParaRPr lang="en-GB" sz="2000" dirty="0"/>
          </a:p>
        </p:txBody>
      </p:sp>
    </p:spTree>
    <p:extLst>
      <p:ext uri="{BB962C8B-B14F-4D97-AF65-F5344CB8AC3E}">
        <p14:creationId xmlns:p14="http://schemas.microsoft.com/office/powerpoint/2010/main" val="1056234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00050" y="3249268"/>
            <a:ext cx="4953000" cy="769441"/>
          </a:xfrm>
          <a:prstGeom prst="rect">
            <a:avLst/>
          </a:prstGeom>
          <a:solidFill>
            <a:srgbClr val="FFFFCC"/>
          </a:solidFill>
          <a:ln>
            <a:noFill/>
          </a:ln>
          <a:effectLst/>
        </p:spPr>
        <p:txBody>
          <a:bodyPr>
            <a:spAutoFit/>
          </a:bodyPr>
          <a:lstStyle/>
          <a:p>
            <a:pPr algn="ctr">
              <a:spcBef>
                <a:spcPct val="50000"/>
              </a:spcBef>
            </a:pPr>
            <a:r>
              <a:rPr lang="en-GB" sz="4400" b="1">
                <a:solidFill>
                  <a:srgbClr val="002060"/>
                </a:solidFill>
                <a:latin typeface="Calibri" pitchFamily="34" charset="0"/>
                <a:cs typeface="Calibri" pitchFamily="34" charset="0"/>
              </a:rPr>
              <a:t>En mi </a:t>
            </a:r>
            <a:r>
              <a:rPr lang="en-GB" sz="4400" b="1" noProof="1">
                <a:solidFill>
                  <a:srgbClr val="002060"/>
                </a:solidFill>
                <a:latin typeface="Calibri" pitchFamily="34" charset="0"/>
                <a:cs typeface="Calibri" pitchFamily="34" charset="0"/>
              </a:rPr>
              <a:t>opinión</a:t>
            </a:r>
          </a:p>
        </p:txBody>
      </p:sp>
      <p:sp>
        <p:nvSpPr>
          <p:cNvPr id="2051" name="AutoShape 3"/>
          <p:cNvSpPr>
            <a:spLocks noChangeArrowheads="1"/>
          </p:cNvSpPr>
          <p:nvPr/>
        </p:nvSpPr>
        <p:spPr bwMode="auto">
          <a:xfrm>
            <a:off x="6019800" y="2636912"/>
            <a:ext cx="2895600" cy="1191794"/>
          </a:xfrm>
          <a:prstGeom prst="wedgeEllipseCallout">
            <a:avLst>
              <a:gd name="adj1" fmla="val -60963"/>
              <a:gd name="adj2" fmla="val -39167"/>
            </a:avLst>
          </a:prstGeom>
          <a:solidFill>
            <a:srgbClr val="002060"/>
          </a:solidFill>
          <a:ln w="9525">
            <a:solidFill>
              <a:schemeClr val="tx1"/>
            </a:solidFill>
            <a:miter lim="800000"/>
            <a:headEnd/>
            <a:tailEnd/>
          </a:ln>
          <a:effectLst/>
        </p:spPr>
        <p:txBody>
          <a:bodyPr/>
          <a:lstStyle/>
          <a:p>
            <a:pPr algn="ctr"/>
            <a:r>
              <a:rPr lang="en-GB" sz="3200" noProof="1">
                <a:solidFill>
                  <a:srgbClr val="FFFFCC"/>
                </a:solidFill>
                <a:latin typeface="Calibri" pitchFamily="34" charset="0"/>
                <a:cs typeface="Calibri" pitchFamily="34" charset="0"/>
              </a:rPr>
              <a:t>¡ni hablar!</a:t>
            </a:r>
          </a:p>
        </p:txBody>
      </p:sp>
      <p:sp>
        <p:nvSpPr>
          <p:cNvPr id="2053" name="AutoShape 5"/>
          <p:cNvSpPr>
            <a:spLocks noChangeArrowheads="1"/>
          </p:cNvSpPr>
          <p:nvPr/>
        </p:nvSpPr>
        <p:spPr bwMode="auto">
          <a:xfrm>
            <a:off x="381000" y="1412776"/>
            <a:ext cx="2438400" cy="1430153"/>
          </a:xfrm>
          <a:prstGeom prst="wedgeRoundRectCallout">
            <a:avLst>
              <a:gd name="adj1" fmla="val 73307"/>
              <a:gd name="adj2" fmla="val 35166"/>
              <a:gd name="adj3" fmla="val 16667"/>
            </a:avLst>
          </a:prstGeom>
          <a:solidFill>
            <a:srgbClr val="002060"/>
          </a:solidFill>
          <a:ln w="9525">
            <a:solidFill>
              <a:schemeClr val="tx1"/>
            </a:solidFill>
            <a:miter lim="800000"/>
            <a:headEnd/>
            <a:tailEnd/>
          </a:ln>
          <a:effectLst/>
        </p:spPr>
        <p:txBody>
          <a:bodyPr/>
          <a:lstStyle/>
          <a:p>
            <a:pPr algn="ctr"/>
            <a:r>
              <a:rPr lang="en-GB" sz="3200" noProof="1">
                <a:solidFill>
                  <a:srgbClr val="FFFFCC"/>
                </a:solidFill>
                <a:latin typeface="Calibri" pitchFamily="34" charset="0"/>
                <a:cs typeface="Calibri" pitchFamily="34" charset="0"/>
              </a:rPr>
              <a:t>Tienes toda la razón</a:t>
            </a:r>
          </a:p>
        </p:txBody>
      </p:sp>
      <p:sp>
        <p:nvSpPr>
          <p:cNvPr id="2054" name="AutoShape 6"/>
          <p:cNvSpPr>
            <a:spLocks noChangeArrowheads="1"/>
          </p:cNvSpPr>
          <p:nvPr/>
        </p:nvSpPr>
        <p:spPr bwMode="auto">
          <a:xfrm>
            <a:off x="381000" y="4941168"/>
            <a:ext cx="2819400" cy="1787691"/>
          </a:xfrm>
          <a:prstGeom prst="wedgeRoundRectCallout">
            <a:avLst>
              <a:gd name="adj1" fmla="val 38796"/>
              <a:gd name="adj2" fmla="val -69861"/>
              <a:gd name="adj3" fmla="val 16667"/>
            </a:avLst>
          </a:prstGeom>
          <a:solidFill>
            <a:srgbClr val="002060"/>
          </a:solidFill>
          <a:ln w="9525">
            <a:solidFill>
              <a:schemeClr val="tx1"/>
            </a:solidFill>
            <a:miter lim="800000"/>
            <a:headEnd/>
            <a:tailEnd/>
          </a:ln>
          <a:effectLst/>
        </p:spPr>
        <p:txBody>
          <a:bodyPr/>
          <a:lstStyle/>
          <a:p>
            <a:pPr algn="ctr"/>
            <a:r>
              <a:rPr lang="en-GB" sz="3200" noProof="1">
                <a:solidFill>
                  <a:srgbClr val="FFFFCC"/>
                </a:solidFill>
                <a:latin typeface="Calibri" pitchFamily="34" charset="0"/>
                <a:cs typeface="Calibri" pitchFamily="34" charset="0"/>
              </a:rPr>
              <a:t>Estoy totalmente de acuerdo</a:t>
            </a:r>
          </a:p>
        </p:txBody>
      </p:sp>
      <p:sp>
        <p:nvSpPr>
          <p:cNvPr id="2055" name="AutoShape 7"/>
          <p:cNvSpPr>
            <a:spLocks noChangeArrowheads="1"/>
          </p:cNvSpPr>
          <p:nvPr/>
        </p:nvSpPr>
        <p:spPr bwMode="auto">
          <a:xfrm>
            <a:off x="6038800" y="977831"/>
            <a:ext cx="2514600" cy="1430153"/>
          </a:xfrm>
          <a:prstGeom prst="wedgeEllipseCallout">
            <a:avLst>
              <a:gd name="adj1" fmla="val -61174"/>
              <a:gd name="adj2" fmla="val 52684"/>
            </a:avLst>
          </a:prstGeom>
          <a:solidFill>
            <a:srgbClr val="002060"/>
          </a:solidFill>
          <a:ln w="9525">
            <a:solidFill>
              <a:schemeClr val="tx1"/>
            </a:solidFill>
            <a:miter lim="800000"/>
            <a:headEnd/>
            <a:tailEnd/>
          </a:ln>
          <a:effectLst/>
        </p:spPr>
        <p:txBody>
          <a:bodyPr/>
          <a:lstStyle/>
          <a:p>
            <a:pPr algn="ctr"/>
            <a:r>
              <a:rPr lang="en-GB" sz="3200">
                <a:solidFill>
                  <a:srgbClr val="FFFFCC"/>
                </a:solidFill>
                <a:latin typeface="Calibri" pitchFamily="34" charset="0"/>
                <a:cs typeface="Calibri" pitchFamily="34" charset="0"/>
              </a:rPr>
              <a:t>p</a:t>
            </a:r>
            <a:r>
              <a:rPr lang="en-GB" sz="3200" noProof="1">
                <a:solidFill>
                  <a:srgbClr val="FFFFCC"/>
                </a:solidFill>
                <a:latin typeface="Calibri" pitchFamily="34" charset="0"/>
                <a:cs typeface="Calibri" pitchFamily="34" charset="0"/>
              </a:rPr>
              <a:t>ero no es verdad</a:t>
            </a:r>
          </a:p>
        </p:txBody>
      </p:sp>
      <p:sp>
        <p:nvSpPr>
          <p:cNvPr id="2056" name="AutoShape 8"/>
          <p:cNvSpPr>
            <a:spLocks noChangeArrowheads="1"/>
          </p:cNvSpPr>
          <p:nvPr/>
        </p:nvSpPr>
        <p:spPr bwMode="auto">
          <a:xfrm>
            <a:off x="5715000" y="4159931"/>
            <a:ext cx="3124200" cy="1486273"/>
          </a:xfrm>
          <a:prstGeom prst="wedgeEllipseCallout">
            <a:avLst>
              <a:gd name="adj1" fmla="val -52589"/>
              <a:gd name="adj2" fmla="val -103884"/>
            </a:avLst>
          </a:prstGeom>
          <a:solidFill>
            <a:srgbClr val="002060"/>
          </a:solidFill>
          <a:ln w="9525">
            <a:solidFill>
              <a:schemeClr val="tx1"/>
            </a:solidFill>
            <a:miter lim="800000"/>
            <a:headEnd/>
            <a:tailEnd/>
          </a:ln>
          <a:effectLst/>
        </p:spPr>
        <p:txBody>
          <a:bodyPr/>
          <a:lstStyle/>
          <a:p>
            <a:pPr algn="ctr"/>
            <a:r>
              <a:rPr lang="en-GB" sz="3200" noProof="1">
                <a:solidFill>
                  <a:srgbClr val="FFFFCC"/>
                </a:solidFill>
                <a:latin typeface="Calibri" pitchFamily="34" charset="0"/>
                <a:cs typeface="Calibri" pitchFamily="34" charset="0"/>
              </a:rPr>
              <a:t>¡En absoluto!</a:t>
            </a:r>
          </a:p>
        </p:txBody>
      </p:sp>
      <p:sp>
        <p:nvSpPr>
          <p:cNvPr id="2057" name="AutoShape 9"/>
          <p:cNvSpPr>
            <a:spLocks noChangeArrowheads="1"/>
          </p:cNvSpPr>
          <p:nvPr/>
        </p:nvSpPr>
        <p:spPr bwMode="auto">
          <a:xfrm>
            <a:off x="3276600" y="228600"/>
            <a:ext cx="2762200" cy="1668512"/>
          </a:xfrm>
          <a:prstGeom prst="cloudCallout">
            <a:avLst>
              <a:gd name="adj1" fmla="val -25389"/>
              <a:gd name="adj2" fmla="val 69940"/>
            </a:avLst>
          </a:prstGeom>
          <a:solidFill>
            <a:srgbClr val="002060"/>
          </a:solidFill>
          <a:ln w="9525">
            <a:solidFill>
              <a:schemeClr val="tx1"/>
            </a:solidFill>
            <a:round/>
            <a:headEnd/>
            <a:tailEnd/>
          </a:ln>
          <a:effectLst/>
        </p:spPr>
        <p:txBody>
          <a:bodyPr anchor="ctr"/>
          <a:lstStyle/>
          <a:p>
            <a:pPr algn="ctr"/>
            <a:r>
              <a:rPr lang="en-GB" sz="3200">
                <a:solidFill>
                  <a:srgbClr val="FFFFCC"/>
                </a:solidFill>
                <a:latin typeface="Calibri" pitchFamily="34" charset="0"/>
                <a:cs typeface="Calibri" pitchFamily="34" charset="0"/>
              </a:rPr>
              <a:t>¡Hombre!</a:t>
            </a:r>
            <a:endParaRPr lang="en-GB" sz="3200" noProof="1">
              <a:solidFill>
                <a:srgbClr val="FFFFCC"/>
              </a:solidFill>
              <a:latin typeface="Calibri" pitchFamily="34" charset="0"/>
              <a:cs typeface="Calibri" pitchFamily="34" charset="0"/>
            </a:endParaRPr>
          </a:p>
        </p:txBody>
      </p:sp>
      <p:sp>
        <p:nvSpPr>
          <p:cNvPr id="2058" name="AutoShape 10"/>
          <p:cNvSpPr>
            <a:spLocks noChangeArrowheads="1"/>
          </p:cNvSpPr>
          <p:nvPr/>
        </p:nvSpPr>
        <p:spPr bwMode="auto">
          <a:xfrm>
            <a:off x="3543300" y="4903068"/>
            <a:ext cx="2743200" cy="1710680"/>
          </a:xfrm>
          <a:prstGeom prst="cloudCallout">
            <a:avLst>
              <a:gd name="adj1" fmla="val -51389"/>
              <a:gd name="adj2" fmla="val -61407"/>
            </a:avLst>
          </a:prstGeom>
          <a:solidFill>
            <a:srgbClr val="002060"/>
          </a:solidFill>
          <a:ln w="9525">
            <a:solidFill>
              <a:schemeClr val="tx1"/>
            </a:solidFill>
            <a:round/>
            <a:headEnd/>
            <a:tailEnd/>
          </a:ln>
          <a:effectLst/>
        </p:spPr>
        <p:txBody>
          <a:bodyPr/>
          <a:lstStyle/>
          <a:p>
            <a:pPr algn="ctr"/>
            <a:r>
              <a:rPr lang="en-GB" sz="3200" noProof="1">
                <a:solidFill>
                  <a:srgbClr val="FFFFCC"/>
                </a:solidFill>
                <a:latin typeface="Calibri" pitchFamily="34" charset="0"/>
                <a:cs typeface="Calibri" pitchFamily="34" charset="0"/>
              </a:rPr>
              <a:t>Bueno, depende</a:t>
            </a:r>
          </a:p>
        </p:txBody>
      </p:sp>
    </p:spTree>
    <p:extLst>
      <p:ext uri="{BB962C8B-B14F-4D97-AF65-F5344CB8AC3E}">
        <p14:creationId xmlns:p14="http://schemas.microsoft.com/office/powerpoint/2010/main" val="3713998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5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5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05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autoUpdateAnimBg="0"/>
      <p:bldP spid="2053" grpId="0" animBg="1" autoUpdateAnimBg="0"/>
      <p:bldP spid="2054" grpId="0" animBg="1" autoUpdateAnimBg="0"/>
      <p:bldP spid="2055" grpId="0" animBg="1" autoUpdateAnimBg="0"/>
      <p:bldP spid="2056" grpId="0" animBg="1" autoUpdateAnimBg="0"/>
      <p:bldP spid="2057" grpId="0" animBg="1" autoUpdateAnimBg="0"/>
      <p:bldP spid="2058"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tx1"/>
          </a:solidFill>
        </p:spPr>
        <p:txBody>
          <a:bodyPr wrap="square" rtlCol="0">
            <a:spAutoFit/>
          </a:bodyPr>
          <a:lstStyle/>
          <a:p>
            <a:r>
              <a:rPr lang="en-GB" sz="3200" b="1" dirty="0" err="1" smtClean="0">
                <a:solidFill>
                  <a:schemeClr val="bg1"/>
                </a:solidFill>
              </a:rPr>
              <a:t>Busca</a:t>
            </a:r>
            <a:r>
              <a:rPr lang="en-GB" sz="3200" b="1" dirty="0" smtClean="0">
                <a:solidFill>
                  <a:schemeClr val="bg1"/>
                </a:solidFill>
              </a:rPr>
              <a:t> los </a:t>
            </a:r>
            <a:r>
              <a:rPr lang="en-GB" sz="3200" b="1" dirty="0" err="1" smtClean="0">
                <a:solidFill>
                  <a:schemeClr val="bg1"/>
                </a:solidFill>
              </a:rPr>
              <a:t>sinónimos</a:t>
            </a:r>
            <a:r>
              <a:rPr lang="en-GB" sz="3200" b="1" dirty="0" smtClean="0">
                <a:solidFill>
                  <a:schemeClr val="bg1"/>
                </a:solidFill>
              </a:rPr>
              <a:t>.</a:t>
            </a:r>
            <a:endParaRPr lang="en-GB" sz="32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13966304"/>
              </p:ext>
            </p:extLst>
          </p:nvPr>
        </p:nvGraphicFramePr>
        <p:xfrm>
          <a:off x="467544" y="836712"/>
          <a:ext cx="5256584" cy="5328592"/>
        </p:xfrm>
        <a:graphic>
          <a:graphicData uri="http://schemas.openxmlformats.org/drawingml/2006/table">
            <a:tbl>
              <a:tblPr firstRow="1" bandRow="1">
                <a:tableStyleId>{5940675A-B579-460E-94D1-54222C63F5DA}</a:tableStyleId>
              </a:tblPr>
              <a:tblGrid>
                <a:gridCol w="2628292"/>
                <a:gridCol w="2628292"/>
              </a:tblGrid>
              <a:tr h="666074">
                <a:tc>
                  <a:txBody>
                    <a:bodyPr/>
                    <a:lstStyle/>
                    <a:p>
                      <a:r>
                        <a:rPr lang="en-GB" sz="2400" dirty="0" smtClean="0"/>
                        <a:t>el </a:t>
                      </a:r>
                      <a:r>
                        <a:rPr lang="en-GB" sz="2400" dirty="0" err="1" smtClean="0"/>
                        <a:t>refugio</a:t>
                      </a:r>
                      <a:endParaRPr lang="en-GB" sz="2400" dirty="0"/>
                    </a:p>
                  </a:txBody>
                  <a:tcPr anchor="ctr"/>
                </a:tc>
                <a:tc>
                  <a:txBody>
                    <a:bodyPr/>
                    <a:lstStyle/>
                    <a:p>
                      <a:endParaRPr lang="en-GB"/>
                    </a:p>
                  </a:txBody>
                  <a:tcPr anchor="ctr"/>
                </a:tc>
              </a:tr>
              <a:tr h="666074">
                <a:tc>
                  <a:txBody>
                    <a:bodyPr/>
                    <a:lstStyle/>
                    <a:p>
                      <a:r>
                        <a:rPr lang="en-GB" sz="2400" dirty="0" smtClean="0"/>
                        <a:t>la </a:t>
                      </a:r>
                      <a:r>
                        <a:rPr lang="en-GB" sz="2400" dirty="0" err="1" smtClean="0"/>
                        <a:t>unión</a:t>
                      </a:r>
                      <a:endParaRPr lang="en-GB" sz="2400" dirty="0"/>
                    </a:p>
                  </a:txBody>
                  <a:tcPr anchor="ctr"/>
                </a:tc>
                <a:tc>
                  <a:txBody>
                    <a:bodyPr/>
                    <a:lstStyle/>
                    <a:p>
                      <a:endParaRPr lang="en-GB"/>
                    </a:p>
                  </a:txBody>
                  <a:tcPr anchor="ctr"/>
                </a:tc>
              </a:tr>
              <a:tr h="666074">
                <a:tc>
                  <a:txBody>
                    <a:bodyPr/>
                    <a:lstStyle/>
                    <a:p>
                      <a:r>
                        <a:rPr lang="en-GB" sz="2400" dirty="0" smtClean="0"/>
                        <a:t>el </a:t>
                      </a:r>
                      <a:r>
                        <a:rPr lang="en-GB" sz="2400" dirty="0" err="1" smtClean="0"/>
                        <a:t>amor</a:t>
                      </a:r>
                      <a:endParaRPr lang="en-GB" sz="2400" dirty="0"/>
                    </a:p>
                  </a:txBody>
                  <a:tcPr anchor="ctr"/>
                </a:tc>
                <a:tc>
                  <a:txBody>
                    <a:bodyPr/>
                    <a:lstStyle/>
                    <a:p>
                      <a:endParaRPr lang="en-GB" dirty="0"/>
                    </a:p>
                  </a:txBody>
                  <a:tcPr anchor="ctr"/>
                </a:tc>
              </a:tr>
              <a:tr h="666074">
                <a:tc>
                  <a:txBody>
                    <a:bodyPr/>
                    <a:lstStyle/>
                    <a:p>
                      <a:r>
                        <a:rPr lang="en-GB" sz="2400" dirty="0" smtClean="0"/>
                        <a:t>el </a:t>
                      </a:r>
                      <a:r>
                        <a:rPr lang="en-GB" sz="2400" dirty="0" err="1" smtClean="0"/>
                        <a:t>diálogo</a:t>
                      </a:r>
                      <a:endParaRPr lang="en-GB" sz="2400" dirty="0"/>
                    </a:p>
                  </a:txBody>
                  <a:tcPr anchor="ctr"/>
                </a:tc>
                <a:tc>
                  <a:txBody>
                    <a:bodyPr/>
                    <a:lstStyle/>
                    <a:p>
                      <a:endParaRPr lang="en-GB" dirty="0"/>
                    </a:p>
                  </a:txBody>
                  <a:tcPr anchor="ctr"/>
                </a:tc>
              </a:tr>
              <a:tr h="666074">
                <a:tc>
                  <a:txBody>
                    <a:bodyPr/>
                    <a:lstStyle/>
                    <a:p>
                      <a:r>
                        <a:rPr lang="en-GB" sz="2400" dirty="0" smtClean="0"/>
                        <a:t>el </a:t>
                      </a:r>
                      <a:r>
                        <a:rPr lang="en-GB" sz="2400" dirty="0" err="1" smtClean="0"/>
                        <a:t>apoyo</a:t>
                      </a:r>
                      <a:endParaRPr lang="en-GB" sz="2400" dirty="0"/>
                    </a:p>
                  </a:txBody>
                  <a:tcPr anchor="ctr"/>
                </a:tc>
                <a:tc>
                  <a:txBody>
                    <a:bodyPr/>
                    <a:lstStyle/>
                    <a:p>
                      <a:endParaRPr lang="en-GB" dirty="0"/>
                    </a:p>
                  </a:txBody>
                  <a:tcPr anchor="ctr"/>
                </a:tc>
              </a:tr>
              <a:tr h="666074">
                <a:tc>
                  <a:txBody>
                    <a:bodyPr/>
                    <a:lstStyle/>
                    <a:p>
                      <a:r>
                        <a:rPr lang="en-GB" sz="2400" dirty="0" smtClean="0"/>
                        <a:t>el </a:t>
                      </a:r>
                      <a:r>
                        <a:rPr lang="en-GB" sz="2400" dirty="0" err="1" smtClean="0"/>
                        <a:t>respeto</a:t>
                      </a:r>
                      <a:endParaRPr lang="en-GB" sz="2400" dirty="0"/>
                    </a:p>
                  </a:txBody>
                  <a:tcPr anchor="ctr"/>
                </a:tc>
                <a:tc>
                  <a:txBody>
                    <a:bodyPr/>
                    <a:lstStyle/>
                    <a:p>
                      <a:endParaRPr lang="en-GB" dirty="0"/>
                    </a:p>
                  </a:txBody>
                  <a:tcPr anchor="ctr"/>
                </a:tc>
              </a:tr>
              <a:tr h="666074">
                <a:tc>
                  <a:txBody>
                    <a:bodyPr/>
                    <a:lstStyle/>
                    <a:p>
                      <a:r>
                        <a:rPr lang="en-GB" sz="2400" dirty="0" smtClean="0"/>
                        <a:t>el</a:t>
                      </a:r>
                      <a:r>
                        <a:rPr lang="en-GB" sz="2400" baseline="0" dirty="0" smtClean="0"/>
                        <a:t> </a:t>
                      </a:r>
                      <a:r>
                        <a:rPr lang="en-GB" sz="2400" baseline="0" dirty="0" err="1" smtClean="0"/>
                        <a:t>autoestima</a:t>
                      </a:r>
                      <a:endParaRPr lang="en-GB" sz="2400" dirty="0"/>
                    </a:p>
                  </a:txBody>
                  <a:tcPr anchor="ctr"/>
                </a:tc>
                <a:tc>
                  <a:txBody>
                    <a:bodyPr/>
                    <a:lstStyle/>
                    <a:p>
                      <a:endParaRPr lang="en-GB" dirty="0"/>
                    </a:p>
                  </a:txBody>
                  <a:tcPr anchor="ctr"/>
                </a:tc>
              </a:tr>
              <a:tr h="666074">
                <a:tc>
                  <a:txBody>
                    <a:bodyPr/>
                    <a:lstStyle/>
                    <a:p>
                      <a:r>
                        <a:rPr lang="en-GB" sz="2400" dirty="0" smtClean="0"/>
                        <a:t>el </a:t>
                      </a:r>
                      <a:r>
                        <a:rPr lang="en-GB" sz="2400" dirty="0" err="1" smtClean="0"/>
                        <a:t>autoconcepto</a:t>
                      </a:r>
                      <a:endParaRPr lang="en-GB" sz="2400" dirty="0"/>
                    </a:p>
                  </a:txBody>
                  <a:tcPr anchor="ctr"/>
                </a:tc>
                <a:tc>
                  <a:txBody>
                    <a:bodyPr/>
                    <a:lstStyle/>
                    <a:p>
                      <a:endParaRPr lang="en-GB" sz="2000" dirty="0"/>
                    </a:p>
                  </a:txBody>
                  <a:tcPr anchor="ct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616789163"/>
              </p:ext>
            </p:extLst>
          </p:nvPr>
        </p:nvGraphicFramePr>
        <p:xfrm>
          <a:off x="6012160" y="836712"/>
          <a:ext cx="2664296" cy="5294328"/>
        </p:xfrm>
        <a:graphic>
          <a:graphicData uri="http://schemas.openxmlformats.org/drawingml/2006/table">
            <a:tbl>
              <a:tblPr firstRow="1" bandRow="1">
                <a:tableStyleId>{5940675A-B579-460E-94D1-54222C63F5DA}</a:tableStyleId>
              </a:tblPr>
              <a:tblGrid>
                <a:gridCol w="2664296"/>
              </a:tblGrid>
              <a:tr h="608068">
                <a:tc>
                  <a:txBody>
                    <a:bodyPr/>
                    <a:lstStyle/>
                    <a:p>
                      <a:pPr algn="ctr"/>
                      <a:r>
                        <a:rPr lang="en-GB" sz="2400" b="1" dirty="0" smtClean="0">
                          <a:solidFill>
                            <a:srgbClr val="002060"/>
                          </a:solidFill>
                        </a:rPr>
                        <a:t>la </a:t>
                      </a:r>
                      <a:r>
                        <a:rPr lang="en-GB" sz="2400" b="1" dirty="0" err="1" smtClean="0">
                          <a:solidFill>
                            <a:srgbClr val="002060"/>
                          </a:solidFill>
                        </a:rPr>
                        <a:t>conversación</a:t>
                      </a:r>
                      <a:endParaRPr lang="en-GB" sz="2400" b="1" dirty="0">
                        <a:solidFill>
                          <a:srgbClr val="002060"/>
                        </a:solidFill>
                      </a:endParaRPr>
                    </a:p>
                  </a:txBody>
                  <a:tcPr anchor="ctr">
                    <a:solidFill>
                      <a:srgbClr val="FFFFCC"/>
                    </a:solidFill>
                  </a:tcPr>
                </a:tc>
              </a:tr>
              <a:tr h="608068">
                <a:tc>
                  <a:txBody>
                    <a:bodyPr/>
                    <a:lstStyle/>
                    <a:p>
                      <a:pPr algn="ctr"/>
                      <a:r>
                        <a:rPr lang="en-GB" sz="2400" b="1" dirty="0" smtClean="0">
                          <a:solidFill>
                            <a:srgbClr val="002060"/>
                          </a:solidFill>
                        </a:rPr>
                        <a:t>la </a:t>
                      </a:r>
                      <a:r>
                        <a:rPr lang="en-GB" sz="2400" b="1" dirty="0" err="1" smtClean="0">
                          <a:solidFill>
                            <a:srgbClr val="002060"/>
                          </a:solidFill>
                        </a:rPr>
                        <a:t>ayuda</a:t>
                      </a:r>
                      <a:endParaRPr lang="en-GB" sz="2400" b="1" dirty="0">
                        <a:solidFill>
                          <a:srgbClr val="002060"/>
                        </a:solidFill>
                      </a:endParaRPr>
                    </a:p>
                  </a:txBody>
                  <a:tcPr anchor="ctr">
                    <a:solidFill>
                      <a:srgbClr val="FFFFCC"/>
                    </a:solidFill>
                  </a:tcPr>
                </a:tc>
              </a:tr>
              <a:tr h="608068">
                <a:tc>
                  <a:txBody>
                    <a:bodyPr/>
                    <a:lstStyle/>
                    <a:p>
                      <a:pPr algn="ctr"/>
                      <a:r>
                        <a:rPr lang="en-GB" sz="2400" b="1" dirty="0" smtClean="0">
                          <a:solidFill>
                            <a:srgbClr val="002060"/>
                          </a:solidFill>
                        </a:rPr>
                        <a:t>la </a:t>
                      </a:r>
                      <a:r>
                        <a:rPr lang="en-GB" sz="2400" b="1" dirty="0" err="1" smtClean="0">
                          <a:solidFill>
                            <a:srgbClr val="002060"/>
                          </a:solidFill>
                        </a:rPr>
                        <a:t>estima</a:t>
                      </a:r>
                      <a:endParaRPr lang="en-GB" sz="2400" b="1" dirty="0">
                        <a:solidFill>
                          <a:srgbClr val="002060"/>
                        </a:solidFill>
                      </a:endParaRPr>
                    </a:p>
                  </a:txBody>
                  <a:tcPr anchor="ctr">
                    <a:solidFill>
                      <a:srgbClr val="FFFFCC"/>
                    </a:solidFill>
                  </a:tcPr>
                </a:tc>
              </a:tr>
              <a:tr h="608068">
                <a:tc>
                  <a:txBody>
                    <a:bodyPr/>
                    <a:lstStyle/>
                    <a:p>
                      <a:pPr algn="ctr"/>
                      <a:r>
                        <a:rPr lang="en-GB" sz="2400" b="1" dirty="0" smtClean="0">
                          <a:solidFill>
                            <a:srgbClr val="002060"/>
                          </a:solidFill>
                        </a:rPr>
                        <a:t>la </a:t>
                      </a:r>
                      <a:r>
                        <a:rPr lang="en-GB" sz="2400" b="1" dirty="0" err="1" smtClean="0">
                          <a:solidFill>
                            <a:srgbClr val="002060"/>
                          </a:solidFill>
                        </a:rPr>
                        <a:t>valoración</a:t>
                      </a:r>
                      <a:r>
                        <a:rPr lang="en-GB" sz="2400" b="1" dirty="0" smtClean="0">
                          <a:solidFill>
                            <a:srgbClr val="002060"/>
                          </a:solidFill>
                        </a:rPr>
                        <a:t> de </a:t>
                      </a:r>
                      <a:r>
                        <a:rPr lang="en-GB" sz="2400" b="1" dirty="0" err="1" smtClean="0">
                          <a:solidFill>
                            <a:srgbClr val="002060"/>
                          </a:solidFill>
                        </a:rPr>
                        <a:t>si</a:t>
                      </a:r>
                      <a:r>
                        <a:rPr lang="en-GB" sz="2400" b="1" dirty="0" smtClean="0">
                          <a:solidFill>
                            <a:srgbClr val="002060"/>
                          </a:solidFill>
                        </a:rPr>
                        <a:t> </a:t>
                      </a:r>
                      <a:r>
                        <a:rPr lang="en-GB" sz="2400" b="1" dirty="0" err="1" smtClean="0">
                          <a:solidFill>
                            <a:srgbClr val="002060"/>
                          </a:solidFill>
                        </a:rPr>
                        <a:t>mismo</a:t>
                      </a:r>
                      <a:endParaRPr lang="en-GB" sz="2400" b="1" dirty="0">
                        <a:solidFill>
                          <a:srgbClr val="002060"/>
                        </a:solidFill>
                      </a:endParaRPr>
                    </a:p>
                  </a:txBody>
                  <a:tcPr anchor="ctr">
                    <a:solidFill>
                      <a:srgbClr val="FFFFCC"/>
                    </a:solidFill>
                  </a:tcPr>
                </a:tc>
              </a:tr>
              <a:tr h="608068">
                <a:tc>
                  <a:txBody>
                    <a:bodyPr/>
                    <a:lstStyle/>
                    <a:p>
                      <a:pPr algn="ctr"/>
                      <a:r>
                        <a:rPr lang="en-GB" sz="2400" b="1" dirty="0" smtClean="0">
                          <a:solidFill>
                            <a:srgbClr val="002060"/>
                          </a:solidFill>
                        </a:rPr>
                        <a:t>la </a:t>
                      </a:r>
                      <a:r>
                        <a:rPr lang="en-GB" sz="2400" b="1" dirty="0" err="1" smtClean="0">
                          <a:solidFill>
                            <a:srgbClr val="002060"/>
                          </a:solidFill>
                        </a:rPr>
                        <a:t>solidaridad</a:t>
                      </a:r>
                      <a:endParaRPr lang="en-GB" sz="2400" b="1" dirty="0">
                        <a:solidFill>
                          <a:srgbClr val="002060"/>
                        </a:solidFill>
                      </a:endParaRPr>
                    </a:p>
                  </a:txBody>
                  <a:tcPr anchor="ctr">
                    <a:solidFill>
                      <a:srgbClr val="FFFFCC"/>
                    </a:solidFill>
                  </a:tcPr>
                </a:tc>
              </a:tr>
              <a:tr h="608068">
                <a:tc>
                  <a:txBody>
                    <a:bodyPr/>
                    <a:lstStyle/>
                    <a:p>
                      <a:pPr algn="ctr"/>
                      <a:r>
                        <a:rPr lang="en-GB" sz="2400" b="1" dirty="0" smtClean="0">
                          <a:solidFill>
                            <a:srgbClr val="002060"/>
                          </a:solidFill>
                        </a:rPr>
                        <a:t>la </a:t>
                      </a:r>
                      <a:r>
                        <a:rPr lang="en-GB" sz="2400" b="1" dirty="0" err="1" smtClean="0">
                          <a:solidFill>
                            <a:srgbClr val="002060"/>
                          </a:solidFill>
                        </a:rPr>
                        <a:t>imagen</a:t>
                      </a:r>
                      <a:r>
                        <a:rPr lang="en-GB" sz="2400" b="1" dirty="0" smtClean="0">
                          <a:solidFill>
                            <a:srgbClr val="002060"/>
                          </a:solidFill>
                        </a:rPr>
                        <a:t> de </a:t>
                      </a:r>
                      <a:r>
                        <a:rPr lang="en-GB" sz="2400" b="1" dirty="0" err="1" smtClean="0">
                          <a:solidFill>
                            <a:srgbClr val="002060"/>
                          </a:solidFill>
                        </a:rPr>
                        <a:t>si</a:t>
                      </a:r>
                      <a:r>
                        <a:rPr lang="en-GB" sz="2400" b="1" dirty="0" smtClean="0">
                          <a:solidFill>
                            <a:srgbClr val="002060"/>
                          </a:solidFill>
                        </a:rPr>
                        <a:t> </a:t>
                      </a:r>
                      <a:r>
                        <a:rPr lang="en-GB" sz="2400" b="1" dirty="0" err="1" smtClean="0">
                          <a:solidFill>
                            <a:srgbClr val="002060"/>
                          </a:solidFill>
                        </a:rPr>
                        <a:t>mismo</a:t>
                      </a:r>
                      <a:endParaRPr lang="en-GB" sz="2400" b="1" dirty="0">
                        <a:solidFill>
                          <a:srgbClr val="002060"/>
                        </a:solidFill>
                      </a:endParaRPr>
                    </a:p>
                  </a:txBody>
                  <a:tcPr anchor="ctr">
                    <a:solidFill>
                      <a:srgbClr val="FFFFCC"/>
                    </a:solidFill>
                  </a:tcPr>
                </a:tc>
              </a:tr>
              <a:tr h="608068">
                <a:tc>
                  <a:txBody>
                    <a:bodyPr/>
                    <a:lstStyle/>
                    <a:p>
                      <a:pPr algn="ctr"/>
                      <a:r>
                        <a:rPr lang="en-GB" sz="2400" b="1" dirty="0" smtClean="0">
                          <a:solidFill>
                            <a:srgbClr val="002060"/>
                          </a:solidFill>
                        </a:rPr>
                        <a:t>la </a:t>
                      </a:r>
                      <a:r>
                        <a:rPr lang="en-GB" sz="2400" b="1" dirty="0" err="1" smtClean="0">
                          <a:solidFill>
                            <a:srgbClr val="002060"/>
                          </a:solidFill>
                        </a:rPr>
                        <a:t>protección</a:t>
                      </a:r>
                      <a:endParaRPr lang="en-GB" sz="2400" b="1" dirty="0">
                        <a:solidFill>
                          <a:srgbClr val="002060"/>
                        </a:solidFill>
                      </a:endParaRPr>
                    </a:p>
                  </a:txBody>
                  <a:tcPr anchor="ctr">
                    <a:solidFill>
                      <a:srgbClr val="FFFFCC"/>
                    </a:solidFill>
                  </a:tcPr>
                </a:tc>
              </a:tr>
              <a:tr h="608068">
                <a:tc>
                  <a:txBody>
                    <a:bodyPr/>
                    <a:lstStyle/>
                    <a:p>
                      <a:pPr algn="ctr"/>
                      <a:r>
                        <a:rPr lang="en-GB" sz="2400" b="1" dirty="0" smtClean="0">
                          <a:solidFill>
                            <a:srgbClr val="002060"/>
                          </a:solidFill>
                        </a:rPr>
                        <a:t>el </a:t>
                      </a:r>
                      <a:r>
                        <a:rPr lang="en-GB" sz="2400" b="1" dirty="0" err="1" smtClean="0">
                          <a:solidFill>
                            <a:srgbClr val="002060"/>
                          </a:solidFill>
                        </a:rPr>
                        <a:t>cariño</a:t>
                      </a:r>
                      <a:endParaRPr lang="en-GB" sz="2400" b="1" dirty="0">
                        <a:solidFill>
                          <a:srgbClr val="002060"/>
                        </a:solidFill>
                      </a:endParaRPr>
                    </a:p>
                  </a:txBody>
                  <a:tcPr anchor="ctr">
                    <a:solidFill>
                      <a:srgbClr val="FFFFCC"/>
                    </a:solidFill>
                  </a:tcPr>
                </a:tc>
              </a:tr>
            </a:tbl>
          </a:graphicData>
        </a:graphic>
      </p:graphicFrame>
    </p:spTree>
    <p:extLst>
      <p:ext uri="{BB962C8B-B14F-4D97-AF65-F5344CB8AC3E}">
        <p14:creationId xmlns:p14="http://schemas.microsoft.com/office/powerpoint/2010/main" val="1193582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8568952" cy="5632311"/>
          </a:xfrm>
          <a:prstGeom prst="rect">
            <a:avLst/>
          </a:prstGeom>
          <a:noFill/>
        </p:spPr>
        <p:txBody>
          <a:bodyPr wrap="square" rtlCol="0">
            <a:spAutoFit/>
          </a:bodyPr>
          <a:lstStyle/>
          <a:p>
            <a:r>
              <a:rPr lang="en-GB" sz="2400" dirty="0" smtClean="0"/>
              <a:t>The family is (and always has been) the main pillar of society. The family is the place where humans are born, learn and develop.  Parents help the child to:</a:t>
            </a:r>
          </a:p>
          <a:p>
            <a:pPr marL="342900" indent="-342900">
              <a:buFont typeface="Arial" pitchFamily="34" charset="0"/>
              <a:buChar char="•"/>
            </a:pPr>
            <a:r>
              <a:rPr lang="en-GB" sz="2400" dirty="0" smtClean="0"/>
              <a:t>learn essential human values (cultural, ethical, social, spiritual and religious)</a:t>
            </a:r>
          </a:p>
          <a:p>
            <a:pPr marL="342900" indent="-342900">
              <a:buFont typeface="Arial" pitchFamily="34" charset="0"/>
              <a:buChar char="•"/>
            </a:pPr>
            <a:r>
              <a:rPr lang="en-GB" sz="2400" dirty="0" smtClean="0"/>
              <a:t>develop his/her personality</a:t>
            </a:r>
          </a:p>
          <a:p>
            <a:pPr marL="342900" indent="-342900">
              <a:buFont typeface="Arial" pitchFamily="34" charset="0"/>
              <a:buChar char="•"/>
            </a:pPr>
            <a:r>
              <a:rPr lang="en-GB" sz="2400" dirty="0" smtClean="0"/>
              <a:t>relate to other people</a:t>
            </a:r>
          </a:p>
          <a:p>
            <a:pPr marL="342900" indent="-342900">
              <a:buFont typeface="Arial" pitchFamily="34" charset="0"/>
              <a:buChar char="•"/>
            </a:pPr>
            <a:r>
              <a:rPr lang="en-GB" sz="2400" dirty="0" smtClean="0"/>
              <a:t>face new situations</a:t>
            </a:r>
          </a:p>
          <a:p>
            <a:r>
              <a:rPr lang="en-GB" sz="2400" dirty="0" smtClean="0"/>
              <a:t>The family is not only a legal, social and economic unit; it is a community of love and solidarity, a stable framework which exists to create the citizens of the future.  </a:t>
            </a:r>
          </a:p>
          <a:p>
            <a:r>
              <a:rPr lang="en-GB" sz="2400" dirty="0" smtClean="0"/>
              <a:t>The family can represent the only secure, permanent environment for the child.  Friends vary and in school teachers change too but parents remain and for this reason they are role models throughout a child’s life.</a:t>
            </a:r>
            <a:endParaRPr lang="en-GB" sz="2400" dirty="0"/>
          </a:p>
        </p:txBody>
      </p:sp>
      <p:graphicFrame>
        <p:nvGraphicFramePr>
          <p:cNvPr id="3" name="Table 2"/>
          <p:cNvGraphicFramePr>
            <a:graphicFrameLocks noGrp="1"/>
          </p:cNvGraphicFramePr>
          <p:nvPr>
            <p:extLst>
              <p:ext uri="{D42A27DB-BD31-4B8C-83A1-F6EECF244321}">
                <p14:modId xmlns:p14="http://schemas.microsoft.com/office/powerpoint/2010/main" val="1960459358"/>
              </p:ext>
            </p:extLst>
          </p:nvPr>
        </p:nvGraphicFramePr>
        <p:xfrm>
          <a:off x="323528" y="5824027"/>
          <a:ext cx="8568951" cy="741680"/>
        </p:xfrm>
        <a:graphic>
          <a:graphicData uri="http://schemas.openxmlformats.org/drawingml/2006/table">
            <a:tbl>
              <a:tblPr firstRow="1" bandRow="1">
                <a:tableStyleId>{5940675A-B579-460E-94D1-54222C63F5DA}</a:tableStyleId>
              </a:tblPr>
              <a:tblGrid>
                <a:gridCol w="2856317"/>
                <a:gridCol w="2856317"/>
                <a:gridCol w="2856317"/>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err="1" smtClean="0"/>
                        <a:t>afrontar</a:t>
                      </a:r>
                      <a:endParaRPr lang="en-GB"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t>un </a:t>
                      </a:r>
                      <a:r>
                        <a:rPr lang="en-GB" dirty="0" err="1" smtClean="0"/>
                        <a:t>marco</a:t>
                      </a:r>
                      <a:r>
                        <a:rPr lang="en-GB" dirty="0" smtClean="0"/>
                        <a:t> </a:t>
                      </a:r>
                    </a:p>
                  </a:txBody>
                  <a:tcPr anchor="ctr"/>
                </a:tc>
                <a:tc>
                  <a:txBody>
                    <a:bodyPr/>
                    <a:lstStyle/>
                    <a:p>
                      <a:pPr algn="ctr"/>
                      <a:r>
                        <a:rPr lang="en-GB" dirty="0" smtClean="0"/>
                        <a:t>el </a:t>
                      </a:r>
                      <a:r>
                        <a:rPr lang="en-GB" dirty="0" err="1" smtClean="0"/>
                        <a:t>escenario</a:t>
                      </a:r>
                      <a:r>
                        <a:rPr lang="en-GB" dirty="0" smtClean="0"/>
                        <a:t> </a:t>
                      </a:r>
                      <a:endParaRPr lang="en-GB"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err="1" smtClean="0"/>
                        <a:t>relacionarse</a:t>
                      </a:r>
                      <a:r>
                        <a:rPr lang="en-GB" dirty="0" smtClean="0"/>
                        <a:t> con</a:t>
                      </a:r>
                    </a:p>
                  </a:txBody>
                  <a:tcPr anchor="ctr"/>
                </a:tc>
                <a:tc>
                  <a:txBody>
                    <a:bodyPr/>
                    <a:lstStyle/>
                    <a:p>
                      <a:pPr algn="ctr"/>
                      <a:r>
                        <a:rPr lang="en-GB" dirty="0" smtClean="0"/>
                        <a:t>los </a:t>
                      </a:r>
                      <a:r>
                        <a:rPr lang="en-GB" dirty="0" err="1" smtClean="0"/>
                        <a:t>futuros</a:t>
                      </a:r>
                      <a:r>
                        <a:rPr lang="en-GB" dirty="0" smtClean="0"/>
                        <a:t> </a:t>
                      </a:r>
                      <a:r>
                        <a:rPr lang="en-GB" dirty="0" err="1" smtClean="0"/>
                        <a:t>ciudadanos</a:t>
                      </a:r>
                      <a:endParaRPr lang="en-GB" dirty="0"/>
                    </a:p>
                  </a:txBody>
                  <a:tcPr anchor="ctr"/>
                </a:tc>
                <a:tc>
                  <a:txBody>
                    <a:bodyPr/>
                    <a:lstStyle/>
                    <a:p>
                      <a:pPr algn="ctr"/>
                      <a:r>
                        <a:rPr lang="en-GB" dirty="0" err="1" smtClean="0"/>
                        <a:t>las</a:t>
                      </a:r>
                      <a:r>
                        <a:rPr lang="en-GB" dirty="0" smtClean="0"/>
                        <a:t> </a:t>
                      </a:r>
                      <a:r>
                        <a:rPr lang="en-GB" dirty="0" err="1" smtClean="0"/>
                        <a:t>figuras</a:t>
                      </a:r>
                      <a:r>
                        <a:rPr lang="en-GB" dirty="0" smtClean="0"/>
                        <a:t> de </a:t>
                      </a:r>
                      <a:r>
                        <a:rPr lang="en-GB" dirty="0" err="1" smtClean="0"/>
                        <a:t>referencia</a:t>
                      </a:r>
                      <a:endParaRPr lang="en-GB" dirty="0"/>
                    </a:p>
                  </a:txBody>
                  <a:tcPr anchor="ctr"/>
                </a:tc>
              </a:tr>
            </a:tbl>
          </a:graphicData>
        </a:graphic>
      </p:graphicFrame>
    </p:spTree>
    <p:extLst>
      <p:ext uri="{BB962C8B-B14F-4D97-AF65-F5344CB8AC3E}">
        <p14:creationId xmlns:p14="http://schemas.microsoft.com/office/powerpoint/2010/main" val="2260378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22396" r="27344" b="36718"/>
          <a:stretch/>
        </p:blipFill>
        <p:spPr bwMode="auto">
          <a:xfrm>
            <a:off x="251520" y="404664"/>
            <a:ext cx="8701502" cy="36724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0" y="4861620"/>
            <a:ext cx="9143999" cy="1200329"/>
          </a:xfrm>
          <a:prstGeom prst="rect">
            <a:avLst/>
          </a:prstGeom>
          <a:solidFill>
            <a:schemeClr val="tx1">
              <a:lumMod val="85000"/>
              <a:lumOff val="15000"/>
            </a:schemeClr>
          </a:solidFill>
        </p:spPr>
        <p:txBody>
          <a:bodyPr wrap="square" rtlCol="0">
            <a:spAutoFit/>
          </a:bodyPr>
          <a:lstStyle/>
          <a:p>
            <a:pPr algn="ctr"/>
            <a:r>
              <a:rPr lang="en-GB" sz="3600" b="1" dirty="0" err="1" smtClean="0">
                <a:solidFill>
                  <a:schemeClr val="bg1"/>
                </a:solidFill>
              </a:rPr>
              <a:t>WordRefernce</a:t>
            </a:r>
            <a:r>
              <a:rPr lang="en-GB" sz="3600" b="1" dirty="0" smtClean="0">
                <a:solidFill>
                  <a:schemeClr val="bg1"/>
                </a:solidFill>
              </a:rPr>
              <a:t> or Google translate?</a:t>
            </a:r>
            <a:br>
              <a:rPr lang="en-GB" sz="3600" b="1" dirty="0" smtClean="0">
                <a:solidFill>
                  <a:schemeClr val="bg1"/>
                </a:solidFill>
              </a:rPr>
            </a:br>
            <a:r>
              <a:rPr lang="en-GB" sz="3600" b="1" dirty="0" smtClean="0">
                <a:solidFill>
                  <a:schemeClr val="bg1"/>
                </a:solidFill>
              </a:rPr>
              <a:t>One gives you the right answer, one does not.</a:t>
            </a:r>
            <a:endParaRPr lang="en-GB" sz="3600" b="1" dirty="0">
              <a:solidFill>
                <a:schemeClr val="bg1"/>
              </a:solidFill>
            </a:endParaRPr>
          </a:p>
        </p:txBody>
      </p:sp>
    </p:spTree>
    <p:extLst>
      <p:ext uri="{BB962C8B-B14F-4D97-AF65-F5344CB8AC3E}">
        <p14:creationId xmlns:p14="http://schemas.microsoft.com/office/powerpoint/2010/main" val="109073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552</Words>
  <Application>Microsoft Office PowerPoint</Application>
  <PresentationFormat>On-screen Show (4:3)</PresentationFormat>
  <Paragraphs>125</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Comberton Village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Mark Dawes</cp:lastModifiedBy>
  <cp:revision>33</cp:revision>
  <cp:lastPrinted>2011-09-14T15:07:36Z</cp:lastPrinted>
  <dcterms:created xsi:type="dcterms:W3CDTF">2011-09-07T08:37:14Z</dcterms:created>
  <dcterms:modified xsi:type="dcterms:W3CDTF">2012-08-26T14:34:44Z</dcterms:modified>
</cp:coreProperties>
</file>