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421" r:id="rId2"/>
    <p:sldId id="423" r:id="rId3"/>
    <p:sldId id="422" r:id="rId4"/>
    <p:sldId id="433" r:id="rId5"/>
    <p:sldId id="417" r:id="rId6"/>
    <p:sldId id="424" r:id="rId7"/>
    <p:sldId id="419" r:id="rId8"/>
    <p:sldId id="418" r:id="rId9"/>
    <p:sldId id="420" r:id="rId10"/>
    <p:sldId id="426" r:id="rId11"/>
    <p:sldId id="427" r:id="rId12"/>
    <p:sldId id="428" r:id="rId13"/>
    <p:sldId id="429" r:id="rId14"/>
    <p:sldId id="431" r:id="rId15"/>
    <p:sldId id="432" r:id="rId16"/>
    <p:sldId id="425" r:id="rId17"/>
    <p:sldId id="434" r:id="rId18"/>
    <p:sldId id="430" r:id="rId19"/>
    <p:sldId id="435" r:id="rId20"/>
    <p:sldId id="436" r:id="rId21"/>
    <p:sldId id="43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FF33"/>
    <a:srgbClr val="D60093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C52DA-D618-4636-A86E-B964938F2B0F}" type="datetimeFigureOut">
              <a:rPr lang="en-US" smtClean="0"/>
              <a:pPr/>
              <a:t>5/10/2012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2A24D-9E4D-4CB4-9B95-5C823C75D5E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429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Starter activity to revise language for essay</a:t>
            </a:r>
            <a:r>
              <a:rPr lang="en-GB" baseline="0" dirty="0" smtClean="0"/>
              <a:t> writing.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2A24D-9E4D-4CB4-9B95-5C823C75D5E6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453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E4934-05B3-4094-96C7-96709D2509D0}" type="datetimeFigureOut">
              <a:rPr lang="en-US" smtClean="0"/>
              <a:pPr/>
              <a:t>5/10/2012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DA8A9-15A9-4300-A949-4EDD49D39E8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E4934-05B3-4094-96C7-96709D2509D0}" type="datetimeFigureOut">
              <a:rPr lang="en-US" smtClean="0"/>
              <a:pPr/>
              <a:t>5/10/2012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DA8A9-15A9-4300-A949-4EDD49D39E8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E4934-05B3-4094-96C7-96709D2509D0}" type="datetimeFigureOut">
              <a:rPr lang="en-US" smtClean="0"/>
              <a:pPr/>
              <a:t>5/10/2012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DA8A9-15A9-4300-A949-4EDD49D39E8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E4934-05B3-4094-96C7-96709D2509D0}" type="datetimeFigureOut">
              <a:rPr lang="en-US" smtClean="0"/>
              <a:pPr/>
              <a:t>5/10/2012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DA8A9-15A9-4300-A949-4EDD49D39E8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E4934-05B3-4094-96C7-96709D2509D0}" type="datetimeFigureOut">
              <a:rPr lang="en-US" smtClean="0"/>
              <a:pPr/>
              <a:t>5/10/2012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DA8A9-15A9-4300-A949-4EDD49D39E8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E4934-05B3-4094-96C7-96709D2509D0}" type="datetimeFigureOut">
              <a:rPr lang="en-US" smtClean="0"/>
              <a:pPr/>
              <a:t>5/10/2012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DA8A9-15A9-4300-A949-4EDD49D39E8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E4934-05B3-4094-96C7-96709D2509D0}" type="datetimeFigureOut">
              <a:rPr lang="en-US" smtClean="0"/>
              <a:pPr/>
              <a:t>5/10/2012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DA8A9-15A9-4300-A949-4EDD49D39E8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E4934-05B3-4094-96C7-96709D2509D0}" type="datetimeFigureOut">
              <a:rPr lang="en-US" smtClean="0"/>
              <a:pPr/>
              <a:t>5/10/2012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DA8A9-15A9-4300-A949-4EDD49D39E8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E4934-05B3-4094-96C7-96709D2509D0}" type="datetimeFigureOut">
              <a:rPr lang="en-US" smtClean="0"/>
              <a:pPr/>
              <a:t>5/10/2012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DA8A9-15A9-4300-A949-4EDD49D39E8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E4934-05B3-4094-96C7-96709D2509D0}" type="datetimeFigureOut">
              <a:rPr lang="en-US" smtClean="0"/>
              <a:pPr/>
              <a:t>5/10/2012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DA8A9-15A9-4300-A949-4EDD49D39E8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E4934-05B3-4094-96C7-96709D2509D0}" type="datetimeFigureOut">
              <a:rPr lang="en-US" smtClean="0"/>
              <a:pPr/>
              <a:t>5/10/2012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DA8A9-15A9-4300-A949-4EDD49D39E8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E4934-05B3-4094-96C7-96709D2509D0}" type="datetimeFigureOut">
              <a:rPr lang="en-US" smtClean="0"/>
              <a:pPr/>
              <a:t>5/10/2012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DA8A9-15A9-4300-A949-4EDD49D39E87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0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0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52" y="781472"/>
            <a:ext cx="9205940" cy="607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068960"/>
            <a:ext cx="2762250" cy="3524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1852" y="-171399"/>
            <a:ext cx="9175852" cy="1440160"/>
          </a:xfrm>
          <a:solidFill>
            <a:schemeClr val="tx1">
              <a:lumMod val="95000"/>
              <a:lumOff val="5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GB" sz="4800" b="1" dirty="0" smtClean="0">
                <a:solidFill>
                  <a:schemeClr val="bg1"/>
                </a:solidFill>
              </a:rPr>
              <a:t>Los </a:t>
            </a:r>
            <a:r>
              <a:rPr lang="en-GB" sz="4800" b="1" dirty="0" err="1" smtClean="0">
                <a:solidFill>
                  <a:schemeClr val="bg1"/>
                </a:solidFill>
              </a:rPr>
              <a:t>problemas</a:t>
            </a:r>
            <a:r>
              <a:rPr lang="en-GB" sz="4800" b="1" dirty="0" smtClean="0">
                <a:solidFill>
                  <a:schemeClr val="bg1"/>
                </a:solidFill>
              </a:rPr>
              <a:t> </a:t>
            </a:r>
            <a:br>
              <a:rPr lang="en-GB" sz="4800" b="1" dirty="0" smtClean="0">
                <a:solidFill>
                  <a:schemeClr val="bg1"/>
                </a:solidFill>
              </a:rPr>
            </a:br>
            <a:r>
              <a:rPr lang="en-GB" sz="4800" b="1" dirty="0" smtClean="0">
                <a:solidFill>
                  <a:schemeClr val="bg1"/>
                </a:solidFill>
              </a:rPr>
              <a:t>en el </a:t>
            </a:r>
            <a:r>
              <a:rPr lang="en-GB" sz="4800" b="1" dirty="0" err="1" smtClean="0">
                <a:solidFill>
                  <a:schemeClr val="bg1"/>
                </a:solidFill>
              </a:rPr>
              <a:t>mundo</a:t>
            </a:r>
            <a:r>
              <a:rPr lang="en-GB" sz="4800" b="1" dirty="0" smtClean="0">
                <a:solidFill>
                  <a:schemeClr val="bg1"/>
                </a:solidFill>
              </a:rPr>
              <a:t> </a:t>
            </a:r>
            <a:r>
              <a:rPr lang="en-GB" sz="4800" b="1" dirty="0" err="1" smtClean="0">
                <a:solidFill>
                  <a:schemeClr val="bg1"/>
                </a:solidFill>
              </a:rPr>
              <a:t>laboral</a:t>
            </a:r>
            <a:endParaRPr lang="fr-FR" sz="48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920" y="-23986"/>
            <a:ext cx="2286506" cy="2804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3" y="4581128"/>
            <a:ext cx="3217342" cy="2196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69061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9144000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170021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1500" b="1" dirty="0">
                <a:latin typeface="Calibri" pitchFamily="34" charset="0"/>
                <a:cs typeface="Calibri" pitchFamily="34" charset="0"/>
              </a:rPr>
              <a:t>la </a:t>
            </a:r>
            <a:r>
              <a:rPr lang="en-GB" sz="11500" b="1" dirty="0" err="1">
                <a:latin typeface="Calibri" pitchFamily="34" charset="0"/>
                <a:cs typeface="Calibri" pitchFamily="34" charset="0"/>
              </a:rPr>
              <a:t>mujer</a:t>
            </a:r>
            <a:endParaRPr lang="en-GB" sz="115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69953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36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7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23928" y="132086"/>
            <a:ext cx="4968552" cy="101566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chemeClr val="bg1"/>
                </a:solidFill>
                <a:latin typeface="Showcard Gothic" pitchFamily="82" charset="0"/>
              </a:rPr>
              <a:t>Las </a:t>
            </a:r>
            <a:r>
              <a:rPr lang="en-GB" sz="6000" dirty="0" err="1" smtClean="0">
                <a:solidFill>
                  <a:schemeClr val="bg1"/>
                </a:solidFill>
                <a:latin typeface="Showcard Gothic" pitchFamily="82" charset="0"/>
              </a:rPr>
              <a:t>Mujeres</a:t>
            </a:r>
            <a:endParaRPr lang="fr-FR" sz="6000" dirty="0">
              <a:solidFill>
                <a:schemeClr val="bg1"/>
              </a:solidFill>
              <a:latin typeface="Showcard Gothi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0926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0"/>
            <a:ext cx="600075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67944" y="160661"/>
            <a:ext cx="4968552" cy="101566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chemeClr val="bg1"/>
                </a:solidFill>
                <a:latin typeface="Showcard Gothic" pitchFamily="82" charset="0"/>
              </a:rPr>
              <a:t>Las </a:t>
            </a:r>
            <a:r>
              <a:rPr lang="en-GB" sz="6000" dirty="0" err="1" smtClean="0">
                <a:solidFill>
                  <a:schemeClr val="bg1"/>
                </a:solidFill>
                <a:latin typeface="Showcard Gothic" pitchFamily="82" charset="0"/>
              </a:rPr>
              <a:t>Mujeres</a:t>
            </a:r>
            <a:endParaRPr lang="fr-FR" sz="6000" dirty="0">
              <a:solidFill>
                <a:schemeClr val="bg1"/>
              </a:solidFill>
              <a:latin typeface="Showcard Gothi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9742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1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95936" y="151136"/>
            <a:ext cx="4968552" cy="101566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chemeClr val="bg1"/>
                </a:solidFill>
                <a:latin typeface="Showcard Gothic" pitchFamily="82" charset="0"/>
              </a:rPr>
              <a:t>Las </a:t>
            </a:r>
            <a:r>
              <a:rPr lang="en-GB" sz="6000" dirty="0" err="1" smtClean="0">
                <a:solidFill>
                  <a:schemeClr val="bg1"/>
                </a:solidFill>
                <a:latin typeface="Showcard Gothic" pitchFamily="82" charset="0"/>
              </a:rPr>
              <a:t>Mujeres</a:t>
            </a:r>
            <a:endParaRPr lang="fr-FR" sz="6000" dirty="0">
              <a:solidFill>
                <a:schemeClr val="bg1"/>
              </a:solidFill>
              <a:latin typeface="Showcard Gothi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9040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0"/>
            <a:ext cx="5502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4078974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-4763"/>
            <a:ext cx="52197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Timerbal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644900"/>
            <a:ext cx="2663825" cy="6477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72200" y="116632"/>
            <a:ext cx="2643206" cy="3416320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3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Calibri" pitchFamily="34" charset="0"/>
              </a:rPr>
              <a:t>You have </a:t>
            </a:r>
            <a:r>
              <a:rPr lang="en-GB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libri" pitchFamily="34" charset="0"/>
              </a:rPr>
              <a:t>ONE</a:t>
            </a:r>
            <a:r>
              <a:rPr lang="en-GB" sz="3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Calibri" pitchFamily="34" charset="0"/>
              </a:rPr>
              <a:t> minute to memorise the meaning of these words</a:t>
            </a:r>
          </a:p>
        </p:txBody>
      </p:sp>
    </p:spTree>
    <p:extLst>
      <p:ext uri="{BB962C8B-B14F-4D97-AF65-F5344CB8AC3E}">
        <p14:creationId xmlns:p14="http://schemas.microsoft.com/office/powerpoint/2010/main" val="7551938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6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63049"/>
            <a:ext cx="4968552" cy="101566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chemeClr val="bg1"/>
                </a:solidFill>
                <a:latin typeface="Showcard Gothic" pitchFamily="82" charset="0"/>
              </a:rPr>
              <a:t>Las </a:t>
            </a:r>
            <a:r>
              <a:rPr lang="en-GB" sz="6000" dirty="0" err="1" smtClean="0">
                <a:solidFill>
                  <a:schemeClr val="bg1"/>
                </a:solidFill>
                <a:latin typeface="Showcard Gothic" pitchFamily="82" charset="0"/>
              </a:rPr>
              <a:t>Mujeres</a:t>
            </a:r>
            <a:endParaRPr lang="fr-FR" sz="6000" dirty="0">
              <a:solidFill>
                <a:schemeClr val="bg1"/>
              </a:solidFill>
              <a:latin typeface="Showcard Gothic" pitchFamily="82" charset="0"/>
            </a:endParaRPr>
          </a:p>
        </p:txBody>
      </p:sp>
      <p:pic>
        <p:nvPicPr>
          <p:cNvPr id="3" name="Los hombres no realizan las tareas del hoga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640" y="1700808"/>
            <a:ext cx="5112568" cy="3834426"/>
          </a:xfrm>
          <a:prstGeom prst="rect">
            <a:avLst/>
          </a:prstGeom>
        </p:spPr>
      </p:pic>
      <p:pic>
        <p:nvPicPr>
          <p:cNvPr id="4" name="Picture 6" descr="http://estaticos03.cache.el-mundo.net/especiales/2001/03/sociedad/mujer_trabajadora/images/luisgr/plancha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11912"/>
            <a:ext cx="2132013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67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657975" cy="479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25" y="4572000"/>
            <a:ext cx="5829300" cy="2176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19536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0"/>
            <a:ext cx="4946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6822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813" y="0"/>
            <a:ext cx="611505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8573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69424" cy="645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189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GM en el telediario por la Igualdad entre hombres y mujere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0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 smtClean="0"/>
              <a:t>Resumen</a:t>
            </a:r>
            <a:r>
              <a:rPr lang="en-GB" b="1" dirty="0" smtClean="0"/>
              <a:t> de los </a:t>
            </a:r>
            <a:r>
              <a:rPr lang="en-GB" b="1" dirty="0" err="1" smtClean="0"/>
              <a:t>problemas</a:t>
            </a:r>
            <a:endParaRPr lang="fr-FR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Los </a:t>
            </a:r>
            <a:r>
              <a:rPr lang="en-GB" dirty="0" err="1" smtClean="0"/>
              <a:t>jóvenes</a:t>
            </a:r>
            <a:endParaRPr lang="fr-FR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the rate of youth unemployment is very high</a:t>
            </a:r>
          </a:p>
          <a:p>
            <a:r>
              <a:rPr lang="en-GB" dirty="0" smtClean="0"/>
              <a:t>young people are </a:t>
            </a:r>
            <a:r>
              <a:rPr lang="en-GB" dirty="0" smtClean="0"/>
              <a:t>pessimistic </a:t>
            </a:r>
            <a:r>
              <a:rPr lang="en-GB" dirty="0" smtClean="0"/>
              <a:t>about their future</a:t>
            </a:r>
          </a:p>
          <a:p>
            <a:r>
              <a:rPr lang="en-GB" dirty="0" smtClean="0"/>
              <a:t>there are not enough jobs</a:t>
            </a:r>
          </a:p>
          <a:p>
            <a:r>
              <a:rPr lang="en-GB" dirty="0" smtClean="0"/>
              <a:t>they are leaving the Spanish job market to look for work elsewhere</a:t>
            </a:r>
          </a:p>
          <a:p>
            <a:r>
              <a:rPr lang="en-GB" dirty="0" smtClean="0"/>
              <a:t>they distrust politicians</a:t>
            </a:r>
            <a:endParaRPr lang="fr-F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/>
              <a:t>Las </a:t>
            </a:r>
            <a:r>
              <a:rPr lang="en-GB" dirty="0" err="1" smtClean="0"/>
              <a:t>mujeres</a:t>
            </a:r>
            <a:endParaRPr lang="fr-FR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women want to combine work and a family</a:t>
            </a:r>
          </a:p>
          <a:p>
            <a:r>
              <a:rPr lang="en-GB" dirty="0" smtClean="0"/>
              <a:t>in Spain women take up two out of three new jobs created</a:t>
            </a:r>
          </a:p>
          <a:p>
            <a:r>
              <a:rPr lang="en-GB" dirty="0" smtClean="0"/>
              <a:t>more women than men go to university in Spain</a:t>
            </a:r>
          </a:p>
          <a:p>
            <a:r>
              <a:rPr lang="en-GB" dirty="0" smtClean="0"/>
              <a:t>there is no equality in terms of domestic chores</a:t>
            </a:r>
          </a:p>
          <a:p>
            <a:r>
              <a:rPr lang="en-GB" dirty="0" smtClean="0"/>
              <a:t>women are still paid less for the same jobs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1933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Los </a:t>
            </a:r>
            <a:r>
              <a:rPr lang="en-GB" b="1" dirty="0" err="1" smtClean="0"/>
              <a:t>grupos</a:t>
            </a:r>
            <a:r>
              <a:rPr lang="en-GB" b="1" dirty="0" smtClean="0"/>
              <a:t> </a:t>
            </a:r>
            <a:r>
              <a:rPr lang="en-GB" b="1" dirty="0" err="1" smtClean="0"/>
              <a:t>desfavorecidos</a:t>
            </a:r>
            <a:endParaRPr lang="fr-F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/>
              <a:t>los </a:t>
            </a:r>
            <a:r>
              <a:rPr lang="en-GB" b="1" dirty="0" err="1" smtClean="0"/>
              <a:t>jóvenes</a:t>
            </a:r>
            <a:endParaRPr lang="en-GB" b="1" dirty="0"/>
          </a:p>
          <a:p>
            <a:endParaRPr lang="en-GB" b="1" dirty="0" smtClean="0"/>
          </a:p>
          <a:p>
            <a:r>
              <a:rPr lang="en-GB" b="1" dirty="0" err="1" smtClean="0"/>
              <a:t>las</a:t>
            </a:r>
            <a:r>
              <a:rPr lang="en-GB" b="1" dirty="0" smtClean="0"/>
              <a:t> </a:t>
            </a:r>
            <a:r>
              <a:rPr lang="en-GB" b="1" dirty="0" err="1" smtClean="0"/>
              <a:t>mujeres</a:t>
            </a:r>
            <a:endParaRPr lang="en-GB" b="1" dirty="0" smtClean="0"/>
          </a:p>
          <a:p>
            <a:endParaRPr lang="en-GB" b="1" dirty="0"/>
          </a:p>
          <a:p>
            <a:r>
              <a:rPr lang="en-GB" b="1" dirty="0" smtClean="0"/>
              <a:t>Los </a:t>
            </a:r>
            <a:r>
              <a:rPr lang="en-GB" b="1" dirty="0" err="1" smtClean="0"/>
              <a:t>inmigrantes</a:t>
            </a:r>
            <a:endParaRPr lang="en-GB" b="1" dirty="0" smtClean="0"/>
          </a:p>
          <a:p>
            <a:endParaRPr lang="en-GB" b="1" dirty="0"/>
          </a:p>
          <a:p>
            <a:r>
              <a:rPr lang="en-GB" b="1" dirty="0" smtClean="0"/>
              <a:t>Los </a:t>
            </a:r>
            <a:r>
              <a:rPr lang="en-GB" b="1" dirty="0" err="1" smtClean="0"/>
              <a:t>discapacitados</a:t>
            </a:r>
            <a:endParaRPr lang="en-GB" b="1" dirty="0" smtClean="0"/>
          </a:p>
        </p:txBody>
      </p:sp>
    </p:spTree>
    <p:extLst>
      <p:ext uri="{BB962C8B-B14F-4D97-AF65-F5344CB8AC3E}">
        <p14:creationId xmlns:p14="http://schemas.microsoft.com/office/powerpoint/2010/main" val="240202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6009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6009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6009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6009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6632"/>
            <a:ext cx="6042410" cy="6552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017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8" t="22595" r="41623" b="28037"/>
          <a:stretch/>
        </p:blipFill>
        <p:spPr bwMode="auto">
          <a:xfrm>
            <a:off x="0" y="0"/>
            <a:ext cx="3536759" cy="3700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5" t="20413" r="41768" b="58854"/>
          <a:stretch/>
        </p:blipFill>
        <p:spPr bwMode="auto">
          <a:xfrm>
            <a:off x="0" y="3768172"/>
            <a:ext cx="9144000" cy="2973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27241" r="41552" b="25096"/>
          <a:stretch/>
        </p:blipFill>
        <p:spPr bwMode="auto">
          <a:xfrm>
            <a:off x="3995936" y="-27384"/>
            <a:ext cx="5076056" cy="3785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18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5402" y="2348880"/>
            <a:ext cx="91594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/>
              <a:t>Es una generación que cree que vivirá peor que sus </a:t>
            </a:r>
            <a:r>
              <a:rPr lang="es-ES" sz="2400" dirty="0" smtClean="0"/>
              <a:t>_____. Prácticamente la </a:t>
            </a:r>
            <a:r>
              <a:rPr lang="es-ES" sz="2400" dirty="0"/>
              <a:t>mitad </a:t>
            </a:r>
            <a:r>
              <a:rPr lang="es-ES" sz="2400" dirty="0" smtClean="0"/>
              <a:t>de los ______ de entre 15 y 24 </a:t>
            </a:r>
            <a:r>
              <a:rPr lang="es-ES" sz="2400" dirty="0"/>
              <a:t>años es </a:t>
            </a:r>
            <a:r>
              <a:rPr lang="es-ES" sz="2400" dirty="0" smtClean="0"/>
              <a:t>_______ cuando piensa </a:t>
            </a:r>
            <a:r>
              <a:rPr lang="es-ES" sz="2400" dirty="0"/>
              <a:t>en </a:t>
            </a:r>
            <a:r>
              <a:rPr lang="es-ES" sz="2400" dirty="0" smtClean="0"/>
              <a:t>su _______ . En general no quieren </a:t>
            </a:r>
            <a:r>
              <a:rPr lang="es-ES" sz="2400" dirty="0"/>
              <a:t>saber nada de política y </a:t>
            </a:r>
            <a:r>
              <a:rPr lang="es-ES" sz="2400" dirty="0" smtClean="0"/>
              <a:t>tres de cada </a:t>
            </a:r>
            <a:r>
              <a:rPr lang="es-ES" sz="2400" dirty="0"/>
              <a:t>cuatro tiene una imagen </a:t>
            </a:r>
            <a:r>
              <a:rPr lang="es-ES" sz="2400" dirty="0" smtClean="0"/>
              <a:t>deplorable </a:t>
            </a:r>
            <a:r>
              <a:rPr lang="es-ES" sz="2400" dirty="0"/>
              <a:t>de los </a:t>
            </a:r>
            <a:r>
              <a:rPr lang="es-ES" sz="2400" dirty="0" smtClean="0"/>
              <a:t>________. Es </a:t>
            </a:r>
            <a:r>
              <a:rPr lang="es-ES" sz="2400" dirty="0"/>
              <a:t>lo que </a:t>
            </a:r>
            <a:r>
              <a:rPr lang="es-ES" sz="2400" dirty="0" smtClean="0"/>
              <a:t>revela la </a:t>
            </a:r>
            <a:r>
              <a:rPr lang="es-ES" sz="2400" dirty="0"/>
              <a:t>encuesta sobre la juventud realizada por la </a:t>
            </a:r>
            <a:r>
              <a:rPr lang="es-ES" sz="2400" dirty="0" smtClean="0"/>
              <a:t>Fundación SM. Ideológicamente </a:t>
            </a:r>
            <a:r>
              <a:rPr lang="es-ES" sz="2400" dirty="0"/>
              <a:t>se consideran la mayoría de </a:t>
            </a:r>
            <a:r>
              <a:rPr lang="es-ES" sz="2400" dirty="0" smtClean="0"/>
              <a:t>centro-izquierda </a:t>
            </a:r>
            <a:r>
              <a:rPr lang="es-ES" sz="2400" dirty="0"/>
              <a:t>menos preocupados por </a:t>
            </a:r>
            <a:r>
              <a:rPr lang="es-ES" sz="2400" dirty="0" smtClean="0"/>
              <a:t>el medio ambiente </a:t>
            </a:r>
            <a:r>
              <a:rPr lang="es-ES" sz="2400" dirty="0"/>
              <a:t>que los jóvenes de hace </a:t>
            </a:r>
            <a:r>
              <a:rPr lang="es-ES" sz="2400" dirty="0" smtClean="0"/>
              <a:t>años. Dominan </a:t>
            </a:r>
            <a:r>
              <a:rPr lang="es-ES" sz="2400" dirty="0"/>
              <a:t>la </a:t>
            </a:r>
            <a:r>
              <a:rPr lang="es-ES" sz="2400" dirty="0" smtClean="0"/>
              <a:t>__________ y desconfían de </a:t>
            </a:r>
            <a:r>
              <a:rPr lang="es-ES" sz="2400" dirty="0"/>
              <a:t>las </a:t>
            </a:r>
            <a:r>
              <a:rPr lang="es-ES" sz="2400" dirty="0" smtClean="0"/>
              <a:t>instituciones. Valoran más </a:t>
            </a:r>
            <a:r>
              <a:rPr lang="es-ES" sz="2400" dirty="0"/>
              <a:t>a las </a:t>
            </a:r>
            <a:r>
              <a:rPr lang="es-ES" sz="2400" dirty="0" err="1" smtClean="0"/>
              <a:t>ONGs</a:t>
            </a:r>
            <a:r>
              <a:rPr lang="es-ES" sz="2400" dirty="0" smtClean="0"/>
              <a:t>. Más </a:t>
            </a:r>
            <a:r>
              <a:rPr lang="es-ES" sz="2400" dirty="0"/>
              <a:t>de la </a:t>
            </a:r>
            <a:r>
              <a:rPr lang="es-ES" sz="2400" dirty="0" smtClean="0"/>
              <a:t>_______ de los </a:t>
            </a:r>
            <a:r>
              <a:rPr lang="es-ES" sz="2400" dirty="0"/>
              <a:t>jóvenes defiende </a:t>
            </a:r>
            <a:r>
              <a:rPr lang="es-ES" sz="2400" dirty="0" smtClean="0"/>
              <a:t>el ____________ y la mitad también </a:t>
            </a:r>
            <a:r>
              <a:rPr lang="es-ES" sz="2400" dirty="0"/>
              <a:t>se define como </a:t>
            </a:r>
            <a:r>
              <a:rPr lang="es-ES" sz="2400" dirty="0" smtClean="0"/>
              <a:t>_______ aunque </a:t>
            </a:r>
            <a:r>
              <a:rPr lang="es-ES" sz="2400" dirty="0"/>
              <a:t>poco </a:t>
            </a:r>
            <a:r>
              <a:rPr lang="es-ES" sz="2400" dirty="0" smtClean="0"/>
              <a:t>practicante. Tres </a:t>
            </a:r>
            <a:r>
              <a:rPr lang="es-ES" sz="2400" dirty="0"/>
              <a:t>de cada cuatro jóvenes </a:t>
            </a:r>
            <a:r>
              <a:rPr lang="es-ES" sz="2400" dirty="0" smtClean="0"/>
              <a:t>creen anticuadas las doctrinas de la ________ sobre </a:t>
            </a:r>
            <a:r>
              <a:rPr lang="es-ES" sz="2400" dirty="0"/>
              <a:t>la vida </a:t>
            </a:r>
            <a:r>
              <a:rPr lang="es-ES" sz="2400" dirty="0" smtClean="0"/>
              <a:t>sexual.</a:t>
            </a:r>
            <a:endParaRPr lang="en-GB" sz="2400" dirty="0"/>
          </a:p>
        </p:txBody>
      </p:sp>
      <p:pic>
        <p:nvPicPr>
          <p:cNvPr id="3" name="Picture 6" descr="http://www.alertadigital.com/wp-content/uploads/2012/02/paro-juven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71091"/>
            <a:ext cx="3563887" cy="227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702153"/>
            <a:ext cx="4968552" cy="101566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6000" dirty="0" smtClean="0">
                <a:solidFill>
                  <a:schemeClr val="bg1"/>
                </a:solidFill>
                <a:latin typeface="Showcard Gothic" pitchFamily="82" charset="0"/>
              </a:rPr>
              <a:t>Los </a:t>
            </a:r>
            <a:r>
              <a:rPr lang="en-GB" sz="6000" dirty="0" err="1" smtClean="0">
                <a:solidFill>
                  <a:schemeClr val="bg1"/>
                </a:solidFill>
                <a:latin typeface="Showcard Gothic" pitchFamily="82" charset="0"/>
              </a:rPr>
              <a:t>jóvenes</a:t>
            </a:r>
            <a:endParaRPr lang="fr-FR" sz="6000" dirty="0">
              <a:solidFill>
                <a:schemeClr val="bg1"/>
              </a:solidFill>
              <a:latin typeface="Showcard Gothi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40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s jóvenes españoles esperan un futuro peor que la vida de sus padres   España   elmundo.e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5071" y="86710"/>
            <a:ext cx="4104457" cy="22574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5402" y="2348880"/>
            <a:ext cx="91594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/>
              <a:t>Es una generación que cree que vivirá peor que sus </a:t>
            </a:r>
            <a:r>
              <a:rPr lang="es-ES" sz="2400" dirty="0" smtClean="0"/>
              <a:t>_____. Prácticamente la </a:t>
            </a:r>
            <a:r>
              <a:rPr lang="es-ES" sz="2400" dirty="0"/>
              <a:t>mitad </a:t>
            </a:r>
            <a:r>
              <a:rPr lang="es-ES" sz="2400" dirty="0" smtClean="0"/>
              <a:t>de los ______ de entre 15 y 24 </a:t>
            </a:r>
            <a:r>
              <a:rPr lang="es-ES" sz="2400" dirty="0"/>
              <a:t>años es </a:t>
            </a:r>
            <a:r>
              <a:rPr lang="es-ES" sz="2400" dirty="0" smtClean="0"/>
              <a:t>_______ cuando piensa </a:t>
            </a:r>
            <a:r>
              <a:rPr lang="es-ES" sz="2400" dirty="0"/>
              <a:t>en </a:t>
            </a:r>
            <a:r>
              <a:rPr lang="es-ES" sz="2400" dirty="0" smtClean="0"/>
              <a:t>su _______ . En general no quieren </a:t>
            </a:r>
            <a:r>
              <a:rPr lang="es-ES" sz="2400" dirty="0"/>
              <a:t>saber nada de política y </a:t>
            </a:r>
            <a:r>
              <a:rPr lang="es-ES" sz="2400" dirty="0" smtClean="0"/>
              <a:t>tres de cada </a:t>
            </a:r>
            <a:r>
              <a:rPr lang="es-ES" sz="2400" dirty="0"/>
              <a:t>cuatro tiene una imagen </a:t>
            </a:r>
            <a:r>
              <a:rPr lang="es-ES" sz="2400" dirty="0" smtClean="0"/>
              <a:t>deplorable </a:t>
            </a:r>
            <a:r>
              <a:rPr lang="es-ES" sz="2400" dirty="0"/>
              <a:t>de los </a:t>
            </a:r>
            <a:r>
              <a:rPr lang="es-ES" sz="2400" dirty="0" smtClean="0"/>
              <a:t>________. Es </a:t>
            </a:r>
            <a:r>
              <a:rPr lang="es-ES" sz="2400" dirty="0"/>
              <a:t>lo que </a:t>
            </a:r>
            <a:r>
              <a:rPr lang="es-ES" sz="2400" dirty="0" smtClean="0"/>
              <a:t>revela la </a:t>
            </a:r>
            <a:r>
              <a:rPr lang="es-ES" sz="2400" dirty="0"/>
              <a:t>encuesta sobre la juventud realizada por la </a:t>
            </a:r>
            <a:r>
              <a:rPr lang="es-ES" sz="2400" dirty="0" smtClean="0"/>
              <a:t>Fundación SM. Ideológicamente </a:t>
            </a:r>
            <a:r>
              <a:rPr lang="es-ES" sz="2400" dirty="0"/>
              <a:t>se consideran la mayoría de </a:t>
            </a:r>
            <a:r>
              <a:rPr lang="es-ES" sz="2400" dirty="0" smtClean="0"/>
              <a:t>centro-izquierda </a:t>
            </a:r>
            <a:r>
              <a:rPr lang="es-ES" sz="2400" dirty="0"/>
              <a:t>menos preocupados por </a:t>
            </a:r>
            <a:r>
              <a:rPr lang="es-ES" sz="2400" dirty="0" smtClean="0"/>
              <a:t>el medio ambiente </a:t>
            </a:r>
            <a:r>
              <a:rPr lang="es-ES" sz="2400" dirty="0"/>
              <a:t>que los jóvenes de hace </a:t>
            </a:r>
            <a:r>
              <a:rPr lang="es-ES" sz="2400" dirty="0" smtClean="0"/>
              <a:t>años. Dominan </a:t>
            </a:r>
            <a:r>
              <a:rPr lang="es-ES" sz="2400" dirty="0"/>
              <a:t>la </a:t>
            </a:r>
            <a:r>
              <a:rPr lang="es-ES" sz="2400" dirty="0" smtClean="0"/>
              <a:t>__________ y desconfían de </a:t>
            </a:r>
            <a:r>
              <a:rPr lang="es-ES" sz="2400" dirty="0"/>
              <a:t>las </a:t>
            </a:r>
            <a:r>
              <a:rPr lang="es-ES" sz="2400" dirty="0" smtClean="0"/>
              <a:t>instituciones. Valoran más </a:t>
            </a:r>
            <a:r>
              <a:rPr lang="es-ES" sz="2400" dirty="0"/>
              <a:t>a las </a:t>
            </a:r>
            <a:r>
              <a:rPr lang="es-ES" sz="2400" dirty="0" err="1" smtClean="0"/>
              <a:t>ONGs</a:t>
            </a:r>
            <a:r>
              <a:rPr lang="es-ES" sz="2400" dirty="0" smtClean="0"/>
              <a:t>. Más </a:t>
            </a:r>
            <a:r>
              <a:rPr lang="es-ES" sz="2400" dirty="0"/>
              <a:t>de la </a:t>
            </a:r>
            <a:r>
              <a:rPr lang="es-ES" sz="2400" dirty="0" smtClean="0"/>
              <a:t>_______ de los </a:t>
            </a:r>
            <a:r>
              <a:rPr lang="es-ES" sz="2400" dirty="0"/>
              <a:t>jóvenes defiende </a:t>
            </a:r>
            <a:r>
              <a:rPr lang="es-ES" sz="2400" dirty="0" smtClean="0"/>
              <a:t>el ____________ y la mitad también </a:t>
            </a:r>
            <a:r>
              <a:rPr lang="es-ES" sz="2400" dirty="0"/>
              <a:t>se define como </a:t>
            </a:r>
            <a:r>
              <a:rPr lang="es-ES" sz="2400" dirty="0" smtClean="0"/>
              <a:t>_______ aunque </a:t>
            </a:r>
            <a:r>
              <a:rPr lang="es-ES" sz="2400" dirty="0"/>
              <a:t>poco </a:t>
            </a:r>
            <a:r>
              <a:rPr lang="es-ES" sz="2400" dirty="0" smtClean="0"/>
              <a:t>practicante. Tres </a:t>
            </a:r>
            <a:r>
              <a:rPr lang="es-ES" sz="2400" dirty="0"/>
              <a:t>de cada cuatro jóvenes </a:t>
            </a:r>
            <a:r>
              <a:rPr lang="es-ES" sz="2400" dirty="0" smtClean="0"/>
              <a:t>creen anticuadas las doctrinas de la ________ sobre </a:t>
            </a:r>
            <a:r>
              <a:rPr lang="es-ES" sz="2400" dirty="0"/>
              <a:t>la vida </a:t>
            </a:r>
            <a:r>
              <a:rPr lang="es-ES" sz="2400" dirty="0" smtClean="0"/>
              <a:t>sexual.</a:t>
            </a:r>
            <a:endParaRPr lang="en-GB" sz="2400" dirty="0"/>
          </a:p>
        </p:txBody>
      </p:sp>
      <p:pic>
        <p:nvPicPr>
          <p:cNvPr id="2054" name="Picture 6" descr="http://www.alertadigital.com/wp-content/uploads/2012/02/paro-juveni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6372"/>
            <a:ext cx="3563887" cy="227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5435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s jóvenes españoles esperan un futuro peor que la vida de sus padres   España   elmundo.e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5071" y="86710"/>
            <a:ext cx="4104457" cy="22574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5402" y="2348880"/>
            <a:ext cx="91594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/>
              <a:t>Es una generación que cree que vivirá peor que sus </a:t>
            </a:r>
            <a:r>
              <a:rPr lang="es-ES" sz="2400" dirty="0" smtClean="0"/>
              <a:t>padres. Prácticamente la </a:t>
            </a:r>
            <a:r>
              <a:rPr lang="es-ES" sz="2400" dirty="0"/>
              <a:t>mitad </a:t>
            </a:r>
            <a:r>
              <a:rPr lang="es-ES" sz="2400" dirty="0" smtClean="0"/>
              <a:t>de los </a:t>
            </a:r>
            <a:r>
              <a:rPr lang="es-ES" sz="2400" dirty="0"/>
              <a:t>jóvenes de </a:t>
            </a:r>
            <a:r>
              <a:rPr lang="es-ES" sz="2400" dirty="0" smtClean="0"/>
              <a:t>entre 15 y 24 </a:t>
            </a:r>
            <a:r>
              <a:rPr lang="es-ES" sz="2400" dirty="0"/>
              <a:t>años es pesimista cuando </a:t>
            </a:r>
            <a:r>
              <a:rPr lang="es-ES" sz="2400" dirty="0" smtClean="0"/>
              <a:t>piensa </a:t>
            </a:r>
            <a:r>
              <a:rPr lang="es-ES" sz="2400" dirty="0"/>
              <a:t>en </a:t>
            </a:r>
            <a:r>
              <a:rPr lang="es-ES" sz="2400" dirty="0" smtClean="0"/>
              <a:t>su futuro. En general no quieren </a:t>
            </a:r>
            <a:r>
              <a:rPr lang="es-ES" sz="2400" dirty="0"/>
              <a:t>saber nada de política y </a:t>
            </a:r>
            <a:r>
              <a:rPr lang="es-ES" sz="2400" dirty="0" smtClean="0"/>
              <a:t>tres de cada </a:t>
            </a:r>
            <a:r>
              <a:rPr lang="es-ES" sz="2400" dirty="0"/>
              <a:t>cuatro tiene una imagen </a:t>
            </a:r>
            <a:r>
              <a:rPr lang="es-ES" sz="2400" dirty="0" smtClean="0"/>
              <a:t>deplorable </a:t>
            </a:r>
            <a:r>
              <a:rPr lang="es-ES" sz="2400" dirty="0"/>
              <a:t>de los </a:t>
            </a:r>
            <a:r>
              <a:rPr lang="es-ES" sz="2400" dirty="0" smtClean="0"/>
              <a:t>políticos. Es </a:t>
            </a:r>
            <a:r>
              <a:rPr lang="es-ES" sz="2400" dirty="0"/>
              <a:t>lo que </a:t>
            </a:r>
            <a:r>
              <a:rPr lang="es-ES" sz="2400" dirty="0" smtClean="0"/>
              <a:t>revela la </a:t>
            </a:r>
            <a:r>
              <a:rPr lang="es-ES" sz="2400" dirty="0"/>
              <a:t>encuesta sobre la juventud realizada por la </a:t>
            </a:r>
            <a:r>
              <a:rPr lang="es-ES" sz="2400" dirty="0" smtClean="0"/>
              <a:t>Fundación SM. Ideológicamente </a:t>
            </a:r>
            <a:r>
              <a:rPr lang="es-ES" sz="2400" dirty="0"/>
              <a:t>se consideran la mayoría de </a:t>
            </a:r>
            <a:r>
              <a:rPr lang="es-ES" sz="2400" dirty="0" smtClean="0"/>
              <a:t>centro-izquierda </a:t>
            </a:r>
            <a:r>
              <a:rPr lang="es-ES" sz="2400" dirty="0"/>
              <a:t>menos preocupados por </a:t>
            </a:r>
            <a:r>
              <a:rPr lang="es-ES" sz="2400" dirty="0" smtClean="0"/>
              <a:t>el medio ambiente </a:t>
            </a:r>
            <a:r>
              <a:rPr lang="es-ES" sz="2400" dirty="0"/>
              <a:t>que los jóvenes de hace </a:t>
            </a:r>
            <a:r>
              <a:rPr lang="es-ES" sz="2400" dirty="0" smtClean="0"/>
              <a:t>años. Dominan </a:t>
            </a:r>
            <a:r>
              <a:rPr lang="es-ES" sz="2400" dirty="0"/>
              <a:t>la </a:t>
            </a:r>
            <a:r>
              <a:rPr lang="es-ES" sz="2400" dirty="0" smtClean="0"/>
              <a:t>tecnología y desconfían de </a:t>
            </a:r>
            <a:r>
              <a:rPr lang="es-ES" sz="2400" dirty="0"/>
              <a:t>las </a:t>
            </a:r>
            <a:r>
              <a:rPr lang="es-ES" sz="2400" dirty="0" smtClean="0"/>
              <a:t>instituciones. Valoran más </a:t>
            </a:r>
            <a:r>
              <a:rPr lang="es-ES" sz="2400" dirty="0"/>
              <a:t>a las </a:t>
            </a:r>
            <a:r>
              <a:rPr lang="es-ES" sz="2400" dirty="0" err="1" smtClean="0"/>
              <a:t>ONGs</a:t>
            </a:r>
            <a:r>
              <a:rPr lang="es-ES" sz="2400" dirty="0" smtClean="0"/>
              <a:t>. Más </a:t>
            </a:r>
            <a:r>
              <a:rPr lang="es-ES" sz="2400" dirty="0"/>
              <a:t>de la mitad </a:t>
            </a:r>
            <a:r>
              <a:rPr lang="es-ES" sz="2400" dirty="0" smtClean="0"/>
              <a:t>de los </a:t>
            </a:r>
            <a:r>
              <a:rPr lang="es-ES" sz="2400" dirty="0"/>
              <a:t>jóvenes defiende </a:t>
            </a:r>
            <a:r>
              <a:rPr lang="es-ES" sz="2400" dirty="0" smtClean="0"/>
              <a:t>el matrimonio y la mitad también </a:t>
            </a:r>
            <a:r>
              <a:rPr lang="es-ES" sz="2400" dirty="0"/>
              <a:t>se define como católico aunque poco </a:t>
            </a:r>
            <a:r>
              <a:rPr lang="es-ES" sz="2400" dirty="0" smtClean="0"/>
              <a:t>practicante. Tres </a:t>
            </a:r>
            <a:r>
              <a:rPr lang="es-ES" sz="2400" dirty="0"/>
              <a:t>de cada cuatro jóvenes </a:t>
            </a:r>
            <a:r>
              <a:rPr lang="es-ES" sz="2400" dirty="0" smtClean="0"/>
              <a:t>creen anticuadas las doctrinas de la iglesia </a:t>
            </a:r>
            <a:r>
              <a:rPr lang="es-ES" sz="2400" dirty="0"/>
              <a:t>sobre la vida </a:t>
            </a:r>
            <a:r>
              <a:rPr lang="es-ES" sz="2400" dirty="0" smtClean="0"/>
              <a:t>sexual.</a:t>
            </a:r>
            <a:endParaRPr lang="en-GB" sz="2400" dirty="0"/>
          </a:p>
        </p:txBody>
      </p:sp>
      <p:pic>
        <p:nvPicPr>
          <p:cNvPr id="2054" name="Picture 6" descr="http://www.alertadigital.com/wp-content/uploads/2012/02/paro-juveni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6372"/>
            <a:ext cx="3563887" cy="227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8488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78" y="5860"/>
            <a:ext cx="4655978" cy="6852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126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1676</TotalTime>
  <Words>558</Words>
  <Application>Microsoft Office PowerPoint</Application>
  <PresentationFormat>On-screen Show (4:3)</PresentationFormat>
  <Paragraphs>35</Paragraphs>
  <Slides>21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Los problemas  en el mundo laboral</vt:lpstr>
      <vt:lpstr>PowerPoint Presentation</vt:lpstr>
      <vt:lpstr>Los grupos desfavorecidos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Resumen de los problemas</vt:lpstr>
    </vt:vector>
  </TitlesOfParts>
  <Company>MESH Computers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 planes para el futuro</dc:title>
  <dc:creator>Neil Jones</dc:creator>
  <cp:lastModifiedBy>Mark Dawes</cp:lastModifiedBy>
  <cp:revision>120</cp:revision>
  <cp:lastPrinted>2012-05-03T05:27:12Z</cp:lastPrinted>
  <dcterms:created xsi:type="dcterms:W3CDTF">2009-09-27T16:44:23Z</dcterms:created>
  <dcterms:modified xsi:type="dcterms:W3CDTF">2012-05-10T04:19:06Z</dcterms:modified>
</cp:coreProperties>
</file>