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5" r:id="rId8"/>
    <p:sldId id="266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24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57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0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2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12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75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4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7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20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3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01F7-D781-4D06-ABB2-267393C29B39}" type="datetimeFigureOut">
              <a:rPr lang="fr-FR" smtClean="0"/>
              <a:t>29/03/2012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F0B1-C00E-429F-8E23-C4C56862CD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2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El </a:t>
            </a:r>
            <a:r>
              <a:rPr lang="en-GB" sz="9600" b="1" dirty="0" err="1" smtClean="0"/>
              <a:t>trabajo</a:t>
            </a:r>
            <a:endParaRPr lang="fr-FR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874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054368"/>
              </p:ext>
            </p:extLst>
          </p:nvPr>
        </p:nvGraphicFramePr>
        <p:xfrm>
          <a:off x="0" y="0"/>
          <a:ext cx="9162885" cy="6885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577"/>
                <a:gridCol w="1832577"/>
                <a:gridCol w="1832577"/>
                <a:gridCol w="1832577"/>
                <a:gridCol w="1832577"/>
              </a:tblGrid>
              <a:tr h="172134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17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25301"/>
              </p:ext>
            </p:extLst>
          </p:nvPr>
        </p:nvGraphicFramePr>
        <p:xfrm>
          <a:off x="-18886" y="0"/>
          <a:ext cx="9162885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577"/>
                <a:gridCol w="1832577"/>
                <a:gridCol w="1832577"/>
                <a:gridCol w="1832577"/>
                <a:gridCol w="1832577"/>
              </a:tblGrid>
              <a:tr h="1714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Los </a:t>
            </a:r>
            <a:r>
              <a:rPr lang="en-GB" b="1" dirty="0" err="1" smtClean="0"/>
              <a:t>deberes</a:t>
            </a:r>
            <a:r>
              <a:rPr lang="en-GB" b="1" dirty="0" smtClean="0"/>
              <a:t> </a:t>
            </a:r>
            <a:r>
              <a:rPr lang="en-GB" b="1" dirty="0" err="1" smtClean="0"/>
              <a:t>para</a:t>
            </a:r>
            <a:r>
              <a:rPr lang="en-GB" b="1" dirty="0" smtClean="0"/>
              <a:t> hoy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Finish any work from the lesson (</a:t>
            </a:r>
            <a:r>
              <a:rPr lang="en-GB" dirty="0" err="1" smtClean="0"/>
              <a:t>inc.</a:t>
            </a:r>
            <a:r>
              <a:rPr lang="en-GB" dirty="0" smtClean="0"/>
              <a:t> Peru reading/writing)</a:t>
            </a:r>
          </a:p>
          <a:p>
            <a:r>
              <a:rPr lang="en-GB" dirty="0" smtClean="0"/>
              <a:t>Learn vocabulary from this lesson</a:t>
            </a:r>
          </a:p>
          <a:p>
            <a:r>
              <a:rPr lang="en-GB" dirty="0" smtClean="0"/>
              <a:t>Prepare for the debate</a:t>
            </a:r>
          </a:p>
          <a:p>
            <a:r>
              <a:rPr lang="en-GB" dirty="0" smtClean="0"/>
              <a:t>Do as written piece (220 max) Jan 2010 </a:t>
            </a:r>
            <a:br>
              <a:rPr lang="en-GB" dirty="0" smtClean="0"/>
            </a:br>
            <a:r>
              <a:rPr lang="en-GB" dirty="0" smtClean="0"/>
              <a:t>El </a:t>
            </a:r>
            <a:r>
              <a:rPr lang="en-GB" dirty="0" err="1" smtClean="0"/>
              <a:t>trabajo</a:t>
            </a:r>
            <a:r>
              <a:rPr lang="en-GB" dirty="0" smtClean="0"/>
              <a:t> </a:t>
            </a:r>
            <a:r>
              <a:rPr lang="en-GB" dirty="0" err="1" smtClean="0"/>
              <a:t>infantil</a:t>
            </a:r>
            <a:endParaRPr lang="en-GB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7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6" y="-531440"/>
            <a:ext cx="3810000" cy="2857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7345" y="2338880"/>
            <a:ext cx="4756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debate</a:t>
            </a:r>
            <a:r>
              <a:rPr lang="es-ES" dirty="0" smtClean="0"/>
              <a:t> es una técnica, tradicionalmente de comunicación oral, que consiste en la discusión de opiniones antagónicas entre dos o más personas sobre un tema o problema.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-108520" y="3356992"/>
            <a:ext cx="93523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600" b="1" dirty="0" err="1"/>
              <a:t>Tema</a:t>
            </a:r>
            <a:r>
              <a:rPr lang="en-GB" sz="3600" b="1" dirty="0"/>
              <a:t> del debate:  </a:t>
            </a:r>
            <a:br>
              <a:rPr lang="en-GB" sz="3600" b="1" dirty="0"/>
            </a:br>
            <a:r>
              <a:rPr lang="en-GB" sz="3200" b="1" dirty="0" smtClean="0"/>
              <a:t>“Hay </a:t>
            </a:r>
            <a:r>
              <a:rPr lang="en-GB" sz="3200" b="1" dirty="0" err="1" smtClean="0"/>
              <a:t>que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controlar</a:t>
            </a:r>
            <a:r>
              <a:rPr lang="en-GB" sz="3200" b="1" dirty="0" smtClean="0"/>
              <a:t> la </a:t>
            </a:r>
            <a:r>
              <a:rPr lang="en-GB" sz="3200" b="1" dirty="0" err="1" smtClean="0"/>
              <a:t>venta</a:t>
            </a:r>
            <a:r>
              <a:rPr lang="en-GB" sz="3200" b="1" dirty="0" smtClean="0"/>
              <a:t> de </a:t>
            </a:r>
            <a:r>
              <a:rPr lang="en-GB" sz="3200" b="1" dirty="0" err="1" smtClean="0"/>
              <a:t>ropa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barata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para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proteger</a:t>
            </a:r>
            <a:r>
              <a:rPr lang="en-GB" sz="3200" b="1" dirty="0" smtClean="0"/>
              <a:t> a los </a:t>
            </a:r>
            <a:r>
              <a:rPr lang="en-GB" sz="3200" b="1" dirty="0" err="1" smtClean="0"/>
              <a:t>niños</a:t>
            </a:r>
            <a:r>
              <a:rPr lang="en-GB" sz="3200" b="1" dirty="0" smtClean="0"/>
              <a:t> del </a:t>
            </a:r>
            <a:r>
              <a:rPr lang="en-GB" sz="3200" b="1" dirty="0" err="1" smtClean="0"/>
              <a:t>tercer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mundo</a:t>
            </a:r>
            <a:r>
              <a:rPr lang="en-GB" sz="3200" b="1" dirty="0" smtClean="0"/>
              <a:t>.”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52197"/>
              </p:ext>
            </p:extLst>
          </p:nvPr>
        </p:nvGraphicFramePr>
        <p:xfrm>
          <a:off x="355880" y="5877272"/>
          <a:ext cx="84644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5608"/>
                <a:gridCol w="2896592"/>
                <a:gridCol w="2116100"/>
                <a:gridCol w="2116100"/>
              </a:tblGrid>
              <a:tr h="424047">
                <a:tc>
                  <a:txBody>
                    <a:bodyPr/>
                    <a:lstStyle/>
                    <a:p>
                      <a:r>
                        <a:rPr lang="en-GB" sz="1200" b="0" dirty="0" err="1" smtClean="0"/>
                        <a:t>Wk</a:t>
                      </a:r>
                      <a:r>
                        <a:rPr lang="en-GB" sz="1200" b="0" dirty="0" smtClean="0"/>
                        <a:t> 12</a:t>
                      </a:r>
                      <a:br>
                        <a:rPr lang="en-GB" sz="1200" b="0" dirty="0" smtClean="0"/>
                      </a:br>
                      <a:r>
                        <a:rPr lang="en-GB" sz="1200" b="0" dirty="0" smtClean="0"/>
                        <a:t>Thurs</a:t>
                      </a:r>
                      <a:r>
                        <a:rPr lang="en-GB" sz="1200" b="0" baseline="0" dirty="0" smtClean="0"/>
                        <a:t> 29 Mar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“Hay </a:t>
                      </a:r>
                      <a:r>
                        <a:rPr lang="en-GB" sz="1200" b="0" dirty="0" err="1" smtClean="0"/>
                        <a:t>que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err="1" smtClean="0"/>
                        <a:t>controlar</a:t>
                      </a:r>
                      <a:r>
                        <a:rPr lang="en-GB" sz="1200" b="0" dirty="0" smtClean="0"/>
                        <a:t> la </a:t>
                      </a:r>
                      <a:r>
                        <a:rPr lang="en-GB" sz="1200" b="0" dirty="0" err="1" smtClean="0"/>
                        <a:t>venta</a:t>
                      </a:r>
                      <a:r>
                        <a:rPr lang="en-GB" sz="1200" b="0" dirty="0" smtClean="0"/>
                        <a:t> de </a:t>
                      </a:r>
                      <a:r>
                        <a:rPr lang="en-GB" sz="1200" b="0" dirty="0" err="1" smtClean="0"/>
                        <a:t>ropa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err="1" smtClean="0"/>
                        <a:t>barata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err="1" smtClean="0"/>
                        <a:t>para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err="1" smtClean="0"/>
                        <a:t>proteger</a:t>
                      </a:r>
                      <a:r>
                        <a:rPr lang="en-GB" sz="1200" b="0" dirty="0" smtClean="0"/>
                        <a:t> a los </a:t>
                      </a:r>
                      <a:r>
                        <a:rPr lang="en-GB" sz="1200" b="0" dirty="0" err="1" smtClean="0"/>
                        <a:t>niños</a:t>
                      </a:r>
                      <a:r>
                        <a:rPr lang="en-GB" sz="1200" b="0" dirty="0" smtClean="0"/>
                        <a:t> del </a:t>
                      </a:r>
                      <a:r>
                        <a:rPr lang="en-GB" sz="1200" b="0" dirty="0" err="1" smtClean="0"/>
                        <a:t>tercer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err="1" smtClean="0"/>
                        <a:t>mundo</a:t>
                      </a:r>
                      <a:r>
                        <a:rPr lang="en-GB" sz="1200" b="0" dirty="0" smtClean="0"/>
                        <a:t>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Molly (Martha, Kate, </a:t>
                      </a:r>
                      <a:r>
                        <a:rPr lang="en-GB" sz="1200" b="0" dirty="0" err="1" smtClean="0"/>
                        <a:t>Sofie</a:t>
                      </a:r>
                      <a:r>
                        <a:rPr lang="en-GB" sz="1200" b="0" dirty="0" smtClean="0"/>
                        <a:t>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Eddy (Freddie,</a:t>
                      </a:r>
                      <a:r>
                        <a:rPr lang="en-GB" sz="1200" b="0" baseline="0" dirty="0" smtClean="0"/>
                        <a:t> Eden, Maria)</a:t>
                      </a:r>
                      <a:endParaRPr lang="en-GB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err="1" smtClean="0"/>
              <a:t>Hacer</a:t>
            </a:r>
            <a:r>
              <a:rPr lang="en-GB" sz="7200" b="1" dirty="0" smtClean="0"/>
              <a:t> </a:t>
            </a:r>
            <a:r>
              <a:rPr lang="en-GB" sz="7200" b="1" dirty="0" err="1" smtClean="0"/>
              <a:t>trampa</a:t>
            </a:r>
            <a:endParaRPr lang="fr-FR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GB" dirty="0" smtClean="0"/>
              <a:t>A way to revise key language from each topic</a:t>
            </a:r>
          </a:p>
          <a:p>
            <a:r>
              <a:rPr lang="en-GB" dirty="0" smtClean="0"/>
              <a:t>A way to increase spontaneity and fluency in oral responses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77072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Share out the cards (the object is to get rid of all your cards).</a:t>
            </a:r>
          </a:p>
          <a:p>
            <a:r>
              <a:rPr lang="en-GB" dirty="0" smtClean="0"/>
              <a:t>In turns, pick up a card </a:t>
            </a:r>
            <a:r>
              <a:rPr lang="en-GB" dirty="0" smtClean="0"/>
              <a:t>(no-one must  see each other’s cards!)</a:t>
            </a:r>
            <a:endParaRPr lang="en-GB" dirty="0" smtClean="0"/>
          </a:p>
          <a:p>
            <a:r>
              <a:rPr lang="en-GB" dirty="0" smtClean="0"/>
              <a:t>If it has a statement, read it out as if it were your opinion (with conviction, good intonation) and place the card in the centre face down </a:t>
            </a:r>
          </a:p>
          <a:p>
            <a:r>
              <a:rPr lang="en-GB" dirty="0" smtClean="0"/>
              <a:t>If it says ‘</a:t>
            </a:r>
            <a:r>
              <a:rPr lang="en-GB" dirty="0" smtClean="0">
                <a:latin typeface="Calibri"/>
                <a:cs typeface="Calibri"/>
              </a:rPr>
              <a:t>¡</a:t>
            </a:r>
            <a:r>
              <a:rPr lang="en-GB" dirty="0" err="1" smtClean="0">
                <a:latin typeface="Calibri"/>
                <a:cs typeface="Calibri"/>
              </a:rPr>
              <a:t>Estás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haciendo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trampa</a:t>
            </a:r>
            <a:r>
              <a:rPr lang="en-GB" dirty="0" smtClean="0">
                <a:latin typeface="Calibri"/>
                <a:cs typeface="Calibri"/>
              </a:rPr>
              <a:t>! you have to invent your own statement on the topic, deliver it convincingly as if it were just a regular card and place it in the centre face down.</a:t>
            </a:r>
          </a:p>
          <a:p>
            <a:r>
              <a:rPr lang="en-GB" dirty="0" smtClean="0">
                <a:latin typeface="Calibri"/>
                <a:cs typeface="Calibri"/>
              </a:rPr>
              <a:t> If someone suspects you are ‘cheating’ s/he will say ‘</a:t>
            </a:r>
            <a:r>
              <a:rPr lang="en-GB" dirty="0" err="1" smtClean="0">
                <a:latin typeface="Calibri"/>
                <a:cs typeface="Calibri"/>
              </a:rPr>
              <a:t>trampa</a:t>
            </a:r>
            <a:r>
              <a:rPr lang="en-GB" dirty="0" smtClean="0">
                <a:latin typeface="Calibri"/>
                <a:cs typeface="Calibri"/>
              </a:rPr>
              <a:t>’.  If you were, you have to pick up all the cards from the centre.  If no, the accuser has to pick them all up.</a:t>
            </a:r>
          </a:p>
          <a:p>
            <a:r>
              <a:rPr lang="en-GB" dirty="0" smtClean="0">
                <a:latin typeface="Calibri"/>
                <a:cs typeface="Calibri"/>
              </a:rPr>
              <a:t>The winner is the one to get rid of all his/her cards first.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6969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/>
              <a:t>How it works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70224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08301"/>
              </p:ext>
            </p:extLst>
          </p:nvPr>
        </p:nvGraphicFramePr>
        <p:xfrm>
          <a:off x="0" y="0"/>
          <a:ext cx="9162885" cy="6885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577"/>
                <a:gridCol w="1832577"/>
                <a:gridCol w="1832577"/>
                <a:gridCol w="1832577"/>
                <a:gridCol w="1832577"/>
              </a:tblGrid>
              <a:tr h="172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 mi </a:t>
                      </a:r>
                      <a:r>
                        <a:rPr lang="en-GB" sz="1600" dirty="0" err="1" smtClean="0"/>
                        <a:t>juicio</a:t>
                      </a:r>
                      <a:r>
                        <a:rPr lang="en-GB" sz="1600" dirty="0" smtClean="0"/>
                        <a:t> los</a:t>
                      </a:r>
                      <a:r>
                        <a:rPr lang="en-GB" sz="1600" baseline="0" dirty="0" smtClean="0"/>
                        <a:t> padres </a:t>
                      </a:r>
                      <a:r>
                        <a:rPr lang="en-GB" sz="1600" baseline="0" dirty="0" err="1" smtClean="0"/>
                        <a:t>protegen</a:t>
                      </a:r>
                      <a:r>
                        <a:rPr lang="en-GB" sz="1600" baseline="0" dirty="0" smtClean="0"/>
                        <a:t> el </a:t>
                      </a:r>
                      <a:r>
                        <a:rPr lang="en-GB" sz="1600" baseline="0" dirty="0" err="1" smtClean="0"/>
                        <a:t>autoestima</a:t>
                      </a:r>
                      <a:r>
                        <a:rPr lang="en-GB" sz="1600" baseline="0" dirty="0" smtClean="0"/>
                        <a:t>  del </a:t>
                      </a:r>
                      <a:r>
                        <a:rPr lang="en-GB" sz="1600" baseline="0" dirty="0" err="1" smtClean="0"/>
                        <a:t>niño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 parece que la familia de hoy en día es más independiente.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 mi </a:t>
                      </a:r>
                      <a:r>
                        <a:rPr lang="en-GB" sz="1600" dirty="0" err="1" smtClean="0"/>
                        <a:t>modo</a:t>
                      </a:r>
                      <a:r>
                        <a:rPr lang="en-GB" sz="1600" dirty="0" smtClean="0"/>
                        <a:t> de </a:t>
                      </a:r>
                      <a:r>
                        <a:rPr lang="en-GB" sz="1600" dirty="0" err="1" smtClean="0"/>
                        <a:t>ver</a:t>
                      </a:r>
                      <a:r>
                        <a:rPr lang="en-GB" sz="1600" dirty="0" smtClean="0"/>
                        <a:t> el </a:t>
                      </a:r>
                      <a:r>
                        <a:rPr lang="en-GB" sz="1600" dirty="0" err="1" smtClean="0"/>
                        <a:t>concepto</a:t>
                      </a:r>
                      <a:r>
                        <a:rPr lang="en-GB" sz="1600" dirty="0" smtClean="0"/>
                        <a:t> de la </a:t>
                      </a:r>
                      <a:r>
                        <a:rPr lang="en-GB" sz="1600" dirty="0" err="1" smtClean="0"/>
                        <a:t>familia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todavía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muy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importante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El </a:t>
                      </a:r>
                      <a:r>
                        <a:rPr lang="en-GB" sz="1600" dirty="0" err="1" smtClean="0"/>
                        <a:t>modelo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tradicional</a:t>
                      </a:r>
                      <a:r>
                        <a:rPr lang="en-GB" sz="1600" baseline="0" dirty="0" smtClean="0"/>
                        <a:t> de la </a:t>
                      </a:r>
                      <a:r>
                        <a:rPr lang="en-GB" sz="1600" baseline="0" dirty="0" err="1" smtClean="0"/>
                        <a:t>familia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existe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todavía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pero</a:t>
                      </a:r>
                      <a:r>
                        <a:rPr lang="en-GB" sz="1600" baseline="0" dirty="0" smtClean="0"/>
                        <a:t> hoy en </a:t>
                      </a:r>
                      <a:r>
                        <a:rPr lang="en-GB" sz="1600" baseline="0" dirty="0" err="1" smtClean="0"/>
                        <a:t>día</a:t>
                      </a:r>
                      <a:r>
                        <a:rPr lang="en-GB" sz="1600" baseline="0" dirty="0" smtClean="0"/>
                        <a:t> hay </a:t>
                      </a:r>
                      <a:r>
                        <a:rPr lang="en-GB" sz="1600" baseline="0" dirty="0" err="1" smtClean="0"/>
                        <a:t>varios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modelos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importante que los adolescentes puedan hablar con sus padres de los problemas.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 diferencia es que en Inglaterra los hijos dejan el hogar familiar cuando son 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bastante 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jóvenes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Pienso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que</a:t>
                      </a:r>
                      <a:r>
                        <a:rPr lang="en-GB" sz="1600" dirty="0" smtClean="0"/>
                        <a:t> los padres </a:t>
                      </a:r>
                      <a:r>
                        <a:rPr lang="en-GB" sz="1600" dirty="0" err="1" smtClean="0"/>
                        <a:t>ayudan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niño</a:t>
                      </a:r>
                      <a:r>
                        <a:rPr lang="en-GB" sz="1600" dirty="0" smtClean="0"/>
                        <a:t> 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err="1" smtClean="0"/>
                        <a:t>aprender</a:t>
                      </a:r>
                      <a:r>
                        <a:rPr lang="en-GB" sz="1600" dirty="0" smtClean="0"/>
                        <a:t> los </a:t>
                      </a:r>
                      <a:r>
                        <a:rPr lang="en-GB" sz="1600" dirty="0" err="1" smtClean="0"/>
                        <a:t>valores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esenciales</a:t>
                      </a:r>
                      <a:r>
                        <a:rPr lang="en-GB" sz="160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Pienso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la</a:t>
                      </a:r>
                    </a:p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sociedad está cambiando, y también el significado de familia.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Mis</a:t>
                      </a:r>
                      <a:r>
                        <a:rPr lang="en-GB" sz="1600" dirty="0" smtClean="0"/>
                        <a:t> padres me </a:t>
                      </a:r>
                      <a:r>
                        <a:rPr lang="en-GB" sz="1600" dirty="0" err="1" smtClean="0"/>
                        <a:t>riñen</a:t>
                      </a:r>
                      <a:r>
                        <a:rPr lang="en-GB" sz="1600" dirty="0" smtClean="0"/>
                        <a:t> a </a:t>
                      </a:r>
                      <a:r>
                        <a:rPr lang="en-GB" sz="1600" dirty="0" err="1" smtClean="0"/>
                        <a:t>veces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pero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siempre</a:t>
                      </a:r>
                      <a:r>
                        <a:rPr lang="en-GB" sz="1600" baseline="0" dirty="0" smtClean="0"/>
                        <a:t> me </a:t>
                      </a:r>
                      <a:r>
                        <a:rPr lang="en-GB" sz="1600" baseline="0" dirty="0" err="1" smtClean="0"/>
                        <a:t>apoyan</a:t>
                      </a:r>
                      <a:r>
                        <a:rPr lang="en-GB" sz="1600" baseline="0" dirty="0" smtClean="0"/>
                        <a:t> en </a:t>
                      </a:r>
                      <a:r>
                        <a:rPr lang="en-GB" sz="1600" baseline="0" dirty="0" err="1" smtClean="0"/>
                        <a:t>cosas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importantes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general diría que me llevo bien con mis padres.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La </a:t>
                      </a:r>
                      <a:r>
                        <a:rPr lang="en-GB" sz="1600" dirty="0" err="1" smtClean="0"/>
                        <a:t>familia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puede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representar</a:t>
                      </a:r>
                      <a:r>
                        <a:rPr lang="en-GB" sz="1600" dirty="0" smtClean="0"/>
                        <a:t> el </a:t>
                      </a:r>
                      <a:r>
                        <a:rPr lang="en-GB" sz="1600" dirty="0" err="1" smtClean="0"/>
                        <a:t>único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escenario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seguro</a:t>
                      </a:r>
                      <a:r>
                        <a:rPr lang="en-GB" sz="1600" dirty="0" smtClean="0"/>
                        <a:t> y </a:t>
                      </a:r>
                      <a:r>
                        <a:rPr lang="en-GB" sz="1600" dirty="0" err="1" smtClean="0"/>
                        <a:t>permanente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para</a:t>
                      </a:r>
                      <a:r>
                        <a:rPr lang="en-GB" sz="1600" dirty="0" smtClean="0"/>
                        <a:t> el </a:t>
                      </a:r>
                      <a:r>
                        <a:rPr lang="en-GB" sz="1600" dirty="0" err="1" smtClean="0"/>
                        <a:t>niño</a:t>
                      </a:r>
                      <a:r>
                        <a:rPr lang="en-GB" sz="1600" dirty="0" smtClean="0"/>
                        <a:t>. 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 más importante en una familia es que haya amor y comunicación.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mi </a:t>
                      </a:r>
                      <a:r>
                        <a:rPr lang="en-GB" sz="1600" dirty="0" err="1" smtClean="0"/>
                        <a:t>opinión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para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ser</a:t>
                      </a:r>
                      <a:r>
                        <a:rPr lang="en-GB" sz="1600" dirty="0" smtClean="0"/>
                        <a:t> padre, </a:t>
                      </a:r>
                      <a:r>
                        <a:rPr lang="en-GB" sz="1600" dirty="0" err="1" smtClean="0"/>
                        <a:t>necesitas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mucha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paciencia</a:t>
                      </a:r>
                      <a:r>
                        <a:rPr lang="en-GB" sz="1600" dirty="0" smtClean="0"/>
                        <a:t> y </a:t>
                      </a:r>
                      <a:r>
                        <a:rPr lang="en-GB" sz="1600" dirty="0" err="1" smtClean="0"/>
                        <a:t>mucha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comprensión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mi </a:t>
                      </a:r>
                      <a:r>
                        <a:rPr lang="en-GB" sz="1400" baseline="0" dirty="0" err="1" smtClean="0"/>
                        <a:t>juicio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es</a:t>
                      </a:r>
                      <a:r>
                        <a:rPr lang="en-GB" sz="1400" baseline="0" dirty="0" smtClean="0"/>
                        <a:t> ideal </a:t>
                      </a:r>
                      <a:r>
                        <a:rPr lang="en-GB" sz="1400" baseline="0" dirty="0" err="1" smtClean="0"/>
                        <a:t>tener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una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figura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paterna</a:t>
                      </a:r>
                      <a:r>
                        <a:rPr lang="en-GB" sz="1400" baseline="0" dirty="0" smtClean="0"/>
                        <a:t> y </a:t>
                      </a:r>
                      <a:r>
                        <a:rPr lang="en-GB" sz="1400" baseline="0" dirty="0" err="1" smtClean="0"/>
                        <a:t>una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figura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materna</a:t>
                      </a:r>
                      <a:r>
                        <a:rPr lang="en-GB" sz="1400" baseline="0" dirty="0" smtClean="0"/>
                        <a:t>, </a:t>
                      </a:r>
                      <a:r>
                        <a:rPr lang="en-GB" sz="1400" baseline="0" dirty="0" err="1" smtClean="0"/>
                        <a:t>pero</a:t>
                      </a:r>
                      <a:r>
                        <a:rPr lang="en-GB" sz="1400" baseline="0" dirty="0" smtClean="0"/>
                        <a:t> lo </a:t>
                      </a:r>
                      <a:r>
                        <a:rPr lang="en-GB" sz="1400" baseline="0" dirty="0" err="1" smtClean="0"/>
                        <a:t>más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importante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que</a:t>
                      </a:r>
                      <a:r>
                        <a:rPr lang="en-GB" sz="1400" baseline="0" dirty="0" smtClean="0"/>
                        <a:t> un </a:t>
                      </a:r>
                      <a:r>
                        <a:rPr lang="en-GB" sz="1400" baseline="0" dirty="0" err="1" smtClean="0"/>
                        <a:t>niño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tenga</a:t>
                      </a:r>
                      <a:r>
                        <a:rPr lang="en-GB" sz="1400" baseline="0" dirty="0" smtClean="0"/>
                        <a:t> el </a:t>
                      </a:r>
                      <a:r>
                        <a:rPr lang="en-GB" sz="1400" baseline="0" dirty="0" err="1" smtClean="0"/>
                        <a:t>amor</a:t>
                      </a:r>
                      <a:r>
                        <a:rPr lang="en-GB" sz="1400" baseline="0" dirty="0" smtClean="0"/>
                        <a:t> familiar.</a:t>
                      </a:r>
                      <a:endParaRPr lang="fr-FR" sz="14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Creo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que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mis</a:t>
                      </a:r>
                      <a:r>
                        <a:rPr lang="en-GB" sz="1600" dirty="0" smtClean="0"/>
                        <a:t> padres son </a:t>
                      </a:r>
                      <a:r>
                        <a:rPr lang="en-GB" sz="1600" dirty="0" err="1" smtClean="0"/>
                        <a:t>muy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tolerantes</a:t>
                      </a:r>
                      <a:r>
                        <a:rPr lang="en-GB" sz="1600" baseline="0" dirty="0" smtClean="0"/>
                        <a:t> – solo son </a:t>
                      </a:r>
                      <a:r>
                        <a:rPr lang="en-GB" sz="1600" baseline="0" dirty="0" err="1" smtClean="0"/>
                        <a:t>estrictos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cuando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es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necesario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Creo que es necesario que los niños sepan que sus padres siempre están allí para apoyarlos.</a:t>
                      </a:r>
                      <a:endParaRPr lang="fr-FR" sz="1600" dirty="0" smtClean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mi familia no discutimos mucho – solo a veces porque no me dejan salir por la noche</a:t>
                      </a:r>
                    </a:p>
                    <a:p>
                      <a:r>
                        <a:rPr lang="fr-F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cuando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quiero</a:t>
                      </a:r>
                      <a:endParaRPr lang="fr-FR" sz="14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La </a:t>
                      </a:r>
                      <a:r>
                        <a:rPr lang="en-GB" sz="1600" dirty="0" err="1" smtClean="0"/>
                        <a:t>familia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y </a:t>
                      </a:r>
                      <a:r>
                        <a:rPr lang="en-GB" sz="1600" dirty="0" err="1" smtClean="0"/>
                        <a:t>siempre</a:t>
                      </a:r>
                      <a:r>
                        <a:rPr lang="en-GB" sz="1600" dirty="0" smtClean="0"/>
                        <a:t> ha </a:t>
                      </a:r>
                      <a:r>
                        <a:rPr lang="en-GB" sz="1600" dirty="0" err="1" smtClean="0"/>
                        <a:t>sido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el pillar principal de la </a:t>
                      </a:r>
                      <a:r>
                        <a:rPr lang="en-GB" sz="1600" dirty="0" err="1" smtClean="0"/>
                        <a:t>sociedad</a:t>
                      </a:r>
                      <a:r>
                        <a:rPr lang="en-GB" sz="1600" dirty="0" smtClean="0"/>
                        <a:t>. 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Los padres deben aprender a respetar a los hijos, igual que los hijos a los padres.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El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papel</a:t>
                      </a:r>
                      <a:r>
                        <a:rPr lang="en-GB" sz="1600" baseline="0" dirty="0" smtClean="0"/>
                        <a:t> de padre </a:t>
                      </a:r>
                      <a:r>
                        <a:rPr lang="en-GB" sz="1600" baseline="0" dirty="0" err="1" smtClean="0"/>
                        <a:t>conlleva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mucha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responsabilidad</a:t>
                      </a:r>
                      <a:r>
                        <a:rPr lang="en-GB" sz="1600" baseline="0" dirty="0" smtClean="0"/>
                        <a:t>.</a:t>
                      </a:r>
                      <a:endParaRPr lang="fr-FR" sz="16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3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42888"/>
              </p:ext>
            </p:extLst>
          </p:nvPr>
        </p:nvGraphicFramePr>
        <p:xfrm>
          <a:off x="-18886" y="0"/>
          <a:ext cx="9162885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577"/>
                <a:gridCol w="1832577"/>
                <a:gridCol w="1832577"/>
                <a:gridCol w="1832577"/>
                <a:gridCol w="1832577"/>
              </a:tblGrid>
              <a:tr h="1714500">
                <a:tc>
                  <a:txBody>
                    <a:bodyPr/>
                    <a:lstStyle/>
                    <a:p>
                      <a:r>
                        <a:rPr lang="en-GB" dirty="0" smtClean="0"/>
                        <a:t>Para </a:t>
                      </a:r>
                      <a:r>
                        <a:rPr lang="en-GB" dirty="0" err="1" smtClean="0"/>
                        <a:t>mí</a:t>
                      </a:r>
                      <a:r>
                        <a:rPr lang="en-GB" dirty="0" smtClean="0"/>
                        <a:t> lo </a:t>
                      </a:r>
                      <a:r>
                        <a:rPr lang="en-GB" dirty="0" err="1" smtClean="0"/>
                        <a:t>más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importante</a:t>
                      </a:r>
                      <a:r>
                        <a:rPr lang="en-GB" dirty="0" smtClean="0"/>
                        <a:t> en</a:t>
                      </a:r>
                      <a:r>
                        <a:rPr lang="en-GB" baseline="0" dirty="0" smtClean="0"/>
                        <a:t> el </a:t>
                      </a:r>
                      <a:r>
                        <a:rPr lang="en-GB" baseline="0" dirty="0" err="1" smtClean="0"/>
                        <a:t>tema</a:t>
                      </a:r>
                      <a:r>
                        <a:rPr lang="en-GB" baseline="0" dirty="0" smtClean="0"/>
                        <a:t> de la </a:t>
                      </a:r>
                      <a:r>
                        <a:rPr lang="en-GB" baseline="0" dirty="0" err="1" smtClean="0"/>
                        <a:t>familia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</a:t>
                      </a:r>
                      <a:r>
                        <a:rPr lang="en-GB" baseline="0" dirty="0" smtClean="0"/>
                        <a:t> el </a:t>
                      </a:r>
                      <a:r>
                        <a:rPr lang="en-GB" baseline="0" dirty="0" err="1" smtClean="0"/>
                        <a:t>amor</a:t>
                      </a:r>
                      <a:r>
                        <a:rPr lang="en-GB" baseline="0" dirty="0" smtClean="0"/>
                        <a:t>.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Tus</a:t>
                      </a:r>
                      <a:r>
                        <a:rPr lang="en-GB" dirty="0" smtClean="0"/>
                        <a:t> padres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ayudan</a:t>
                      </a:r>
                      <a:r>
                        <a:rPr lang="en-GB" baseline="0" dirty="0" smtClean="0"/>
                        <a:t> a </a:t>
                      </a:r>
                      <a:r>
                        <a:rPr lang="en-GB" baseline="0" dirty="0" err="1" smtClean="0"/>
                        <a:t>desarrollar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tu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personalidad</a:t>
                      </a:r>
                      <a:r>
                        <a:rPr lang="en-GB" baseline="0" dirty="0" smtClean="0"/>
                        <a:t>.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familia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crea</a:t>
                      </a:r>
                      <a:r>
                        <a:rPr lang="en-GB" baseline="0" dirty="0" smtClean="0"/>
                        <a:t> los </a:t>
                      </a:r>
                      <a:r>
                        <a:rPr lang="en-GB" baseline="0" dirty="0" err="1" smtClean="0"/>
                        <a:t>futuros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ciudadanos</a:t>
                      </a:r>
                      <a:r>
                        <a:rPr lang="en-GB" baseline="0" dirty="0" smtClean="0"/>
                        <a:t>.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</a:t>
                      </a:r>
                      <a:r>
                        <a:rPr lang="en-GB" dirty="0" err="1" smtClean="0"/>
                        <a:t>creo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haya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barrera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infranqueable</a:t>
                      </a:r>
                      <a:r>
                        <a:rPr lang="en-GB" dirty="0" smtClean="0"/>
                        <a:t> entre </a:t>
                      </a:r>
                      <a:r>
                        <a:rPr lang="en-GB" dirty="0" err="1" smtClean="0"/>
                        <a:t>las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generaciones</a:t>
                      </a:r>
                      <a:r>
                        <a:rPr lang="en-GB" dirty="0" smtClean="0"/>
                        <a:t>.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Hay </a:t>
                      </a:r>
                      <a:r>
                        <a:rPr lang="en-GB" dirty="0" err="1" smtClean="0"/>
                        <a:t>que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conocerse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mejor</a:t>
                      </a:r>
                      <a:r>
                        <a:rPr lang="en-GB" dirty="0" smtClean="0"/>
                        <a:t> y romper con los </a:t>
                      </a:r>
                      <a:r>
                        <a:rPr lang="en-GB" dirty="0" err="1" smtClean="0"/>
                        <a:t>estereotipos</a:t>
                      </a:r>
                      <a:r>
                        <a:rPr lang="en-GB" dirty="0" smtClean="0"/>
                        <a:t>.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¡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95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Relative pronouns and adjectives</a:t>
            </a:r>
            <a:endParaRPr lang="fr-F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Que</a:t>
            </a:r>
            <a:r>
              <a:rPr lang="en-GB" dirty="0" smtClean="0"/>
              <a:t> – ‘</a:t>
            </a:r>
            <a:r>
              <a:rPr lang="en-GB" i="1" dirty="0" smtClean="0"/>
              <a:t>who, which or that</a:t>
            </a:r>
            <a:r>
              <a:rPr lang="en-GB" dirty="0" smtClean="0"/>
              <a:t>’</a:t>
            </a:r>
            <a:br>
              <a:rPr lang="en-GB" dirty="0" smtClean="0"/>
            </a:br>
            <a:r>
              <a:rPr lang="en-GB" sz="2000" dirty="0" smtClean="0"/>
              <a:t>Never leave it out in Spanish (as we often do in English).  E.g. The dress I like… = el </a:t>
            </a:r>
            <a:r>
              <a:rPr lang="en-GB" sz="2000" dirty="0" err="1" smtClean="0"/>
              <a:t>vestido</a:t>
            </a:r>
            <a:r>
              <a:rPr lang="en-GB" sz="2000" dirty="0" smtClean="0"/>
              <a:t> </a:t>
            </a:r>
            <a:r>
              <a:rPr lang="en-GB" sz="2000" b="1" dirty="0" err="1" smtClean="0"/>
              <a:t>que</a:t>
            </a:r>
            <a:r>
              <a:rPr lang="en-GB" sz="2000" dirty="0" smtClean="0"/>
              <a:t> me </a:t>
            </a:r>
            <a:r>
              <a:rPr lang="en-GB" sz="2000" dirty="0" err="1" smtClean="0"/>
              <a:t>gusta</a:t>
            </a:r>
            <a:r>
              <a:rPr lang="en-GB" sz="2000" dirty="0" smtClean="0"/>
              <a:t>.</a:t>
            </a:r>
          </a:p>
          <a:p>
            <a:r>
              <a:rPr lang="en-GB" dirty="0" smtClean="0"/>
              <a:t>After ‘a, de, con and en’ use </a:t>
            </a:r>
            <a:r>
              <a:rPr lang="en-GB" b="1" dirty="0" err="1" smtClean="0"/>
              <a:t>q</a:t>
            </a:r>
            <a:r>
              <a:rPr lang="en-GB" b="1" dirty="0" err="1" smtClean="0"/>
              <a:t>ue</a:t>
            </a:r>
            <a:r>
              <a:rPr lang="en-GB" dirty="0" smtClean="0"/>
              <a:t> for things and </a:t>
            </a:r>
            <a:r>
              <a:rPr lang="en-GB" b="1" dirty="0" err="1" smtClean="0"/>
              <a:t>quien</a:t>
            </a:r>
            <a:r>
              <a:rPr lang="en-GB" b="1" dirty="0" smtClean="0"/>
              <a:t>/</a:t>
            </a:r>
            <a:r>
              <a:rPr lang="en-GB" b="1" dirty="0" err="1" smtClean="0"/>
              <a:t>quienes</a:t>
            </a:r>
            <a:r>
              <a:rPr lang="en-GB" dirty="0" smtClean="0"/>
              <a:t> for people.</a:t>
            </a:r>
            <a:br>
              <a:rPr lang="en-GB" dirty="0" smtClean="0"/>
            </a:br>
            <a:r>
              <a:rPr lang="en-GB" sz="2000" dirty="0" smtClean="0"/>
              <a:t>E.g. </a:t>
            </a:r>
            <a:r>
              <a:rPr lang="en-GB" sz="2000" dirty="0" err="1" smtClean="0"/>
              <a:t>María</a:t>
            </a:r>
            <a:r>
              <a:rPr lang="en-GB" sz="2000" dirty="0" smtClean="0"/>
              <a:t>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amiga</a:t>
            </a:r>
            <a:r>
              <a:rPr lang="en-GB" sz="2000" dirty="0" smtClean="0"/>
              <a:t> </a:t>
            </a:r>
            <a:r>
              <a:rPr lang="en-GB" sz="2000" b="1" dirty="0" smtClean="0"/>
              <a:t>con </a:t>
            </a:r>
            <a:r>
              <a:rPr lang="en-GB" sz="2000" b="1" dirty="0" err="1" smtClean="0"/>
              <a:t>quien</a:t>
            </a:r>
            <a:r>
              <a:rPr lang="en-GB" sz="2000" b="1" dirty="0" smtClean="0"/>
              <a:t> </a:t>
            </a:r>
            <a:r>
              <a:rPr lang="en-GB" sz="2000" dirty="0" err="1" smtClean="0"/>
              <a:t>estudiaba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E.g.  El </a:t>
            </a:r>
            <a:r>
              <a:rPr lang="en-GB" sz="2000" dirty="0" err="1" smtClean="0"/>
              <a:t>programa</a:t>
            </a:r>
            <a:r>
              <a:rPr lang="en-GB" sz="2000" dirty="0" smtClean="0"/>
              <a:t> </a:t>
            </a:r>
            <a:r>
              <a:rPr lang="en-GB" sz="2000" b="1" dirty="0" smtClean="0"/>
              <a:t>del </a:t>
            </a:r>
            <a:r>
              <a:rPr lang="en-GB" sz="2000" b="1" dirty="0" err="1" smtClean="0"/>
              <a:t>que</a:t>
            </a:r>
            <a:r>
              <a:rPr lang="en-GB" sz="2000" b="1" dirty="0" smtClean="0"/>
              <a:t> </a:t>
            </a:r>
            <a:r>
              <a:rPr lang="en-GB" sz="2000" dirty="0" err="1" smtClean="0"/>
              <a:t>hablas</a:t>
            </a:r>
            <a:r>
              <a:rPr lang="en-GB" sz="2000" dirty="0" smtClean="0"/>
              <a:t> se llama Big Brother</a:t>
            </a:r>
          </a:p>
          <a:p>
            <a:r>
              <a:rPr lang="en-GB" dirty="0" smtClean="0"/>
              <a:t>After other prepositions use </a:t>
            </a:r>
            <a:r>
              <a:rPr lang="en-GB" b="1" dirty="0" smtClean="0"/>
              <a:t>el </a:t>
            </a:r>
            <a:r>
              <a:rPr lang="en-GB" b="1" dirty="0" err="1" smtClean="0"/>
              <a:t>cual</a:t>
            </a:r>
            <a:r>
              <a:rPr lang="en-GB" b="1" dirty="0" smtClean="0"/>
              <a:t>, la </a:t>
            </a:r>
            <a:r>
              <a:rPr lang="en-GB" b="1" dirty="0" err="1" smtClean="0"/>
              <a:t>cual</a:t>
            </a:r>
            <a:r>
              <a:rPr lang="en-GB" b="1" dirty="0" smtClean="0"/>
              <a:t>, los </a:t>
            </a:r>
            <a:r>
              <a:rPr lang="en-GB" b="1" dirty="0" err="1" smtClean="0"/>
              <a:t>cuales</a:t>
            </a:r>
            <a:r>
              <a:rPr lang="en-GB" b="1" dirty="0" smtClean="0"/>
              <a:t>, </a:t>
            </a:r>
            <a:r>
              <a:rPr lang="en-GB" b="1" dirty="0" err="1" smtClean="0"/>
              <a:t>las</a:t>
            </a:r>
            <a:r>
              <a:rPr lang="en-GB" b="1" dirty="0" smtClean="0"/>
              <a:t> </a:t>
            </a:r>
            <a:r>
              <a:rPr lang="en-GB" b="1" dirty="0" err="1" smtClean="0"/>
              <a:t>cuales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200" b="1" dirty="0" smtClean="0"/>
              <a:t>E.g. </a:t>
            </a:r>
            <a:r>
              <a:rPr lang="en-GB" sz="2000" dirty="0" smtClean="0"/>
              <a:t>El </a:t>
            </a:r>
            <a:r>
              <a:rPr lang="en-GB" sz="2000" dirty="0" err="1" smtClean="0"/>
              <a:t>castillo</a:t>
            </a:r>
            <a:r>
              <a:rPr lang="en-GB" sz="2000" dirty="0" smtClean="0"/>
              <a:t> </a:t>
            </a:r>
            <a:r>
              <a:rPr lang="en-GB" sz="2000" b="1" dirty="0" err="1" smtClean="0"/>
              <a:t>dentro</a:t>
            </a:r>
            <a:r>
              <a:rPr lang="en-GB" sz="2000" b="1" dirty="0" smtClean="0"/>
              <a:t> del </a:t>
            </a:r>
            <a:r>
              <a:rPr lang="en-GB" sz="2000" b="1" dirty="0" err="1" smtClean="0"/>
              <a:t>cual</a:t>
            </a:r>
            <a:r>
              <a:rPr lang="en-GB" sz="2000" b="1" dirty="0" smtClean="0"/>
              <a:t> </a:t>
            </a:r>
            <a:r>
              <a:rPr lang="en-GB" sz="2000" dirty="0" smtClean="0"/>
              <a:t>hay un </a:t>
            </a:r>
            <a:r>
              <a:rPr lang="en-GB" sz="2000" dirty="0" err="1" smtClean="0"/>
              <a:t>fantasma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está</a:t>
            </a:r>
            <a:r>
              <a:rPr lang="en-GB" sz="2000" dirty="0" smtClean="0"/>
              <a:t> en </a:t>
            </a:r>
            <a:r>
              <a:rPr lang="en-GB" sz="2000" dirty="0" err="1" smtClean="0"/>
              <a:t>ruinas</a:t>
            </a:r>
            <a:r>
              <a:rPr lang="en-GB" sz="2000" dirty="0" smtClean="0"/>
              <a:t>.</a:t>
            </a:r>
          </a:p>
          <a:p>
            <a:r>
              <a:rPr lang="en-GB" dirty="0" smtClean="0"/>
              <a:t>Sometime </a:t>
            </a:r>
            <a:r>
              <a:rPr lang="en-GB" b="1" dirty="0" err="1" smtClean="0"/>
              <a:t>donde</a:t>
            </a:r>
            <a:r>
              <a:rPr lang="en-GB" b="1" dirty="0" smtClean="0"/>
              <a:t> </a:t>
            </a:r>
            <a:r>
              <a:rPr lang="en-GB" dirty="0" smtClean="0"/>
              <a:t>is used as a relative pronoun.</a:t>
            </a:r>
            <a:br>
              <a:rPr lang="en-GB" dirty="0" smtClean="0"/>
            </a:br>
            <a:r>
              <a:rPr lang="en-GB" sz="2000" dirty="0" smtClean="0"/>
              <a:t>E.g.  La ciudad </a:t>
            </a:r>
            <a:r>
              <a:rPr lang="en-GB" sz="2000" b="1" dirty="0" err="1" smtClean="0"/>
              <a:t>donde</a:t>
            </a:r>
            <a:r>
              <a:rPr lang="en-GB" sz="2000" dirty="0" smtClean="0"/>
              <a:t> vivo se llama Santander.</a:t>
            </a:r>
          </a:p>
          <a:p>
            <a:r>
              <a:rPr lang="en-GB" b="1" dirty="0" err="1" smtClean="0"/>
              <a:t>Cuyo</a:t>
            </a:r>
            <a:r>
              <a:rPr lang="en-GB" b="1" dirty="0" smtClean="0"/>
              <a:t>, </a:t>
            </a:r>
            <a:r>
              <a:rPr lang="en-GB" b="1" dirty="0" err="1" smtClean="0"/>
              <a:t>cuya</a:t>
            </a:r>
            <a:r>
              <a:rPr lang="en-GB" b="1" dirty="0" smtClean="0"/>
              <a:t>, </a:t>
            </a:r>
            <a:r>
              <a:rPr lang="en-GB" b="1" dirty="0" err="1" smtClean="0"/>
              <a:t>cuyos</a:t>
            </a:r>
            <a:r>
              <a:rPr lang="en-GB" b="1" dirty="0" smtClean="0"/>
              <a:t>, </a:t>
            </a:r>
            <a:r>
              <a:rPr lang="en-GB" b="1" dirty="0" err="1" smtClean="0"/>
              <a:t>cuyas</a:t>
            </a:r>
            <a:r>
              <a:rPr lang="en-GB" b="1" dirty="0" smtClean="0"/>
              <a:t> </a:t>
            </a:r>
            <a:r>
              <a:rPr lang="en-GB" dirty="0" smtClean="0"/>
              <a:t>mean ‘</a:t>
            </a:r>
            <a:r>
              <a:rPr lang="en-GB" i="1" dirty="0" smtClean="0"/>
              <a:t>whose</a:t>
            </a:r>
            <a:r>
              <a:rPr lang="en-GB" dirty="0" smtClean="0"/>
              <a:t>’ and work like adjectives, agreeing with the noun they refer to.</a:t>
            </a:r>
            <a:br>
              <a:rPr lang="en-GB" dirty="0" smtClean="0"/>
            </a:br>
            <a:r>
              <a:rPr lang="en-GB" sz="2000" dirty="0" smtClean="0"/>
              <a:t>E.g.  </a:t>
            </a:r>
            <a:r>
              <a:rPr lang="en-GB" sz="2000" dirty="0" err="1" smtClean="0"/>
              <a:t>Mi</a:t>
            </a:r>
            <a:r>
              <a:rPr lang="en-GB" sz="2000" dirty="0" smtClean="0"/>
              <a:t> </a:t>
            </a:r>
            <a:r>
              <a:rPr lang="en-GB" sz="2000" dirty="0" err="1" smtClean="0"/>
              <a:t>madre</a:t>
            </a:r>
            <a:r>
              <a:rPr lang="en-GB" sz="2000" dirty="0" smtClean="0"/>
              <a:t>, </a:t>
            </a:r>
            <a:r>
              <a:rPr lang="en-GB" sz="2000" b="1" dirty="0" err="1" smtClean="0"/>
              <a:t>cuyos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perros</a:t>
            </a:r>
            <a:r>
              <a:rPr lang="en-GB" sz="2000" b="1" dirty="0" smtClean="0"/>
              <a:t> </a:t>
            </a:r>
            <a:r>
              <a:rPr lang="en-GB" sz="2000" dirty="0" smtClean="0"/>
              <a:t>no me </a:t>
            </a:r>
            <a:r>
              <a:rPr lang="en-GB" sz="2000" dirty="0" err="1" smtClean="0"/>
              <a:t>gustan</a:t>
            </a:r>
            <a:r>
              <a:rPr lang="en-GB" sz="2000" dirty="0" smtClean="0"/>
              <a:t> nada, </a:t>
            </a:r>
            <a:r>
              <a:rPr lang="en-GB" sz="2000" dirty="0" err="1" smtClean="0"/>
              <a:t>viene</a:t>
            </a:r>
            <a:r>
              <a:rPr lang="en-GB" sz="2000" dirty="0" smtClean="0"/>
              <a:t> de </a:t>
            </a:r>
            <a:r>
              <a:rPr lang="en-GB" sz="2000" dirty="0" err="1" smtClean="0"/>
              <a:t>visita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NB: Remember to say ‘Whose is this…?’ you need to use ‘</a:t>
            </a:r>
            <a:r>
              <a:rPr lang="en-GB" sz="2000" dirty="0" smtClean="0">
                <a:latin typeface="Calibri"/>
                <a:cs typeface="Calibri"/>
              </a:rPr>
              <a:t>¿</a:t>
            </a:r>
            <a:r>
              <a:rPr lang="en-GB" sz="2000" b="1" dirty="0" smtClean="0">
                <a:latin typeface="Calibri"/>
                <a:cs typeface="Calibri"/>
              </a:rPr>
              <a:t>De </a:t>
            </a:r>
            <a:r>
              <a:rPr lang="en-GB" sz="2000" b="1" dirty="0" err="1" smtClean="0">
                <a:latin typeface="Calibri"/>
                <a:cs typeface="Calibri"/>
              </a:rPr>
              <a:t>quién</a:t>
            </a:r>
            <a:r>
              <a:rPr lang="en-GB" sz="2000" b="1" dirty="0" smtClean="0">
                <a:latin typeface="Calibri"/>
                <a:cs typeface="Calibri"/>
              </a:rPr>
              <a:t> </a:t>
            </a:r>
            <a:r>
              <a:rPr lang="en-GB" sz="2000" b="1" dirty="0" err="1" smtClean="0">
                <a:latin typeface="Calibri"/>
                <a:cs typeface="Calibri"/>
              </a:rPr>
              <a:t>es</a:t>
            </a:r>
            <a:r>
              <a:rPr lang="en-GB" sz="2000" b="1" dirty="0" smtClean="0">
                <a:latin typeface="Calibri"/>
                <a:cs typeface="Calibri"/>
              </a:rPr>
              <a:t> </a:t>
            </a:r>
            <a:r>
              <a:rPr lang="en-GB" sz="2000" dirty="0" err="1" smtClean="0">
                <a:latin typeface="Calibri"/>
                <a:cs typeface="Calibri"/>
              </a:rPr>
              <a:t>este</a:t>
            </a:r>
            <a:r>
              <a:rPr lang="en-GB" sz="2000" dirty="0" smtClean="0">
                <a:latin typeface="Calibri"/>
                <a:cs typeface="Calibri"/>
              </a:rPr>
              <a:t>…?</a:t>
            </a:r>
            <a:endParaRPr lang="en-GB" dirty="0" smtClean="0"/>
          </a:p>
          <a:p>
            <a:pPr marL="0" indent="0">
              <a:buNone/>
            </a:pPr>
            <a:endParaRPr lang="en-GB" sz="35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35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56" y="-18256"/>
            <a:ext cx="8229600" cy="1143000"/>
          </a:xfrm>
        </p:spPr>
        <p:txBody>
          <a:bodyPr/>
          <a:lstStyle/>
          <a:p>
            <a:r>
              <a:rPr lang="en-GB" b="1" dirty="0" err="1" smtClean="0"/>
              <a:t>Práctica</a:t>
            </a:r>
            <a:endParaRPr lang="fr-FR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en-GB" dirty="0" smtClean="0"/>
              <a:t>…</a:t>
            </a:r>
            <a:r>
              <a:rPr lang="en-GB" dirty="0" err="1" smtClean="0"/>
              <a:t>pertenecer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organización</a:t>
            </a:r>
            <a:endParaRPr lang="en-GB" dirty="0" smtClean="0"/>
          </a:p>
          <a:p>
            <a:r>
              <a:rPr lang="en-GB" dirty="0" smtClean="0"/>
              <a:t>…</a:t>
            </a:r>
            <a:r>
              <a:rPr lang="en-GB" dirty="0" err="1" smtClean="0"/>
              <a:t>tener</a:t>
            </a:r>
            <a:r>
              <a:rPr lang="en-GB" dirty="0" smtClean="0"/>
              <a:t> </a:t>
            </a:r>
            <a:r>
              <a:rPr lang="en-GB" dirty="0" err="1" smtClean="0"/>
              <a:t>unas</a:t>
            </a:r>
            <a:r>
              <a:rPr lang="en-GB" dirty="0" smtClean="0"/>
              <a:t> </a:t>
            </a:r>
            <a:r>
              <a:rPr lang="en-GB" dirty="0" err="1" smtClean="0"/>
              <a:t>vacaciones</a:t>
            </a:r>
            <a:endParaRPr lang="en-GB" dirty="0" smtClean="0"/>
          </a:p>
          <a:p>
            <a:r>
              <a:rPr lang="en-GB" dirty="0" smtClean="0"/>
              <a:t>…</a:t>
            </a:r>
            <a:r>
              <a:rPr lang="en-GB" dirty="0" err="1" smtClean="0"/>
              <a:t>tener</a:t>
            </a:r>
            <a:r>
              <a:rPr lang="en-GB" dirty="0" smtClean="0"/>
              <a:t> un </a:t>
            </a:r>
            <a:r>
              <a:rPr lang="en-GB" dirty="0" err="1" smtClean="0"/>
              <a:t>jefe</a:t>
            </a:r>
            <a:endParaRPr lang="en-GB" dirty="0"/>
          </a:p>
          <a:p>
            <a:r>
              <a:rPr lang="en-GB" dirty="0" smtClean="0"/>
              <a:t>…</a:t>
            </a:r>
            <a:r>
              <a:rPr lang="en-GB" dirty="0" err="1" smtClean="0"/>
              <a:t>trabajar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empresa</a:t>
            </a:r>
            <a:endParaRPr lang="en-GB" dirty="0" smtClean="0"/>
          </a:p>
          <a:p>
            <a:r>
              <a:rPr lang="en-GB" dirty="0" smtClean="0"/>
              <a:t>…</a:t>
            </a:r>
            <a:r>
              <a:rPr lang="en-GB" dirty="0" err="1" smtClean="0"/>
              <a:t>trabajar</a:t>
            </a:r>
            <a:r>
              <a:rPr lang="en-GB" dirty="0" smtClean="0"/>
              <a:t> en </a:t>
            </a:r>
            <a:r>
              <a:rPr lang="en-GB" dirty="0" err="1" smtClean="0"/>
              <a:t>unas</a:t>
            </a:r>
            <a:r>
              <a:rPr lang="en-GB" dirty="0" smtClean="0"/>
              <a:t> </a:t>
            </a:r>
            <a:r>
              <a:rPr lang="en-GB" dirty="0" err="1" smtClean="0"/>
              <a:t>instalaciones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ln w="76200">
            <a:solidFill>
              <a:srgbClr val="00B05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l</a:t>
            </a:r>
            <a:r>
              <a:rPr lang="en-GB" dirty="0" err="1" smtClean="0"/>
              <a:t>as</a:t>
            </a:r>
            <a:r>
              <a:rPr lang="en-GB" dirty="0" smtClean="0"/>
              <a:t> </a:t>
            </a:r>
            <a:r>
              <a:rPr lang="en-GB" dirty="0" err="1" smtClean="0"/>
              <a:t>cuales</a:t>
            </a:r>
            <a:r>
              <a:rPr lang="en-GB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c</a:t>
            </a:r>
            <a:r>
              <a:rPr lang="en-GB" dirty="0" err="1" smtClean="0"/>
              <a:t>uyo</a:t>
            </a:r>
            <a:r>
              <a:rPr lang="en-GB" dirty="0" smtClean="0"/>
              <a:t> </a:t>
            </a:r>
            <a:r>
              <a:rPr lang="en-GB" dirty="0" err="1" smtClean="0"/>
              <a:t>objectivo</a:t>
            </a:r>
            <a:r>
              <a:rPr lang="en-GB" dirty="0" smtClean="0"/>
              <a:t> sea…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d</a:t>
            </a:r>
            <a:r>
              <a:rPr lang="en-GB" dirty="0" err="1" smtClean="0"/>
              <a:t>onde</a:t>
            </a:r>
            <a:r>
              <a:rPr lang="fr-FR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q</a:t>
            </a:r>
            <a:r>
              <a:rPr lang="en-GB" dirty="0" err="1" smtClean="0"/>
              <a:t>ue</a:t>
            </a:r>
            <a:r>
              <a:rPr lang="en-GB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c</a:t>
            </a:r>
            <a:r>
              <a:rPr lang="en-GB" dirty="0" err="1" smtClean="0"/>
              <a:t>uyos</a:t>
            </a:r>
            <a:r>
              <a:rPr lang="en-GB" dirty="0" smtClean="0"/>
              <a:t> </a:t>
            </a:r>
            <a:r>
              <a:rPr lang="en-GB" dirty="0" err="1" smtClean="0"/>
              <a:t>salarios</a:t>
            </a:r>
            <a:r>
              <a:rPr lang="en-GB" dirty="0" smtClean="0"/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910461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your future working life.  Make 10 sentences by using a word/phrase from each list.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75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Make your own…</a:t>
            </a:r>
            <a:endParaRPr lang="fr-F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Youth culture and concerns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i="1" dirty="0"/>
              <a:t>Los </a:t>
            </a:r>
            <a:r>
              <a:rPr lang="de-DE" i="1" dirty="0" smtClean="0"/>
              <a:t>jóvenes</a:t>
            </a:r>
          </a:p>
          <a:p>
            <a:r>
              <a:rPr lang="es-ES" i="1" dirty="0"/>
              <a:t>La </a:t>
            </a:r>
            <a:r>
              <a:rPr lang="es-ES" i="1" dirty="0" smtClean="0"/>
              <a:t>tecnología</a:t>
            </a:r>
            <a:endParaRPr lang="fr-FR" dirty="0"/>
          </a:p>
          <a:p>
            <a:r>
              <a:rPr lang="es-ES" i="1" dirty="0"/>
              <a:t>Bebidas, drogas y </a:t>
            </a:r>
            <a:r>
              <a:rPr lang="es-ES" i="1" dirty="0" smtClean="0"/>
              <a:t>sexo</a:t>
            </a:r>
          </a:p>
          <a:p>
            <a:r>
              <a:rPr lang="es-ES" i="1" dirty="0"/>
              <a:t>La música y la moda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Lifestyle, health &amp; fitness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i="1" dirty="0" smtClean="0"/>
              <a:t>El deporte</a:t>
            </a:r>
          </a:p>
          <a:p>
            <a:r>
              <a:rPr lang="es-ES" i="1" dirty="0" smtClean="0"/>
              <a:t>Los deportes </a:t>
            </a:r>
            <a:r>
              <a:rPr lang="es-ES" i="1" dirty="0"/>
              <a:t>de riesgo y deportes de </a:t>
            </a:r>
            <a:r>
              <a:rPr lang="es-ES" i="1" dirty="0" smtClean="0"/>
              <a:t>moda</a:t>
            </a:r>
          </a:p>
          <a:p>
            <a:r>
              <a:rPr lang="es-ES" i="1" dirty="0"/>
              <a:t>La </a:t>
            </a:r>
            <a:r>
              <a:rPr lang="es-ES" i="1" dirty="0" smtClean="0"/>
              <a:t>dieta</a:t>
            </a:r>
          </a:p>
          <a:p>
            <a:r>
              <a:rPr lang="es-ES" i="1" dirty="0" smtClean="0"/>
              <a:t>Los alimentos</a:t>
            </a:r>
          </a:p>
          <a:p>
            <a:r>
              <a:rPr lang="es-ES" i="1" dirty="0" smtClean="0"/>
              <a:t>La salud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48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901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 trabajo</vt:lpstr>
      <vt:lpstr>Los deberes para hoy</vt:lpstr>
      <vt:lpstr>PowerPoint Presentation</vt:lpstr>
      <vt:lpstr>Hacer trampa</vt:lpstr>
      <vt:lpstr>PowerPoint Presentation</vt:lpstr>
      <vt:lpstr>PowerPoint Presentation</vt:lpstr>
      <vt:lpstr>Relative pronouns and adjectives</vt:lpstr>
      <vt:lpstr>Práctica</vt:lpstr>
      <vt:lpstr>Make your own…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</dc:title>
  <dc:creator>Mark Dawes</dc:creator>
  <cp:lastModifiedBy>Mark Dawes</cp:lastModifiedBy>
  <cp:revision>4</cp:revision>
  <cp:lastPrinted>2012-03-29T05:45:33Z</cp:lastPrinted>
  <dcterms:created xsi:type="dcterms:W3CDTF">2012-03-29T04:54:58Z</dcterms:created>
  <dcterms:modified xsi:type="dcterms:W3CDTF">2012-03-29T05:48:28Z</dcterms:modified>
</cp:coreProperties>
</file>