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4" r:id="rId2"/>
    <p:sldId id="256" r:id="rId3"/>
    <p:sldId id="257" r:id="rId4"/>
    <p:sldId id="258" r:id="rId5"/>
    <p:sldId id="259" r:id="rId6"/>
    <p:sldId id="280" r:id="rId7"/>
    <p:sldId id="281" r:id="rId8"/>
    <p:sldId id="262" r:id="rId9"/>
    <p:sldId id="263" r:id="rId10"/>
    <p:sldId id="276" r:id="rId11"/>
    <p:sldId id="277" r:id="rId12"/>
    <p:sldId id="278" r:id="rId13"/>
    <p:sldId id="279" r:id="rId14"/>
    <p:sldId id="272" r:id="rId15"/>
    <p:sldId id="273" r:id="rId16"/>
    <p:sldId id="265" r:id="rId17"/>
    <p:sldId id="261" r:id="rId18"/>
    <p:sldId id="260" r:id="rId19"/>
    <p:sldId id="282" r:id="rId20"/>
    <p:sldId id="269" r:id="rId21"/>
    <p:sldId id="268" r:id="rId22"/>
    <p:sldId id="283" r:id="rId23"/>
  </p:sldIdLst>
  <p:sldSz cx="9144000" cy="6858000" type="screen4x3"/>
  <p:notesSz cx="6858000" cy="9083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9B9C1-EED5-4270-AF2E-69AEA4DB882B}" type="datetimeFigureOut">
              <a:rPr lang="fr-FR" smtClean="0"/>
              <a:t>09/02/2012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A28D6-E45A-441A-A8B2-67E9EFD609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54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Card sorting activity – For (single sex</a:t>
            </a:r>
            <a:r>
              <a:rPr lang="en-GB" baseline="0" dirty="0" smtClean="0"/>
              <a:t> education) Against or could be either, depending on the point of view (including facts)</a:t>
            </a:r>
            <a:endParaRPr lang="en-GB" dirty="0" smtClean="0"/>
          </a:p>
          <a:p>
            <a:r>
              <a:rPr lang="en-GB" dirty="0" smtClean="0"/>
              <a:t>Information from: </a:t>
            </a:r>
          </a:p>
          <a:p>
            <a:r>
              <a:rPr lang="fr-FR" dirty="0" smtClean="0"/>
              <a:t>http://es.wikipedia.org/wiki/Educaci%C3%B3n_diferenciada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28D6-E45A-441A-A8B2-67E9EFD609B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612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EDUCACIÓN DIFERENCIADA,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EL MUNDO</a:t>
            </a:r>
          </a:p>
          <a:p>
            <a:r>
              <a:rPr lang="en-GB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PDF</a:t>
            </a:r>
            <a:br>
              <a:rPr lang="en-GB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28D6-E45A-441A-A8B2-67E9EFD609B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152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Get students to practise this and then continue as long as they can from their notes……….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28D6-E45A-441A-A8B2-67E9EFD609B2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348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4ECA-BA75-4559-B60E-262FC76D1F6F}" type="datetimeFigureOut">
              <a:rPr lang="fr-FR" smtClean="0"/>
              <a:t>09/02/2012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88A1-3EBC-4055-9842-000FDD0A97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80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4ECA-BA75-4559-B60E-262FC76D1F6F}" type="datetimeFigureOut">
              <a:rPr lang="fr-FR" smtClean="0"/>
              <a:t>09/02/2012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88A1-3EBC-4055-9842-000FDD0A97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22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4ECA-BA75-4559-B60E-262FC76D1F6F}" type="datetimeFigureOut">
              <a:rPr lang="fr-FR" smtClean="0"/>
              <a:t>09/02/2012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88A1-3EBC-4055-9842-000FDD0A97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29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4ECA-BA75-4559-B60E-262FC76D1F6F}" type="datetimeFigureOut">
              <a:rPr lang="fr-FR" smtClean="0"/>
              <a:t>09/02/2012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88A1-3EBC-4055-9842-000FDD0A97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89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4ECA-BA75-4559-B60E-262FC76D1F6F}" type="datetimeFigureOut">
              <a:rPr lang="fr-FR" smtClean="0"/>
              <a:t>09/02/2012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88A1-3EBC-4055-9842-000FDD0A97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43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4ECA-BA75-4559-B60E-262FC76D1F6F}" type="datetimeFigureOut">
              <a:rPr lang="fr-FR" smtClean="0"/>
              <a:t>09/02/2012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88A1-3EBC-4055-9842-000FDD0A97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73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4ECA-BA75-4559-B60E-262FC76D1F6F}" type="datetimeFigureOut">
              <a:rPr lang="fr-FR" smtClean="0"/>
              <a:t>09/02/2012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88A1-3EBC-4055-9842-000FDD0A97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438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4ECA-BA75-4559-B60E-262FC76D1F6F}" type="datetimeFigureOut">
              <a:rPr lang="fr-FR" smtClean="0"/>
              <a:t>09/02/2012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88A1-3EBC-4055-9842-000FDD0A97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14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4ECA-BA75-4559-B60E-262FC76D1F6F}" type="datetimeFigureOut">
              <a:rPr lang="fr-FR" smtClean="0"/>
              <a:t>09/02/2012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88A1-3EBC-4055-9842-000FDD0A97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34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4ECA-BA75-4559-B60E-262FC76D1F6F}" type="datetimeFigureOut">
              <a:rPr lang="fr-FR" smtClean="0"/>
              <a:t>09/02/2012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88A1-3EBC-4055-9842-000FDD0A97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85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4ECA-BA75-4559-B60E-262FC76D1F6F}" type="datetimeFigureOut">
              <a:rPr lang="fr-FR" smtClean="0"/>
              <a:t>09/02/2012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88A1-3EBC-4055-9842-000FDD0A97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57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E4ECA-BA75-4559-B60E-262FC76D1F6F}" type="datetimeFigureOut">
              <a:rPr lang="fr-FR" smtClean="0"/>
              <a:t>09/02/2012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688A1-3EBC-4055-9842-000FDD0A97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94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780928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El 65% de los estudiantes se sienten agobiados cuando se deben enfrentar a un examen.</a:t>
            </a:r>
          </a:p>
          <a:p>
            <a:r>
              <a:rPr lang="es-ES" dirty="0"/>
              <a:t>Los que se preocupan y quieren ser buenos estudiantes son los que sufren más. Además,</a:t>
            </a:r>
          </a:p>
          <a:p>
            <a:r>
              <a:rPr lang="es-ES" dirty="0"/>
              <a:t>un estudio constata que las chicas se ven mucho más estresadas que los chicos.</a:t>
            </a:r>
          </a:p>
          <a:p>
            <a:r>
              <a:rPr lang="es-ES" dirty="0"/>
              <a:t>Esta presión puede provocar síntomas de insomnio, falta de apetito, irritabilidad o</a:t>
            </a:r>
          </a:p>
          <a:p>
            <a:r>
              <a:rPr lang="es-ES" dirty="0"/>
              <a:t>nerviosismo. Sin embargo, la Unidad de Asistencia Sanitaria ofrece ayuda y apoyo con el</a:t>
            </a:r>
          </a:p>
          <a:p>
            <a:r>
              <a:rPr lang="es-ES" dirty="0"/>
              <a:t>objetivo de mejorar la calidad de vida de los estudiantes</a:t>
            </a:r>
            <a:r>
              <a:rPr lang="es-ES" dirty="0" smtClean="0"/>
              <a:t>.</a:t>
            </a:r>
            <a:br>
              <a:rPr lang="es-ES" dirty="0" smtClean="0"/>
            </a:br>
            <a:endParaRPr lang="es-ES" dirty="0"/>
          </a:p>
          <a:p>
            <a:r>
              <a:rPr lang="es-ES" b="1" dirty="0"/>
              <a:t>1. Según el artículo, ¿quiénes sufren del estrés?</a:t>
            </a:r>
          </a:p>
          <a:p>
            <a:r>
              <a:rPr lang="es-ES" b="1" dirty="0"/>
              <a:t>2. Según el artículo, ¿cómo se reconoce que un estudiante está estresado?</a:t>
            </a:r>
          </a:p>
          <a:p>
            <a:r>
              <a:rPr lang="es-ES" b="1" dirty="0"/>
              <a:t>3. En tu opinión, ¿cómo se puede evitar el estrés de los exámenes?</a:t>
            </a:r>
          </a:p>
          <a:p>
            <a:r>
              <a:rPr lang="es-ES" b="1" dirty="0"/>
              <a:t>4. ¿Crees que los estudiantes hacen frente a otras situaciones difíciles en la escuela</a:t>
            </a:r>
          </a:p>
          <a:p>
            <a:r>
              <a:rPr lang="en-GB" b="1" dirty="0" err="1"/>
              <a:t>aparte</a:t>
            </a:r>
            <a:r>
              <a:rPr lang="en-GB" b="1" dirty="0"/>
              <a:t> de los </a:t>
            </a:r>
            <a:r>
              <a:rPr lang="en-GB" b="1" dirty="0" err="1"/>
              <a:t>exámenes</a:t>
            </a:r>
            <a:r>
              <a:rPr lang="en-GB" b="1" dirty="0"/>
              <a:t>?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129" y="332656"/>
            <a:ext cx="333375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687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err="1" smtClean="0"/>
              <a:t>Ambas</a:t>
            </a:r>
            <a:r>
              <a:rPr lang="en-GB" sz="2800" b="1" u="sng" dirty="0" smtClean="0"/>
              <a:t> </a:t>
            </a:r>
            <a:r>
              <a:rPr lang="en-GB" sz="2800" b="1" u="sng" dirty="0" err="1" smtClean="0"/>
              <a:t>perspectivas</a:t>
            </a:r>
            <a:endParaRPr lang="fr-FR" sz="2800" b="1" u="sng" dirty="0"/>
          </a:p>
        </p:txBody>
      </p:sp>
    </p:spTree>
    <p:extLst>
      <p:ext uri="{BB962C8B-B14F-4D97-AF65-F5344CB8AC3E}">
        <p14:creationId xmlns:p14="http://schemas.microsoft.com/office/powerpoint/2010/main" val="394459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A </a:t>
            </a:r>
            <a:r>
              <a:rPr lang="en-GB" sz="2800" b="1" u="sng" dirty="0" err="1" smtClean="0"/>
              <a:t>favor</a:t>
            </a:r>
            <a:endParaRPr lang="fr-FR" sz="28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5928696" y="2551749"/>
            <a:ext cx="3024335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Produce una bajada en la concentración, sobre todo en secundaria.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5967119" y="190788"/>
            <a:ext cx="2659193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Combate </a:t>
            </a:r>
            <a:r>
              <a:rPr lang="es-ES" b="1" dirty="0"/>
              <a:t>las desigualdades de género presentes en el </a:t>
            </a:r>
            <a:r>
              <a:rPr lang="es-ES" b="1" dirty="0" smtClean="0"/>
              <a:t>aula.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2915816" y="404664"/>
            <a:ext cx="2624575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Es </a:t>
            </a:r>
            <a:r>
              <a:rPr lang="es-ES" b="1" dirty="0"/>
              <a:t>más </a:t>
            </a:r>
            <a:r>
              <a:rPr lang="es-ES" b="1" dirty="0" smtClean="0"/>
              <a:t>sensible </a:t>
            </a:r>
            <a:r>
              <a:rPr lang="es-ES" b="1" dirty="0"/>
              <a:t>a las diferencias en el proceso de </a:t>
            </a:r>
            <a:r>
              <a:rPr lang="es-ES" b="1" dirty="0" smtClean="0"/>
              <a:t>madurez entre los géneros.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5934674" y="1379786"/>
            <a:ext cx="3018357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/>
              <a:t>E</a:t>
            </a:r>
            <a:r>
              <a:rPr lang="es-ES" b="1" dirty="0" smtClean="0"/>
              <a:t>l proporcionar varios modelos educativos es más democrático.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128918" y="2772743"/>
            <a:ext cx="2619164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/>
              <a:t>S</a:t>
            </a:r>
            <a:r>
              <a:rPr lang="es-ES" b="1" dirty="0" smtClean="0"/>
              <a:t>on los padres quienes tienen el deber (y el derecho) de escoger el tipo de escuela que desean para sus hijos.</a:t>
            </a:r>
            <a:endParaRPr lang="fr-FR" b="1" dirty="0"/>
          </a:p>
        </p:txBody>
      </p:sp>
      <p:sp>
        <p:nvSpPr>
          <p:cNvPr id="11" name="Rectangle 10"/>
          <p:cNvSpPr/>
          <p:nvPr/>
        </p:nvSpPr>
        <p:spPr>
          <a:xfrm>
            <a:off x="5957908" y="5103489"/>
            <a:ext cx="2548377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Se da la </a:t>
            </a:r>
            <a:r>
              <a:rPr lang="es-ES" b="1" dirty="0" err="1" smtClean="0"/>
              <a:t>autosegregación</a:t>
            </a:r>
            <a:r>
              <a:rPr lang="es-ES" b="1" dirty="0" smtClean="0"/>
              <a:t> por sexos en la escuela cuando los alumnos tienen libertad de agrupación.</a:t>
            </a:r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5911878" y="3656138"/>
            <a:ext cx="2999631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b="1" dirty="0" err="1" smtClean="0"/>
              <a:t>Así</a:t>
            </a:r>
            <a:r>
              <a:rPr lang="fr-FR" b="1" dirty="0" smtClean="0"/>
              <a:t> se </a:t>
            </a:r>
            <a:r>
              <a:rPr lang="fr-FR" b="1" dirty="0" err="1" smtClean="0"/>
              <a:t>facilitan</a:t>
            </a:r>
            <a:r>
              <a:rPr lang="fr-FR" b="1" dirty="0" smtClean="0"/>
              <a:t> las </a:t>
            </a:r>
            <a:r>
              <a:rPr lang="fr-FR" b="1" dirty="0" err="1" smtClean="0"/>
              <a:t>mejores</a:t>
            </a:r>
            <a:r>
              <a:rPr lang="fr-FR" b="1" dirty="0" smtClean="0"/>
              <a:t> </a:t>
            </a:r>
            <a:r>
              <a:rPr lang="fr-FR" b="1" dirty="0" err="1" smtClean="0"/>
              <a:t>oportunidades</a:t>
            </a:r>
            <a:r>
              <a:rPr lang="fr-FR" b="1" dirty="0" smtClean="0"/>
              <a:t> para </a:t>
            </a:r>
            <a:r>
              <a:rPr lang="fr-FR" b="1" dirty="0" err="1" smtClean="0"/>
              <a:t>cada</a:t>
            </a:r>
            <a:r>
              <a:rPr lang="fr-FR" b="1" dirty="0" smtClean="0"/>
              <a:t> </a:t>
            </a:r>
            <a:r>
              <a:rPr lang="fr-FR" b="1" dirty="0" err="1" smtClean="0"/>
              <a:t>sexo</a:t>
            </a:r>
            <a:r>
              <a:rPr lang="fr-FR" b="1" dirty="0" smtClean="0"/>
              <a:t>, </a:t>
            </a:r>
            <a:r>
              <a:rPr lang="fr-FR" b="1" dirty="0" err="1" smtClean="0"/>
              <a:t>tratando</a:t>
            </a:r>
            <a:r>
              <a:rPr lang="fr-FR" b="1" dirty="0" smtClean="0"/>
              <a:t> </a:t>
            </a:r>
            <a:r>
              <a:rPr lang="fr-FR" b="1" dirty="0" err="1" smtClean="0"/>
              <a:t>específicamente</a:t>
            </a:r>
            <a:r>
              <a:rPr lang="fr-FR" b="1" dirty="0" smtClean="0"/>
              <a:t> a </a:t>
            </a:r>
            <a:r>
              <a:rPr lang="fr-FR" b="1" dirty="0" err="1" smtClean="0"/>
              <a:t>cada</a:t>
            </a:r>
            <a:r>
              <a:rPr lang="fr-FR" b="1" dirty="0" smtClean="0"/>
              <a:t> </a:t>
            </a:r>
            <a:r>
              <a:rPr lang="fr-FR" b="1" dirty="0" err="1" smtClean="0"/>
              <a:t>uno</a:t>
            </a:r>
            <a:r>
              <a:rPr lang="fr-FR" b="1" dirty="0" smtClean="0"/>
              <a:t>. </a:t>
            </a:r>
            <a:endParaRPr lang="fr-FR" b="1" dirty="0"/>
          </a:p>
        </p:txBody>
      </p:sp>
      <p:sp>
        <p:nvSpPr>
          <p:cNvPr id="13" name="Rectangle 12"/>
          <p:cNvSpPr/>
          <p:nvPr/>
        </p:nvSpPr>
        <p:spPr>
          <a:xfrm>
            <a:off x="2960948" y="1892123"/>
            <a:ext cx="2624575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Promueve </a:t>
            </a:r>
            <a:r>
              <a:rPr lang="es-ES" b="1" dirty="0"/>
              <a:t>una cultura escolar más centrada en la </a:t>
            </a:r>
            <a:r>
              <a:rPr lang="es-ES" b="1" dirty="0" smtClean="0"/>
              <a:t>excelencia académica </a:t>
            </a:r>
            <a:r>
              <a:rPr lang="es-ES" b="1" dirty="0"/>
              <a:t>que en las relaciones, la apariencia física o los deportes.</a:t>
            </a:r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178630" y="797423"/>
            <a:ext cx="2610545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Las diferencias entre sexos son las responsables de los distintos grados de fracaso escolar entre sexos y materias.</a:t>
            </a:r>
            <a:endParaRPr lang="fr-FR" b="1" dirty="0"/>
          </a:p>
        </p:txBody>
      </p:sp>
      <p:sp>
        <p:nvSpPr>
          <p:cNvPr id="15" name="Rectangle 14"/>
          <p:cNvSpPr/>
          <p:nvPr/>
        </p:nvSpPr>
        <p:spPr>
          <a:xfrm>
            <a:off x="2987824" y="4014666"/>
            <a:ext cx="2610545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Permite atender de forma mejor a cada sexo en las áreas para las que están menos dotados.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7604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En contra</a:t>
            </a:r>
            <a:endParaRPr lang="fr-FR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73933" y="921494"/>
            <a:ext cx="271610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Así</a:t>
            </a:r>
            <a:r>
              <a:rPr lang="en-GB" b="1" dirty="0"/>
              <a:t> </a:t>
            </a:r>
            <a:r>
              <a:rPr lang="en-GB" b="1" dirty="0" err="1" smtClean="0"/>
              <a:t>chicos</a:t>
            </a:r>
            <a:r>
              <a:rPr lang="en-GB" b="1" dirty="0" smtClean="0"/>
              <a:t> y </a:t>
            </a:r>
            <a:r>
              <a:rPr lang="en-GB" b="1" dirty="0" err="1" smtClean="0"/>
              <a:t>chicas</a:t>
            </a:r>
            <a:r>
              <a:rPr lang="en-GB" b="1" dirty="0" smtClean="0"/>
              <a:t> se </a:t>
            </a:r>
            <a:r>
              <a:rPr lang="en-GB" b="1" dirty="0" err="1" smtClean="0"/>
              <a:t>complementan</a:t>
            </a:r>
            <a:r>
              <a:rPr lang="en-GB" b="1" dirty="0" smtClean="0"/>
              <a:t> en el </a:t>
            </a:r>
            <a:r>
              <a:rPr lang="en-GB" b="1" dirty="0" err="1" smtClean="0"/>
              <a:t>ámbito</a:t>
            </a:r>
            <a:r>
              <a:rPr lang="en-GB" b="1" dirty="0" smtClean="0"/>
              <a:t> </a:t>
            </a:r>
            <a:r>
              <a:rPr lang="en-GB" b="1" dirty="0" err="1" smtClean="0"/>
              <a:t>educativo</a:t>
            </a:r>
            <a:r>
              <a:rPr lang="en-GB" b="1" dirty="0" smtClean="0"/>
              <a:t>.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1115616" y="4221088"/>
            <a:ext cx="265919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/>
              <a:t>F</a:t>
            </a:r>
            <a:r>
              <a:rPr lang="es-ES" b="1" dirty="0" smtClean="0"/>
              <a:t>omenta la igualdad entre hombres y mujeres.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2555776" y="5182067"/>
            <a:ext cx="265919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/>
              <a:t>N</a:t>
            </a:r>
            <a:r>
              <a:rPr lang="es-ES" b="1" dirty="0" smtClean="0"/>
              <a:t>o es la opción preferida por los propios alumnos.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4211960" y="4221088"/>
            <a:ext cx="2996157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Viola el principio de la igualdad.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3203848" y="1976195"/>
            <a:ext cx="300608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b="1" dirty="0" smtClean="0"/>
              <a:t>Es </a:t>
            </a:r>
            <a:r>
              <a:rPr lang="fr-FR" b="1" dirty="0" err="1" smtClean="0"/>
              <a:t>igual</a:t>
            </a:r>
            <a:r>
              <a:rPr lang="fr-FR" b="1" dirty="0" smtClean="0"/>
              <a:t> de </a:t>
            </a:r>
            <a:r>
              <a:rPr lang="fr-FR" b="1" dirty="0" err="1" smtClean="0"/>
              <a:t>retrógrado</a:t>
            </a:r>
            <a:r>
              <a:rPr lang="fr-FR" b="1" dirty="0" smtClean="0"/>
              <a:t> que </a:t>
            </a:r>
            <a:r>
              <a:rPr lang="fr-FR" b="1" dirty="0" err="1" smtClean="0"/>
              <a:t>tener</a:t>
            </a:r>
            <a:r>
              <a:rPr lang="fr-FR" b="1" dirty="0" smtClean="0"/>
              <a:t> </a:t>
            </a:r>
            <a:r>
              <a:rPr lang="fr-FR" b="1" dirty="0" err="1" smtClean="0"/>
              <a:t>escuelas</a:t>
            </a:r>
            <a:r>
              <a:rPr lang="fr-FR" b="1" dirty="0" smtClean="0"/>
              <a:t> para </a:t>
            </a:r>
            <a:r>
              <a:rPr lang="fr-FR" b="1" dirty="0" err="1" smtClean="0"/>
              <a:t>inmigrantes</a:t>
            </a:r>
            <a:r>
              <a:rPr lang="fr-FR" b="1" dirty="0" smtClean="0"/>
              <a:t>, para </a:t>
            </a:r>
            <a:r>
              <a:rPr lang="fr-FR" b="1" dirty="0" err="1" smtClean="0"/>
              <a:t>hijos</a:t>
            </a:r>
            <a:r>
              <a:rPr lang="fr-FR" b="1" dirty="0" smtClean="0"/>
              <a:t> de familias monoparentales o para </a:t>
            </a:r>
            <a:r>
              <a:rPr lang="fr-FR" b="1" dirty="0" err="1" smtClean="0"/>
              <a:t>discapacitados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173933" y="2114695"/>
            <a:ext cx="2627784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Influye más el nivel educativo que el sexo en las diferencias de rendimiento escolar.</a:t>
            </a:r>
            <a:endParaRPr lang="fr-FR" b="1" dirty="0"/>
          </a:p>
        </p:txBody>
      </p:sp>
      <p:sp>
        <p:nvSpPr>
          <p:cNvPr id="9" name="Rectangle 8"/>
          <p:cNvSpPr/>
          <p:nvPr/>
        </p:nvSpPr>
        <p:spPr>
          <a:xfrm>
            <a:off x="3203848" y="188640"/>
            <a:ext cx="300608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/>
              <a:t>L</a:t>
            </a:r>
            <a:r>
              <a:rPr lang="es-ES" b="1" dirty="0" smtClean="0"/>
              <a:t>a educación en la heterogeneidad es beneficiosa, ya que refleja la diversidad que encontrarán en su vida diaria.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2064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err="1" smtClean="0"/>
              <a:t>Ambas</a:t>
            </a:r>
            <a:r>
              <a:rPr lang="en-GB" sz="2800" b="1" u="sng" dirty="0" smtClean="0"/>
              <a:t> </a:t>
            </a:r>
            <a:r>
              <a:rPr lang="en-GB" sz="2800" b="1" u="sng" dirty="0" err="1" smtClean="0"/>
              <a:t>perspectivas</a:t>
            </a:r>
            <a:endParaRPr lang="fr-FR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6302" y="814646"/>
            <a:ext cx="26245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Hay </a:t>
            </a:r>
            <a:r>
              <a:rPr lang="en-GB" b="1" dirty="0" err="1" smtClean="0"/>
              <a:t>diferencias</a:t>
            </a:r>
            <a:r>
              <a:rPr lang="en-GB" b="1" dirty="0" smtClean="0"/>
              <a:t> </a:t>
            </a:r>
            <a:r>
              <a:rPr lang="en-GB" b="1" dirty="0" err="1" smtClean="0"/>
              <a:t>cognitivas</a:t>
            </a:r>
            <a:r>
              <a:rPr lang="en-GB" b="1" dirty="0" smtClean="0"/>
              <a:t> entre los </a:t>
            </a:r>
            <a:r>
              <a:rPr lang="en-GB" b="1" dirty="0" err="1" smtClean="0"/>
              <a:t>sexos</a:t>
            </a:r>
            <a:r>
              <a:rPr lang="en-GB" b="1" dirty="0" smtClean="0"/>
              <a:t>.</a:t>
            </a:r>
            <a:endParaRPr lang="fr-F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15923" y="822311"/>
            <a:ext cx="273630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Hay </a:t>
            </a:r>
            <a:r>
              <a:rPr lang="en-GB" b="1" dirty="0" err="1" smtClean="0"/>
              <a:t>diferencias</a:t>
            </a:r>
            <a:r>
              <a:rPr lang="en-GB" b="1" dirty="0" smtClean="0"/>
              <a:t> </a:t>
            </a:r>
            <a:r>
              <a:rPr lang="en-GB" b="1" dirty="0" err="1" smtClean="0"/>
              <a:t>biológicas</a:t>
            </a:r>
            <a:r>
              <a:rPr lang="en-GB" b="1" dirty="0" smtClean="0"/>
              <a:t>, </a:t>
            </a:r>
            <a:r>
              <a:rPr lang="en-GB" b="1" dirty="0" err="1" smtClean="0"/>
              <a:t>homonales</a:t>
            </a:r>
            <a:r>
              <a:rPr lang="en-GB" b="1" dirty="0" smtClean="0"/>
              <a:t> y </a:t>
            </a:r>
            <a:r>
              <a:rPr lang="en-GB" b="1" dirty="0" err="1" smtClean="0"/>
              <a:t>neurológicas</a:t>
            </a:r>
            <a:r>
              <a:rPr lang="en-GB" b="1" dirty="0" smtClean="0"/>
              <a:t> entre los </a:t>
            </a:r>
            <a:r>
              <a:rPr lang="en-GB" b="1" dirty="0" err="1" smtClean="0"/>
              <a:t>cerebros</a:t>
            </a:r>
            <a:r>
              <a:rPr lang="en-GB" b="1" dirty="0" smtClean="0"/>
              <a:t> de hombres y </a:t>
            </a:r>
            <a:r>
              <a:rPr lang="en-GB" b="1" dirty="0" err="1" smtClean="0"/>
              <a:t>mujeres</a:t>
            </a:r>
            <a:r>
              <a:rPr lang="en-GB" b="1" dirty="0" smtClean="0"/>
              <a:t>.</a:t>
            </a:r>
            <a:endParaRPr lang="fr-F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12159" y="822311"/>
            <a:ext cx="302433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Los hombres </a:t>
            </a:r>
            <a:r>
              <a:rPr lang="en-GB" b="1" dirty="0" err="1" smtClean="0"/>
              <a:t>superan</a:t>
            </a:r>
            <a:r>
              <a:rPr lang="en-GB" b="1" dirty="0" smtClean="0"/>
              <a:t> a </a:t>
            </a:r>
            <a:r>
              <a:rPr lang="en-GB" b="1" dirty="0" err="1" smtClean="0"/>
              <a:t>las</a:t>
            </a:r>
            <a:r>
              <a:rPr lang="en-GB" b="1" dirty="0" smtClean="0"/>
              <a:t> </a:t>
            </a:r>
            <a:r>
              <a:rPr lang="en-GB" b="1" dirty="0" err="1" smtClean="0"/>
              <a:t>mujeres</a:t>
            </a:r>
            <a:r>
              <a:rPr lang="en-GB" b="1" dirty="0" smtClean="0"/>
              <a:t> en la </a:t>
            </a:r>
            <a:r>
              <a:rPr lang="en-GB" b="1" dirty="0" err="1" smtClean="0"/>
              <a:t>destreza</a:t>
            </a:r>
            <a:r>
              <a:rPr lang="en-GB" b="1" dirty="0" smtClean="0"/>
              <a:t> </a:t>
            </a:r>
            <a:r>
              <a:rPr lang="en-GB" b="1" dirty="0" err="1" smtClean="0"/>
              <a:t>motora</a:t>
            </a:r>
            <a:r>
              <a:rPr lang="en-GB" b="1" dirty="0" smtClean="0"/>
              <a:t> y el </a:t>
            </a:r>
            <a:r>
              <a:rPr lang="en-GB" b="1" dirty="0" err="1" smtClean="0"/>
              <a:t>razonamiento</a:t>
            </a:r>
            <a:r>
              <a:rPr lang="en-GB" b="1" dirty="0" smtClean="0"/>
              <a:t> </a:t>
            </a:r>
            <a:r>
              <a:rPr lang="en-GB" b="1" dirty="0" err="1" smtClean="0"/>
              <a:t>matemático</a:t>
            </a:r>
            <a:r>
              <a:rPr lang="en-GB" b="1" dirty="0" smtClean="0"/>
              <a:t>.</a:t>
            </a:r>
            <a:endParaRPr lang="fr-F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5366" y="2252300"/>
            <a:ext cx="302433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Las </a:t>
            </a:r>
            <a:r>
              <a:rPr lang="en-GB" b="1" dirty="0" err="1" smtClean="0"/>
              <a:t>mujeres</a:t>
            </a:r>
            <a:r>
              <a:rPr lang="en-GB" b="1" dirty="0" smtClean="0"/>
              <a:t> son </a:t>
            </a:r>
            <a:r>
              <a:rPr lang="en-GB" b="1" dirty="0" err="1" smtClean="0"/>
              <a:t>mejores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los hombres en los </a:t>
            </a:r>
            <a:r>
              <a:rPr lang="en-GB" b="1" dirty="0" err="1" smtClean="0"/>
              <a:t>movimientos</a:t>
            </a:r>
            <a:r>
              <a:rPr lang="en-GB" b="1" dirty="0" smtClean="0"/>
              <a:t> </a:t>
            </a:r>
            <a:r>
              <a:rPr lang="en-GB" b="1" dirty="0" err="1" smtClean="0"/>
              <a:t>precisos</a:t>
            </a:r>
            <a:r>
              <a:rPr lang="en-GB" b="1" dirty="0" smtClean="0"/>
              <a:t> de </a:t>
            </a:r>
            <a:r>
              <a:rPr lang="en-GB" b="1" dirty="0" err="1" smtClean="0"/>
              <a:t>manos</a:t>
            </a:r>
            <a:r>
              <a:rPr lang="en-GB" b="1" dirty="0" smtClean="0"/>
              <a:t> y </a:t>
            </a:r>
            <a:r>
              <a:rPr lang="en-GB" b="1" dirty="0" err="1" smtClean="0"/>
              <a:t>dedos</a:t>
            </a:r>
            <a:r>
              <a:rPr lang="en-GB" b="1" dirty="0" smtClean="0"/>
              <a:t>, el </a:t>
            </a:r>
            <a:r>
              <a:rPr lang="en-GB" b="1" dirty="0" err="1" smtClean="0"/>
              <a:t>cálculo</a:t>
            </a:r>
            <a:r>
              <a:rPr lang="en-GB" b="1" dirty="0" smtClean="0"/>
              <a:t> y la </a:t>
            </a:r>
            <a:r>
              <a:rPr lang="en-GB" b="1" dirty="0" err="1" smtClean="0"/>
              <a:t>computación</a:t>
            </a:r>
            <a:r>
              <a:rPr lang="en-GB" b="1" dirty="0" smtClean="0"/>
              <a:t> </a:t>
            </a:r>
            <a:r>
              <a:rPr lang="en-GB" b="1" dirty="0" err="1" smtClean="0"/>
              <a:t>matemáticos</a:t>
            </a:r>
            <a:r>
              <a:rPr lang="en-GB" b="1" dirty="0" smtClean="0"/>
              <a:t>, la </a:t>
            </a:r>
            <a:r>
              <a:rPr lang="en-GB" b="1" dirty="0" err="1" smtClean="0"/>
              <a:t>fluidez</a:t>
            </a:r>
            <a:r>
              <a:rPr lang="en-GB" b="1" dirty="0" smtClean="0"/>
              <a:t> verbal, la </a:t>
            </a:r>
            <a:r>
              <a:rPr lang="en-GB" b="1" dirty="0" err="1" smtClean="0"/>
              <a:t>comunicación</a:t>
            </a:r>
            <a:r>
              <a:rPr lang="en-GB" b="1" dirty="0" smtClean="0"/>
              <a:t> </a:t>
            </a:r>
            <a:r>
              <a:rPr lang="en-GB" b="1" dirty="0" err="1" smtClean="0"/>
              <a:t>emocional</a:t>
            </a:r>
            <a:r>
              <a:rPr lang="en-GB" b="1" dirty="0" smtClean="0"/>
              <a:t> y la </a:t>
            </a:r>
            <a:r>
              <a:rPr lang="en-GB" b="1" dirty="0" err="1" smtClean="0"/>
              <a:t>expresión</a:t>
            </a:r>
            <a:r>
              <a:rPr lang="en-GB" b="1" dirty="0" smtClean="0"/>
              <a:t> corporal.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156302" y="1790635"/>
            <a:ext cx="2624575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Asegura la mejora de la igualdad de oportunidades.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2997215" y="3406462"/>
            <a:ext cx="2696583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/>
              <a:t>P</a:t>
            </a:r>
            <a:r>
              <a:rPr lang="es-ES" b="1" dirty="0" smtClean="0"/>
              <a:t>uede dificultar la naturalidad en las relaciones entre sexos.</a:t>
            </a:r>
            <a:endParaRPr lang="fr-FR" b="1" dirty="0"/>
          </a:p>
        </p:txBody>
      </p:sp>
      <p:sp>
        <p:nvSpPr>
          <p:cNvPr id="9" name="Rectangle 8"/>
          <p:cNvSpPr/>
          <p:nvPr/>
        </p:nvSpPr>
        <p:spPr>
          <a:xfrm>
            <a:off x="3015953" y="2492896"/>
            <a:ext cx="263627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/>
              <a:t>F</a:t>
            </a:r>
            <a:r>
              <a:rPr lang="es-ES" b="1" dirty="0" smtClean="0"/>
              <a:t>avorece la mejora del aprendizaje.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2994958" y="4563665"/>
            <a:ext cx="269884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Dificulta una buena socialización.</a:t>
            </a:r>
            <a:endParaRPr lang="fr-FR" b="1" dirty="0"/>
          </a:p>
        </p:txBody>
      </p:sp>
      <p:sp>
        <p:nvSpPr>
          <p:cNvPr id="11" name="Rectangle 10"/>
          <p:cNvSpPr/>
          <p:nvPr/>
        </p:nvSpPr>
        <p:spPr>
          <a:xfrm>
            <a:off x="2994959" y="5465761"/>
            <a:ext cx="269884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Produce un ambiente más relajado.</a:t>
            </a:r>
            <a:endParaRPr lang="fr-FR" b="1" dirty="0"/>
          </a:p>
        </p:txBody>
      </p:sp>
      <p:sp>
        <p:nvSpPr>
          <p:cNvPr id="13" name="Rectangle 12"/>
          <p:cNvSpPr/>
          <p:nvPr/>
        </p:nvSpPr>
        <p:spPr>
          <a:xfrm>
            <a:off x="156302" y="3139227"/>
            <a:ext cx="2624575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Promueve </a:t>
            </a:r>
            <a:r>
              <a:rPr lang="es-ES" b="1" dirty="0"/>
              <a:t>una cultura escolar que confiere mayor </a:t>
            </a:r>
            <a:r>
              <a:rPr lang="es-ES" b="1" dirty="0" smtClean="0"/>
              <a:t>autoestima.</a:t>
            </a:r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107504" y="4506262"/>
            <a:ext cx="271488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Hay por consecuencia menos acoso escolar.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3089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32" y="8055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A </a:t>
            </a:r>
            <a:r>
              <a:rPr lang="en-GB" sz="2800" b="1" u="sng" dirty="0" err="1" smtClean="0"/>
              <a:t>favor</a:t>
            </a:r>
            <a:endParaRPr lang="fr-FR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00286" y="1556792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1.  Hay </a:t>
            </a:r>
            <a:r>
              <a:rPr lang="en-GB" b="1" dirty="0" err="1" smtClean="0"/>
              <a:t>diferencias</a:t>
            </a:r>
            <a:r>
              <a:rPr lang="en-GB" b="1" dirty="0"/>
              <a:t> </a:t>
            </a:r>
            <a:r>
              <a:rPr lang="en-GB" b="1" dirty="0" smtClean="0"/>
              <a:t>entre </a:t>
            </a:r>
            <a:r>
              <a:rPr lang="en-GB" b="1" dirty="0" err="1" smtClean="0"/>
              <a:t>chicos</a:t>
            </a:r>
            <a:r>
              <a:rPr lang="en-GB" b="1" dirty="0" smtClean="0"/>
              <a:t> y </a:t>
            </a:r>
            <a:r>
              <a:rPr lang="en-GB" b="1" dirty="0" err="1" smtClean="0"/>
              <a:t>chicas</a:t>
            </a:r>
            <a:r>
              <a:rPr lang="en-GB" b="1" dirty="0" smtClean="0"/>
              <a:t>…...</a:t>
            </a:r>
            <a:endParaRPr lang="fr-F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0620" y="836712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Aprender</a:t>
            </a:r>
            <a:r>
              <a:rPr lang="en-GB" b="1" dirty="0" smtClean="0"/>
              <a:t> </a:t>
            </a:r>
            <a:r>
              <a:rPr lang="en-GB" b="1" dirty="0" err="1" smtClean="0"/>
              <a:t>por</a:t>
            </a:r>
            <a:r>
              <a:rPr lang="en-GB" b="1" dirty="0" smtClean="0"/>
              <a:t> </a:t>
            </a:r>
            <a:r>
              <a:rPr lang="en-GB" b="1" dirty="0" err="1" smtClean="0"/>
              <a:t>separado</a:t>
            </a:r>
            <a:r>
              <a:rPr lang="en-GB" b="1" dirty="0" smtClean="0"/>
              <a:t> </a:t>
            </a:r>
            <a:r>
              <a:rPr lang="en-GB" b="1" dirty="0" err="1" smtClean="0"/>
              <a:t>mejora</a:t>
            </a:r>
            <a:r>
              <a:rPr lang="en-GB" b="1" dirty="0" smtClean="0"/>
              <a:t> el </a:t>
            </a:r>
            <a:r>
              <a:rPr lang="en-GB" b="1" dirty="0" err="1" smtClean="0"/>
              <a:t>rendimiento</a:t>
            </a:r>
            <a:r>
              <a:rPr lang="en-GB" b="1" dirty="0" smtClean="0"/>
              <a:t> escolar </a:t>
            </a:r>
            <a:r>
              <a:rPr lang="en-GB" b="1" dirty="0" err="1" smtClean="0"/>
              <a:t>porque</a:t>
            </a:r>
            <a:r>
              <a:rPr lang="en-GB" b="1" dirty="0" smtClean="0"/>
              <a:t>:</a:t>
            </a:r>
            <a:endParaRPr lang="fr-F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7386" y="342900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2.  </a:t>
            </a:r>
            <a:r>
              <a:rPr lang="en-GB" b="1" dirty="0" err="1" smtClean="0"/>
              <a:t>Evita</a:t>
            </a:r>
            <a:r>
              <a:rPr lang="en-GB" b="1" dirty="0" smtClean="0"/>
              <a:t> </a:t>
            </a:r>
            <a:r>
              <a:rPr lang="en-GB" b="1" dirty="0" err="1" smtClean="0"/>
              <a:t>distracciones</a:t>
            </a:r>
            <a:r>
              <a:rPr lang="en-GB" b="1" dirty="0" smtClean="0"/>
              <a:t> y </a:t>
            </a:r>
            <a:r>
              <a:rPr lang="en-GB" b="1" dirty="0" err="1" smtClean="0"/>
              <a:t>otros</a:t>
            </a:r>
            <a:r>
              <a:rPr lang="en-GB" b="1" dirty="0" smtClean="0"/>
              <a:t> </a:t>
            </a:r>
            <a:r>
              <a:rPr lang="en-GB" b="1" dirty="0" err="1" smtClean="0"/>
              <a:t>problemas</a:t>
            </a:r>
            <a:endParaRPr lang="fr-F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2473" y="544522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3.  </a:t>
            </a:r>
            <a:r>
              <a:rPr lang="en-GB" b="1" dirty="0" err="1" smtClean="0"/>
              <a:t>Es</a:t>
            </a:r>
            <a:r>
              <a:rPr lang="en-GB" b="1" dirty="0" smtClean="0"/>
              <a:t> el </a:t>
            </a:r>
            <a:r>
              <a:rPr lang="en-GB" b="1" dirty="0" err="1" smtClean="0"/>
              <a:t>modelo</a:t>
            </a:r>
            <a:r>
              <a:rPr lang="en-GB" b="1" dirty="0" smtClean="0"/>
              <a:t> </a:t>
            </a:r>
            <a:r>
              <a:rPr lang="en-GB" b="1" dirty="0" err="1" smtClean="0"/>
              <a:t>más</a:t>
            </a:r>
            <a:r>
              <a:rPr lang="en-GB" b="1" dirty="0" smtClean="0"/>
              <a:t> </a:t>
            </a:r>
            <a:r>
              <a:rPr lang="en-GB" b="1" dirty="0" err="1" smtClean="0"/>
              <a:t>apropiado</a:t>
            </a:r>
            <a:r>
              <a:rPr lang="en-GB" b="1" dirty="0" smtClean="0"/>
              <a:t> </a:t>
            </a:r>
            <a:r>
              <a:rPr lang="en-GB" b="1" dirty="0" err="1" smtClean="0"/>
              <a:t>para</a:t>
            </a:r>
            <a:r>
              <a:rPr lang="en-GB" b="1" dirty="0" smtClean="0"/>
              <a:t> un </a:t>
            </a:r>
            <a:r>
              <a:rPr lang="en-GB" b="1" dirty="0" err="1" smtClean="0"/>
              <a:t>país</a:t>
            </a:r>
            <a:r>
              <a:rPr lang="en-GB" b="1" dirty="0" smtClean="0"/>
              <a:t> </a:t>
            </a:r>
            <a:r>
              <a:rPr lang="en-GB" b="1" dirty="0" err="1" smtClean="0"/>
              <a:t>democrático</a:t>
            </a:r>
            <a:r>
              <a:rPr lang="en-GB" b="1" dirty="0" smtClean="0"/>
              <a:t>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3324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En contra</a:t>
            </a:r>
            <a:endParaRPr lang="fr-FR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70620" y="836712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La </a:t>
            </a:r>
            <a:r>
              <a:rPr lang="en-GB" b="1" dirty="0" err="1" smtClean="0"/>
              <a:t>educación</a:t>
            </a:r>
            <a:r>
              <a:rPr lang="en-GB" b="1" dirty="0" smtClean="0"/>
              <a:t> </a:t>
            </a:r>
            <a:r>
              <a:rPr lang="en-GB" b="1" dirty="0" err="1" smtClean="0"/>
              <a:t>mixta</a:t>
            </a:r>
            <a:r>
              <a:rPr lang="en-GB" b="1" dirty="0" smtClean="0"/>
              <a:t> </a:t>
            </a:r>
            <a:r>
              <a:rPr lang="en-GB" b="1" dirty="0" err="1" smtClean="0"/>
              <a:t>es</a:t>
            </a:r>
            <a:r>
              <a:rPr lang="en-GB" b="1" dirty="0" smtClean="0"/>
              <a:t> </a:t>
            </a:r>
            <a:r>
              <a:rPr lang="en-GB" b="1" dirty="0" err="1" smtClean="0"/>
              <a:t>mejor</a:t>
            </a:r>
            <a:r>
              <a:rPr lang="en-GB" b="1" dirty="0" smtClean="0"/>
              <a:t> </a:t>
            </a:r>
            <a:r>
              <a:rPr lang="en-GB" b="1" dirty="0" err="1" smtClean="0"/>
              <a:t>porque</a:t>
            </a:r>
            <a:r>
              <a:rPr lang="en-GB" b="1" dirty="0" smtClean="0"/>
              <a:t>:</a:t>
            </a:r>
            <a:endParaRPr lang="fr-F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0286" y="1556792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1.  </a:t>
            </a:r>
            <a:r>
              <a:rPr lang="en-GB" b="1" dirty="0" err="1" smtClean="0"/>
              <a:t>Aunque</a:t>
            </a:r>
            <a:r>
              <a:rPr lang="en-GB" b="1" dirty="0" smtClean="0"/>
              <a:t> hay </a:t>
            </a:r>
            <a:r>
              <a:rPr lang="en-GB" b="1" dirty="0" err="1" smtClean="0"/>
              <a:t>diferencias</a:t>
            </a:r>
            <a:r>
              <a:rPr lang="en-GB" b="1" dirty="0"/>
              <a:t> </a:t>
            </a:r>
            <a:r>
              <a:rPr lang="en-GB" b="1" dirty="0" smtClean="0"/>
              <a:t>entre </a:t>
            </a:r>
            <a:r>
              <a:rPr lang="en-GB" b="1" dirty="0" err="1" smtClean="0"/>
              <a:t>chicos</a:t>
            </a:r>
            <a:r>
              <a:rPr lang="en-GB" b="1" dirty="0" smtClean="0"/>
              <a:t> y </a:t>
            </a:r>
            <a:r>
              <a:rPr lang="en-GB" b="1" dirty="0" err="1" smtClean="0"/>
              <a:t>chicas</a:t>
            </a:r>
            <a:r>
              <a:rPr lang="en-GB" b="1" dirty="0" smtClean="0"/>
              <a:t>…...</a:t>
            </a:r>
            <a:endParaRPr lang="fr-F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5795972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  <a:r>
              <a:rPr lang="en-GB" b="1" dirty="0" smtClean="0"/>
              <a:t>.  </a:t>
            </a:r>
            <a:r>
              <a:rPr lang="en-GB" b="1" dirty="0" err="1" smtClean="0"/>
              <a:t>Favorece</a:t>
            </a:r>
            <a:r>
              <a:rPr lang="en-GB" b="1" dirty="0" smtClean="0"/>
              <a:t> </a:t>
            </a:r>
            <a:r>
              <a:rPr lang="en-GB" b="1" dirty="0" err="1" smtClean="0"/>
              <a:t>una</a:t>
            </a:r>
            <a:r>
              <a:rPr lang="en-GB" b="1" dirty="0" smtClean="0"/>
              <a:t> </a:t>
            </a:r>
            <a:r>
              <a:rPr lang="en-GB" b="1" dirty="0" err="1" smtClean="0"/>
              <a:t>correcta</a:t>
            </a:r>
            <a:r>
              <a:rPr lang="en-GB" b="1" dirty="0" smtClean="0"/>
              <a:t> </a:t>
            </a:r>
            <a:r>
              <a:rPr lang="en-GB" b="1" dirty="0" err="1" smtClean="0"/>
              <a:t>socialización</a:t>
            </a:r>
            <a:r>
              <a:rPr lang="en-GB" b="1" dirty="0" smtClean="0"/>
              <a:t>.</a:t>
            </a:r>
            <a:endParaRPr lang="fr-F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92494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2.  </a:t>
            </a:r>
            <a:r>
              <a:rPr lang="en-GB" b="1" dirty="0" err="1" smtClean="0"/>
              <a:t>Es</a:t>
            </a:r>
            <a:r>
              <a:rPr lang="en-GB" b="1" dirty="0" smtClean="0"/>
              <a:t> el </a:t>
            </a:r>
            <a:r>
              <a:rPr lang="en-GB" b="1" dirty="0" err="1" smtClean="0"/>
              <a:t>modelo</a:t>
            </a:r>
            <a:r>
              <a:rPr lang="en-GB" b="1" dirty="0" smtClean="0"/>
              <a:t> </a:t>
            </a:r>
            <a:r>
              <a:rPr lang="en-GB" b="1" dirty="0" err="1" smtClean="0"/>
              <a:t>preferido</a:t>
            </a:r>
            <a:r>
              <a:rPr lang="en-GB" b="1" dirty="0" smtClean="0"/>
              <a:t> de los </a:t>
            </a:r>
            <a:r>
              <a:rPr lang="en-GB" b="1" dirty="0" err="1" smtClean="0"/>
              <a:t>alumnos</a:t>
            </a:r>
            <a:r>
              <a:rPr lang="en-GB" b="1" dirty="0" smtClean="0"/>
              <a:t>.</a:t>
            </a:r>
            <a:endParaRPr lang="fr-FR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3706" y="4437112"/>
            <a:ext cx="8700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3.  </a:t>
            </a:r>
            <a:r>
              <a:rPr lang="en-GB" b="1" dirty="0" err="1" smtClean="0"/>
              <a:t>Es</a:t>
            </a:r>
            <a:r>
              <a:rPr lang="en-GB" b="1" dirty="0" smtClean="0"/>
              <a:t> el </a:t>
            </a:r>
            <a:r>
              <a:rPr lang="en-GB" b="1" dirty="0" err="1" smtClean="0"/>
              <a:t>modelo</a:t>
            </a:r>
            <a:r>
              <a:rPr lang="en-GB" b="1" dirty="0" smtClean="0"/>
              <a:t> </a:t>
            </a:r>
            <a:r>
              <a:rPr lang="en-GB" b="1" dirty="0" err="1" smtClean="0"/>
              <a:t>más</a:t>
            </a:r>
            <a:r>
              <a:rPr lang="en-GB" b="1" dirty="0" smtClean="0"/>
              <a:t> </a:t>
            </a:r>
            <a:r>
              <a:rPr lang="en-GB" b="1" dirty="0" err="1" smtClean="0"/>
              <a:t>democrático</a:t>
            </a:r>
            <a:r>
              <a:rPr lang="en-GB" b="1" dirty="0" smtClean="0"/>
              <a:t> </a:t>
            </a:r>
            <a:r>
              <a:rPr lang="en-GB" b="1" dirty="0" err="1" smtClean="0"/>
              <a:t>porque</a:t>
            </a:r>
            <a:r>
              <a:rPr lang="en-GB" b="1" dirty="0" smtClean="0"/>
              <a:t> </a:t>
            </a:r>
            <a:r>
              <a:rPr lang="en-GB" b="1" dirty="0" err="1" smtClean="0"/>
              <a:t>fomenta</a:t>
            </a:r>
            <a:r>
              <a:rPr lang="en-GB" b="1" dirty="0" smtClean="0"/>
              <a:t> la </a:t>
            </a:r>
            <a:r>
              <a:rPr lang="en-GB" b="1" dirty="0" err="1" smtClean="0"/>
              <a:t>igualdad</a:t>
            </a:r>
            <a:r>
              <a:rPr lang="en-GB" b="1" dirty="0" smtClean="0"/>
              <a:t> entre los </a:t>
            </a:r>
            <a:r>
              <a:rPr lang="en-GB" b="1" dirty="0" err="1" smtClean="0"/>
              <a:t>sexos</a:t>
            </a:r>
            <a:r>
              <a:rPr lang="en-GB" b="1" dirty="0" smtClean="0"/>
              <a:t>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81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883143"/>
              </p:ext>
            </p:extLst>
          </p:nvPr>
        </p:nvGraphicFramePr>
        <p:xfrm>
          <a:off x="251520" y="116632"/>
          <a:ext cx="8640960" cy="6520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0"/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Como </a:t>
                      </a:r>
                      <a:r>
                        <a:rPr lang="en-GB" dirty="0" err="1" smtClean="0"/>
                        <a:t>todo</a:t>
                      </a:r>
                      <a:r>
                        <a:rPr lang="en-GB" dirty="0" smtClean="0"/>
                        <a:t> el </a:t>
                      </a:r>
                      <a:r>
                        <a:rPr lang="en-GB" dirty="0" err="1" smtClean="0"/>
                        <a:t>mundo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sabe</a:t>
                      </a:r>
                      <a:r>
                        <a:rPr lang="en-GB" dirty="0" smtClean="0"/>
                        <a:t>…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544118">
                <a:tc>
                  <a:txBody>
                    <a:bodyPr/>
                    <a:lstStyle/>
                    <a:p>
                      <a:r>
                        <a:rPr lang="en-GB" dirty="0" smtClean="0"/>
                        <a:t>La </a:t>
                      </a:r>
                      <a:r>
                        <a:rPr lang="en-GB" dirty="0" err="1" smtClean="0"/>
                        <a:t>justificación</a:t>
                      </a:r>
                      <a:r>
                        <a:rPr lang="en-GB" baseline="0" dirty="0" smtClean="0"/>
                        <a:t> se </a:t>
                      </a:r>
                      <a:r>
                        <a:rPr lang="en-GB" baseline="0" dirty="0" err="1" smtClean="0"/>
                        <a:t>basa</a:t>
                      </a:r>
                      <a:r>
                        <a:rPr lang="en-GB" baseline="0" dirty="0" smtClean="0"/>
                        <a:t> en </a:t>
                      </a:r>
                      <a:r>
                        <a:rPr lang="en-GB" baseline="0" dirty="0" err="1" smtClean="0"/>
                        <a:t>que</a:t>
                      </a:r>
                      <a:r>
                        <a:rPr lang="en-GB" baseline="0" dirty="0" smtClean="0"/>
                        <a:t>……………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54411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Existen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varios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estudios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que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demuestran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que</a:t>
                      </a:r>
                      <a:r>
                        <a:rPr lang="en-GB" baseline="0" dirty="0" smtClean="0"/>
                        <a:t>…..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544118">
                <a:tc>
                  <a:txBody>
                    <a:bodyPr/>
                    <a:lstStyle/>
                    <a:p>
                      <a:r>
                        <a:rPr lang="en-GB" dirty="0" smtClean="0"/>
                        <a:t>Los </a:t>
                      </a:r>
                      <a:r>
                        <a:rPr lang="en-GB" dirty="0" err="1" smtClean="0"/>
                        <a:t>partidarios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opinan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que</a:t>
                      </a:r>
                      <a:r>
                        <a:rPr lang="en-GB" dirty="0" smtClean="0"/>
                        <a:t>…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6800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Además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sostienen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que</a:t>
                      </a:r>
                      <a:r>
                        <a:rPr lang="en-GB" baseline="0" dirty="0" smtClean="0"/>
                        <a:t>…</a:t>
                      </a:r>
                      <a:endParaRPr lang="fr-FR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dirty="0" smtClean="0"/>
                        <a:t>Los </a:t>
                      </a:r>
                      <a:r>
                        <a:rPr lang="en-GB" dirty="0" err="1" smtClean="0"/>
                        <a:t>que</a:t>
                      </a:r>
                      <a:r>
                        <a:rPr lang="en-GB" dirty="0" smtClean="0"/>
                        <a:t> se </a:t>
                      </a:r>
                      <a:r>
                        <a:rPr lang="en-GB" dirty="0" err="1" smtClean="0"/>
                        <a:t>oponen</a:t>
                      </a:r>
                      <a:r>
                        <a:rPr lang="en-GB" baseline="0" dirty="0" smtClean="0"/>
                        <a:t> a la </a:t>
                      </a:r>
                      <a:r>
                        <a:rPr lang="en-GB" baseline="0" dirty="0" err="1" smtClean="0"/>
                        <a:t>enseñanza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separada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afirman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que</a:t>
                      </a:r>
                      <a:r>
                        <a:rPr lang="en-GB" baseline="0" dirty="0" smtClean="0"/>
                        <a:t>….</a:t>
                      </a:r>
                      <a:endParaRPr lang="fr-FR" dirty="0"/>
                    </a:p>
                  </a:txBody>
                  <a:tcPr/>
                </a:tc>
              </a:tr>
              <a:tr h="544118">
                <a:tc>
                  <a:txBody>
                    <a:bodyPr/>
                    <a:lstStyle/>
                    <a:p>
                      <a:r>
                        <a:rPr lang="en-GB" dirty="0" smtClean="0"/>
                        <a:t>El factor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más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importante</a:t>
                      </a:r>
                      <a:r>
                        <a:rPr lang="en-GB" baseline="0" dirty="0" smtClean="0"/>
                        <a:t> en </a:t>
                      </a:r>
                      <a:r>
                        <a:rPr lang="en-GB" baseline="0" dirty="0" err="1" smtClean="0"/>
                        <a:t>todo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esto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es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que</a:t>
                      </a:r>
                      <a:r>
                        <a:rPr lang="en-GB" baseline="0" dirty="0" smtClean="0"/>
                        <a:t>…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544118">
                <a:tc>
                  <a:txBody>
                    <a:bodyPr/>
                    <a:lstStyle/>
                    <a:p>
                      <a:r>
                        <a:rPr lang="en-GB" dirty="0" smtClean="0"/>
                        <a:t>No me </a:t>
                      </a:r>
                      <a:r>
                        <a:rPr lang="en-GB" dirty="0" err="1" smtClean="0"/>
                        <a:t>sorprende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que</a:t>
                      </a:r>
                      <a:r>
                        <a:rPr lang="en-GB" baseline="0" dirty="0" smtClean="0"/>
                        <a:t> los </a:t>
                      </a:r>
                      <a:r>
                        <a:rPr lang="en-GB" baseline="0" dirty="0" err="1" smtClean="0"/>
                        <a:t>defensores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piensen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que</a:t>
                      </a:r>
                      <a:r>
                        <a:rPr lang="en-GB" baseline="0" dirty="0" smtClean="0"/>
                        <a:t>…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544118">
                <a:tc>
                  <a:txBody>
                    <a:bodyPr/>
                    <a:lstStyle/>
                    <a:p>
                      <a:r>
                        <a:rPr lang="en-GB" dirty="0" smtClean="0"/>
                        <a:t>No </a:t>
                      </a:r>
                      <a:r>
                        <a:rPr lang="en-GB" dirty="0" err="1" smtClean="0"/>
                        <a:t>estoy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persuadido</a:t>
                      </a:r>
                      <a:r>
                        <a:rPr lang="en-GB" dirty="0" smtClean="0"/>
                        <a:t>/a de </a:t>
                      </a:r>
                      <a:r>
                        <a:rPr lang="en-GB" dirty="0" err="1" smtClean="0"/>
                        <a:t>que</a:t>
                      </a:r>
                      <a:r>
                        <a:rPr lang="en-GB" dirty="0" smtClean="0"/>
                        <a:t>…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544118">
                <a:tc>
                  <a:txBody>
                    <a:bodyPr/>
                    <a:lstStyle/>
                    <a:p>
                      <a:r>
                        <a:rPr lang="en-GB" dirty="0" smtClean="0"/>
                        <a:t>A mi </a:t>
                      </a:r>
                      <a:r>
                        <a:rPr lang="en-GB" dirty="0" err="1" smtClean="0"/>
                        <a:t>modo</a:t>
                      </a:r>
                      <a:r>
                        <a:rPr lang="en-GB" baseline="0" dirty="0" smtClean="0"/>
                        <a:t> de </a:t>
                      </a:r>
                      <a:r>
                        <a:rPr lang="en-GB" baseline="0" dirty="0" err="1" smtClean="0"/>
                        <a:t>ver</a:t>
                      </a:r>
                      <a:r>
                        <a:rPr lang="en-GB" baseline="0" dirty="0" smtClean="0"/>
                        <a:t>…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4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0321" y="620688"/>
            <a:ext cx="6318448" cy="52629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sz="2400" dirty="0"/>
              <a:t>El Reino Unido tiene 1.902 escuelas diferenciadas para chicos y para chicas: 416 </a:t>
            </a:r>
            <a:r>
              <a:rPr lang="es-ES" sz="2400" dirty="0" err="1" smtClean="0"/>
              <a:t>state</a:t>
            </a:r>
            <a:r>
              <a:rPr lang="es-ES" sz="2400" dirty="0" smtClean="0"/>
              <a:t> </a:t>
            </a:r>
            <a:r>
              <a:rPr lang="es-ES" sz="2400" dirty="0" err="1" smtClean="0"/>
              <a:t>schools</a:t>
            </a:r>
            <a:r>
              <a:rPr lang="es-ES" sz="2400" dirty="0" smtClean="0"/>
              <a:t> </a:t>
            </a:r>
            <a:r>
              <a:rPr lang="es-ES" sz="2400" dirty="0"/>
              <a:t>(escuelas que reciben fondos públicos, sean o no de titularidad pública) y </a:t>
            </a:r>
            <a:r>
              <a:rPr lang="es-ES" sz="2400" dirty="0" smtClean="0"/>
              <a:t>676 </a:t>
            </a:r>
            <a:r>
              <a:rPr lang="es-ES" sz="2400" dirty="0" err="1" smtClean="0"/>
              <a:t>independent</a:t>
            </a:r>
            <a:r>
              <a:rPr lang="es-ES" sz="2400" dirty="0" smtClean="0"/>
              <a:t> </a:t>
            </a:r>
            <a:r>
              <a:rPr lang="es-ES" sz="2400" dirty="0" err="1"/>
              <a:t>schools</a:t>
            </a:r>
            <a:r>
              <a:rPr lang="es-ES" sz="2400" dirty="0"/>
              <a:t>. Las razones a favor del mantenimiento de esta modalidad </a:t>
            </a:r>
            <a:r>
              <a:rPr lang="es-ES" sz="2400" dirty="0" smtClean="0"/>
              <a:t>de educación </a:t>
            </a:r>
            <a:r>
              <a:rPr lang="es-ES" sz="2400" dirty="0"/>
              <a:t>se hacen notar en las calificaciones del General </a:t>
            </a:r>
            <a:r>
              <a:rPr lang="es-ES" sz="2400" dirty="0" err="1"/>
              <a:t>Certificate</a:t>
            </a:r>
            <a:r>
              <a:rPr lang="es-ES" sz="2400" dirty="0"/>
              <a:t> of </a:t>
            </a:r>
            <a:r>
              <a:rPr lang="es-ES" sz="2400" dirty="0" err="1"/>
              <a:t>Secundary</a:t>
            </a:r>
            <a:r>
              <a:rPr lang="es-ES" sz="2400" dirty="0"/>
              <a:t> </a:t>
            </a:r>
            <a:r>
              <a:rPr lang="es-ES" sz="2400" dirty="0" err="1" smtClean="0"/>
              <a:t>Schools</a:t>
            </a:r>
            <a:r>
              <a:rPr lang="es-ES" sz="2400" dirty="0" smtClean="0"/>
              <a:t>. La </a:t>
            </a:r>
            <a:r>
              <a:rPr lang="es-ES" sz="2400" dirty="0"/>
              <a:t>publicación de estos datos en el Reino Unido señalan que </a:t>
            </a:r>
            <a:r>
              <a:rPr lang="es-ES" sz="2400" b="1" dirty="0"/>
              <a:t>81 de las 100 escuelas con</a:t>
            </a:r>
          </a:p>
          <a:p>
            <a:r>
              <a:rPr lang="es-ES" sz="2400" b="1" dirty="0"/>
              <a:t>mejores resultados son de educación diferenciada sean del sistema estatal o </a:t>
            </a:r>
            <a:r>
              <a:rPr lang="es-ES" sz="2400" b="1" dirty="0" smtClean="0"/>
              <a:t>del sistema </a:t>
            </a:r>
            <a:r>
              <a:rPr lang="es-ES" sz="2400" b="1" dirty="0"/>
              <a:t>independiente</a:t>
            </a:r>
            <a:r>
              <a:rPr lang="es-ES" sz="2400" dirty="0"/>
              <a:t>: Entre las 10 mejores, sólo una es de educación mixta.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42744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4572000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fr-FR" dirty="0" smtClean="0"/>
              <a:t>En España, la </a:t>
            </a:r>
            <a:r>
              <a:rPr lang="fr-FR" dirty="0" err="1" smtClean="0"/>
              <a:t>mayoría</a:t>
            </a:r>
            <a:r>
              <a:rPr lang="fr-FR" dirty="0" smtClean="0"/>
              <a:t> de las </a:t>
            </a:r>
            <a:r>
              <a:rPr lang="fr-FR" dirty="0" err="1" smtClean="0"/>
              <a:t>instituciones</a:t>
            </a:r>
            <a:r>
              <a:rPr lang="fr-FR" dirty="0" smtClean="0"/>
              <a:t> de educación </a:t>
            </a:r>
            <a:r>
              <a:rPr lang="fr-FR" dirty="0" err="1" smtClean="0"/>
              <a:t>superior</a:t>
            </a:r>
            <a:r>
              <a:rPr lang="fr-FR" dirty="0" smtClean="0"/>
              <a:t> </a:t>
            </a:r>
            <a:r>
              <a:rPr lang="fr-FR" dirty="0" err="1" smtClean="0"/>
              <a:t>limitó</a:t>
            </a:r>
            <a:r>
              <a:rPr lang="fr-FR" dirty="0" smtClean="0"/>
              <a:t> su </a:t>
            </a:r>
            <a:r>
              <a:rPr lang="fr-FR" dirty="0" err="1" smtClean="0"/>
              <a:t>inscripción</a:t>
            </a:r>
            <a:r>
              <a:rPr lang="fr-FR" dirty="0" smtClean="0"/>
              <a:t> a un solo </a:t>
            </a:r>
            <a:r>
              <a:rPr lang="fr-FR" dirty="0" err="1" smtClean="0"/>
              <a:t>sexo</a:t>
            </a:r>
            <a:r>
              <a:rPr lang="fr-FR" dirty="0" smtClean="0"/>
              <a:t> </a:t>
            </a:r>
            <a:r>
              <a:rPr lang="fr-FR" dirty="0" err="1" smtClean="0"/>
              <a:t>hasta</a:t>
            </a:r>
            <a:r>
              <a:rPr lang="fr-FR" dirty="0" smtClean="0"/>
              <a:t> </a:t>
            </a:r>
            <a:r>
              <a:rPr lang="fr-FR" dirty="0" err="1" smtClean="0"/>
              <a:t>comienzos</a:t>
            </a:r>
            <a:r>
              <a:rPr lang="fr-FR" dirty="0" smtClean="0"/>
              <a:t> de 1960. </a:t>
            </a:r>
            <a:r>
              <a:rPr lang="fr-FR" dirty="0" err="1" smtClean="0"/>
              <a:t>Era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de las </a:t>
            </a:r>
            <a:r>
              <a:rPr lang="fr-FR" dirty="0" err="1" smtClean="0"/>
              <a:t>características</a:t>
            </a:r>
            <a:r>
              <a:rPr lang="fr-FR" dirty="0" smtClean="0"/>
              <a:t> en </a:t>
            </a:r>
            <a:r>
              <a:rPr lang="fr-FR" dirty="0" err="1" smtClean="0"/>
              <a:t>escuelas</a:t>
            </a:r>
            <a:r>
              <a:rPr lang="fr-FR" dirty="0" smtClean="0"/>
              <a:t> </a:t>
            </a:r>
            <a:r>
              <a:rPr lang="fr-FR" dirty="0" err="1" smtClean="0"/>
              <a:t>residenciales</a:t>
            </a:r>
            <a:r>
              <a:rPr lang="fr-FR" dirty="0" smtClean="0"/>
              <a:t> </a:t>
            </a:r>
            <a:r>
              <a:rPr lang="fr-FR" dirty="0" err="1" smtClean="0"/>
              <a:t>católicas</a:t>
            </a:r>
            <a:r>
              <a:rPr lang="fr-FR" dirty="0" smtClean="0"/>
              <a:t>, </a:t>
            </a:r>
            <a:r>
              <a:rPr lang="fr-FR" dirty="0" err="1" smtClean="0"/>
              <a:t>cuyas</a:t>
            </a:r>
            <a:r>
              <a:rPr lang="fr-FR" dirty="0" smtClean="0"/>
              <a:t> </a:t>
            </a:r>
            <a:r>
              <a:rPr lang="fr-FR" dirty="0" err="1" smtClean="0"/>
              <a:t>políticas</a:t>
            </a:r>
            <a:r>
              <a:rPr lang="fr-FR" dirty="0" smtClean="0"/>
              <a:t> han </a:t>
            </a:r>
            <a:r>
              <a:rPr lang="fr-FR" dirty="0" err="1" smtClean="0"/>
              <a:t>cambiado</a:t>
            </a:r>
            <a:r>
              <a:rPr lang="fr-FR" dirty="0" smtClean="0"/>
              <a:t> </a:t>
            </a:r>
            <a:r>
              <a:rPr lang="fr-FR" dirty="0" err="1" smtClean="0"/>
              <a:t>desde</a:t>
            </a:r>
            <a:r>
              <a:rPr lang="fr-FR" dirty="0" smtClean="0"/>
              <a:t> </a:t>
            </a:r>
            <a:r>
              <a:rPr lang="fr-FR" dirty="0" err="1" smtClean="0"/>
              <a:t>entonces</a:t>
            </a:r>
            <a:r>
              <a:rPr lang="fr-FR" dirty="0" smtClean="0"/>
              <a:t> para </a:t>
            </a:r>
            <a:r>
              <a:rPr lang="fr-FR" dirty="0" err="1" smtClean="0"/>
              <a:t>convertirse</a:t>
            </a:r>
            <a:r>
              <a:rPr lang="fr-FR" dirty="0" smtClean="0"/>
              <a:t> en </a:t>
            </a:r>
            <a:r>
              <a:rPr lang="fr-FR" dirty="0" err="1" smtClean="0"/>
              <a:t>mixtas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283968" y="2156956"/>
            <a:ext cx="45720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fr-FR" dirty="0" smtClean="0"/>
              <a:t>La </a:t>
            </a:r>
            <a:r>
              <a:rPr lang="fr-FR" dirty="0" err="1" smtClean="0"/>
              <a:t>escuela</a:t>
            </a:r>
            <a:r>
              <a:rPr lang="fr-FR" dirty="0" smtClean="0"/>
              <a:t> </a:t>
            </a:r>
            <a:r>
              <a:rPr lang="fr-FR" dirty="0" err="1" smtClean="0"/>
              <a:t>mixta</a:t>
            </a:r>
            <a:r>
              <a:rPr lang="fr-FR" dirty="0" smtClean="0"/>
              <a:t> se </a:t>
            </a:r>
            <a:r>
              <a:rPr lang="fr-FR" dirty="0" err="1" smtClean="0"/>
              <a:t>generalizó</a:t>
            </a:r>
            <a:r>
              <a:rPr lang="fr-FR" dirty="0" smtClean="0"/>
              <a:t> en los </a:t>
            </a:r>
            <a:r>
              <a:rPr lang="fr-FR" dirty="0" err="1" smtClean="0"/>
              <a:t>países</a:t>
            </a:r>
            <a:r>
              <a:rPr lang="fr-FR" dirty="0" smtClean="0"/>
              <a:t> occidentales a partir de 1960 y, en España, en la </a:t>
            </a:r>
            <a:r>
              <a:rPr lang="fr-FR" dirty="0" err="1" smtClean="0"/>
              <a:t>etapa</a:t>
            </a:r>
            <a:r>
              <a:rPr lang="fr-FR" dirty="0" smtClean="0"/>
              <a:t> </a:t>
            </a:r>
            <a:r>
              <a:rPr lang="fr-FR" dirty="0" err="1" smtClean="0"/>
              <a:t>tardofranquista</a:t>
            </a:r>
            <a:r>
              <a:rPr lang="fr-FR" dirty="0" smtClean="0"/>
              <a:t> con la </a:t>
            </a:r>
            <a:r>
              <a:rPr lang="fr-FR" dirty="0" err="1" smtClean="0"/>
              <a:t>Ley</a:t>
            </a:r>
            <a:r>
              <a:rPr lang="fr-FR" dirty="0" smtClean="0"/>
              <a:t> General de Educación de 1970.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91927" y="3573016"/>
            <a:ext cx="45720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s-ES" dirty="0" smtClean="0"/>
              <a:t>Después de años de predominio de la coeducación, existe actualmente un incremento de centros en distintos países que adoptan esta modalidad.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23528" y="5200600"/>
            <a:ext cx="457200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s-ES" dirty="0" smtClean="0"/>
              <a:t>En los últimos años, algunos países occidentales, como los Estados Unidos han experimentado una expansión notable, aunque en niveles muy bajos, de la educación separada en las escuelas públicas.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327848" y="4461936"/>
            <a:ext cx="3312368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dirty="0" err="1" smtClean="0"/>
              <a:t>También</a:t>
            </a:r>
            <a:r>
              <a:rPr lang="fr-FR" dirty="0" smtClean="0"/>
              <a:t> </a:t>
            </a:r>
            <a:r>
              <a:rPr lang="fr-FR" dirty="0" err="1" smtClean="0"/>
              <a:t>existen</a:t>
            </a:r>
            <a:r>
              <a:rPr lang="fr-FR" dirty="0" smtClean="0"/>
              <a:t> clases </a:t>
            </a:r>
            <a:r>
              <a:rPr lang="fr-FR" dirty="0" err="1"/>
              <a:t>diferenciadas</a:t>
            </a:r>
            <a:r>
              <a:rPr lang="fr-FR" dirty="0"/>
              <a:t> en </a:t>
            </a:r>
            <a:r>
              <a:rPr lang="fr-FR" dirty="0" err="1" smtClean="0"/>
              <a:t>escuelas</a:t>
            </a:r>
            <a:r>
              <a:rPr lang="fr-FR" dirty="0" smtClean="0"/>
              <a:t> </a:t>
            </a:r>
            <a:r>
              <a:rPr lang="fr-FR" dirty="0" err="1" smtClean="0"/>
              <a:t>mixtas</a:t>
            </a:r>
            <a:r>
              <a:rPr lang="fr-FR" dirty="0"/>
              <a:t>, en </a:t>
            </a:r>
            <a:r>
              <a:rPr lang="fr-FR" dirty="0" err="1"/>
              <a:t>determinados</a:t>
            </a:r>
            <a:r>
              <a:rPr lang="fr-FR" dirty="0"/>
              <a:t> </a:t>
            </a:r>
            <a:r>
              <a:rPr lang="fr-FR" dirty="0" err="1"/>
              <a:t>tramos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proceso</a:t>
            </a:r>
            <a:r>
              <a:rPr lang="fr-FR" dirty="0"/>
              <a:t> </a:t>
            </a:r>
            <a:r>
              <a:rPr lang="fr-FR" dirty="0" err="1"/>
              <a:t>educativo</a:t>
            </a:r>
            <a:r>
              <a:rPr lang="fr-FR" dirty="0"/>
              <a:t> o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asignaturas</a:t>
            </a:r>
            <a:r>
              <a:rPr lang="fr-FR" dirty="0"/>
              <a:t> </a:t>
            </a:r>
            <a:r>
              <a:rPr lang="fr-FR" dirty="0" err="1" smtClean="0"/>
              <a:t>concretas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575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¡Un </a:t>
            </a:r>
            <a:r>
              <a:rPr lang="en-GB" b="1" dirty="0" err="1" smtClean="0"/>
              <a:t>poco</a:t>
            </a:r>
            <a:r>
              <a:rPr lang="en-GB" b="1" dirty="0" smtClean="0"/>
              <a:t> de </a:t>
            </a:r>
            <a:r>
              <a:rPr lang="en-GB" b="1" dirty="0" err="1" smtClean="0"/>
              <a:t>teatro</a:t>
            </a:r>
            <a:r>
              <a:rPr lang="en-GB" b="1" dirty="0" smtClean="0"/>
              <a:t>!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8164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Persona 1:  </a:t>
            </a:r>
            <a:r>
              <a:rPr lang="en-GB" b="1" dirty="0" smtClean="0"/>
              <a:t>¿</a:t>
            </a:r>
            <a:r>
              <a:rPr lang="en-GB" b="1" dirty="0" err="1" smtClean="0"/>
              <a:t>Qué</a:t>
            </a:r>
            <a:r>
              <a:rPr lang="en-GB" b="1" dirty="0" smtClean="0"/>
              <a:t> </a:t>
            </a:r>
            <a:r>
              <a:rPr lang="en-GB" b="1" dirty="0" err="1" smtClean="0"/>
              <a:t>es</a:t>
            </a:r>
            <a:r>
              <a:rPr lang="en-GB" b="1" dirty="0" smtClean="0"/>
              <a:t> </a:t>
            </a:r>
            <a:r>
              <a:rPr lang="en-GB" b="1" dirty="0" err="1" smtClean="0"/>
              <a:t>mejor</a:t>
            </a:r>
            <a:r>
              <a:rPr lang="en-GB" b="1" dirty="0" smtClean="0"/>
              <a:t>, la </a:t>
            </a:r>
            <a:r>
              <a:rPr lang="en-GB" b="1" dirty="0" err="1" smtClean="0"/>
              <a:t>educación</a:t>
            </a:r>
            <a:r>
              <a:rPr lang="en-GB" b="1" dirty="0" smtClean="0"/>
              <a:t> </a:t>
            </a:r>
            <a:r>
              <a:rPr lang="en-GB" b="1" dirty="0" err="1" smtClean="0"/>
              <a:t>mixta</a:t>
            </a:r>
            <a:r>
              <a:rPr lang="en-GB" b="1" dirty="0" smtClean="0"/>
              <a:t> o la </a:t>
            </a:r>
            <a:r>
              <a:rPr lang="en-GB" b="1" dirty="0" err="1" smtClean="0"/>
              <a:t>educación</a:t>
            </a:r>
            <a:r>
              <a:rPr lang="en-GB" b="1" dirty="0" smtClean="0"/>
              <a:t> </a:t>
            </a:r>
            <a:r>
              <a:rPr lang="en-GB" b="1" dirty="0" err="1" smtClean="0"/>
              <a:t>diferenciada</a:t>
            </a:r>
            <a:r>
              <a:rPr lang="en-GB" b="1" dirty="0" smtClean="0"/>
              <a:t>?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Persona 2: </a:t>
            </a:r>
            <a:r>
              <a:rPr lang="en-GB" b="1" dirty="0" smtClean="0"/>
              <a:t> </a:t>
            </a:r>
            <a:r>
              <a:rPr lang="en-GB" b="1" dirty="0" err="1" smtClean="0"/>
              <a:t>Pues</a:t>
            </a:r>
            <a:r>
              <a:rPr lang="en-GB" b="1" dirty="0" smtClean="0"/>
              <a:t>, </a:t>
            </a:r>
            <a:r>
              <a:rPr lang="en-GB" b="1" dirty="0" err="1" smtClean="0"/>
              <a:t>prefiero</a:t>
            </a:r>
            <a:r>
              <a:rPr lang="en-GB" b="1" dirty="0" smtClean="0"/>
              <a:t> la </a:t>
            </a:r>
            <a:r>
              <a:rPr lang="en-GB" b="1" dirty="0" err="1" smtClean="0"/>
              <a:t>educación</a:t>
            </a:r>
            <a:r>
              <a:rPr lang="en-GB" b="1" dirty="0" smtClean="0"/>
              <a:t> </a:t>
            </a:r>
            <a:r>
              <a:rPr lang="en-GB" b="1" dirty="0" err="1" smtClean="0"/>
              <a:t>mixta</a:t>
            </a:r>
            <a:r>
              <a:rPr lang="en-GB" b="1" dirty="0" smtClean="0"/>
              <a:t> </a:t>
            </a:r>
            <a:r>
              <a:rPr lang="en-GB" b="1" dirty="0" err="1" smtClean="0"/>
              <a:t>porque</a:t>
            </a:r>
            <a:r>
              <a:rPr lang="en-GB" b="1" dirty="0" smtClean="0"/>
              <a:t> </a:t>
            </a:r>
            <a:r>
              <a:rPr lang="en-GB" b="1" dirty="0" err="1" smtClean="0"/>
              <a:t>refleja</a:t>
            </a:r>
            <a:r>
              <a:rPr lang="en-GB" b="1" dirty="0" smtClean="0"/>
              <a:t> </a:t>
            </a:r>
            <a:r>
              <a:rPr lang="en-GB" b="1" dirty="0" err="1" smtClean="0"/>
              <a:t>mejor</a:t>
            </a:r>
            <a:r>
              <a:rPr lang="en-GB" b="1" dirty="0" smtClean="0"/>
              <a:t> la </a:t>
            </a:r>
            <a:r>
              <a:rPr lang="en-GB" b="1" dirty="0" err="1" smtClean="0"/>
              <a:t>vida</a:t>
            </a:r>
            <a:r>
              <a:rPr lang="en-GB" b="1" dirty="0" smtClean="0"/>
              <a:t> normal, </a:t>
            </a:r>
            <a:r>
              <a:rPr lang="en-GB" b="1" dirty="0" err="1" smtClean="0"/>
              <a:t>sabes</a:t>
            </a:r>
            <a:r>
              <a:rPr lang="en-GB" b="1" dirty="0" smtClean="0"/>
              <a:t>…</a:t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Persona 1: </a:t>
            </a:r>
            <a:r>
              <a:rPr lang="en-GB" b="1" dirty="0" err="1" smtClean="0"/>
              <a:t>Sí</a:t>
            </a:r>
            <a:r>
              <a:rPr lang="en-GB" b="1" dirty="0" smtClean="0"/>
              <a:t>, </a:t>
            </a:r>
            <a:r>
              <a:rPr lang="en-GB" b="1" dirty="0" err="1" smtClean="0"/>
              <a:t>bueno</a:t>
            </a:r>
            <a:r>
              <a:rPr lang="en-GB" b="1" dirty="0" smtClean="0"/>
              <a:t>, </a:t>
            </a:r>
            <a:r>
              <a:rPr lang="en-GB" b="1" dirty="0" err="1" smtClean="0"/>
              <a:t>pero</a:t>
            </a:r>
            <a:r>
              <a:rPr lang="en-GB" b="1" dirty="0" smtClean="0"/>
              <a:t> </a:t>
            </a:r>
            <a:r>
              <a:rPr lang="en-GB" b="1" dirty="0" err="1" smtClean="0"/>
              <a:t>también</a:t>
            </a:r>
            <a:r>
              <a:rPr lang="en-GB" b="1" dirty="0" smtClean="0"/>
              <a:t> hay </a:t>
            </a:r>
            <a:r>
              <a:rPr lang="en-GB" b="1" dirty="0" err="1" smtClean="0"/>
              <a:t>que</a:t>
            </a:r>
            <a:r>
              <a:rPr lang="en-GB" b="1" dirty="0" smtClean="0"/>
              <a:t> </a:t>
            </a:r>
            <a:r>
              <a:rPr lang="en-GB" b="1" dirty="0" err="1" smtClean="0"/>
              <a:t>considerar</a:t>
            </a:r>
            <a:r>
              <a:rPr lang="en-GB" b="1" dirty="0" smtClean="0"/>
              <a:t> los </a:t>
            </a:r>
            <a:r>
              <a:rPr lang="en-GB" b="1" dirty="0" err="1" smtClean="0"/>
              <a:t>estudios</a:t>
            </a:r>
            <a:r>
              <a:rPr lang="en-GB" b="1" dirty="0" smtClean="0"/>
              <a:t>.  </a:t>
            </a:r>
            <a:r>
              <a:rPr lang="en-GB" b="1" dirty="0" err="1" smtClean="0"/>
              <a:t>Pienso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se </a:t>
            </a:r>
            <a:r>
              <a:rPr lang="en-GB" b="1" dirty="0" err="1" smtClean="0"/>
              <a:t>concentra</a:t>
            </a:r>
            <a:r>
              <a:rPr lang="en-GB" b="1" dirty="0" smtClean="0"/>
              <a:t> </a:t>
            </a:r>
            <a:r>
              <a:rPr lang="en-GB" b="1" dirty="0" err="1" smtClean="0"/>
              <a:t>mejor</a:t>
            </a:r>
            <a:r>
              <a:rPr lang="en-GB" b="1" dirty="0" smtClean="0"/>
              <a:t> en </a:t>
            </a:r>
            <a:r>
              <a:rPr lang="en-GB" b="1" dirty="0" err="1" smtClean="0"/>
              <a:t>clases</a:t>
            </a:r>
            <a:r>
              <a:rPr lang="en-GB" b="1" dirty="0" smtClean="0"/>
              <a:t> </a:t>
            </a:r>
            <a:r>
              <a:rPr lang="en-GB" b="1" dirty="0" err="1" smtClean="0"/>
              <a:t>separadas</a:t>
            </a:r>
            <a:r>
              <a:rPr lang="en-GB" b="1" dirty="0" smtClean="0"/>
              <a:t>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76672"/>
            <a:ext cx="1112912" cy="11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587511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6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Autofit/>
          </a:bodyPr>
          <a:lstStyle/>
          <a:p>
            <a:r>
              <a:rPr lang="en-GB" sz="6000" b="1" dirty="0" smtClean="0">
                <a:latin typeface="Calibri"/>
                <a:cs typeface="Calibri"/>
              </a:rPr>
              <a:t>¿</a:t>
            </a:r>
            <a:r>
              <a:rPr lang="en-GB" sz="6000" b="1" dirty="0" err="1" smtClean="0">
                <a:latin typeface="Calibri"/>
                <a:cs typeface="Calibri"/>
              </a:rPr>
              <a:t>Por</a:t>
            </a:r>
            <a:r>
              <a:rPr lang="en-GB" sz="6000" b="1" dirty="0" smtClean="0">
                <a:latin typeface="Calibri"/>
                <a:cs typeface="Calibri"/>
              </a:rPr>
              <a:t> </a:t>
            </a:r>
            <a:r>
              <a:rPr lang="en-GB" sz="6000" b="1" dirty="0" err="1" smtClean="0">
                <a:latin typeface="Calibri"/>
                <a:cs typeface="Calibri"/>
              </a:rPr>
              <a:t>qué</a:t>
            </a:r>
            <a:r>
              <a:rPr lang="en-GB" sz="6000" b="1" dirty="0" smtClean="0">
                <a:latin typeface="Calibri"/>
                <a:cs typeface="Calibri"/>
              </a:rPr>
              <a:t> </a:t>
            </a:r>
            <a:r>
              <a:rPr lang="en-GB" sz="6000" b="1" dirty="0" err="1" smtClean="0">
                <a:latin typeface="Calibri"/>
                <a:cs typeface="Calibri"/>
              </a:rPr>
              <a:t>aprender</a:t>
            </a:r>
            <a:r>
              <a:rPr lang="en-GB" sz="6000" b="1" dirty="0" smtClean="0">
                <a:latin typeface="Calibri"/>
                <a:cs typeface="Calibri"/>
              </a:rPr>
              <a:t> </a:t>
            </a:r>
            <a:r>
              <a:rPr lang="en-GB" sz="6000" b="1" dirty="0" err="1" smtClean="0">
                <a:latin typeface="Calibri"/>
                <a:cs typeface="Calibri"/>
              </a:rPr>
              <a:t>por</a:t>
            </a:r>
            <a:r>
              <a:rPr lang="en-GB" sz="6000" b="1" dirty="0" smtClean="0">
                <a:latin typeface="Calibri"/>
                <a:cs typeface="Calibri"/>
              </a:rPr>
              <a:t> </a:t>
            </a:r>
            <a:r>
              <a:rPr lang="en-GB" sz="6000" b="1" dirty="0" err="1" smtClean="0">
                <a:latin typeface="Calibri"/>
                <a:cs typeface="Calibri"/>
              </a:rPr>
              <a:t>separado</a:t>
            </a:r>
            <a:r>
              <a:rPr lang="en-GB" sz="6000" b="1" dirty="0" smtClean="0">
                <a:latin typeface="Calibri"/>
                <a:cs typeface="Calibri"/>
              </a:rPr>
              <a:t>?</a:t>
            </a:r>
            <a:endParaRPr lang="fr-FR" sz="6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9000"/>
            <a:ext cx="6609928" cy="495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56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-27384"/>
            <a:ext cx="8229600" cy="1143000"/>
          </a:xfrm>
        </p:spPr>
        <p:txBody>
          <a:bodyPr/>
          <a:lstStyle/>
          <a:p>
            <a:r>
              <a:rPr lang="en-GB" b="1" dirty="0" err="1" smtClean="0"/>
              <a:t>Redacción</a:t>
            </a:r>
            <a:r>
              <a:rPr lang="en-GB" b="1" dirty="0" smtClean="0"/>
              <a:t> (220 max.)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r>
              <a:rPr lang="en-GB" sz="2800" dirty="0" err="1"/>
              <a:t>q</a:t>
            </a:r>
            <a:r>
              <a:rPr lang="en-GB" sz="2800" dirty="0" err="1" smtClean="0"/>
              <a:t>ué</a:t>
            </a:r>
            <a:r>
              <a:rPr lang="en-GB" sz="2800" dirty="0" smtClean="0"/>
              <a:t> </a:t>
            </a:r>
            <a:r>
              <a:rPr lang="en-GB" sz="2800" dirty="0" err="1" smtClean="0"/>
              <a:t>es</a:t>
            </a:r>
            <a:r>
              <a:rPr lang="en-GB" sz="2800" dirty="0" smtClean="0"/>
              <a:t> la </a:t>
            </a:r>
            <a:r>
              <a:rPr lang="en-GB" sz="2800" dirty="0" err="1" smtClean="0"/>
              <a:t>educación</a:t>
            </a:r>
            <a:r>
              <a:rPr lang="en-GB" sz="2800" dirty="0" smtClean="0"/>
              <a:t> </a:t>
            </a:r>
            <a:r>
              <a:rPr lang="en-GB" sz="2800" dirty="0" err="1" smtClean="0"/>
              <a:t>diferenciada</a:t>
            </a:r>
            <a:endParaRPr lang="en-GB" sz="2800" dirty="0" smtClean="0"/>
          </a:p>
          <a:p>
            <a:r>
              <a:rPr lang="en-GB" sz="2800" dirty="0" err="1"/>
              <a:t>u</a:t>
            </a:r>
            <a:r>
              <a:rPr lang="en-GB" sz="2800" dirty="0" err="1" smtClean="0"/>
              <a:t>na</a:t>
            </a:r>
            <a:r>
              <a:rPr lang="en-GB" sz="2800" dirty="0" smtClean="0"/>
              <a:t> </a:t>
            </a:r>
            <a:r>
              <a:rPr lang="en-GB" sz="2800" dirty="0" err="1" smtClean="0"/>
              <a:t>anécdota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muestre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un </a:t>
            </a:r>
            <a:r>
              <a:rPr lang="en-GB" sz="2800" dirty="0" err="1" smtClean="0"/>
              <a:t>aula</a:t>
            </a:r>
            <a:r>
              <a:rPr lang="en-GB" sz="2800" dirty="0" smtClean="0"/>
              <a:t> </a:t>
            </a:r>
            <a:r>
              <a:rPr lang="en-GB" sz="2800" dirty="0" err="1" smtClean="0"/>
              <a:t>mixta</a:t>
            </a:r>
            <a:r>
              <a:rPr lang="en-GB" sz="2800" dirty="0" smtClean="0"/>
              <a:t> </a:t>
            </a:r>
            <a:r>
              <a:rPr lang="en-GB" sz="2800" dirty="0" err="1" smtClean="0"/>
              <a:t>es</a:t>
            </a:r>
            <a:r>
              <a:rPr lang="en-GB" sz="2800" dirty="0" smtClean="0"/>
              <a:t> </a:t>
            </a:r>
            <a:r>
              <a:rPr lang="en-GB" sz="2800" dirty="0" err="1" smtClean="0"/>
              <a:t>mejor</a:t>
            </a:r>
            <a:r>
              <a:rPr lang="en-GB" sz="2800" dirty="0" smtClean="0"/>
              <a:t>/</a:t>
            </a:r>
            <a:r>
              <a:rPr lang="en-GB" sz="2800" dirty="0" err="1" smtClean="0"/>
              <a:t>peor</a:t>
            </a:r>
            <a:endParaRPr lang="en-GB" sz="2800" dirty="0" smtClean="0"/>
          </a:p>
          <a:p>
            <a:r>
              <a:rPr lang="en-GB" sz="2800" dirty="0" err="1"/>
              <a:t>q</a:t>
            </a:r>
            <a:r>
              <a:rPr lang="en-GB" sz="2800" dirty="0" err="1" smtClean="0"/>
              <a:t>ué</a:t>
            </a:r>
            <a:r>
              <a:rPr lang="en-GB" sz="2800" dirty="0" smtClean="0"/>
              <a:t> </a:t>
            </a:r>
            <a:r>
              <a:rPr lang="en-GB" sz="2800" dirty="0" err="1" smtClean="0"/>
              <a:t>cualidades</a:t>
            </a:r>
            <a:r>
              <a:rPr lang="en-GB" sz="2800" dirty="0" smtClean="0"/>
              <a:t> </a:t>
            </a:r>
            <a:r>
              <a:rPr lang="en-GB" sz="2800" dirty="0" err="1" smtClean="0"/>
              <a:t>debe</a:t>
            </a:r>
            <a:r>
              <a:rPr lang="en-GB" sz="2800" dirty="0" smtClean="0"/>
              <a:t> </a:t>
            </a:r>
            <a:r>
              <a:rPr lang="en-GB" sz="2800" dirty="0" err="1" smtClean="0"/>
              <a:t>tener</a:t>
            </a:r>
            <a:r>
              <a:rPr lang="en-GB" sz="2800" dirty="0" smtClean="0"/>
              <a:t> un(a) </a:t>
            </a:r>
            <a:r>
              <a:rPr lang="en-GB" sz="2800" dirty="0" err="1" smtClean="0"/>
              <a:t>buen</a:t>
            </a:r>
            <a:r>
              <a:rPr lang="en-GB" sz="2800" dirty="0" smtClean="0"/>
              <a:t>(a) </a:t>
            </a:r>
            <a:r>
              <a:rPr lang="en-GB" sz="2800" dirty="0" err="1" smtClean="0"/>
              <a:t>profesor</a:t>
            </a:r>
            <a:r>
              <a:rPr lang="en-GB" sz="2800" dirty="0" smtClean="0"/>
              <a:t>(a)</a:t>
            </a:r>
          </a:p>
          <a:p>
            <a:r>
              <a:rPr lang="en-GB" sz="2800" dirty="0" err="1" smtClean="0"/>
              <a:t>si</a:t>
            </a:r>
            <a:r>
              <a:rPr lang="en-GB" sz="2800" dirty="0" smtClean="0"/>
              <a:t> </a:t>
            </a:r>
            <a:r>
              <a:rPr lang="en-GB" sz="2800" dirty="0" err="1" smtClean="0"/>
              <a:t>estás</a:t>
            </a:r>
            <a:r>
              <a:rPr lang="en-GB" sz="2800" dirty="0" smtClean="0"/>
              <a:t> </a:t>
            </a:r>
            <a:r>
              <a:rPr lang="en-GB" sz="2800" dirty="0" err="1" smtClean="0"/>
              <a:t>satisfecho</a:t>
            </a:r>
            <a:r>
              <a:rPr lang="en-GB" sz="2800" dirty="0" smtClean="0"/>
              <a:t>/a con la </a:t>
            </a:r>
            <a:r>
              <a:rPr lang="en-GB" sz="2800" dirty="0" err="1" smtClean="0"/>
              <a:t>educación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tú</a:t>
            </a:r>
            <a:r>
              <a:rPr lang="en-GB" sz="2800" dirty="0" smtClean="0"/>
              <a:t> has </a:t>
            </a:r>
            <a:r>
              <a:rPr lang="en-GB" sz="2800" dirty="0" err="1" smtClean="0"/>
              <a:t>recibido</a:t>
            </a:r>
            <a:r>
              <a:rPr lang="en-GB" sz="2800" dirty="0" smtClean="0"/>
              <a:t>.  </a:t>
            </a:r>
            <a:r>
              <a:rPr lang="en-GB" sz="2800" dirty="0" smtClean="0">
                <a:cs typeface="Calibri"/>
              </a:rPr>
              <a:t>¿</a:t>
            </a:r>
            <a:r>
              <a:rPr lang="en-GB" sz="2800" dirty="0" err="1" smtClean="0">
                <a:cs typeface="Calibri"/>
              </a:rPr>
              <a:t>Por</a:t>
            </a:r>
            <a:r>
              <a:rPr lang="en-GB" sz="2800" dirty="0" smtClean="0">
                <a:cs typeface="Calibri"/>
              </a:rPr>
              <a:t> </a:t>
            </a:r>
            <a:r>
              <a:rPr lang="en-GB" sz="2800" dirty="0" err="1" smtClean="0">
                <a:cs typeface="Calibri"/>
              </a:rPr>
              <a:t>qué</a:t>
            </a:r>
            <a:r>
              <a:rPr lang="en-GB" sz="2800" dirty="0" smtClean="0">
                <a:cs typeface="Calibri"/>
              </a:rPr>
              <a:t>?</a:t>
            </a:r>
            <a:endParaRPr lang="fr-F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56895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De mayor </a:t>
            </a:r>
            <a:r>
              <a:rPr lang="en-GB" sz="2400" dirty="0" err="1" smtClean="0"/>
              <a:t>quieres</a:t>
            </a:r>
            <a:r>
              <a:rPr lang="en-GB" sz="2400" dirty="0" smtClean="0"/>
              <a:t> </a:t>
            </a:r>
            <a:r>
              <a:rPr lang="en-GB" sz="2400" dirty="0" err="1" smtClean="0"/>
              <a:t>ser</a:t>
            </a:r>
            <a:r>
              <a:rPr lang="en-GB" sz="2400" dirty="0" smtClean="0"/>
              <a:t> </a:t>
            </a:r>
            <a:r>
              <a:rPr lang="en-GB" sz="2400" dirty="0" err="1" smtClean="0"/>
              <a:t>profresor</a:t>
            </a:r>
            <a:r>
              <a:rPr lang="en-GB" sz="2400" dirty="0" smtClean="0"/>
              <a:t>/a.  </a:t>
            </a:r>
            <a:r>
              <a:rPr lang="en-GB" sz="2400" dirty="0" err="1" smtClean="0"/>
              <a:t>Escribe</a:t>
            </a:r>
            <a:r>
              <a:rPr lang="en-GB" sz="2400" dirty="0" smtClean="0"/>
              <a:t> </a:t>
            </a:r>
            <a:r>
              <a:rPr lang="en-GB" sz="2400" dirty="0" err="1" smtClean="0"/>
              <a:t>una</a:t>
            </a:r>
            <a:r>
              <a:rPr lang="en-GB" sz="2400" dirty="0" smtClean="0"/>
              <a:t> </a:t>
            </a:r>
            <a:r>
              <a:rPr lang="en-GB" sz="2400" dirty="0" err="1" smtClean="0"/>
              <a:t>carta</a:t>
            </a:r>
            <a:r>
              <a:rPr lang="en-GB" sz="2400" dirty="0" smtClean="0"/>
              <a:t> a un(a) amigo/a </a:t>
            </a:r>
            <a:r>
              <a:rPr lang="en-GB" sz="2400" dirty="0" err="1" smtClean="0"/>
              <a:t>español</a:t>
            </a:r>
            <a:r>
              <a:rPr lang="en-GB" sz="2400" dirty="0" smtClean="0"/>
              <a:t>(a), </a:t>
            </a:r>
            <a:r>
              <a:rPr lang="en-GB" sz="2400" dirty="0" err="1" smtClean="0"/>
              <a:t>contándole</a:t>
            </a:r>
            <a:r>
              <a:rPr lang="en-GB" sz="2400" dirty="0" smtClean="0"/>
              <a:t> </a:t>
            </a:r>
            <a:r>
              <a:rPr lang="en-GB" sz="2400" dirty="0" err="1" smtClean="0"/>
              <a:t>si</a:t>
            </a:r>
            <a:r>
              <a:rPr lang="en-GB" sz="2400" dirty="0" smtClean="0"/>
              <a:t> </a:t>
            </a:r>
            <a:r>
              <a:rPr lang="en-GB" sz="2400" dirty="0" err="1" smtClean="0"/>
              <a:t>preferirías</a:t>
            </a:r>
            <a:r>
              <a:rPr lang="en-GB" sz="2400" dirty="0" smtClean="0"/>
              <a:t> </a:t>
            </a:r>
            <a:r>
              <a:rPr lang="en-GB" sz="2400" dirty="0" err="1" smtClean="0"/>
              <a:t>tener</a:t>
            </a:r>
            <a:r>
              <a:rPr lang="en-GB" sz="2400" dirty="0" smtClean="0"/>
              <a:t> </a:t>
            </a:r>
            <a:r>
              <a:rPr lang="en-GB" sz="2400" dirty="0" err="1" smtClean="0"/>
              <a:t>una</a:t>
            </a:r>
            <a:r>
              <a:rPr lang="en-GB" sz="2400" dirty="0" smtClean="0"/>
              <a:t> </a:t>
            </a:r>
            <a:r>
              <a:rPr lang="en-GB" sz="2400" dirty="0" err="1" smtClean="0"/>
              <a:t>clase</a:t>
            </a:r>
            <a:r>
              <a:rPr lang="en-GB" sz="2400" dirty="0" smtClean="0"/>
              <a:t> </a:t>
            </a:r>
            <a:r>
              <a:rPr lang="en-GB" sz="2400" dirty="0" err="1" smtClean="0"/>
              <a:t>mixta</a:t>
            </a:r>
            <a:r>
              <a:rPr lang="en-GB" sz="2400" dirty="0" smtClean="0"/>
              <a:t> con </a:t>
            </a:r>
            <a:r>
              <a:rPr lang="en-GB" sz="2400" dirty="0" err="1" smtClean="0"/>
              <a:t>niños</a:t>
            </a:r>
            <a:r>
              <a:rPr lang="en-GB" sz="2400" dirty="0" smtClean="0"/>
              <a:t> y </a:t>
            </a:r>
            <a:r>
              <a:rPr lang="en-GB" sz="2400" dirty="0" err="1" smtClean="0"/>
              <a:t>niñas</a:t>
            </a:r>
            <a:r>
              <a:rPr lang="en-GB" sz="2400" dirty="0" smtClean="0"/>
              <a:t> o no.  No </a:t>
            </a:r>
            <a:r>
              <a:rPr lang="en-GB" sz="2400" dirty="0" err="1" smtClean="0"/>
              <a:t>te</a:t>
            </a:r>
            <a:r>
              <a:rPr lang="en-GB" sz="2400" dirty="0" smtClean="0"/>
              <a:t> </a:t>
            </a:r>
            <a:r>
              <a:rPr lang="en-GB" sz="2400" dirty="0" err="1" smtClean="0"/>
              <a:t>olvides</a:t>
            </a:r>
            <a:r>
              <a:rPr lang="en-GB" sz="2400" dirty="0" smtClean="0"/>
              <a:t> de </a:t>
            </a:r>
            <a:r>
              <a:rPr lang="en-GB" sz="2400" dirty="0" err="1" smtClean="0"/>
              <a:t>mencionar</a:t>
            </a:r>
            <a:r>
              <a:rPr lang="en-GB" sz="2400" dirty="0" smtClean="0"/>
              <a:t>: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67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04664"/>
            <a:ext cx="3429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96" y="-531440"/>
            <a:ext cx="3810000" cy="2857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7345" y="2338880"/>
            <a:ext cx="47567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Un </a:t>
            </a:r>
            <a:r>
              <a:rPr lang="es-ES" b="1" dirty="0" smtClean="0"/>
              <a:t>debate</a:t>
            </a:r>
            <a:r>
              <a:rPr lang="es-ES" dirty="0" smtClean="0"/>
              <a:t> es una técnica, tradicionalmente de comunicación oral, que consiste en la discusión de opiniones antagónicas entre dos o más personas sobre un tema o problema.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403648" y="4397490"/>
            <a:ext cx="644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baseline="0" dirty="0" err="1" smtClean="0"/>
              <a:t>Tema</a:t>
            </a:r>
            <a:r>
              <a:rPr lang="en-GB" sz="3600" b="1" baseline="0" dirty="0" smtClean="0"/>
              <a:t> del debate:</a:t>
            </a:r>
            <a:r>
              <a:rPr lang="en-GB" sz="3600" b="1" dirty="0" smtClean="0"/>
              <a:t>  </a:t>
            </a:r>
            <a:br>
              <a:rPr lang="en-GB" sz="3600" b="1" dirty="0" smtClean="0"/>
            </a:br>
            <a:r>
              <a:rPr lang="en-GB" sz="3600" dirty="0" smtClean="0"/>
              <a:t>“La </a:t>
            </a:r>
            <a:r>
              <a:rPr lang="en-GB" sz="3600" dirty="0" err="1"/>
              <a:t>educación</a:t>
            </a:r>
            <a:r>
              <a:rPr lang="en-GB" sz="3600" dirty="0"/>
              <a:t> </a:t>
            </a:r>
            <a:r>
              <a:rPr lang="en-GB" sz="3600" dirty="0" err="1"/>
              <a:t>separada</a:t>
            </a:r>
            <a:r>
              <a:rPr lang="en-GB" sz="3600" dirty="0"/>
              <a:t> no </a:t>
            </a:r>
            <a:r>
              <a:rPr lang="en-GB" sz="3600" dirty="0" err="1"/>
              <a:t>es</a:t>
            </a:r>
            <a:r>
              <a:rPr lang="en-GB" sz="3600" dirty="0"/>
              <a:t> </a:t>
            </a:r>
            <a:r>
              <a:rPr lang="en-GB" sz="3600" dirty="0" err="1"/>
              <a:t>una</a:t>
            </a:r>
            <a:r>
              <a:rPr lang="en-GB" sz="3600" dirty="0"/>
              <a:t> </a:t>
            </a:r>
            <a:r>
              <a:rPr lang="en-GB" sz="3600" dirty="0" err="1"/>
              <a:t>educación</a:t>
            </a:r>
            <a:r>
              <a:rPr lang="en-GB" sz="3600" dirty="0"/>
              <a:t> </a:t>
            </a:r>
            <a:r>
              <a:rPr lang="en-GB" sz="3600" dirty="0" err="1"/>
              <a:t>buena</a:t>
            </a:r>
            <a:r>
              <a:rPr lang="en-GB" sz="3600" dirty="0" smtClean="0"/>
              <a:t>.”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3903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372205"/>
              </p:ext>
            </p:extLst>
          </p:nvPr>
        </p:nvGraphicFramePr>
        <p:xfrm>
          <a:off x="0" y="0"/>
          <a:ext cx="9138344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4586"/>
                <a:gridCol w="2284586"/>
                <a:gridCol w="2284586"/>
                <a:gridCol w="2284586"/>
              </a:tblGrid>
              <a:tr h="228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u="sng" dirty="0" err="1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colegio</a:t>
                      </a:r>
                      <a:r>
                        <a:rPr lang="fr-FR" sz="2000" b="1" u="sng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/>
                      </a:r>
                      <a:br>
                        <a:rPr lang="fr-FR" sz="2000" b="1" u="sng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fr-FR" sz="2000" b="0" u="none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000" b="0" u="none" dirty="0" err="1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instituto</a:t>
                      </a:r>
                      <a:r>
                        <a:rPr lang="fr-FR" sz="2000" b="0" u="none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/>
                      </a:r>
                      <a:br>
                        <a:rPr lang="fr-FR" sz="2000" b="0" u="none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fr-FR" sz="2000" b="0" u="none" dirty="0" err="1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estudiar</a:t>
                      </a:r>
                      <a:endParaRPr lang="fr-FR" sz="2000" b="0" u="none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u="sng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el </a:t>
                      </a:r>
                      <a:r>
                        <a:rPr lang="fr-FR" sz="2000" b="1" u="sng" dirty="0" err="1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bachillerato</a:t>
                      </a:r>
                      <a:r>
                        <a:rPr lang="fr-FR" sz="2000" b="1" u="sng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/>
                      </a:r>
                      <a:br>
                        <a:rPr lang="fr-FR" sz="2000" b="1" u="sng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fr-FR" sz="2000" b="0" u="none" dirty="0" err="1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después</a:t>
                      </a:r>
                      <a:r>
                        <a:rPr lang="fr-FR" sz="2000" b="0" u="none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/>
                      </a:r>
                      <a:br>
                        <a:rPr lang="fr-FR" sz="2000" b="0" u="none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fr-FR" sz="2000" b="0" u="none" dirty="0" err="1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años</a:t>
                      </a:r>
                      <a:endParaRPr lang="fr-FR" sz="2000" b="0" u="none" dirty="0"/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u="sng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los </a:t>
                      </a:r>
                      <a:r>
                        <a:rPr lang="fr-FR" sz="2000" b="1" u="sng" dirty="0" err="1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buenos</a:t>
                      </a:r>
                      <a:r>
                        <a:rPr lang="fr-FR" sz="2000" b="1" u="sng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 modales</a:t>
                      </a:r>
                    </a:p>
                    <a:p>
                      <a:pPr algn="ctr"/>
                      <a:r>
                        <a:rPr lang="en-GB" sz="2000" b="0" u="none" dirty="0" smtClean="0">
                          <a:effectLst/>
                          <a:latin typeface="+mn-lt"/>
                          <a:cs typeface="Arial"/>
                        </a:rPr>
                        <a:t>la </a:t>
                      </a:r>
                      <a:r>
                        <a:rPr lang="en-GB" sz="2000" b="0" u="none" dirty="0" err="1" smtClean="0">
                          <a:effectLst/>
                          <a:latin typeface="+mn-lt"/>
                          <a:cs typeface="Arial"/>
                        </a:rPr>
                        <a:t>educación</a:t>
                      </a:r>
                      <a:endParaRPr lang="en-GB" sz="2000" b="0" u="none" dirty="0" smtClean="0">
                        <a:effectLst/>
                        <a:latin typeface="+mn-lt"/>
                        <a:cs typeface="Arial"/>
                      </a:endParaRPr>
                    </a:p>
                    <a:p>
                      <a:pPr algn="ctr"/>
                      <a:r>
                        <a:rPr lang="en-GB" sz="2000" b="0" u="none" dirty="0" smtClean="0">
                          <a:effectLst/>
                          <a:latin typeface="+mn-lt"/>
                          <a:cs typeface="Arial"/>
                        </a:rPr>
                        <a:t>el </a:t>
                      </a:r>
                      <a:r>
                        <a:rPr lang="en-GB" sz="2000" b="0" u="none" dirty="0" err="1" smtClean="0">
                          <a:effectLst/>
                          <a:latin typeface="+mn-lt"/>
                          <a:cs typeface="Arial"/>
                        </a:rPr>
                        <a:t>civismo</a:t>
                      </a:r>
                      <a:endParaRPr lang="fr-FR" sz="2000" b="0" u="none" dirty="0"/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 smtClean="0"/>
                        <a:t>la </a:t>
                      </a:r>
                      <a:r>
                        <a:rPr lang="en-GB" sz="2000" b="1" u="sng" dirty="0" err="1" smtClean="0"/>
                        <a:t>asignatura</a:t>
                      </a:r>
                      <a:r>
                        <a:rPr lang="en-GB" sz="2000" dirty="0" smtClean="0"/>
                        <a:t/>
                      </a:r>
                      <a:br>
                        <a:rPr lang="en-GB" sz="2000" dirty="0" smtClean="0"/>
                      </a:br>
                      <a:r>
                        <a:rPr lang="en-GB" sz="2000" dirty="0" smtClean="0"/>
                        <a:t>la </a:t>
                      </a:r>
                      <a:r>
                        <a:rPr lang="en-GB" sz="2000" dirty="0" err="1" smtClean="0"/>
                        <a:t>materia</a:t>
                      </a:r>
                      <a:r>
                        <a:rPr lang="en-GB" sz="2000" dirty="0" smtClean="0"/>
                        <a:t/>
                      </a:r>
                      <a:br>
                        <a:rPr lang="en-GB" sz="2000" dirty="0" smtClean="0"/>
                      </a:br>
                      <a:r>
                        <a:rPr lang="en-GB" sz="1800" dirty="0" smtClean="0"/>
                        <a:t>any specific examples</a:t>
                      </a:r>
                      <a:endParaRPr lang="fr-FR" sz="1800" dirty="0"/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u="sng" dirty="0" smtClean="0">
                          <a:effectLst/>
                          <a:latin typeface="+mn-lt"/>
                          <a:ea typeface="Times New Roman"/>
                        </a:rPr>
                        <a:t>suspender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effectLst/>
                          <a:latin typeface="+mn-lt"/>
                          <a:ea typeface="Times New Roman"/>
                        </a:rPr>
                        <a:t>aprobar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Times New Roman"/>
                        </a:rPr>
                        <a:t/>
                      </a:r>
                      <a:br>
                        <a:rPr lang="en-GB" sz="2000" dirty="0" smtClean="0"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GB" sz="2000" dirty="0" err="1" smtClean="0">
                          <a:effectLst/>
                          <a:latin typeface="+mn-lt"/>
                          <a:ea typeface="Times New Roman"/>
                        </a:rPr>
                        <a:t>sacar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2000" dirty="0" err="1" smtClean="0">
                          <a:effectLst/>
                          <a:latin typeface="+mn-lt"/>
                          <a:ea typeface="Times New Roman"/>
                        </a:rPr>
                        <a:t>una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Times New Roman"/>
                        </a:rPr>
                        <a:t> mala nota</a:t>
                      </a:r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 err="1" smtClean="0">
                          <a:latin typeface="+mn-lt"/>
                        </a:rPr>
                        <a:t>profesor</a:t>
                      </a:r>
                      <a:r>
                        <a:rPr lang="en-GB" sz="2000" b="1" u="sng" dirty="0" smtClean="0">
                          <a:latin typeface="+mn-lt"/>
                        </a:rPr>
                        <a:t/>
                      </a:r>
                      <a:br>
                        <a:rPr lang="en-GB" sz="2000" b="1" u="sng" dirty="0" smtClean="0">
                          <a:latin typeface="+mn-lt"/>
                        </a:rPr>
                      </a:br>
                      <a:r>
                        <a:rPr lang="en-GB" sz="2000" b="0" u="none" dirty="0" err="1" smtClean="0">
                          <a:latin typeface="+mn-lt"/>
                        </a:rPr>
                        <a:t>clase</a:t>
                      </a:r>
                      <a:r>
                        <a:rPr lang="en-GB" sz="2000" b="1" u="sng" dirty="0" smtClean="0">
                          <a:latin typeface="+mn-lt"/>
                        </a:rPr>
                        <a:t/>
                      </a:r>
                      <a:br>
                        <a:rPr lang="en-GB" sz="2000" b="1" u="sng" dirty="0" smtClean="0">
                          <a:latin typeface="+mn-lt"/>
                        </a:rPr>
                      </a:br>
                      <a:r>
                        <a:rPr lang="en-GB" sz="2000" b="0" u="none" dirty="0" err="1" smtClean="0">
                          <a:latin typeface="+mn-lt"/>
                        </a:rPr>
                        <a:t>enseñar</a:t>
                      </a:r>
                      <a:endParaRPr lang="fr-FR" sz="2000" b="0" u="none" dirty="0">
                        <a:latin typeface="+mn-lt"/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 err="1" smtClean="0">
                          <a:latin typeface="+mn-lt"/>
                        </a:rPr>
                        <a:t>obligatorio</a:t>
                      </a:r>
                      <a:endParaRPr lang="en-GB" sz="2000" b="1" u="sng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GB" sz="2000" b="0" u="none" dirty="0" err="1" smtClean="0">
                          <a:latin typeface="+mn-lt"/>
                        </a:rPr>
                        <a:t>necesario</a:t>
                      </a:r>
                      <a:r>
                        <a:rPr lang="en-GB" sz="2000" b="0" u="none" dirty="0" smtClean="0">
                          <a:latin typeface="+mn-lt"/>
                        </a:rPr>
                        <a:t/>
                      </a:r>
                      <a:br>
                        <a:rPr lang="en-GB" sz="2000" b="0" u="none" dirty="0" smtClean="0">
                          <a:latin typeface="+mn-lt"/>
                        </a:rPr>
                      </a:br>
                      <a:r>
                        <a:rPr lang="en-GB" sz="2000" b="0" u="none" dirty="0" err="1" smtClean="0">
                          <a:latin typeface="+mn-lt"/>
                        </a:rPr>
                        <a:t>estudiar</a:t>
                      </a:r>
                      <a:endParaRPr lang="fr-FR" sz="2000" u="none" dirty="0">
                        <a:latin typeface="+mn-lt"/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u="sng" dirty="0" err="1" smtClean="0">
                          <a:latin typeface="+mn-lt"/>
                        </a:rPr>
                        <a:t>elegir</a:t>
                      </a:r>
                      <a:r>
                        <a:rPr lang="en-GB" sz="2000" b="1" u="sng" dirty="0" smtClean="0">
                          <a:latin typeface="+mn-lt"/>
                        </a:rPr>
                        <a:t/>
                      </a:r>
                      <a:br>
                        <a:rPr lang="en-GB" sz="2000" b="1" u="sng" dirty="0" smtClean="0">
                          <a:latin typeface="+mn-lt"/>
                        </a:rPr>
                      </a:br>
                      <a:r>
                        <a:rPr lang="en-GB" sz="2000" b="0" u="none" dirty="0" err="1" smtClean="0">
                          <a:latin typeface="+mn-lt"/>
                        </a:rPr>
                        <a:t>contrario</a:t>
                      </a:r>
                      <a:r>
                        <a:rPr lang="en-GB" sz="2000" b="0" u="none" dirty="0" smtClean="0">
                          <a:latin typeface="+mn-lt"/>
                        </a:rPr>
                        <a:t/>
                      </a:r>
                      <a:br>
                        <a:rPr lang="en-GB" sz="2000" b="0" u="none" dirty="0" smtClean="0">
                          <a:latin typeface="+mn-lt"/>
                        </a:rPr>
                      </a:br>
                      <a:r>
                        <a:rPr lang="en-GB" sz="2000" b="0" u="none" dirty="0" err="1" smtClean="0">
                          <a:latin typeface="+mn-lt"/>
                        </a:rPr>
                        <a:t>obligatorio</a:t>
                      </a:r>
                      <a:endParaRPr lang="en-GB" sz="2000" b="0" u="none" dirty="0" smtClean="0">
                        <a:latin typeface="+mn-lt"/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u="sng" dirty="0" smtClean="0">
                          <a:effectLst/>
                          <a:latin typeface="+mn-lt"/>
                          <a:ea typeface="Times New Roman"/>
                        </a:rPr>
                        <a:t>la meta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Times New Roman"/>
                        </a:rPr>
                        <a:t/>
                      </a:r>
                      <a:br>
                        <a:rPr lang="en-GB" sz="2000" dirty="0" smtClean="0"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GB" sz="2000" dirty="0" err="1" smtClean="0">
                          <a:effectLst/>
                          <a:latin typeface="+mn-lt"/>
                          <a:ea typeface="Times New Roman"/>
                        </a:rPr>
                        <a:t>expectativa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Times New Roman"/>
                        </a:rPr>
                        <a:t/>
                      </a:r>
                      <a:br>
                        <a:rPr lang="en-GB" sz="2000" dirty="0" smtClean="0"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GB" sz="2000" dirty="0" err="1" smtClean="0">
                          <a:effectLst/>
                          <a:latin typeface="+mn-lt"/>
                          <a:ea typeface="Times New Roman"/>
                        </a:rPr>
                        <a:t>objetivo</a:t>
                      </a:r>
                      <a:endParaRPr lang="fr-FR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 smtClean="0">
                          <a:latin typeface="+mn-lt"/>
                        </a:rPr>
                        <a:t>la </a:t>
                      </a:r>
                      <a:r>
                        <a:rPr lang="en-GB" sz="2000" b="1" u="sng" dirty="0" err="1" smtClean="0">
                          <a:latin typeface="+mn-lt"/>
                        </a:rPr>
                        <a:t>motivación</a:t>
                      </a:r>
                      <a:endParaRPr lang="en-GB" sz="2000" b="1" u="sng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GB" sz="2000" b="0" u="none" dirty="0" err="1" smtClean="0">
                          <a:latin typeface="+mn-lt"/>
                        </a:rPr>
                        <a:t>aprender</a:t>
                      </a:r>
                      <a:endParaRPr lang="en-GB" sz="2000" b="0" u="none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GB" sz="2000" b="0" u="none" dirty="0" err="1" smtClean="0">
                          <a:latin typeface="+mn-lt"/>
                        </a:rPr>
                        <a:t>querer</a:t>
                      </a:r>
                      <a:endParaRPr lang="en-GB" sz="2000" b="0" u="none" dirty="0" smtClean="0">
                        <a:latin typeface="+mn-lt"/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 smtClean="0">
                          <a:latin typeface="+mn-lt"/>
                        </a:rPr>
                        <a:t>el plan de </a:t>
                      </a:r>
                      <a:r>
                        <a:rPr lang="en-GB" sz="2000" b="1" u="sng" dirty="0" err="1" smtClean="0">
                          <a:latin typeface="+mn-lt"/>
                        </a:rPr>
                        <a:t>estudios</a:t>
                      </a:r>
                      <a:r>
                        <a:rPr lang="en-GB" sz="2000" b="1" u="sng" dirty="0" smtClean="0">
                          <a:latin typeface="+mn-lt"/>
                        </a:rPr>
                        <a:t/>
                      </a:r>
                      <a:br>
                        <a:rPr lang="en-GB" sz="2000" b="1" u="sng" dirty="0" smtClean="0">
                          <a:latin typeface="+mn-lt"/>
                        </a:rPr>
                      </a:br>
                      <a:r>
                        <a:rPr lang="en-GB" sz="2000" dirty="0" smtClean="0">
                          <a:latin typeface="+mn-lt"/>
                        </a:rPr>
                        <a:t>el </a:t>
                      </a:r>
                      <a:r>
                        <a:rPr lang="en-GB" sz="2000" dirty="0" err="1" smtClean="0">
                          <a:latin typeface="+mn-lt"/>
                        </a:rPr>
                        <a:t>currículum</a:t>
                      </a:r>
                      <a:r>
                        <a:rPr lang="en-GB" sz="2000" dirty="0" smtClean="0">
                          <a:latin typeface="+mn-lt"/>
                        </a:rPr>
                        <a:t/>
                      </a:r>
                      <a:br>
                        <a:rPr lang="en-GB" sz="2000" dirty="0" smtClean="0">
                          <a:latin typeface="+mn-lt"/>
                        </a:rPr>
                      </a:br>
                      <a:r>
                        <a:rPr lang="en-GB" sz="2000" dirty="0" err="1" smtClean="0">
                          <a:latin typeface="+mn-lt"/>
                        </a:rPr>
                        <a:t>aprender</a:t>
                      </a:r>
                      <a:endParaRPr lang="fr-FR" sz="2000" dirty="0">
                        <a:latin typeface="+mn-lt"/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 smtClean="0">
                          <a:latin typeface="+mn-lt"/>
                        </a:rPr>
                        <a:t>la </a:t>
                      </a:r>
                      <a:r>
                        <a:rPr lang="en-GB" sz="2000" b="1" u="sng" dirty="0" err="1" smtClean="0">
                          <a:latin typeface="+mn-lt"/>
                        </a:rPr>
                        <a:t>educación</a:t>
                      </a:r>
                      <a:r>
                        <a:rPr lang="en-GB" sz="2000" b="1" u="sng" dirty="0" smtClean="0">
                          <a:latin typeface="+mn-lt"/>
                        </a:rPr>
                        <a:t> </a:t>
                      </a:r>
                      <a:r>
                        <a:rPr lang="en-GB" sz="2000" b="1" u="sng" dirty="0" err="1" smtClean="0">
                          <a:latin typeface="+mn-lt"/>
                        </a:rPr>
                        <a:t>para</a:t>
                      </a:r>
                      <a:r>
                        <a:rPr lang="en-GB" sz="2000" b="1" u="sng" dirty="0" smtClean="0">
                          <a:latin typeface="+mn-lt"/>
                        </a:rPr>
                        <a:t> la </a:t>
                      </a:r>
                      <a:r>
                        <a:rPr lang="en-GB" sz="2000" b="1" u="sng" dirty="0" err="1" smtClean="0">
                          <a:latin typeface="+mn-lt"/>
                        </a:rPr>
                        <a:t>ciudadanía</a:t>
                      </a:r>
                      <a:endParaRPr lang="en-GB" sz="2000" b="1" u="sng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GB" sz="2000" b="0" u="none" dirty="0" err="1" smtClean="0">
                          <a:latin typeface="+mn-lt"/>
                        </a:rPr>
                        <a:t>aprender</a:t>
                      </a:r>
                      <a:r>
                        <a:rPr lang="en-GB" sz="2000" b="0" u="none" dirty="0" smtClean="0">
                          <a:latin typeface="+mn-lt"/>
                        </a:rPr>
                        <a:t/>
                      </a:r>
                      <a:br>
                        <a:rPr lang="en-GB" sz="2000" b="0" u="none" dirty="0" smtClean="0">
                          <a:latin typeface="+mn-lt"/>
                        </a:rPr>
                      </a:br>
                      <a:r>
                        <a:rPr lang="en-GB" sz="2000" b="0" u="none" dirty="0" err="1" smtClean="0">
                          <a:latin typeface="+mn-lt"/>
                        </a:rPr>
                        <a:t>asignatura</a:t>
                      </a:r>
                      <a:endParaRPr lang="fr-FR" sz="2000" b="0" u="none" dirty="0">
                        <a:latin typeface="+mn-lt"/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4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Tabú</a:t>
            </a:r>
            <a:endParaRPr lang="fr-FR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el </a:t>
            </a:r>
            <a:r>
              <a:rPr lang="en-GB" dirty="0" err="1" smtClean="0"/>
              <a:t>concepto</a:t>
            </a:r>
            <a:r>
              <a:rPr lang="en-GB" dirty="0" smtClean="0"/>
              <a:t> sin </a:t>
            </a:r>
            <a:r>
              <a:rPr lang="en-GB" dirty="0" err="1" smtClean="0"/>
              <a:t>decir</a:t>
            </a:r>
            <a:r>
              <a:rPr lang="en-GB" dirty="0" smtClean="0"/>
              <a:t> la </a:t>
            </a:r>
            <a:r>
              <a:rPr lang="en-GB" dirty="0" err="1" smtClean="0"/>
              <a:t>palabra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Evita</a:t>
            </a:r>
            <a:r>
              <a:rPr lang="en-GB" dirty="0" smtClean="0"/>
              <a:t> </a:t>
            </a:r>
            <a:r>
              <a:rPr lang="en-GB" dirty="0" err="1" smtClean="0"/>
              <a:t>también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otras</a:t>
            </a:r>
            <a:r>
              <a:rPr lang="en-GB" dirty="0" smtClean="0"/>
              <a:t> </a:t>
            </a:r>
            <a:r>
              <a:rPr lang="en-GB" dirty="0" err="1" smtClean="0"/>
              <a:t>palabras</a:t>
            </a:r>
            <a:r>
              <a:rPr lang="en-GB" dirty="0" smtClean="0"/>
              <a:t> en la </a:t>
            </a:r>
            <a:r>
              <a:rPr lang="en-GB" dirty="0" err="1" smtClean="0"/>
              <a:t>carta</a:t>
            </a:r>
            <a:r>
              <a:rPr lang="en-GB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36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1520" y="240935"/>
            <a:ext cx="5544616" cy="4464496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val 4"/>
          <p:cNvSpPr/>
          <p:nvPr/>
        </p:nvSpPr>
        <p:spPr>
          <a:xfrm>
            <a:off x="3320244" y="188640"/>
            <a:ext cx="5544616" cy="4464496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5220072" y="404664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l</a:t>
            </a:r>
            <a:r>
              <a:rPr lang="en-GB" sz="2400" b="1" dirty="0" smtClean="0"/>
              <a:t>a </a:t>
            </a:r>
            <a:r>
              <a:rPr lang="en-GB" sz="2400" b="1" dirty="0" err="1" smtClean="0"/>
              <a:t>educación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mixta</a:t>
            </a:r>
            <a:endParaRPr lang="fr-FR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479229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l</a:t>
            </a:r>
            <a:r>
              <a:rPr lang="en-GB" sz="2400" b="1" dirty="0" smtClean="0"/>
              <a:t>a </a:t>
            </a:r>
            <a:r>
              <a:rPr lang="en-GB" sz="2400" b="1" dirty="0" err="1" smtClean="0"/>
              <a:t>educación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diferenciada</a:t>
            </a:r>
            <a:endParaRPr lang="fr-FR" sz="24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386248"/>
              </p:ext>
            </p:extLst>
          </p:nvPr>
        </p:nvGraphicFramePr>
        <p:xfrm>
          <a:off x="272244" y="4941168"/>
          <a:ext cx="8692245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8449"/>
                <a:gridCol w="1738449"/>
                <a:gridCol w="1738449"/>
                <a:gridCol w="1738449"/>
                <a:gridCol w="17384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tradicional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eficaz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liberal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elitista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equilibrado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una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mejor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sozialización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más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relajado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la </a:t>
                      </a:r>
                      <a:r>
                        <a:rPr lang="en-GB" dirty="0" err="1" smtClean="0"/>
                        <a:t>igualdad</a:t>
                      </a:r>
                      <a:r>
                        <a:rPr lang="en-GB" dirty="0" smtClean="0"/>
                        <a:t> de </a:t>
                      </a:r>
                      <a:r>
                        <a:rPr lang="en-GB" dirty="0" err="1" smtClean="0"/>
                        <a:t>oportunidades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democrático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segregación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por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sexos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complementario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el </a:t>
                      </a:r>
                      <a:r>
                        <a:rPr lang="en-GB" dirty="0" err="1" smtClean="0"/>
                        <a:t>modelo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mayoritario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conservador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 </a:t>
                      </a:r>
                      <a:r>
                        <a:rPr lang="en-GB" dirty="0" err="1" smtClean="0"/>
                        <a:t>moda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progresista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8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4048" y="1421210"/>
            <a:ext cx="3676729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b="1" dirty="0" smtClean="0"/>
              <a:t>La coeducación</a:t>
            </a:r>
            <a:r>
              <a:rPr lang="fr-FR" sz="2800" dirty="0"/>
              <a:t>, </a:t>
            </a:r>
            <a:r>
              <a:rPr lang="fr-FR" sz="2800" dirty="0" err="1"/>
              <a:t>también</a:t>
            </a:r>
            <a:r>
              <a:rPr lang="fr-FR" sz="2800" dirty="0"/>
              <a:t> </a:t>
            </a:r>
            <a:r>
              <a:rPr lang="fr-FR" sz="2800" dirty="0" err="1"/>
              <a:t>conocida</a:t>
            </a:r>
            <a:r>
              <a:rPr lang="fr-FR" sz="2800" dirty="0"/>
              <a:t> </a:t>
            </a:r>
            <a:r>
              <a:rPr lang="fr-FR" sz="2800" dirty="0" err="1"/>
              <a:t>como</a:t>
            </a:r>
            <a:r>
              <a:rPr lang="fr-FR" sz="2800" dirty="0"/>
              <a:t> </a:t>
            </a:r>
            <a:r>
              <a:rPr lang="fr-FR" sz="2800" b="1" dirty="0" smtClean="0"/>
              <a:t>la educación </a:t>
            </a:r>
            <a:r>
              <a:rPr lang="fr-FR" sz="2800" b="1" dirty="0" err="1"/>
              <a:t>mixta</a:t>
            </a:r>
            <a:r>
              <a:rPr lang="fr-FR" sz="2800" dirty="0"/>
              <a:t>, es la educación </a:t>
            </a:r>
            <a:r>
              <a:rPr lang="fr-FR" sz="2800" dirty="0" err="1"/>
              <a:t>integral</a:t>
            </a:r>
            <a:r>
              <a:rPr lang="fr-FR" sz="2800" dirty="0"/>
              <a:t> de hombres y </a:t>
            </a:r>
            <a:r>
              <a:rPr lang="fr-FR" sz="2800" dirty="0" err="1"/>
              <a:t>mujeres</a:t>
            </a:r>
            <a:r>
              <a:rPr lang="fr-FR" sz="2800" dirty="0"/>
              <a:t> en la </a:t>
            </a:r>
            <a:r>
              <a:rPr lang="fr-FR" sz="2800" dirty="0" err="1"/>
              <a:t>misma</a:t>
            </a:r>
            <a:r>
              <a:rPr lang="fr-FR" sz="2800" dirty="0"/>
              <a:t> </a:t>
            </a:r>
            <a:r>
              <a:rPr lang="fr-FR" sz="2800" dirty="0" err="1"/>
              <a:t>institución</a:t>
            </a:r>
            <a:r>
              <a:rPr lang="fr-FR" sz="2800" dirty="0"/>
              <a:t>. La </a:t>
            </a:r>
            <a:r>
              <a:rPr lang="fr-FR" sz="2800" dirty="0" err="1"/>
              <a:t>situación</a:t>
            </a:r>
            <a:r>
              <a:rPr lang="fr-FR" sz="2800" dirty="0"/>
              <a:t> </a:t>
            </a:r>
            <a:r>
              <a:rPr lang="fr-FR" sz="2800" dirty="0" err="1"/>
              <a:t>opuesta</a:t>
            </a:r>
            <a:r>
              <a:rPr lang="fr-FR" sz="2800" dirty="0"/>
              <a:t> se </a:t>
            </a:r>
            <a:r>
              <a:rPr lang="fr-FR" sz="2800" dirty="0" err="1"/>
              <a:t>conoce</a:t>
            </a:r>
            <a:r>
              <a:rPr lang="fr-FR" sz="2800" dirty="0"/>
              <a:t> </a:t>
            </a:r>
            <a:r>
              <a:rPr lang="fr-FR" sz="2800" dirty="0" err="1"/>
              <a:t>como</a:t>
            </a:r>
            <a:r>
              <a:rPr lang="fr-FR" sz="2800" dirty="0"/>
              <a:t> </a:t>
            </a:r>
            <a:r>
              <a:rPr lang="fr-FR" sz="2800" u="sng" dirty="0"/>
              <a:t>educación </a:t>
            </a:r>
            <a:r>
              <a:rPr lang="fr-FR" sz="2800" u="sng" dirty="0" err="1"/>
              <a:t>diferenciada</a:t>
            </a:r>
            <a:r>
              <a:rPr lang="fr-FR" sz="2800" dirty="0"/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412776"/>
            <a:ext cx="3888432" cy="45243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400" b="1" dirty="0" smtClean="0"/>
              <a:t>La educación </a:t>
            </a:r>
            <a:r>
              <a:rPr lang="fr-FR" sz="2400" b="1" dirty="0" err="1"/>
              <a:t>diferenciada</a:t>
            </a:r>
            <a:r>
              <a:rPr lang="fr-FR" sz="2400" dirty="0"/>
              <a:t>, </a:t>
            </a:r>
            <a:r>
              <a:rPr lang="fr-FR" sz="2400" dirty="0" smtClean="0"/>
              <a:t>(</a:t>
            </a:r>
            <a:r>
              <a:rPr lang="fr-FR" sz="2400" b="1" dirty="0" smtClean="0"/>
              <a:t>la educación </a:t>
            </a:r>
            <a:r>
              <a:rPr lang="fr-FR" sz="2400" b="1" dirty="0" err="1"/>
              <a:t>separada</a:t>
            </a:r>
            <a:r>
              <a:rPr lang="fr-FR" sz="2400" b="1" dirty="0"/>
              <a:t> </a:t>
            </a:r>
            <a:r>
              <a:rPr lang="fr-FR" sz="2400" b="1" dirty="0" err="1"/>
              <a:t>por</a:t>
            </a:r>
            <a:r>
              <a:rPr lang="fr-FR" sz="2400" b="1" dirty="0"/>
              <a:t> </a:t>
            </a:r>
            <a:r>
              <a:rPr lang="fr-FR" sz="2400" b="1" dirty="0" err="1"/>
              <a:t>sexos</a:t>
            </a:r>
            <a:r>
              <a:rPr lang="fr-FR" sz="2400" dirty="0"/>
              <a:t> o, </a:t>
            </a:r>
            <a:r>
              <a:rPr lang="fr-FR" sz="2400" dirty="0" err="1"/>
              <a:t>menos</a:t>
            </a:r>
            <a:r>
              <a:rPr lang="fr-FR" sz="2400" dirty="0"/>
              <a:t> </a:t>
            </a:r>
            <a:r>
              <a:rPr lang="fr-FR" sz="2400" dirty="0" err="1"/>
              <a:t>frecuentemente</a:t>
            </a:r>
            <a:r>
              <a:rPr lang="fr-FR" sz="2400" dirty="0"/>
              <a:t>, </a:t>
            </a:r>
            <a:r>
              <a:rPr lang="fr-FR" sz="2400" b="1" dirty="0" smtClean="0"/>
              <a:t>la educación </a:t>
            </a:r>
            <a:r>
              <a:rPr lang="fr-FR" sz="2400" b="1" dirty="0" err="1"/>
              <a:t>segregada</a:t>
            </a:r>
            <a:r>
              <a:rPr lang="fr-FR" sz="2400" b="1" dirty="0"/>
              <a:t> </a:t>
            </a:r>
            <a:r>
              <a:rPr lang="fr-FR" sz="2400" b="1" dirty="0" err="1"/>
              <a:t>por</a:t>
            </a:r>
            <a:r>
              <a:rPr lang="fr-FR" sz="2400" b="1" dirty="0"/>
              <a:t> </a:t>
            </a:r>
            <a:r>
              <a:rPr lang="fr-FR" sz="2400" b="1" dirty="0" err="1"/>
              <a:t>sexos</a:t>
            </a:r>
            <a:r>
              <a:rPr lang="fr-FR" sz="2400" b="1" dirty="0"/>
              <a:t> </a:t>
            </a:r>
            <a:r>
              <a:rPr lang="fr-FR" sz="2400" dirty="0"/>
              <a:t>o </a:t>
            </a:r>
            <a:r>
              <a:rPr lang="fr-FR" sz="2400" dirty="0" err="1"/>
              <a:t>simplemente</a:t>
            </a:r>
            <a:r>
              <a:rPr lang="fr-FR" sz="2400" dirty="0"/>
              <a:t> </a:t>
            </a:r>
            <a:r>
              <a:rPr lang="fr-FR" sz="2400" b="1" dirty="0" smtClean="0"/>
              <a:t>la educación </a:t>
            </a:r>
            <a:r>
              <a:rPr lang="fr-FR" sz="2400" b="1" dirty="0" err="1" smtClean="0"/>
              <a:t>segregada</a:t>
            </a:r>
            <a:r>
              <a:rPr lang="fr-FR" sz="2400" dirty="0" smtClean="0"/>
              <a:t>), </a:t>
            </a:r>
            <a:r>
              <a:rPr lang="fr-FR" sz="2400" dirty="0"/>
              <a:t>es un </a:t>
            </a:r>
            <a:r>
              <a:rPr lang="fr-FR" sz="2400" dirty="0" err="1"/>
              <a:t>modelo</a:t>
            </a:r>
            <a:r>
              <a:rPr lang="fr-FR" sz="2400" dirty="0"/>
              <a:t> </a:t>
            </a:r>
            <a:r>
              <a:rPr lang="fr-FR" sz="2400" dirty="0" err="1"/>
              <a:t>educativo</a:t>
            </a:r>
            <a:r>
              <a:rPr lang="fr-FR" sz="2400" dirty="0"/>
              <a:t> que </a:t>
            </a:r>
            <a:r>
              <a:rPr lang="fr-FR" sz="2400" dirty="0" err="1"/>
              <a:t>separa</a:t>
            </a:r>
            <a:r>
              <a:rPr lang="fr-FR" sz="2400" dirty="0"/>
              <a:t> a los </a:t>
            </a:r>
            <a:r>
              <a:rPr lang="fr-FR" sz="2400" dirty="0" err="1"/>
              <a:t>alumnos</a:t>
            </a:r>
            <a:r>
              <a:rPr lang="fr-FR" sz="2400" dirty="0"/>
              <a:t> </a:t>
            </a:r>
            <a:r>
              <a:rPr lang="fr-FR" sz="2400" dirty="0" err="1"/>
              <a:t>por</a:t>
            </a:r>
            <a:r>
              <a:rPr lang="fr-FR" sz="2400" dirty="0"/>
              <a:t> </a:t>
            </a:r>
            <a:r>
              <a:rPr lang="fr-FR" sz="2400" dirty="0" err="1"/>
              <a:t>sexos</a:t>
            </a:r>
            <a:r>
              <a:rPr lang="fr-FR" sz="2400" dirty="0"/>
              <a:t>, a </a:t>
            </a:r>
            <a:r>
              <a:rPr lang="fr-FR" sz="2400" dirty="0" err="1"/>
              <a:t>diferencia</a:t>
            </a:r>
            <a:r>
              <a:rPr lang="fr-FR" sz="2400" dirty="0"/>
              <a:t> de la </a:t>
            </a:r>
            <a:r>
              <a:rPr lang="fr-FR" sz="2400" u="sng" dirty="0"/>
              <a:t>coeducación</a:t>
            </a:r>
            <a:r>
              <a:rPr lang="fr-FR" sz="2400" dirty="0"/>
              <a:t>, el </a:t>
            </a:r>
            <a:r>
              <a:rPr lang="fr-FR" sz="2400" dirty="0" err="1"/>
              <a:t>modelo</a:t>
            </a:r>
            <a:r>
              <a:rPr lang="fr-FR" sz="2400" dirty="0"/>
              <a:t> </a:t>
            </a:r>
            <a:r>
              <a:rPr lang="fr-FR" sz="2400" dirty="0" err="1"/>
              <a:t>mayoritario</a:t>
            </a:r>
            <a:r>
              <a:rPr lang="fr-FR" sz="2400" dirty="0"/>
              <a:t> en los </a:t>
            </a:r>
            <a:r>
              <a:rPr lang="fr-FR" sz="2400" dirty="0" err="1"/>
              <a:t>países</a:t>
            </a:r>
            <a:r>
              <a:rPr lang="fr-FR" sz="2400" dirty="0"/>
              <a:t> occidentales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Definiciones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4770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224" y="6166594"/>
            <a:ext cx="26245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Hay </a:t>
            </a:r>
            <a:r>
              <a:rPr lang="en-GB" b="1" dirty="0" err="1" smtClean="0"/>
              <a:t>diferencias</a:t>
            </a:r>
            <a:r>
              <a:rPr lang="en-GB" b="1" dirty="0" smtClean="0"/>
              <a:t> </a:t>
            </a:r>
            <a:r>
              <a:rPr lang="en-GB" b="1" dirty="0" err="1" smtClean="0"/>
              <a:t>cognitivas</a:t>
            </a:r>
            <a:r>
              <a:rPr lang="en-GB" b="1" dirty="0" smtClean="0"/>
              <a:t> entre los </a:t>
            </a:r>
            <a:r>
              <a:rPr lang="en-GB" b="1" dirty="0" err="1" smtClean="0"/>
              <a:t>sexos</a:t>
            </a:r>
            <a:r>
              <a:rPr lang="en-GB" b="1" dirty="0" smtClean="0"/>
              <a:t>.</a:t>
            </a:r>
            <a:endParaRPr lang="fr-F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260648"/>
            <a:ext cx="273630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Hay </a:t>
            </a:r>
            <a:r>
              <a:rPr lang="en-GB" b="1" dirty="0" err="1" smtClean="0"/>
              <a:t>diferencias</a:t>
            </a:r>
            <a:r>
              <a:rPr lang="en-GB" b="1" dirty="0" smtClean="0"/>
              <a:t> </a:t>
            </a:r>
            <a:r>
              <a:rPr lang="en-GB" b="1" dirty="0" err="1" smtClean="0"/>
              <a:t>biológicas</a:t>
            </a:r>
            <a:r>
              <a:rPr lang="en-GB" b="1" dirty="0" smtClean="0"/>
              <a:t>, </a:t>
            </a:r>
            <a:r>
              <a:rPr lang="en-GB" b="1" dirty="0" err="1" smtClean="0"/>
              <a:t>homonales</a:t>
            </a:r>
            <a:r>
              <a:rPr lang="en-GB" b="1" dirty="0" smtClean="0"/>
              <a:t> y </a:t>
            </a:r>
            <a:r>
              <a:rPr lang="en-GB" b="1" dirty="0" err="1" smtClean="0"/>
              <a:t>neurológicas</a:t>
            </a:r>
            <a:r>
              <a:rPr lang="en-GB" b="1" dirty="0" smtClean="0"/>
              <a:t> entre los </a:t>
            </a:r>
            <a:r>
              <a:rPr lang="en-GB" b="1" dirty="0" err="1" smtClean="0"/>
              <a:t>cerebros</a:t>
            </a:r>
            <a:r>
              <a:rPr lang="en-GB" b="1" dirty="0" smtClean="0"/>
              <a:t> de hombres y </a:t>
            </a:r>
            <a:r>
              <a:rPr lang="en-GB" b="1" dirty="0" err="1" smtClean="0"/>
              <a:t>mujeres</a:t>
            </a:r>
            <a:r>
              <a:rPr lang="en-GB" b="1" dirty="0" smtClean="0"/>
              <a:t>.</a:t>
            </a:r>
            <a:endParaRPr lang="fr-F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260648"/>
            <a:ext cx="302433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Los hombres </a:t>
            </a:r>
            <a:r>
              <a:rPr lang="en-GB" b="1" dirty="0" err="1" smtClean="0"/>
              <a:t>superan</a:t>
            </a:r>
            <a:r>
              <a:rPr lang="en-GB" b="1" dirty="0" smtClean="0"/>
              <a:t> a </a:t>
            </a:r>
            <a:r>
              <a:rPr lang="en-GB" b="1" dirty="0" err="1" smtClean="0"/>
              <a:t>las</a:t>
            </a:r>
            <a:r>
              <a:rPr lang="en-GB" b="1" dirty="0" smtClean="0"/>
              <a:t> </a:t>
            </a:r>
            <a:r>
              <a:rPr lang="en-GB" b="1" dirty="0" err="1" smtClean="0"/>
              <a:t>mujeres</a:t>
            </a:r>
            <a:r>
              <a:rPr lang="en-GB" b="1" dirty="0" smtClean="0"/>
              <a:t> en la </a:t>
            </a:r>
            <a:r>
              <a:rPr lang="en-GB" b="1" dirty="0" err="1" smtClean="0"/>
              <a:t>destreza</a:t>
            </a:r>
            <a:r>
              <a:rPr lang="en-GB" b="1" dirty="0" smtClean="0"/>
              <a:t> </a:t>
            </a:r>
            <a:r>
              <a:rPr lang="en-GB" b="1" dirty="0" err="1" smtClean="0"/>
              <a:t>motora</a:t>
            </a:r>
            <a:r>
              <a:rPr lang="en-GB" b="1" dirty="0" smtClean="0"/>
              <a:t> y el </a:t>
            </a:r>
            <a:r>
              <a:rPr lang="en-GB" b="1" dirty="0" err="1" smtClean="0"/>
              <a:t>razonamiento</a:t>
            </a:r>
            <a:r>
              <a:rPr lang="en-GB" b="1" dirty="0" smtClean="0"/>
              <a:t> </a:t>
            </a:r>
            <a:r>
              <a:rPr lang="en-GB" b="1" dirty="0" err="1" smtClean="0"/>
              <a:t>matemático</a:t>
            </a:r>
            <a:r>
              <a:rPr lang="en-GB" b="1" dirty="0" smtClean="0"/>
              <a:t>.</a:t>
            </a:r>
            <a:endParaRPr lang="fr-F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12159" y="4293096"/>
            <a:ext cx="302433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Las </a:t>
            </a:r>
            <a:r>
              <a:rPr lang="en-GB" b="1" dirty="0" err="1" smtClean="0"/>
              <a:t>mujeres</a:t>
            </a:r>
            <a:r>
              <a:rPr lang="en-GB" b="1" dirty="0" smtClean="0"/>
              <a:t> son </a:t>
            </a:r>
            <a:r>
              <a:rPr lang="en-GB" b="1" dirty="0" err="1" smtClean="0"/>
              <a:t>mejores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los hombres en los </a:t>
            </a:r>
            <a:r>
              <a:rPr lang="en-GB" b="1" dirty="0" err="1" smtClean="0"/>
              <a:t>movimientos</a:t>
            </a:r>
            <a:r>
              <a:rPr lang="en-GB" b="1" dirty="0" smtClean="0"/>
              <a:t> </a:t>
            </a:r>
            <a:r>
              <a:rPr lang="en-GB" b="1" dirty="0" err="1" smtClean="0"/>
              <a:t>precisos</a:t>
            </a:r>
            <a:r>
              <a:rPr lang="en-GB" b="1" dirty="0" smtClean="0"/>
              <a:t> de </a:t>
            </a:r>
            <a:r>
              <a:rPr lang="en-GB" b="1" dirty="0" err="1" smtClean="0"/>
              <a:t>manos</a:t>
            </a:r>
            <a:r>
              <a:rPr lang="en-GB" b="1" dirty="0" smtClean="0"/>
              <a:t> y </a:t>
            </a:r>
            <a:r>
              <a:rPr lang="en-GB" b="1" dirty="0" err="1" smtClean="0"/>
              <a:t>dedos</a:t>
            </a:r>
            <a:r>
              <a:rPr lang="en-GB" b="1" dirty="0" smtClean="0"/>
              <a:t>, el </a:t>
            </a:r>
            <a:r>
              <a:rPr lang="en-GB" b="1" dirty="0" err="1" smtClean="0"/>
              <a:t>cálculo</a:t>
            </a:r>
            <a:r>
              <a:rPr lang="en-GB" b="1" dirty="0" smtClean="0"/>
              <a:t> y la </a:t>
            </a:r>
            <a:r>
              <a:rPr lang="en-GB" b="1" dirty="0" err="1" smtClean="0"/>
              <a:t>computación</a:t>
            </a:r>
            <a:r>
              <a:rPr lang="en-GB" b="1" dirty="0" smtClean="0"/>
              <a:t> </a:t>
            </a:r>
            <a:r>
              <a:rPr lang="en-GB" b="1" dirty="0" err="1" smtClean="0"/>
              <a:t>matemáticos</a:t>
            </a:r>
            <a:r>
              <a:rPr lang="en-GB" b="1" dirty="0" smtClean="0"/>
              <a:t>, la </a:t>
            </a:r>
            <a:r>
              <a:rPr lang="en-GB" b="1" dirty="0" err="1" smtClean="0"/>
              <a:t>fluidez</a:t>
            </a:r>
            <a:r>
              <a:rPr lang="en-GB" b="1" dirty="0" smtClean="0"/>
              <a:t> verbal, la </a:t>
            </a:r>
            <a:r>
              <a:rPr lang="en-GB" b="1" dirty="0" err="1" smtClean="0"/>
              <a:t>comunicación</a:t>
            </a:r>
            <a:r>
              <a:rPr lang="en-GB" b="1" dirty="0" smtClean="0"/>
              <a:t> </a:t>
            </a:r>
            <a:r>
              <a:rPr lang="en-GB" b="1" dirty="0" err="1" smtClean="0"/>
              <a:t>emocional</a:t>
            </a:r>
            <a:r>
              <a:rPr lang="en-GB" b="1" dirty="0" smtClean="0"/>
              <a:t> y la </a:t>
            </a:r>
            <a:r>
              <a:rPr lang="en-GB" b="1" dirty="0" err="1" smtClean="0"/>
              <a:t>expresión</a:t>
            </a:r>
            <a:r>
              <a:rPr lang="en-GB" b="1" dirty="0" smtClean="0"/>
              <a:t> corporal.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127703" y="4221088"/>
            <a:ext cx="2716105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Asegura la mejora de la igualdad de oportunidades.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6008339" y="3147123"/>
            <a:ext cx="3024335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Produce una bajada en la concentración, sobre todo en secundaria.</a:t>
            </a:r>
            <a:endParaRPr lang="fr-FR" b="1" dirty="0"/>
          </a:p>
        </p:txBody>
      </p:sp>
      <p:sp>
        <p:nvSpPr>
          <p:cNvPr id="11" name="Rectangle 10"/>
          <p:cNvSpPr/>
          <p:nvPr/>
        </p:nvSpPr>
        <p:spPr>
          <a:xfrm>
            <a:off x="3152428" y="1844824"/>
            <a:ext cx="2624575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Promueve </a:t>
            </a:r>
            <a:r>
              <a:rPr lang="es-ES" b="1" dirty="0"/>
              <a:t>una cultura escolar que confiere mayor </a:t>
            </a:r>
            <a:r>
              <a:rPr lang="es-ES" b="1" dirty="0" smtClean="0"/>
              <a:t>autoestima.</a:t>
            </a:r>
            <a:endParaRPr lang="fr-FR" b="1" dirty="0"/>
          </a:p>
        </p:txBody>
      </p:sp>
      <p:sp>
        <p:nvSpPr>
          <p:cNvPr id="13" name="Rectangle 12"/>
          <p:cNvSpPr/>
          <p:nvPr/>
        </p:nvSpPr>
        <p:spPr>
          <a:xfrm>
            <a:off x="3117810" y="3068960"/>
            <a:ext cx="2659193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Combate </a:t>
            </a:r>
            <a:r>
              <a:rPr lang="es-ES" b="1" dirty="0"/>
              <a:t>las desigualdades de género presentes en el </a:t>
            </a:r>
            <a:r>
              <a:rPr lang="es-ES" b="1" dirty="0" smtClean="0"/>
              <a:t>aula.</a:t>
            </a:r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3152428" y="255457"/>
            <a:ext cx="2624575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Es </a:t>
            </a:r>
            <a:r>
              <a:rPr lang="es-ES" b="1" dirty="0"/>
              <a:t>más </a:t>
            </a:r>
            <a:r>
              <a:rPr lang="es-ES" b="1" dirty="0" smtClean="0"/>
              <a:t>sensible </a:t>
            </a:r>
            <a:r>
              <a:rPr lang="es-ES" b="1" dirty="0"/>
              <a:t>a las diferencias en el proceso de </a:t>
            </a:r>
            <a:r>
              <a:rPr lang="es-ES" b="1" dirty="0" smtClean="0"/>
              <a:t>madurez entre los géneros.</a:t>
            </a:r>
            <a:endParaRPr lang="fr-F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7703" y="1844824"/>
            <a:ext cx="271610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Así</a:t>
            </a:r>
            <a:r>
              <a:rPr lang="en-GB" b="1" dirty="0"/>
              <a:t> </a:t>
            </a:r>
            <a:r>
              <a:rPr lang="en-GB" b="1" dirty="0" err="1" smtClean="0"/>
              <a:t>chicos</a:t>
            </a:r>
            <a:r>
              <a:rPr lang="en-GB" b="1" dirty="0" smtClean="0"/>
              <a:t> y </a:t>
            </a:r>
            <a:r>
              <a:rPr lang="en-GB" b="1" dirty="0" err="1" smtClean="0"/>
              <a:t>chicas</a:t>
            </a:r>
            <a:r>
              <a:rPr lang="en-GB" b="1" dirty="0" smtClean="0"/>
              <a:t> se </a:t>
            </a:r>
            <a:r>
              <a:rPr lang="en-GB" b="1" dirty="0" err="1" smtClean="0"/>
              <a:t>complementan</a:t>
            </a:r>
            <a:r>
              <a:rPr lang="en-GB" b="1" dirty="0" smtClean="0"/>
              <a:t> en el </a:t>
            </a:r>
            <a:r>
              <a:rPr lang="en-GB" b="1" dirty="0" err="1" smtClean="0"/>
              <a:t>ámbito</a:t>
            </a:r>
            <a:r>
              <a:rPr lang="en-GB" b="1" dirty="0" smtClean="0"/>
              <a:t> </a:t>
            </a:r>
            <a:r>
              <a:rPr lang="en-GB" b="1" dirty="0" err="1" smtClean="0"/>
              <a:t>educativo</a:t>
            </a:r>
            <a:r>
              <a:rPr lang="en-GB" b="1" dirty="0" smtClean="0"/>
              <a:t>.</a:t>
            </a:r>
            <a:endParaRPr lang="fr-FR" b="1" dirty="0"/>
          </a:p>
        </p:txBody>
      </p:sp>
      <p:sp>
        <p:nvSpPr>
          <p:cNvPr id="17" name="Rectangle 16"/>
          <p:cNvSpPr/>
          <p:nvPr/>
        </p:nvSpPr>
        <p:spPr>
          <a:xfrm>
            <a:off x="6018138" y="1849413"/>
            <a:ext cx="3018357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/>
              <a:t>E</a:t>
            </a:r>
            <a:r>
              <a:rPr lang="es-ES" b="1" dirty="0" smtClean="0"/>
              <a:t>l proporcionar varios modelos educativos es más democrático.</a:t>
            </a:r>
            <a:endParaRPr lang="fr-FR" b="1" dirty="0"/>
          </a:p>
        </p:txBody>
      </p:sp>
      <p:sp>
        <p:nvSpPr>
          <p:cNvPr id="18" name="Rectangle 17"/>
          <p:cNvSpPr/>
          <p:nvPr/>
        </p:nvSpPr>
        <p:spPr>
          <a:xfrm>
            <a:off x="3110938" y="6093296"/>
            <a:ext cx="265919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/>
              <a:t>F</a:t>
            </a:r>
            <a:r>
              <a:rPr lang="es-ES" b="1" dirty="0" smtClean="0"/>
              <a:t>omenta la igualdad entre hombres y mujeres.</a:t>
            </a:r>
            <a:endParaRPr lang="fr-FR" b="1" dirty="0"/>
          </a:p>
        </p:txBody>
      </p:sp>
      <p:sp>
        <p:nvSpPr>
          <p:cNvPr id="19" name="Rectangle 18"/>
          <p:cNvSpPr/>
          <p:nvPr/>
        </p:nvSpPr>
        <p:spPr>
          <a:xfrm>
            <a:off x="147224" y="3068960"/>
            <a:ext cx="2696583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/>
              <a:t>P</a:t>
            </a:r>
            <a:r>
              <a:rPr lang="es-ES" b="1" dirty="0" smtClean="0"/>
              <a:t>uede dificultar la naturalidad en las relaciones entre sexos.</a:t>
            </a:r>
            <a:endParaRPr lang="fr-FR" b="1" dirty="0"/>
          </a:p>
        </p:txBody>
      </p:sp>
      <p:sp>
        <p:nvSpPr>
          <p:cNvPr id="20" name="Rectangle 19"/>
          <p:cNvSpPr/>
          <p:nvPr/>
        </p:nvSpPr>
        <p:spPr>
          <a:xfrm>
            <a:off x="3140729" y="4221088"/>
            <a:ext cx="263627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/>
              <a:t>F</a:t>
            </a:r>
            <a:r>
              <a:rPr lang="es-ES" b="1" dirty="0" smtClean="0"/>
              <a:t>avorece la mejora del aprendizaje.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117810" y="5144418"/>
            <a:ext cx="265919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/>
              <a:t>N</a:t>
            </a:r>
            <a:r>
              <a:rPr lang="es-ES" b="1" dirty="0" smtClean="0"/>
              <a:t>o es la opción preferida por los propios alumnos.</a:t>
            </a:r>
            <a:endParaRPr lang="fr-FR" b="1" dirty="0"/>
          </a:p>
        </p:txBody>
      </p:sp>
      <p:sp>
        <p:nvSpPr>
          <p:cNvPr id="22" name="Rectangle 21"/>
          <p:cNvSpPr/>
          <p:nvPr/>
        </p:nvSpPr>
        <p:spPr>
          <a:xfrm>
            <a:off x="128918" y="5301208"/>
            <a:ext cx="271488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Hay por consecuencia menos acoso escolar.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3279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04964" y="197258"/>
            <a:ext cx="2619164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/>
              <a:t>S</a:t>
            </a:r>
            <a:r>
              <a:rPr lang="es-ES" b="1" dirty="0" smtClean="0"/>
              <a:t>on los padres quienes tienen el deber (y el derecho) de escoger el tipo de escuela que desean para sus hijos.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242365" y="5851391"/>
            <a:ext cx="262778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Dificulta una buena socialización.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6030415" y="5851391"/>
            <a:ext cx="2996157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Viola el principio de la igualdad.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297501" y="197258"/>
            <a:ext cx="2548377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Se da la </a:t>
            </a:r>
            <a:r>
              <a:rPr lang="es-ES" b="1" dirty="0" err="1" smtClean="0"/>
              <a:t>autosegregación</a:t>
            </a:r>
            <a:r>
              <a:rPr lang="es-ES" b="1" dirty="0" smtClean="0"/>
              <a:t> por sexos en la escuela cuando los alumnos tienen libertad de agrupación.</a:t>
            </a:r>
            <a:endParaRPr lang="fr-FR" b="1" dirty="0"/>
          </a:p>
        </p:txBody>
      </p:sp>
      <p:sp>
        <p:nvSpPr>
          <p:cNvPr id="9" name="Rectangle 8"/>
          <p:cNvSpPr/>
          <p:nvPr/>
        </p:nvSpPr>
        <p:spPr>
          <a:xfrm>
            <a:off x="6030416" y="2114695"/>
            <a:ext cx="300608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b="1" dirty="0" smtClean="0"/>
              <a:t>Es </a:t>
            </a:r>
            <a:r>
              <a:rPr lang="fr-FR" b="1" dirty="0" err="1" smtClean="0"/>
              <a:t>igual</a:t>
            </a:r>
            <a:r>
              <a:rPr lang="fr-FR" b="1" dirty="0" smtClean="0"/>
              <a:t> de </a:t>
            </a:r>
            <a:r>
              <a:rPr lang="fr-FR" b="1" dirty="0" err="1" smtClean="0"/>
              <a:t>retrógrado</a:t>
            </a:r>
            <a:r>
              <a:rPr lang="fr-FR" b="1" dirty="0" smtClean="0"/>
              <a:t> que </a:t>
            </a:r>
            <a:r>
              <a:rPr lang="fr-FR" b="1" dirty="0" err="1" smtClean="0"/>
              <a:t>tener</a:t>
            </a:r>
            <a:r>
              <a:rPr lang="fr-FR" b="1" dirty="0" smtClean="0"/>
              <a:t> </a:t>
            </a:r>
            <a:r>
              <a:rPr lang="fr-FR" b="1" dirty="0" err="1" smtClean="0"/>
              <a:t>escuelas</a:t>
            </a:r>
            <a:r>
              <a:rPr lang="fr-FR" b="1" dirty="0" smtClean="0"/>
              <a:t> para </a:t>
            </a:r>
            <a:r>
              <a:rPr lang="fr-FR" b="1" dirty="0" err="1" smtClean="0"/>
              <a:t>inmigrantes</a:t>
            </a:r>
            <a:r>
              <a:rPr lang="fr-FR" b="1" dirty="0" smtClean="0"/>
              <a:t>, para </a:t>
            </a:r>
            <a:r>
              <a:rPr lang="fr-FR" b="1" dirty="0" err="1" smtClean="0"/>
              <a:t>hijos</a:t>
            </a:r>
            <a:r>
              <a:rPr lang="fr-FR" b="1" dirty="0" smtClean="0"/>
              <a:t> de familias monoparentales o para </a:t>
            </a:r>
            <a:r>
              <a:rPr lang="fr-FR" b="1" dirty="0" err="1" smtClean="0"/>
              <a:t>discapacitados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218094" y="4244895"/>
            <a:ext cx="2627784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Influye más el nivel educativo que el sexo en las diferencias de rendimiento escolar.</a:t>
            </a:r>
            <a:endParaRPr lang="fr-FR" b="1" dirty="0"/>
          </a:p>
        </p:txBody>
      </p:sp>
      <p:sp>
        <p:nvSpPr>
          <p:cNvPr id="13" name="Rectangle 12"/>
          <p:cNvSpPr/>
          <p:nvPr/>
        </p:nvSpPr>
        <p:spPr>
          <a:xfrm>
            <a:off x="6030416" y="188640"/>
            <a:ext cx="300608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/>
              <a:t>L</a:t>
            </a:r>
            <a:r>
              <a:rPr lang="es-ES" b="1" dirty="0" smtClean="0"/>
              <a:t>a educación en la heterogeneidad es beneficiosa, ya que refleja la diversidad que encontrarán en su vida diaria.</a:t>
            </a:r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6026942" y="4229264"/>
            <a:ext cx="2999631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b="1" dirty="0" err="1" smtClean="0"/>
              <a:t>Así</a:t>
            </a:r>
            <a:r>
              <a:rPr lang="fr-FR" b="1" dirty="0" smtClean="0"/>
              <a:t> se </a:t>
            </a:r>
            <a:r>
              <a:rPr lang="fr-FR" b="1" dirty="0" err="1" smtClean="0"/>
              <a:t>facilitan</a:t>
            </a:r>
            <a:r>
              <a:rPr lang="fr-FR" b="1" dirty="0" smtClean="0"/>
              <a:t> las </a:t>
            </a:r>
            <a:r>
              <a:rPr lang="fr-FR" b="1" dirty="0" err="1" smtClean="0"/>
              <a:t>mejores</a:t>
            </a:r>
            <a:r>
              <a:rPr lang="fr-FR" b="1" dirty="0" smtClean="0"/>
              <a:t> </a:t>
            </a:r>
            <a:r>
              <a:rPr lang="fr-FR" b="1" dirty="0" err="1" smtClean="0"/>
              <a:t>oportunidades</a:t>
            </a:r>
            <a:r>
              <a:rPr lang="fr-FR" b="1" dirty="0" smtClean="0"/>
              <a:t> para </a:t>
            </a:r>
            <a:r>
              <a:rPr lang="fr-FR" b="1" dirty="0" err="1" smtClean="0"/>
              <a:t>cada</a:t>
            </a:r>
            <a:r>
              <a:rPr lang="fr-FR" b="1" dirty="0" smtClean="0"/>
              <a:t> </a:t>
            </a:r>
            <a:r>
              <a:rPr lang="fr-FR" b="1" dirty="0" err="1" smtClean="0"/>
              <a:t>sexo</a:t>
            </a:r>
            <a:r>
              <a:rPr lang="fr-FR" b="1" dirty="0" smtClean="0"/>
              <a:t>, </a:t>
            </a:r>
            <a:r>
              <a:rPr lang="fr-FR" b="1" dirty="0" err="1" smtClean="0"/>
              <a:t>tratando</a:t>
            </a:r>
            <a:r>
              <a:rPr lang="fr-FR" b="1" dirty="0" smtClean="0"/>
              <a:t> </a:t>
            </a:r>
            <a:r>
              <a:rPr lang="fr-FR" b="1" dirty="0" err="1" smtClean="0"/>
              <a:t>específicamente</a:t>
            </a:r>
            <a:r>
              <a:rPr lang="fr-FR" b="1" dirty="0" smtClean="0"/>
              <a:t> a </a:t>
            </a:r>
            <a:r>
              <a:rPr lang="fr-FR" b="1" dirty="0" err="1" smtClean="0"/>
              <a:t>cada</a:t>
            </a:r>
            <a:r>
              <a:rPr lang="fr-FR" b="1" dirty="0" smtClean="0"/>
              <a:t> </a:t>
            </a:r>
            <a:r>
              <a:rPr lang="fr-FR" b="1" dirty="0" err="1" smtClean="0"/>
              <a:t>uno</a:t>
            </a:r>
            <a:r>
              <a:rPr lang="fr-FR" b="1" dirty="0" smtClean="0"/>
              <a:t>. </a:t>
            </a:r>
            <a:endParaRPr lang="fr-FR" b="1" dirty="0"/>
          </a:p>
        </p:txBody>
      </p:sp>
      <p:sp>
        <p:nvSpPr>
          <p:cNvPr id="16" name="Rectangle 15"/>
          <p:cNvSpPr/>
          <p:nvPr/>
        </p:nvSpPr>
        <p:spPr>
          <a:xfrm>
            <a:off x="3104964" y="2106722"/>
            <a:ext cx="2624575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Promueve </a:t>
            </a:r>
            <a:r>
              <a:rPr lang="es-ES" b="1" dirty="0"/>
              <a:t>una cultura escolar más centrada en la </a:t>
            </a:r>
            <a:r>
              <a:rPr lang="es-ES" b="1" dirty="0" smtClean="0"/>
              <a:t>excelencia académica </a:t>
            </a:r>
            <a:r>
              <a:rPr lang="es-ES" b="1" dirty="0"/>
              <a:t>que en las relaciones, la apariencia física o los deportes.</a:t>
            </a:r>
            <a:endParaRPr lang="fr-FR" b="1" dirty="0"/>
          </a:p>
        </p:txBody>
      </p:sp>
      <p:sp>
        <p:nvSpPr>
          <p:cNvPr id="17" name="Rectangle 16"/>
          <p:cNvSpPr/>
          <p:nvPr/>
        </p:nvSpPr>
        <p:spPr>
          <a:xfrm>
            <a:off x="250985" y="2106722"/>
            <a:ext cx="2610545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Las diferencias entre sexos son las responsables de los distintos grados de fracaso escolar entre sexos y materias.</a:t>
            </a:r>
            <a:endParaRPr lang="fr-FR" b="1" dirty="0"/>
          </a:p>
        </p:txBody>
      </p:sp>
      <p:sp>
        <p:nvSpPr>
          <p:cNvPr id="18" name="Rectangle 17"/>
          <p:cNvSpPr/>
          <p:nvPr/>
        </p:nvSpPr>
        <p:spPr>
          <a:xfrm>
            <a:off x="3131840" y="4229265"/>
            <a:ext cx="2610545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Permite atender de forma mejor a cada sexo en las áreas para las que están menos dotados. </a:t>
            </a:r>
            <a:endParaRPr lang="fr-FR" b="1" dirty="0"/>
          </a:p>
        </p:txBody>
      </p:sp>
      <p:sp>
        <p:nvSpPr>
          <p:cNvPr id="19" name="Rectangle 18"/>
          <p:cNvSpPr/>
          <p:nvPr/>
        </p:nvSpPr>
        <p:spPr>
          <a:xfrm>
            <a:off x="3203848" y="5851391"/>
            <a:ext cx="261054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Produce un ambiente más relajado.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2584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A </a:t>
            </a:r>
            <a:r>
              <a:rPr lang="en-GB" sz="2800" b="1" u="sng" dirty="0" err="1" smtClean="0"/>
              <a:t>favor</a:t>
            </a:r>
            <a:endParaRPr lang="fr-FR" sz="2800" b="1" u="sng" dirty="0"/>
          </a:p>
        </p:txBody>
      </p:sp>
    </p:spTree>
    <p:extLst>
      <p:ext uri="{BB962C8B-B14F-4D97-AF65-F5344CB8AC3E}">
        <p14:creationId xmlns:p14="http://schemas.microsoft.com/office/powerpoint/2010/main" val="35608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En contra</a:t>
            </a:r>
            <a:endParaRPr lang="fr-FR" sz="2800" b="1" u="sng" dirty="0"/>
          </a:p>
        </p:txBody>
      </p:sp>
    </p:spTree>
    <p:extLst>
      <p:ext uri="{BB962C8B-B14F-4D97-AF65-F5344CB8AC3E}">
        <p14:creationId xmlns:p14="http://schemas.microsoft.com/office/powerpoint/2010/main" val="330882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1640</Words>
  <Application>Microsoft Office PowerPoint</Application>
  <PresentationFormat>On-screen Show (4:3)</PresentationFormat>
  <Paragraphs>164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¿Por qué aprender por separado?</vt:lpstr>
      <vt:lpstr>Tabú</vt:lpstr>
      <vt:lpstr>PowerPoint Presentation</vt:lpstr>
      <vt:lpstr>Definiciones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¡Un poco de teatro!</vt:lpstr>
      <vt:lpstr>Redacción (220 max.)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¿Por qué aprender por separado?</dc:title>
  <dc:creator>Mark Dawes</dc:creator>
  <cp:lastModifiedBy>Rachel Hawkes</cp:lastModifiedBy>
  <cp:revision>33</cp:revision>
  <cp:lastPrinted>2012-02-09T07:31:00Z</cp:lastPrinted>
  <dcterms:created xsi:type="dcterms:W3CDTF">2012-02-09T04:02:15Z</dcterms:created>
  <dcterms:modified xsi:type="dcterms:W3CDTF">2012-02-09T12:24:38Z</dcterms:modified>
</cp:coreProperties>
</file>