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66" r:id="rId4"/>
    <p:sldId id="261" r:id="rId5"/>
    <p:sldId id="260" r:id="rId6"/>
    <p:sldId id="263" r:id="rId7"/>
    <p:sldId id="264" r:id="rId8"/>
    <p:sldId id="265" r:id="rId9"/>
    <p:sldId id="269" r:id="rId10"/>
    <p:sldId id="277" r:id="rId11"/>
    <p:sldId id="262" r:id="rId12"/>
    <p:sldId id="258" r:id="rId13"/>
    <p:sldId id="272" r:id="rId14"/>
    <p:sldId id="273" r:id="rId15"/>
    <p:sldId id="274" r:id="rId16"/>
    <p:sldId id="259" r:id="rId17"/>
    <p:sldId id="275" r:id="rId18"/>
    <p:sldId id="284" r:id="rId19"/>
    <p:sldId id="276" r:id="rId20"/>
    <p:sldId id="285" r:id="rId21"/>
    <p:sldId id="267" r:id="rId22"/>
    <p:sldId id="268" r:id="rId23"/>
    <p:sldId id="280" r:id="rId24"/>
    <p:sldId id="279" r:id="rId25"/>
    <p:sldId id="278" r:id="rId26"/>
    <p:sldId id="283" r:id="rId27"/>
    <p:sldId id="25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2935" autoAdjust="0"/>
  </p:normalViewPr>
  <p:slideViewPr>
    <p:cSldViewPr>
      <p:cViewPr>
        <p:scale>
          <a:sx n="67" d="100"/>
          <a:sy n="67" d="100"/>
        </p:scale>
        <p:origin x="-290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C98CB-CF74-4B7D-9A94-7BC540D19D56}" type="datetimeFigureOut">
              <a:rPr lang="en-GB" smtClean="0"/>
              <a:t>26/08/2012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F798B-8B3E-45AF-AC23-4CBFC42BA3FA}" type="slidenum">
              <a:rPr lang="en-GB" smtClean="0"/>
              <a:t>‹#›</a:t>
            </a:fld>
            <a:endParaRPr lang="en-GB"/>
          </a:p>
        </p:txBody>
      </p:sp>
    </p:spTree>
    <p:extLst>
      <p:ext uri="{BB962C8B-B14F-4D97-AF65-F5344CB8AC3E}">
        <p14:creationId xmlns:p14="http://schemas.microsoft.com/office/powerpoint/2010/main" val="69299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encourage students to respond to each other’s ranking suggestions.</a:t>
            </a:r>
            <a:endParaRPr lang="en-GB" dirty="0"/>
          </a:p>
        </p:txBody>
      </p:sp>
      <p:sp>
        <p:nvSpPr>
          <p:cNvPr id="4" name="Slide Number Placeholder 3"/>
          <p:cNvSpPr>
            <a:spLocks noGrp="1"/>
          </p:cNvSpPr>
          <p:nvPr>
            <p:ph type="sldNum" sz="quarter" idx="10"/>
          </p:nvPr>
        </p:nvSpPr>
        <p:spPr/>
        <p:txBody>
          <a:bodyPr/>
          <a:lstStyle/>
          <a:p>
            <a:fld id="{102E30EB-E414-4D7B-8419-66F8BE97CCD9}" type="slidenum">
              <a:rPr lang="en-GB" smtClean="0"/>
              <a:t>5</a:t>
            </a:fld>
            <a:endParaRPr lang="en-GB"/>
          </a:p>
        </p:txBody>
      </p:sp>
    </p:spTree>
    <p:extLst>
      <p:ext uri="{BB962C8B-B14F-4D97-AF65-F5344CB8AC3E}">
        <p14:creationId xmlns:p14="http://schemas.microsoft.com/office/powerpoint/2010/main" val="361019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3C5880-18C3-4AE1-A586-8EFC43D2D951}" type="slidenum">
              <a:rPr lang="en-GB" smtClean="0"/>
              <a:t>16</a:t>
            </a:fld>
            <a:endParaRPr lang="en-GB"/>
          </a:p>
        </p:txBody>
      </p:sp>
    </p:spTree>
    <p:extLst>
      <p:ext uri="{BB962C8B-B14F-4D97-AF65-F5344CB8AC3E}">
        <p14:creationId xmlns:p14="http://schemas.microsoft.com/office/powerpoint/2010/main" val="319176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317DCC-7315-4984-8011-1B8BE95AE05C}" type="datetimeFigureOut">
              <a:rPr lang="en-GB" smtClean="0"/>
              <a:t>26/08/2012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230560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317DCC-7315-4984-8011-1B8BE95AE05C}" type="datetimeFigureOut">
              <a:rPr lang="en-GB" smtClean="0"/>
              <a:t>26/08/2012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54299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317DCC-7315-4984-8011-1B8BE95AE05C}" type="datetimeFigureOut">
              <a:rPr lang="en-GB" smtClean="0"/>
              <a:t>26/08/2012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232440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317DCC-7315-4984-8011-1B8BE95AE05C}" type="datetimeFigureOut">
              <a:rPr lang="en-GB" smtClean="0"/>
              <a:t>26/08/2012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76613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17DCC-7315-4984-8011-1B8BE95AE05C}" type="datetimeFigureOut">
              <a:rPr lang="en-GB" smtClean="0"/>
              <a:t>26/08/2012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111490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317DCC-7315-4984-8011-1B8BE95AE05C}" type="datetimeFigureOut">
              <a:rPr lang="en-GB" smtClean="0"/>
              <a:t>26/08/2012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171562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317DCC-7315-4984-8011-1B8BE95AE05C}" type="datetimeFigureOut">
              <a:rPr lang="en-GB" smtClean="0"/>
              <a:t>26/08/2012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272801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317DCC-7315-4984-8011-1B8BE95AE05C}" type="datetimeFigureOut">
              <a:rPr lang="en-GB" smtClean="0"/>
              <a:t>26/08/2012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63812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17DCC-7315-4984-8011-1B8BE95AE05C}" type="datetimeFigureOut">
              <a:rPr lang="en-GB" smtClean="0"/>
              <a:t>26/08/2012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368259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17DCC-7315-4984-8011-1B8BE95AE05C}" type="datetimeFigureOut">
              <a:rPr lang="en-GB" smtClean="0"/>
              <a:t>26/08/2012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128104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17DCC-7315-4984-8011-1B8BE95AE05C}" type="datetimeFigureOut">
              <a:rPr lang="en-GB" smtClean="0"/>
              <a:t>26/08/2012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44AAA-50E5-43E3-9500-F3A90E340190}" type="slidenum">
              <a:rPr lang="en-GB" smtClean="0"/>
              <a:t>‹#›</a:t>
            </a:fld>
            <a:endParaRPr lang="en-GB"/>
          </a:p>
        </p:txBody>
      </p:sp>
    </p:spTree>
    <p:extLst>
      <p:ext uri="{BB962C8B-B14F-4D97-AF65-F5344CB8AC3E}">
        <p14:creationId xmlns:p14="http://schemas.microsoft.com/office/powerpoint/2010/main" val="376096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17DCC-7315-4984-8011-1B8BE95AE05C}" type="datetimeFigureOut">
              <a:rPr lang="en-GB" smtClean="0"/>
              <a:t>26/08/2012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44AAA-50E5-43E3-9500-F3A90E340190}" type="slidenum">
              <a:rPr lang="en-GB" smtClean="0"/>
              <a:t>‹#›</a:t>
            </a:fld>
            <a:endParaRPr lang="en-GB"/>
          </a:p>
        </p:txBody>
      </p:sp>
    </p:spTree>
    <p:extLst>
      <p:ext uri="{BB962C8B-B14F-4D97-AF65-F5344CB8AC3E}">
        <p14:creationId xmlns:p14="http://schemas.microsoft.com/office/powerpoint/2010/main" val="243865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gacolu.blogspot.com/2011/05/la-mala-educacion-del-peru.html"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20minutos.es/"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92696"/>
            <a:ext cx="7772400" cy="2403698"/>
          </a:xfrm>
        </p:spPr>
        <p:txBody>
          <a:bodyPr>
            <a:noAutofit/>
          </a:bodyPr>
          <a:lstStyle/>
          <a:p>
            <a:r>
              <a:rPr lang="en-GB" sz="8000" b="1" dirty="0" smtClean="0"/>
              <a:t>Los </a:t>
            </a:r>
            <a:r>
              <a:rPr lang="en-GB" sz="8000" b="1" dirty="0" err="1" smtClean="0"/>
              <a:t>sistemas</a:t>
            </a:r>
            <a:r>
              <a:rPr lang="en-GB" sz="8000" b="1" dirty="0" smtClean="0"/>
              <a:t> de </a:t>
            </a:r>
            <a:r>
              <a:rPr lang="en-GB" sz="8000" b="1" dirty="0" err="1" smtClean="0"/>
              <a:t>educación</a:t>
            </a:r>
            <a:endParaRPr lang="fr-FR" sz="8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140968"/>
            <a:ext cx="3430732" cy="30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487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33" y="260648"/>
            <a:ext cx="8123213" cy="1569660"/>
          </a:xfrm>
          <a:prstGeom prst="rect">
            <a:avLst/>
          </a:prstGeom>
        </p:spPr>
        <p:txBody>
          <a:bodyPr wrap="square">
            <a:spAutoFit/>
          </a:bodyPr>
          <a:lstStyle/>
          <a:p>
            <a:pPr algn="ctr"/>
            <a:r>
              <a:rPr lang="en-GB" sz="3200" b="1" baseline="0" dirty="0" smtClean="0"/>
              <a:t>“El </a:t>
            </a:r>
            <a:r>
              <a:rPr lang="en-GB" sz="3200" b="1" baseline="0" dirty="0" err="1" smtClean="0"/>
              <a:t>sistema</a:t>
            </a:r>
            <a:r>
              <a:rPr lang="en-GB" sz="3200" b="1" baseline="0" dirty="0" smtClean="0"/>
              <a:t> </a:t>
            </a:r>
            <a:r>
              <a:rPr lang="en-GB" sz="3200" b="1" baseline="0" dirty="0" err="1" smtClean="0"/>
              <a:t>educativo</a:t>
            </a:r>
            <a:r>
              <a:rPr lang="en-GB" sz="3200" b="1" baseline="0" dirty="0" smtClean="0"/>
              <a:t> </a:t>
            </a:r>
            <a:r>
              <a:rPr lang="en-GB" sz="3200" b="1" baseline="0" dirty="0" err="1" smtClean="0"/>
              <a:t>español</a:t>
            </a:r>
            <a:r>
              <a:rPr lang="en-GB" sz="3200" b="1" baseline="0" dirty="0" smtClean="0"/>
              <a:t> </a:t>
            </a:r>
            <a:r>
              <a:rPr lang="en-GB" sz="3200" b="1" baseline="0" dirty="0" err="1" smtClean="0"/>
              <a:t>es</a:t>
            </a:r>
            <a:r>
              <a:rPr lang="en-GB" sz="3200" b="1" baseline="0" dirty="0" smtClean="0"/>
              <a:t> </a:t>
            </a:r>
            <a:r>
              <a:rPr lang="en-GB" sz="3200" b="1" baseline="0" dirty="0" err="1" smtClean="0"/>
              <a:t>mejor</a:t>
            </a:r>
            <a:r>
              <a:rPr lang="en-GB" sz="3200" b="1" baseline="0" dirty="0" smtClean="0"/>
              <a:t> </a:t>
            </a:r>
            <a:r>
              <a:rPr lang="en-GB" sz="3200" b="1" baseline="0" dirty="0" err="1" smtClean="0"/>
              <a:t>que</a:t>
            </a:r>
            <a:r>
              <a:rPr lang="en-GB" sz="3200" b="1" baseline="0" dirty="0" smtClean="0"/>
              <a:t> el </a:t>
            </a:r>
            <a:r>
              <a:rPr lang="en-GB" sz="3200" b="1" baseline="0" dirty="0" err="1" smtClean="0"/>
              <a:t>sistema</a:t>
            </a:r>
            <a:r>
              <a:rPr lang="en-GB" sz="3200" b="1" baseline="0" dirty="0" smtClean="0"/>
              <a:t> </a:t>
            </a:r>
            <a:r>
              <a:rPr lang="en-GB" sz="3200" b="1" baseline="0" dirty="0" err="1" smtClean="0"/>
              <a:t>inglés</a:t>
            </a:r>
            <a:r>
              <a:rPr lang="en-GB" sz="3200" b="1" baseline="0" dirty="0" smtClean="0"/>
              <a:t>.”</a:t>
            </a:r>
            <a:endParaRPr lang="en-GB" sz="3200" b="1" dirty="0" smtClean="0"/>
          </a:p>
          <a:p>
            <a:pPr algn="ctr"/>
            <a:endParaRPr lang="en-GB" sz="3200" dirty="0"/>
          </a:p>
        </p:txBody>
      </p:sp>
      <p:sp>
        <p:nvSpPr>
          <p:cNvPr id="4" name="Content Placeholder 3"/>
          <p:cNvSpPr>
            <a:spLocks noGrp="1"/>
          </p:cNvSpPr>
          <p:nvPr>
            <p:ph idx="1"/>
          </p:nvPr>
        </p:nvSpPr>
        <p:spPr>
          <a:xfrm>
            <a:off x="485226" y="1484784"/>
            <a:ext cx="8229600" cy="4709120"/>
          </a:xfrm>
        </p:spPr>
        <p:txBody>
          <a:bodyPr>
            <a:noAutofit/>
          </a:bodyPr>
          <a:lstStyle/>
          <a:p>
            <a:r>
              <a:rPr lang="en-GB" sz="2800" dirty="0" err="1" smtClean="0"/>
              <a:t>Introducción</a:t>
            </a:r>
            <a:r>
              <a:rPr lang="en-GB" sz="2800" dirty="0" smtClean="0"/>
              <a:t> (¿</a:t>
            </a:r>
            <a:r>
              <a:rPr lang="en-GB" sz="2800" dirty="0" err="1" smtClean="0"/>
              <a:t>por</a:t>
            </a:r>
            <a:r>
              <a:rPr lang="en-GB" sz="2800" dirty="0" smtClean="0"/>
              <a:t> </a:t>
            </a:r>
            <a:r>
              <a:rPr lang="en-GB" sz="2800" dirty="0" err="1" smtClean="0"/>
              <a:t>qué</a:t>
            </a:r>
            <a:r>
              <a:rPr lang="en-GB" sz="2800" dirty="0" smtClean="0"/>
              <a:t> </a:t>
            </a:r>
            <a:r>
              <a:rPr lang="en-GB" sz="2800" dirty="0" err="1" smtClean="0"/>
              <a:t>es</a:t>
            </a:r>
            <a:r>
              <a:rPr lang="en-GB" sz="2800" dirty="0" smtClean="0"/>
              <a:t> tan </a:t>
            </a:r>
            <a:r>
              <a:rPr lang="en-GB" sz="2800" dirty="0" err="1" smtClean="0"/>
              <a:t>importante</a:t>
            </a:r>
            <a:r>
              <a:rPr lang="en-GB" sz="2800" dirty="0" smtClean="0"/>
              <a:t> la </a:t>
            </a:r>
            <a:r>
              <a:rPr lang="en-GB" sz="2800" dirty="0" err="1" smtClean="0"/>
              <a:t>educación</a:t>
            </a:r>
            <a:r>
              <a:rPr lang="en-GB" sz="2800" dirty="0" smtClean="0"/>
              <a:t>? ¿</a:t>
            </a:r>
            <a:r>
              <a:rPr lang="en-GB" sz="2800" dirty="0" err="1" smtClean="0"/>
              <a:t>cuáles</a:t>
            </a:r>
            <a:r>
              <a:rPr lang="en-GB" sz="2800" dirty="0" smtClean="0"/>
              <a:t> son los </a:t>
            </a:r>
            <a:r>
              <a:rPr lang="en-GB" sz="2800" dirty="0" err="1" smtClean="0"/>
              <a:t>objetivos</a:t>
            </a:r>
            <a:r>
              <a:rPr lang="en-GB" sz="2800" dirty="0" smtClean="0"/>
              <a:t> de </a:t>
            </a:r>
            <a:r>
              <a:rPr lang="en-GB" sz="2800" dirty="0" err="1" smtClean="0"/>
              <a:t>cada</a:t>
            </a:r>
            <a:r>
              <a:rPr lang="en-GB" sz="2800" dirty="0" smtClean="0"/>
              <a:t> </a:t>
            </a:r>
            <a:r>
              <a:rPr lang="en-GB" sz="2800" dirty="0" err="1" smtClean="0"/>
              <a:t>sistema</a:t>
            </a:r>
            <a:r>
              <a:rPr lang="en-GB" sz="2800" dirty="0" smtClean="0"/>
              <a:t> </a:t>
            </a:r>
            <a:r>
              <a:rPr lang="en-GB" sz="2800" dirty="0" err="1" smtClean="0"/>
              <a:t>educativo</a:t>
            </a:r>
            <a:r>
              <a:rPr lang="en-GB" sz="2800" dirty="0" smtClean="0"/>
              <a:t>?)</a:t>
            </a:r>
          </a:p>
          <a:p>
            <a:r>
              <a:rPr lang="en-GB" sz="2800" dirty="0" err="1" smtClean="0"/>
              <a:t>Unas</a:t>
            </a:r>
            <a:r>
              <a:rPr lang="en-GB" sz="2800" dirty="0" smtClean="0"/>
              <a:t> </a:t>
            </a:r>
            <a:r>
              <a:rPr lang="en-GB" sz="2800" dirty="0" err="1" smtClean="0"/>
              <a:t>ventajas</a:t>
            </a:r>
            <a:r>
              <a:rPr lang="en-GB" sz="2800" dirty="0" smtClean="0"/>
              <a:t> del </a:t>
            </a:r>
            <a:r>
              <a:rPr lang="en-GB" sz="2800" dirty="0" err="1" smtClean="0"/>
              <a:t>sistema</a:t>
            </a:r>
            <a:r>
              <a:rPr lang="en-GB" sz="2800" dirty="0" smtClean="0"/>
              <a:t> </a:t>
            </a:r>
            <a:r>
              <a:rPr lang="en-GB" sz="2800" dirty="0" err="1" smtClean="0"/>
              <a:t>español</a:t>
            </a:r>
            <a:endParaRPr lang="en-GB" sz="2800" dirty="0" smtClean="0"/>
          </a:p>
          <a:p>
            <a:r>
              <a:rPr lang="en-GB" sz="2800" dirty="0" err="1" smtClean="0"/>
              <a:t>Unas</a:t>
            </a:r>
            <a:r>
              <a:rPr lang="en-GB" sz="2800" dirty="0" smtClean="0"/>
              <a:t> </a:t>
            </a:r>
            <a:r>
              <a:rPr lang="en-GB" sz="2800" dirty="0" err="1" smtClean="0"/>
              <a:t>ventajas</a:t>
            </a:r>
            <a:r>
              <a:rPr lang="en-GB" sz="2800" dirty="0" smtClean="0"/>
              <a:t> del </a:t>
            </a:r>
            <a:r>
              <a:rPr lang="en-GB" sz="2800" dirty="0" err="1" smtClean="0"/>
              <a:t>sistema</a:t>
            </a:r>
            <a:r>
              <a:rPr lang="en-GB" sz="2800" dirty="0" smtClean="0"/>
              <a:t> </a:t>
            </a:r>
            <a:r>
              <a:rPr lang="en-GB" sz="2800" dirty="0" err="1" smtClean="0"/>
              <a:t>inglés</a:t>
            </a:r>
            <a:endParaRPr lang="en-GB" sz="2800" dirty="0" smtClean="0"/>
          </a:p>
          <a:p>
            <a:r>
              <a:rPr lang="en-GB" sz="2800" dirty="0" smtClean="0"/>
              <a:t>Las similitudes entre los dos </a:t>
            </a:r>
            <a:r>
              <a:rPr lang="en-GB" sz="2800" dirty="0" err="1" smtClean="0"/>
              <a:t>sistemas</a:t>
            </a:r>
            <a:endParaRPr lang="en-GB" sz="2800" dirty="0" smtClean="0"/>
          </a:p>
          <a:p>
            <a:r>
              <a:rPr lang="en-GB" sz="2800" dirty="0" err="1" smtClean="0"/>
              <a:t>Conclusión</a:t>
            </a:r>
            <a:r>
              <a:rPr lang="en-GB" sz="2800" dirty="0" smtClean="0"/>
              <a:t>  - No hay </a:t>
            </a:r>
            <a:r>
              <a:rPr lang="en-GB" sz="2800" dirty="0" err="1" smtClean="0"/>
              <a:t>tanta</a:t>
            </a:r>
            <a:r>
              <a:rPr lang="en-GB" sz="2800" dirty="0" smtClean="0"/>
              <a:t> </a:t>
            </a:r>
            <a:r>
              <a:rPr lang="en-GB" sz="2800" dirty="0" err="1" smtClean="0"/>
              <a:t>diferencia</a:t>
            </a:r>
            <a:r>
              <a:rPr lang="en-GB" sz="2800" dirty="0" smtClean="0"/>
              <a:t> entre los dos </a:t>
            </a:r>
            <a:r>
              <a:rPr lang="en-GB" sz="2800" dirty="0" err="1" smtClean="0"/>
              <a:t>sistemas</a:t>
            </a:r>
            <a:r>
              <a:rPr lang="en-GB" sz="2800" dirty="0" smtClean="0"/>
              <a:t> </a:t>
            </a:r>
            <a:r>
              <a:rPr lang="en-GB" sz="2800" dirty="0" err="1" smtClean="0"/>
              <a:t>europeos</a:t>
            </a:r>
            <a:r>
              <a:rPr lang="en-GB" sz="2800" dirty="0" smtClean="0"/>
              <a:t> </a:t>
            </a:r>
            <a:r>
              <a:rPr lang="en-GB" sz="2800" dirty="0" err="1" smtClean="0"/>
              <a:t>porque</a:t>
            </a:r>
            <a:r>
              <a:rPr lang="en-GB" sz="2800" dirty="0" smtClean="0"/>
              <a:t> ambos </a:t>
            </a:r>
            <a:r>
              <a:rPr lang="en-GB" sz="2800" dirty="0" err="1" smtClean="0"/>
              <a:t>países</a:t>
            </a:r>
            <a:r>
              <a:rPr lang="en-GB" sz="2800" dirty="0" smtClean="0"/>
              <a:t> son </a:t>
            </a:r>
            <a:r>
              <a:rPr lang="en-GB" sz="2800" dirty="0" err="1" smtClean="0"/>
              <a:t>bien</a:t>
            </a:r>
            <a:r>
              <a:rPr lang="en-GB" sz="2800" dirty="0" smtClean="0"/>
              <a:t> </a:t>
            </a:r>
            <a:r>
              <a:rPr lang="en-GB" sz="2800" dirty="0" err="1" smtClean="0"/>
              <a:t>desarrollados</a:t>
            </a:r>
            <a:r>
              <a:rPr lang="en-GB" sz="2800" dirty="0" smtClean="0"/>
              <a:t>.  </a:t>
            </a:r>
            <a:r>
              <a:rPr lang="en-GB" sz="2800" dirty="0" err="1" smtClean="0"/>
              <a:t>Más</a:t>
            </a:r>
            <a:r>
              <a:rPr lang="en-GB" sz="2800" dirty="0" smtClean="0"/>
              <a:t> </a:t>
            </a:r>
            <a:r>
              <a:rPr lang="en-GB" sz="2800" dirty="0" err="1" smtClean="0"/>
              <a:t>pertinente</a:t>
            </a:r>
            <a:r>
              <a:rPr lang="en-GB" sz="2800" dirty="0" smtClean="0"/>
              <a:t> </a:t>
            </a:r>
            <a:r>
              <a:rPr lang="en-GB" sz="2800" dirty="0" err="1" smtClean="0"/>
              <a:t>es</a:t>
            </a:r>
            <a:r>
              <a:rPr lang="en-GB" sz="2800" dirty="0" smtClean="0"/>
              <a:t> </a:t>
            </a:r>
            <a:r>
              <a:rPr lang="en-GB" sz="2800" dirty="0" err="1" smtClean="0"/>
              <a:t>considerar</a:t>
            </a:r>
            <a:r>
              <a:rPr lang="en-GB" sz="2800" dirty="0" smtClean="0"/>
              <a:t> la </a:t>
            </a:r>
            <a:r>
              <a:rPr lang="en-GB" sz="2800" dirty="0" err="1" smtClean="0"/>
              <a:t>falta</a:t>
            </a:r>
            <a:r>
              <a:rPr lang="en-GB" sz="2800" dirty="0" smtClean="0"/>
              <a:t> de </a:t>
            </a:r>
            <a:r>
              <a:rPr lang="en-GB" sz="2800" dirty="0" err="1" smtClean="0"/>
              <a:t>educación</a:t>
            </a:r>
            <a:r>
              <a:rPr lang="en-GB" sz="2800" dirty="0" smtClean="0"/>
              <a:t> en </a:t>
            </a:r>
            <a:r>
              <a:rPr lang="en-GB" sz="2800" dirty="0" err="1" smtClean="0"/>
              <a:t>otros</a:t>
            </a:r>
            <a:r>
              <a:rPr lang="en-GB" sz="2800" dirty="0" smtClean="0"/>
              <a:t> </a:t>
            </a:r>
            <a:r>
              <a:rPr lang="en-GB" sz="2800" dirty="0" err="1" smtClean="0"/>
              <a:t>países</a:t>
            </a:r>
            <a:r>
              <a:rPr lang="en-GB" sz="2800" dirty="0" smtClean="0"/>
              <a:t> </a:t>
            </a:r>
            <a:r>
              <a:rPr lang="en-GB" sz="2800" dirty="0" err="1" smtClean="0"/>
              <a:t>menos</a:t>
            </a:r>
            <a:r>
              <a:rPr lang="en-GB" sz="2800" dirty="0" smtClean="0"/>
              <a:t> </a:t>
            </a:r>
            <a:r>
              <a:rPr lang="en-GB" sz="2800" dirty="0" err="1" smtClean="0"/>
              <a:t>afortunados</a:t>
            </a:r>
            <a:r>
              <a:rPr lang="en-GB" sz="2800" dirty="0" smtClean="0"/>
              <a:t> – </a:t>
            </a:r>
            <a:r>
              <a:rPr lang="en-GB" sz="2800" dirty="0" err="1" smtClean="0"/>
              <a:t>ejemplos</a:t>
            </a:r>
            <a:r>
              <a:rPr lang="en-GB" sz="2800" dirty="0" smtClean="0"/>
              <a:t> y </a:t>
            </a:r>
            <a:r>
              <a:rPr lang="en-GB" sz="2800" dirty="0" err="1" smtClean="0"/>
              <a:t>unas</a:t>
            </a:r>
            <a:r>
              <a:rPr lang="en-GB" sz="2800" dirty="0" smtClean="0"/>
              <a:t> </a:t>
            </a:r>
            <a:r>
              <a:rPr lang="en-GB" sz="2800" dirty="0" err="1" smtClean="0"/>
              <a:t>soluciones</a:t>
            </a:r>
            <a:r>
              <a:rPr lang="en-GB" sz="2800" dirty="0" smtClean="0"/>
              <a:t>?</a:t>
            </a:r>
            <a:endParaRPr lang="en-GB" sz="2800" dirty="0"/>
          </a:p>
        </p:txBody>
      </p:sp>
    </p:spTree>
    <p:extLst>
      <p:ext uri="{BB962C8B-B14F-4D97-AF65-F5344CB8AC3E}">
        <p14:creationId xmlns:p14="http://schemas.microsoft.com/office/powerpoint/2010/main" val="293766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764704"/>
            <a:ext cx="7848872" cy="5262979"/>
          </a:xfrm>
          <a:prstGeom prst="rect">
            <a:avLst/>
          </a:prstGeom>
          <a:noFill/>
        </p:spPr>
        <p:txBody>
          <a:bodyPr wrap="square" rtlCol="0">
            <a:spAutoFit/>
          </a:bodyPr>
          <a:lstStyle/>
          <a:p>
            <a:r>
              <a:rPr lang="en-GB" sz="2400" b="1" dirty="0" err="1" smtClean="0"/>
              <a:t>Introducción</a:t>
            </a:r>
            <a:r>
              <a:rPr lang="en-GB" sz="2400" b="1" dirty="0" smtClean="0"/>
              <a:t>:</a:t>
            </a:r>
            <a:br>
              <a:rPr lang="en-GB" sz="2400" b="1" dirty="0" smtClean="0"/>
            </a:br>
            <a:r>
              <a:rPr lang="en-GB" sz="2400" dirty="0" smtClean="0"/>
              <a:t/>
            </a:r>
            <a:br>
              <a:rPr lang="en-GB" sz="2400" dirty="0" smtClean="0"/>
            </a:br>
            <a:r>
              <a:rPr lang="en-GB" sz="2400" dirty="0" smtClean="0"/>
              <a:t>El </a:t>
            </a:r>
            <a:r>
              <a:rPr lang="en-GB" sz="2400" dirty="0" err="1" smtClean="0"/>
              <a:t>valor</a:t>
            </a:r>
            <a:r>
              <a:rPr lang="en-GB" sz="2400" dirty="0" smtClean="0"/>
              <a:t> de la </a:t>
            </a:r>
            <a:r>
              <a:rPr lang="en-GB" sz="2400" dirty="0" err="1" smtClean="0"/>
              <a:t>educación</a:t>
            </a:r>
            <a:r>
              <a:rPr lang="en-GB" sz="2400" dirty="0" smtClean="0"/>
              <a:t> </a:t>
            </a:r>
            <a:r>
              <a:rPr lang="en-GB" sz="2400" dirty="0" err="1" smtClean="0"/>
              <a:t>es</a:t>
            </a:r>
            <a:r>
              <a:rPr lang="en-GB" sz="2400" dirty="0" smtClean="0"/>
              <a:t> </a:t>
            </a:r>
            <a:r>
              <a:rPr lang="en-GB" sz="2400" dirty="0" err="1" smtClean="0"/>
              <a:t>enorme</a:t>
            </a:r>
            <a:r>
              <a:rPr lang="en-GB" sz="2400" dirty="0" smtClean="0"/>
              <a:t>, </a:t>
            </a:r>
            <a:r>
              <a:rPr lang="en-GB" sz="2400" dirty="0" err="1" smtClean="0"/>
              <a:t>es</a:t>
            </a:r>
            <a:r>
              <a:rPr lang="en-GB" sz="2400" dirty="0" smtClean="0"/>
              <a:t> </a:t>
            </a:r>
            <a:r>
              <a:rPr lang="en-GB" sz="2400" dirty="0" err="1" smtClean="0"/>
              <a:t>todo</a:t>
            </a:r>
            <a:r>
              <a:rPr lang="en-GB" sz="2400" dirty="0" smtClean="0"/>
              <a:t>. </a:t>
            </a:r>
            <a:r>
              <a:rPr lang="es-ES_tradnl" sz="2400" dirty="0"/>
              <a:t>Todos pensamos que educar es sembrar para el </a:t>
            </a:r>
            <a:r>
              <a:rPr lang="es-ES_tradnl" sz="2400" dirty="0" smtClean="0"/>
              <a:t>futuro.</a:t>
            </a:r>
            <a:r>
              <a:rPr lang="es-ES_tradnl" sz="2400" dirty="0"/>
              <a:t> Todos queremos que </a:t>
            </a:r>
            <a:r>
              <a:rPr lang="es-ES_tradnl" sz="2400" dirty="0" smtClean="0"/>
              <a:t>los niños (que son los adultos de mañana)se </a:t>
            </a:r>
            <a:r>
              <a:rPr lang="es-ES_tradnl" sz="2400" dirty="0"/>
              <a:t>formen como ciudadanos y ciudadanas cualificados, capaces, que sean útiles a la sociedad y felices en sus vidas. Para lograr todo eso es esencial la "educación". </a:t>
            </a:r>
            <a:endParaRPr lang="es-ES_tradnl" sz="2400" dirty="0" smtClean="0"/>
          </a:p>
          <a:p>
            <a:r>
              <a:rPr lang="es-ES_tradnl" sz="2400" dirty="0" smtClean="0"/>
              <a:t>Los políticos ponen siempre una énfasis muy grande en mejorar el sistema educativo, sobre todo cuando acaban de entrar en gobierno. Para decidir cuál de dos sistemas educativos es el mejor, hay que tener en cuentas los objetivos de la educación escolar e identificar el sistema que mejor los consiga .</a:t>
            </a:r>
          </a:p>
        </p:txBody>
      </p:sp>
    </p:spTree>
    <p:extLst>
      <p:ext uri="{BB962C8B-B14F-4D97-AF65-F5344CB8AC3E}">
        <p14:creationId xmlns:p14="http://schemas.microsoft.com/office/powerpoint/2010/main" val="10011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664150"/>
            <a:ext cx="8784976" cy="1077218"/>
          </a:xfrm>
          <a:prstGeom prst="rect">
            <a:avLst/>
          </a:prstGeom>
        </p:spPr>
        <p:txBody>
          <a:bodyPr wrap="square">
            <a:spAutoFit/>
          </a:bodyPr>
          <a:lstStyle/>
          <a:p>
            <a:r>
              <a:rPr lang="es-ES" sz="1600" i="1" dirty="0"/>
              <a:t>Educación para la ciudadanía,</a:t>
            </a:r>
            <a:r>
              <a:rPr lang="es-ES" sz="1600" dirty="0"/>
              <a:t> es transmitir los valores democráticos, como la igualdad y la libertad, y explicar el funcionamiento del sistema político basado en la España de las autonomías. También se abordarán temas como la superación de conflictos, la igualdad entre hombres y mujeres, la prevención de la violencia contra las mujeres y la aceptación de los inmigrantes.</a:t>
            </a:r>
            <a:endParaRPr lang="en-GB" sz="1600" dirty="0"/>
          </a:p>
        </p:txBody>
      </p:sp>
      <p:sp>
        <p:nvSpPr>
          <p:cNvPr id="3" name="TextBox 2"/>
          <p:cNvSpPr txBox="1"/>
          <p:nvPr/>
        </p:nvSpPr>
        <p:spPr>
          <a:xfrm>
            <a:off x="899592" y="216496"/>
            <a:ext cx="7560840" cy="646331"/>
          </a:xfrm>
          <a:prstGeom prst="rect">
            <a:avLst/>
          </a:prstGeom>
          <a:noFill/>
        </p:spPr>
        <p:txBody>
          <a:bodyPr wrap="square" rtlCol="0">
            <a:spAutoFit/>
          </a:bodyPr>
          <a:lstStyle/>
          <a:p>
            <a:pPr algn="ctr"/>
            <a:r>
              <a:rPr lang="en-GB" sz="3600" b="1" dirty="0" smtClean="0"/>
              <a:t>Las similitudes entre los dos </a:t>
            </a:r>
            <a:r>
              <a:rPr lang="en-GB" sz="3600" b="1" dirty="0" err="1" smtClean="0"/>
              <a:t>sistemas</a:t>
            </a:r>
            <a:endParaRPr lang="en-GB" sz="3600" b="1" dirty="0"/>
          </a:p>
        </p:txBody>
      </p:sp>
      <p:sp>
        <p:nvSpPr>
          <p:cNvPr id="4" name="Rectangle 3"/>
          <p:cNvSpPr/>
          <p:nvPr/>
        </p:nvSpPr>
        <p:spPr>
          <a:xfrm>
            <a:off x="323528" y="1682805"/>
            <a:ext cx="8136904" cy="523220"/>
          </a:xfrm>
          <a:prstGeom prst="rect">
            <a:avLst/>
          </a:prstGeom>
        </p:spPr>
        <p:txBody>
          <a:bodyPr wrap="square">
            <a:spAutoFit/>
          </a:bodyPr>
          <a:lstStyle/>
          <a:p>
            <a:pPr lvl="0"/>
            <a:r>
              <a:rPr lang="es-ES" sz="2800" dirty="0" smtClean="0"/>
              <a:t>2.  Hay </a:t>
            </a:r>
            <a:r>
              <a:rPr lang="es-ES" sz="2800" dirty="0"/>
              <a:t>asignaturas comunes y otras de libre elección</a:t>
            </a:r>
            <a:endParaRPr lang="en-GB" sz="2800" dirty="0"/>
          </a:p>
        </p:txBody>
      </p:sp>
      <p:sp>
        <p:nvSpPr>
          <p:cNvPr id="5" name="TextBox 4"/>
          <p:cNvSpPr txBox="1"/>
          <p:nvPr/>
        </p:nvSpPr>
        <p:spPr>
          <a:xfrm>
            <a:off x="323527" y="1177008"/>
            <a:ext cx="8586349" cy="523220"/>
          </a:xfrm>
          <a:prstGeom prst="rect">
            <a:avLst/>
          </a:prstGeom>
          <a:noFill/>
        </p:spPr>
        <p:txBody>
          <a:bodyPr wrap="square" rtlCol="0">
            <a:spAutoFit/>
          </a:bodyPr>
          <a:lstStyle/>
          <a:p>
            <a:r>
              <a:rPr lang="en-GB" sz="2800" dirty="0" smtClean="0"/>
              <a:t>1.  Hay </a:t>
            </a:r>
            <a:r>
              <a:rPr lang="en-GB" sz="2800" dirty="0" err="1" smtClean="0"/>
              <a:t>colegios</a:t>
            </a:r>
            <a:r>
              <a:rPr lang="en-GB" sz="2800" dirty="0" smtClean="0"/>
              <a:t> </a:t>
            </a:r>
            <a:r>
              <a:rPr lang="en-GB" sz="2800" dirty="0" err="1" smtClean="0"/>
              <a:t>privados</a:t>
            </a:r>
            <a:r>
              <a:rPr lang="en-GB" sz="2800" dirty="0" smtClean="0"/>
              <a:t> y </a:t>
            </a:r>
            <a:r>
              <a:rPr lang="en-GB" sz="2800" dirty="0" err="1" smtClean="0"/>
              <a:t>colegios</a:t>
            </a:r>
            <a:r>
              <a:rPr lang="en-GB" sz="2800" dirty="0" smtClean="0"/>
              <a:t> </a:t>
            </a:r>
            <a:r>
              <a:rPr lang="en-GB" sz="2800" dirty="0" err="1" smtClean="0"/>
              <a:t>públicos</a:t>
            </a:r>
            <a:endParaRPr lang="en-GB" sz="2800" dirty="0"/>
          </a:p>
        </p:txBody>
      </p:sp>
      <p:sp>
        <p:nvSpPr>
          <p:cNvPr id="6" name="Rectangle 5"/>
          <p:cNvSpPr/>
          <p:nvPr/>
        </p:nvSpPr>
        <p:spPr>
          <a:xfrm>
            <a:off x="323528" y="2402885"/>
            <a:ext cx="8136904" cy="523220"/>
          </a:xfrm>
          <a:prstGeom prst="rect">
            <a:avLst/>
          </a:prstGeom>
        </p:spPr>
        <p:txBody>
          <a:bodyPr wrap="square">
            <a:spAutoFit/>
          </a:bodyPr>
          <a:lstStyle/>
          <a:p>
            <a:pPr lvl="0"/>
            <a:r>
              <a:rPr lang="es-ES" sz="2800" dirty="0"/>
              <a:t>3</a:t>
            </a:r>
            <a:r>
              <a:rPr lang="es-ES" sz="2800" dirty="0" smtClean="0"/>
              <a:t>.  Se dan clases de educación cívica.</a:t>
            </a:r>
            <a:endParaRPr lang="en-GB" sz="2800" dirty="0"/>
          </a:p>
        </p:txBody>
      </p:sp>
      <p:sp>
        <p:nvSpPr>
          <p:cNvPr id="7" name="Rectangle 6"/>
          <p:cNvSpPr/>
          <p:nvPr/>
        </p:nvSpPr>
        <p:spPr>
          <a:xfrm>
            <a:off x="323528" y="2977208"/>
            <a:ext cx="8136904" cy="523220"/>
          </a:xfrm>
          <a:prstGeom prst="rect">
            <a:avLst/>
          </a:prstGeom>
        </p:spPr>
        <p:txBody>
          <a:bodyPr wrap="square">
            <a:spAutoFit/>
          </a:bodyPr>
          <a:lstStyle/>
          <a:p>
            <a:pPr lvl="0"/>
            <a:r>
              <a:rPr lang="es-ES" sz="2800" dirty="0" smtClean="0"/>
              <a:t>4. La educación obligatoria </a:t>
            </a:r>
            <a:r>
              <a:rPr lang="es-ES" sz="2800" dirty="0" err="1" smtClean="0"/>
              <a:t>temina</a:t>
            </a:r>
            <a:r>
              <a:rPr lang="es-ES" sz="2800" dirty="0" smtClean="0"/>
              <a:t> con 16 años.</a:t>
            </a:r>
            <a:endParaRPr lang="en-GB" sz="2800" dirty="0"/>
          </a:p>
        </p:txBody>
      </p:sp>
      <p:sp>
        <p:nvSpPr>
          <p:cNvPr id="8" name="Rectangle 7"/>
          <p:cNvSpPr/>
          <p:nvPr/>
        </p:nvSpPr>
        <p:spPr>
          <a:xfrm>
            <a:off x="323528" y="3699029"/>
            <a:ext cx="8136904" cy="954107"/>
          </a:xfrm>
          <a:prstGeom prst="rect">
            <a:avLst/>
          </a:prstGeom>
        </p:spPr>
        <p:txBody>
          <a:bodyPr wrap="square">
            <a:spAutoFit/>
          </a:bodyPr>
          <a:lstStyle/>
          <a:p>
            <a:pPr lvl="0"/>
            <a:r>
              <a:rPr lang="es-ES" sz="2800" dirty="0" smtClean="0"/>
              <a:t>5.  El bachillerato son dos años de estudios que representa la preparación universitaria. </a:t>
            </a:r>
            <a:endParaRPr lang="en-GB" sz="2800" dirty="0"/>
          </a:p>
        </p:txBody>
      </p:sp>
    </p:spTree>
    <p:extLst>
      <p:ext uri="{BB962C8B-B14F-4D97-AF65-F5344CB8AC3E}">
        <p14:creationId xmlns:p14="http://schemas.microsoft.com/office/powerpoint/2010/main" val="267849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16496"/>
            <a:ext cx="7560840" cy="646331"/>
          </a:xfrm>
          <a:prstGeom prst="rect">
            <a:avLst/>
          </a:prstGeom>
          <a:noFill/>
        </p:spPr>
        <p:txBody>
          <a:bodyPr wrap="square" rtlCol="0">
            <a:spAutoFit/>
          </a:bodyPr>
          <a:lstStyle/>
          <a:p>
            <a:pPr algn="ctr"/>
            <a:r>
              <a:rPr lang="en-GB" sz="3600" b="1" dirty="0" smtClean="0"/>
              <a:t>Las </a:t>
            </a:r>
            <a:r>
              <a:rPr lang="en-GB" sz="3600" b="1" dirty="0" err="1" smtClean="0"/>
              <a:t>diferencias</a:t>
            </a:r>
            <a:r>
              <a:rPr lang="en-GB" sz="3600" b="1" dirty="0" smtClean="0"/>
              <a:t> entre los dos </a:t>
            </a:r>
            <a:r>
              <a:rPr lang="en-GB" sz="3600" b="1" dirty="0" err="1" smtClean="0"/>
              <a:t>sistemas</a:t>
            </a:r>
            <a:endParaRPr lang="en-GB" sz="3600" b="1" dirty="0"/>
          </a:p>
        </p:txBody>
      </p:sp>
      <p:sp>
        <p:nvSpPr>
          <p:cNvPr id="3" name="TextBox 2"/>
          <p:cNvSpPr txBox="1"/>
          <p:nvPr/>
        </p:nvSpPr>
        <p:spPr>
          <a:xfrm>
            <a:off x="323528" y="1772816"/>
            <a:ext cx="4824536" cy="707886"/>
          </a:xfrm>
          <a:prstGeom prst="rect">
            <a:avLst/>
          </a:prstGeom>
          <a:noFill/>
        </p:spPr>
        <p:txBody>
          <a:bodyPr wrap="square" rtlCol="0">
            <a:spAutoFit/>
          </a:bodyPr>
          <a:lstStyle/>
          <a:p>
            <a:r>
              <a:rPr lang="en-GB" sz="2000" dirty="0" smtClean="0"/>
              <a:t>2.  Los </a:t>
            </a:r>
            <a:r>
              <a:rPr lang="en-GB" sz="2000" dirty="0" err="1" smtClean="0"/>
              <a:t>llaman</a:t>
            </a:r>
            <a:r>
              <a:rPr lang="en-GB" sz="2000" dirty="0" smtClean="0"/>
              <a:t> a los </a:t>
            </a:r>
            <a:r>
              <a:rPr lang="en-GB" sz="2000" dirty="0" err="1" smtClean="0"/>
              <a:t>profes</a:t>
            </a:r>
            <a:r>
              <a:rPr lang="en-GB" sz="2000" dirty="0" smtClean="0"/>
              <a:t> </a:t>
            </a:r>
            <a:r>
              <a:rPr lang="en-GB" sz="2000" dirty="0" err="1" smtClean="0"/>
              <a:t>por</a:t>
            </a:r>
            <a:r>
              <a:rPr lang="en-GB" sz="2000" dirty="0" smtClean="0"/>
              <a:t> </a:t>
            </a:r>
            <a:r>
              <a:rPr lang="en-GB" sz="2000" dirty="0" err="1" smtClean="0"/>
              <a:t>nombre</a:t>
            </a:r>
            <a:r>
              <a:rPr lang="en-GB" sz="2000" dirty="0" smtClean="0"/>
              <a:t> y no </a:t>
            </a:r>
            <a:r>
              <a:rPr lang="en-GB" sz="2000" dirty="0" err="1" smtClean="0"/>
              <a:t>por</a:t>
            </a:r>
            <a:r>
              <a:rPr lang="en-GB" sz="2000" dirty="0" smtClean="0"/>
              <a:t> </a:t>
            </a:r>
            <a:r>
              <a:rPr lang="en-GB" sz="2000" dirty="0" err="1" smtClean="0"/>
              <a:t>apellido</a:t>
            </a:r>
            <a:r>
              <a:rPr lang="en-GB" sz="2000" dirty="0" smtClean="0"/>
              <a:t>.</a:t>
            </a:r>
          </a:p>
        </p:txBody>
      </p:sp>
      <p:sp>
        <p:nvSpPr>
          <p:cNvPr id="4" name="TextBox 3"/>
          <p:cNvSpPr txBox="1"/>
          <p:nvPr/>
        </p:nvSpPr>
        <p:spPr>
          <a:xfrm>
            <a:off x="323528" y="2492896"/>
            <a:ext cx="4824536" cy="1015663"/>
          </a:xfrm>
          <a:prstGeom prst="rect">
            <a:avLst/>
          </a:prstGeom>
          <a:noFill/>
        </p:spPr>
        <p:txBody>
          <a:bodyPr wrap="square" rtlCol="0">
            <a:spAutoFit/>
          </a:bodyPr>
          <a:lstStyle/>
          <a:p>
            <a:r>
              <a:rPr lang="en-GB" sz="2000" dirty="0"/>
              <a:t>3</a:t>
            </a:r>
            <a:r>
              <a:rPr lang="en-GB" sz="2000" dirty="0" smtClean="0"/>
              <a:t>.  Si un </a:t>
            </a:r>
            <a:r>
              <a:rPr lang="en-GB" sz="2000" dirty="0" err="1" smtClean="0"/>
              <a:t>alumno</a:t>
            </a:r>
            <a:r>
              <a:rPr lang="en-GB" sz="2000" dirty="0" smtClean="0"/>
              <a:t> no </a:t>
            </a:r>
            <a:r>
              <a:rPr lang="en-GB" sz="2000" dirty="0" err="1" smtClean="0"/>
              <a:t>consigue</a:t>
            </a:r>
            <a:r>
              <a:rPr lang="en-GB" sz="2000" dirty="0" smtClean="0"/>
              <a:t> el </a:t>
            </a:r>
            <a:r>
              <a:rPr lang="en-GB" sz="2000" dirty="0" err="1" smtClean="0"/>
              <a:t>nivel</a:t>
            </a:r>
            <a:r>
              <a:rPr lang="en-GB" sz="2000" dirty="0" smtClean="0"/>
              <a:t> </a:t>
            </a:r>
            <a:r>
              <a:rPr lang="en-GB" sz="2000" dirty="0" err="1" smtClean="0"/>
              <a:t>adecuado</a:t>
            </a:r>
            <a:r>
              <a:rPr lang="en-GB" sz="2000" dirty="0" smtClean="0"/>
              <a:t> al final del </a:t>
            </a:r>
            <a:r>
              <a:rPr lang="en-GB" sz="2000" dirty="0" err="1" smtClean="0"/>
              <a:t>curso</a:t>
            </a:r>
            <a:r>
              <a:rPr lang="en-GB" sz="2000" dirty="0" smtClean="0"/>
              <a:t>, </a:t>
            </a:r>
            <a:r>
              <a:rPr lang="en-GB" sz="2000" dirty="0" err="1" smtClean="0"/>
              <a:t>debe</a:t>
            </a:r>
            <a:r>
              <a:rPr lang="en-GB" sz="2000" dirty="0" smtClean="0"/>
              <a:t> </a:t>
            </a:r>
            <a:r>
              <a:rPr lang="en-GB" sz="2000" dirty="0" err="1" smtClean="0"/>
              <a:t>repetir</a:t>
            </a:r>
            <a:r>
              <a:rPr lang="en-GB" sz="2000" dirty="0" smtClean="0"/>
              <a:t> el </a:t>
            </a:r>
            <a:r>
              <a:rPr lang="en-GB" sz="2000" dirty="0" err="1" smtClean="0"/>
              <a:t>curso</a:t>
            </a:r>
            <a:r>
              <a:rPr lang="en-GB" sz="2000" dirty="0" smtClean="0"/>
              <a:t> </a:t>
            </a:r>
            <a:r>
              <a:rPr lang="en-GB" sz="2000" dirty="0" err="1" smtClean="0"/>
              <a:t>entero</a:t>
            </a:r>
            <a:r>
              <a:rPr lang="en-GB" sz="2000" dirty="0" smtClean="0"/>
              <a:t>.</a:t>
            </a:r>
          </a:p>
        </p:txBody>
      </p:sp>
      <p:sp>
        <p:nvSpPr>
          <p:cNvPr id="5" name="TextBox 4"/>
          <p:cNvSpPr txBox="1"/>
          <p:nvPr/>
        </p:nvSpPr>
        <p:spPr>
          <a:xfrm>
            <a:off x="251520" y="3573016"/>
            <a:ext cx="4824536" cy="1015663"/>
          </a:xfrm>
          <a:prstGeom prst="rect">
            <a:avLst/>
          </a:prstGeom>
          <a:noFill/>
        </p:spPr>
        <p:txBody>
          <a:bodyPr wrap="square" rtlCol="0">
            <a:spAutoFit/>
          </a:bodyPr>
          <a:lstStyle/>
          <a:p>
            <a:r>
              <a:rPr lang="en-GB" sz="2000" dirty="0"/>
              <a:t>4</a:t>
            </a:r>
            <a:r>
              <a:rPr lang="en-GB" sz="2000" dirty="0" smtClean="0"/>
              <a:t>.  Para el </a:t>
            </a:r>
            <a:r>
              <a:rPr lang="en-GB" sz="2000" dirty="0" err="1" smtClean="0"/>
              <a:t>bachillerato</a:t>
            </a:r>
            <a:r>
              <a:rPr lang="en-GB" sz="2000" dirty="0" smtClean="0"/>
              <a:t>, hay </a:t>
            </a:r>
            <a:r>
              <a:rPr lang="en-GB" sz="2000" dirty="0" err="1" smtClean="0"/>
              <a:t>que</a:t>
            </a:r>
            <a:r>
              <a:rPr lang="en-GB" sz="2000" dirty="0" smtClean="0"/>
              <a:t> </a:t>
            </a:r>
            <a:r>
              <a:rPr lang="en-GB" sz="2000" dirty="0" err="1" smtClean="0"/>
              <a:t>elegir</a:t>
            </a:r>
            <a:r>
              <a:rPr lang="en-GB" sz="2000" dirty="0" smtClean="0"/>
              <a:t> entre 3 </a:t>
            </a:r>
            <a:r>
              <a:rPr lang="en-GB" sz="2000" dirty="0" err="1" smtClean="0"/>
              <a:t>modalidades</a:t>
            </a:r>
            <a:r>
              <a:rPr lang="en-GB" sz="2000" dirty="0" smtClean="0"/>
              <a:t>: </a:t>
            </a:r>
            <a:r>
              <a:rPr lang="en-GB" sz="2000" dirty="0" err="1" smtClean="0"/>
              <a:t>ciencias</a:t>
            </a:r>
            <a:r>
              <a:rPr lang="en-GB" sz="2000" dirty="0" smtClean="0"/>
              <a:t>, </a:t>
            </a:r>
            <a:r>
              <a:rPr lang="en-GB" sz="2000" dirty="0" err="1" smtClean="0"/>
              <a:t>humanidades</a:t>
            </a:r>
            <a:r>
              <a:rPr lang="en-GB" sz="2000" dirty="0" smtClean="0"/>
              <a:t> o </a:t>
            </a:r>
            <a:r>
              <a:rPr lang="en-GB" sz="2000" dirty="0" err="1" smtClean="0"/>
              <a:t>artes</a:t>
            </a:r>
            <a:r>
              <a:rPr lang="en-GB" sz="2000" dirty="0" smtClean="0"/>
              <a:t>.</a:t>
            </a:r>
          </a:p>
        </p:txBody>
      </p:sp>
      <p:sp>
        <p:nvSpPr>
          <p:cNvPr id="6" name="TextBox 5"/>
          <p:cNvSpPr txBox="1"/>
          <p:nvPr/>
        </p:nvSpPr>
        <p:spPr>
          <a:xfrm>
            <a:off x="251520" y="4645585"/>
            <a:ext cx="4824536" cy="1015663"/>
          </a:xfrm>
          <a:prstGeom prst="rect">
            <a:avLst/>
          </a:prstGeom>
          <a:noFill/>
        </p:spPr>
        <p:txBody>
          <a:bodyPr wrap="square" rtlCol="0">
            <a:spAutoFit/>
          </a:bodyPr>
          <a:lstStyle/>
          <a:p>
            <a:r>
              <a:rPr lang="en-GB" sz="2000" dirty="0"/>
              <a:t>5</a:t>
            </a:r>
            <a:r>
              <a:rPr lang="en-GB" sz="2000" dirty="0" smtClean="0"/>
              <a:t>.  Hasta los 18 </a:t>
            </a:r>
            <a:r>
              <a:rPr lang="en-GB" sz="2000" dirty="0" err="1" smtClean="0"/>
              <a:t>años</a:t>
            </a:r>
            <a:r>
              <a:rPr lang="en-GB" sz="2000" dirty="0" smtClean="0"/>
              <a:t> son </a:t>
            </a:r>
            <a:r>
              <a:rPr lang="en-GB" sz="2000" dirty="0" err="1" smtClean="0"/>
              <a:t>obligatorias</a:t>
            </a:r>
            <a:r>
              <a:rPr lang="en-GB" sz="2000" dirty="0" smtClean="0"/>
              <a:t> </a:t>
            </a:r>
            <a:r>
              <a:rPr lang="en-GB" sz="2000" dirty="0" err="1" smtClean="0"/>
              <a:t>algunas</a:t>
            </a:r>
            <a:r>
              <a:rPr lang="en-GB" sz="2000" dirty="0" smtClean="0"/>
              <a:t> </a:t>
            </a:r>
            <a:r>
              <a:rPr lang="en-GB" sz="2000" dirty="0" err="1" smtClean="0"/>
              <a:t>materias</a:t>
            </a:r>
            <a:r>
              <a:rPr lang="en-GB" sz="2000" dirty="0" smtClean="0"/>
              <a:t>: </a:t>
            </a:r>
            <a:r>
              <a:rPr lang="en-GB" sz="2000" dirty="0" err="1" smtClean="0"/>
              <a:t>las</a:t>
            </a:r>
            <a:r>
              <a:rPr lang="en-GB" sz="2000" dirty="0" smtClean="0"/>
              <a:t> </a:t>
            </a:r>
            <a:r>
              <a:rPr lang="en-GB" sz="2000" dirty="0" err="1" smtClean="0"/>
              <a:t>matemáticas</a:t>
            </a:r>
            <a:r>
              <a:rPr lang="en-GB" sz="2000" dirty="0" smtClean="0"/>
              <a:t>, el </a:t>
            </a:r>
            <a:r>
              <a:rPr lang="en-GB" sz="2000" dirty="0" err="1" smtClean="0"/>
              <a:t>español</a:t>
            </a:r>
            <a:r>
              <a:rPr lang="en-GB" sz="2000" dirty="0" smtClean="0"/>
              <a:t> y el </a:t>
            </a:r>
            <a:r>
              <a:rPr lang="en-GB" sz="2000" dirty="0" err="1" smtClean="0"/>
              <a:t>inglés</a:t>
            </a:r>
            <a:r>
              <a:rPr lang="en-GB" sz="2000" dirty="0" smtClean="0"/>
              <a:t>.</a:t>
            </a:r>
          </a:p>
        </p:txBody>
      </p:sp>
      <p:sp>
        <p:nvSpPr>
          <p:cNvPr id="7" name="TextBox 6"/>
          <p:cNvSpPr txBox="1"/>
          <p:nvPr/>
        </p:nvSpPr>
        <p:spPr>
          <a:xfrm>
            <a:off x="251520" y="5725705"/>
            <a:ext cx="4824536" cy="1015663"/>
          </a:xfrm>
          <a:prstGeom prst="rect">
            <a:avLst/>
          </a:prstGeom>
          <a:noFill/>
        </p:spPr>
        <p:txBody>
          <a:bodyPr wrap="square" rtlCol="0">
            <a:spAutoFit/>
          </a:bodyPr>
          <a:lstStyle/>
          <a:p>
            <a:r>
              <a:rPr lang="en-GB" sz="2000" dirty="0"/>
              <a:t>6</a:t>
            </a:r>
            <a:r>
              <a:rPr lang="en-GB" sz="2000" dirty="0" smtClean="0"/>
              <a:t>.  </a:t>
            </a:r>
            <a:r>
              <a:rPr lang="en-GB" sz="2000" dirty="0" err="1" smtClean="0"/>
              <a:t>Es</a:t>
            </a:r>
            <a:r>
              <a:rPr lang="en-GB" sz="2000" dirty="0" smtClean="0"/>
              <a:t> un </a:t>
            </a:r>
            <a:r>
              <a:rPr lang="en-GB" sz="2000" dirty="0" err="1" smtClean="0"/>
              <a:t>sistema</a:t>
            </a:r>
            <a:r>
              <a:rPr lang="en-GB" sz="2000" dirty="0" smtClean="0"/>
              <a:t> </a:t>
            </a:r>
            <a:r>
              <a:rPr lang="en-GB" sz="2000" dirty="0" err="1" smtClean="0"/>
              <a:t>dualista</a:t>
            </a:r>
            <a:r>
              <a:rPr lang="en-GB" sz="2000" dirty="0" smtClean="0"/>
              <a:t>; los </a:t>
            </a:r>
            <a:r>
              <a:rPr lang="en-GB" sz="2000" dirty="0" err="1" smtClean="0"/>
              <a:t>alumnos</a:t>
            </a:r>
            <a:r>
              <a:rPr lang="en-GB" sz="2000" dirty="0" smtClean="0"/>
              <a:t> o </a:t>
            </a:r>
            <a:r>
              <a:rPr lang="en-GB" sz="2000" dirty="0" err="1" smtClean="0"/>
              <a:t>siguen</a:t>
            </a:r>
            <a:r>
              <a:rPr lang="en-GB" sz="2000" dirty="0" smtClean="0"/>
              <a:t> la </a:t>
            </a:r>
            <a:r>
              <a:rPr lang="en-GB" sz="2000" dirty="0" err="1" smtClean="0"/>
              <a:t>ruta</a:t>
            </a:r>
            <a:r>
              <a:rPr lang="en-GB" sz="2000" dirty="0" smtClean="0"/>
              <a:t> </a:t>
            </a:r>
            <a:r>
              <a:rPr lang="en-GB" sz="2000" dirty="0" err="1" smtClean="0"/>
              <a:t>académica</a:t>
            </a:r>
            <a:r>
              <a:rPr lang="en-GB" sz="2000" dirty="0" smtClean="0"/>
              <a:t> del </a:t>
            </a:r>
            <a:r>
              <a:rPr lang="en-GB" sz="2000" dirty="0" err="1" smtClean="0"/>
              <a:t>bachillerato</a:t>
            </a:r>
            <a:r>
              <a:rPr lang="en-GB" sz="2000" dirty="0" smtClean="0"/>
              <a:t> o </a:t>
            </a:r>
            <a:r>
              <a:rPr lang="en-GB" sz="2000" dirty="0" err="1" smtClean="0"/>
              <a:t>optan</a:t>
            </a:r>
            <a:r>
              <a:rPr lang="en-GB" sz="2000" dirty="0" smtClean="0"/>
              <a:t> </a:t>
            </a:r>
            <a:r>
              <a:rPr lang="en-GB" sz="2000" dirty="0" err="1" smtClean="0"/>
              <a:t>por</a:t>
            </a:r>
            <a:r>
              <a:rPr lang="en-GB" sz="2000" dirty="0" smtClean="0"/>
              <a:t> la </a:t>
            </a:r>
            <a:r>
              <a:rPr lang="en-GB" sz="2000" dirty="0" err="1" smtClean="0"/>
              <a:t>ruta</a:t>
            </a:r>
            <a:r>
              <a:rPr lang="en-GB" sz="2000" dirty="0" smtClean="0"/>
              <a:t> de </a:t>
            </a:r>
            <a:r>
              <a:rPr lang="en-GB" sz="2000" dirty="0" err="1" smtClean="0"/>
              <a:t>formación</a:t>
            </a:r>
            <a:r>
              <a:rPr lang="en-GB" sz="2000" dirty="0" smtClean="0"/>
              <a:t> </a:t>
            </a:r>
            <a:r>
              <a:rPr lang="en-GB" sz="2000" dirty="0" err="1" smtClean="0"/>
              <a:t>profesional</a:t>
            </a:r>
            <a:r>
              <a:rPr lang="en-GB" sz="2000" dirty="0" smtClean="0"/>
              <a:t>.</a:t>
            </a:r>
          </a:p>
        </p:txBody>
      </p:sp>
      <p:sp>
        <p:nvSpPr>
          <p:cNvPr id="8" name="TextBox 7"/>
          <p:cNvSpPr txBox="1"/>
          <p:nvPr/>
        </p:nvSpPr>
        <p:spPr>
          <a:xfrm>
            <a:off x="323528" y="1064930"/>
            <a:ext cx="4824536" cy="707886"/>
          </a:xfrm>
          <a:prstGeom prst="rect">
            <a:avLst/>
          </a:prstGeom>
          <a:noFill/>
        </p:spPr>
        <p:txBody>
          <a:bodyPr wrap="square" rtlCol="0">
            <a:spAutoFit/>
          </a:bodyPr>
          <a:lstStyle/>
          <a:p>
            <a:pPr marL="342900" indent="-342900">
              <a:buAutoNum type="arabicPeriod"/>
            </a:pPr>
            <a:r>
              <a:rPr lang="en-GB" sz="2000" dirty="0" smtClean="0"/>
              <a:t>En </a:t>
            </a:r>
            <a:r>
              <a:rPr lang="en-GB" sz="2000" dirty="0" err="1" smtClean="0"/>
              <a:t>España</a:t>
            </a:r>
            <a:r>
              <a:rPr lang="en-GB" sz="2000" dirty="0" smtClean="0"/>
              <a:t> </a:t>
            </a:r>
            <a:r>
              <a:rPr lang="en-GB" sz="2000" dirty="0" err="1" smtClean="0"/>
              <a:t>llevar</a:t>
            </a:r>
            <a:r>
              <a:rPr lang="en-GB" sz="2000" dirty="0" smtClean="0"/>
              <a:t> </a:t>
            </a:r>
            <a:r>
              <a:rPr lang="en-GB" sz="2000" dirty="0" err="1" smtClean="0"/>
              <a:t>uniforme</a:t>
            </a:r>
            <a:r>
              <a:rPr lang="en-GB" sz="2000" dirty="0" smtClean="0"/>
              <a:t> no </a:t>
            </a:r>
            <a:r>
              <a:rPr lang="en-GB" sz="2000" dirty="0" err="1" smtClean="0"/>
              <a:t>es</a:t>
            </a:r>
            <a:r>
              <a:rPr lang="en-GB" sz="2000" dirty="0" smtClean="0"/>
              <a:t> un </a:t>
            </a:r>
            <a:r>
              <a:rPr lang="en-GB" sz="2000" dirty="0" err="1" smtClean="0"/>
              <a:t>requisito</a:t>
            </a:r>
            <a:r>
              <a:rPr lang="en-GB" sz="2000" dirty="0" smtClean="0"/>
              <a:t>.</a:t>
            </a:r>
          </a:p>
        </p:txBody>
      </p:sp>
      <p:sp>
        <p:nvSpPr>
          <p:cNvPr id="9" name="TextBox 8"/>
          <p:cNvSpPr txBox="1"/>
          <p:nvPr/>
        </p:nvSpPr>
        <p:spPr>
          <a:xfrm>
            <a:off x="5150169" y="1064930"/>
            <a:ext cx="4824536" cy="707886"/>
          </a:xfrm>
          <a:prstGeom prst="rect">
            <a:avLst/>
          </a:prstGeom>
          <a:noFill/>
        </p:spPr>
        <p:txBody>
          <a:bodyPr wrap="square" rtlCol="0">
            <a:spAutoFit/>
          </a:bodyPr>
          <a:lstStyle/>
          <a:p>
            <a:r>
              <a:rPr lang="en-GB" sz="2000" dirty="0" smtClean="0"/>
              <a:t>7.  Al </a:t>
            </a:r>
            <a:r>
              <a:rPr lang="en-GB" sz="2000" dirty="0" err="1" smtClean="0"/>
              <a:t>terminar</a:t>
            </a:r>
            <a:r>
              <a:rPr lang="en-GB" sz="2000" dirty="0" smtClean="0"/>
              <a:t> la ESO no hay </a:t>
            </a:r>
            <a:r>
              <a:rPr lang="en-GB" sz="2000" dirty="0" err="1" smtClean="0"/>
              <a:t>pruebas</a:t>
            </a:r>
            <a:r>
              <a:rPr lang="en-GB" sz="2000" dirty="0" smtClean="0"/>
              <a:t> </a:t>
            </a:r>
            <a:r>
              <a:rPr lang="en-GB" sz="2000" dirty="0" err="1" smtClean="0"/>
              <a:t>externas</a:t>
            </a:r>
            <a:r>
              <a:rPr lang="en-GB" sz="2000" dirty="0" smtClean="0"/>
              <a:t>.</a:t>
            </a:r>
          </a:p>
        </p:txBody>
      </p:sp>
      <p:sp>
        <p:nvSpPr>
          <p:cNvPr id="10" name="TextBox 9"/>
          <p:cNvSpPr txBox="1"/>
          <p:nvPr/>
        </p:nvSpPr>
        <p:spPr>
          <a:xfrm>
            <a:off x="5152564" y="1925216"/>
            <a:ext cx="4824536" cy="707886"/>
          </a:xfrm>
          <a:prstGeom prst="rect">
            <a:avLst/>
          </a:prstGeom>
          <a:noFill/>
        </p:spPr>
        <p:txBody>
          <a:bodyPr wrap="square" rtlCol="0">
            <a:spAutoFit/>
          </a:bodyPr>
          <a:lstStyle/>
          <a:p>
            <a:r>
              <a:rPr lang="en-GB" sz="2000" dirty="0"/>
              <a:t>8</a:t>
            </a:r>
            <a:r>
              <a:rPr lang="en-GB" sz="2000" dirty="0" smtClean="0"/>
              <a:t>.  La </a:t>
            </a:r>
            <a:r>
              <a:rPr lang="en-GB" sz="2000" dirty="0" err="1" smtClean="0"/>
              <a:t>etapa</a:t>
            </a:r>
            <a:r>
              <a:rPr lang="en-GB" sz="2000" dirty="0" smtClean="0"/>
              <a:t> </a:t>
            </a:r>
            <a:r>
              <a:rPr lang="en-GB" sz="2000" dirty="0" err="1" smtClean="0"/>
              <a:t>primaria</a:t>
            </a:r>
            <a:r>
              <a:rPr lang="en-GB" sz="2000" dirty="0" smtClean="0"/>
              <a:t> </a:t>
            </a:r>
            <a:r>
              <a:rPr lang="en-GB" sz="2000" dirty="0" err="1" smtClean="0"/>
              <a:t>es</a:t>
            </a:r>
            <a:r>
              <a:rPr lang="en-GB" sz="2000" dirty="0" smtClean="0"/>
              <a:t> </a:t>
            </a:r>
            <a:r>
              <a:rPr lang="en-GB" sz="2000" dirty="0" err="1" smtClean="0"/>
              <a:t>más</a:t>
            </a:r>
            <a:r>
              <a:rPr lang="en-GB" sz="2000" dirty="0" smtClean="0"/>
              <a:t> </a:t>
            </a:r>
            <a:r>
              <a:rPr lang="en-GB" sz="2000" dirty="0" err="1" smtClean="0"/>
              <a:t>larga</a:t>
            </a:r>
            <a:r>
              <a:rPr lang="en-GB" sz="2000" dirty="0" smtClean="0"/>
              <a:t> y la </a:t>
            </a:r>
            <a:r>
              <a:rPr lang="en-GB" sz="2000" dirty="0" err="1" smtClean="0"/>
              <a:t>segundaria</a:t>
            </a:r>
            <a:r>
              <a:rPr lang="en-GB" sz="2000" dirty="0" smtClean="0"/>
              <a:t> </a:t>
            </a:r>
            <a:r>
              <a:rPr lang="en-GB" sz="2000" dirty="0" err="1" smtClean="0"/>
              <a:t>más</a:t>
            </a:r>
            <a:r>
              <a:rPr lang="en-GB" sz="2000" dirty="0" smtClean="0"/>
              <a:t> </a:t>
            </a:r>
            <a:r>
              <a:rPr lang="en-GB" sz="2000" dirty="0" err="1" smtClean="0"/>
              <a:t>corta</a:t>
            </a:r>
            <a:r>
              <a:rPr lang="en-GB" sz="2000" dirty="0" smtClean="0"/>
              <a:t> en </a:t>
            </a:r>
            <a:r>
              <a:rPr lang="en-GB" sz="2000" dirty="0" err="1" smtClean="0"/>
              <a:t>España</a:t>
            </a:r>
            <a:r>
              <a:rPr lang="en-GB" sz="2000" dirty="0" smtClean="0"/>
              <a:t>.</a:t>
            </a:r>
          </a:p>
        </p:txBody>
      </p:sp>
    </p:spTree>
    <p:extLst>
      <p:ext uri="{BB962C8B-B14F-4D97-AF65-F5344CB8AC3E}">
        <p14:creationId xmlns:p14="http://schemas.microsoft.com/office/powerpoint/2010/main" val="4226031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rot="21007936">
            <a:off x="404229" y="643286"/>
            <a:ext cx="6399978" cy="3124526"/>
          </a:xfrm>
          <a:prstGeom prst="flowChartDocument">
            <a:avLst/>
          </a:prstGeom>
          <a:solidFill>
            <a:schemeClr val="accent5">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rot="20971838">
            <a:off x="180073" y="763850"/>
            <a:ext cx="4971756" cy="461665"/>
          </a:xfrm>
          <a:prstGeom prst="rect">
            <a:avLst/>
          </a:prstGeom>
          <a:noFill/>
        </p:spPr>
        <p:txBody>
          <a:bodyPr wrap="square" rtlCol="0">
            <a:spAutoFit/>
          </a:bodyPr>
          <a:lstStyle/>
          <a:p>
            <a:r>
              <a:rPr lang="en-GB" sz="2400" b="1" dirty="0" err="1" smtClean="0"/>
              <a:t>Repetir</a:t>
            </a:r>
            <a:r>
              <a:rPr lang="en-GB" sz="2400" b="1" dirty="0" smtClean="0"/>
              <a:t> </a:t>
            </a:r>
            <a:r>
              <a:rPr lang="en-GB" sz="2400" b="1" dirty="0" err="1" smtClean="0"/>
              <a:t>curso</a:t>
            </a:r>
            <a:r>
              <a:rPr lang="en-GB" sz="2400" b="1" dirty="0" smtClean="0"/>
              <a:t>:  ¿</a:t>
            </a:r>
            <a:r>
              <a:rPr lang="en-GB" sz="2400" b="1" dirty="0" err="1" smtClean="0"/>
              <a:t>una</a:t>
            </a:r>
            <a:r>
              <a:rPr lang="en-GB" sz="2400" b="1" dirty="0" smtClean="0"/>
              <a:t> </a:t>
            </a:r>
            <a:r>
              <a:rPr lang="en-GB" sz="2400" b="1" dirty="0" err="1" smtClean="0"/>
              <a:t>solución</a:t>
            </a:r>
            <a:r>
              <a:rPr lang="en-GB" sz="2400" b="1" dirty="0" smtClean="0"/>
              <a:t> </a:t>
            </a:r>
            <a:r>
              <a:rPr lang="en-GB" sz="2400" b="1" dirty="0" err="1" smtClean="0"/>
              <a:t>eficaz</a:t>
            </a:r>
            <a:r>
              <a:rPr lang="en-GB" sz="2400" b="1" dirty="0" smtClean="0"/>
              <a:t>?</a:t>
            </a:r>
            <a:endParaRPr lang="en-GB" sz="2400" b="1" dirty="0"/>
          </a:p>
        </p:txBody>
      </p:sp>
      <p:sp>
        <p:nvSpPr>
          <p:cNvPr id="4" name="TextBox 3"/>
          <p:cNvSpPr txBox="1"/>
          <p:nvPr/>
        </p:nvSpPr>
        <p:spPr>
          <a:xfrm rot="20981658">
            <a:off x="604497" y="1129975"/>
            <a:ext cx="6152404" cy="2246769"/>
          </a:xfrm>
          <a:prstGeom prst="rect">
            <a:avLst/>
          </a:prstGeom>
          <a:noFill/>
        </p:spPr>
        <p:txBody>
          <a:bodyPr wrap="square" rtlCol="0">
            <a:spAutoFit/>
          </a:bodyPr>
          <a:lstStyle/>
          <a:p>
            <a:r>
              <a:rPr lang="en-GB" sz="2000" dirty="0" smtClean="0"/>
              <a:t>El 80% del </a:t>
            </a:r>
            <a:r>
              <a:rPr lang="en-GB" sz="2000" dirty="0" err="1" smtClean="0"/>
              <a:t>profesorado</a:t>
            </a:r>
            <a:r>
              <a:rPr lang="en-GB" sz="2000" dirty="0" smtClean="0"/>
              <a:t> </a:t>
            </a:r>
            <a:r>
              <a:rPr lang="en-GB" sz="2000" dirty="0" err="1" smtClean="0"/>
              <a:t>español</a:t>
            </a:r>
            <a:r>
              <a:rPr lang="en-GB" sz="2000" dirty="0" smtClean="0"/>
              <a:t> </a:t>
            </a:r>
            <a:r>
              <a:rPr lang="en-GB" sz="2000" dirty="0" err="1" smtClean="0"/>
              <a:t>cree</a:t>
            </a:r>
            <a:r>
              <a:rPr lang="en-GB" sz="2000" dirty="0" smtClean="0"/>
              <a:t> </a:t>
            </a:r>
            <a:r>
              <a:rPr lang="en-GB" sz="2000" dirty="0" err="1" smtClean="0"/>
              <a:t>que</a:t>
            </a:r>
            <a:r>
              <a:rPr lang="en-GB" sz="2000" dirty="0" smtClean="0"/>
              <a:t> </a:t>
            </a:r>
            <a:r>
              <a:rPr lang="en-GB" sz="2000" dirty="0" err="1" smtClean="0"/>
              <a:t>repetir</a:t>
            </a:r>
            <a:r>
              <a:rPr lang="en-GB" sz="2000" dirty="0" smtClean="0"/>
              <a:t> </a:t>
            </a:r>
            <a:r>
              <a:rPr lang="en-GB" sz="2000" dirty="0" err="1" smtClean="0"/>
              <a:t>curso</a:t>
            </a:r>
            <a:r>
              <a:rPr lang="en-GB" sz="2000" dirty="0" smtClean="0"/>
              <a:t> no </a:t>
            </a:r>
            <a:r>
              <a:rPr lang="en-GB" sz="2000" dirty="0" err="1" smtClean="0"/>
              <a:t>es</a:t>
            </a:r>
            <a:r>
              <a:rPr lang="en-GB" sz="2000" dirty="0" smtClean="0"/>
              <a:t> </a:t>
            </a:r>
            <a:r>
              <a:rPr lang="en-GB" sz="2000" dirty="0" err="1" smtClean="0"/>
              <a:t>medida</a:t>
            </a:r>
            <a:r>
              <a:rPr lang="en-GB" sz="2000" dirty="0" smtClean="0"/>
              <a:t> </a:t>
            </a:r>
            <a:r>
              <a:rPr lang="en-GB" sz="2000" dirty="0" err="1" smtClean="0"/>
              <a:t>suficiente</a:t>
            </a:r>
            <a:r>
              <a:rPr lang="en-GB" sz="2000" dirty="0" smtClean="0"/>
              <a:t> </a:t>
            </a:r>
            <a:r>
              <a:rPr lang="en-GB" sz="2000" dirty="0" err="1" smtClean="0"/>
              <a:t>para</a:t>
            </a:r>
            <a:r>
              <a:rPr lang="en-GB" sz="2000" dirty="0" smtClean="0"/>
              <a:t> resolver los </a:t>
            </a:r>
            <a:r>
              <a:rPr lang="en-GB" sz="2000" dirty="0" err="1" smtClean="0"/>
              <a:t>problemas</a:t>
            </a:r>
            <a:r>
              <a:rPr lang="en-GB" sz="2000" dirty="0" smtClean="0"/>
              <a:t> de </a:t>
            </a:r>
            <a:r>
              <a:rPr lang="en-GB" sz="2000" dirty="0" err="1" smtClean="0"/>
              <a:t>fracaso</a:t>
            </a:r>
            <a:r>
              <a:rPr lang="en-GB" sz="2000" dirty="0" smtClean="0"/>
              <a:t> escolar.</a:t>
            </a:r>
            <a:br>
              <a:rPr lang="en-GB" sz="2000" dirty="0" smtClean="0"/>
            </a:br>
            <a:r>
              <a:rPr lang="en-GB" sz="2000" dirty="0" err="1" smtClean="0"/>
              <a:t>Aproximadamente</a:t>
            </a:r>
            <a:r>
              <a:rPr lang="en-GB" sz="2000" dirty="0" smtClean="0"/>
              <a:t> </a:t>
            </a:r>
            <a:r>
              <a:rPr lang="en-GB" sz="2000" dirty="0" err="1" smtClean="0"/>
              <a:t>sólo</a:t>
            </a:r>
            <a:r>
              <a:rPr lang="en-GB" sz="2000" dirty="0" smtClean="0"/>
              <a:t> </a:t>
            </a:r>
            <a:r>
              <a:rPr lang="en-GB" sz="2000" dirty="0" err="1" smtClean="0"/>
              <a:t>seis</a:t>
            </a:r>
            <a:r>
              <a:rPr lang="en-GB" sz="2000" dirty="0" smtClean="0"/>
              <a:t> de </a:t>
            </a:r>
            <a:r>
              <a:rPr lang="en-GB" sz="2000" dirty="0" err="1" smtClean="0"/>
              <a:t>cada</a:t>
            </a:r>
            <a:r>
              <a:rPr lang="en-GB" sz="2000" dirty="0" smtClean="0"/>
              <a:t> </a:t>
            </a:r>
            <a:r>
              <a:rPr lang="en-GB" sz="2000" dirty="0" err="1" smtClean="0"/>
              <a:t>diez</a:t>
            </a:r>
            <a:r>
              <a:rPr lang="en-GB" sz="2000" dirty="0" smtClean="0"/>
              <a:t> </a:t>
            </a:r>
            <a:r>
              <a:rPr lang="en-GB" sz="2000" dirty="0" err="1" smtClean="0"/>
              <a:t>adolescentes</a:t>
            </a:r>
            <a:r>
              <a:rPr lang="en-GB" sz="2000" dirty="0" smtClean="0"/>
              <a:t> </a:t>
            </a:r>
            <a:r>
              <a:rPr lang="en-GB" sz="2000" dirty="0" err="1" smtClean="0"/>
              <a:t>están</a:t>
            </a:r>
            <a:r>
              <a:rPr lang="en-GB" sz="2000" dirty="0" smtClean="0"/>
              <a:t> </a:t>
            </a:r>
            <a:r>
              <a:rPr lang="en-GB" sz="2000" dirty="0" err="1" smtClean="0"/>
              <a:t>matriculados</a:t>
            </a:r>
            <a:r>
              <a:rPr lang="en-GB" sz="2000" dirty="0" smtClean="0"/>
              <a:t> en el </a:t>
            </a:r>
            <a:r>
              <a:rPr lang="en-GB" sz="2000" dirty="0" err="1" smtClean="0"/>
              <a:t>curso</a:t>
            </a:r>
            <a:r>
              <a:rPr lang="en-GB" sz="2000" dirty="0" smtClean="0"/>
              <a:t> </a:t>
            </a:r>
            <a:r>
              <a:rPr lang="en-GB" sz="2000" dirty="0" err="1" smtClean="0"/>
              <a:t>que</a:t>
            </a:r>
            <a:r>
              <a:rPr lang="en-GB" sz="2000" dirty="0" smtClean="0"/>
              <a:t> les </a:t>
            </a:r>
            <a:r>
              <a:rPr lang="en-GB" sz="2000" dirty="0" err="1" smtClean="0"/>
              <a:t>corresponde</a:t>
            </a:r>
            <a:r>
              <a:rPr lang="en-GB" sz="2000" dirty="0" smtClean="0"/>
              <a:t> </a:t>
            </a:r>
            <a:r>
              <a:rPr lang="en-GB" sz="2000" dirty="0" err="1" smtClean="0"/>
              <a:t>mientras</a:t>
            </a:r>
            <a:r>
              <a:rPr lang="en-GB" sz="2000" dirty="0" smtClean="0"/>
              <a:t> </a:t>
            </a:r>
            <a:r>
              <a:rPr lang="en-GB" sz="2000" dirty="0" err="1" smtClean="0"/>
              <a:t>que</a:t>
            </a:r>
            <a:r>
              <a:rPr lang="en-GB" sz="2000" dirty="0" smtClean="0"/>
              <a:t> los </a:t>
            </a:r>
            <a:r>
              <a:rPr lang="en-GB" sz="2000" dirty="0" err="1" smtClean="0"/>
              <a:t>otros</a:t>
            </a:r>
            <a:r>
              <a:rPr lang="en-GB" sz="2000" dirty="0" smtClean="0"/>
              <a:t> </a:t>
            </a:r>
            <a:r>
              <a:rPr lang="en-GB" sz="2000" dirty="0" err="1" smtClean="0"/>
              <a:t>cuatro</a:t>
            </a:r>
            <a:r>
              <a:rPr lang="en-GB" sz="2000" dirty="0" smtClean="0"/>
              <a:t> </a:t>
            </a:r>
            <a:r>
              <a:rPr lang="en-GB" sz="2000" dirty="0" err="1" smtClean="0"/>
              <a:t>están</a:t>
            </a:r>
            <a:r>
              <a:rPr lang="en-GB" sz="2000" dirty="0" smtClean="0"/>
              <a:t> </a:t>
            </a:r>
            <a:r>
              <a:rPr lang="en-GB" sz="2000" dirty="0" err="1" smtClean="0"/>
              <a:t>repitiendo</a:t>
            </a:r>
            <a:r>
              <a:rPr lang="en-GB" sz="2000" dirty="0" smtClean="0"/>
              <a:t> un </a:t>
            </a:r>
            <a:r>
              <a:rPr lang="en-GB" sz="2000" dirty="0" err="1" smtClean="0"/>
              <a:t>curso</a:t>
            </a:r>
            <a:r>
              <a:rPr lang="en-GB" sz="2000" dirty="0" smtClean="0"/>
              <a:t> o </a:t>
            </a:r>
            <a:r>
              <a:rPr lang="en-GB" sz="2000" dirty="0" err="1" smtClean="0"/>
              <a:t>han</a:t>
            </a:r>
            <a:r>
              <a:rPr lang="en-GB" sz="2000" dirty="0" smtClean="0"/>
              <a:t> </a:t>
            </a:r>
            <a:r>
              <a:rPr lang="en-GB" sz="2000" dirty="0" err="1" smtClean="0"/>
              <a:t>abandonado</a:t>
            </a:r>
            <a:r>
              <a:rPr lang="en-GB" sz="2000" dirty="0" smtClean="0"/>
              <a:t> sus </a:t>
            </a:r>
            <a:r>
              <a:rPr lang="en-GB" sz="2000" dirty="0" err="1" smtClean="0"/>
              <a:t>estudios</a:t>
            </a:r>
            <a:r>
              <a:rPr lang="en-GB" sz="2000" dirty="0" smtClean="0"/>
              <a:t>.</a:t>
            </a:r>
            <a:endParaRPr lang="en-GB" sz="2000" dirty="0"/>
          </a:p>
        </p:txBody>
      </p:sp>
      <p:sp>
        <p:nvSpPr>
          <p:cNvPr id="6" name="Rounded Rectangular Callout 5"/>
          <p:cNvSpPr/>
          <p:nvPr/>
        </p:nvSpPr>
        <p:spPr>
          <a:xfrm>
            <a:off x="5683986" y="2564904"/>
            <a:ext cx="3064478" cy="1648508"/>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t"/>
          <a:lstStyle/>
          <a:p>
            <a:r>
              <a:rPr lang="en-GB" dirty="0" smtClean="0"/>
              <a:t>Hay </a:t>
            </a:r>
            <a:r>
              <a:rPr lang="en-GB" dirty="0" err="1" smtClean="0"/>
              <a:t>niños</a:t>
            </a:r>
            <a:r>
              <a:rPr lang="en-GB" dirty="0" smtClean="0"/>
              <a:t> </a:t>
            </a:r>
            <a:r>
              <a:rPr lang="en-GB" dirty="0" err="1" smtClean="0"/>
              <a:t>que</a:t>
            </a:r>
            <a:r>
              <a:rPr lang="en-GB" dirty="0" smtClean="0"/>
              <a:t> </a:t>
            </a:r>
            <a:r>
              <a:rPr lang="en-GB" dirty="0" err="1" smtClean="0"/>
              <a:t>necesitan</a:t>
            </a:r>
            <a:r>
              <a:rPr lang="en-GB" dirty="0" smtClean="0"/>
              <a:t> </a:t>
            </a:r>
            <a:r>
              <a:rPr lang="en-GB" dirty="0" err="1" smtClean="0"/>
              <a:t>más</a:t>
            </a:r>
            <a:r>
              <a:rPr lang="en-GB" dirty="0" smtClean="0"/>
              <a:t> </a:t>
            </a:r>
            <a:r>
              <a:rPr lang="en-GB" dirty="0" err="1" smtClean="0"/>
              <a:t>tiempo</a:t>
            </a:r>
            <a:r>
              <a:rPr lang="en-GB" dirty="0" smtClean="0"/>
              <a:t> y un </a:t>
            </a:r>
            <a:r>
              <a:rPr lang="en-GB" dirty="0" err="1" smtClean="0"/>
              <a:t>proceso</a:t>
            </a:r>
            <a:r>
              <a:rPr lang="en-GB" dirty="0" smtClean="0"/>
              <a:t> de </a:t>
            </a:r>
            <a:r>
              <a:rPr lang="en-GB" dirty="0" err="1" smtClean="0"/>
              <a:t>maduración</a:t>
            </a:r>
            <a:r>
              <a:rPr lang="en-GB" dirty="0" smtClean="0"/>
              <a:t> </a:t>
            </a:r>
            <a:r>
              <a:rPr lang="en-GB" dirty="0" err="1" smtClean="0"/>
              <a:t>más</a:t>
            </a:r>
            <a:r>
              <a:rPr lang="en-GB" dirty="0" smtClean="0"/>
              <a:t> largo </a:t>
            </a:r>
            <a:r>
              <a:rPr lang="en-GB" dirty="0" err="1" smtClean="0"/>
              <a:t>para</a:t>
            </a:r>
            <a:r>
              <a:rPr lang="en-GB" dirty="0" smtClean="0"/>
              <a:t> </a:t>
            </a:r>
            <a:r>
              <a:rPr lang="en-GB" dirty="0" err="1" smtClean="0"/>
              <a:t>adquirir</a:t>
            </a:r>
            <a:r>
              <a:rPr lang="en-GB" dirty="0" smtClean="0"/>
              <a:t> los </a:t>
            </a:r>
            <a:r>
              <a:rPr lang="en-GB" dirty="0" err="1" smtClean="0"/>
              <a:t>conociemientos</a:t>
            </a:r>
            <a:r>
              <a:rPr lang="en-GB" dirty="0" smtClean="0"/>
              <a:t> </a:t>
            </a:r>
            <a:r>
              <a:rPr lang="en-GB" dirty="0" err="1" smtClean="0"/>
              <a:t>adecuados</a:t>
            </a:r>
            <a:r>
              <a:rPr lang="en-GB" dirty="0" smtClean="0"/>
              <a:t>.</a:t>
            </a:r>
            <a:endParaRPr lang="en-GB" dirty="0"/>
          </a:p>
        </p:txBody>
      </p:sp>
      <p:sp>
        <p:nvSpPr>
          <p:cNvPr id="7" name="Rounded Rectangular Callout 6"/>
          <p:cNvSpPr/>
          <p:nvPr/>
        </p:nvSpPr>
        <p:spPr>
          <a:xfrm>
            <a:off x="3051194" y="3392258"/>
            <a:ext cx="2664296" cy="1095257"/>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t"/>
          <a:lstStyle/>
          <a:p>
            <a:r>
              <a:rPr lang="en-GB" dirty="0" err="1" smtClean="0"/>
              <a:t>Viven</a:t>
            </a:r>
            <a:r>
              <a:rPr lang="en-GB" dirty="0" smtClean="0"/>
              <a:t> </a:t>
            </a:r>
            <a:r>
              <a:rPr lang="en-GB" dirty="0" err="1" smtClean="0"/>
              <a:t>una</a:t>
            </a:r>
            <a:r>
              <a:rPr lang="en-GB" dirty="0" smtClean="0"/>
              <a:t> </a:t>
            </a:r>
            <a:r>
              <a:rPr lang="en-GB" dirty="0" err="1" smtClean="0"/>
              <a:t>sensación</a:t>
            </a:r>
            <a:r>
              <a:rPr lang="en-GB" dirty="0" smtClean="0"/>
              <a:t> de </a:t>
            </a:r>
            <a:r>
              <a:rPr lang="en-GB" dirty="0" err="1" smtClean="0"/>
              <a:t>fracaso</a:t>
            </a:r>
            <a:r>
              <a:rPr lang="en-GB" dirty="0" smtClean="0"/>
              <a:t> y </a:t>
            </a:r>
            <a:r>
              <a:rPr lang="en-GB" dirty="0" err="1" smtClean="0"/>
              <a:t>puede</a:t>
            </a:r>
            <a:r>
              <a:rPr lang="en-GB" dirty="0" smtClean="0"/>
              <a:t> </a:t>
            </a:r>
            <a:r>
              <a:rPr lang="en-GB" dirty="0" err="1" smtClean="0"/>
              <a:t>hacer</a:t>
            </a:r>
            <a:r>
              <a:rPr lang="en-GB" dirty="0" smtClean="0"/>
              <a:t> </a:t>
            </a:r>
            <a:r>
              <a:rPr lang="en-GB" dirty="0" err="1" smtClean="0"/>
              <a:t>disminuir</a:t>
            </a:r>
            <a:r>
              <a:rPr lang="en-GB" dirty="0" smtClean="0"/>
              <a:t> </a:t>
            </a:r>
            <a:r>
              <a:rPr lang="en-GB" dirty="0" err="1" smtClean="0"/>
              <a:t>su</a:t>
            </a:r>
            <a:r>
              <a:rPr lang="en-GB" dirty="0" smtClean="0"/>
              <a:t> </a:t>
            </a:r>
            <a:r>
              <a:rPr lang="en-GB" dirty="0" err="1" smtClean="0"/>
              <a:t>autoestima</a:t>
            </a:r>
            <a:r>
              <a:rPr lang="en-GB" dirty="0" smtClean="0"/>
              <a:t>.</a:t>
            </a:r>
            <a:endParaRPr lang="en-GB" dirty="0"/>
          </a:p>
        </p:txBody>
      </p:sp>
      <p:sp>
        <p:nvSpPr>
          <p:cNvPr id="8" name="Rounded Rectangular Callout 7"/>
          <p:cNvSpPr/>
          <p:nvPr/>
        </p:nvSpPr>
        <p:spPr>
          <a:xfrm>
            <a:off x="6444208" y="597765"/>
            <a:ext cx="2664296" cy="1607784"/>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t"/>
          <a:lstStyle/>
          <a:p>
            <a:r>
              <a:rPr lang="en-GB" dirty="0" err="1" smtClean="0"/>
              <a:t>Dependiendo</a:t>
            </a:r>
            <a:r>
              <a:rPr lang="en-GB" dirty="0" smtClean="0"/>
              <a:t> de </a:t>
            </a:r>
            <a:r>
              <a:rPr lang="en-GB" dirty="0" err="1" smtClean="0"/>
              <a:t>cada</a:t>
            </a:r>
            <a:r>
              <a:rPr lang="en-GB" dirty="0" smtClean="0"/>
              <a:t> persona, </a:t>
            </a:r>
            <a:r>
              <a:rPr lang="en-GB" dirty="0" err="1" smtClean="0"/>
              <a:t>repetir</a:t>
            </a:r>
            <a:r>
              <a:rPr lang="en-GB" dirty="0" smtClean="0"/>
              <a:t> le </a:t>
            </a:r>
            <a:r>
              <a:rPr lang="en-GB" dirty="0" err="1" smtClean="0"/>
              <a:t>puede</a:t>
            </a:r>
            <a:r>
              <a:rPr lang="en-GB" dirty="0" smtClean="0"/>
              <a:t> </a:t>
            </a:r>
            <a:r>
              <a:rPr lang="en-GB" dirty="0" err="1" smtClean="0"/>
              <a:t>venir</a:t>
            </a:r>
            <a:r>
              <a:rPr lang="en-GB" dirty="0" smtClean="0"/>
              <a:t> </a:t>
            </a:r>
            <a:r>
              <a:rPr lang="en-GB" dirty="0" err="1" smtClean="0"/>
              <a:t>muy</a:t>
            </a:r>
            <a:r>
              <a:rPr lang="en-GB" dirty="0" smtClean="0"/>
              <a:t> </a:t>
            </a:r>
            <a:r>
              <a:rPr lang="en-GB" dirty="0" err="1" smtClean="0"/>
              <a:t>bien</a:t>
            </a:r>
            <a:r>
              <a:rPr lang="en-GB" dirty="0" smtClean="0"/>
              <a:t> o le </a:t>
            </a:r>
            <a:r>
              <a:rPr lang="en-GB" dirty="0" err="1" smtClean="0"/>
              <a:t>puede</a:t>
            </a:r>
            <a:r>
              <a:rPr lang="en-GB" dirty="0" smtClean="0"/>
              <a:t> </a:t>
            </a:r>
            <a:r>
              <a:rPr lang="en-GB" dirty="0" err="1" smtClean="0"/>
              <a:t>resultar</a:t>
            </a:r>
            <a:r>
              <a:rPr lang="en-GB" dirty="0" smtClean="0"/>
              <a:t> un </a:t>
            </a:r>
            <a:r>
              <a:rPr lang="en-GB" dirty="0" err="1" smtClean="0"/>
              <a:t>desastre</a:t>
            </a:r>
            <a:r>
              <a:rPr lang="en-GB" dirty="0" smtClean="0"/>
              <a:t>.</a:t>
            </a:r>
            <a:endParaRPr lang="en-GB" dirty="0"/>
          </a:p>
        </p:txBody>
      </p:sp>
      <p:sp>
        <p:nvSpPr>
          <p:cNvPr id="9" name="Rounded Rectangular Callout 8"/>
          <p:cNvSpPr/>
          <p:nvPr/>
        </p:nvSpPr>
        <p:spPr>
          <a:xfrm>
            <a:off x="219696" y="3908954"/>
            <a:ext cx="2943944" cy="1346470"/>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t"/>
          <a:lstStyle/>
          <a:p>
            <a:r>
              <a:rPr lang="en-GB" dirty="0" err="1" smtClean="0"/>
              <a:t>Sienten</a:t>
            </a:r>
            <a:r>
              <a:rPr lang="en-GB" dirty="0" smtClean="0"/>
              <a:t> </a:t>
            </a:r>
            <a:r>
              <a:rPr lang="en-GB" dirty="0" err="1" smtClean="0"/>
              <a:t>una</a:t>
            </a:r>
            <a:r>
              <a:rPr lang="en-GB" dirty="0" smtClean="0"/>
              <a:t> gran </a:t>
            </a:r>
            <a:r>
              <a:rPr lang="en-GB" dirty="0" err="1" smtClean="0"/>
              <a:t>vergüenza</a:t>
            </a:r>
            <a:r>
              <a:rPr lang="en-GB" dirty="0" smtClean="0"/>
              <a:t> al verse </a:t>
            </a:r>
            <a:r>
              <a:rPr lang="en-GB" dirty="0" err="1" smtClean="0"/>
              <a:t>rodeados</a:t>
            </a:r>
            <a:r>
              <a:rPr lang="en-GB" dirty="0" smtClean="0"/>
              <a:t> de </a:t>
            </a:r>
            <a:r>
              <a:rPr lang="en-GB" dirty="0" err="1" smtClean="0"/>
              <a:t>compañeros</a:t>
            </a:r>
            <a:r>
              <a:rPr lang="en-GB" dirty="0" smtClean="0"/>
              <a:t> y </a:t>
            </a:r>
            <a:r>
              <a:rPr lang="en-GB" dirty="0" err="1" smtClean="0"/>
              <a:t>compañeras</a:t>
            </a:r>
            <a:r>
              <a:rPr lang="en-GB" dirty="0" smtClean="0"/>
              <a:t> </a:t>
            </a:r>
            <a:r>
              <a:rPr lang="en-GB" dirty="0" err="1" smtClean="0"/>
              <a:t>más</a:t>
            </a:r>
            <a:r>
              <a:rPr lang="en-GB" dirty="0" smtClean="0"/>
              <a:t> </a:t>
            </a:r>
            <a:r>
              <a:rPr lang="en-GB" dirty="0" err="1" smtClean="0"/>
              <a:t>jovenes</a:t>
            </a:r>
            <a:r>
              <a:rPr lang="en-GB" dirty="0" smtClean="0"/>
              <a:t>.</a:t>
            </a:r>
            <a:endParaRPr lang="en-GB" dirty="0"/>
          </a:p>
        </p:txBody>
      </p:sp>
      <p:sp>
        <p:nvSpPr>
          <p:cNvPr id="10" name="Rectangle 9"/>
          <p:cNvSpPr/>
          <p:nvPr/>
        </p:nvSpPr>
        <p:spPr>
          <a:xfrm>
            <a:off x="1115616" y="5589240"/>
            <a:ext cx="7801688"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Qué</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pensáis</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vosotros</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626156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rot="958961">
            <a:off x="2530477" y="1085960"/>
            <a:ext cx="6399978" cy="2191741"/>
          </a:xfrm>
          <a:prstGeom prst="flowChartDocument">
            <a:avLst/>
          </a:prstGeom>
          <a:solidFill>
            <a:schemeClr val="accent5">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rot="922863">
            <a:off x="2960014" y="1055744"/>
            <a:ext cx="4971756" cy="461665"/>
          </a:xfrm>
          <a:prstGeom prst="rect">
            <a:avLst/>
          </a:prstGeom>
          <a:noFill/>
        </p:spPr>
        <p:txBody>
          <a:bodyPr wrap="square" rtlCol="0">
            <a:spAutoFit/>
          </a:bodyPr>
          <a:lstStyle/>
          <a:p>
            <a:r>
              <a:rPr lang="en-GB" sz="2400" b="1" dirty="0" err="1" smtClean="0"/>
              <a:t>Llevar</a:t>
            </a:r>
            <a:r>
              <a:rPr lang="en-GB" sz="2400" b="1" dirty="0" smtClean="0"/>
              <a:t> </a:t>
            </a:r>
            <a:r>
              <a:rPr lang="en-GB" sz="2400" b="1" dirty="0" err="1" smtClean="0"/>
              <a:t>uniforme</a:t>
            </a:r>
            <a:r>
              <a:rPr lang="en-GB" sz="2400" b="1" dirty="0" smtClean="0"/>
              <a:t>: ¿</a:t>
            </a:r>
            <a:r>
              <a:rPr lang="en-GB" sz="2400" b="1" dirty="0" err="1" smtClean="0"/>
              <a:t>si</a:t>
            </a:r>
            <a:r>
              <a:rPr lang="en-GB" sz="2400" b="1" dirty="0" smtClean="0"/>
              <a:t> o no?</a:t>
            </a:r>
            <a:endParaRPr lang="en-GB" sz="2400" b="1" dirty="0"/>
          </a:p>
        </p:txBody>
      </p:sp>
      <p:sp>
        <p:nvSpPr>
          <p:cNvPr id="4" name="TextBox 3"/>
          <p:cNvSpPr txBox="1"/>
          <p:nvPr/>
        </p:nvSpPr>
        <p:spPr>
          <a:xfrm rot="932683">
            <a:off x="2620588" y="1737421"/>
            <a:ext cx="6152404" cy="1323439"/>
          </a:xfrm>
          <a:prstGeom prst="rect">
            <a:avLst/>
          </a:prstGeom>
          <a:noFill/>
        </p:spPr>
        <p:txBody>
          <a:bodyPr wrap="square" rtlCol="0">
            <a:spAutoFit/>
          </a:bodyPr>
          <a:lstStyle/>
          <a:p>
            <a:r>
              <a:rPr lang="en-GB" sz="2000" dirty="0" smtClean="0"/>
              <a:t>En la </a:t>
            </a:r>
            <a:r>
              <a:rPr lang="en-GB" sz="2000" dirty="0" err="1" smtClean="0"/>
              <a:t>mayoría</a:t>
            </a:r>
            <a:r>
              <a:rPr lang="en-GB" sz="2000" dirty="0" smtClean="0"/>
              <a:t> de los </a:t>
            </a:r>
            <a:r>
              <a:rPr lang="en-GB" sz="2000" dirty="0" err="1" smtClean="0"/>
              <a:t>institutos</a:t>
            </a:r>
            <a:r>
              <a:rPr lang="en-GB" sz="2000" dirty="0" smtClean="0"/>
              <a:t> en </a:t>
            </a:r>
            <a:r>
              <a:rPr lang="en-GB" sz="2000" dirty="0" err="1" smtClean="0"/>
              <a:t>España</a:t>
            </a:r>
            <a:r>
              <a:rPr lang="en-GB" sz="2000" dirty="0" smtClean="0"/>
              <a:t> </a:t>
            </a:r>
            <a:r>
              <a:rPr lang="en-GB" sz="2000" dirty="0" err="1" smtClean="0"/>
              <a:t>llevar</a:t>
            </a:r>
            <a:r>
              <a:rPr lang="en-GB" sz="2000" dirty="0" smtClean="0"/>
              <a:t> </a:t>
            </a:r>
            <a:r>
              <a:rPr lang="en-GB" sz="2000" dirty="0" err="1" smtClean="0"/>
              <a:t>uniforme</a:t>
            </a:r>
            <a:r>
              <a:rPr lang="en-GB" sz="2000" dirty="0" smtClean="0"/>
              <a:t> no </a:t>
            </a:r>
            <a:r>
              <a:rPr lang="en-GB" sz="2000" dirty="0" err="1" smtClean="0"/>
              <a:t>es</a:t>
            </a:r>
            <a:r>
              <a:rPr lang="en-GB" sz="2000" dirty="0" smtClean="0"/>
              <a:t> un </a:t>
            </a:r>
            <a:r>
              <a:rPr lang="en-GB" sz="2000" dirty="0" err="1" smtClean="0"/>
              <a:t>requisito</a:t>
            </a:r>
            <a:r>
              <a:rPr lang="en-GB" sz="2000" dirty="0" smtClean="0"/>
              <a:t>.  </a:t>
            </a:r>
            <a:br>
              <a:rPr lang="en-GB" sz="2000" dirty="0" smtClean="0"/>
            </a:br>
            <a:r>
              <a:rPr lang="en-GB" sz="2000" dirty="0" smtClean="0"/>
              <a:t>¿</a:t>
            </a:r>
            <a:r>
              <a:rPr lang="en-GB" sz="2000" dirty="0" err="1" smtClean="0"/>
              <a:t>Cuáles</a:t>
            </a:r>
            <a:r>
              <a:rPr lang="en-GB" sz="2000" dirty="0" smtClean="0"/>
              <a:t> son </a:t>
            </a:r>
            <a:r>
              <a:rPr lang="en-GB" sz="2000" dirty="0" err="1" smtClean="0"/>
              <a:t>las</a:t>
            </a:r>
            <a:r>
              <a:rPr lang="en-GB" sz="2000" dirty="0" smtClean="0"/>
              <a:t> </a:t>
            </a:r>
            <a:r>
              <a:rPr lang="en-GB" sz="2000" dirty="0" err="1" smtClean="0"/>
              <a:t>ventajas</a:t>
            </a:r>
            <a:r>
              <a:rPr lang="en-GB" sz="2000" dirty="0" smtClean="0"/>
              <a:t> y </a:t>
            </a:r>
            <a:r>
              <a:rPr lang="en-GB" sz="2000" dirty="0" err="1" smtClean="0"/>
              <a:t>desventajas</a:t>
            </a:r>
            <a:r>
              <a:rPr lang="en-GB" sz="2000" dirty="0" smtClean="0"/>
              <a:t> del </a:t>
            </a:r>
            <a:r>
              <a:rPr lang="en-GB" sz="2000" dirty="0" err="1" smtClean="0"/>
              <a:t>uniforme</a:t>
            </a:r>
            <a:r>
              <a:rPr lang="en-GB" sz="2000" dirty="0" smtClean="0"/>
              <a:t> escolar?</a:t>
            </a:r>
            <a:endParaRPr lang="en-GB" sz="2000" dirty="0"/>
          </a:p>
        </p:txBody>
      </p:sp>
      <p:sp>
        <p:nvSpPr>
          <p:cNvPr id="5" name="TextBox 4"/>
          <p:cNvSpPr txBox="1"/>
          <p:nvPr/>
        </p:nvSpPr>
        <p:spPr>
          <a:xfrm rot="21113621">
            <a:off x="5562051" y="133399"/>
            <a:ext cx="3360636" cy="830997"/>
          </a:xfrm>
          <a:prstGeom prst="rect">
            <a:avLst/>
          </a:prstGeom>
          <a:noFill/>
        </p:spPr>
        <p:txBody>
          <a:bodyPr wrap="square" rtlCol="0">
            <a:spAutoFit/>
          </a:bodyPr>
          <a:lstStyle/>
          <a:p>
            <a:pPr algn="ctr"/>
            <a:r>
              <a:rPr lang="en-GB" sz="2400" b="1" dirty="0" smtClean="0"/>
              <a:t>1  El </a:t>
            </a:r>
            <a:r>
              <a:rPr lang="en-GB" sz="2400" b="1" dirty="0" err="1" smtClean="0"/>
              <a:t>uniforme</a:t>
            </a:r>
            <a:r>
              <a:rPr lang="en-GB" sz="2400" b="1" dirty="0" smtClean="0"/>
              <a:t> </a:t>
            </a:r>
            <a:r>
              <a:rPr lang="en-GB" sz="2400" b="1" dirty="0" err="1" smtClean="0"/>
              <a:t>promociona</a:t>
            </a:r>
            <a:r>
              <a:rPr lang="en-GB" sz="2400" b="1" dirty="0" smtClean="0"/>
              <a:t> la </a:t>
            </a:r>
            <a:r>
              <a:rPr lang="en-GB" sz="2400" b="1" dirty="0" err="1" smtClean="0"/>
              <a:t>igualdad</a:t>
            </a:r>
            <a:endParaRPr lang="en-GB" sz="2400" b="1" dirty="0"/>
          </a:p>
        </p:txBody>
      </p:sp>
      <p:sp>
        <p:nvSpPr>
          <p:cNvPr id="6" name="TextBox 5"/>
          <p:cNvSpPr txBox="1"/>
          <p:nvPr/>
        </p:nvSpPr>
        <p:spPr>
          <a:xfrm rot="21113621">
            <a:off x="371623" y="2630086"/>
            <a:ext cx="3360636" cy="1200329"/>
          </a:xfrm>
          <a:prstGeom prst="rect">
            <a:avLst/>
          </a:prstGeom>
          <a:noFill/>
        </p:spPr>
        <p:txBody>
          <a:bodyPr wrap="square" rtlCol="0">
            <a:spAutoFit/>
          </a:bodyPr>
          <a:lstStyle/>
          <a:p>
            <a:pPr algn="ctr"/>
            <a:r>
              <a:rPr lang="en-GB" sz="2400" b="1" dirty="0" smtClean="0"/>
              <a:t>3  </a:t>
            </a:r>
            <a:r>
              <a:rPr lang="en-GB" sz="2400" b="1" dirty="0" err="1" smtClean="0"/>
              <a:t>Escoger</a:t>
            </a:r>
            <a:r>
              <a:rPr lang="en-GB" sz="2400" b="1" dirty="0" smtClean="0"/>
              <a:t> </a:t>
            </a:r>
            <a:r>
              <a:rPr lang="en-GB" sz="2400" b="1" dirty="0" err="1" smtClean="0"/>
              <a:t>propia</a:t>
            </a:r>
            <a:r>
              <a:rPr lang="en-GB" sz="2400" b="1" dirty="0" smtClean="0"/>
              <a:t> </a:t>
            </a:r>
            <a:r>
              <a:rPr lang="en-GB" sz="2400" b="1" dirty="0" err="1" smtClean="0"/>
              <a:t>ropa</a:t>
            </a:r>
            <a:r>
              <a:rPr lang="en-GB" sz="2400" b="1" dirty="0" smtClean="0"/>
              <a:t> </a:t>
            </a:r>
            <a:r>
              <a:rPr lang="en-GB" sz="2400" b="1" dirty="0" err="1" smtClean="0"/>
              <a:t>cada</a:t>
            </a:r>
            <a:r>
              <a:rPr lang="en-GB" sz="2400" b="1" dirty="0" smtClean="0"/>
              <a:t> </a:t>
            </a:r>
            <a:r>
              <a:rPr lang="en-GB" sz="2400" b="1" dirty="0" err="1" smtClean="0"/>
              <a:t>mañana</a:t>
            </a:r>
            <a:r>
              <a:rPr lang="en-GB" sz="2400" b="1" dirty="0" smtClean="0"/>
              <a:t> </a:t>
            </a:r>
            <a:r>
              <a:rPr lang="en-GB" sz="2400" b="1" dirty="0" err="1" smtClean="0"/>
              <a:t>es</a:t>
            </a:r>
            <a:r>
              <a:rPr lang="en-GB" sz="2400" b="1" dirty="0" smtClean="0"/>
              <a:t> un gusto</a:t>
            </a:r>
            <a:endParaRPr lang="en-GB" sz="2400" b="1" dirty="0"/>
          </a:p>
        </p:txBody>
      </p:sp>
      <p:sp>
        <p:nvSpPr>
          <p:cNvPr id="7" name="TextBox 6"/>
          <p:cNvSpPr txBox="1"/>
          <p:nvPr/>
        </p:nvSpPr>
        <p:spPr>
          <a:xfrm rot="21113621">
            <a:off x="3271688" y="3293869"/>
            <a:ext cx="3360636" cy="1200329"/>
          </a:xfrm>
          <a:prstGeom prst="rect">
            <a:avLst/>
          </a:prstGeom>
          <a:noFill/>
        </p:spPr>
        <p:txBody>
          <a:bodyPr wrap="square" rtlCol="0">
            <a:spAutoFit/>
          </a:bodyPr>
          <a:lstStyle/>
          <a:p>
            <a:pPr algn="ctr"/>
            <a:r>
              <a:rPr lang="en-GB" sz="2400" b="1" dirty="0" smtClean="0"/>
              <a:t>4  El </a:t>
            </a:r>
            <a:r>
              <a:rPr lang="en-GB" sz="2400" b="1" dirty="0" err="1" smtClean="0"/>
              <a:t>uniforme</a:t>
            </a:r>
            <a:r>
              <a:rPr lang="en-GB" sz="2400" b="1" dirty="0" smtClean="0"/>
              <a:t> </a:t>
            </a:r>
            <a:r>
              <a:rPr lang="en-GB" sz="2400" b="1" dirty="0" err="1" smtClean="0"/>
              <a:t>es</a:t>
            </a:r>
            <a:r>
              <a:rPr lang="en-GB" sz="2400" b="1" dirty="0" smtClean="0"/>
              <a:t> la </a:t>
            </a:r>
            <a:r>
              <a:rPr lang="en-GB" sz="2400" b="1" dirty="0" err="1" smtClean="0"/>
              <a:t>alternativa</a:t>
            </a:r>
            <a:r>
              <a:rPr lang="en-GB" sz="2400" b="1" dirty="0" smtClean="0"/>
              <a:t> </a:t>
            </a:r>
            <a:r>
              <a:rPr lang="en-GB" sz="2400" b="1" dirty="0" err="1" smtClean="0"/>
              <a:t>más</a:t>
            </a:r>
            <a:r>
              <a:rPr lang="en-GB" sz="2400" b="1" dirty="0" smtClean="0"/>
              <a:t> </a:t>
            </a:r>
            <a:r>
              <a:rPr lang="en-GB" sz="2400" b="1" dirty="0" err="1" smtClean="0"/>
              <a:t>económica</a:t>
            </a:r>
            <a:endParaRPr lang="en-GB" sz="2400" b="1" dirty="0"/>
          </a:p>
        </p:txBody>
      </p:sp>
      <p:sp>
        <p:nvSpPr>
          <p:cNvPr id="8" name="TextBox 7"/>
          <p:cNvSpPr txBox="1"/>
          <p:nvPr/>
        </p:nvSpPr>
        <p:spPr>
          <a:xfrm rot="721887">
            <a:off x="4228145" y="5113367"/>
            <a:ext cx="3360636" cy="1200329"/>
          </a:xfrm>
          <a:prstGeom prst="rect">
            <a:avLst/>
          </a:prstGeom>
          <a:noFill/>
        </p:spPr>
        <p:txBody>
          <a:bodyPr wrap="square" rtlCol="0">
            <a:spAutoFit/>
          </a:bodyPr>
          <a:lstStyle/>
          <a:p>
            <a:pPr algn="ctr"/>
            <a:r>
              <a:rPr lang="en-GB" sz="2400" b="1" dirty="0" smtClean="0"/>
              <a:t>7  </a:t>
            </a:r>
            <a:r>
              <a:rPr lang="en-GB" sz="2400" b="1" dirty="0" err="1" smtClean="0"/>
              <a:t>Prefiero</a:t>
            </a:r>
            <a:r>
              <a:rPr lang="en-GB" sz="2400" b="1" dirty="0" smtClean="0"/>
              <a:t> </a:t>
            </a:r>
            <a:r>
              <a:rPr lang="en-GB" sz="2400" b="1" dirty="0" err="1" smtClean="0"/>
              <a:t>expresar</a:t>
            </a:r>
            <a:r>
              <a:rPr lang="en-GB" sz="2400" b="1" dirty="0" smtClean="0"/>
              <a:t> mi </a:t>
            </a:r>
            <a:r>
              <a:rPr lang="en-GB" sz="2400" b="1" dirty="0" err="1" smtClean="0"/>
              <a:t>propia</a:t>
            </a:r>
            <a:r>
              <a:rPr lang="en-GB" sz="2400" b="1" dirty="0" smtClean="0"/>
              <a:t> </a:t>
            </a:r>
            <a:r>
              <a:rPr lang="en-GB" sz="2400" b="1" dirty="0" err="1" smtClean="0"/>
              <a:t>personalidad</a:t>
            </a:r>
            <a:r>
              <a:rPr lang="en-GB" sz="2400" b="1" dirty="0" smtClean="0"/>
              <a:t>, </a:t>
            </a:r>
            <a:r>
              <a:rPr lang="en-GB" sz="2400" b="1" dirty="0" err="1" smtClean="0"/>
              <a:t>llevando</a:t>
            </a:r>
            <a:r>
              <a:rPr lang="en-GB" sz="2400" b="1" dirty="0" smtClean="0"/>
              <a:t> </a:t>
            </a:r>
            <a:r>
              <a:rPr lang="en-GB" sz="2400" b="1" dirty="0" err="1" smtClean="0"/>
              <a:t>ropa</a:t>
            </a:r>
            <a:r>
              <a:rPr lang="en-GB" sz="2400" b="1" dirty="0" smtClean="0"/>
              <a:t> casual</a:t>
            </a:r>
            <a:endParaRPr lang="en-GB" sz="2400" b="1" dirty="0"/>
          </a:p>
        </p:txBody>
      </p:sp>
      <p:sp>
        <p:nvSpPr>
          <p:cNvPr id="9" name="TextBox 8"/>
          <p:cNvSpPr txBox="1"/>
          <p:nvPr/>
        </p:nvSpPr>
        <p:spPr>
          <a:xfrm rot="21113621">
            <a:off x="444278" y="461840"/>
            <a:ext cx="1749456" cy="1938992"/>
          </a:xfrm>
          <a:prstGeom prst="rect">
            <a:avLst/>
          </a:prstGeom>
          <a:noFill/>
        </p:spPr>
        <p:txBody>
          <a:bodyPr wrap="square" rtlCol="0">
            <a:spAutoFit/>
          </a:bodyPr>
          <a:lstStyle/>
          <a:p>
            <a:pPr algn="ctr"/>
            <a:r>
              <a:rPr lang="en-GB" sz="2400" b="1" dirty="0" smtClean="0"/>
              <a:t>2   </a:t>
            </a:r>
            <a:r>
              <a:rPr lang="en-GB" sz="2400" b="1" dirty="0" err="1" smtClean="0"/>
              <a:t>Llevar</a:t>
            </a:r>
            <a:r>
              <a:rPr lang="en-GB" sz="2400" b="1" dirty="0" smtClean="0"/>
              <a:t> </a:t>
            </a:r>
            <a:r>
              <a:rPr lang="en-GB" sz="2400" b="1" dirty="0" err="1" smtClean="0"/>
              <a:t>propia</a:t>
            </a:r>
            <a:r>
              <a:rPr lang="en-GB" sz="2400" b="1" dirty="0" smtClean="0"/>
              <a:t> </a:t>
            </a:r>
            <a:r>
              <a:rPr lang="en-GB" sz="2400" b="1" dirty="0" err="1" smtClean="0"/>
              <a:t>ropa</a:t>
            </a:r>
            <a:r>
              <a:rPr lang="en-GB" sz="2400" b="1" dirty="0" smtClean="0"/>
              <a:t> al </a:t>
            </a:r>
            <a:r>
              <a:rPr lang="en-GB" sz="2400" b="1" dirty="0" err="1" smtClean="0"/>
              <a:t>colegio</a:t>
            </a:r>
            <a:r>
              <a:rPr lang="en-GB" sz="2400" b="1" dirty="0" smtClean="0"/>
              <a:t> </a:t>
            </a:r>
            <a:r>
              <a:rPr lang="en-GB" sz="2400" b="1" dirty="0" err="1" smtClean="0"/>
              <a:t>es</a:t>
            </a:r>
            <a:r>
              <a:rPr lang="en-GB" sz="2400" b="1" dirty="0" smtClean="0"/>
              <a:t> un </a:t>
            </a:r>
            <a:r>
              <a:rPr lang="en-GB" sz="2400" b="1" dirty="0" err="1" smtClean="0"/>
              <a:t>malgasto</a:t>
            </a:r>
            <a:r>
              <a:rPr lang="en-GB" sz="2400" b="1" dirty="0" smtClean="0"/>
              <a:t> de </a:t>
            </a:r>
            <a:r>
              <a:rPr lang="en-GB" sz="2400" b="1" dirty="0" err="1" smtClean="0"/>
              <a:t>ropa</a:t>
            </a:r>
            <a:endParaRPr lang="en-GB" sz="2400" b="1" dirty="0"/>
          </a:p>
        </p:txBody>
      </p:sp>
      <p:sp>
        <p:nvSpPr>
          <p:cNvPr id="10" name="TextBox 9"/>
          <p:cNvSpPr txBox="1"/>
          <p:nvPr/>
        </p:nvSpPr>
        <p:spPr>
          <a:xfrm rot="358934">
            <a:off x="6012797" y="3776723"/>
            <a:ext cx="3360636" cy="1569660"/>
          </a:xfrm>
          <a:prstGeom prst="rect">
            <a:avLst/>
          </a:prstGeom>
          <a:noFill/>
        </p:spPr>
        <p:txBody>
          <a:bodyPr wrap="square" rtlCol="0">
            <a:spAutoFit/>
          </a:bodyPr>
          <a:lstStyle/>
          <a:p>
            <a:pPr algn="ctr"/>
            <a:r>
              <a:rPr lang="en-GB" sz="2400" b="1" dirty="0" smtClean="0"/>
              <a:t>5  El </a:t>
            </a:r>
            <a:r>
              <a:rPr lang="en-GB" sz="2400" b="1" dirty="0" err="1" smtClean="0"/>
              <a:t>uniforme</a:t>
            </a:r>
            <a:r>
              <a:rPr lang="en-GB" sz="2400" b="1" dirty="0" smtClean="0"/>
              <a:t> </a:t>
            </a:r>
            <a:r>
              <a:rPr lang="en-GB" sz="2400" b="1" dirty="0" err="1" smtClean="0"/>
              <a:t>crea</a:t>
            </a:r>
            <a:r>
              <a:rPr lang="en-GB" sz="2400" b="1" dirty="0" smtClean="0"/>
              <a:t> el </a:t>
            </a:r>
            <a:r>
              <a:rPr lang="en-GB" sz="2400" b="1" dirty="0" err="1" smtClean="0"/>
              <a:t>sentimiento</a:t>
            </a:r>
            <a:r>
              <a:rPr lang="en-GB" sz="2400" b="1" dirty="0" smtClean="0"/>
              <a:t> de </a:t>
            </a:r>
            <a:r>
              <a:rPr lang="en-GB" sz="2400" b="1" dirty="0" err="1" smtClean="0"/>
              <a:t>pertenencia</a:t>
            </a:r>
            <a:r>
              <a:rPr lang="en-GB" sz="2400" b="1" dirty="0" smtClean="0"/>
              <a:t> </a:t>
            </a:r>
            <a:r>
              <a:rPr lang="en-GB" sz="2400" b="1" dirty="0" err="1" smtClean="0"/>
              <a:t>hacia</a:t>
            </a:r>
            <a:r>
              <a:rPr lang="en-GB" sz="2400" b="1" dirty="0" smtClean="0"/>
              <a:t> un </a:t>
            </a:r>
            <a:r>
              <a:rPr lang="en-GB" sz="2400" b="1" dirty="0" err="1" smtClean="0"/>
              <a:t>instituto</a:t>
            </a:r>
            <a:endParaRPr lang="en-GB" sz="2400" b="1" dirty="0"/>
          </a:p>
        </p:txBody>
      </p:sp>
      <p:sp>
        <p:nvSpPr>
          <p:cNvPr id="11" name="TextBox 10"/>
          <p:cNvSpPr txBox="1"/>
          <p:nvPr/>
        </p:nvSpPr>
        <p:spPr>
          <a:xfrm rot="21113621">
            <a:off x="454160" y="5589107"/>
            <a:ext cx="3360636" cy="830997"/>
          </a:xfrm>
          <a:prstGeom prst="rect">
            <a:avLst/>
          </a:prstGeom>
          <a:noFill/>
        </p:spPr>
        <p:txBody>
          <a:bodyPr wrap="square" rtlCol="0">
            <a:spAutoFit/>
          </a:bodyPr>
          <a:lstStyle/>
          <a:p>
            <a:pPr algn="ctr"/>
            <a:r>
              <a:rPr lang="en-GB" sz="2400" b="1" dirty="0" smtClean="0"/>
              <a:t>8  </a:t>
            </a:r>
            <a:r>
              <a:rPr lang="en-GB" sz="2400" b="1" dirty="0" err="1" smtClean="0"/>
              <a:t>Llevar</a:t>
            </a:r>
            <a:r>
              <a:rPr lang="en-GB" sz="2400" b="1" dirty="0" smtClean="0"/>
              <a:t> </a:t>
            </a:r>
            <a:r>
              <a:rPr lang="en-GB" sz="2400" b="1" dirty="0" err="1" smtClean="0"/>
              <a:t>uniforme</a:t>
            </a:r>
            <a:r>
              <a:rPr lang="en-GB" sz="2400" b="1" dirty="0" smtClean="0"/>
              <a:t> </a:t>
            </a:r>
            <a:r>
              <a:rPr lang="en-GB" sz="2400" b="1" dirty="0" err="1" smtClean="0"/>
              <a:t>evita</a:t>
            </a:r>
            <a:r>
              <a:rPr lang="en-GB" sz="2400" b="1" dirty="0" smtClean="0"/>
              <a:t> </a:t>
            </a:r>
            <a:r>
              <a:rPr lang="en-GB" sz="2400" b="1" dirty="0" err="1" smtClean="0"/>
              <a:t>celos</a:t>
            </a:r>
            <a:r>
              <a:rPr lang="en-GB" sz="2400" b="1" dirty="0" smtClean="0"/>
              <a:t> entre los </a:t>
            </a:r>
            <a:r>
              <a:rPr lang="en-GB" sz="2400" b="1" dirty="0" err="1" smtClean="0"/>
              <a:t>alumnos</a:t>
            </a:r>
            <a:endParaRPr lang="en-GB" sz="2400" b="1" dirty="0"/>
          </a:p>
        </p:txBody>
      </p:sp>
      <p:sp>
        <p:nvSpPr>
          <p:cNvPr id="12" name="TextBox 11"/>
          <p:cNvSpPr txBox="1"/>
          <p:nvPr/>
        </p:nvSpPr>
        <p:spPr>
          <a:xfrm rot="581893">
            <a:off x="569099" y="4139572"/>
            <a:ext cx="3360636" cy="830997"/>
          </a:xfrm>
          <a:prstGeom prst="rect">
            <a:avLst/>
          </a:prstGeom>
          <a:noFill/>
        </p:spPr>
        <p:txBody>
          <a:bodyPr wrap="square" rtlCol="0">
            <a:spAutoFit/>
          </a:bodyPr>
          <a:lstStyle/>
          <a:p>
            <a:pPr algn="ctr"/>
            <a:r>
              <a:rPr lang="en-GB" sz="2400" b="1" dirty="0" smtClean="0"/>
              <a:t>6  El </a:t>
            </a:r>
            <a:r>
              <a:rPr lang="en-GB" sz="2400" b="1" dirty="0" err="1" smtClean="0"/>
              <a:t>uniforme</a:t>
            </a:r>
            <a:r>
              <a:rPr lang="en-GB" sz="2400" b="1" dirty="0" smtClean="0"/>
              <a:t> </a:t>
            </a:r>
            <a:r>
              <a:rPr lang="en-GB" sz="2400" b="1" dirty="0" err="1" smtClean="0"/>
              <a:t>promociona</a:t>
            </a:r>
            <a:r>
              <a:rPr lang="en-GB" sz="2400" b="1" dirty="0" smtClean="0"/>
              <a:t> la </a:t>
            </a:r>
            <a:r>
              <a:rPr lang="en-GB" sz="2400" b="1" dirty="0" err="1" smtClean="0"/>
              <a:t>identidad</a:t>
            </a:r>
            <a:endParaRPr lang="en-GB" sz="2400" b="1" dirty="0"/>
          </a:p>
        </p:txBody>
      </p:sp>
      <p:pic>
        <p:nvPicPr>
          <p:cNvPr id="13" name="Uniforme_Animo_p13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9160" y="1126536"/>
            <a:ext cx="609600" cy="609600"/>
          </a:xfrm>
          <a:prstGeom prst="rect">
            <a:avLst/>
          </a:prstGeom>
        </p:spPr>
      </p:pic>
    </p:spTree>
    <p:extLst>
      <p:ext uri="{BB962C8B-B14F-4D97-AF65-F5344CB8AC3E}">
        <p14:creationId xmlns:p14="http://schemas.microsoft.com/office/powerpoint/2010/main" val="2650197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519"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7384"/>
            <a:ext cx="4536504" cy="584775"/>
          </a:xfrm>
          <a:prstGeom prst="rect">
            <a:avLst/>
          </a:prstGeom>
          <a:noFill/>
        </p:spPr>
        <p:txBody>
          <a:bodyPr wrap="square" rtlCol="0">
            <a:spAutoFit/>
          </a:bodyPr>
          <a:lstStyle/>
          <a:p>
            <a:pPr algn="ctr"/>
            <a:r>
              <a:rPr lang="en-GB" sz="3200" b="1" dirty="0" smtClean="0"/>
              <a:t>A </a:t>
            </a:r>
            <a:r>
              <a:rPr lang="en-GB" sz="3200" b="1" dirty="0" err="1" smtClean="0"/>
              <a:t>favor</a:t>
            </a:r>
            <a:endParaRPr lang="en-GB" sz="3200" b="1" dirty="0"/>
          </a:p>
        </p:txBody>
      </p:sp>
      <p:sp>
        <p:nvSpPr>
          <p:cNvPr id="5" name="TextBox 4"/>
          <p:cNvSpPr txBox="1"/>
          <p:nvPr/>
        </p:nvSpPr>
        <p:spPr>
          <a:xfrm>
            <a:off x="3923928" y="-27384"/>
            <a:ext cx="4536504" cy="584775"/>
          </a:xfrm>
          <a:prstGeom prst="rect">
            <a:avLst/>
          </a:prstGeom>
          <a:noFill/>
        </p:spPr>
        <p:txBody>
          <a:bodyPr wrap="square" rtlCol="0">
            <a:spAutoFit/>
          </a:bodyPr>
          <a:lstStyle/>
          <a:p>
            <a:pPr algn="ctr"/>
            <a:r>
              <a:rPr lang="en-GB" sz="3200" b="1" dirty="0" smtClean="0"/>
              <a:t>En contra</a:t>
            </a:r>
            <a:endParaRPr lang="en-GB" sz="3200" b="1" dirty="0"/>
          </a:p>
        </p:txBody>
      </p:sp>
      <p:sp>
        <p:nvSpPr>
          <p:cNvPr id="6" name="Rectangle 5"/>
          <p:cNvSpPr/>
          <p:nvPr/>
        </p:nvSpPr>
        <p:spPr>
          <a:xfrm>
            <a:off x="147949" y="476672"/>
            <a:ext cx="3992003" cy="6124754"/>
          </a:xfrm>
          <a:prstGeom prst="rect">
            <a:avLst/>
          </a:prstGeom>
        </p:spPr>
        <p:txBody>
          <a:bodyPr wrap="square">
            <a:spAutoFit/>
          </a:bodyPr>
          <a:lstStyle/>
          <a:p>
            <a:r>
              <a:rPr lang="es-ES" sz="1400" dirty="0" smtClean="0"/>
              <a:t>1.  El sistema español es menos institucional.  Por ejemplo, los alumnos no tienen que llevar uniforme.</a:t>
            </a:r>
            <a:br>
              <a:rPr lang="es-ES" sz="1400" dirty="0" smtClean="0"/>
            </a:br>
            <a:r>
              <a:rPr lang="es-ES" sz="1400" dirty="0" smtClean="0"/>
              <a:t>2.  También los alumnos los llaman a sus profes por nombre, en vez de apellido.</a:t>
            </a:r>
          </a:p>
          <a:p>
            <a:r>
              <a:rPr lang="es-ES" sz="1400" dirty="0" smtClean="0"/>
              <a:t>3.  Si los alumnos no aprueban, es decir, suspenden los exámenes, tienen que repetir el año entero.  Esto les echa la responsabilidad para el éxito escolar a los alumnos mismos y no a los profesores.</a:t>
            </a:r>
          </a:p>
          <a:p>
            <a:r>
              <a:rPr lang="es-ES" sz="1400" dirty="0" smtClean="0"/>
              <a:t>4.  El bachillerato requiere que se extienda el conocimiento de las asignaturas de importancia fundamental, por ejemplo – las matemáticas, el español y el inglés.  Esto les da una educación más amplia que el sistema británico.</a:t>
            </a:r>
          </a:p>
          <a:p>
            <a:r>
              <a:rPr lang="es-ES" sz="1400" dirty="0" smtClean="0"/>
              <a:t>5.  Los </a:t>
            </a:r>
            <a:r>
              <a:rPr lang="es-ES" sz="1400" dirty="0"/>
              <a:t>alumnos están todo el día en la misma aula. El profesor es el que se desplaza de aula en aula para impartir sus </a:t>
            </a:r>
            <a:r>
              <a:rPr lang="es-ES" sz="1400" dirty="0" err="1" smtClean="0"/>
              <a:t>clases.No</a:t>
            </a:r>
            <a:r>
              <a:rPr lang="es-ES" sz="1400" dirty="0" smtClean="0"/>
              <a:t> hay la pérdida del tiempo que hay en el sistema inglés cuando todos los alumnos tienen que desplazarse entre cada clase.</a:t>
            </a:r>
          </a:p>
          <a:p>
            <a:pPr lvl="0"/>
            <a:r>
              <a:rPr lang="es-ES" sz="1400" dirty="0" smtClean="0"/>
              <a:t>6. </a:t>
            </a:r>
            <a:r>
              <a:rPr lang="es-ES" sz="1400" dirty="0"/>
              <a:t>H</a:t>
            </a:r>
            <a:r>
              <a:rPr lang="es-ES" sz="1400" dirty="0" smtClean="0"/>
              <a:t>ay </a:t>
            </a:r>
            <a:r>
              <a:rPr lang="es-ES" sz="1400" dirty="0"/>
              <a:t>un máximo de 25 alumnos por </a:t>
            </a:r>
            <a:r>
              <a:rPr lang="es-ES" sz="1400" dirty="0" smtClean="0"/>
              <a:t>clase</a:t>
            </a:r>
          </a:p>
          <a:p>
            <a:pPr lvl="0"/>
            <a:r>
              <a:rPr lang="es-ES" sz="1400" dirty="0" smtClean="0"/>
              <a:t>7.  El inglés es obligatorio durante la ESO y el bachillerato.</a:t>
            </a:r>
          </a:p>
          <a:p>
            <a:pPr lvl="0"/>
            <a:r>
              <a:rPr lang="en-GB" sz="1400" dirty="0" smtClean="0"/>
              <a:t>8.  El </a:t>
            </a:r>
            <a:r>
              <a:rPr lang="en-GB" sz="1400" dirty="0" err="1" smtClean="0"/>
              <a:t>importe</a:t>
            </a:r>
            <a:r>
              <a:rPr lang="en-GB" sz="1400" dirty="0" smtClean="0"/>
              <a:t> de los </a:t>
            </a:r>
            <a:r>
              <a:rPr lang="en-GB" sz="1400" dirty="0" err="1" smtClean="0"/>
              <a:t>estudios</a:t>
            </a:r>
            <a:r>
              <a:rPr lang="en-GB" sz="1400" dirty="0" smtClean="0"/>
              <a:t> </a:t>
            </a:r>
            <a:r>
              <a:rPr lang="en-GB" sz="1400" dirty="0" err="1" smtClean="0"/>
              <a:t>universitarios</a:t>
            </a:r>
            <a:r>
              <a:rPr lang="en-GB" sz="1400" dirty="0" smtClean="0"/>
              <a:t>  en </a:t>
            </a:r>
            <a:r>
              <a:rPr lang="en-GB" sz="1400" dirty="0" err="1" smtClean="0"/>
              <a:t>Inglaterra</a:t>
            </a:r>
            <a:r>
              <a:rPr lang="en-GB" sz="1400" dirty="0" smtClean="0"/>
              <a:t> </a:t>
            </a:r>
            <a:r>
              <a:rPr lang="en-GB" sz="1400" dirty="0" err="1" smtClean="0"/>
              <a:t>impide</a:t>
            </a:r>
            <a:r>
              <a:rPr lang="en-GB" sz="1400" dirty="0" smtClean="0"/>
              <a:t> el </a:t>
            </a:r>
            <a:r>
              <a:rPr lang="en-GB" sz="1400" dirty="0" err="1" smtClean="0"/>
              <a:t>ingreso</a:t>
            </a:r>
            <a:r>
              <a:rPr lang="en-GB" sz="1400" dirty="0" smtClean="0"/>
              <a:t> a la </a:t>
            </a:r>
            <a:r>
              <a:rPr lang="en-GB" sz="1400" dirty="0" err="1" smtClean="0"/>
              <a:t>universidad</a:t>
            </a:r>
            <a:r>
              <a:rPr lang="en-GB" sz="1400" dirty="0" smtClean="0"/>
              <a:t>.  </a:t>
            </a:r>
            <a:r>
              <a:rPr lang="en-GB" sz="1400" dirty="0" err="1" smtClean="0"/>
              <a:t>Muchos</a:t>
            </a:r>
            <a:r>
              <a:rPr lang="en-GB" sz="1400" dirty="0" smtClean="0"/>
              <a:t> </a:t>
            </a:r>
            <a:r>
              <a:rPr lang="en-GB" sz="1400" dirty="0" err="1" smtClean="0"/>
              <a:t>estudiantes</a:t>
            </a:r>
            <a:r>
              <a:rPr lang="en-GB" sz="1400" dirty="0" smtClean="0"/>
              <a:t> </a:t>
            </a:r>
            <a:r>
              <a:rPr lang="en-GB" sz="1400" dirty="0" err="1" smtClean="0"/>
              <a:t>prefieren</a:t>
            </a:r>
            <a:r>
              <a:rPr lang="en-GB" sz="1400" dirty="0" smtClean="0"/>
              <a:t> </a:t>
            </a:r>
            <a:r>
              <a:rPr lang="en-GB" sz="1400" dirty="0" err="1" smtClean="0"/>
              <a:t>incoporarse</a:t>
            </a:r>
            <a:r>
              <a:rPr lang="en-GB" sz="1400" dirty="0" smtClean="0"/>
              <a:t> al </a:t>
            </a:r>
            <a:r>
              <a:rPr lang="en-GB" sz="1400" dirty="0" err="1" smtClean="0"/>
              <a:t>mundo</a:t>
            </a:r>
            <a:r>
              <a:rPr lang="en-GB" sz="1400" dirty="0" smtClean="0"/>
              <a:t> </a:t>
            </a:r>
            <a:r>
              <a:rPr lang="en-GB" sz="1400" dirty="0" err="1" smtClean="0"/>
              <a:t>laboral</a:t>
            </a:r>
            <a:r>
              <a:rPr lang="en-GB" sz="1400" dirty="0" smtClean="0"/>
              <a:t> </a:t>
            </a:r>
            <a:r>
              <a:rPr lang="en-GB" sz="1400" dirty="0" err="1" smtClean="0"/>
              <a:t>que</a:t>
            </a:r>
            <a:r>
              <a:rPr lang="en-GB" sz="1400" dirty="0" smtClean="0"/>
              <a:t> </a:t>
            </a:r>
            <a:r>
              <a:rPr lang="en-GB" sz="1400" dirty="0" err="1" smtClean="0"/>
              <a:t>sufrir</a:t>
            </a:r>
            <a:r>
              <a:rPr lang="en-GB" sz="1400" dirty="0" smtClean="0"/>
              <a:t> </a:t>
            </a:r>
            <a:r>
              <a:rPr lang="en-GB" sz="1400" dirty="0" err="1" smtClean="0"/>
              <a:t>las</a:t>
            </a:r>
            <a:r>
              <a:rPr lang="en-GB" sz="1400" dirty="0" smtClean="0"/>
              <a:t> </a:t>
            </a:r>
            <a:r>
              <a:rPr lang="en-GB" sz="1400" dirty="0" err="1" smtClean="0"/>
              <a:t>grandes</a:t>
            </a:r>
            <a:r>
              <a:rPr lang="en-GB" sz="1400" dirty="0" smtClean="0"/>
              <a:t> </a:t>
            </a:r>
            <a:r>
              <a:rPr lang="en-GB" sz="1400" dirty="0" err="1" smtClean="0"/>
              <a:t>deudas</a:t>
            </a:r>
            <a:r>
              <a:rPr lang="en-GB" sz="1400" dirty="0" smtClean="0"/>
              <a:t> </a:t>
            </a:r>
            <a:r>
              <a:rPr lang="en-GB" sz="1400" dirty="0" err="1" smtClean="0"/>
              <a:t>implicadas</a:t>
            </a:r>
            <a:r>
              <a:rPr lang="en-GB" sz="1400" dirty="0" smtClean="0"/>
              <a:t> en </a:t>
            </a:r>
            <a:r>
              <a:rPr lang="en-GB" sz="1400" dirty="0" err="1" smtClean="0"/>
              <a:t>llevar</a:t>
            </a:r>
            <a:r>
              <a:rPr lang="en-GB" sz="1400" dirty="0" smtClean="0"/>
              <a:t> a </a:t>
            </a:r>
            <a:r>
              <a:rPr lang="en-GB" sz="1400" dirty="0" err="1" smtClean="0"/>
              <a:t>cabo</a:t>
            </a:r>
            <a:r>
              <a:rPr lang="en-GB" sz="1400" dirty="0" smtClean="0"/>
              <a:t> </a:t>
            </a:r>
            <a:r>
              <a:rPr lang="en-GB" sz="1400" dirty="0" err="1" smtClean="0"/>
              <a:t>una</a:t>
            </a:r>
            <a:r>
              <a:rPr lang="en-GB" sz="1400" dirty="0" smtClean="0"/>
              <a:t> </a:t>
            </a:r>
            <a:r>
              <a:rPr lang="en-GB" sz="1400" dirty="0" err="1" smtClean="0"/>
              <a:t>carrera</a:t>
            </a:r>
            <a:r>
              <a:rPr lang="en-GB" sz="1400" dirty="0" smtClean="0"/>
              <a:t> </a:t>
            </a:r>
            <a:r>
              <a:rPr lang="en-GB" sz="1400" dirty="0" err="1" smtClean="0"/>
              <a:t>universitaria</a:t>
            </a:r>
            <a:r>
              <a:rPr lang="en-GB" sz="1400" dirty="0" smtClean="0"/>
              <a:t>.  </a:t>
            </a:r>
            <a:endParaRPr lang="en-GB" sz="1400" dirty="0"/>
          </a:p>
          <a:p>
            <a:endParaRPr lang="es-ES" sz="1400" dirty="0" smtClean="0"/>
          </a:p>
        </p:txBody>
      </p:sp>
      <p:sp>
        <p:nvSpPr>
          <p:cNvPr id="2" name="TextBox 1"/>
          <p:cNvSpPr txBox="1"/>
          <p:nvPr/>
        </p:nvSpPr>
        <p:spPr>
          <a:xfrm>
            <a:off x="4499992" y="476672"/>
            <a:ext cx="4464496" cy="5355312"/>
          </a:xfrm>
          <a:prstGeom prst="rect">
            <a:avLst/>
          </a:prstGeom>
          <a:noFill/>
        </p:spPr>
        <p:txBody>
          <a:bodyPr wrap="square" rtlCol="0">
            <a:spAutoFit/>
          </a:bodyPr>
          <a:lstStyle/>
          <a:p>
            <a:r>
              <a:rPr lang="en-GB" dirty="0" smtClean="0"/>
              <a:t>1. Para el </a:t>
            </a:r>
            <a:r>
              <a:rPr lang="en-GB" dirty="0" err="1" smtClean="0"/>
              <a:t>bachillerato</a:t>
            </a:r>
            <a:r>
              <a:rPr lang="en-GB" dirty="0" smtClean="0"/>
              <a:t> </a:t>
            </a:r>
            <a:r>
              <a:rPr lang="es-ES" dirty="0" smtClean="0"/>
              <a:t>el </a:t>
            </a:r>
            <a:r>
              <a:rPr lang="es-ES" dirty="0"/>
              <a:t>alumno puede escoger entre 3 modalidades, según sus intereses: ciencias, humanidades o </a:t>
            </a:r>
            <a:r>
              <a:rPr lang="es-ES" dirty="0" smtClean="0"/>
              <a:t>artes.  Esto limita las opciones de estudio después – hay que </a:t>
            </a:r>
            <a:r>
              <a:rPr lang="es-ES" dirty="0" err="1" smtClean="0"/>
              <a:t>espezializarse</a:t>
            </a:r>
            <a:r>
              <a:rPr lang="es-ES" dirty="0" smtClean="0"/>
              <a:t> mucho antes de lo óptimo.  Hay que anticipar demasiado el futuro.</a:t>
            </a:r>
          </a:p>
          <a:p>
            <a:r>
              <a:rPr lang="en-GB" dirty="0" smtClean="0"/>
              <a:t>2.  Para </a:t>
            </a:r>
            <a:r>
              <a:rPr lang="en-GB" dirty="0" err="1" smtClean="0"/>
              <a:t>entrar</a:t>
            </a:r>
            <a:r>
              <a:rPr lang="en-GB" dirty="0" smtClean="0"/>
              <a:t> en la </a:t>
            </a:r>
            <a:r>
              <a:rPr lang="en-GB" dirty="0" err="1" smtClean="0"/>
              <a:t>universida</a:t>
            </a:r>
            <a:r>
              <a:rPr lang="en-GB" dirty="0" err="1"/>
              <a:t>d</a:t>
            </a:r>
            <a:r>
              <a:rPr lang="en-GB" dirty="0" smtClean="0"/>
              <a:t> hay </a:t>
            </a:r>
            <a:r>
              <a:rPr lang="en-GB" dirty="0" err="1" smtClean="0"/>
              <a:t>que</a:t>
            </a:r>
            <a:r>
              <a:rPr lang="en-GB" dirty="0" smtClean="0"/>
              <a:t> </a:t>
            </a:r>
            <a:r>
              <a:rPr lang="en-GB" dirty="0" err="1" smtClean="0"/>
              <a:t>hacer</a:t>
            </a:r>
            <a:r>
              <a:rPr lang="en-GB" dirty="0" smtClean="0"/>
              <a:t> el </a:t>
            </a:r>
            <a:r>
              <a:rPr lang="en-GB" dirty="0" err="1" smtClean="0"/>
              <a:t>bachillerato</a:t>
            </a:r>
            <a:r>
              <a:rPr lang="en-GB" dirty="0" smtClean="0"/>
              <a:t> y </a:t>
            </a:r>
            <a:r>
              <a:rPr lang="en-GB" dirty="0" err="1" smtClean="0"/>
              <a:t>también</a:t>
            </a:r>
            <a:r>
              <a:rPr lang="en-GB" dirty="0" smtClean="0"/>
              <a:t> </a:t>
            </a:r>
            <a:r>
              <a:rPr lang="en-GB" dirty="0" err="1" smtClean="0"/>
              <a:t>otro</a:t>
            </a:r>
            <a:r>
              <a:rPr lang="en-GB" dirty="0" smtClean="0"/>
              <a:t> </a:t>
            </a:r>
            <a:r>
              <a:rPr lang="en-GB" dirty="0" err="1" smtClean="0"/>
              <a:t>examen</a:t>
            </a:r>
            <a:r>
              <a:rPr lang="en-GB" dirty="0" smtClean="0"/>
              <a:t> de </a:t>
            </a:r>
            <a:r>
              <a:rPr lang="en-GB" dirty="0" err="1" smtClean="0"/>
              <a:t>ingreso</a:t>
            </a:r>
            <a:r>
              <a:rPr lang="en-GB" dirty="0" smtClean="0"/>
              <a:t> </a:t>
            </a:r>
            <a:r>
              <a:rPr lang="en-GB" dirty="0" err="1" smtClean="0"/>
              <a:t>que</a:t>
            </a:r>
            <a:r>
              <a:rPr lang="en-GB" dirty="0" smtClean="0"/>
              <a:t> se llama ‘la </a:t>
            </a:r>
            <a:r>
              <a:rPr lang="en-GB" dirty="0" err="1" smtClean="0"/>
              <a:t>selectividad</a:t>
            </a:r>
            <a:r>
              <a:rPr lang="en-GB" dirty="0" smtClean="0"/>
              <a:t>’.  </a:t>
            </a:r>
            <a:r>
              <a:rPr lang="en-GB" dirty="0" err="1" smtClean="0"/>
              <a:t>Supone</a:t>
            </a:r>
            <a:r>
              <a:rPr lang="en-GB" dirty="0" smtClean="0"/>
              <a:t> mucho </a:t>
            </a:r>
            <a:r>
              <a:rPr lang="en-GB" dirty="0" err="1" smtClean="0"/>
              <a:t>estrés</a:t>
            </a:r>
            <a:r>
              <a:rPr lang="en-GB" dirty="0" smtClean="0"/>
              <a:t> </a:t>
            </a:r>
            <a:r>
              <a:rPr lang="en-GB" dirty="0" err="1" smtClean="0"/>
              <a:t>para</a:t>
            </a:r>
            <a:r>
              <a:rPr lang="en-GB" dirty="0" smtClean="0"/>
              <a:t> los </a:t>
            </a:r>
            <a:r>
              <a:rPr lang="en-GB" dirty="0" err="1" smtClean="0"/>
              <a:t>alumnos</a:t>
            </a:r>
            <a:r>
              <a:rPr lang="en-GB" dirty="0" smtClean="0"/>
              <a:t>.</a:t>
            </a:r>
          </a:p>
          <a:p>
            <a:r>
              <a:rPr lang="en-GB" dirty="0" smtClean="0"/>
              <a:t>3.  </a:t>
            </a:r>
            <a:r>
              <a:rPr lang="en-GB" dirty="0" err="1" smtClean="0"/>
              <a:t>Es</a:t>
            </a:r>
            <a:r>
              <a:rPr lang="en-GB" dirty="0" smtClean="0"/>
              <a:t> un </a:t>
            </a:r>
            <a:r>
              <a:rPr lang="en-GB" dirty="0" err="1" smtClean="0"/>
              <a:t>sistema</a:t>
            </a:r>
            <a:r>
              <a:rPr lang="en-GB" dirty="0" smtClean="0"/>
              <a:t> </a:t>
            </a:r>
            <a:r>
              <a:rPr lang="en-GB" dirty="0" err="1" smtClean="0"/>
              <a:t>dualista</a:t>
            </a:r>
            <a:r>
              <a:rPr lang="en-GB" dirty="0" smtClean="0"/>
              <a:t>, en el </a:t>
            </a:r>
            <a:r>
              <a:rPr lang="en-GB" dirty="0" err="1" smtClean="0"/>
              <a:t>sentido</a:t>
            </a:r>
            <a:r>
              <a:rPr lang="en-GB" dirty="0" smtClean="0"/>
              <a:t> de </a:t>
            </a:r>
            <a:r>
              <a:rPr lang="en-GB" dirty="0" err="1" smtClean="0"/>
              <a:t>que</a:t>
            </a:r>
            <a:r>
              <a:rPr lang="en-GB" dirty="0" smtClean="0"/>
              <a:t> hay </a:t>
            </a:r>
            <a:r>
              <a:rPr lang="en-GB" dirty="0" err="1" smtClean="0"/>
              <a:t>una</a:t>
            </a:r>
            <a:r>
              <a:rPr lang="en-GB" dirty="0" smtClean="0"/>
              <a:t> </a:t>
            </a:r>
            <a:r>
              <a:rPr lang="en-GB" dirty="0" err="1" smtClean="0"/>
              <a:t>ruta</a:t>
            </a:r>
            <a:r>
              <a:rPr lang="en-GB" dirty="0" smtClean="0"/>
              <a:t> </a:t>
            </a:r>
            <a:r>
              <a:rPr lang="en-GB" dirty="0" err="1" smtClean="0"/>
              <a:t>académica</a:t>
            </a:r>
            <a:r>
              <a:rPr lang="en-GB" dirty="0" smtClean="0"/>
              <a:t> y </a:t>
            </a:r>
            <a:r>
              <a:rPr lang="en-GB" dirty="0" err="1" smtClean="0"/>
              <a:t>otra</a:t>
            </a:r>
            <a:r>
              <a:rPr lang="en-GB" dirty="0" smtClean="0"/>
              <a:t> de </a:t>
            </a:r>
            <a:r>
              <a:rPr lang="en-GB" dirty="0" err="1" smtClean="0"/>
              <a:t>formación</a:t>
            </a:r>
            <a:r>
              <a:rPr lang="en-GB" dirty="0" smtClean="0"/>
              <a:t> </a:t>
            </a:r>
            <a:r>
              <a:rPr lang="en-GB" dirty="0" err="1" smtClean="0"/>
              <a:t>profesional</a:t>
            </a:r>
            <a:r>
              <a:rPr lang="en-GB" dirty="0" smtClean="0"/>
              <a:t>.  Los </a:t>
            </a:r>
            <a:r>
              <a:rPr lang="en-GB" dirty="0" err="1" smtClean="0"/>
              <a:t>caminos</a:t>
            </a:r>
            <a:r>
              <a:rPr lang="en-GB" dirty="0" smtClean="0"/>
              <a:t> se </a:t>
            </a:r>
            <a:r>
              <a:rPr lang="en-GB" dirty="0" err="1" smtClean="0"/>
              <a:t>dividen</a:t>
            </a:r>
            <a:r>
              <a:rPr lang="en-GB" dirty="0" smtClean="0"/>
              <a:t> a los 16 </a:t>
            </a:r>
            <a:r>
              <a:rPr lang="en-GB" dirty="0" err="1" smtClean="0"/>
              <a:t>años</a:t>
            </a:r>
            <a:r>
              <a:rPr lang="en-GB" dirty="0" smtClean="0"/>
              <a:t>.</a:t>
            </a:r>
          </a:p>
          <a:p>
            <a:r>
              <a:rPr lang="en-GB" dirty="0" smtClean="0"/>
              <a:t>4.  Se </a:t>
            </a:r>
            <a:r>
              <a:rPr lang="en-GB" dirty="0" err="1" smtClean="0"/>
              <a:t>permite</a:t>
            </a:r>
            <a:r>
              <a:rPr lang="en-GB" dirty="0" smtClean="0"/>
              <a:t> </a:t>
            </a:r>
            <a:r>
              <a:rPr lang="en-GB" dirty="0" err="1" smtClean="0"/>
              <a:t>una</a:t>
            </a:r>
            <a:r>
              <a:rPr lang="en-GB" dirty="0" smtClean="0"/>
              <a:t> </a:t>
            </a:r>
            <a:r>
              <a:rPr lang="en-GB" dirty="0" err="1" smtClean="0"/>
              <a:t>repetición</a:t>
            </a:r>
            <a:r>
              <a:rPr lang="en-GB" dirty="0" smtClean="0"/>
              <a:t> en </a:t>
            </a:r>
            <a:r>
              <a:rPr lang="en-GB" dirty="0" err="1" smtClean="0"/>
              <a:t>primaria</a:t>
            </a:r>
            <a:r>
              <a:rPr lang="en-GB" dirty="0" smtClean="0"/>
              <a:t> y se </a:t>
            </a:r>
            <a:r>
              <a:rPr lang="en-GB" dirty="0" err="1" smtClean="0"/>
              <a:t>permiten</a:t>
            </a:r>
            <a:r>
              <a:rPr lang="en-GB" dirty="0" smtClean="0"/>
              <a:t> 2 </a:t>
            </a:r>
            <a:r>
              <a:rPr lang="en-GB" dirty="0" err="1" smtClean="0"/>
              <a:t>repeticiones</a:t>
            </a:r>
            <a:r>
              <a:rPr lang="en-GB" dirty="0" smtClean="0"/>
              <a:t> </a:t>
            </a:r>
            <a:r>
              <a:rPr lang="en-GB" dirty="0" err="1" smtClean="0"/>
              <a:t>durante</a:t>
            </a:r>
            <a:r>
              <a:rPr lang="en-GB" dirty="0" smtClean="0"/>
              <a:t> la </a:t>
            </a:r>
            <a:r>
              <a:rPr lang="en-GB" dirty="0" err="1" smtClean="0"/>
              <a:t>etapa</a:t>
            </a:r>
            <a:r>
              <a:rPr lang="en-GB" dirty="0" smtClean="0"/>
              <a:t> </a:t>
            </a:r>
            <a:r>
              <a:rPr lang="en-GB" dirty="0" err="1" smtClean="0"/>
              <a:t>secundaria</a:t>
            </a:r>
            <a:r>
              <a:rPr lang="en-GB" dirty="0" smtClean="0"/>
              <a:t>, o sea, un </a:t>
            </a:r>
            <a:r>
              <a:rPr lang="en-GB" dirty="0" err="1" smtClean="0"/>
              <a:t>alumno</a:t>
            </a:r>
            <a:r>
              <a:rPr lang="en-GB" dirty="0" smtClean="0"/>
              <a:t> </a:t>
            </a:r>
            <a:r>
              <a:rPr lang="en-GB" dirty="0" err="1" smtClean="0"/>
              <a:t>puede</a:t>
            </a:r>
            <a:r>
              <a:rPr lang="en-GB" dirty="0" smtClean="0"/>
              <a:t> </a:t>
            </a:r>
            <a:r>
              <a:rPr lang="en-GB" dirty="0" err="1" smtClean="0"/>
              <a:t>concluir</a:t>
            </a:r>
            <a:r>
              <a:rPr lang="en-GB" dirty="0" smtClean="0"/>
              <a:t> la ESO con 19 </a:t>
            </a:r>
            <a:r>
              <a:rPr lang="en-GB" dirty="0" err="1" smtClean="0"/>
              <a:t>años</a:t>
            </a:r>
            <a:r>
              <a:rPr lang="en-GB" dirty="0" smtClean="0"/>
              <a:t>.</a:t>
            </a:r>
            <a:endParaRPr lang="en-GB" dirty="0"/>
          </a:p>
        </p:txBody>
      </p:sp>
    </p:spTree>
    <p:extLst>
      <p:ext uri="{BB962C8B-B14F-4D97-AF65-F5344CB8AC3E}">
        <p14:creationId xmlns:p14="http://schemas.microsoft.com/office/powerpoint/2010/main" val="3649912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2178034"/>
              </p:ext>
            </p:extLst>
          </p:nvPr>
        </p:nvGraphicFramePr>
        <p:xfrm>
          <a:off x="395536" y="332656"/>
          <a:ext cx="8496945" cy="6449568"/>
        </p:xfrm>
        <a:graphic>
          <a:graphicData uri="http://schemas.openxmlformats.org/drawingml/2006/table">
            <a:tbl>
              <a:tblPr firstRow="1" firstCol="1" bandRow="1">
                <a:tableStyleId>{5940675A-B579-460E-94D1-54222C63F5DA}</a:tableStyleId>
              </a:tblPr>
              <a:tblGrid>
                <a:gridCol w="2952328"/>
                <a:gridCol w="2642048"/>
                <a:gridCol w="2902569"/>
              </a:tblGrid>
              <a:tr h="196781">
                <a:tc>
                  <a:txBody>
                    <a:bodyPr/>
                    <a:lstStyle/>
                    <a:p>
                      <a:pPr>
                        <a:lnSpc>
                          <a:spcPct val="115000"/>
                        </a:lnSpc>
                        <a:spcAft>
                          <a:spcPts val="0"/>
                        </a:spcAft>
                      </a:pPr>
                      <a:r>
                        <a:rPr lang="es-ES" sz="1600">
                          <a:effectLst/>
                        </a:rPr>
                        <a:t>acceder a la universidad</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get into university</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take an exam</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aprender de memoria</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fail</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aprobar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have bad manners</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coger apuntes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illiterate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dar pautas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cultured</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darse bien/mal</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rude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decir palabrotas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over 18</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ejercer una profesión</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strike="sngStrike">
                          <a:effectLst/>
                        </a:rPr>
                        <a:t>to get into university</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escolarizar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provide schooling for</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estar al día</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up to date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estar chupado</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a pushover</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hacer pellas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play truant</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imponer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impose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inculcar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instill</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presentarse a un examen</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learn by heart</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repasar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pass (*ue)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salir adelante</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make notes</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ser analfabeto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provide guidelines</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ser culto</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good/bad at</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ser de mala educación</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swear</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ser mayor de edad</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ply a trade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suspender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revise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tener malos modales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dirty="0">
                          <a:effectLst/>
                        </a:rPr>
                        <a:t>to succeed</a:t>
                      </a:r>
                      <a:endParaRPr lang="en-GB" sz="1600" dirty="0">
                        <a:effectLst/>
                        <a:latin typeface="Calibri"/>
                        <a:ea typeface="Calibri"/>
                        <a:cs typeface="Times New Roman"/>
                      </a:endParaRPr>
                    </a:p>
                  </a:txBody>
                  <a:tcPr marL="64168" marR="64168" marT="0" marB="0"/>
                </a:tc>
              </a:tr>
            </a:tbl>
          </a:graphicData>
        </a:graphic>
      </p:graphicFrame>
    </p:spTree>
    <p:extLst>
      <p:ext uri="{BB962C8B-B14F-4D97-AF65-F5344CB8AC3E}">
        <p14:creationId xmlns:p14="http://schemas.microsoft.com/office/powerpoint/2010/main" val="3555560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3014473"/>
              </p:ext>
            </p:extLst>
          </p:nvPr>
        </p:nvGraphicFramePr>
        <p:xfrm>
          <a:off x="395536" y="188640"/>
          <a:ext cx="8496946" cy="6449568"/>
        </p:xfrm>
        <a:graphic>
          <a:graphicData uri="http://schemas.openxmlformats.org/drawingml/2006/table">
            <a:tbl>
              <a:tblPr firstRow="1" firstCol="1" bandRow="1">
                <a:tableStyleId>{5940675A-B579-460E-94D1-54222C63F5DA}</a:tableStyleId>
              </a:tblPr>
              <a:tblGrid>
                <a:gridCol w="2376264"/>
                <a:gridCol w="3672408"/>
                <a:gridCol w="2448274"/>
              </a:tblGrid>
              <a:tr h="196781">
                <a:tc>
                  <a:txBody>
                    <a:bodyPr/>
                    <a:lstStyle/>
                    <a:p>
                      <a:pPr>
                        <a:lnSpc>
                          <a:spcPct val="115000"/>
                        </a:lnSpc>
                        <a:spcAft>
                          <a:spcPts val="0"/>
                        </a:spcAft>
                      </a:pPr>
                      <a:r>
                        <a:rPr lang="es-ES" sz="1600" dirty="0">
                          <a:effectLst/>
                        </a:rPr>
                        <a:t>acceder a la universidad</a:t>
                      </a:r>
                      <a:endParaRPr lang="en-GB" sz="1600" dirty="0">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get into university</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take an exam</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aprender de memoria</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b="1" dirty="0">
                          <a:effectLst/>
                        </a:rPr>
                        <a:t> </a:t>
                      </a:r>
                      <a:r>
                        <a:rPr lang="es-ES" sz="1600" b="1" i="1" dirty="0" err="1" smtClean="0">
                          <a:solidFill>
                            <a:srgbClr val="0070C0"/>
                          </a:solidFill>
                          <a:effectLst/>
                        </a:rPr>
                        <a:t>to</a:t>
                      </a:r>
                      <a:r>
                        <a:rPr lang="es-ES" sz="1600" b="1" i="1" dirty="0" smtClean="0">
                          <a:solidFill>
                            <a:srgbClr val="0070C0"/>
                          </a:solidFill>
                          <a:effectLst/>
                        </a:rPr>
                        <a:t> </a:t>
                      </a:r>
                      <a:r>
                        <a:rPr lang="es-ES" sz="1600" b="1" i="1" dirty="0" err="1" smtClean="0">
                          <a:solidFill>
                            <a:srgbClr val="0070C0"/>
                          </a:solidFill>
                          <a:effectLst/>
                        </a:rPr>
                        <a:t>learn</a:t>
                      </a:r>
                      <a:r>
                        <a:rPr lang="es-ES" sz="1600" b="1" i="1" dirty="0" smtClean="0">
                          <a:solidFill>
                            <a:srgbClr val="0070C0"/>
                          </a:solidFill>
                          <a:effectLst/>
                        </a:rPr>
                        <a:t> </a:t>
                      </a:r>
                      <a:r>
                        <a:rPr lang="es-ES" sz="1600" b="1" i="1" dirty="0" err="1" smtClean="0">
                          <a:solidFill>
                            <a:srgbClr val="0070C0"/>
                          </a:solidFill>
                          <a:effectLst/>
                        </a:rPr>
                        <a:t>by</a:t>
                      </a:r>
                      <a:r>
                        <a:rPr lang="es-ES" sz="1600" b="1" i="1" dirty="0" smtClean="0">
                          <a:solidFill>
                            <a:srgbClr val="0070C0"/>
                          </a:solidFill>
                          <a:effectLst/>
                        </a:rPr>
                        <a:t> </a:t>
                      </a:r>
                      <a:r>
                        <a:rPr lang="es-ES" sz="1600" b="1" i="1" dirty="0" err="1" smtClean="0">
                          <a:solidFill>
                            <a:srgbClr val="0070C0"/>
                          </a:solidFill>
                          <a:effectLst/>
                        </a:rPr>
                        <a:t>heart</a:t>
                      </a:r>
                      <a:endParaRPr lang="en-GB" sz="1600" b="1" dirty="0">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fail</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aprobar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b="1" i="1" dirty="0">
                          <a:solidFill>
                            <a:srgbClr val="0070C0"/>
                          </a:solidFill>
                          <a:effectLst/>
                        </a:rPr>
                        <a:t> </a:t>
                      </a:r>
                      <a:r>
                        <a:rPr lang="es-ES" sz="1600" b="1" i="1" dirty="0" err="1" smtClean="0">
                          <a:solidFill>
                            <a:srgbClr val="0070C0"/>
                          </a:solidFill>
                          <a:effectLst/>
                        </a:rPr>
                        <a:t>to</a:t>
                      </a:r>
                      <a:r>
                        <a:rPr lang="es-ES" sz="1600" b="1" i="1" dirty="0" smtClean="0">
                          <a:solidFill>
                            <a:srgbClr val="0070C0"/>
                          </a:solidFill>
                          <a:effectLst/>
                        </a:rPr>
                        <a:t> </a:t>
                      </a:r>
                      <a:r>
                        <a:rPr lang="es-ES" sz="1600" b="1" i="1" dirty="0" err="1" smtClean="0">
                          <a:solidFill>
                            <a:srgbClr val="0070C0"/>
                          </a:solidFill>
                          <a:effectLst/>
                        </a:rPr>
                        <a:t>pass</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have bad manners</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coger apuntes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b="1" i="1" dirty="0">
                          <a:solidFill>
                            <a:srgbClr val="0070C0"/>
                          </a:solidFill>
                          <a:effectLst/>
                        </a:rPr>
                        <a:t> </a:t>
                      </a:r>
                      <a:r>
                        <a:rPr lang="es-ES" sz="1600" b="1" i="1" dirty="0" err="1" smtClean="0">
                          <a:solidFill>
                            <a:srgbClr val="0070C0"/>
                          </a:solidFill>
                          <a:effectLst/>
                        </a:rPr>
                        <a:t>to</a:t>
                      </a:r>
                      <a:r>
                        <a:rPr lang="es-ES" sz="1600" b="1" i="1" dirty="0" smtClean="0">
                          <a:solidFill>
                            <a:srgbClr val="0070C0"/>
                          </a:solidFill>
                          <a:effectLst/>
                        </a:rPr>
                        <a:t> </a:t>
                      </a:r>
                      <a:r>
                        <a:rPr lang="es-ES" sz="1600" b="1" i="1" dirty="0" err="1" smtClean="0">
                          <a:solidFill>
                            <a:srgbClr val="0070C0"/>
                          </a:solidFill>
                          <a:effectLst/>
                        </a:rPr>
                        <a:t>make</a:t>
                      </a:r>
                      <a:r>
                        <a:rPr lang="es-ES" sz="1600" b="1" i="1" dirty="0" smtClean="0">
                          <a:solidFill>
                            <a:srgbClr val="0070C0"/>
                          </a:solidFill>
                          <a:effectLst/>
                        </a:rPr>
                        <a:t> notes</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illiterate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dar pautas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s-ES" sz="1600" b="1" i="1" dirty="0">
                          <a:solidFill>
                            <a:srgbClr val="0070C0"/>
                          </a:solidFill>
                          <a:effectLst/>
                        </a:rPr>
                        <a:t> </a:t>
                      </a:r>
                      <a:r>
                        <a:rPr lang="es-ES" sz="1600" b="1" i="1" dirty="0" err="1" smtClean="0">
                          <a:solidFill>
                            <a:srgbClr val="0070C0"/>
                          </a:solidFill>
                          <a:effectLst/>
                        </a:rPr>
                        <a:t>to</a:t>
                      </a:r>
                      <a:r>
                        <a:rPr lang="es-ES" sz="1600" b="1" i="1" dirty="0" smtClean="0">
                          <a:solidFill>
                            <a:srgbClr val="0070C0"/>
                          </a:solidFill>
                          <a:effectLst/>
                        </a:rPr>
                        <a:t> </a:t>
                      </a:r>
                      <a:r>
                        <a:rPr lang="es-ES" sz="1600" b="1" i="1" dirty="0" err="1" smtClean="0">
                          <a:solidFill>
                            <a:srgbClr val="0070C0"/>
                          </a:solidFill>
                          <a:effectLst/>
                        </a:rPr>
                        <a:t>provide</a:t>
                      </a:r>
                      <a:r>
                        <a:rPr lang="es-ES" sz="1600" b="1" i="1" dirty="0" smtClean="0">
                          <a:solidFill>
                            <a:srgbClr val="0070C0"/>
                          </a:solidFill>
                          <a:effectLst/>
                        </a:rPr>
                        <a:t> </a:t>
                      </a:r>
                      <a:r>
                        <a:rPr lang="es-ES" sz="1600" b="1" i="1" dirty="0" err="1" smtClean="0">
                          <a:solidFill>
                            <a:srgbClr val="0070C0"/>
                          </a:solidFill>
                          <a:effectLst/>
                        </a:rPr>
                        <a:t>guidelines</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cultured</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darse bien/mal</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be good at / bad at</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rude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decir palabrotas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swear</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over 18</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ejercer una profesión</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ply</a:t>
                      </a:r>
                      <a:r>
                        <a:rPr lang="en-US" sz="1600" b="1" i="1" baseline="0" dirty="0" smtClean="0">
                          <a:solidFill>
                            <a:srgbClr val="0070C0"/>
                          </a:solidFill>
                          <a:effectLst/>
                        </a:rPr>
                        <a:t> a trade</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s-ES" sz="1600" strike="sngStrike">
                          <a:effectLst/>
                        </a:rPr>
                        <a:t>to get into university</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escolarizar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provide schooling for</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provide schooling for</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estar al día</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be up to date</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up to date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estar chupado</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be dead easy (also skinny,</a:t>
                      </a:r>
                      <a:r>
                        <a:rPr lang="en-US" sz="1600" b="1" i="1" baseline="0" dirty="0" smtClean="0">
                          <a:solidFill>
                            <a:srgbClr val="0070C0"/>
                          </a:solidFill>
                          <a:effectLst/>
                        </a:rPr>
                        <a:t> also drunk)</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dirty="0">
                          <a:effectLst/>
                        </a:rPr>
                        <a:t>to be </a:t>
                      </a:r>
                      <a:r>
                        <a:rPr lang="en-US" sz="1600" dirty="0" smtClean="0">
                          <a:effectLst/>
                        </a:rPr>
                        <a:t>dead easy</a:t>
                      </a:r>
                      <a:endParaRPr lang="en-GB" sz="1600" dirty="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hacer pellas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skive off</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dirty="0">
                          <a:effectLst/>
                        </a:rPr>
                        <a:t>to </a:t>
                      </a:r>
                      <a:r>
                        <a:rPr lang="en-US" sz="1600" dirty="0" smtClean="0">
                          <a:effectLst/>
                        </a:rPr>
                        <a:t>skive off</a:t>
                      </a:r>
                      <a:endParaRPr lang="en-GB" sz="1600" dirty="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imponer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impose</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impose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inculcar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instill</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instill</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presentarse a un examen</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take an exam</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learn by heart</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repasar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revise</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pass (*ue)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salir adelante</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succeed</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make notes</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ser analfabeto </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be illiterate</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s-ES" sz="1600">
                          <a:effectLst/>
                        </a:rPr>
                        <a:t>to provide guidelines</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ser culto</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be cultured</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be good/bad at</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ser de mala educación</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be rude</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swear</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ser mayor de edad</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be over 18</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ply a trade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suspender</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fail</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a:effectLst/>
                        </a:rPr>
                        <a:t>to revise</a:t>
                      </a:r>
                      <a:endParaRPr lang="en-GB" sz="1600">
                        <a:effectLst/>
                        <a:latin typeface="Calibri"/>
                        <a:ea typeface="Calibri"/>
                        <a:cs typeface="Times New Roman"/>
                      </a:endParaRPr>
                    </a:p>
                  </a:txBody>
                  <a:tcPr marL="64168" marR="64168" marT="0" marB="0"/>
                </a:tc>
              </a:tr>
              <a:tr h="196781">
                <a:tc>
                  <a:txBody>
                    <a:bodyPr/>
                    <a:lstStyle/>
                    <a:p>
                      <a:pPr>
                        <a:lnSpc>
                          <a:spcPct val="115000"/>
                        </a:lnSpc>
                        <a:spcAft>
                          <a:spcPts val="0"/>
                        </a:spcAft>
                      </a:pPr>
                      <a:r>
                        <a:rPr lang="es-ES" sz="1600">
                          <a:effectLst/>
                        </a:rPr>
                        <a:t>tener malos modales</a:t>
                      </a:r>
                      <a:endParaRPr lang="en-GB" sz="1600">
                        <a:effectLst/>
                        <a:latin typeface="Calibri"/>
                        <a:ea typeface="Calibri"/>
                        <a:cs typeface="Times New Roman"/>
                      </a:endParaRPr>
                    </a:p>
                  </a:txBody>
                  <a:tcPr marL="64168" marR="64168" marT="0" marB="0"/>
                </a:tc>
                <a:tc>
                  <a:txBody>
                    <a:bodyPr/>
                    <a:lstStyle/>
                    <a:p>
                      <a:pPr>
                        <a:lnSpc>
                          <a:spcPct val="115000"/>
                        </a:lnSpc>
                        <a:spcAft>
                          <a:spcPts val="0"/>
                        </a:spcAft>
                      </a:pPr>
                      <a:r>
                        <a:rPr lang="en-US" sz="1600" b="1" i="1" dirty="0">
                          <a:solidFill>
                            <a:srgbClr val="0070C0"/>
                          </a:solidFill>
                          <a:effectLst/>
                        </a:rPr>
                        <a:t> </a:t>
                      </a:r>
                      <a:r>
                        <a:rPr lang="en-US" sz="1600" b="1" i="1" dirty="0" smtClean="0">
                          <a:solidFill>
                            <a:srgbClr val="0070C0"/>
                          </a:solidFill>
                          <a:effectLst/>
                        </a:rPr>
                        <a:t>to have bad habits</a:t>
                      </a:r>
                      <a:endParaRPr lang="en-GB" sz="1600" b="1" i="1" dirty="0">
                        <a:solidFill>
                          <a:srgbClr val="0070C0"/>
                        </a:solidFill>
                        <a:effectLst/>
                        <a:latin typeface="Calibri"/>
                        <a:ea typeface="Calibri"/>
                        <a:cs typeface="Times New Roman"/>
                      </a:endParaRPr>
                    </a:p>
                  </a:txBody>
                  <a:tcPr marL="64168" marR="64168" marT="0" marB="0"/>
                </a:tc>
                <a:tc>
                  <a:txBody>
                    <a:bodyPr/>
                    <a:lstStyle/>
                    <a:p>
                      <a:pPr>
                        <a:lnSpc>
                          <a:spcPct val="115000"/>
                        </a:lnSpc>
                        <a:spcAft>
                          <a:spcPts val="0"/>
                        </a:spcAft>
                      </a:pPr>
                      <a:r>
                        <a:rPr lang="en-US" sz="1600" dirty="0">
                          <a:effectLst/>
                        </a:rPr>
                        <a:t>to succeed</a:t>
                      </a:r>
                      <a:endParaRPr lang="en-GB" sz="1600" dirty="0">
                        <a:effectLst/>
                        <a:latin typeface="Calibri"/>
                        <a:ea typeface="Calibri"/>
                        <a:cs typeface="Times New Roman"/>
                      </a:endParaRPr>
                    </a:p>
                  </a:txBody>
                  <a:tcPr marL="64168" marR="64168" marT="0" marB="0"/>
                </a:tc>
              </a:tr>
            </a:tbl>
          </a:graphicData>
        </a:graphic>
      </p:graphicFrame>
    </p:spTree>
    <p:extLst>
      <p:ext uri="{BB962C8B-B14F-4D97-AF65-F5344CB8AC3E}">
        <p14:creationId xmlns:p14="http://schemas.microsoft.com/office/powerpoint/2010/main" val="343399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3409920"/>
              </p:ext>
            </p:extLst>
          </p:nvPr>
        </p:nvGraphicFramePr>
        <p:xfrm>
          <a:off x="611560" y="116632"/>
          <a:ext cx="7992888" cy="6624828"/>
        </p:xfrm>
        <a:graphic>
          <a:graphicData uri="http://schemas.openxmlformats.org/drawingml/2006/table">
            <a:tbl>
              <a:tblPr firstRow="1" firstCol="1" bandRow="1">
                <a:tableStyleId>{5940675A-B579-460E-94D1-54222C63F5DA}</a:tableStyleId>
              </a:tblPr>
              <a:tblGrid>
                <a:gridCol w="2766127"/>
                <a:gridCol w="2534086"/>
                <a:gridCol w="2692675"/>
              </a:tblGrid>
              <a:tr h="156068">
                <a:tc>
                  <a:txBody>
                    <a:bodyPr/>
                    <a:lstStyle/>
                    <a:p>
                      <a:pPr>
                        <a:lnSpc>
                          <a:spcPct val="115000"/>
                        </a:lnSpc>
                        <a:spcAft>
                          <a:spcPts val="0"/>
                        </a:spcAft>
                      </a:pPr>
                      <a:r>
                        <a:rPr lang="es-ES" sz="1400" dirty="0">
                          <a:effectLst/>
                        </a:rPr>
                        <a:t>alumno</a:t>
                      </a:r>
                      <a:endParaRPr lang="en-GB" sz="1400" dirty="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pupil</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academic year</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asignatura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behavior</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aula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board</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beca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boarding school</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catedrático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bookshop</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clases extra-escolares</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term</a:t>
                      </a:r>
                      <a:endParaRPr lang="en-GB" sz="1400" dirty="0" smtClean="0">
                        <a:effectLst/>
                        <a:latin typeface="+mn-lt"/>
                        <a:ea typeface="Calibri"/>
                        <a:cs typeface="Times New Roman"/>
                      </a:endParaRPr>
                    </a:p>
                  </a:txBody>
                  <a:tcPr marL="50892" marR="50892" marT="0" marB="0"/>
                </a:tc>
              </a:tr>
              <a:tr h="156068">
                <a:tc>
                  <a:txBody>
                    <a:bodyPr/>
                    <a:lstStyle/>
                    <a:p>
                      <a:pPr>
                        <a:lnSpc>
                          <a:spcPct val="115000"/>
                        </a:lnSpc>
                        <a:spcAft>
                          <a:spcPts val="0"/>
                        </a:spcAft>
                      </a:pPr>
                      <a:r>
                        <a:rPr lang="es-ES" sz="1400" dirty="0">
                          <a:effectLst/>
                        </a:rPr>
                        <a:t>colegio </a:t>
                      </a:r>
                      <a:r>
                        <a:rPr lang="es-ES" sz="1400" dirty="0" smtClean="0">
                          <a:effectLst/>
                        </a:rPr>
                        <a:t>interno / internado</a:t>
                      </a:r>
                      <a:endParaRPr lang="en-GB" sz="1400" dirty="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classmate</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compañero de clase</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classroom (m)</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comportamiento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clever </a:t>
                      </a:r>
                      <a:r>
                        <a:rPr lang="en-US" sz="1400" dirty="0" smtClean="0">
                          <a:effectLst/>
                        </a:rPr>
                        <a:t>clogs / </a:t>
                      </a:r>
                      <a:r>
                        <a:rPr lang="en-US" sz="1400" dirty="0" err="1" smtClean="0">
                          <a:effectLst/>
                        </a:rPr>
                        <a:t>boff</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curso académico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desk</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educación primaria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essay</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educación secundaria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extracurricular classes</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dirty="0">
                          <a:effectLst/>
                        </a:rPr>
                        <a:t>formación continúa</a:t>
                      </a:r>
                      <a:endParaRPr lang="en-GB" sz="1400" dirty="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failure at school</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formación profesional</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gifted</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fracaso escolar</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smtClean="0">
                          <a:effectLst/>
                        </a:rPr>
                        <a:t>know-it-all</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instituto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lifelong learning</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librería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mark/grade</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listillo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performance </a:t>
                      </a:r>
                      <a:r>
                        <a:rPr lang="en-US" sz="1400" dirty="0" smtClean="0">
                          <a:effectLst/>
                        </a:rPr>
                        <a:t>/attainment</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nota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primary education</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personal docente</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strike="sngStrike">
                          <a:effectLst/>
                        </a:rPr>
                        <a:t>pupil</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pizarra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scholarship</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pupitre</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secondary education</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redacción</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secondary school</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rendimiento escolar</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subject</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sabelotodo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teacher</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superdotado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teaching staff</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dirty="0">
                          <a:effectLst/>
                        </a:rPr>
                        <a:t>trimestre</a:t>
                      </a:r>
                      <a:endParaRPr lang="en-GB" sz="1400" dirty="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vocational training</a:t>
                      </a:r>
                      <a:endParaRPr lang="en-GB" sz="1400" dirty="0">
                        <a:effectLst/>
                        <a:latin typeface="Calibri"/>
                        <a:ea typeface="Calibri"/>
                        <a:cs typeface="Times New Roman"/>
                      </a:endParaRPr>
                    </a:p>
                  </a:txBody>
                  <a:tcPr marL="50892" marR="50892" marT="0" marB="0"/>
                </a:tc>
              </a:tr>
            </a:tbl>
          </a:graphicData>
        </a:graphic>
      </p:graphicFrame>
    </p:spTree>
    <p:extLst>
      <p:ext uri="{BB962C8B-B14F-4D97-AF65-F5344CB8AC3E}">
        <p14:creationId xmlns:p14="http://schemas.microsoft.com/office/powerpoint/2010/main" val="4059682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3480"/>
            <a:ext cx="3744416" cy="563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3215"/>
          <a:stretch/>
        </p:blipFill>
        <p:spPr bwMode="auto">
          <a:xfrm>
            <a:off x="4597127" y="458934"/>
            <a:ext cx="4330009" cy="563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6177498"/>
            <a:ext cx="4546873" cy="707886"/>
          </a:xfrm>
          <a:prstGeom prst="rect">
            <a:avLst/>
          </a:prstGeom>
          <a:noFill/>
        </p:spPr>
        <p:txBody>
          <a:bodyPr wrap="square" rtlCol="0">
            <a:spAutoFit/>
          </a:bodyPr>
          <a:lstStyle/>
          <a:p>
            <a:pPr algn="ctr"/>
            <a:r>
              <a:rPr lang="en-GB" sz="2000" b="1" dirty="0" smtClean="0"/>
              <a:t>Michael Gove, </a:t>
            </a:r>
            <a:r>
              <a:rPr lang="en-GB" sz="2000" b="1" dirty="0" err="1" smtClean="0"/>
              <a:t>ministro</a:t>
            </a:r>
            <a:r>
              <a:rPr lang="en-GB" sz="2000" b="1" dirty="0" smtClean="0"/>
              <a:t> de </a:t>
            </a:r>
            <a:r>
              <a:rPr lang="en-GB" sz="2000" b="1" dirty="0" err="1" smtClean="0"/>
              <a:t>educación</a:t>
            </a:r>
            <a:r>
              <a:rPr lang="en-GB" sz="2000" b="1" dirty="0" smtClean="0"/>
              <a:t>, </a:t>
            </a:r>
            <a:br>
              <a:rPr lang="en-GB" sz="2000" b="1" dirty="0" smtClean="0"/>
            </a:br>
            <a:r>
              <a:rPr lang="en-GB" sz="2000" b="1" dirty="0" smtClean="0"/>
              <a:t>Gran </a:t>
            </a:r>
            <a:r>
              <a:rPr lang="en-GB" sz="2000" b="1" dirty="0" err="1" smtClean="0"/>
              <a:t>Bretaña</a:t>
            </a:r>
            <a:endParaRPr lang="fr-FR" sz="2000" b="1" dirty="0"/>
          </a:p>
        </p:txBody>
      </p:sp>
      <p:sp>
        <p:nvSpPr>
          <p:cNvPr id="8" name="TextBox 7"/>
          <p:cNvSpPr txBox="1"/>
          <p:nvPr/>
        </p:nvSpPr>
        <p:spPr>
          <a:xfrm>
            <a:off x="-71490" y="6136362"/>
            <a:ext cx="5075538" cy="707886"/>
          </a:xfrm>
          <a:prstGeom prst="rect">
            <a:avLst/>
          </a:prstGeom>
          <a:noFill/>
        </p:spPr>
        <p:txBody>
          <a:bodyPr wrap="square" rtlCol="0">
            <a:spAutoFit/>
          </a:bodyPr>
          <a:lstStyle/>
          <a:p>
            <a:pPr algn="ctr"/>
            <a:r>
              <a:rPr lang="es-ES" sz="2000" b="1" dirty="0"/>
              <a:t>José Ignacio </a:t>
            </a:r>
            <a:r>
              <a:rPr lang="es-ES" sz="2000" b="1" dirty="0" err="1"/>
              <a:t>Wert</a:t>
            </a:r>
            <a:r>
              <a:rPr lang="en-GB" sz="2000" b="1" dirty="0" smtClean="0"/>
              <a:t>, </a:t>
            </a:r>
            <a:r>
              <a:rPr lang="en-GB" sz="2000" b="1" dirty="0" err="1" smtClean="0"/>
              <a:t>ministro</a:t>
            </a:r>
            <a:r>
              <a:rPr lang="en-GB" sz="2000" b="1" dirty="0" smtClean="0"/>
              <a:t> de </a:t>
            </a:r>
            <a:r>
              <a:rPr lang="en-GB" sz="2000" b="1" dirty="0" err="1" smtClean="0"/>
              <a:t>educación</a:t>
            </a:r>
            <a:r>
              <a:rPr lang="en-GB" sz="2000" b="1" dirty="0" smtClean="0"/>
              <a:t>, </a:t>
            </a:r>
            <a:br>
              <a:rPr lang="en-GB" sz="2000" b="1" dirty="0" smtClean="0"/>
            </a:br>
            <a:r>
              <a:rPr lang="en-GB" sz="2000" b="1" dirty="0" err="1" smtClean="0"/>
              <a:t>España</a:t>
            </a:r>
            <a:endParaRPr lang="fr-FR" sz="2000" b="1" dirty="0"/>
          </a:p>
        </p:txBody>
      </p:sp>
    </p:spTree>
    <p:extLst>
      <p:ext uri="{BB962C8B-B14F-4D97-AF65-F5344CB8AC3E}">
        <p14:creationId xmlns:p14="http://schemas.microsoft.com/office/powerpoint/2010/main" val="11814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9040407"/>
              </p:ext>
            </p:extLst>
          </p:nvPr>
        </p:nvGraphicFramePr>
        <p:xfrm>
          <a:off x="611560" y="116632"/>
          <a:ext cx="7992888" cy="6624828"/>
        </p:xfrm>
        <a:graphic>
          <a:graphicData uri="http://schemas.openxmlformats.org/drawingml/2006/table">
            <a:tbl>
              <a:tblPr firstRow="1" firstCol="1" bandRow="1">
                <a:tableStyleId>{5940675A-B579-460E-94D1-54222C63F5DA}</a:tableStyleId>
              </a:tblPr>
              <a:tblGrid>
                <a:gridCol w="2766127"/>
                <a:gridCol w="2534086"/>
                <a:gridCol w="2692675"/>
              </a:tblGrid>
              <a:tr h="156068">
                <a:tc>
                  <a:txBody>
                    <a:bodyPr/>
                    <a:lstStyle/>
                    <a:p>
                      <a:pPr>
                        <a:lnSpc>
                          <a:spcPct val="115000"/>
                        </a:lnSpc>
                        <a:spcAft>
                          <a:spcPts val="0"/>
                        </a:spcAft>
                      </a:pPr>
                      <a:r>
                        <a:rPr lang="es-ES" sz="1400" dirty="0">
                          <a:effectLst/>
                        </a:rPr>
                        <a:t>alumno</a:t>
                      </a:r>
                      <a:endParaRPr lang="en-GB" sz="1400" dirty="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pupil</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academic year</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asignatura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subject</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behavior</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aula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classroom</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board</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beca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scholarship/grant</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boarding school</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catedrático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teacher</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bookshop</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clases extra-escolares</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extra-curricular classes</a:t>
                      </a:r>
                      <a:endParaRPr lang="en-GB" sz="1400" b="1" i="1" dirty="0">
                        <a:solidFill>
                          <a:srgbClr val="0070C0"/>
                        </a:solidFill>
                        <a:effectLst/>
                        <a:latin typeface="Calibri"/>
                        <a:ea typeface="Calibri"/>
                        <a:cs typeface="Times New Roman"/>
                      </a:endParaRPr>
                    </a:p>
                  </a:txBody>
                  <a:tcPr marL="50892" marR="5089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term</a:t>
                      </a:r>
                      <a:endParaRPr lang="en-GB" sz="1400" dirty="0" smtClean="0">
                        <a:effectLst/>
                        <a:latin typeface="+mn-lt"/>
                        <a:ea typeface="Calibri"/>
                        <a:cs typeface="Times New Roman"/>
                      </a:endParaRPr>
                    </a:p>
                  </a:txBody>
                  <a:tcPr marL="50892" marR="50892" marT="0" marB="0"/>
                </a:tc>
              </a:tr>
              <a:tr h="156068">
                <a:tc>
                  <a:txBody>
                    <a:bodyPr/>
                    <a:lstStyle/>
                    <a:p>
                      <a:pPr>
                        <a:lnSpc>
                          <a:spcPct val="115000"/>
                        </a:lnSpc>
                        <a:spcAft>
                          <a:spcPts val="0"/>
                        </a:spcAft>
                      </a:pPr>
                      <a:r>
                        <a:rPr lang="es-ES" sz="1400" dirty="0">
                          <a:effectLst/>
                        </a:rPr>
                        <a:t>colegio </a:t>
                      </a:r>
                      <a:r>
                        <a:rPr lang="es-ES" sz="1400" dirty="0" smtClean="0">
                          <a:effectLst/>
                        </a:rPr>
                        <a:t>interno / internado</a:t>
                      </a:r>
                      <a:endParaRPr lang="en-GB" sz="1400" dirty="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boarding school</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classmate</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compañero de clase</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classmate</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classroom (m)</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comportamiento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behaviour</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clever </a:t>
                      </a:r>
                      <a:r>
                        <a:rPr lang="en-US" sz="1400" dirty="0" smtClean="0">
                          <a:effectLst/>
                        </a:rPr>
                        <a:t>clogs / </a:t>
                      </a:r>
                      <a:r>
                        <a:rPr lang="en-US" sz="1400" dirty="0" err="1" smtClean="0">
                          <a:effectLst/>
                        </a:rPr>
                        <a:t>boff</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curso académico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academic year</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desk</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educación primaria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primary education</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essay</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educación secundaria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secondary education</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extracurricular classes</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dirty="0">
                          <a:effectLst/>
                        </a:rPr>
                        <a:t>formación continúa</a:t>
                      </a:r>
                      <a:endParaRPr lang="en-GB" sz="1400" dirty="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lifelong learning</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failure at school</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formación profesional</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vocational</a:t>
                      </a:r>
                      <a:r>
                        <a:rPr lang="en-US" sz="1400" b="1" i="1" baseline="0" dirty="0" smtClean="0">
                          <a:solidFill>
                            <a:srgbClr val="0070C0"/>
                          </a:solidFill>
                          <a:effectLst/>
                        </a:rPr>
                        <a:t> training</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gifted</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fracaso escolar</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failure at school</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smtClean="0">
                          <a:effectLst/>
                        </a:rPr>
                        <a:t>know-it-all</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instituto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school</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lifelong learning</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librería </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bookshop</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mark/grade</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listillo</a:t>
                      </a:r>
                      <a:endParaRPr lang="en-GB" sz="1400">
                        <a:effectLst/>
                        <a:latin typeface="Calibri"/>
                        <a:ea typeface="Calibri"/>
                        <a:cs typeface="Times New Roman"/>
                      </a:endParaRPr>
                    </a:p>
                  </a:txBody>
                  <a:tcPr marL="50892" marR="50892"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i="1" dirty="0">
                          <a:solidFill>
                            <a:srgbClr val="0070C0"/>
                          </a:solidFill>
                          <a:effectLst/>
                        </a:rPr>
                        <a:t> </a:t>
                      </a:r>
                      <a:r>
                        <a:rPr lang="en-US" sz="1400" b="1" i="1" dirty="0" smtClean="0">
                          <a:solidFill>
                            <a:srgbClr val="0070C0"/>
                          </a:solidFill>
                          <a:effectLst/>
                        </a:rPr>
                        <a:t>clever clogs / </a:t>
                      </a:r>
                      <a:r>
                        <a:rPr lang="en-US" sz="1400" b="1" i="1" dirty="0" err="1" smtClean="0">
                          <a:solidFill>
                            <a:srgbClr val="0070C0"/>
                          </a:solidFill>
                          <a:effectLst/>
                        </a:rPr>
                        <a:t>boff</a:t>
                      </a:r>
                      <a:endParaRPr lang="en-GB" sz="1400" b="1" i="1" dirty="0" smtClean="0">
                        <a:solidFill>
                          <a:srgbClr val="0070C0"/>
                        </a:solidFill>
                        <a:effectLst/>
                        <a:latin typeface="+mn-lt"/>
                        <a:ea typeface="Calibri"/>
                        <a:cs typeface="Times New Roman"/>
                      </a:endParaRPr>
                    </a:p>
                  </a:txBody>
                  <a:tcPr marL="50892" marR="50892" marT="0" marB="0"/>
                </a:tc>
                <a:tc>
                  <a:txBody>
                    <a:bodyPr/>
                    <a:lstStyle/>
                    <a:p>
                      <a:pPr>
                        <a:lnSpc>
                          <a:spcPct val="115000"/>
                        </a:lnSpc>
                        <a:spcAft>
                          <a:spcPts val="0"/>
                        </a:spcAft>
                      </a:pPr>
                      <a:r>
                        <a:rPr lang="en-US" sz="1400" dirty="0">
                          <a:effectLst/>
                        </a:rPr>
                        <a:t>performance </a:t>
                      </a:r>
                      <a:r>
                        <a:rPr lang="en-US" sz="1400" dirty="0" smtClean="0">
                          <a:effectLst/>
                        </a:rPr>
                        <a:t>/attainment</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nota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mark/grade</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primary education</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personal docente</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teaching staff</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strike="sngStrike">
                          <a:effectLst/>
                        </a:rPr>
                        <a:t>pupil</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pizarra</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board</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scholarship</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pupitre</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desk</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secondary education</a:t>
                      </a:r>
                      <a:endParaRPr lang="en-GB" sz="1400" dirty="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redacción</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essay</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secondary school</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rendimiento escolar</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performance / attainment</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subject</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sabelotodo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know-it-all</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teacher</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a:effectLst/>
                        </a:rPr>
                        <a:t>superdotado</a:t>
                      </a:r>
                      <a:endParaRPr lang="en-GB" sz="140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gifted</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a:effectLst/>
                        </a:rPr>
                        <a:t>teaching staff</a:t>
                      </a:r>
                      <a:endParaRPr lang="en-GB" sz="1400">
                        <a:effectLst/>
                        <a:latin typeface="Calibri"/>
                        <a:ea typeface="Calibri"/>
                        <a:cs typeface="Times New Roman"/>
                      </a:endParaRPr>
                    </a:p>
                  </a:txBody>
                  <a:tcPr marL="50892" marR="50892" marT="0" marB="0"/>
                </a:tc>
              </a:tr>
              <a:tr h="156068">
                <a:tc>
                  <a:txBody>
                    <a:bodyPr/>
                    <a:lstStyle/>
                    <a:p>
                      <a:pPr>
                        <a:lnSpc>
                          <a:spcPct val="115000"/>
                        </a:lnSpc>
                        <a:spcAft>
                          <a:spcPts val="0"/>
                        </a:spcAft>
                      </a:pPr>
                      <a:r>
                        <a:rPr lang="es-ES" sz="1400" dirty="0">
                          <a:effectLst/>
                        </a:rPr>
                        <a:t>trimestre</a:t>
                      </a:r>
                      <a:endParaRPr lang="en-GB" sz="1400" dirty="0">
                        <a:effectLst/>
                        <a:latin typeface="Calibri"/>
                        <a:ea typeface="Calibri"/>
                        <a:cs typeface="Times New Roman"/>
                      </a:endParaRPr>
                    </a:p>
                  </a:txBody>
                  <a:tcPr marL="50892" marR="50892" marT="0" marB="0"/>
                </a:tc>
                <a:tc>
                  <a:txBody>
                    <a:bodyPr/>
                    <a:lstStyle/>
                    <a:p>
                      <a:pPr>
                        <a:lnSpc>
                          <a:spcPct val="115000"/>
                        </a:lnSpc>
                        <a:spcAft>
                          <a:spcPts val="0"/>
                        </a:spcAft>
                      </a:pPr>
                      <a:r>
                        <a:rPr lang="en-US" sz="1400" b="1" i="1" dirty="0">
                          <a:solidFill>
                            <a:srgbClr val="0070C0"/>
                          </a:solidFill>
                          <a:effectLst/>
                        </a:rPr>
                        <a:t> </a:t>
                      </a:r>
                      <a:r>
                        <a:rPr lang="en-US" sz="1400" b="1" i="1" dirty="0" smtClean="0">
                          <a:solidFill>
                            <a:srgbClr val="0070C0"/>
                          </a:solidFill>
                          <a:effectLst/>
                        </a:rPr>
                        <a:t>term</a:t>
                      </a:r>
                      <a:endParaRPr lang="en-GB" sz="1400" b="1" i="1" dirty="0">
                        <a:solidFill>
                          <a:srgbClr val="0070C0"/>
                        </a:solidFill>
                        <a:effectLst/>
                        <a:latin typeface="Calibri"/>
                        <a:ea typeface="Calibri"/>
                        <a:cs typeface="Times New Roman"/>
                      </a:endParaRPr>
                    </a:p>
                  </a:txBody>
                  <a:tcPr marL="50892" marR="50892" marT="0" marB="0"/>
                </a:tc>
                <a:tc>
                  <a:txBody>
                    <a:bodyPr/>
                    <a:lstStyle/>
                    <a:p>
                      <a:pPr>
                        <a:lnSpc>
                          <a:spcPct val="115000"/>
                        </a:lnSpc>
                        <a:spcAft>
                          <a:spcPts val="0"/>
                        </a:spcAft>
                      </a:pPr>
                      <a:r>
                        <a:rPr lang="en-US" sz="1400" dirty="0">
                          <a:effectLst/>
                        </a:rPr>
                        <a:t>vocational training</a:t>
                      </a:r>
                      <a:endParaRPr lang="en-GB" sz="1400" dirty="0">
                        <a:effectLst/>
                        <a:latin typeface="Calibri"/>
                        <a:ea typeface="Calibri"/>
                        <a:cs typeface="Times New Roman"/>
                      </a:endParaRPr>
                    </a:p>
                  </a:txBody>
                  <a:tcPr marL="50892" marR="50892" marT="0" marB="0"/>
                </a:tc>
              </a:tr>
            </a:tbl>
          </a:graphicData>
        </a:graphic>
      </p:graphicFrame>
    </p:spTree>
    <p:extLst>
      <p:ext uri="{BB962C8B-B14F-4D97-AF65-F5344CB8AC3E}">
        <p14:creationId xmlns:p14="http://schemas.microsoft.com/office/powerpoint/2010/main" val="152400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90" y="1410325"/>
            <a:ext cx="4104778" cy="458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0" y="1148546"/>
            <a:ext cx="4237534" cy="5016758"/>
          </a:xfrm>
          <a:prstGeom prst="rect">
            <a:avLst/>
          </a:prstGeom>
        </p:spPr>
        <p:txBody>
          <a:bodyPr wrap="square">
            <a:spAutoFit/>
          </a:bodyPr>
          <a:lstStyle/>
          <a:p>
            <a:r>
              <a:rPr lang="es-ES" sz="2000" dirty="0"/>
              <a:t>En la opinión de la autora, la calidad del sistema educativo peruano es muy mala y desigual. la realidad es que el estado peruano no destina el presupuesto suficiente a la educación. En una evaluación, el Perú quedó en el tercio inferior, en lo que se refiere a la educación.  Aunque es el factor más importante en el desarrollo de un país, los colegios en el Perú no cuentan con lo necesario para brindar una educación de calidad a sus estudiantes. También se compara al Perú con otros países como Chile y Alemania, quienes destinan una suma casi siete veces mayor al Perú en educación. </a:t>
            </a:r>
          </a:p>
        </p:txBody>
      </p:sp>
      <p:sp>
        <p:nvSpPr>
          <p:cNvPr id="5" name="Rectangle 4"/>
          <p:cNvSpPr/>
          <p:nvPr/>
        </p:nvSpPr>
        <p:spPr>
          <a:xfrm>
            <a:off x="241090" y="6309320"/>
            <a:ext cx="7128792" cy="369332"/>
          </a:xfrm>
          <a:prstGeom prst="rect">
            <a:avLst/>
          </a:prstGeom>
        </p:spPr>
        <p:txBody>
          <a:bodyPr wrap="square">
            <a:spAutoFit/>
          </a:bodyPr>
          <a:lstStyle/>
          <a:p>
            <a:r>
              <a:rPr lang="fr-FR" dirty="0" smtClean="0">
                <a:hlinkClick r:id="rId3"/>
              </a:rPr>
              <a:t>http://gacolu.blogspot.com/2011/05/la-mala-educacion-del-peru.html</a:t>
            </a:r>
            <a:r>
              <a:rPr lang="fr-FR" dirty="0" smtClean="0"/>
              <a:t> </a:t>
            </a:r>
            <a:endParaRPr lang="fr-FR" dirty="0"/>
          </a:p>
        </p:txBody>
      </p:sp>
      <p:sp>
        <p:nvSpPr>
          <p:cNvPr id="3" name="TextBox 2"/>
          <p:cNvSpPr txBox="1"/>
          <p:nvPr/>
        </p:nvSpPr>
        <p:spPr>
          <a:xfrm>
            <a:off x="241090" y="188640"/>
            <a:ext cx="8568444" cy="830997"/>
          </a:xfrm>
          <a:prstGeom prst="rect">
            <a:avLst/>
          </a:prstGeom>
          <a:noFill/>
        </p:spPr>
        <p:txBody>
          <a:bodyPr wrap="square" rtlCol="0">
            <a:spAutoFit/>
          </a:bodyPr>
          <a:lstStyle/>
          <a:p>
            <a:r>
              <a:rPr lang="en-GB" sz="2400" b="1" dirty="0" smtClean="0"/>
              <a:t>El </a:t>
            </a:r>
            <a:r>
              <a:rPr lang="en-GB" sz="2400" b="1" dirty="0" err="1" smtClean="0"/>
              <a:t>futuro</a:t>
            </a:r>
            <a:r>
              <a:rPr lang="en-GB" sz="2400" b="1" dirty="0" smtClean="0"/>
              <a:t> </a:t>
            </a:r>
            <a:r>
              <a:rPr lang="en-GB" sz="2400" b="1" dirty="0" err="1" smtClean="0"/>
              <a:t>está</a:t>
            </a:r>
            <a:r>
              <a:rPr lang="en-GB" sz="2400" b="1" dirty="0" smtClean="0"/>
              <a:t> en </a:t>
            </a:r>
            <a:r>
              <a:rPr lang="en-GB" sz="2400" b="1" dirty="0" err="1" smtClean="0"/>
              <a:t>manos</a:t>
            </a:r>
            <a:r>
              <a:rPr lang="en-GB" sz="2400" b="1" dirty="0" smtClean="0"/>
              <a:t> de </a:t>
            </a:r>
            <a:r>
              <a:rPr lang="en-GB" sz="2400" b="1" dirty="0" err="1" smtClean="0"/>
              <a:t>nuestros</a:t>
            </a:r>
            <a:r>
              <a:rPr lang="en-GB" sz="2400" b="1" dirty="0" smtClean="0"/>
              <a:t> </a:t>
            </a:r>
            <a:r>
              <a:rPr lang="en-GB" sz="2400" b="1" dirty="0" err="1" smtClean="0"/>
              <a:t>jóvenes</a:t>
            </a:r>
            <a:r>
              <a:rPr lang="en-GB" sz="2400" b="1" dirty="0" smtClean="0"/>
              <a:t>; </a:t>
            </a:r>
            <a:r>
              <a:rPr lang="en-GB" sz="2400" b="1" dirty="0" err="1" smtClean="0"/>
              <a:t>nuestros</a:t>
            </a:r>
            <a:r>
              <a:rPr lang="en-GB" sz="2400" b="1" dirty="0" smtClean="0"/>
              <a:t> </a:t>
            </a:r>
            <a:r>
              <a:rPr lang="en-GB" sz="2400" b="1" dirty="0" err="1" smtClean="0"/>
              <a:t>jóvenes</a:t>
            </a:r>
            <a:r>
              <a:rPr lang="en-GB" sz="2400" b="1" dirty="0" smtClean="0"/>
              <a:t> </a:t>
            </a:r>
            <a:r>
              <a:rPr lang="en-GB" sz="2400" b="1" dirty="0" err="1" smtClean="0"/>
              <a:t>están</a:t>
            </a:r>
            <a:r>
              <a:rPr lang="en-GB" sz="2400" b="1" dirty="0" smtClean="0"/>
              <a:t> en </a:t>
            </a:r>
            <a:r>
              <a:rPr lang="en-GB" sz="2400" b="1" dirty="0" err="1" smtClean="0"/>
              <a:t>manos</a:t>
            </a:r>
            <a:r>
              <a:rPr lang="en-GB" sz="2400" b="1" dirty="0" smtClean="0"/>
              <a:t> de </a:t>
            </a:r>
            <a:r>
              <a:rPr lang="en-GB" sz="2400" b="1" dirty="0" err="1" smtClean="0"/>
              <a:t>nuestros</a:t>
            </a:r>
            <a:r>
              <a:rPr lang="en-GB" sz="2400" b="1" dirty="0" smtClean="0"/>
              <a:t> </a:t>
            </a:r>
            <a:r>
              <a:rPr lang="en-GB" sz="2400" b="1" dirty="0" err="1" smtClean="0"/>
              <a:t>sistemas</a:t>
            </a:r>
            <a:r>
              <a:rPr lang="en-GB" sz="2400" b="1" dirty="0" smtClean="0"/>
              <a:t> de </a:t>
            </a:r>
            <a:r>
              <a:rPr lang="en-GB" sz="2400" b="1" dirty="0" err="1" smtClean="0"/>
              <a:t>educación</a:t>
            </a:r>
            <a:r>
              <a:rPr lang="en-GB" sz="2400" b="1" dirty="0" smtClean="0"/>
              <a:t>.</a:t>
            </a:r>
            <a:endParaRPr lang="fr-FR" sz="2400"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4675" y="1131726"/>
            <a:ext cx="1331218" cy="888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334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03" y="260648"/>
            <a:ext cx="5411415" cy="6186309"/>
          </a:xfrm>
          <a:prstGeom prst="rect">
            <a:avLst/>
          </a:prstGeom>
        </p:spPr>
        <p:txBody>
          <a:bodyPr wrap="square">
            <a:spAutoFit/>
          </a:bodyPr>
          <a:lstStyle/>
          <a:p>
            <a:r>
              <a:rPr lang="es-ES" dirty="0" smtClean="0"/>
              <a:t>Y el sistema es desigual.  Hay colegios particulares (privados) que sí cuentan con las instalaciones adecuadas y los profes de alta calidad.  Pero la diferencia es enorme; en otros la infraestructura es completamente insuficiente.  En un colegio los alumnos de cierta edad desarrollan el pensamiento crítico mientras en otro se enfocan en leer adecuadamente en voz alta, sin prestar atención ninguna en la comprensión del texto.  En muchos colegios públicos la calidad de los profesores es deplorable.  </a:t>
            </a:r>
          </a:p>
          <a:p>
            <a:r>
              <a:rPr lang="es-ES" dirty="0" smtClean="0"/>
              <a:t>“Se le preguntó a una profesora cual es la capital de Estados Unidos  a profesora y respondió EEUU, no sabían quién fue el héroe del combate dos de mayo, ni la fecha de la batalla de Junín, ni  quién es el primer ministro del Perú. </a:t>
            </a:r>
          </a:p>
          <a:p>
            <a:r>
              <a:rPr lang="es-ES" dirty="0" smtClean="0"/>
              <a:t>Después de analizar lo observado, se llega a una simple conclusión, la mala educación en el país no es solo en los colegios, sino también en las universidades ya que los profesores son pésimos.”</a:t>
            </a:r>
          </a:p>
          <a:p>
            <a:r>
              <a:rPr lang="es-ES" dirty="0" smtClean="0"/>
              <a:t>Y esto se da por la falta de preocupación e inversión por parte del Gobierno, a pesar de ser el factor educativo uno fundamental y esencial en el desarrollo de un país.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934" y="764704"/>
            <a:ext cx="333375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623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b="1" dirty="0" smtClean="0"/>
              <a:t>Test de </a:t>
            </a:r>
            <a:r>
              <a:rPr lang="en-GB" sz="6000" b="1" dirty="0" err="1" smtClean="0"/>
              <a:t>profe</a:t>
            </a:r>
            <a:r>
              <a:rPr lang="en-GB" sz="6000" b="1" dirty="0" smtClean="0"/>
              <a:t> en el </a:t>
            </a:r>
            <a:r>
              <a:rPr lang="en-GB" sz="6000" b="1" dirty="0" err="1" smtClean="0"/>
              <a:t>Perú</a:t>
            </a:r>
            <a:endParaRPr lang="fr-FR" sz="5400" b="1" dirty="0"/>
          </a:p>
        </p:txBody>
      </p:sp>
      <p:sp>
        <p:nvSpPr>
          <p:cNvPr id="3" name="Content Placeholder 2"/>
          <p:cNvSpPr>
            <a:spLocks noGrp="1"/>
          </p:cNvSpPr>
          <p:nvPr>
            <p:ph sz="half" idx="1"/>
          </p:nvPr>
        </p:nvSpPr>
        <p:spPr/>
        <p:txBody>
          <a:bodyPr>
            <a:normAutofit/>
          </a:bodyPr>
          <a:lstStyle/>
          <a:p>
            <a:r>
              <a:rPr lang="en-GB" sz="3200" dirty="0" smtClean="0"/>
              <a:t>La capital de los EEUU</a:t>
            </a:r>
          </a:p>
          <a:p>
            <a:r>
              <a:rPr lang="en-GB" sz="3200" dirty="0" smtClean="0"/>
              <a:t>El </a:t>
            </a:r>
            <a:r>
              <a:rPr lang="en-GB" sz="3200" dirty="0" err="1" smtClean="0"/>
              <a:t>héroe</a:t>
            </a:r>
            <a:r>
              <a:rPr lang="en-GB" sz="3200" dirty="0" smtClean="0"/>
              <a:t> del </a:t>
            </a:r>
            <a:r>
              <a:rPr lang="en-GB" sz="3200" dirty="0" err="1" smtClean="0"/>
              <a:t>combate</a:t>
            </a:r>
            <a:r>
              <a:rPr lang="en-GB" sz="3200" dirty="0" smtClean="0"/>
              <a:t> 2 de mayo</a:t>
            </a:r>
          </a:p>
          <a:p>
            <a:r>
              <a:rPr lang="en-GB" sz="3200" dirty="0" smtClean="0"/>
              <a:t>La </a:t>
            </a:r>
            <a:r>
              <a:rPr lang="en-GB" sz="3200" dirty="0" err="1" smtClean="0"/>
              <a:t>fecha</a:t>
            </a:r>
            <a:r>
              <a:rPr lang="en-GB" sz="3200" dirty="0" smtClean="0"/>
              <a:t> de la </a:t>
            </a:r>
            <a:r>
              <a:rPr lang="en-GB" sz="3200" dirty="0" err="1" smtClean="0"/>
              <a:t>batalla</a:t>
            </a:r>
            <a:r>
              <a:rPr lang="en-GB" sz="3200" dirty="0" smtClean="0"/>
              <a:t> de Junín</a:t>
            </a:r>
          </a:p>
          <a:p>
            <a:r>
              <a:rPr lang="en-GB" sz="3200" dirty="0" smtClean="0"/>
              <a:t>El primer </a:t>
            </a:r>
            <a:r>
              <a:rPr lang="en-GB" sz="3200" dirty="0" err="1" smtClean="0"/>
              <a:t>ministro</a:t>
            </a:r>
            <a:r>
              <a:rPr lang="en-GB" sz="3200" dirty="0" smtClean="0"/>
              <a:t> del </a:t>
            </a:r>
            <a:r>
              <a:rPr lang="en-GB" sz="3200" dirty="0" err="1" smtClean="0"/>
              <a:t>Perú</a:t>
            </a:r>
            <a:endParaRPr lang="en-GB" sz="3200" dirty="0" smtClean="0"/>
          </a:p>
          <a:p>
            <a:endParaRPr lang="fr-FR" sz="3200" dirty="0"/>
          </a:p>
        </p:txBody>
      </p:sp>
      <p:sp>
        <p:nvSpPr>
          <p:cNvPr id="4" name="Content Placeholder 3"/>
          <p:cNvSpPr>
            <a:spLocks noGrp="1"/>
          </p:cNvSpPr>
          <p:nvPr>
            <p:ph sz="half" idx="2"/>
          </p:nvPr>
        </p:nvSpPr>
        <p:spPr/>
        <p:txBody>
          <a:bodyPr>
            <a:normAutofit/>
          </a:bodyPr>
          <a:lstStyle/>
          <a:p>
            <a:r>
              <a:rPr lang="en-GB" sz="3600" dirty="0" smtClean="0"/>
              <a:t>Washington D.C.</a:t>
            </a:r>
          </a:p>
          <a:p>
            <a:r>
              <a:rPr lang="en-GB" sz="3600" dirty="0" smtClean="0"/>
              <a:t>José </a:t>
            </a:r>
            <a:r>
              <a:rPr lang="en-GB" sz="3600" dirty="0" err="1" smtClean="0"/>
              <a:t>Galvéz</a:t>
            </a:r>
            <a:endParaRPr lang="en-GB" sz="3600" dirty="0" smtClean="0"/>
          </a:p>
          <a:p>
            <a:r>
              <a:rPr lang="en-GB" sz="3600" dirty="0" smtClean="0"/>
              <a:t>6 de </a:t>
            </a:r>
            <a:r>
              <a:rPr lang="en-GB" sz="3600" dirty="0" err="1" smtClean="0"/>
              <a:t>agosto</a:t>
            </a:r>
            <a:r>
              <a:rPr lang="en-GB" sz="3600" dirty="0" smtClean="0"/>
              <a:t> 1824</a:t>
            </a:r>
          </a:p>
          <a:p>
            <a:r>
              <a:rPr lang="en-GB" sz="3600" dirty="0" smtClean="0"/>
              <a:t>Oscar Valdés (</a:t>
            </a:r>
            <a:r>
              <a:rPr lang="en-GB" sz="3600" dirty="0" err="1" smtClean="0"/>
              <a:t>Presidente</a:t>
            </a:r>
            <a:r>
              <a:rPr lang="en-GB" sz="3600" dirty="0" smtClean="0"/>
              <a:t> = </a:t>
            </a:r>
            <a:r>
              <a:rPr lang="en-GB" sz="3600" dirty="0" err="1" smtClean="0"/>
              <a:t>Ollanta</a:t>
            </a:r>
            <a:r>
              <a:rPr lang="en-GB" sz="3600" dirty="0" smtClean="0"/>
              <a:t> </a:t>
            </a:r>
            <a:r>
              <a:rPr lang="en-GB" sz="3600" dirty="0" err="1" smtClean="0"/>
              <a:t>Humala</a:t>
            </a:r>
            <a:r>
              <a:rPr lang="en-GB" sz="3600" dirty="0" smtClean="0"/>
              <a:t>)</a:t>
            </a:r>
            <a:endParaRPr lang="fr-FR" sz="3600" dirty="0"/>
          </a:p>
        </p:txBody>
      </p:sp>
    </p:spTree>
    <p:extLst>
      <p:ext uri="{BB962C8B-B14F-4D97-AF65-F5344CB8AC3E}">
        <p14:creationId xmlns:p14="http://schemas.microsoft.com/office/powerpoint/2010/main" val="422412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98" y="188640"/>
            <a:ext cx="1428750" cy="142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91680" y="205207"/>
            <a:ext cx="7200800" cy="1692771"/>
          </a:xfrm>
          <a:prstGeom prst="rect">
            <a:avLst/>
          </a:prstGeom>
        </p:spPr>
        <p:txBody>
          <a:bodyPr wrap="square">
            <a:spAutoFit/>
          </a:bodyPr>
          <a:lstStyle/>
          <a:p>
            <a:r>
              <a:rPr lang="es-ES" sz="2000" dirty="0"/>
              <a:t>La </a:t>
            </a:r>
            <a:r>
              <a:rPr lang="es-ES" sz="2400" b="1" dirty="0"/>
              <a:t>telesecundaria</a:t>
            </a:r>
            <a:r>
              <a:rPr lang="es-ES" sz="2000" dirty="0"/>
              <a:t> es un modelo de educación mexicano creado en 1968</a:t>
            </a:r>
            <a:r>
              <a:rPr lang="es-ES" sz="2000" dirty="0" smtClean="0"/>
              <a:t>, </a:t>
            </a:r>
            <a:r>
              <a:rPr lang="es-ES" sz="2000" dirty="0"/>
              <a:t>con el objeto </a:t>
            </a:r>
            <a:r>
              <a:rPr lang="es-ES" sz="2000" dirty="0" smtClean="0"/>
              <a:t>de impartir </a:t>
            </a:r>
            <a:r>
              <a:rPr lang="es-ES" sz="2000" dirty="0"/>
              <a:t>la educación secundaria a través de transmisiones televisivas, en las zonas rurales o de difícil acceso de la República Mexicana y para abatir el analfabetismo imperante en la década de los sesenta, que aún continua aplicándose.</a:t>
            </a:r>
            <a:endParaRPr lang="fr-FR" sz="2000"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951" y="1869445"/>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4198" y="1848154"/>
            <a:ext cx="6001978" cy="2554545"/>
          </a:xfrm>
          <a:prstGeom prst="rect">
            <a:avLst/>
          </a:prstGeom>
        </p:spPr>
        <p:txBody>
          <a:bodyPr wrap="square">
            <a:spAutoFit/>
          </a:bodyPr>
          <a:lstStyle/>
          <a:p>
            <a:r>
              <a:rPr lang="es-ES" sz="2000" dirty="0"/>
              <a:t>Con el paso del tiempo, y con el empleo de la tecnología, se ha consolidado por el empleo de una metodología característica que incluye tres elementos fundamentales: el docente, las clases televisadas y las guías de aprendizaje. La señal llega a los televisores en las aulas gracias a la señal vía satélite de la Red </a:t>
            </a:r>
            <a:r>
              <a:rPr lang="es-ES" sz="2000" dirty="0" err="1"/>
              <a:t>Edusat</a:t>
            </a:r>
            <a:r>
              <a:rPr lang="es-ES" sz="2000" dirty="0"/>
              <a:t>, donde se transmiten programas para cada grado en el canal 11.</a:t>
            </a:r>
            <a:endParaRPr lang="fr-FR" sz="20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60" y="4509120"/>
            <a:ext cx="26193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59832" y="4165297"/>
            <a:ext cx="5810431" cy="2554545"/>
          </a:xfrm>
          <a:prstGeom prst="rect">
            <a:avLst/>
          </a:prstGeom>
        </p:spPr>
        <p:txBody>
          <a:bodyPr wrap="square">
            <a:spAutoFit/>
          </a:bodyPr>
          <a:lstStyle/>
          <a:p>
            <a:r>
              <a:rPr lang="es-ES" sz="2000" dirty="0"/>
              <a:t>Actualmente su metodología se ha mejorado.  Se han integrado elementos como el CD de recursos para la clase de español (que contiene videos, </a:t>
            </a:r>
            <a:r>
              <a:rPr lang="es-ES" sz="2000" dirty="0" err="1"/>
              <a:t>audiotextos</a:t>
            </a:r>
            <a:r>
              <a:rPr lang="es-ES" sz="2000" dirty="0"/>
              <a:t>, textos modelo, canciones e imágenes), interactivos (que pueden ser consultados en la página oficial de la telesecundaria) y la mediateca, que contiene videos para cada asignatura en un paquete de DVD. </a:t>
            </a:r>
          </a:p>
          <a:p>
            <a:endParaRPr lang="es-ES" sz="2000" dirty="0"/>
          </a:p>
        </p:txBody>
      </p:sp>
    </p:spTree>
    <p:extLst>
      <p:ext uri="{BB962C8B-B14F-4D97-AF65-F5344CB8AC3E}">
        <p14:creationId xmlns:p14="http://schemas.microsoft.com/office/powerpoint/2010/main" val="1672392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516435"/>
            <a:ext cx="8712968" cy="1938992"/>
          </a:xfrm>
          <a:prstGeom prst="rect">
            <a:avLst/>
          </a:prstGeom>
        </p:spPr>
        <p:txBody>
          <a:bodyPr wrap="square">
            <a:spAutoFit/>
          </a:bodyPr>
          <a:lstStyle/>
          <a:p>
            <a:r>
              <a:rPr lang="es-ES" sz="2000" dirty="0" smtClean="0"/>
              <a:t>Actualmente </a:t>
            </a:r>
            <a:r>
              <a:rPr lang="es-ES" sz="2000" dirty="0"/>
              <a:t>las telesecundarias trabajan con el modelo por competencias, con el cual se pretende formar alumnos autónomos que sean capaces de desarrollar sus habilidades en el aprendizaje. </a:t>
            </a:r>
            <a:endParaRPr lang="es-ES" sz="2000" dirty="0" smtClean="0"/>
          </a:p>
          <a:p>
            <a:r>
              <a:rPr lang="es-ES" sz="2000" dirty="0" smtClean="0"/>
              <a:t>Con </a:t>
            </a:r>
            <a:r>
              <a:rPr lang="es-ES" sz="2000" dirty="0"/>
              <a:t>ello, telesecundaria está a la vanguardia de las necesidades que la sociedad requiere, pues de sus aulas </a:t>
            </a:r>
            <a:r>
              <a:rPr lang="es-ES" sz="2000" dirty="0" smtClean="0"/>
              <a:t>salen alumnos </a:t>
            </a:r>
            <a:r>
              <a:rPr lang="es-ES" sz="2000" dirty="0"/>
              <a:t>competentes, bien preparados con bases para seguir con estudios de media superior.</a:t>
            </a:r>
          </a:p>
        </p:txBody>
      </p:sp>
      <p:sp>
        <p:nvSpPr>
          <p:cNvPr id="5" name="Rectangle 4"/>
          <p:cNvSpPr/>
          <p:nvPr/>
        </p:nvSpPr>
        <p:spPr>
          <a:xfrm>
            <a:off x="3347864" y="228600"/>
            <a:ext cx="4572000" cy="1323439"/>
          </a:xfrm>
          <a:prstGeom prst="rect">
            <a:avLst/>
          </a:prstGeom>
        </p:spPr>
        <p:txBody>
          <a:bodyPr>
            <a:spAutoFit/>
          </a:bodyPr>
          <a:lstStyle/>
          <a:p>
            <a:r>
              <a:rPr lang="es-ES" sz="2000" dirty="0"/>
              <a:t>El modelo de las Telesecundarias ha sido exportado a diversos países, como Salvador, Guatemala, Panamá, Costa Rica y Estados Unidos.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265" y="4620529"/>
            <a:ext cx="2986909" cy="198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720" y="1447725"/>
            <a:ext cx="1068710" cy="106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06" y="228600"/>
            <a:ext cx="28575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798"/>
          <a:stretch/>
        </p:blipFill>
        <p:spPr bwMode="auto">
          <a:xfrm>
            <a:off x="1331640" y="4639934"/>
            <a:ext cx="3132348" cy="200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5500" y="1665146"/>
            <a:ext cx="1205880" cy="83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802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Los </a:t>
            </a:r>
            <a:r>
              <a:rPr lang="en-GB" b="1" dirty="0" err="1" smtClean="0"/>
              <a:t>deberes</a:t>
            </a:r>
            <a:endParaRPr lang="fr-FR" b="1" dirty="0"/>
          </a:p>
        </p:txBody>
      </p:sp>
      <p:sp>
        <p:nvSpPr>
          <p:cNvPr id="3" name="Content Placeholder 2"/>
          <p:cNvSpPr>
            <a:spLocks noGrp="1"/>
          </p:cNvSpPr>
          <p:nvPr>
            <p:ph idx="1"/>
          </p:nvPr>
        </p:nvSpPr>
        <p:spPr/>
        <p:txBody>
          <a:bodyPr/>
          <a:lstStyle/>
          <a:p>
            <a:r>
              <a:rPr lang="en-GB" dirty="0" smtClean="0"/>
              <a:t>Finish your essay (220 words max.) </a:t>
            </a:r>
            <a:br>
              <a:rPr lang="en-GB" dirty="0" smtClean="0"/>
            </a:br>
            <a:r>
              <a:rPr lang="en-GB" b="1" dirty="0" smtClean="0"/>
              <a:t>“</a:t>
            </a:r>
            <a:r>
              <a:rPr lang="en-GB" b="1" dirty="0"/>
              <a:t>El </a:t>
            </a:r>
            <a:r>
              <a:rPr lang="en-GB" b="1" dirty="0" err="1"/>
              <a:t>sistema</a:t>
            </a:r>
            <a:r>
              <a:rPr lang="en-GB" b="1" dirty="0"/>
              <a:t> </a:t>
            </a:r>
            <a:r>
              <a:rPr lang="en-GB" b="1" dirty="0" err="1"/>
              <a:t>educativo</a:t>
            </a:r>
            <a:r>
              <a:rPr lang="en-GB" b="1" dirty="0"/>
              <a:t> </a:t>
            </a:r>
            <a:r>
              <a:rPr lang="en-GB" b="1" dirty="0" err="1"/>
              <a:t>español</a:t>
            </a:r>
            <a:r>
              <a:rPr lang="en-GB" b="1" dirty="0"/>
              <a:t> </a:t>
            </a:r>
            <a:r>
              <a:rPr lang="en-GB" b="1" dirty="0" err="1"/>
              <a:t>es</a:t>
            </a:r>
            <a:r>
              <a:rPr lang="en-GB" b="1" dirty="0"/>
              <a:t> </a:t>
            </a:r>
            <a:r>
              <a:rPr lang="en-GB" b="1" dirty="0" err="1"/>
              <a:t>mejor</a:t>
            </a:r>
            <a:r>
              <a:rPr lang="en-GB" b="1" dirty="0"/>
              <a:t> </a:t>
            </a:r>
            <a:r>
              <a:rPr lang="en-GB" b="1" dirty="0" err="1"/>
              <a:t>que</a:t>
            </a:r>
            <a:r>
              <a:rPr lang="en-GB" b="1" dirty="0"/>
              <a:t> el </a:t>
            </a:r>
            <a:r>
              <a:rPr lang="en-GB" b="1" dirty="0" err="1"/>
              <a:t>sistema</a:t>
            </a:r>
            <a:r>
              <a:rPr lang="en-GB" b="1" dirty="0"/>
              <a:t> </a:t>
            </a:r>
            <a:r>
              <a:rPr lang="en-GB" b="1" dirty="0" err="1"/>
              <a:t>inglés</a:t>
            </a:r>
            <a:r>
              <a:rPr lang="en-GB" b="1" dirty="0"/>
              <a:t>.”</a:t>
            </a:r>
          </a:p>
          <a:p>
            <a:r>
              <a:rPr lang="en-GB" dirty="0" smtClean="0"/>
              <a:t> Make notes so that you can discuss the questions on the AS Education Oral past paper question about exam stress.</a:t>
            </a:r>
            <a:endParaRPr lang="fr-FR" dirty="0"/>
          </a:p>
        </p:txBody>
      </p:sp>
    </p:spTree>
    <p:extLst>
      <p:ext uri="{BB962C8B-B14F-4D97-AF65-F5344CB8AC3E}">
        <p14:creationId xmlns:p14="http://schemas.microsoft.com/office/powerpoint/2010/main" val="1706904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780928"/>
            <a:ext cx="8424936" cy="3693319"/>
          </a:xfrm>
          <a:prstGeom prst="rect">
            <a:avLst/>
          </a:prstGeom>
        </p:spPr>
        <p:txBody>
          <a:bodyPr wrap="square">
            <a:spAutoFit/>
          </a:bodyPr>
          <a:lstStyle/>
          <a:p>
            <a:r>
              <a:rPr lang="es-ES" dirty="0"/>
              <a:t>El 65% de los estudiantes se sienten agobiados cuando se deben enfrentar a un examen.</a:t>
            </a:r>
          </a:p>
          <a:p>
            <a:r>
              <a:rPr lang="es-ES" dirty="0"/>
              <a:t>Los que se preocupan y quieren ser buenos estudiantes son los que sufren más. Además,</a:t>
            </a:r>
          </a:p>
          <a:p>
            <a:r>
              <a:rPr lang="es-ES" dirty="0"/>
              <a:t>un estudio constata que las chicas se ven mucho más estresadas que los chicos.</a:t>
            </a:r>
          </a:p>
          <a:p>
            <a:r>
              <a:rPr lang="es-ES" dirty="0"/>
              <a:t>Esta presión puede provocar síntomas de insomnio, falta de apetito, irritabilidad o</a:t>
            </a:r>
          </a:p>
          <a:p>
            <a:r>
              <a:rPr lang="es-ES" dirty="0"/>
              <a:t>nerviosismo. Sin embargo, la Unidad de Asistencia Sanitaria ofrece ayuda y apoyo con el</a:t>
            </a:r>
          </a:p>
          <a:p>
            <a:r>
              <a:rPr lang="es-ES" dirty="0"/>
              <a:t>objetivo de mejorar la calidad de vida de los estudiantes</a:t>
            </a:r>
            <a:r>
              <a:rPr lang="es-ES" dirty="0" smtClean="0"/>
              <a:t>.</a:t>
            </a:r>
            <a:br>
              <a:rPr lang="es-ES" dirty="0" smtClean="0"/>
            </a:br>
            <a:endParaRPr lang="es-ES" dirty="0"/>
          </a:p>
          <a:p>
            <a:r>
              <a:rPr lang="es-ES" b="1" dirty="0"/>
              <a:t>1. Según el artículo, ¿quiénes sufren del estrés?</a:t>
            </a:r>
          </a:p>
          <a:p>
            <a:r>
              <a:rPr lang="es-ES" b="1" dirty="0"/>
              <a:t>2. Según el artículo, ¿cómo se reconoce que un estudiante está estresado?</a:t>
            </a:r>
          </a:p>
          <a:p>
            <a:r>
              <a:rPr lang="es-ES" b="1" dirty="0"/>
              <a:t>3. En tu opinión, ¿cómo se puede evitar el estrés de los exámenes?</a:t>
            </a:r>
          </a:p>
          <a:p>
            <a:r>
              <a:rPr lang="es-ES" b="1" dirty="0"/>
              <a:t>4. ¿Crees que los estudiantes hacen frente a otras situaciones difíciles en la escuela</a:t>
            </a:r>
          </a:p>
          <a:p>
            <a:r>
              <a:rPr lang="en-GB" b="1" dirty="0" err="1"/>
              <a:t>aparte</a:t>
            </a:r>
            <a:r>
              <a:rPr lang="en-GB" b="1" dirty="0"/>
              <a:t> de los </a:t>
            </a:r>
            <a:r>
              <a:rPr lang="en-GB" b="1" dirty="0" err="1"/>
              <a:t>exámenes</a:t>
            </a:r>
            <a:r>
              <a:rPr lang="en-GB" b="1" dirty="0"/>
              <a:t>?</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129" y="332656"/>
            <a:ext cx="333375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32656"/>
            <a:ext cx="49244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381742"/>
            <a:ext cx="2880320" cy="1754326"/>
          </a:xfrm>
          <a:prstGeom prst="rect">
            <a:avLst/>
          </a:prstGeom>
          <a:noFill/>
        </p:spPr>
        <p:txBody>
          <a:bodyPr wrap="square" rtlCol="0">
            <a:spAutoFit/>
          </a:bodyPr>
          <a:lstStyle/>
          <a:p>
            <a:r>
              <a:rPr lang="es-ES" b="1" dirty="0" smtClean="0"/>
              <a:t>Mariano Rajoy Brey</a:t>
            </a:r>
            <a:r>
              <a:rPr lang="es-ES" dirty="0" smtClean="0"/>
              <a:t> es presidente del Gobierno de España (desde las elecciones en noviembre 2011).. Es también presidente del Partido Popular.</a:t>
            </a:r>
            <a:endParaRPr lang="fr-FR" dirty="0"/>
          </a:p>
        </p:txBody>
      </p:sp>
      <p:sp>
        <p:nvSpPr>
          <p:cNvPr id="3" name="Rectangle 2"/>
          <p:cNvSpPr/>
          <p:nvPr/>
        </p:nvSpPr>
        <p:spPr>
          <a:xfrm>
            <a:off x="395536" y="2276872"/>
            <a:ext cx="2880320" cy="2308324"/>
          </a:xfrm>
          <a:prstGeom prst="rect">
            <a:avLst/>
          </a:prstGeom>
        </p:spPr>
        <p:txBody>
          <a:bodyPr wrap="square">
            <a:spAutoFit/>
          </a:bodyPr>
          <a:lstStyle/>
          <a:p>
            <a:r>
              <a:rPr lang="es-ES" dirty="0" smtClean="0"/>
              <a:t>El Partido Popular (PP) es un partido político conservador, liberal y centroderechista español. Es uno de los dos partidos mayoritarios de España, junto al Partido Socialista Obrero Español (PSOE). </a:t>
            </a:r>
            <a:endParaRPr lang="fr-FR"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882" y="4585196"/>
            <a:ext cx="1423814" cy="153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7455" y="6165304"/>
            <a:ext cx="2920223" cy="369332"/>
          </a:xfrm>
          <a:prstGeom prst="rect">
            <a:avLst/>
          </a:prstGeom>
        </p:spPr>
        <p:txBody>
          <a:bodyPr wrap="none">
            <a:spAutoFit/>
          </a:bodyPr>
          <a:lstStyle/>
          <a:p>
            <a:r>
              <a:rPr lang="fr-FR" b="1" dirty="0" smtClean="0"/>
              <a:t>José Luis </a:t>
            </a:r>
            <a:r>
              <a:rPr lang="fr-FR" b="1" dirty="0" err="1" smtClean="0"/>
              <a:t>Rodríguez</a:t>
            </a:r>
            <a:r>
              <a:rPr lang="fr-FR" b="1" dirty="0" smtClean="0"/>
              <a:t> Zapatero</a:t>
            </a:r>
            <a:endParaRPr lang="fr-FR" b="1" dirty="0"/>
          </a:p>
        </p:txBody>
      </p:sp>
      <p:sp>
        <p:nvSpPr>
          <p:cNvPr id="5" name="TextBox 4"/>
          <p:cNvSpPr txBox="1"/>
          <p:nvPr/>
        </p:nvSpPr>
        <p:spPr>
          <a:xfrm>
            <a:off x="1907704" y="4748951"/>
            <a:ext cx="1584176" cy="1200329"/>
          </a:xfrm>
          <a:prstGeom prst="rect">
            <a:avLst/>
          </a:prstGeom>
          <a:noFill/>
        </p:spPr>
        <p:txBody>
          <a:bodyPr wrap="square" rtlCol="0">
            <a:spAutoFit/>
          </a:bodyPr>
          <a:lstStyle/>
          <a:p>
            <a:r>
              <a:rPr lang="en-GB" dirty="0" err="1" smtClean="0"/>
              <a:t>Presidente</a:t>
            </a:r>
            <a:r>
              <a:rPr lang="en-GB" dirty="0" smtClean="0"/>
              <a:t> del </a:t>
            </a:r>
            <a:r>
              <a:rPr lang="en-GB" dirty="0" err="1" smtClean="0"/>
              <a:t>Gobierno</a:t>
            </a:r>
            <a:r>
              <a:rPr lang="en-GB" dirty="0" smtClean="0"/>
              <a:t> </a:t>
            </a:r>
            <a:r>
              <a:rPr lang="en-GB" dirty="0" err="1" smtClean="0"/>
              <a:t>socialista</a:t>
            </a:r>
            <a:r>
              <a:rPr lang="en-GB" dirty="0" smtClean="0"/>
              <a:t>: 2004 - 2011</a:t>
            </a:r>
            <a:endParaRPr lang="fr-FR"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4752349"/>
            <a:ext cx="1479625" cy="185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0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fade">
                                      <p:cBhvr>
                                        <p:cTn id="3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04664"/>
            <a:ext cx="3429000" cy="3429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 y="-531440"/>
            <a:ext cx="3810000" cy="2857500"/>
          </a:xfrm>
          <a:prstGeom prst="rect">
            <a:avLst/>
          </a:prstGeom>
        </p:spPr>
      </p:pic>
      <p:sp>
        <p:nvSpPr>
          <p:cNvPr id="7" name="Rectangle 6"/>
          <p:cNvSpPr/>
          <p:nvPr/>
        </p:nvSpPr>
        <p:spPr>
          <a:xfrm>
            <a:off x="247345" y="2338880"/>
            <a:ext cx="4756703" cy="1200329"/>
          </a:xfrm>
          <a:prstGeom prst="rect">
            <a:avLst/>
          </a:prstGeom>
        </p:spPr>
        <p:txBody>
          <a:bodyPr wrap="square">
            <a:spAutoFit/>
          </a:bodyPr>
          <a:lstStyle/>
          <a:p>
            <a:r>
              <a:rPr lang="es-ES" dirty="0" smtClean="0"/>
              <a:t>Un </a:t>
            </a:r>
            <a:r>
              <a:rPr lang="es-ES" b="1" dirty="0" smtClean="0"/>
              <a:t>debate</a:t>
            </a:r>
            <a:r>
              <a:rPr lang="es-ES" dirty="0" smtClean="0"/>
              <a:t> es una técnica, tradicionalmente de comunicación oral, que consiste en la discusión de opiniones antagónicas entre dos o más personas sobre un tema o problema.</a:t>
            </a:r>
            <a:endParaRPr lang="en-GB" dirty="0"/>
          </a:p>
        </p:txBody>
      </p:sp>
      <p:sp>
        <p:nvSpPr>
          <p:cNvPr id="8" name="Rectangle 7"/>
          <p:cNvSpPr/>
          <p:nvPr/>
        </p:nvSpPr>
        <p:spPr>
          <a:xfrm>
            <a:off x="481235" y="3933056"/>
            <a:ext cx="8123213" cy="2616101"/>
          </a:xfrm>
          <a:prstGeom prst="rect">
            <a:avLst/>
          </a:prstGeom>
        </p:spPr>
        <p:txBody>
          <a:bodyPr wrap="square">
            <a:spAutoFit/>
          </a:bodyPr>
          <a:lstStyle/>
          <a:p>
            <a:pPr algn="ctr"/>
            <a:r>
              <a:rPr lang="en-GB" sz="3200" b="1" dirty="0" smtClean="0"/>
              <a:t/>
            </a:r>
            <a:br>
              <a:rPr lang="en-GB" sz="3200" b="1" dirty="0" smtClean="0"/>
            </a:br>
            <a:r>
              <a:rPr lang="en-GB" sz="3600" b="1" dirty="0" err="1"/>
              <a:t>Tema</a:t>
            </a:r>
            <a:r>
              <a:rPr lang="en-GB" sz="3600" b="1" dirty="0"/>
              <a:t> del debate:  </a:t>
            </a:r>
            <a:br>
              <a:rPr lang="en-GB" sz="3600" b="1" dirty="0"/>
            </a:br>
            <a:r>
              <a:rPr lang="en-GB" sz="3200" b="1" baseline="0" dirty="0" smtClean="0"/>
              <a:t>“El </a:t>
            </a:r>
            <a:r>
              <a:rPr lang="en-GB" sz="3200" b="1" baseline="0" dirty="0" err="1" smtClean="0"/>
              <a:t>sistema</a:t>
            </a:r>
            <a:r>
              <a:rPr lang="en-GB" sz="3200" b="1" baseline="0" dirty="0" smtClean="0"/>
              <a:t> </a:t>
            </a:r>
            <a:r>
              <a:rPr lang="en-GB" sz="3200" b="1" baseline="0" dirty="0" err="1" smtClean="0"/>
              <a:t>educativo</a:t>
            </a:r>
            <a:r>
              <a:rPr lang="en-GB" sz="3200" b="1" baseline="0" dirty="0" smtClean="0"/>
              <a:t> </a:t>
            </a:r>
            <a:r>
              <a:rPr lang="en-GB" sz="3200" b="1" baseline="0" dirty="0" err="1" smtClean="0"/>
              <a:t>español</a:t>
            </a:r>
            <a:r>
              <a:rPr lang="en-GB" sz="3200" b="1" baseline="0" dirty="0" smtClean="0"/>
              <a:t> </a:t>
            </a:r>
            <a:r>
              <a:rPr lang="en-GB" sz="3200" b="1" baseline="0" dirty="0" err="1" smtClean="0"/>
              <a:t>es</a:t>
            </a:r>
            <a:r>
              <a:rPr lang="en-GB" sz="3200" b="1" baseline="0" dirty="0" smtClean="0"/>
              <a:t> </a:t>
            </a:r>
            <a:r>
              <a:rPr lang="en-GB" sz="3200" b="1" baseline="0" dirty="0" err="1" smtClean="0"/>
              <a:t>mejor</a:t>
            </a:r>
            <a:r>
              <a:rPr lang="en-GB" sz="3200" b="1" baseline="0" dirty="0" smtClean="0"/>
              <a:t> </a:t>
            </a:r>
            <a:r>
              <a:rPr lang="en-GB" sz="3200" b="1" baseline="0" dirty="0" err="1" smtClean="0"/>
              <a:t>que</a:t>
            </a:r>
            <a:r>
              <a:rPr lang="en-GB" sz="3200" b="1" baseline="0" dirty="0" smtClean="0"/>
              <a:t> el </a:t>
            </a:r>
            <a:r>
              <a:rPr lang="en-GB" sz="3200" b="1" baseline="0" dirty="0" err="1" smtClean="0"/>
              <a:t>sistema</a:t>
            </a:r>
            <a:r>
              <a:rPr lang="en-GB" sz="3200" b="1" baseline="0" dirty="0" smtClean="0"/>
              <a:t> </a:t>
            </a:r>
            <a:r>
              <a:rPr lang="en-GB" sz="3200" b="1" baseline="0" dirty="0" err="1" smtClean="0"/>
              <a:t>inglés</a:t>
            </a:r>
            <a:r>
              <a:rPr lang="en-GB" sz="3200" b="1" baseline="0" dirty="0" smtClean="0"/>
              <a:t>.”</a:t>
            </a:r>
            <a:endParaRPr lang="en-GB" sz="3200" b="1" dirty="0" smtClean="0"/>
          </a:p>
          <a:p>
            <a:pPr algn="ctr"/>
            <a:endParaRPr lang="en-GB" sz="3200" dirty="0"/>
          </a:p>
        </p:txBody>
      </p:sp>
      <p:graphicFrame>
        <p:nvGraphicFramePr>
          <p:cNvPr id="6" name="Table 5"/>
          <p:cNvGraphicFramePr>
            <a:graphicFrameLocks noGrp="1"/>
          </p:cNvGraphicFramePr>
          <p:nvPr>
            <p:extLst>
              <p:ext uri="{D42A27DB-BD31-4B8C-83A1-F6EECF244321}">
                <p14:modId xmlns:p14="http://schemas.microsoft.com/office/powerpoint/2010/main" val="3867367269"/>
              </p:ext>
            </p:extLst>
          </p:nvPr>
        </p:nvGraphicFramePr>
        <p:xfrm>
          <a:off x="251520" y="6029280"/>
          <a:ext cx="8579295" cy="640080"/>
        </p:xfrm>
        <a:graphic>
          <a:graphicData uri="http://schemas.openxmlformats.org/drawingml/2006/table">
            <a:tbl>
              <a:tblPr firstRow="1" bandRow="1">
                <a:tableStyleId>{5940675A-B579-460E-94D1-54222C63F5DA}</a:tableStyleId>
              </a:tblPr>
              <a:tblGrid>
                <a:gridCol w="3485965"/>
                <a:gridCol w="2546665"/>
                <a:gridCol w="2546665"/>
              </a:tblGrid>
              <a:tr h="424047">
                <a:tc>
                  <a:txBody>
                    <a:bodyPr/>
                    <a:lstStyle/>
                    <a:p>
                      <a:r>
                        <a:rPr lang="en-GB" sz="1800" b="0" baseline="0" dirty="0" smtClean="0"/>
                        <a:t>“El </a:t>
                      </a:r>
                      <a:r>
                        <a:rPr lang="en-GB" sz="1800" b="0" baseline="0" dirty="0" err="1" smtClean="0"/>
                        <a:t>sistema</a:t>
                      </a:r>
                      <a:r>
                        <a:rPr lang="en-GB" sz="1800" b="0" baseline="0" dirty="0" smtClean="0"/>
                        <a:t> </a:t>
                      </a:r>
                      <a:r>
                        <a:rPr lang="en-GB" sz="1800" b="0" baseline="0" dirty="0" err="1" smtClean="0"/>
                        <a:t>educativo</a:t>
                      </a:r>
                      <a:r>
                        <a:rPr lang="en-GB" sz="1800" b="0" baseline="0" dirty="0" smtClean="0"/>
                        <a:t> </a:t>
                      </a:r>
                      <a:r>
                        <a:rPr lang="en-GB" sz="1800" b="0" baseline="0" dirty="0" err="1" smtClean="0"/>
                        <a:t>español</a:t>
                      </a:r>
                      <a:r>
                        <a:rPr lang="en-GB" sz="1800" b="0" baseline="0" dirty="0" smtClean="0"/>
                        <a:t> </a:t>
                      </a:r>
                      <a:r>
                        <a:rPr lang="en-GB" sz="1800" b="0" baseline="0" dirty="0" err="1" smtClean="0"/>
                        <a:t>es</a:t>
                      </a:r>
                      <a:r>
                        <a:rPr lang="en-GB" sz="1800" b="0" baseline="0" dirty="0" smtClean="0"/>
                        <a:t> </a:t>
                      </a:r>
                      <a:r>
                        <a:rPr lang="en-GB" sz="1800" b="0" baseline="0" dirty="0" err="1" smtClean="0"/>
                        <a:t>mejor</a:t>
                      </a:r>
                      <a:r>
                        <a:rPr lang="en-GB" sz="1800" b="0" baseline="0" dirty="0" smtClean="0"/>
                        <a:t> </a:t>
                      </a:r>
                      <a:r>
                        <a:rPr lang="en-GB" sz="1800" b="0" baseline="0" dirty="0" err="1" smtClean="0"/>
                        <a:t>que</a:t>
                      </a:r>
                      <a:r>
                        <a:rPr lang="en-GB" sz="1800" b="0" baseline="0" dirty="0" smtClean="0"/>
                        <a:t> el </a:t>
                      </a:r>
                      <a:r>
                        <a:rPr lang="en-GB" sz="1800" b="0" baseline="0" dirty="0" err="1" smtClean="0"/>
                        <a:t>sistema</a:t>
                      </a:r>
                      <a:r>
                        <a:rPr lang="en-GB" sz="1800" b="0" baseline="0" dirty="0" smtClean="0"/>
                        <a:t> </a:t>
                      </a:r>
                      <a:r>
                        <a:rPr lang="en-GB" sz="1800" b="0" baseline="0" dirty="0" err="1" smtClean="0"/>
                        <a:t>inglés</a:t>
                      </a:r>
                      <a:r>
                        <a:rPr lang="en-GB" sz="1800" b="0" baseline="0" dirty="0" smtClean="0"/>
                        <a:t>.”</a:t>
                      </a:r>
                      <a:endParaRPr lang="en-GB" sz="1800" b="0" dirty="0"/>
                    </a:p>
                  </a:txBody>
                  <a:tcPr/>
                </a:tc>
                <a:tc>
                  <a:txBody>
                    <a:bodyPr/>
                    <a:lstStyle/>
                    <a:p>
                      <a:r>
                        <a:rPr lang="en-GB" sz="1800" b="0" dirty="0" smtClean="0"/>
                        <a:t>Eddy (Kate,</a:t>
                      </a:r>
                      <a:r>
                        <a:rPr lang="en-GB" sz="1800" b="0" baseline="0" dirty="0" smtClean="0"/>
                        <a:t> Eden, Maria)</a:t>
                      </a:r>
                      <a:endParaRPr lang="en-GB" sz="1800" b="0" dirty="0"/>
                    </a:p>
                  </a:txBody>
                  <a:tcPr/>
                </a:tc>
                <a:tc>
                  <a:txBody>
                    <a:bodyPr/>
                    <a:lstStyle/>
                    <a:p>
                      <a:r>
                        <a:rPr lang="en-GB" sz="1800" b="0" dirty="0" smtClean="0"/>
                        <a:t>Molly (Martha, Freddie, </a:t>
                      </a:r>
                      <a:r>
                        <a:rPr lang="en-GB" sz="1800" b="0" dirty="0" err="1" smtClean="0"/>
                        <a:t>Sofie</a:t>
                      </a:r>
                      <a:r>
                        <a:rPr lang="en-GB" sz="1800" b="0" dirty="0" smtClean="0"/>
                        <a:t>)</a:t>
                      </a:r>
                      <a:endParaRPr lang="en-GB" sz="1800" b="0" dirty="0"/>
                    </a:p>
                  </a:txBody>
                  <a:tcPr/>
                </a:tc>
              </a:tr>
            </a:tbl>
          </a:graphicData>
        </a:graphic>
      </p:graphicFrame>
    </p:spTree>
    <p:extLst>
      <p:ext uri="{BB962C8B-B14F-4D97-AF65-F5344CB8AC3E}">
        <p14:creationId xmlns:p14="http://schemas.microsoft.com/office/powerpoint/2010/main" val="197305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00050" y="3501008"/>
            <a:ext cx="4953000" cy="769441"/>
          </a:xfrm>
          <a:prstGeom prst="rect">
            <a:avLst/>
          </a:prstGeom>
          <a:solidFill>
            <a:srgbClr val="FFFFCC"/>
          </a:solidFill>
          <a:ln>
            <a:noFill/>
          </a:ln>
          <a:effectLst/>
        </p:spPr>
        <p:txBody>
          <a:bodyPr>
            <a:spAutoFit/>
          </a:bodyPr>
          <a:lstStyle/>
          <a:p>
            <a:pPr algn="ctr">
              <a:spcBef>
                <a:spcPct val="50000"/>
              </a:spcBef>
            </a:pPr>
            <a:r>
              <a:rPr lang="en-GB" sz="4400" b="1">
                <a:solidFill>
                  <a:srgbClr val="002060"/>
                </a:solidFill>
                <a:latin typeface="Calibri" pitchFamily="34" charset="0"/>
                <a:cs typeface="Calibri" pitchFamily="34" charset="0"/>
              </a:rPr>
              <a:t>En mi </a:t>
            </a:r>
            <a:r>
              <a:rPr lang="en-GB" sz="4400" b="1" noProof="1">
                <a:solidFill>
                  <a:srgbClr val="002060"/>
                </a:solidFill>
                <a:latin typeface="Calibri" pitchFamily="34" charset="0"/>
                <a:cs typeface="Calibri" pitchFamily="34" charset="0"/>
              </a:rPr>
              <a:t>opinión</a:t>
            </a:r>
          </a:p>
        </p:txBody>
      </p:sp>
      <p:sp>
        <p:nvSpPr>
          <p:cNvPr id="2051" name="AutoShape 3"/>
          <p:cNvSpPr>
            <a:spLocks noChangeArrowheads="1"/>
          </p:cNvSpPr>
          <p:nvPr/>
        </p:nvSpPr>
        <p:spPr bwMode="auto">
          <a:xfrm>
            <a:off x="6019800" y="2636912"/>
            <a:ext cx="2895600" cy="1191794"/>
          </a:xfrm>
          <a:prstGeom prst="wedgeEllipseCallout">
            <a:avLst>
              <a:gd name="adj1" fmla="val -60963"/>
              <a:gd name="adj2" fmla="val -391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¡ni hablar!</a:t>
            </a:r>
          </a:p>
        </p:txBody>
      </p:sp>
      <p:sp>
        <p:nvSpPr>
          <p:cNvPr id="2053" name="AutoShape 5"/>
          <p:cNvSpPr>
            <a:spLocks noChangeArrowheads="1"/>
          </p:cNvSpPr>
          <p:nvPr/>
        </p:nvSpPr>
        <p:spPr bwMode="auto">
          <a:xfrm>
            <a:off x="3276600" y="548680"/>
            <a:ext cx="2438400" cy="1430153"/>
          </a:xfrm>
          <a:prstGeom prst="wedgeRoundRectCallout">
            <a:avLst>
              <a:gd name="adj1" fmla="val -27979"/>
              <a:gd name="adj2" fmla="val 93725"/>
              <a:gd name="adj3" fmla="val 166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Tienes toda la razón</a:t>
            </a:r>
          </a:p>
        </p:txBody>
      </p:sp>
      <p:sp>
        <p:nvSpPr>
          <p:cNvPr id="2054" name="AutoShape 6"/>
          <p:cNvSpPr>
            <a:spLocks noChangeArrowheads="1"/>
          </p:cNvSpPr>
          <p:nvPr/>
        </p:nvSpPr>
        <p:spPr bwMode="auto">
          <a:xfrm>
            <a:off x="381000" y="4941168"/>
            <a:ext cx="2819400" cy="1787691"/>
          </a:xfrm>
          <a:prstGeom prst="wedgeRoundRectCallout">
            <a:avLst>
              <a:gd name="adj1" fmla="val 38796"/>
              <a:gd name="adj2" fmla="val -69861"/>
              <a:gd name="adj3" fmla="val 16667"/>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Estoy totalmente de acuerdo</a:t>
            </a:r>
          </a:p>
        </p:txBody>
      </p:sp>
      <p:sp>
        <p:nvSpPr>
          <p:cNvPr id="2055" name="AutoShape 7"/>
          <p:cNvSpPr>
            <a:spLocks noChangeArrowheads="1"/>
          </p:cNvSpPr>
          <p:nvPr/>
        </p:nvSpPr>
        <p:spPr bwMode="auto">
          <a:xfrm>
            <a:off x="6038800" y="620688"/>
            <a:ext cx="2876600" cy="1787297"/>
          </a:xfrm>
          <a:prstGeom prst="wedgeEllipseCallout">
            <a:avLst>
              <a:gd name="adj1" fmla="val -61174"/>
              <a:gd name="adj2" fmla="val 52684"/>
            </a:avLst>
          </a:prstGeom>
          <a:solidFill>
            <a:srgbClr val="002060"/>
          </a:solidFill>
          <a:ln w="9525">
            <a:solidFill>
              <a:schemeClr val="tx1"/>
            </a:solidFill>
            <a:miter lim="800000"/>
            <a:headEnd/>
            <a:tailEnd/>
          </a:ln>
          <a:effectLst/>
        </p:spPr>
        <p:txBody>
          <a:bodyPr/>
          <a:lstStyle/>
          <a:p>
            <a:pPr algn="ctr"/>
            <a:r>
              <a:rPr lang="en-GB" sz="3200" dirty="0">
                <a:solidFill>
                  <a:srgbClr val="FFFFCC"/>
                </a:solidFill>
                <a:latin typeface="Calibri" pitchFamily="34" charset="0"/>
                <a:cs typeface="Calibri" pitchFamily="34" charset="0"/>
              </a:rPr>
              <a:t>p</a:t>
            </a:r>
            <a:r>
              <a:rPr lang="en-GB" sz="3200" noProof="1">
                <a:solidFill>
                  <a:srgbClr val="FFFFCC"/>
                </a:solidFill>
                <a:latin typeface="Calibri" pitchFamily="34" charset="0"/>
                <a:cs typeface="Calibri" pitchFamily="34" charset="0"/>
              </a:rPr>
              <a:t>ero no es </a:t>
            </a:r>
            <a:r>
              <a:rPr lang="en-GB" sz="3200" noProof="1" smtClean="0">
                <a:solidFill>
                  <a:srgbClr val="FFFFCC"/>
                </a:solidFill>
                <a:latin typeface="Calibri" pitchFamily="34" charset="0"/>
                <a:cs typeface="Calibri" pitchFamily="34" charset="0"/>
              </a:rPr>
              <a:t>verdad..</a:t>
            </a:r>
            <a:endParaRPr lang="en-GB" sz="3200" noProof="1">
              <a:solidFill>
                <a:srgbClr val="FFFFCC"/>
              </a:solidFill>
              <a:latin typeface="Calibri" pitchFamily="34" charset="0"/>
              <a:cs typeface="Calibri" pitchFamily="34" charset="0"/>
            </a:endParaRPr>
          </a:p>
        </p:txBody>
      </p:sp>
      <p:sp>
        <p:nvSpPr>
          <p:cNvPr id="2056" name="AutoShape 8"/>
          <p:cNvSpPr>
            <a:spLocks noChangeArrowheads="1"/>
          </p:cNvSpPr>
          <p:nvPr/>
        </p:nvSpPr>
        <p:spPr bwMode="auto">
          <a:xfrm>
            <a:off x="5715000" y="4159931"/>
            <a:ext cx="3124200" cy="1486273"/>
          </a:xfrm>
          <a:prstGeom prst="wedgeEllipseCallout">
            <a:avLst>
              <a:gd name="adj1" fmla="val -52589"/>
              <a:gd name="adj2" fmla="val -103884"/>
            </a:avLst>
          </a:prstGeom>
          <a:solidFill>
            <a:srgbClr val="002060"/>
          </a:solidFill>
          <a:ln w="9525">
            <a:solidFill>
              <a:schemeClr val="tx1"/>
            </a:solidFill>
            <a:miter lim="800000"/>
            <a:headEnd/>
            <a:tailEnd/>
          </a:ln>
          <a:effectLst/>
        </p:spPr>
        <p:txBody>
          <a:bodyPr/>
          <a:lstStyle/>
          <a:p>
            <a:pPr algn="ctr"/>
            <a:r>
              <a:rPr lang="en-GB" sz="3200" noProof="1">
                <a:solidFill>
                  <a:srgbClr val="FFFFCC"/>
                </a:solidFill>
                <a:latin typeface="Calibri" pitchFamily="34" charset="0"/>
                <a:cs typeface="Calibri" pitchFamily="34" charset="0"/>
              </a:rPr>
              <a:t>¡En absoluto!</a:t>
            </a:r>
          </a:p>
        </p:txBody>
      </p:sp>
      <p:sp>
        <p:nvSpPr>
          <p:cNvPr id="2057" name="AutoShape 9"/>
          <p:cNvSpPr>
            <a:spLocks noChangeArrowheads="1"/>
          </p:cNvSpPr>
          <p:nvPr/>
        </p:nvSpPr>
        <p:spPr bwMode="auto">
          <a:xfrm>
            <a:off x="381000" y="1802656"/>
            <a:ext cx="2762200" cy="1668512"/>
          </a:xfrm>
          <a:prstGeom prst="cloudCallout">
            <a:avLst>
              <a:gd name="adj1" fmla="val 68045"/>
              <a:gd name="adj2" fmla="val 41258"/>
            </a:avLst>
          </a:prstGeom>
          <a:solidFill>
            <a:srgbClr val="002060"/>
          </a:solidFill>
          <a:ln w="9525">
            <a:solidFill>
              <a:schemeClr val="tx1"/>
            </a:solidFill>
            <a:round/>
            <a:headEnd/>
            <a:tailEnd/>
          </a:ln>
          <a:effectLst/>
        </p:spPr>
        <p:txBody>
          <a:bodyPr anchor="ctr"/>
          <a:lstStyle/>
          <a:p>
            <a:pPr algn="ctr"/>
            <a:r>
              <a:rPr lang="en-GB" sz="2400" dirty="0" smtClean="0">
                <a:solidFill>
                  <a:srgbClr val="FFFFCC"/>
                </a:solidFill>
                <a:latin typeface="Calibri" pitchFamily="34" charset="0"/>
                <a:cs typeface="Calibri" pitchFamily="34" charset="0"/>
              </a:rPr>
              <a:t>Has </a:t>
            </a:r>
            <a:r>
              <a:rPr lang="en-GB" sz="2400" dirty="0" err="1" smtClean="0">
                <a:solidFill>
                  <a:srgbClr val="FFFFCC"/>
                </a:solidFill>
                <a:latin typeface="Calibri" pitchFamily="34" charset="0"/>
                <a:cs typeface="Calibri" pitchFamily="34" charset="0"/>
              </a:rPr>
              <a:t>dicho</a:t>
            </a:r>
            <a:r>
              <a:rPr lang="en-GB" sz="2400" dirty="0" smtClean="0">
                <a:solidFill>
                  <a:srgbClr val="FFFFCC"/>
                </a:solidFill>
                <a:latin typeface="Calibri" pitchFamily="34" charset="0"/>
                <a:cs typeface="Calibri" pitchFamily="34" charset="0"/>
              </a:rPr>
              <a:t> </a:t>
            </a:r>
            <a:r>
              <a:rPr lang="en-GB" sz="2400" dirty="0" err="1" smtClean="0">
                <a:solidFill>
                  <a:srgbClr val="FFFFCC"/>
                </a:solidFill>
                <a:latin typeface="Calibri" pitchFamily="34" charset="0"/>
                <a:cs typeface="Calibri" pitchFamily="34" charset="0"/>
              </a:rPr>
              <a:t>que</a:t>
            </a:r>
            <a:r>
              <a:rPr lang="en-GB" sz="2400" dirty="0" smtClean="0">
                <a:solidFill>
                  <a:srgbClr val="FFFFCC"/>
                </a:solidFill>
                <a:latin typeface="Calibri" pitchFamily="34" charset="0"/>
                <a:cs typeface="Calibri" pitchFamily="34" charset="0"/>
              </a:rPr>
              <a:t> ….</a:t>
            </a:r>
            <a:r>
              <a:rPr lang="en-GB" sz="2400" dirty="0" err="1" smtClean="0">
                <a:solidFill>
                  <a:srgbClr val="FFFFCC"/>
                </a:solidFill>
                <a:latin typeface="Calibri" pitchFamily="34" charset="0"/>
                <a:cs typeface="Calibri" pitchFamily="34" charset="0"/>
              </a:rPr>
              <a:t>pero</a:t>
            </a:r>
            <a:endParaRPr lang="en-GB" sz="2400" noProof="1">
              <a:solidFill>
                <a:srgbClr val="FFFFCC"/>
              </a:solidFill>
              <a:latin typeface="Calibri" pitchFamily="34" charset="0"/>
              <a:cs typeface="Calibri" pitchFamily="34" charset="0"/>
            </a:endParaRPr>
          </a:p>
        </p:txBody>
      </p:sp>
      <p:sp>
        <p:nvSpPr>
          <p:cNvPr id="2058" name="AutoShape 10"/>
          <p:cNvSpPr>
            <a:spLocks noChangeArrowheads="1"/>
          </p:cNvSpPr>
          <p:nvPr/>
        </p:nvSpPr>
        <p:spPr bwMode="auto">
          <a:xfrm>
            <a:off x="3543300" y="4903068"/>
            <a:ext cx="2743200" cy="1710680"/>
          </a:xfrm>
          <a:prstGeom prst="cloudCallout">
            <a:avLst>
              <a:gd name="adj1" fmla="val -51389"/>
              <a:gd name="adj2" fmla="val -61407"/>
            </a:avLst>
          </a:prstGeom>
          <a:solidFill>
            <a:srgbClr val="002060"/>
          </a:solidFill>
          <a:ln w="9525">
            <a:solidFill>
              <a:schemeClr val="tx1"/>
            </a:solidFill>
            <a:round/>
            <a:headEnd/>
            <a:tailEnd/>
          </a:ln>
          <a:effectLst/>
        </p:spPr>
        <p:txBody>
          <a:bodyPr/>
          <a:lstStyle/>
          <a:p>
            <a:pPr algn="ctr"/>
            <a:r>
              <a:rPr lang="en-GB" sz="3200" noProof="1">
                <a:solidFill>
                  <a:srgbClr val="FFFFCC"/>
                </a:solidFill>
                <a:latin typeface="Calibri" pitchFamily="34" charset="0"/>
                <a:cs typeface="Calibri" pitchFamily="34" charset="0"/>
              </a:rPr>
              <a:t>Bueno, depende</a:t>
            </a:r>
          </a:p>
        </p:txBody>
      </p:sp>
      <p:sp>
        <p:nvSpPr>
          <p:cNvPr id="10" name="AutoShape 5"/>
          <p:cNvSpPr>
            <a:spLocks noChangeArrowheads="1"/>
          </p:cNvSpPr>
          <p:nvPr/>
        </p:nvSpPr>
        <p:spPr bwMode="auto">
          <a:xfrm>
            <a:off x="179512" y="145539"/>
            <a:ext cx="2438400" cy="1430153"/>
          </a:xfrm>
          <a:prstGeom prst="wedgeRoundRectCallout">
            <a:avLst>
              <a:gd name="adj1" fmla="val 67348"/>
              <a:gd name="adj2" fmla="val 36361"/>
              <a:gd name="adj3" fmla="val 16667"/>
            </a:avLst>
          </a:prstGeom>
          <a:solidFill>
            <a:srgbClr val="002060"/>
          </a:solidFill>
          <a:ln w="9525">
            <a:solidFill>
              <a:schemeClr val="tx1"/>
            </a:solidFill>
            <a:miter lim="800000"/>
            <a:headEnd/>
            <a:tailEnd/>
          </a:ln>
          <a:effectLst/>
        </p:spPr>
        <p:txBody>
          <a:bodyPr/>
          <a:lstStyle/>
          <a:p>
            <a:pPr algn="ctr"/>
            <a:r>
              <a:rPr lang="en-GB" sz="2800" noProof="1" smtClean="0">
                <a:solidFill>
                  <a:srgbClr val="FFFFCC"/>
                </a:solidFill>
                <a:latin typeface="Calibri" pitchFamily="34" charset="0"/>
                <a:cs typeface="Calibri" pitchFamily="34" charset="0"/>
              </a:rPr>
              <a:t>Si te entiendo bien, piensas que..</a:t>
            </a:r>
            <a:endParaRPr lang="en-GB" sz="2800" noProof="1">
              <a:solidFill>
                <a:srgbClr val="FFFFCC"/>
              </a:solidFill>
              <a:latin typeface="Calibri" pitchFamily="34" charset="0"/>
              <a:cs typeface="Calibri" pitchFamily="34" charset="0"/>
            </a:endParaRPr>
          </a:p>
        </p:txBody>
      </p:sp>
    </p:spTree>
    <p:extLst>
      <p:ext uri="{BB962C8B-B14F-4D97-AF65-F5344CB8AC3E}">
        <p14:creationId xmlns:p14="http://schemas.microsoft.com/office/powerpoint/2010/main" val="1977310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P spid="2053" grpId="0" animBg="1" autoUpdateAnimBg="0"/>
      <p:bldP spid="2054" grpId="0" animBg="1" autoUpdateAnimBg="0"/>
      <p:bldP spid="2055" grpId="0" animBg="1" autoUpdateAnimBg="0"/>
      <p:bldP spid="2056" grpId="0" animBg="1" autoUpdateAnimBg="0"/>
      <p:bldP spid="2057" grpId="0" animBg="1" autoUpdateAnimBg="0"/>
      <p:bldP spid="2058" grpId="0" animBg="1" autoUpdateAnimBg="0"/>
      <p:bldP spid="1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0671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2711" y="4797152"/>
            <a:ext cx="2765757" cy="369332"/>
          </a:xfrm>
          <a:prstGeom prst="rect">
            <a:avLst/>
          </a:prstGeom>
        </p:spPr>
        <p:txBody>
          <a:bodyPr wrap="none">
            <a:spAutoFit/>
          </a:bodyPr>
          <a:lstStyle/>
          <a:p>
            <a:r>
              <a:rPr lang="fr-FR" dirty="0" smtClean="0">
                <a:hlinkClick r:id="rId3"/>
              </a:rPr>
              <a:t>http://www.20minutos.es/</a:t>
            </a:r>
            <a:r>
              <a:rPr lang="fr-FR" dirty="0" smtClean="0"/>
              <a:t> </a:t>
            </a:r>
            <a:endParaRPr lang="fr-FR"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489" y="2852936"/>
            <a:ext cx="4488160" cy="375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55976" y="188640"/>
            <a:ext cx="4572000" cy="2031325"/>
          </a:xfrm>
          <a:prstGeom prst="rect">
            <a:avLst/>
          </a:prstGeom>
        </p:spPr>
        <p:txBody>
          <a:bodyPr>
            <a:spAutoFit/>
          </a:bodyPr>
          <a:lstStyle/>
          <a:p>
            <a:r>
              <a:rPr lang="es-ES" dirty="0" smtClean="0"/>
              <a:t>“El objetivo es</a:t>
            </a:r>
            <a:r>
              <a:rPr lang="es-ES" b="1" dirty="0" smtClean="0"/>
              <a:t> elevar la cualificación</a:t>
            </a:r>
            <a:r>
              <a:rPr lang="es-ES" dirty="0" smtClean="0"/>
              <a:t>, tanto de los que opten por el bachillerato como la formación profesional", ha dicho el ministro en justificación a la alta tasa de abandono escolar que hay en España: </a:t>
            </a:r>
            <a:r>
              <a:rPr lang="es-ES" b="1" dirty="0" smtClean="0"/>
              <a:t>"Hay un 26% de jóvenes que ni siquiera tienen una titulación básica"</a:t>
            </a:r>
            <a:r>
              <a:rPr lang="es-ES" dirty="0" smtClean="0"/>
              <a:t>, ha precisado.</a:t>
            </a:r>
            <a:endParaRPr lang="fr-FR" dirty="0"/>
          </a:p>
        </p:txBody>
      </p:sp>
    </p:spTree>
    <p:extLst>
      <p:ext uri="{BB962C8B-B14F-4D97-AF65-F5344CB8AC3E}">
        <p14:creationId xmlns:p14="http://schemas.microsoft.com/office/powerpoint/2010/main" val="55950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523875"/>
            <a:ext cx="6057900"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100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539" y="1790315"/>
            <a:ext cx="8705463" cy="4832092"/>
          </a:xfrm>
          <a:prstGeom prst="rect">
            <a:avLst/>
          </a:prstGeom>
        </p:spPr>
        <p:txBody>
          <a:bodyPr wrap="square">
            <a:spAutoFit/>
          </a:bodyPr>
          <a:lstStyle/>
          <a:p>
            <a:endParaRPr lang="es-ES" sz="1600" dirty="0" smtClean="0"/>
          </a:p>
          <a:p>
            <a:r>
              <a:rPr lang="es-ES" sz="2000" b="1" dirty="0" smtClean="0"/>
              <a:t>Educación para la Ciudadanía ha creado una seria división en la sociedad y el mundo educativo.  </a:t>
            </a:r>
            <a:r>
              <a:rPr lang="es-ES" dirty="0" smtClean="0"/>
              <a:t>"Educación para la Ciudadanía ha estado acompañada desde su nacimiento por la polémica y ha creado una seria división en la sociedad y el mundo educativo", ha afirmado el ministro, durante su primera comparecencia en la Comisión de Educación y Deporte del Congreso de los Diputados.</a:t>
            </a:r>
          </a:p>
          <a:p>
            <a:endParaRPr lang="es-ES" dirty="0" smtClean="0"/>
          </a:p>
          <a:p>
            <a:r>
              <a:rPr lang="es-ES" dirty="0" smtClean="0"/>
              <a:t>Por ello, el titular de Educación propone una nueva asignatura que proporcione a los alumnos el conocimiento de la Constitución Española "como norma suprema que rige nuestra convivencia, la comprensión de sus valores, de las reglas del juego mediante las que se conforma una sociedad democrática y pluralista, así como la historia de la Unión Europea de la que España forma parte".</a:t>
            </a:r>
          </a:p>
          <a:p>
            <a:endParaRPr lang="es-ES" dirty="0" smtClean="0"/>
          </a:p>
          <a:p>
            <a:r>
              <a:rPr lang="es-ES" dirty="0" smtClean="0"/>
              <a:t>Según ha indicado el ministro, esta es una materia "relevante" porque tiene como objetivo la formación de ciudadanos "libres y responsables con capacidad de ser sujetos activos". "Sin duda, esta Educación Cívica y Constitucional servirá a tal fin y ni a ningún otro", ha señalado.</a:t>
            </a:r>
            <a:endParaRPr lang="fr-F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0800" y="171406"/>
            <a:ext cx="1154141" cy="1738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7792" y="301824"/>
            <a:ext cx="7542559" cy="1477328"/>
          </a:xfrm>
          <a:prstGeom prst="rect">
            <a:avLst/>
          </a:prstGeom>
        </p:spPr>
        <p:txBody>
          <a:bodyPr wrap="square">
            <a:spAutoFit/>
          </a:bodyPr>
          <a:lstStyle/>
          <a:p>
            <a:r>
              <a:rPr lang="es-ES" dirty="0"/>
              <a:t>El Ministerio de Educación ha anunciado este martes que </a:t>
            </a:r>
            <a:r>
              <a:rPr lang="es-ES" b="1" dirty="0"/>
              <a:t>sustituirá la asignatura de Educación para la Ciudadanía por una "asignatura de Educación Cívica y Constitucional"</a:t>
            </a:r>
            <a:r>
              <a:rPr lang="es-ES" dirty="0"/>
              <a:t>. Según ha dicho en una comparecencia el titular del departamento, José Ignacio </a:t>
            </a:r>
            <a:r>
              <a:rPr lang="es-ES" dirty="0" err="1"/>
              <a:t>Wert</a:t>
            </a:r>
            <a:r>
              <a:rPr lang="es-ES" dirty="0"/>
              <a:t>, el temario estará "libre de cuestiones controvertidas y de adoctrinamiento ideológico", ha asegurado.</a:t>
            </a:r>
          </a:p>
        </p:txBody>
      </p:sp>
    </p:spTree>
    <p:extLst>
      <p:ext uri="{BB962C8B-B14F-4D97-AF65-F5344CB8AC3E}">
        <p14:creationId xmlns:p14="http://schemas.microsoft.com/office/powerpoint/2010/main" val="383700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496944" cy="1508105"/>
          </a:xfrm>
          <a:prstGeom prst="rect">
            <a:avLst/>
          </a:prstGeom>
        </p:spPr>
        <p:txBody>
          <a:bodyPr wrap="square">
            <a:spAutoFit/>
          </a:bodyPr>
          <a:lstStyle/>
          <a:p>
            <a:r>
              <a:rPr lang="es-ES" sz="3600" b="1" dirty="0" smtClean="0"/>
              <a:t>Encuesta</a:t>
            </a:r>
            <a:endParaRPr lang="es-ES" sz="2800" b="1" dirty="0" smtClean="0"/>
          </a:p>
          <a:p>
            <a:r>
              <a:rPr lang="es-ES" sz="2800" b="1" dirty="0" smtClean="0"/>
              <a:t>¿Te parece bien que se cambie 'Educación para la Ciudadanía' por 'Educación Cívica y Constitucional'?</a:t>
            </a:r>
          </a:p>
        </p:txBody>
      </p:sp>
      <p:sp>
        <p:nvSpPr>
          <p:cNvPr id="3" name="Rounded Rectangular Callout 2"/>
          <p:cNvSpPr/>
          <p:nvPr/>
        </p:nvSpPr>
        <p:spPr>
          <a:xfrm>
            <a:off x="505842" y="2312876"/>
            <a:ext cx="3168352" cy="1764196"/>
          </a:xfrm>
          <a:prstGeom prst="wedgeRoundRectCallout">
            <a:avLst/>
          </a:prstGeom>
          <a:noFill/>
          <a:ln w="3810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Sí, era una materia muy polémica y generaba división en la sociedad. </a:t>
            </a:r>
          </a:p>
        </p:txBody>
      </p:sp>
      <p:sp>
        <p:nvSpPr>
          <p:cNvPr id="4" name="Rounded Rectangular Callout 3"/>
          <p:cNvSpPr/>
          <p:nvPr/>
        </p:nvSpPr>
        <p:spPr>
          <a:xfrm>
            <a:off x="4572000" y="1729338"/>
            <a:ext cx="3168352" cy="2232248"/>
          </a:xfrm>
          <a:prstGeom prst="wedgeRoundRectCallout">
            <a:avLst/>
          </a:prstGeom>
          <a:noFill/>
          <a:ln w="3810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chemeClr val="tx1"/>
                </a:solidFill>
              </a:rPr>
              <a:t>Todavía es pronto para valorar el cambio, habría que conocer el temario de la nueva asignatura. </a:t>
            </a:r>
          </a:p>
        </p:txBody>
      </p:sp>
      <p:sp>
        <p:nvSpPr>
          <p:cNvPr id="5" name="Rounded Rectangular Callout 4"/>
          <p:cNvSpPr/>
          <p:nvPr/>
        </p:nvSpPr>
        <p:spPr>
          <a:xfrm>
            <a:off x="539552" y="4581128"/>
            <a:ext cx="3672408" cy="1656184"/>
          </a:xfrm>
          <a:prstGeom prst="wedgeRoundRectCallout">
            <a:avLst/>
          </a:prstGeom>
          <a:noFill/>
          <a:ln w="3810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chemeClr val="tx1"/>
                </a:solidFill>
              </a:rPr>
              <a:t>No, los temas que trataba eran positivos en la formación del </a:t>
            </a:r>
            <a:r>
              <a:rPr lang="es-ES" sz="2400" b="1" dirty="0" smtClean="0">
                <a:solidFill>
                  <a:schemeClr val="tx1"/>
                </a:solidFill>
              </a:rPr>
              <a:t>alumnado.</a:t>
            </a:r>
            <a:r>
              <a:rPr lang="es-ES" sz="2400" dirty="0" smtClean="0"/>
              <a:t>. </a:t>
            </a:r>
            <a:endParaRPr lang="es-ES" sz="2400" dirty="0"/>
          </a:p>
        </p:txBody>
      </p:sp>
      <p:sp>
        <p:nvSpPr>
          <p:cNvPr id="6" name="Rounded Rectangular Callout 5"/>
          <p:cNvSpPr/>
          <p:nvPr/>
        </p:nvSpPr>
        <p:spPr>
          <a:xfrm>
            <a:off x="4572000" y="4437112"/>
            <a:ext cx="3816424" cy="1809154"/>
          </a:xfrm>
          <a:prstGeom prst="wedgeRoundRectCallout">
            <a:avLst/>
          </a:prstGeom>
          <a:noFill/>
          <a:ln w="3810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solidFill>
                  <a:schemeClr val="tx1"/>
                </a:solidFill>
              </a:rPr>
              <a:t>Deberían trabajar más en reducir el abandono escolar que en modificar materias</a:t>
            </a:r>
            <a:r>
              <a:rPr lang="es-ES" sz="2400" b="1" dirty="0" smtClean="0">
                <a:solidFill>
                  <a:schemeClr val="tx1"/>
                </a:solidFill>
              </a:rPr>
              <a:t>.</a:t>
            </a:r>
            <a:endParaRPr lang="es-ES" sz="2400" b="1" dirty="0">
              <a:solidFill>
                <a:schemeClr val="tx1"/>
              </a:solidFill>
            </a:endParaRPr>
          </a:p>
        </p:txBody>
      </p:sp>
    </p:spTree>
    <p:extLst>
      <p:ext uri="{BB962C8B-B14F-4D97-AF65-F5344CB8AC3E}">
        <p14:creationId xmlns:p14="http://schemas.microsoft.com/office/powerpoint/2010/main" val="291648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2404</Words>
  <Application>Microsoft Office PowerPoint</Application>
  <PresentationFormat>On-screen Show (4:3)</PresentationFormat>
  <Paragraphs>429</Paragraphs>
  <Slides>27</Slides>
  <Notes>2</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Los sistemas de educación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de profe en el Perú</vt:lpstr>
      <vt:lpstr>PowerPoint Presentation</vt:lpstr>
      <vt:lpstr>PowerPoint Presentation</vt:lpstr>
      <vt:lpstr>Los deberes</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Mark Dawes</cp:lastModifiedBy>
  <cp:revision>47</cp:revision>
  <dcterms:created xsi:type="dcterms:W3CDTF">2012-01-30T17:45:12Z</dcterms:created>
  <dcterms:modified xsi:type="dcterms:W3CDTF">2012-08-26T16:18:59Z</dcterms:modified>
</cp:coreProperties>
</file>