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5" r:id="rId2"/>
    <p:sldId id="278" r:id="rId3"/>
    <p:sldId id="276" r:id="rId4"/>
    <p:sldId id="263" r:id="rId5"/>
    <p:sldId id="272" r:id="rId6"/>
    <p:sldId id="264" r:id="rId7"/>
    <p:sldId id="258" r:id="rId8"/>
    <p:sldId id="265" r:id="rId9"/>
    <p:sldId id="273" r:id="rId10"/>
    <p:sldId id="259" r:id="rId11"/>
    <p:sldId id="271" r:id="rId12"/>
    <p:sldId id="262" r:id="rId13"/>
    <p:sldId id="274" r:id="rId14"/>
    <p:sldId id="260" r:id="rId15"/>
    <p:sldId id="267" r:id="rId16"/>
    <p:sldId id="277" r:id="rId17"/>
    <p:sldId id="268" r:id="rId18"/>
    <p:sldId id="266" r:id="rId19"/>
    <p:sldId id="269"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napToGrid="0" snapToObjects="1">
      <p:cViewPr>
        <p:scale>
          <a:sx n="84" d="100"/>
          <a:sy n="84" d="100"/>
        </p:scale>
        <p:origin x="-732" y="3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45CEE4C-E986-42A1-8E1F-5FD9A5819090}" type="datetimeFigureOut">
              <a:rPr lang="en-US"/>
              <a:pPr>
                <a:defRPr/>
              </a:pPr>
              <a:t>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5A297C-0EA4-4EA6-B32A-0E534E7E14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ABF4FA-93D3-4436-A993-ABA253EA3B98}" type="datetimeFigureOut">
              <a:rPr lang="en-US"/>
              <a:pPr>
                <a:defRPr/>
              </a:pPr>
              <a:t>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D6C09F-F5C0-4150-8988-C7C22AC6AC4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DBA7A9-E98F-4561-AA6B-A5977C725E99}" type="datetimeFigureOut">
              <a:rPr lang="en-US"/>
              <a:pPr>
                <a:defRPr/>
              </a:pPr>
              <a:t>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D7B244-357F-406C-9156-56981B30D21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5D04B6-5434-4050-B5C8-5E6A4F66862A}" type="datetimeFigureOut">
              <a:rPr lang="en-US"/>
              <a:pPr>
                <a:defRPr/>
              </a:pPr>
              <a:t>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D28EE0-7DAB-4BD4-ACB5-77979472E16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C57EE9-E825-4AD5-82AE-80C47D6A5397}" type="datetimeFigureOut">
              <a:rPr lang="en-US"/>
              <a:pPr>
                <a:defRPr/>
              </a:pPr>
              <a:t>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3E3ECB-EDEA-42E4-A778-D1C3F223C09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378D0D1-1CB3-4246-87B4-18DE92A0475D}" type="datetimeFigureOut">
              <a:rPr lang="en-US"/>
              <a:pPr>
                <a:defRPr/>
              </a:pPr>
              <a:t>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932214-4DE0-4CFF-B1B1-42A773692D1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D790AD3-D6B9-4C17-862F-4BC86BBF30DB}" type="datetimeFigureOut">
              <a:rPr lang="en-US"/>
              <a:pPr>
                <a:defRPr/>
              </a:pPr>
              <a:t>1/5/2012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6C6493F-21B1-458D-9E7A-E3CF5350646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B0DBE9-798D-4F6F-8D1B-7FB2BDAEBF30}" type="datetimeFigureOut">
              <a:rPr lang="en-US"/>
              <a:pPr>
                <a:defRPr/>
              </a:pPr>
              <a:t>1/5/2012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D85CD36-04F8-4D94-A0B7-73D36FB5140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58FD94-7AE0-436B-B883-9C40121CBD48}" type="datetimeFigureOut">
              <a:rPr lang="en-US"/>
              <a:pPr>
                <a:defRPr/>
              </a:pPr>
              <a:t>1/5/2012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A76939A-65D2-4F2B-BB9D-A5D2223C3B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DAC904-7FA6-40E5-AC0E-279D57A21E8B}" type="datetimeFigureOut">
              <a:rPr lang="en-US"/>
              <a:pPr>
                <a:defRPr/>
              </a:pPr>
              <a:t>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C856A1-3B18-4263-844F-290ED221FD7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24E3F7-0B34-407A-8EA1-C368C7808379}" type="datetimeFigureOut">
              <a:rPr lang="en-US"/>
              <a:pPr>
                <a:defRPr/>
              </a:pPr>
              <a:t>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B09221-18EF-464D-938F-CA6154E63A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5">
          <a:fgClr>
            <a:schemeClr val="bg1"/>
          </a:fgClr>
          <a:bgClr>
            <a:schemeClr val="bg2"/>
          </a:bgClr>
        </a:patt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D2EEE4E-3E11-423F-8F7A-12A76BFBA312}" type="datetimeFigureOut">
              <a:rPr lang="en-US"/>
              <a:pPr>
                <a:defRPr/>
              </a:pPr>
              <a:t>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2CF1E53-A62C-4C8F-BCF3-0FBB11B981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gif"/><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Escribe</a:t>
            </a:r>
            <a:r>
              <a:rPr lang="en-GB" dirty="0" smtClean="0"/>
              <a:t>…………</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err="1" smtClean="0"/>
              <a:t>Una</a:t>
            </a:r>
            <a:r>
              <a:rPr lang="en-GB" dirty="0" smtClean="0"/>
              <a:t> </a:t>
            </a:r>
            <a:r>
              <a:rPr lang="en-GB" dirty="0" err="1" smtClean="0"/>
              <a:t>actividad</a:t>
            </a:r>
            <a:r>
              <a:rPr lang="en-GB" dirty="0" smtClean="0"/>
              <a:t> (con </a:t>
            </a:r>
            <a:r>
              <a:rPr lang="en-GB" dirty="0" err="1" smtClean="0"/>
              <a:t>verbo</a:t>
            </a:r>
            <a:r>
              <a:rPr lang="en-GB" dirty="0" smtClean="0"/>
              <a:t> al </a:t>
            </a:r>
            <a:r>
              <a:rPr lang="en-GB" dirty="0" err="1" smtClean="0"/>
              <a:t>infinitivo</a:t>
            </a:r>
            <a:r>
              <a:rPr lang="en-GB" dirty="0" smtClean="0"/>
              <a:t>)</a:t>
            </a:r>
          </a:p>
          <a:p>
            <a:pPr marL="514350" indent="-514350">
              <a:buFont typeface="+mj-lt"/>
              <a:buAutoNum type="arabicPeriod"/>
            </a:pPr>
            <a:r>
              <a:rPr lang="en-GB" dirty="0" smtClean="0"/>
              <a:t>El </a:t>
            </a:r>
            <a:r>
              <a:rPr lang="en-GB" dirty="0" err="1" smtClean="0"/>
              <a:t>nombre</a:t>
            </a:r>
            <a:r>
              <a:rPr lang="en-GB" dirty="0" smtClean="0"/>
              <a:t> de </a:t>
            </a:r>
            <a:r>
              <a:rPr lang="en-GB" dirty="0" err="1" smtClean="0"/>
              <a:t>una</a:t>
            </a:r>
            <a:r>
              <a:rPr lang="en-GB" dirty="0" smtClean="0"/>
              <a:t> persona </a:t>
            </a:r>
            <a:r>
              <a:rPr lang="en-GB" dirty="0" err="1" smtClean="0"/>
              <a:t>que</a:t>
            </a:r>
            <a:r>
              <a:rPr lang="en-GB" dirty="0" smtClean="0"/>
              <a:t> </a:t>
            </a:r>
            <a:r>
              <a:rPr lang="en-GB" dirty="0" err="1" smtClean="0"/>
              <a:t>conozcas</a:t>
            </a:r>
            <a:endParaRPr lang="en-GB" dirty="0" smtClean="0"/>
          </a:p>
          <a:p>
            <a:pPr marL="514350" indent="-514350">
              <a:buFont typeface="+mj-lt"/>
              <a:buAutoNum type="arabicPeriod"/>
            </a:pPr>
            <a:r>
              <a:rPr lang="en-GB" dirty="0" smtClean="0"/>
              <a:t>El </a:t>
            </a:r>
            <a:r>
              <a:rPr lang="en-GB" dirty="0" err="1" smtClean="0"/>
              <a:t>nombre</a:t>
            </a:r>
            <a:r>
              <a:rPr lang="en-GB" dirty="0" smtClean="0"/>
              <a:t> de </a:t>
            </a:r>
            <a:r>
              <a:rPr lang="en-GB" dirty="0" err="1" smtClean="0"/>
              <a:t>una</a:t>
            </a:r>
            <a:r>
              <a:rPr lang="en-GB" dirty="0" smtClean="0"/>
              <a:t> persona </a:t>
            </a:r>
            <a:r>
              <a:rPr lang="en-GB" dirty="0" err="1" smtClean="0"/>
              <a:t>famosa</a:t>
            </a:r>
            <a:endParaRPr lang="en-GB" dirty="0" smtClean="0"/>
          </a:p>
          <a:p>
            <a:pPr marL="514350" indent="-514350">
              <a:buFont typeface="+mj-lt"/>
              <a:buAutoNum type="arabicPeriod"/>
            </a:pPr>
            <a:r>
              <a:rPr lang="en-GB" dirty="0" smtClean="0"/>
              <a:t>El </a:t>
            </a:r>
            <a:r>
              <a:rPr lang="en-GB" dirty="0" err="1" smtClean="0"/>
              <a:t>nombre</a:t>
            </a:r>
            <a:r>
              <a:rPr lang="en-GB" dirty="0" smtClean="0"/>
              <a:t> de un </a:t>
            </a:r>
            <a:r>
              <a:rPr lang="en-GB" dirty="0" err="1" smtClean="0"/>
              <a:t>grupo</a:t>
            </a:r>
            <a:r>
              <a:rPr lang="en-GB" dirty="0" smtClean="0"/>
              <a:t> (de </a:t>
            </a:r>
            <a:r>
              <a:rPr lang="en-GB" dirty="0" err="1" smtClean="0"/>
              <a:t>música</a:t>
            </a:r>
            <a:r>
              <a:rPr lang="en-GB" dirty="0" smtClean="0"/>
              <a:t>)</a:t>
            </a:r>
          </a:p>
          <a:p>
            <a:pPr marL="514350" indent="-514350">
              <a:buFont typeface="+mj-lt"/>
              <a:buAutoNum type="arabicPeriod"/>
            </a:pPr>
            <a:r>
              <a:rPr lang="en-GB" dirty="0" smtClean="0"/>
              <a:t>Un </a:t>
            </a:r>
            <a:r>
              <a:rPr lang="en-GB" dirty="0" err="1" smtClean="0"/>
              <a:t>programa</a:t>
            </a:r>
            <a:r>
              <a:rPr lang="en-GB" dirty="0" smtClean="0"/>
              <a:t> de </a:t>
            </a:r>
            <a:r>
              <a:rPr lang="en-GB" dirty="0" err="1" smtClean="0"/>
              <a:t>tele</a:t>
            </a:r>
            <a:endParaRPr lang="en-GB" dirty="0" smtClean="0"/>
          </a:p>
          <a:p>
            <a:pPr marL="514350" indent="-514350">
              <a:buFont typeface="+mj-lt"/>
              <a:buAutoNum type="arabicPeriod"/>
            </a:pPr>
            <a:r>
              <a:rPr lang="en-GB" dirty="0" err="1" smtClean="0"/>
              <a:t>Una</a:t>
            </a:r>
            <a:r>
              <a:rPr lang="en-GB" dirty="0" smtClean="0"/>
              <a:t> comida</a:t>
            </a:r>
          </a:p>
          <a:p>
            <a:pPr marL="514350" indent="-514350">
              <a:buFont typeface="+mj-lt"/>
              <a:buAutoNum type="arabicPeriod"/>
            </a:pPr>
            <a:r>
              <a:rPr lang="en-GB" dirty="0" err="1" smtClean="0"/>
              <a:t>Otra</a:t>
            </a:r>
            <a:r>
              <a:rPr lang="en-GB" dirty="0" smtClean="0"/>
              <a:t> </a:t>
            </a:r>
            <a:r>
              <a:rPr lang="en-GB" dirty="0" err="1" smtClean="0"/>
              <a:t>actividad</a:t>
            </a:r>
            <a:r>
              <a:rPr lang="en-GB" dirty="0" smtClean="0"/>
              <a:t> (</a:t>
            </a:r>
            <a:r>
              <a:rPr lang="en-GB" dirty="0" err="1" smtClean="0"/>
              <a:t>también</a:t>
            </a:r>
            <a:r>
              <a:rPr lang="en-GB" dirty="0" smtClean="0"/>
              <a:t> con </a:t>
            </a:r>
            <a:r>
              <a:rPr lang="en-GB" dirty="0" err="1" smtClean="0"/>
              <a:t>verbo</a:t>
            </a:r>
            <a:r>
              <a:rPr lang="en-GB" dirty="0" smtClean="0"/>
              <a:t> al </a:t>
            </a:r>
            <a:r>
              <a:rPr lang="en-GB" dirty="0" err="1" smtClean="0"/>
              <a:t>infinitivo</a:t>
            </a:r>
            <a:r>
              <a:rPr lang="en-GB" dirty="0" smtClean="0"/>
              <a:t>)</a:t>
            </a:r>
            <a:endParaRPr lang="en-GB" dirty="0"/>
          </a:p>
        </p:txBody>
      </p:sp>
    </p:spTree>
    <p:extLst>
      <p:ext uri="{BB962C8B-B14F-4D97-AF65-F5344CB8AC3E}">
        <p14:creationId xmlns:p14="http://schemas.microsoft.com/office/powerpoint/2010/main" val="61313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Considerando</a:t>
            </a:r>
            <a:r>
              <a:rPr lang="en-US" dirty="0" smtClean="0"/>
              <a:t> lo </a:t>
            </a:r>
            <a:r>
              <a:rPr lang="en-US" dirty="0" err="1" smtClean="0"/>
              <a:t>que</a:t>
            </a:r>
            <a:r>
              <a:rPr lang="en-US" dirty="0" smtClean="0"/>
              <a:t> </a:t>
            </a:r>
            <a:r>
              <a:rPr lang="en-US" dirty="0" err="1" smtClean="0"/>
              <a:t>acabamos</a:t>
            </a:r>
            <a:r>
              <a:rPr lang="en-US" dirty="0" smtClean="0"/>
              <a:t> de leer </a:t>
            </a:r>
            <a:r>
              <a:rPr lang="en-US" dirty="0" err="1" smtClean="0"/>
              <a:t>tenemos</a:t>
            </a:r>
            <a:r>
              <a:rPr lang="en-US" dirty="0" smtClean="0"/>
              <a:t> dos </a:t>
            </a:r>
            <a:r>
              <a:rPr lang="en-US" dirty="0" err="1" smtClean="0"/>
              <a:t>sentidos</a:t>
            </a:r>
            <a:r>
              <a:rPr lang="en-US" dirty="0" smtClean="0"/>
              <a:t> de </a:t>
            </a:r>
            <a:r>
              <a:rPr lang="en-US" dirty="0" err="1" smtClean="0"/>
              <a:t>las</a:t>
            </a:r>
            <a:r>
              <a:rPr lang="en-US" dirty="0" smtClean="0"/>
              <a:t> </a:t>
            </a:r>
            <a:r>
              <a:rPr lang="en-US" dirty="0" err="1" smtClean="0"/>
              <a:t>frases</a:t>
            </a:r>
            <a:endParaRPr lang="en-US" dirty="0"/>
          </a:p>
        </p:txBody>
      </p:sp>
      <p:sp>
        <p:nvSpPr>
          <p:cNvPr id="4" name="TextBox 3"/>
          <p:cNvSpPr txBox="1"/>
          <p:nvPr/>
        </p:nvSpPr>
        <p:spPr>
          <a:xfrm>
            <a:off x="3857625" y="2444750"/>
            <a:ext cx="4511675" cy="646113"/>
          </a:xfrm>
          <a:prstGeom prst="rect">
            <a:avLst/>
          </a:prstGeom>
          <a:solidFill>
            <a:schemeClr val="accent4">
              <a:lumMod val="60000"/>
              <a:lumOff val="40000"/>
            </a:schemeClr>
          </a:solidFill>
        </p:spPr>
        <p:txBody>
          <a:bodyPr>
            <a:spAutoFit/>
          </a:bodyPr>
          <a:lstStyle/>
          <a:p>
            <a:pPr fontAlgn="auto">
              <a:spcBef>
                <a:spcPts val="0"/>
              </a:spcBef>
              <a:spcAft>
                <a:spcPts val="0"/>
              </a:spcAft>
              <a:defRPr/>
            </a:pPr>
            <a:r>
              <a:rPr lang="en-US" sz="3600" dirty="0">
                <a:latin typeface="+mn-lt"/>
              </a:rPr>
              <a:t>La mala </a:t>
            </a:r>
            <a:r>
              <a:rPr lang="en-US" sz="3600" dirty="0" err="1">
                <a:latin typeface="+mn-lt"/>
              </a:rPr>
              <a:t>educación</a:t>
            </a:r>
            <a:endParaRPr lang="en-US" sz="3600" dirty="0">
              <a:latin typeface="+mn-lt"/>
            </a:endParaRPr>
          </a:p>
        </p:txBody>
      </p:sp>
      <p:sp>
        <p:nvSpPr>
          <p:cNvPr id="5" name="TextBox 4"/>
          <p:cNvSpPr txBox="1"/>
          <p:nvPr/>
        </p:nvSpPr>
        <p:spPr>
          <a:xfrm>
            <a:off x="984250" y="1665288"/>
            <a:ext cx="4511675" cy="646112"/>
          </a:xfrm>
          <a:prstGeom prst="rect">
            <a:avLst/>
          </a:prstGeom>
          <a:solidFill>
            <a:schemeClr val="accent3">
              <a:lumMod val="60000"/>
              <a:lumOff val="40000"/>
            </a:schemeClr>
          </a:solidFill>
        </p:spPr>
        <p:txBody>
          <a:bodyPr>
            <a:spAutoFit/>
          </a:bodyPr>
          <a:lstStyle/>
          <a:p>
            <a:pPr fontAlgn="auto">
              <a:spcBef>
                <a:spcPts val="0"/>
              </a:spcBef>
              <a:spcAft>
                <a:spcPts val="0"/>
              </a:spcAft>
              <a:defRPr/>
            </a:pPr>
            <a:r>
              <a:rPr lang="en-US" sz="3600" dirty="0">
                <a:latin typeface="+mn-lt"/>
              </a:rPr>
              <a:t>La </a:t>
            </a:r>
            <a:r>
              <a:rPr lang="en-US" sz="3600" dirty="0" err="1">
                <a:latin typeface="+mn-lt"/>
              </a:rPr>
              <a:t>buena</a:t>
            </a:r>
            <a:r>
              <a:rPr lang="en-US" sz="3600" dirty="0">
                <a:latin typeface="+mn-lt"/>
              </a:rPr>
              <a:t> </a:t>
            </a:r>
            <a:r>
              <a:rPr lang="en-US" sz="3600" dirty="0" err="1">
                <a:latin typeface="+mn-lt"/>
              </a:rPr>
              <a:t>educación</a:t>
            </a:r>
            <a:endParaRPr lang="en-US" sz="3600" dirty="0">
              <a:latin typeface="+mn-lt"/>
            </a:endParaRPr>
          </a:p>
        </p:txBody>
      </p:sp>
      <p:sp>
        <p:nvSpPr>
          <p:cNvPr id="16388" name="TextBox 5"/>
          <p:cNvSpPr txBox="1">
            <a:spLocks noChangeArrowheads="1"/>
          </p:cNvSpPr>
          <p:nvPr/>
        </p:nvSpPr>
        <p:spPr bwMode="auto">
          <a:xfrm>
            <a:off x="284163" y="3241675"/>
            <a:ext cx="6399212" cy="1200150"/>
          </a:xfrm>
          <a:prstGeom prst="rect">
            <a:avLst/>
          </a:prstGeom>
          <a:solidFill>
            <a:srgbClr val="FF6600"/>
          </a:solidFill>
          <a:ln w="9525">
            <a:noFill/>
            <a:miter lim="800000"/>
            <a:headEnd/>
            <a:tailEnd/>
          </a:ln>
        </p:spPr>
        <p:txBody>
          <a:bodyPr>
            <a:spAutoFit/>
          </a:bodyPr>
          <a:lstStyle/>
          <a:p>
            <a:r>
              <a:rPr lang="en-US" sz="3600">
                <a:latin typeface="Calibri" pitchFamily="34" charset="0"/>
              </a:rPr>
              <a:t>Por un lado hablan de los buenos modales y los malos modales….</a:t>
            </a:r>
          </a:p>
        </p:txBody>
      </p:sp>
      <p:sp>
        <p:nvSpPr>
          <p:cNvPr id="7" name="TextBox 6"/>
          <p:cNvSpPr txBox="1"/>
          <p:nvPr/>
        </p:nvSpPr>
        <p:spPr>
          <a:xfrm>
            <a:off x="284163" y="4672013"/>
            <a:ext cx="8402637" cy="1739900"/>
          </a:xfrm>
          <a:prstGeom prst="rect">
            <a:avLst/>
          </a:prstGeom>
          <a:solidFill>
            <a:schemeClr val="accent5">
              <a:lumMod val="60000"/>
              <a:lumOff val="40000"/>
            </a:schemeClr>
          </a:solidFill>
        </p:spPr>
        <p:txBody>
          <a:bodyPr>
            <a:spAutoFit/>
          </a:bodyPr>
          <a:lstStyle/>
          <a:p>
            <a:r>
              <a:rPr lang="en-US" sz="3600" dirty="0">
                <a:latin typeface="Calibri" pitchFamily="34" charset="0"/>
              </a:rPr>
              <a:t>…</a:t>
            </a:r>
            <a:r>
              <a:rPr lang="en-US" sz="3600" dirty="0" err="1">
                <a:latin typeface="Calibri" pitchFamily="34" charset="0"/>
              </a:rPr>
              <a:t>por</a:t>
            </a:r>
            <a:r>
              <a:rPr lang="en-US" sz="3600" dirty="0">
                <a:latin typeface="Calibri" pitchFamily="34" charset="0"/>
              </a:rPr>
              <a:t> </a:t>
            </a:r>
            <a:r>
              <a:rPr lang="en-US" sz="3600" dirty="0" err="1">
                <a:latin typeface="Calibri" pitchFamily="34" charset="0"/>
              </a:rPr>
              <a:t>otro</a:t>
            </a:r>
            <a:r>
              <a:rPr lang="en-US" sz="3600" dirty="0">
                <a:latin typeface="Calibri" pitchFamily="34" charset="0"/>
              </a:rPr>
              <a:t> </a:t>
            </a:r>
            <a:r>
              <a:rPr lang="en-US" sz="3600" dirty="0" err="1">
                <a:latin typeface="Calibri" pitchFamily="34" charset="0"/>
              </a:rPr>
              <a:t>lado</a:t>
            </a:r>
            <a:r>
              <a:rPr lang="en-US" sz="3600" dirty="0">
                <a:latin typeface="Calibri" pitchFamily="34" charset="0"/>
              </a:rPr>
              <a:t> </a:t>
            </a:r>
            <a:r>
              <a:rPr lang="en-US" sz="3600" dirty="0" err="1">
                <a:latin typeface="Calibri" pitchFamily="34" charset="0"/>
              </a:rPr>
              <a:t>podemos</a:t>
            </a:r>
            <a:r>
              <a:rPr lang="en-US" sz="3600" dirty="0">
                <a:latin typeface="Calibri" pitchFamily="34" charset="0"/>
              </a:rPr>
              <a:t> </a:t>
            </a:r>
            <a:r>
              <a:rPr lang="en-US" sz="3600" dirty="0" err="1" smtClean="0">
                <a:latin typeface="Calibri" pitchFamily="34" charset="0"/>
              </a:rPr>
              <a:t>utilizarlas</a:t>
            </a:r>
            <a:r>
              <a:rPr lang="en-US" sz="3600" dirty="0" smtClean="0">
                <a:latin typeface="Calibri" pitchFamily="34" charset="0"/>
              </a:rPr>
              <a:t> </a:t>
            </a:r>
            <a:r>
              <a:rPr lang="en-US" sz="3600" dirty="0" err="1">
                <a:latin typeface="Calibri" pitchFamily="34" charset="0"/>
              </a:rPr>
              <a:t>para</a:t>
            </a:r>
            <a:r>
              <a:rPr lang="en-US" sz="3600" dirty="0">
                <a:latin typeface="Calibri" pitchFamily="34" charset="0"/>
              </a:rPr>
              <a:t> </a:t>
            </a:r>
            <a:r>
              <a:rPr lang="en-US" sz="3600" dirty="0" err="1">
                <a:latin typeface="Calibri" pitchFamily="34" charset="0"/>
              </a:rPr>
              <a:t>expresar</a:t>
            </a:r>
            <a:r>
              <a:rPr lang="en-US" sz="3600" dirty="0">
                <a:latin typeface="Calibri" pitchFamily="34" charset="0"/>
              </a:rPr>
              <a:t> la </a:t>
            </a:r>
            <a:r>
              <a:rPr lang="en-US" sz="3600" dirty="0" err="1">
                <a:latin typeface="Calibri" pitchFamily="34" charset="0"/>
              </a:rPr>
              <a:t>calidad</a:t>
            </a:r>
            <a:r>
              <a:rPr lang="en-US" sz="3600" dirty="0">
                <a:latin typeface="Calibri" pitchFamily="34" charset="0"/>
              </a:rPr>
              <a:t> de </a:t>
            </a:r>
            <a:r>
              <a:rPr lang="en-US" sz="3600" dirty="0" err="1">
                <a:latin typeface="Calibri" pitchFamily="34" charset="0"/>
              </a:rPr>
              <a:t>nuestra</a:t>
            </a:r>
            <a:r>
              <a:rPr lang="en-US" sz="3600" dirty="0">
                <a:latin typeface="Calibri" pitchFamily="34" charset="0"/>
              </a:rPr>
              <a:t> </a:t>
            </a:r>
            <a:r>
              <a:rPr lang="en-US" sz="3600" dirty="0" err="1">
                <a:latin typeface="Calibri" pitchFamily="34" charset="0"/>
              </a:rPr>
              <a:t>experiencia</a:t>
            </a:r>
            <a:r>
              <a:rPr lang="en-US" sz="3600" dirty="0">
                <a:latin typeface="Calibri" pitchFamily="34" charset="0"/>
              </a:rPr>
              <a:t> </a:t>
            </a:r>
            <a:r>
              <a:rPr lang="en-US" sz="3600" dirty="0" err="1">
                <a:latin typeface="Calibri" pitchFamily="34" charset="0"/>
              </a:rPr>
              <a:t>educativa</a:t>
            </a:r>
            <a:r>
              <a:rPr lang="en-US" sz="3600" dirty="0">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 calcmode="lin" valueType="num">
                                      <p:cBhvr additive="base">
                                        <p:cTn id="17" dur="500" fill="hold"/>
                                        <p:tgtEl>
                                          <p:spTgt spid="16388"/>
                                        </p:tgtEl>
                                        <p:attrNameLst>
                                          <p:attrName>ppt_x</p:attrName>
                                        </p:attrNameLst>
                                      </p:cBhvr>
                                      <p:tavLst>
                                        <p:tav tm="0">
                                          <p:val>
                                            <p:strVal val="#ppt_x"/>
                                          </p:val>
                                        </p:tav>
                                        <p:tav tm="100000">
                                          <p:val>
                                            <p:strVal val="#ppt_x"/>
                                          </p:val>
                                        </p:tav>
                                      </p:tavLst>
                                    </p:anim>
                                    <p:anim calcmode="lin" valueType="num">
                                      <p:cBhvr additive="base">
                                        <p:cTn id="1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6388"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¡Un </a:t>
            </a:r>
            <a:r>
              <a:rPr lang="en-GB" b="1" dirty="0" err="1" smtClean="0"/>
              <a:t>poco</a:t>
            </a:r>
            <a:r>
              <a:rPr lang="en-GB" b="1" dirty="0" smtClean="0"/>
              <a:t> de </a:t>
            </a:r>
            <a:r>
              <a:rPr lang="en-GB" b="1" dirty="0" err="1" smtClean="0"/>
              <a:t>teatro</a:t>
            </a:r>
            <a:r>
              <a:rPr lang="en-GB" b="1" dirty="0" smtClean="0"/>
              <a:t>!</a:t>
            </a:r>
            <a:endParaRPr lang="en-GB" b="1" dirty="0"/>
          </a:p>
        </p:txBody>
      </p:sp>
      <p:sp>
        <p:nvSpPr>
          <p:cNvPr id="3" name="Content Placeholder 2"/>
          <p:cNvSpPr>
            <a:spLocks noGrp="1"/>
          </p:cNvSpPr>
          <p:nvPr>
            <p:ph idx="1"/>
          </p:nvPr>
        </p:nvSpPr>
        <p:spPr/>
        <p:txBody>
          <a:bodyPr/>
          <a:lstStyle/>
          <a:p>
            <a:pPr marL="0" indent="0">
              <a:buNone/>
            </a:pPr>
            <a:r>
              <a:rPr lang="en-GB" dirty="0" smtClean="0"/>
              <a:t>Persona 1:  </a:t>
            </a:r>
            <a:r>
              <a:rPr lang="en-GB" b="1" dirty="0" smtClean="0"/>
              <a:t>¿</a:t>
            </a:r>
            <a:r>
              <a:rPr lang="en-GB" b="1" dirty="0" err="1" smtClean="0"/>
              <a:t>Qué</a:t>
            </a:r>
            <a:r>
              <a:rPr lang="en-GB" b="1" dirty="0" smtClean="0"/>
              <a:t> </a:t>
            </a:r>
            <a:r>
              <a:rPr lang="en-GB" b="1" dirty="0" err="1" smtClean="0"/>
              <a:t>significa</a:t>
            </a:r>
            <a:r>
              <a:rPr lang="en-GB" b="1" dirty="0" smtClean="0"/>
              <a:t> </a:t>
            </a:r>
            <a:r>
              <a:rPr lang="en-GB" b="1" dirty="0" err="1" smtClean="0"/>
              <a:t>realmente</a:t>
            </a:r>
            <a:r>
              <a:rPr lang="en-GB" b="1" dirty="0" smtClean="0"/>
              <a:t> la </a:t>
            </a:r>
            <a:r>
              <a:rPr lang="en-GB" b="1" dirty="0" err="1" smtClean="0"/>
              <a:t>educación</a:t>
            </a:r>
            <a:r>
              <a:rPr lang="en-GB" b="1" dirty="0" smtClean="0"/>
              <a:t>?</a:t>
            </a:r>
            <a:r>
              <a:rPr lang="en-GB" dirty="0" smtClean="0"/>
              <a:t/>
            </a:r>
            <a:br>
              <a:rPr lang="en-GB" dirty="0" smtClean="0"/>
            </a:br>
            <a:r>
              <a:rPr lang="en-GB" dirty="0" smtClean="0"/>
              <a:t/>
            </a:r>
            <a:br>
              <a:rPr lang="en-GB" dirty="0" smtClean="0"/>
            </a:br>
            <a:r>
              <a:rPr lang="en-GB" dirty="0" smtClean="0"/>
              <a:t>Persona 2: </a:t>
            </a:r>
            <a:r>
              <a:rPr lang="en-GB" b="1" dirty="0" err="1" smtClean="0"/>
              <a:t>Pues</a:t>
            </a:r>
            <a:r>
              <a:rPr lang="en-GB" b="1" dirty="0" smtClean="0"/>
              <a:t> hombre, son los </a:t>
            </a:r>
            <a:r>
              <a:rPr lang="en-GB" b="1" dirty="0" err="1" smtClean="0"/>
              <a:t>estudios</a:t>
            </a:r>
            <a:r>
              <a:rPr lang="en-GB" b="1" dirty="0" smtClean="0"/>
              <a:t>, no?</a:t>
            </a:r>
            <a:br>
              <a:rPr lang="en-GB" b="1" dirty="0" smtClean="0"/>
            </a:br>
            <a:r>
              <a:rPr lang="en-GB" dirty="0" smtClean="0"/>
              <a:t/>
            </a:r>
            <a:br>
              <a:rPr lang="en-GB" dirty="0" smtClean="0"/>
            </a:br>
            <a:r>
              <a:rPr lang="en-GB" dirty="0" smtClean="0"/>
              <a:t>Persona 1: </a:t>
            </a:r>
            <a:r>
              <a:rPr lang="en-GB" b="1" dirty="0" err="1" smtClean="0"/>
              <a:t>Sí</a:t>
            </a:r>
            <a:r>
              <a:rPr lang="en-GB" b="1" dirty="0" smtClean="0"/>
              <a:t>, </a:t>
            </a:r>
            <a:r>
              <a:rPr lang="en-GB" b="1" dirty="0" err="1" smtClean="0"/>
              <a:t>claro</a:t>
            </a:r>
            <a:r>
              <a:rPr lang="en-GB" b="1" dirty="0" smtClean="0"/>
              <a:t>.  </a:t>
            </a:r>
            <a:r>
              <a:rPr lang="en-GB" b="1" dirty="0" err="1" smtClean="0"/>
              <a:t>Pero</a:t>
            </a:r>
            <a:r>
              <a:rPr lang="en-GB" b="1" dirty="0" smtClean="0"/>
              <a:t> </a:t>
            </a:r>
            <a:r>
              <a:rPr lang="en-GB" b="1" dirty="0" err="1" smtClean="0"/>
              <a:t>también</a:t>
            </a:r>
            <a:r>
              <a:rPr lang="en-GB" b="1" dirty="0" smtClean="0"/>
              <a:t> se </a:t>
            </a:r>
            <a:r>
              <a:rPr lang="en-GB" b="1" dirty="0" err="1" smtClean="0"/>
              <a:t>trata</a:t>
            </a:r>
            <a:r>
              <a:rPr lang="en-GB" b="1" dirty="0" smtClean="0"/>
              <a:t> de los </a:t>
            </a:r>
            <a:r>
              <a:rPr lang="en-GB" b="1" dirty="0" err="1" smtClean="0"/>
              <a:t>buenos</a:t>
            </a:r>
            <a:r>
              <a:rPr lang="en-GB" b="1" dirty="0" smtClean="0"/>
              <a:t> </a:t>
            </a:r>
            <a:r>
              <a:rPr lang="en-GB" b="1" dirty="0" err="1" smtClean="0"/>
              <a:t>modales</a:t>
            </a:r>
            <a:r>
              <a:rPr lang="en-GB" b="1" dirty="0" smtClean="0"/>
              <a:t>.</a:t>
            </a:r>
            <a:endParaRPr lang="en-GB" b="1" dirty="0"/>
          </a:p>
        </p:txBody>
      </p:sp>
    </p:spTree>
    <p:extLst>
      <p:ext uri="{BB962C8B-B14F-4D97-AF65-F5344CB8AC3E}">
        <p14:creationId xmlns:p14="http://schemas.microsoft.com/office/powerpoint/2010/main" val="2991899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9829"/>
          </a:xfrm>
        </p:spPr>
        <p:txBody>
          <a:bodyPr/>
          <a:lstStyle/>
          <a:p>
            <a:r>
              <a:rPr lang="en-GB" dirty="0" smtClean="0"/>
              <a:t>La </a:t>
            </a:r>
            <a:r>
              <a:rPr lang="en-GB" dirty="0" err="1" smtClean="0"/>
              <a:t>regla</a:t>
            </a:r>
            <a:r>
              <a:rPr lang="en-GB" dirty="0" smtClean="0"/>
              <a:t> de </a:t>
            </a:r>
            <a:r>
              <a:rPr lang="en-GB" dirty="0" err="1" smtClean="0"/>
              <a:t>oro</a:t>
            </a:r>
            <a:endParaRPr lang="en-GB" dirty="0"/>
          </a:p>
        </p:txBody>
      </p:sp>
      <p:sp>
        <p:nvSpPr>
          <p:cNvPr id="3" name="Content Placeholder 2"/>
          <p:cNvSpPr>
            <a:spLocks noGrp="1"/>
          </p:cNvSpPr>
          <p:nvPr>
            <p:ph idx="1"/>
          </p:nvPr>
        </p:nvSpPr>
        <p:spPr>
          <a:xfrm>
            <a:off x="530029" y="896193"/>
            <a:ext cx="8371210" cy="4525963"/>
          </a:xfrm>
        </p:spPr>
        <p:txBody>
          <a:bodyPr/>
          <a:lstStyle/>
          <a:p>
            <a:pPr marL="0" indent="0">
              <a:buNone/>
            </a:pPr>
            <a:r>
              <a:rPr lang="es-ES" sz="2200" dirty="0"/>
              <a:t>La </a:t>
            </a:r>
            <a:r>
              <a:rPr lang="es-ES" sz="2200" b="1" dirty="0"/>
              <a:t>regla de oro</a:t>
            </a:r>
            <a:r>
              <a:rPr lang="es-ES" sz="2200" dirty="0"/>
              <a:t> es un principio moral general que dice: </a:t>
            </a:r>
            <a:r>
              <a:rPr lang="es-ES" sz="2200" i="1" dirty="0"/>
              <a:t>trata a </a:t>
            </a:r>
            <a:r>
              <a:rPr lang="es-ES" sz="2200" i="1" dirty="0" smtClean="0"/>
              <a:t>los demás igual </a:t>
            </a:r>
            <a:r>
              <a:rPr lang="es-ES" sz="2200" i="1" dirty="0"/>
              <a:t>que quisieras ser tratado</a:t>
            </a:r>
            <a:r>
              <a:rPr lang="es-ES" sz="2200" dirty="0"/>
              <a:t> y que se encuentra en prácticamente todas las culturas a menudo como una regla fundamental. Este hecho sugiere que puede estar relacionada con aspectos innatos de la naturaleza humana. </a:t>
            </a:r>
            <a:r>
              <a:rPr lang="es-ES" sz="2200" dirty="0" smtClean="0"/>
              <a:t>Versiones de la regla de oro se encuentran en la obra de Epicuro (filósofo griego) y de Confucio (pensador chino). Está </a:t>
            </a:r>
            <a:r>
              <a:rPr lang="es-ES" sz="2200" dirty="0"/>
              <a:t>considerada la base esencial para el concepto moderno de los derechos humanos</a:t>
            </a:r>
            <a:r>
              <a:rPr lang="es-ES" sz="2200" dirty="0" smtClean="0"/>
              <a:t>.</a:t>
            </a:r>
            <a:r>
              <a:rPr lang="es-ES" sz="2200" baseline="30000" dirty="0" smtClean="0"/>
              <a:t> </a:t>
            </a:r>
            <a:r>
              <a:rPr lang="es-ES" sz="2200" dirty="0"/>
              <a:t>La regla de oro es el fundamento para la teoría ética de la </a:t>
            </a:r>
            <a:r>
              <a:rPr lang="es-ES" sz="2200" dirty="0" smtClean="0"/>
              <a:t>‘ética </a:t>
            </a:r>
            <a:r>
              <a:rPr lang="es-ES" sz="2200" dirty="0"/>
              <a:t>de la </a:t>
            </a:r>
            <a:r>
              <a:rPr lang="es-ES" sz="2200" dirty="0" smtClean="0"/>
              <a:t>reciprocidad’, que consiste </a:t>
            </a:r>
            <a:r>
              <a:rPr lang="es-ES" sz="2200" dirty="0"/>
              <a:t>en dar énfasis en minimizar el daño, de los pocos y de los muchos, para así maximizar la felicidad de todas las personas. </a:t>
            </a:r>
            <a:r>
              <a:rPr lang="es-ES" sz="2200" dirty="0" smtClean="0"/>
              <a:t>En </a:t>
            </a:r>
            <a:r>
              <a:rPr lang="es-ES" sz="2200" dirty="0"/>
              <a:t>la mayoría de las formulaciones toma una forma pasiva, como la expresada en el Judaísmo: </a:t>
            </a:r>
            <a:r>
              <a:rPr lang="es-ES" sz="2200" i="1" dirty="0"/>
              <a:t>Lo que es odioso para ti, no se lo hagas al prójimo</a:t>
            </a:r>
            <a:r>
              <a:rPr lang="es-ES" sz="2200" dirty="0"/>
              <a:t>. En la cultura occidental, sin embargo, la fórmula más conocida es la de Jesús en el Sermón de la Montaña: "Así que, todas las cosas que queráis que los hombres hagan con vosotros, así también haced vosotros con ellos" (Mt. 7, 12). Esta regla tradicional ha sido tan estimada que ha sido considerada la "regla dorada</a:t>
            </a:r>
            <a:r>
              <a:rPr lang="es-ES" sz="2200" dirty="0" smtClean="0"/>
              <a:t>".</a:t>
            </a:r>
            <a:endParaRPr lang="es-ES" sz="2200" dirty="0"/>
          </a:p>
        </p:txBody>
      </p:sp>
    </p:spTree>
    <p:extLst>
      <p:ext uri="{BB962C8B-B14F-4D97-AF65-F5344CB8AC3E}">
        <p14:creationId xmlns:p14="http://schemas.microsoft.com/office/powerpoint/2010/main" val="615875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9829"/>
          </a:xfrm>
        </p:spPr>
        <p:txBody>
          <a:bodyPr/>
          <a:lstStyle/>
          <a:p>
            <a:r>
              <a:rPr lang="en-GB" dirty="0" smtClean="0"/>
              <a:t>La </a:t>
            </a:r>
            <a:r>
              <a:rPr lang="en-GB" dirty="0" err="1" smtClean="0"/>
              <a:t>regla</a:t>
            </a:r>
            <a:r>
              <a:rPr lang="en-GB" dirty="0" smtClean="0"/>
              <a:t> de </a:t>
            </a:r>
            <a:r>
              <a:rPr lang="en-GB" dirty="0" err="1" smtClean="0"/>
              <a:t>oro</a:t>
            </a:r>
            <a:endParaRPr lang="en-GB" dirty="0"/>
          </a:p>
        </p:txBody>
      </p:sp>
      <p:sp>
        <p:nvSpPr>
          <p:cNvPr id="3" name="Content Placeholder 2"/>
          <p:cNvSpPr>
            <a:spLocks noGrp="1"/>
          </p:cNvSpPr>
          <p:nvPr>
            <p:ph idx="1"/>
          </p:nvPr>
        </p:nvSpPr>
        <p:spPr>
          <a:xfrm>
            <a:off x="530029" y="896193"/>
            <a:ext cx="8371210" cy="4525963"/>
          </a:xfrm>
        </p:spPr>
        <p:txBody>
          <a:bodyPr/>
          <a:lstStyle/>
          <a:p>
            <a:pPr marL="0" indent="0">
              <a:buNone/>
            </a:pPr>
            <a:r>
              <a:rPr lang="es-ES" sz="2200" dirty="0"/>
              <a:t>La </a:t>
            </a:r>
            <a:r>
              <a:rPr lang="es-ES" sz="2200" b="1" dirty="0"/>
              <a:t>regla de oro</a:t>
            </a:r>
            <a:r>
              <a:rPr lang="es-ES" sz="2200" dirty="0"/>
              <a:t> es un principio moral general que dice: </a:t>
            </a:r>
            <a:r>
              <a:rPr lang="es-ES" sz="2200" i="1" dirty="0"/>
              <a:t>trata a </a:t>
            </a:r>
            <a:r>
              <a:rPr lang="es-ES" sz="2200" i="1" dirty="0" smtClean="0"/>
              <a:t>los demás igual </a:t>
            </a:r>
            <a:r>
              <a:rPr lang="es-ES" sz="2200" i="1" dirty="0"/>
              <a:t>que quisieras ser tratado</a:t>
            </a:r>
            <a:r>
              <a:rPr lang="es-ES" sz="2200" dirty="0"/>
              <a:t> y que se encuentra en prácticamente todas las culturas a menudo como una regla fundamental. Este hecho sugiere que puede estar relacionada con aspectos innatos de la naturaleza humana. </a:t>
            </a:r>
            <a:r>
              <a:rPr lang="es-ES" sz="2200" dirty="0" smtClean="0"/>
              <a:t>Versiones de la regla de oro se encuentran en la obra de Epicuro (filósofo griego) y de Confucio (pensador chino). Está </a:t>
            </a:r>
            <a:r>
              <a:rPr lang="es-ES" sz="2200" dirty="0"/>
              <a:t>considerada la base esencial para el concepto moderno de los derechos humanos</a:t>
            </a:r>
            <a:r>
              <a:rPr lang="es-ES" sz="2200" dirty="0" smtClean="0"/>
              <a:t>.</a:t>
            </a:r>
            <a:r>
              <a:rPr lang="es-ES" sz="2200" baseline="30000" dirty="0" smtClean="0"/>
              <a:t> </a:t>
            </a:r>
            <a:r>
              <a:rPr lang="es-ES" sz="2200" dirty="0"/>
              <a:t>La regla de oro es el fundamento para la teoría ética de la </a:t>
            </a:r>
            <a:r>
              <a:rPr lang="es-ES" sz="2200" dirty="0" smtClean="0"/>
              <a:t>‘ética </a:t>
            </a:r>
            <a:r>
              <a:rPr lang="es-ES" sz="2200" dirty="0"/>
              <a:t>de la </a:t>
            </a:r>
            <a:r>
              <a:rPr lang="es-ES" sz="2200" dirty="0" smtClean="0"/>
              <a:t>reciprocidad’, que consiste </a:t>
            </a:r>
            <a:r>
              <a:rPr lang="es-ES" sz="2200" dirty="0"/>
              <a:t>en dar énfasis en minimizar el daño, de los pocos y de los muchos, para así maximizar la felicidad de todas las personas. </a:t>
            </a:r>
            <a:r>
              <a:rPr lang="es-ES" sz="2200" dirty="0" smtClean="0"/>
              <a:t>En </a:t>
            </a:r>
            <a:r>
              <a:rPr lang="es-ES" sz="2200" dirty="0"/>
              <a:t>la mayoría de las formulaciones toma una forma pasiva, como la expresada en el Judaísmo: </a:t>
            </a:r>
            <a:r>
              <a:rPr lang="es-ES" sz="2200" i="1" dirty="0"/>
              <a:t>Lo que es odioso para ti, no se lo hagas al prójimo</a:t>
            </a:r>
            <a:r>
              <a:rPr lang="es-ES" sz="2200" dirty="0"/>
              <a:t>. En la cultura occidental, sin embargo, la fórmula más conocida es la de Jesús en el Sermón de la Montaña: "Así que, todas las cosas que queráis que los hombres hagan con vosotros, así también haced vosotros con ellos" (Mt. 7, 12). Esta regla tradicional ha sido tan estimada que ha sido considerada la "regla dorada</a:t>
            </a:r>
            <a:r>
              <a:rPr lang="es-ES" sz="2200" dirty="0" smtClean="0"/>
              <a:t>".</a:t>
            </a:r>
            <a:endParaRPr lang="es-ES" sz="2200" dirty="0"/>
          </a:p>
        </p:txBody>
      </p:sp>
      <p:sp>
        <p:nvSpPr>
          <p:cNvPr id="4" name="Oval 3"/>
          <p:cNvSpPr/>
          <p:nvPr/>
        </p:nvSpPr>
        <p:spPr>
          <a:xfrm>
            <a:off x="5734756" y="896193"/>
            <a:ext cx="485422" cy="42460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Oval 4"/>
          <p:cNvSpPr/>
          <p:nvPr/>
        </p:nvSpPr>
        <p:spPr>
          <a:xfrm>
            <a:off x="457200" y="1249608"/>
            <a:ext cx="1270000" cy="42114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4261556" y="1225756"/>
            <a:ext cx="485422" cy="42460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p:cNvSpPr/>
          <p:nvPr/>
        </p:nvSpPr>
        <p:spPr>
          <a:xfrm>
            <a:off x="1484489" y="1906549"/>
            <a:ext cx="485422" cy="42460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p:cNvSpPr/>
          <p:nvPr/>
        </p:nvSpPr>
        <p:spPr>
          <a:xfrm>
            <a:off x="3471333" y="3588593"/>
            <a:ext cx="485422" cy="42460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p:cNvSpPr/>
          <p:nvPr/>
        </p:nvSpPr>
        <p:spPr>
          <a:xfrm>
            <a:off x="2032000" y="4548149"/>
            <a:ext cx="485422" cy="42460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p:nvSpPr>
        <p:spPr>
          <a:xfrm>
            <a:off x="5401734" y="4597675"/>
            <a:ext cx="818444" cy="42460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p:cNvSpPr/>
          <p:nvPr/>
        </p:nvSpPr>
        <p:spPr>
          <a:xfrm>
            <a:off x="2421467" y="5281926"/>
            <a:ext cx="485422" cy="42460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p:cNvSpPr/>
          <p:nvPr/>
        </p:nvSpPr>
        <p:spPr>
          <a:xfrm>
            <a:off x="2302933" y="5575437"/>
            <a:ext cx="485422" cy="42460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p:cNvSpPr/>
          <p:nvPr/>
        </p:nvSpPr>
        <p:spPr>
          <a:xfrm>
            <a:off x="2647245" y="6286637"/>
            <a:ext cx="485422" cy="42460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721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78" y="48858"/>
            <a:ext cx="9166578" cy="1143000"/>
          </a:xfrm>
        </p:spPr>
        <p:txBody>
          <a:bodyPr rtlCol="0">
            <a:noAutofit/>
          </a:bodyPr>
          <a:lstStyle/>
          <a:p>
            <a:pPr eaLnBrk="1" fontAlgn="auto" hangingPunct="1">
              <a:spcAft>
                <a:spcPts val="0"/>
              </a:spcAft>
              <a:defRPr/>
            </a:pPr>
            <a:r>
              <a:rPr lang="en-US" sz="2800" dirty="0">
                <a:latin typeface="Gill Sans Ultra Bold" pitchFamily="34" charset="0"/>
              </a:rPr>
              <a:t>¿</a:t>
            </a:r>
            <a:r>
              <a:rPr lang="en-US" sz="2800" dirty="0" err="1">
                <a:latin typeface="Gill Sans Ultra Bold" pitchFamily="34" charset="0"/>
              </a:rPr>
              <a:t>Qué</a:t>
            </a:r>
            <a:r>
              <a:rPr lang="en-US" sz="2800" dirty="0">
                <a:latin typeface="Gill Sans Ultra Bold" pitchFamily="34" charset="0"/>
              </a:rPr>
              <a:t> </a:t>
            </a:r>
            <a:r>
              <a:rPr lang="en-US" sz="2800" dirty="0" err="1">
                <a:latin typeface="Gill Sans Ultra Bold" pitchFamily="34" charset="0"/>
              </a:rPr>
              <a:t>es</a:t>
            </a:r>
            <a:r>
              <a:rPr lang="en-US" sz="2800" dirty="0">
                <a:latin typeface="Gill Sans Ultra Bold" pitchFamily="34" charset="0"/>
              </a:rPr>
              <a:t> lo </a:t>
            </a:r>
            <a:r>
              <a:rPr lang="en-US" sz="2800" dirty="0" err="1">
                <a:latin typeface="Gill Sans Ultra Bold" pitchFamily="34" charset="0"/>
              </a:rPr>
              <a:t>que</a:t>
            </a:r>
            <a:r>
              <a:rPr lang="en-US" sz="2800" dirty="0">
                <a:latin typeface="Gill Sans Ultra Bold" pitchFamily="34" charset="0"/>
              </a:rPr>
              <a:t> </a:t>
            </a:r>
            <a:r>
              <a:rPr lang="en-US" sz="2800" dirty="0" err="1">
                <a:latin typeface="Gill Sans Ultra Bold" pitchFamily="34" charset="0"/>
              </a:rPr>
              <a:t>hace</a:t>
            </a:r>
            <a:r>
              <a:rPr lang="en-US" sz="2800" dirty="0">
                <a:latin typeface="Gill Sans Ultra Bold" pitchFamily="34" charset="0"/>
              </a:rPr>
              <a:t> un </a:t>
            </a:r>
            <a:r>
              <a:rPr lang="en-US" sz="2800" dirty="0" err="1">
                <a:latin typeface="Gill Sans Ultra Bold" pitchFamily="34" charset="0"/>
              </a:rPr>
              <a:t>buen</a:t>
            </a:r>
            <a:r>
              <a:rPr lang="en-US" sz="2800" dirty="0">
                <a:latin typeface="Gill Sans Ultra Bold" pitchFamily="34" charset="0"/>
              </a:rPr>
              <a:t> maestro?</a:t>
            </a:r>
            <a:r>
              <a:rPr lang="en-GB" sz="2800" dirty="0">
                <a:latin typeface="Gill Sans Ultra Bold" pitchFamily="34" charset="0"/>
              </a:rPr>
              <a:t/>
            </a:r>
            <a:br>
              <a:rPr lang="en-GB" sz="2800" dirty="0">
                <a:latin typeface="Gill Sans Ultra Bold" pitchFamily="34" charset="0"/>
              </a:rPr>
            </a:br>
            <a:endParaRPr lang="en-US" sz="2800" dirty="0">
              <a:latin typeface="Gill Sans Ultra Bold" pitchFamily="34" charset="0"/>
            </a:endParaRPr>
          </a:p>
        </p:txBody>
      </p:sp>
      <p:sp>
        <p:nvSpPr>
          <p:cNvPr id="4" name="Cloud Callout 3"/>
          <p:cNvSpPr/>
          <p:nvPr/>
        </p:nvSpPr>
        <p:spPr>
          <a:xfrm>
            <a:off x="4478338" y="4278489"/>
            <a:ext cx="4510087" cy="2436813"/>
          </a:xfrm>
          <a:prstGeom prst="cloudCallout">
            <a:avLst>
              <a:gd name="adj1" fmla="val -36598"/>
              <a:gd name="adj2" fmla="val -75742"/>
            </a:avLst>
          </a:prstGeom>
          <a:solidFill>
            <a:schemeClr val="bg1">
              <a:lumMod val="75000"/>
            </a:schemeClr>
          </a:solid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800" b="1" dirty="0" smtClean="0">
              <a:solidFill>
                <a:schemeClr val="tx1"/>
              </a:solidFill>
            </a:endParaRPr>
          </a:p>
          <a:p>
            <a:pPr algn="ctr" fontAlgn="auto">
              <a:spcBef>
                <a:spcPts val="0"/>
              </a:spcBef>
              <a:spcAft>
                <a:spcPts val="0"/>
              </a:spcAft>
              <a:defRPr/>
            </a:pPr>
            <a:r>
              <a:rPr lang="en-US" sz="2800" b="1" dirty="0" smtClean="0">
                <a:solidFill>
                  <a:schemeClr val="tx1"/>
                </a:solidFill>
              </a:rPr>
              <a:t>Un </a:t>
            </a:r>
            <a:r>
              <a:rPr lang="en-US" sz="2800" b="1" dirty="0" err="1">
                <a:solidFill>
                  <a:schemeClr val="tx1"/>
                </a:solidFill>
              </a:rPr>
              <a:t>buen</a:t>
            </a:r>
            <a:r>
              <a:rPr lang="en-US" sz="2800" b="1" dirty="0">
                <a:solidFill>
                  <a:schemeClr val="tx1"/>
                </a:solidFill>
              </a:rPr>
              <a:t> </a:t>
            </a:r>
            <a:r>
              <a:rPr lang="en-US" sz="2800" b="1" dirty="0" err="1" smtClean="0">
                <a:solidFill>
                  <a:schemeClr val="tx1"/>
                </a:solidFill>
              </a:rPr>
              <a:t>profesor</a:t>
            </a:r>
            <a:r>
              <a:rPr lang="en-US" sz="2800" b="1" dirty="0" smtClean="0">
                <a:solidFill>
                  <a:schemeClr val="tx1"/>
                </a:solidFill>
              </a:rPr>
              <a:t> </a:t>
            </a:r>
            <a:r>
              <a:rPr lang="en-US" sz="2800" b="1" dirty="0" err="1" smtClean="0">
                <a:solidFill>
                  <a:schemeClr val="tx1"/>
                </a:solidFill>
              </a:rPr>
              <a:t>debería</a:t>
            </a:r>
            <a:r>
              <a:rPr lang="en-US" sz="2800" b="1" dirty="0" smtClean="0">
                <a:solidFill>
                  <a:schemeClr val="tx1"/>
                </a:solidFill>
              </a:rPr>
              <a:t> </a:t>
            </a:r>
            <a:r>
              <a:rPr lang="en-US" sz="2800" b="1" dirty="0">
                <a:solidFill>
                  <a:schemeClr val="tx1"/>
                </a:solidFill>
              </a:rPr>
              <a:t>+ INF</a:t>
            </a:r>
          </a:p>
          <a:p>
            <a:pPr algn="ctr" fontAlgn="auto">
              <a:spcBef>
                <a:spcPts val="0"/>
              </a:spcBef>
              <a:spcAft>
                <a:spcPts val="0"/>
              </a:spcAft>
              <a:defRPr/>
            </a:pPr>
            <a:r>
              <a:rPr lang="en-US" sz="2800" b="1" dirty="0" err="1">
                <a:solidFill>
                  <a:schemeClr val="tx1"/>
                </a:solidFill>
              </a:rPr>
              <a:t>Nunca</a:t>
            </a:r>
            <a:r>
              <a:rPr lang="en-US" sz="2800" b="1" dirty="0">
                <a:solidFill>
                  <a:schemeClr val="tx1"/>
                </a:solidFill>
              </a:rPr>
              <a:t> </a:t>
            </a:r>
            <a:r>
              <a:rPr lang="en-US" sz="2800" b="1" dirty="0" err="1">
                <a:solidFill>
                  <a:schemeClr val="tx1"/>
                </a:solidFill>
              </a:rPr>
              <a:t>debería</a:t>
            </a:r>
            <a:r>
              <a:rPr lang="en-US" sz="2800" b="1" dirty="0">
                <a:solidFill>
                  <a:schemeClr val="tx1"/>
                </a:solidFill>
              </a:rPr>
              <a:t> + INF</a:t>
            </a:r>
          </a:p>
        </p:txBody>
      </p:sp>
      <p:sp>
        <p:nvSpPr>
          <p:cNvPr id="5" name="Cloud Callout 4"/>
          <p:cNvSpPr/>
          <p:nvPr/>
        </p:nvSpPr>
        <p:spPr>
          <a:xfrm>
            <a:off x="351190" y="788811"/>
            <a:ext cx="3743325" cy="2293056"/>
          </a:xfrm>
          <a:prstGeom prst="cloudCallout">
            <a:avLst>
              <a:gd name="adj1" fmla="val 60533"/>
              <a:gd name="adj2" fmla="val 51000"/>
            </a:avLst>
          </a:prstGeom>
          <a:solidFill>
            <a:schemeClr val="bg1">
              <a:lumMod val="75000"/>
            </a:schemeClr>
          </a:solidFill>
          <a:ln w="57150"/>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solidFill>
                  <a:schemeClr val="tx1"/>
                </a:solidFill>
              </a:rPr>
              <a:t>Las </a:t>
            </a:r>
            <a:r>
              <a:rPr lang="en-US" sz="2800" b="1" dirty="0" err="1">
                <a:solidFill>
                  <a:schemeClr val="tx1"/>
                </a:solidFill>
              </a:rPr>
              <a:t>cualidades</a:t>
            </a:r>
            <a:r>
              <a:rPr lang="en-US" sz="2800" b="1" dirty="0">
                <a:solidFill>
                  <a:schemeClr val="tx1"/>
                </a:solidFill>
              </a:rPr>
              <a:t> de un </a:t>
            </a:r>
            <a:r>
              <a:rPr lang="en-US" sz="2800" b="1" dirty="0" err="1">
                <a:solidFill>
                  <a:schemeClr val="tx1"/>
                </a:solidFill>
              </a:rPr>
              <a:t>buen</a:t>
            </a:r>
            <a:r>
              <a:rPr lang="en-US" sz="2800" b="1" dirty="0">
                <a:solidFill>
                  <a:schemeClr val="tx1"/>
                </a:solidFill>
              </a:rPr>
              <a:t> </a:t>
            </a:r>
            <a:r>
              <a:rPr lang="en-US" sz="2800" b="1" dirty="0" err="1" smtClean="0">
                <a:solidFill>
                  <a:schemeClr val="tx1"/>
                </a:solidFill>
              </a:rPr>
              <a:t>profe</a:t>
            </a:r>
            <a:r>
              <a:rPr lang="en-US" sz="2800" b="1" dirty="0" smtClean="0">
                <a:solidFill>
                  <a:schemeClr val="tx1"/>
                </a:solidFill>
              </a:rPr>
              <a:t>(</a:t>
            </a:r>
            <a:r>
              <a:rPr lang="en-US" sz="2800" b="1" dirty="0" err="1" smtClean="0">
                <a:solidFill>
                  <a:schemeClr val="tx1"/>
                </a:solidFill>
              </a:rPr>
              <a:t>sor</a:t>
            </a:r>
            <a:r>
              <a:rPr lang="en-US" sz="2800" b="1" dirty="0" smtClean="0">
                <a:solidFill>
                  <a:schemeClr val="tx1"/>
                </a:solidFill>
              </a:rPr>
              <a:t>) </a:t>
            </a:r>
            <a:r>
              <a:rPr lang="en-US" sz="2800" b="1" dirty="0">
                <a:solidFill>
                  <a:schemeClr val="tx1"/>
                </a:solidFill>
              </a:rPr>
              <a:t>son….</a:t>
            </a: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11356" y="3172178"/>
            <a:ext cx="3364992" cy="341376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27446494"/>
              </p:ext>
            </p:extLst>
          </p:nvPr>
        </p:nvGraphicFramePr>
        <p:xfrm>
          <a:off x="509097" y="130545"/>
          <a:ext cx="8202628" cy="2705660"/>
        </p:xfrm>
        <a:graphic>
          <a:graphicData uri="http://schemas.openxmlformats.org/drawingml/2006/table">
            <a:tbl>
              <a:tblPr firstRow="1" bandRow="1">
                <a:tableStyleId>{5940675A-B579-460E-94D1-54222C63F5DA}</a:tableStyleId>
              </a:tblPr>
              <a:tblGrid>
                <a:gridCol w="2050657"/>
                <a:gridCol w="2050657"/>
                <a:gridCol w="2050657"/>
                <a:gridCol w="2050657"/>
              </a:tblGrid>
              <a:tr h="541132">
                <a:tc gridSpan="2">
                  <a:txBody>
                    <a:bodyPr/>
                    <a:lstStyle/>
                    <a:p>
                      <a:pPr algn="ctr"/>
                      <a:r>
                        <a:rPr lang="en-GB" sz="2400" dirty="0" smtClean="0"/>
                        <a:t>de </a:t>
                      </a:r>
                      <a:r>
                        <a:rPr lang="en-GB" sz="2400" dirty="0" err="1" smtClean="0"/>
                        <a:t>buena</a:t>
                      </a:r>
                      <a:r>
                        <a:rPr lang="en-GB" sz="2400" dirty="0" smtClean="0"/>
                        <a:t> </a:t>
                      </a:r>
                      <a:r>
                        <a:rPr lang="en-GB" sz="2400" dirty="0" err="1" smtClean="0"/>
                        <a:t>educación</a:t>
                      </a:r>
                      <a:endParaRPr lang="en-GB" sz="2400" dirty="0"/>
                    </a:p>
                  </a:txBody>
                  <a:tcPr anchor="ctr"/>
                </a:tc>
                <a:tc hMerge="1">
                  <a:txBody>
                    <a:bodyPr/>
                    <a:lstStyle/>
                    <a:p>
                      <a:endParaRPr lang="en-GB" dirty="0"/>
                    </a:p>
                  </a:txBody>
                  <a:tcPr/>
                </a:tc>
                <a:tc gridSpan="2">
                  <a:txBody>
                    <a:bodyPr/>
                    <a:lstStyle/>
                    <a:p>
                      <a:pPr algn="ctr"/>
                      <a:r>
                        <a:rPr lang="en-GB" sz="2400" dirty="0" smtClean="0"/>
                        <a:t>de mala </a:t>
                      </a:r>
                      <a:r>
                        <a:rPr lang="en-GB" sz="2400" dirty="0" err="1" smtClean="0"/>
                        <a:t>educación</a:t>
                      </a:r>
                      <a:endParaRPr lang="en-GB" sz="2400" dirty="0"/>
                    </a:p>
                  </a:txBody>
                  <a:tcPr anchor="ctr"/>
                </a:tc>
                <a:tc hMerge="1">
                  <a:txBody>
                    <a:bodyPr/>
                    <a:lstStyle/>
                    <a:p>
                      <a:endParaRPr lang="en-GB" dirty="0"/>
                    </a:p>
                  </a:txBody>
                  <a:tcPr/>
                </a:tc>
              </a:tr>
              <a:tr h="541132">
                <a:tc>
                  <a:txBody>
                    <a:bodyPr/>
                    <a:lstStyle/>
                    <a:p>
                      <a:pPr algn="ctr"/>
                      <a:r>
                        <a:rPr lang="en-GB" sz="1400" dirty="0" smtClean="0"/>
                        <a:t>to open the door</a:t>
                      </a:r>
                      <a:r>
                        <a:rPr lang="en-GB" sz="1400" baseline="0" dirty="0" smtClean="0"/>
                        <a:t> for others</a:t>
                      </a:r>
                      <a:endParaRPr lang="en-GB" sz="1400" dirty="0"/>
                    </a:p>
                  </a:txBody>
                  <a:tcPr anchor="ctr"/>
                </a:tc>
                <a:tc>
                  <a:txBody>
                    <a:bodyPr/>
                    <a:lstStyle/>
                    <a:p>
                      <a:pPr algn="ctr"/>
                      <a:r>
                        <a:rPr lang="en-GB" sz="1400" dirty="0" err="1" smtClean="0"/>
                        <a:t>abrir</a:t>
                      </a:r>
                      <a:r>
                        <a:rPr lang="en-GB" sz="1400" dirty="0" smtClean="0"/>
                        <a:t> la </a:t>
                      </a:r>
                      <a:r>
                        <a:rPr lang="en-GB" sz="1400" dirty="0" err="1" smtClean="0"/>
                        <a:t>puerta</a:t>
                      </a:r>
                      <a:r>
                        <a:rPr lang="en-GB" sz="1400" dirty="0" smtClean="0"/>
                        <a:t> a los </a:t>
                      </a:r>
                      <a:r>
                        <a:rPr lang="en-GB" sz="1400" dirty="0" err="1" smtClean="0"/>
                        <a:t>demás</a:t>
                      </a:r>
                      <a:endParaRPr lang="en-GB" sz="1400" dirty="0"/>
                    </a:p>
                  </a:txBody>
                  <a:tcPr anchor="ctr"/>
                </a:tc>
                <a:tc>
                  <a:txBody>
                    <a:bodyPr/>
                    <a:lstStyle/>
                    <a:p>
                      <a:pPr algn="ctr"/>
                      <a:r>
                        <a:rPr lang="en-GB" sz="1400" dirty="0" smtClean="0"/>
                        <a:t>to bite your finger nails</a:t>
                      </a:r>
                      <a:endParaRPr lang="en-GB" sz="1400" dirty="0"/>
                    </a:p>
                  </a:txBody>
                  <a:tcPr anchor="ctr"/>
                </a:tc>
                <a:tc>
                  <a:txBody>
                    <a:bodyPr/>
                    <a:lstStyle/>
                    <a:p>
                      <a:pPr algn="ctr"/>
                      <a:r>
                        <a:rPr lang="en-GB" sz="1400" dirty="0" err="1" smtClean="0"/>
                        <a:t>chuparse</a:t>
                      </a:r>
                      <a:r>
                        <a:rPr lang="en-GB" sz="1400" dirty="0" smtClean="0"/>
                        <a:t> los </a:t>
                      </a:r>
                      <a:r>
                        <a:rPr lang="en-GB" sz="1400" dirty="0" err="1" smtClean="0"/>
                        <a:t>dedos</a:t>
                      </a:r>
                      <a:endParaRPr lang="en-GB" sz="1400" dirty="0"/>
                    </a:p>
                  </a:txBody>
                  <a:tcPr anchor="ctr"/>
                </a:tc>
              </a:tr>
              <a:tr h="54113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dirty="0" smtClean="0"/>
                        <a:t>to greet (the</a:t>
                      </a:r>
                      <a:r>
                        <a:rPr lang="en-GB" sz="1400" baseline="0" dirty="0" smtClean="0"/>
                        <a:t> stallholder)</a:t>
                      </a:r>
                      <a:endParaRPr lang="en-GB" sz="1400" dirty="0" smtClean="0"/>
                    </a:p>
                  </a:txBody>
                  <a:tcPr anchor="ctr"/>
                </a:tc>
                <a:tc>
                  <a:txBody>
                    <a:bodyPr/>
                    <a:lstStyle/>
                    <a:p>
                      <a:pPr algn="ctr"/>
                      <a:r>
                        <a:rPr lang="en-GB" sz="1400" dirty="0" err="1" smtClean="0"/>
                        <a:t>saludar</a:t>
                      </a:r>
                      <a:r>
                        <a:rPr lang="en-GB" sz="1400" dirty="0" smtClean="0"/>
                        <a:t> al </a:t>
                      </a:r>
                      <a:r>
                        <a:rPr lang="en-GB" sz="1400" dirty="0" err="1" smtClean="0"/>
                        <a:t>tendero</a:t>
                      </a:r>
                      <a:endParaRPr lang="en-GB" sz="1400" dirty="0"/>
                    </a:p>
                  </a:txBody>
                  <a:tcPr anchor="ctr"/>
                </a:tc>
                <a:tc>
                  <a:txBody>
                    <a:bodyPr/>
                    <a:lstStyle/>
                    <a:p>
                      <a:pPr algn="ctr"/>
                      <a:r>
                        <a:rPr lang="en-GB" sz="1400" dirty="0" smtClean="0"/>
                        <a:t>not to talk</a:t>
                      </a:r>
                      <a:r>
                        <a:rPr lang="en-GB" sz="1400" baseline="0" dirty="0" smtClean="0"/>
                        <a:t> with your mouth full</a:t>
                      </a:r>
                      <a:endParaRPr lang="en-GB" sz="1400" dirty="0"/>
                    </a:p>
                  </a:txBody>
                  <a:tcPr anchor="ctr"/>
                </a:tc>
                <a:tc>
                  <a:txBody>
                    <a:bodyPr/>
                    <a:lstStyle/>
                    <a:p>
                      <a:pPr algn="ctr"/>
                      <a:r>
                        <a:rPr lang="en-GB" sz="1400" dirty="0" smtClean="0"/>
                        <a:t>no </a:t>
                      </a:r>
                      <a:r>
                        <a:rPr lang="en-GB" sz="1400" dirty="0" err="1" smtClean="0"/>
                        <a:t>hablar</a:t>
                      </a:r>
                      <a:r>
                        <a:rPr lang="en-GB" sz="1400" dirty="0" smtClean="0"/>
                        <a:t> con la </a:t>
                      </a:r>
                      <a:r>
                        <a:rPr lang="en-GB" sz="1400" dirty="0" err="1" smtClean="0"/>
                        <a:t>boca</a:t>
                      </a:r>
                      <a:r>
                        <a:rPr lang="en-GB" sz="1400" dirty="0" smtClean="0"/>
                        <a:t> </a:t>
                      </a:r>
                      <a:r>
                        <a:rPr lang="en-GB" sz="1400" dirty="0" err="1" smtClean="0"/>
                        <a:t>llena</a:t>
                      </a:r>
                      <a:endParaRPr lang="en-GB" sz="1400" dirty="0"/>
                    </a:p>
                  </a:txBody>
                  <a:tcPr anchor="ctr"/>
                </a:tc>
              </a:tr>
              <a:tr h="541132">
                <a:tc>
                  <a:txBody>
                    <a:bodyPr/>
                    <a:lstStyle/>
                    <a:p>
                      <a:pPr algn="ctr"/>
                      <a:r>
                        <a:rPr lang="en-GB" sz="1400" dirty="0" smtClean="0"/>
                        <a:t>to leave the bathroom clean</a:t>
                      </a:r>
                      <a:endParaRPr lang="en-GB" sz="1400" dirty="0"/>
                    </a:p>
                  </a:txBody>
                  <a:tcPr anchor="ctr"/>
                </a:tc>
                <a:tc>
                  <a:txBody>
                    <a:bodyPr/>
                    <a:lstStyle/>
                    <a:p>
                      <a:pPr algn="ctr"/>
                      <a:r>
                        <a:rPr lang="en-GB" sz="1400" dirty="0" err="1" smtClean="0"/>
                        <a:t>dejar</a:t>
                      </a:r>
                      <a:r>
                        <a:rPr lang="en-GB" sz="1400" baseline="0" dirty="0" smtClean="0"/>
                        <a:t> </a:t>
                      </a:r>
                      <a:r>
                        <a:rPr lang="en-GB" sz="1400" baseline="0" dirty="0" err="1" smtClean="0"/>
                        <a:t>limpio</a:t>
                      </a:r>
                      <a:r>
                        <a:rPr lang="en-GB" sz="1400" baseline="0" dirty="0" smtClean="0"/>
                        <a:t> el </a:t>
                      </a:r>
                      <a:r>
                        <a:rPr lang="en-GB" sz="1400" baseline="0" dirty="0" err="1" smtClean="0"/>
                        <a:t>baño</a:t>
                      </a:r>
                      <a:endParaRPr lang="en-GB" sz="1400" dirty="0"/>
                    </a:p>
                  </a:txBody>
                  <a:tcPr anchor="ctr"/>
                </a:tc>
                <a:tc>
                  <a:txBody>
                    <a:bodyPr/>
                    <a:lstStyle/>
                    <a:p>
                      <a:pPr algn="ctr"/>
                      <a:r>
                        <a:rPr lang="en-GB" sz="1400" dirty="0" smtClean="0"/>
                        <a:t>not to interrupt when others are talking</a:t>
                      </a:r>
                      <a:endParaRPr lang="en-GB" sz="1400" dirty="0"/>
                    </a:p>
                  </a:txBody>
                  <a:tcPr anchor="ctr"/>
                </a:tc>
                <a:tc>
                  <a:txBody>
                    <a:bodyPr/>
                    <a:lstStyle/>
                    <a:p>
                      <a:pPr algn="ctr"/>
                      <a:r>
                        <a:rPr lang="en-GB" sz="1400" dirty="0" smtClean="0"/>
                        <a:t>no </a:t>
                      </a:r>
                      <a:r>
                        <a:rPr lang="en-GB" sz="1400" dirty="0" err="1" smtClean="0"/>
                        <a:t>interrumpir</a:t>
                      </a:r>
                      <a:r>
                        <a:rPr lang="en-GB" sz="1400" baseline="0" dirty="0" smtClean="0"/>
                        <a:t> </a:t>
                      </a:r>
                      <a:r>
                        <a:rPr lang="en-GB" sz="1400" baseline="0" dirty="0" err="1" smtClean="0"/>
                        <a:t>cuando</a:t>
                      </a:r>
                      <a:r>
                        <a:rPr lang="en-GB" sz="1400" baseline="0" dirty="0" smtClean="0"/>
                        <a:t> </a:t>
                      </a:r>
                      <a:r>
                        <a:rPr lang="en-GB" sz="1400" baseline="0" dirty="0" err="1" smtClean="0"/>
                        <a:t>hablan</a:t>
                      </a:r>
                      <a:r>
                        <a:rPr lang="en-GB" sz="1400" baseline="0" dirty="0" smtClean="0"/>
                        <a:t> los </a:t>
                      </a:r>
                      <a:r>
                        <a:rPr lang="en-GB" sz="1400" baseline="0" dirty="0" err="1" smtClean="0"/>
                        <a:t>demás</a:t>
                      </a:r>
                      <a:endParaRPr lang="en-GB" sz="1400" dirty="0"/>
                    </a:p>
                  </a:txBody>
                  <a:tcPr anchor="ctr"/>
                </a:tc>
              </a:tr>
              <a:tr h="541132">
                <a:tc>
                  <a:txBody>
                    <a:bodyPr/>
                    <a:lstStyle/>
                    <a:p>
                      <a:pPr algn="ctr"/>
                      <a:r>
                        <a:rPr lang="en-GB" sz="1400" dirty="0" smtClean="0"/>
                        <a:t>to use a napkin</a:t>
                      </a:r>
                      <a:endParaRPr lang="en-GB" sz="1400" dirty="0"/>
                    </a:p>
                  </a:txBody>
                  <a:tcPr anchor="ctr"/>
                </a:tc>
                <a:tc>
                  <a:txBody>
                    <a:bodyPr/>
                    <a:lstStyle/>
                    <a:p>
                      <a:pPr algn="ctr"/>
                      <a:r>
                        <a:rPr lang="en-GB" sz="1400" dirty="0" err="1" smtClean="0"/>
                        <a:t>ponerse</a:t>
                      </a:r>
                      <a:r>
                        <a:rPr lang="en-GB" sz="1400" baseline="0" dirty="0" smtClean="0"/>
                        <a:t> la </a:t>
                      </a:r>
                      <a:r>
                        <a:rPr lang="en-GB" sz="1400" baseline="0" dirty="0" err="1" smtClean="0"/>
                        <a:t>servilleta</a:t>
                      </a:r>
                      <a:endParaRPr lang="en-GB" sz="1400" dirty="0"/>
                    </a:p>
                  </a:txBody>
                  <a:tcPr anchor="ctr"/>
                </a:tc>
                <a:tc>
                  <a:txBody>
                    <a:bodyPr/>
                    <a:lstStyle/>
                    <a:p>
                      <a:pPr algn="ctr"/>
                      <a:r>
                        <a:rPr lang="en-GB" sz="1400" dirty="0" smtClean="0"/>
                        <a:t>not to make fun of others</a:t>
                      </a:r>
                      <a:endParaRPr lang="en-GB" sz="1400" dirty="0"/>
                    </a:p>
                  </a:txBody>
                  <a:tcPr anchor="ctr"/>
                </a:tc>
                <a:tc>
                  <a:txBody>
                    <a:bodyPr/>
                    <a:lstStyle/>
                    <a:p>
                      <a:pPr algn="ctr"/>
                      <a:r>
                        <a:rPr lang="en-GB" sz="1400" dirty="0" smtClean="0"/>
                        <a:t>no </a:t>
                      </a:r>
                      <a:r>
                        <a:rPr lang="en-GB" sz="1400" dirty="0" err="1" smtClean="0"/>
                        <a:t>burlarse</a:t>
                      </a:r>
                      <a:r>
                        <a:rPr lang="en-GB" sz="1400" dirty="0" smtClean="0"/>
                        <a:t> de los </a:t>
                      </a:r>
                      <a:r>
                        <a:rPr lang="en-GB" sz="1400" dirty="0" err="1" smtClean="0"/>
                        <a:t>demás</a:t>
                      </a:r>
                      <a:endParaRPr lang="en-GB" sz="1400" dirty="0"/>
                    </a:p>
                  </a:txBody>
                  <a:tcPr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04257730"/>
              </p:ext>
            </p:extLst>
          </p:nvPr>
        </p:nvGraphicFramePr>
        <p:xfrm>
          <a:off x="463941" y="3257885"/>
          <a:ext cx="8510727" cy="3474720"/>
        </p:xfrm>
        <a:graphic>
          <a:graphicData uri="http://schemas.openxmlformats.org/drawingml/2006/table">
            <a:tbl>
              <a:tblPr firstRow="1" bandRow="1">
                <a:tableStyleId>{5940675A-B579-460E-94D1-54222C63F5DA}</a:tableStyleId>
              </a:tblPr>
              <a:tblGrid>
                <a:gridCol w="2282880"/>
                <a:gridCol w="1768735"/>
                <a:gridCol w="2331430"/>
                <a:gridCol w="2127682"/>
              </a:tblGrid>
              <a:tr h="479107">
                <a:tc>
                  <a:txBody>
                    <a:bodyPr/>
                    <a:lstStyle/>
                    <a:p>
                      <a:r>
                        <a:rPr lang="en-GB" dirty="0" smtClean="0"/>
                        <a:t>los </a:t>
                      </a:r>
                      <a:r>
                        <a:rPr lang="en-GB" dirty="0" err="1" smtClean="0"/>
                        <a:t>valores</a:t>
                      </a:r>
                      <a:endParaRPr lang="en-GB" dirty="0"/>
                    </a:p>
                  </a:txBody>
                  <a:tcPr/>
                </a:tc>
                <a:tc>
                  <a:txBody>
                    <a:bodyPr/>
                    <a:lstStyle/>
                    <a:p>
                      <a:endParaRPr lang="en-GB" dirty="0"/>
                    </a:p>
                  </a:txBody>
                  <a:tcPr/>
                </a:tc>
                <a:tc>
                  <a:txBody>
                    <a:bodyPr/>
                    <a:lstStyle/>
                    <a:p>
                      <a:r>
                        <a:rPr lang="en-GB" dirty="0" smtClean="0"/>
                        <a:t>los </a:t>
                      </a:r>
                      <a:r>
                        <a:rPr lang="en-GB" dirty="0" err="1" smtClean="0"/>
                        <a:t>métodos</a:t>
                      </a:r>
                      <a:r>
                        <a:rPr lang="en-GB" baseline="0" dirty="0" smtClean="0"/>
                        <a:t> de </a:t>
                      </a:r>
                      <a:r>
                        <a:rPr lang="en-GB" baseline="0" dirty="0" err="1" smtClean="0"/>
                        <a:t>enseñanza</a:t>
                      </a:r>
                      <a:endParaRPr lang="en-GB" dirty="0"/>
                    </a:p>
                  </a:txBody>
                  <a:tcPr/>
                </a:tc>
                <a:tc>
                  <a:txBody>
                    <a:bodyPr/>
                    <a:lstStyle/>
                    <a:p>
                      <a:endParaRPr lang="en-GB"/>
                    </a:p>
                  </a:txBody>
                  <a:tcPr/>
                </a:tc>
              </a:tr>
              <a:tr h="273776">
                <a:tc>
                  <a:txBody>
                    <a:bodyPr/>
                    <a:lstStyle/>
                    <a:p>
                      <a:r>
                        <a:rPr lang="en-GB" dirty="0" smtClean="0"/>
                        <a:t>los </a:t>
                      </a:r>
                      <a:r>
                        <a:rPr lang="en-GB" dirty="0" err="1" smtClean="0"/>
                        <a:t>buenos</a:t>
                      </a:r>
                      <a:r>
                        <a:rPr lang="en-GB" dirty="0" smtClean="0"/>
                        <a:t> </a:t>
                      </a:r>
                      <a:r>
                        <a:rPr lang="en-GB" dirty="0" err="1" smtClean="0"/>
                        <a:t>modales</a:t>
                      </a:r>
                      <a:endParaRPr lang="en-GB" dirty="0"/>
                    </a:p>
                  </a:txBody>
                  <a:tcPr/>
                </a:tc>
                <a:tc>
                  <a:txBody>
                    <a:bodyPr/>
                    <a:lstStyle/>
                    <a:p>
                      <a:endParaRPr lang="en-GB"/>
                    </a:p>
                  </a:txBody>
                  <a:tcPr/>
                </a:tc>
                <a:tc>
                  <a:txBody>
                    <a:bodyPr/>
                    <a:lstStyle/>
                    <a:p>
                      <a:r>
                        <a:rPr lang="en-GB" dirty="0" smtClean="0"/>
                        <a:t>los </a:t>
                      </a:r>
                      <a:r>
                        <a:rPr lang="en-GB" dirty="0" err="1" smtClean="0"/>
                        <a:t>estudios</a:t>
                      </a:r>
                      <a:endParaRPr lang="en-GB" dirty="0"/>
                    </a:p>
                  </a:txBody>
                  <a:tcPr/>
                </a:tc>
                <a:tc>
                  <a:txBody>
                    <a:bodyPr/>
                    <a:lstStyle/>
                    <a:p>
                      <a:endParaRPr lang="en-GB"/>
                    </a:p>
                  </a:txBody>
                  <a:tcPr/>
                </a:tc>
              </a:tr>
              <a:tr h="273776">
                <a:tc>
                  <a:txBody>
                    <a:bodyPr/>
                    <a:lstStyle/>
                    <a:p>
                      <a:r>
                        <a:rPr lang="en-GB" dirty="0" smtClean="0"/>
                        <a:t>los </a:t>
                      </a:r>
                      <a:r>
                        <a:rPr lang="en-GB" dirty="0" err="1" smtClean="0"/>
                        <a:t>malos</a:t>
                      </a:r>
                      <a:r>
                        <a:rPr lang="en-GB" dirty="0" smtClean="0"/>
                        <a:t> </a:t>
                      </a:r>
                      <a:r>
                        <a:rPr lang="en-GB" dirty="0" err="1" smtClean="0"/>
                        <a:t>modales</a:t>
                      </a:r>
                      <a:endParaRPr lang="en-GB" dirty="0"/>
                    </a:p>
                  </a:txBody>
                  <a:tcPr/>
                </a:tc>
                <a:tc>
                  <a:txBody>
                    <a:bodyPr/>
                    <a:lstStyle/>
                    <a:p>
                      <a:endParaRPr lang="en-GB"/>
                    </a:p>
                  </a:txBody>
                  <a:tcPr/>
                </a:tc>
                <a:tc>
                  <a:txBody>
                    <a:bodyPr/>
                    <a:lstStyle/>
                    <a:p>
                      <a:r>
                        <a:rPr lang="en-GB" dirty="0" smtClean="0"/>
                        <a:t>los </a:t>
                      </a:r>
                      <a:r>
                        <a:rPr lang="en-GB" dirty="0" err="1" smtClean="0"/>
                        <a:t>demás</a:t>
                      </a:r>
                      <a:endParaRPr lang="en-GB" dirty="0"/>
                    </a:p>
                  </a:txBody>
                  <a:tcPr/>
                </a:tc>
                <a:tc>
                  <a:txBody>
                    <a:bodyPr/>
                    <a:lstStyle/>
                    <a:p>
                      <a:endParaRPr lang="en-GB"/>
                    </a:p>
                  </a:txBody>
                  <a:tcPr/>
                </a:tc>
              </a:tr>
              <a:tr h="479107">
                <a:tc>
                  <a:txBody>
                    <a:bodyPr/>
                    <a:lstStyle/>
                    <a:p>
                      <a:r>
                        <a:rPr lang="en-GB" dirty="0" smtClean="0"/>
                        <a:t>los </a:t>
                      </a:r>
                      <a:r>
                        <a:rPr lang="en-GB" dirty="0" err="1" smtClean="0"/>
                        <a:t>morales</a:t>
                      </a:r>
                      <a:endParaRPr lang="en-GB" dirty="0"/>
                    </a:p>
                  </a:txBody>
                  <a:tcPr/>
                </a:tc>
                <a:tc>
                  <a:txBody>
                    <a:bodyPr/>
                    <a:lstStyle/>
                    <a:p>
                      <a:endParaRPr lang="en-GB"/>
                    </a:p>
                  </a:txBody>
                  <a:tcPr/>
                </a:tc>
                <a:tc>
                  <a:txBody>
                    <a:bodyPr/>
                    <a:lstStyle/>
                    <a:p>
                      <a:r>
                        <a:rPr lang="en-GB" dirty="0" smtClean="0"/>
                        <a:t>la </a:t>
                      </a:r>
                      <a:r>
                        <a:rPr lang="en-GB" dirty="0" err="1" smtClean="0"/>
                        <a:t>educación</a:t>
                      </a:r>
                      <a:r>
                        <a:rPr lang="en-GB" baseline="0" dirty="0" smtClean="0"/>
                        <a:t> </a:t>
                      </a:r>
                      <a:r>
                        <a:rPr lang="en-GB" baseline="0" dirty="0" err="1" smtClean="0"/>
                        <a:t>para</a:t>
                      </a:r>
                      <a:r>
                        <a:rPr lang="en-GB" baseline="0" dirty="0" smtClean="0"/>
                        <a:t> la </a:t>
                      </a:r>
                      <a:r>
                        <a:rPr lang="en-GB" baseline="0" dirty="0" err="1" smtClean="0"/>
                        <a:t>ciudadanía</a:t>
                      </a:r>
                      <a:endParaRPr lang="en-GB" dirty="0"/>
                    </a:p>
                  </a:txBody>
                  <a:tcPr/>
                </a:tc>
                <a:tc>
                  <a:txBody>
                    <a:bodyPr/>
                    <a:lstStyle/>
                    <a:p>
                      <a:endParaRPr lang="en-GB"/>
                    </a:p>
                  </a:txBody>
                  <a:tcPr/>
                </a:tc>
              </a:tr>
              <a:tr h="273776">
                <a:tc>
                  <a:txBody>
                    <a:bodyPr/>
                    <a:lstStyle/>
                    <a:p>
                      <a:r>
                        <a:rPr lang="en-GB" dirty="0" smtClean="0"/>
                        <a:t>el </a:t>
                      </a:r>
                      <a:r>
                        <a:rPr lang="en-GB" dirty="0" err="1" smtClean="0"/>
                        <a:t>comportamiento</a:t>
                      </a:r>
                      <a:endParaRPr lang="en-GB" dirty="0"/>
                    </a:p>
                  </a:txBody>
                  <a:tcPr/>
                </a:tc>
                <a:tc>
                  <a:txBody>
                    <a:bodyPr/>
                    <a:lstStyle/>
                    <a:p>
                      <a:endParaRPr lang="en-GB"/>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el </a:t>
                      </a:r>
                      <a:r>
                        <a:rPr lang="en-GB" dirty="0" err="1" smtClean="0"/>
                        <a:t>sistema</a:t>
                      </a:r>
                      <a:r>
                        <a:rPr lang="en-GB" dirty="0" smtClean="0"/>
                        <a:t> </a:t>
                      </a:r>
                      <a:r>
                        <a:rPr lang="en-GB" dirty="0" err="1" smtClean="0"/>
                        <a:t>educativo</a:t>
                      </a:r>
                      <a:endParaRPr lang="en-GB" dirty="0" smtClean="0"/>
                    </a:p>
                  </a:txBody>
                  <a:tcPr/>
                </a:tc>
                <a:tc>
                  <a:txBody>
                    <a:bodyPr/>
                    <a:lstStyle/>
                    <a:p>
                      <a:endParaRPr lang="en-GB"/>
                    </a:p>
                  </a:txBody>
                  <a:tcPr/>
                </a:tc>
              </a:tr>
              <a:tr h="273776">
                <a:tc>
                  <a:txBody>
                    <a:bodyPr/>
                    <a:lstStyle/>
                    <a:p>
                      <a:r>
                        <a:rPr lang="en-GB" dirty="0" smtClean="0"/>
                        <a:t>la </a:t>
                      </a:r>
                      <a:r>
                        <a:rPr lang="en-GB" dirty="0" err="1" smtClean="0"/>
                        <a:t>conducta</a:t>
                      </a:r>
                      <a:endParaRPr lang="en-GB" dirty="0"/>
                    </a:p>
                  </a:txBody>
                  <a:tcPr/>
                </a:tc>
                <a:tc>
                  <a:txBody>
                    <a:bodyPr/>
                    <a:lstStyle/>
                    <a:p>
                      <a:endParaRPr lang="en-GB"/>
                    </a:p>
                  </a:txBody>
                  <a:tcPr/>
                </a:tc>
                <a:tc>
                  <a:txBody>
                    <a:bodyPr/>
                    <a:lstStyle/>
                    <a:p>
                      <a:r>
                        <a:rPr lang="en-GB" dirty="0" smtClean="0"/>
                        <a:t>la </a:t>
                      </a:r>
                      <a:r>
                        <a:rPr lang="en-GB" dirty="0" err="1" smtClean="0"/>
                        <a:t>obra</a:t>
                      </a:r>
                      <a:endParaRPr lang="en-GB" dirty="0"/>
                    </a:p>
                  </a:txBody>
                  <a:tcPr/>
                </a:tc>
                <a:tc>
                  <a:txBody>
                    <a:bodyPr/>
                    <a:lstStyle/>
                    <a:p>
                      <a:endParaRPr lang="en-GB"/>
                    </a:p>
                  </a:txBody>
                  <a:tcPr/>
                </a:tc>
              </a:tr>
              <a:tr h="273776">
                <a:tc>
                  <a:txBody>
                    <a:bodyPr/>
                    <a:lstStyle/>
                    <a:p>
                      <a:r>
                        <a:rPr lang="en-GB" dirty="0" smtClean="0"/>
                        <a:t>la </a:t>
                      </a:r>
                      <a:r>
                        <a:rPr lang="en-GB" dirty="0" err="1" smtClean="0"/>
                        <a:t>enseñanza</a:t>
                      </a:r>
                      <a:endParaRPr lang="en-GB" dirty="0"/>
                    </a:p>
                  </a:txBody>
                  <a:tcPr/>
                </a:tc>
                <a:tc>
                  <a:txBody>
                    <a:bodyPr/>
                    <a:lstStyle/>
                    <a:p>
                      <a:endParaRPr lang="en-GB"/>
                    </a:p>
                  </a:txBody>
                  <a:tcPr/>
                </a:tc>
                <a:tc>
                  <a:txBody>
                    <a:bodyPr/>
                    <a:lstStyle/>
                    <a:p>
                      <a:r>
                        <a:rPr lang="en-GB" dirty="0" smtClean="0"/>
                        <a:t>el </a:t>
                      </a:r>
                      <a:r>
                        <a:rPr lang="en-GB" dirty="0" err="1" smtClean="0"/>
                        <a:t>hecho</a:t>
                      </a:r>
                      <a:endParaRPr lang="en-GB" dirty="0"/>
                    </a:p>
                  </a:txBody>
                  <a:tcPr/>
                </a:tc>
                <a:tc>
                  <a:txBody>
                    <a:bodyPr/>
                    <a:lstStyle/>
                    <a:p>
                      <a:endParaRPr lang="en-GB"/>
                    </a:p>
                  </a:txBody>
                  <a:tcPr/>
                </a:tc>
              </a:tr>
              <a:tr h="2737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la </a:t>
                      </a:r>
                      <a:r>
                        <a:rPr lang="en-GB" dirty="0" err="1" smtClean="0"/>
                        <a:t>calidad</a:t>
                      </a:r>
                      <a:endParaRPr lang="en-GB" dirty="0" smtClean="0"/>
                    </a:p>
                  </a:txBody>
                  <a:tcPr/>
                </a:tc>
                <a:tc>
                  <a:txBody>
                    <a:bodyPr/>
                    <a:lstStyle/>
                    <a:p>
                      <a:endParaRPr lang="en-GB"/>
                    </a:p>
                  </a:txBody>
                  <a:tcPr/>
                </a:tc>
                <a:tc>
                  <a:txBody>
                    <a:bodyPr/>
                    <a:lstStyle/>
                    <a:p>
                      <a:r>
                        <a:rPr lang="en-GB" dirty="0" smtClean="0"/>
                        <a:t>la </a:t>
                      </a:r>
                      <a:r>
                        <a:rPr lang="en-GB" dirty="0" err="1" smtClean="0"/>
                        <a:t>cultura</a:t>
                      </a:r>
                      <a:r>
                        <a:rPr lang="en-GB" dirty="0" smtClean="0"/>
                        <a:t> occidental</a:t>
                      </a:r>
                      <a:endParaRPr lang="en-GB" dirty="0"/>
                    </a:p>
                  </a:txBody>
                  <a:tcPr/>
                </a:tc>
                <a:tc>
                  <a:txBody>
                    <a:bodyPr/>
                    <a:lstStyle/>
                    <a:p>
                      <a:endParaRPr lang="en-GB" dirty="0"/>
                    </a:p>
                  </a:txBody>
                  <a:tcPr/>
                </a:tc>
              </a:tr>
            </a:tbl>
          </a:graphicData>
        </a:graphic>
      </p:graphicFrame>
      <p:sp>
        <p:nvSpPr>
          <p:cNvPr id="7" name="TextBox 6"/>
          <p:cNvSpPr txBox="1"/>
          <p:nvPr/>
        </p:nvSpPr>
        <p:spPr>
          <a:xfrm>
            <a:off x="463941" y="2888553"/>
            <a:ext cx="3039910" cy="369332"/>
          </a:xfrm>
          <a:prstGeom prst="rect">
            <a:avLst/>
          </a:prstGeom>
          <a:noFill/>
        </p:spPr>
        <p:txBody>
          <a:bodyPr wrap="square" rtlCol="0">
            <a:spAutoFit/>
          </a:bodyPr>
          <a:lstStyle/>
          <a:p>
            <a:r>
              <a:rPr lang="en-GB" dirty="0" err="1" smtClean="0"/>
              <a:t>Más</a:t>
            </a:r>
            <a:r>
              <a:rPr lang="en-GB" dirty="0" smtClean="0"/>
              <a:t> </a:t>
            </a:r>
            <a:r>
              <a:rPr lang="en-GB" dirty="0" err="1" smtClean="0"/>
              <a:t>vocabulario</a:t>
            </a:r>
            <a:r>
              <a:rPr lang="en-GB" dirty="0" smtClean="0"/>
              <a:t>:</a:t>
            </a:r>
            <a:endParaRPr lang="en-GB" dirty="0"/>
          </a:p>
        </p:txBody>
      </p:sp>
    </p:spTree>
    <p:extLst>
      <p:ext uri="{BB962C8B-B14F-4D97-AF65-F5344CB8AC3E}">
        <p14:creationId xmlns:p14="http://schemas.microsoft.com/office/powerpoint/2010/main" val="171952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25">
          <a:fgClr>
            <a:schemeClr val="bg1"/>
          </a:fgClr>
          <a:bgClr>
            <a:schemeClr val="bg1"/>
          </a:bgClr>
        </a:patt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64030580"/>
              </p:ext>
            </p:extLst>
          </p:nvPr>
        </p:nvGraphicFramePr>
        <p:xfrm>
          <a:off x="463941" y="345036"/>
          <a:ext cx="8202628" cy="2804608"/>
        </p:xfrm>
        <a:graphic>
          <a:graphicData uri="http://schemas.openxmlformats.org/drawingml/2006/table">
            <a:tbl>
              <a:tblPr firstRow="1" bandRow="1">
                <a:tableStyleId>{5940675A-B579-460E-94D1-54222C63F5DA}</a:tableStyleId>
              </a:tblPr>
              <a:tblGrid>
                <a:gridCol w="2050657"/>
                <a:gridCol w="2050657"/>
                <a:gridCol w="2050657"/>
                <a:gridCol w="2050657"/>
              </a:tblGrid>
              <a:tr h="541132">
                <a:tc gridSpan="2">
                  <a:txBody>
                    <a:bodyPr/>
                    <a:lstStyle/>
                    <a:p>
                      <a:pPr algn="ctr"/>
                      <a:r>
                        <a:rPr lang="en-GB" sz="2400" dirty="0" smtClean="0"/>
                        <a:t>de </a:t>
                      </a:r>
                      <a:r>
                        <a:rPr lang="en-GB" sz="2400" dirty="0" err="1" smtClean="0"/>
                        <a:t>buena</a:t>
                      </a:r>
                      <a:r>
                        <a:rPr lang="en-GB" sz="2400" dirty="0" smtClean="0"/>
                        <a:t> </a:t>
                      </a:r>
                      <a:r>
                        <a:rPr lang="en-GB" sz="2400" dirty="0" err="1" smtClean="0"/>
                        <a:t>educación</a:t>
                      </a:r>
                      <a:endParaRPr lang="en-GB" sz="2400" dirty="0"/>
                    </a:p>
                  </a:txBody>
                  <a:tcPr anchor="ctr"/>
                </a:tc>
                <a:tc hMerge="1">
                  <a:txBody>
                    <a:bodyPr/>
                    <a:lstStyle/>
                    <a:p>
                      <a:endParaRPr lang="en-GB" dirty="0"/>
                    </a:p>
                  </a:txBody>
                  <a:tcPr/>
                </a:tc>
                <a:tc gridSpan="2">
                  <a:txBody>
                    <a:bodyPr/>
                    <a:lstStyle/>
                    <a:p>
                      <a:pPr algn="ctr"/>
                      <a:r>
                        <a:rPr lang="en-GB" sz="2400" dirty="0" smtClean="0"/>
                        <a:t>de mala </a:t>
                      </a:r>
                      <a:r>
                        <a:rPr lang="en-GB" sz="2400" dirty="0" err="1" smtClean="0"/>
                        <a:t>educación</a:t>
                      </a:r>
                      <a:endParaRPr lang="en-GB" sz="2400" dirty="0"/>
                    </a:p>
                  </a:txBody>
                  <a:tcPr anchor="ctr"/>
                </a:tc>
                <a:tc hMerge="1">
                  <a:txBody>
                    <a:bodyPr/>
                    <a:lstStyle/>
                    <a:p>
                      <a:endParaRPr lang="en-GB" dirty="0"/>
                    </a:p>
                  </a:txBody>
                  <a:tcPr/>
                </a:tc>
              </a:tr>
              <a:tr h="541132">
                <a:tc>
                  <a:txBody>
                    <a:bodyPr/>
                    <a:lstStyle/>
                    <a:p>
                      <a:pPr algn="ctr"/>
                      <a:r>
                        <a:rPr lang="en-GB" dirty="0" smtClean="0"/>
                        <a:t>to open the door</a:t>
                      </a:r>
                      <a:r>
                        <a:rPr lang="en-GB" baseline="0" dirty="0" smtClean="0"/>
                        <a:t> for others</a:t>
                      </a:r>
                      <a:endParaRPr lang="en-GB" dirty="0"/>
                    </a:p>
                  </a:txBody>
                  <a:tcPr anchor="ctr"/>
                </a:tc>
                <a:tc>
                  <a:txBody>
                    <a:bodyPr/>
                    <a:lstStyle/>
                    <a:p>
                      <a:pPr algn="ctr"/>
                      <a:endParaRPr lang="en-GB" dirty="0"/>
                    </a:p>
                  </a:txBody>
                  <a:tcPr anchor="ctr"/>
                </a:tc>
                <a:tc>
                  <a:txBody>
                    <a:bodyPr/>
                    <a:lstStyle/>
                    <a:p>
                      <a:pPr algn="ctr"/>
                      <a:r>
                        <a:rPr lang="en-GB" dirty="0" smtClean="0"/>
                        <a:t>to bite your finger nails</a:t>
                      </a:r>
                      <a:endParaRPr lang="en-GB" dirty="0"/>
                    </a:p>
                  </a:txBody>
                  <a:tcPr anchor="ctr"/>
                </a:tc>
                <a:tc>
                  <a:txBody>
                    <a:bodyPr/>
                    <a:lstStyle/>
                    <a:p>
                      <a:pPr algn="ctr"/>
                      <a:endParaRPr lang="en-GB"/>
                    </a:p>
                  </a:txBody>
                  <a:tcPr anchor="ctr"/>
                </a:tc>
              </a:tr>
              <a:tr h="541132">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a:p>
                  </a:txBody>
                  <a:tcPr anchor="ctr"/>
                </a:tc>
              </a:tr>
              <a:tr h="541132">
                <a:tc>
                  <a:txBody>
                    <a:bodyPr/>
                    <a:lstStyle/>
                    <a:p>
                      <a:pPr algn="ctr"/>
                      <a:endParaRPr lang="en-GB"/>
                    </a:p>
                  </a:txBody>
                  <a:tcPr anchor="ctr"/>
                </a:tc>
                <a:tc>
                  <a:txBody>
                    <a:bodyPr/>
                    <a:lstStyle/>
                    <a:p>
                      <a:pPr algn="ctr"/>
                      <a:endParaRPr lang="en-GB"/>
                    </a:p>
                  </a:txBody>
                  <a:tcPr anchor="ctr"/>
                </a:tc>
                <a:tc>
                  <a:txBody>
                    <a:bodyPr/>
                    <a:lstStyle/>
                    <a:p>
                      <a:pPr algn="ctr"/>
                      <a:endParaRPr lang="en-GB" dirty="0"/>
                    </a:p>
                  </a:txBody>
                  <a:tcPr anchor="ctr"/>
                </a:tc>
                <a:tc>
                  <a:txBody>
                    <a:bodyPr/>
                    <a:lstStyle/>
                    <a:p>
                      <a:pPr algn="ctr"/>
                      <a:endParaRPr lang="en-GB" dirty="0"/>
                    </a:p>
                  </a:txBody>
                  <a:tcPr anchor="ctr"/>
                </a:tc>
              </a:tr>
              <a:tr h="541132">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57754919"/>
              </p:ext>
            </p:extLst>
          </p:nvPr>
        </p:nvGraphicFramePr>
        <p:xfrm>
          <a:off x="463941" y="3687045"/>
          <a:ext cx="8202628" cy="2966720"/>
        </p:xfrm>
        <a:graphic>
          <a:graphicData uri="http://schemas.openxmlformats.org/drawingml/2006/table">
            <a:tbl>
              <a:tblPr firstRow="1" bandRow="1">
                <a:tableStyleId>{5940675A-B579-460E-94D1-54222C63F5DA}</a:tableStyleId>
              </a:tblPr>
              <a:tblGrid>
                <a:gridCol w="2050657"/>
                <a:gridCol w="2050657"/>
                <a:gridCol w="2050657"/>
                <a:gridCol w="2050657"/>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
        <p:nvSpPr>
          <p:cNvPr id="7" name="TextBox 6"/>
          <p:cNvSpPr txBox="1"/>
          <p:nvPr/>
        </p:nvSpPr>
        <p:spPr>
          <a:xfrm>
            <a:off x="463941" y="3261090"/>
            <a:ext cx="3039910" cy="369332"/>
          </a:xfrm>
          <a:prstGeom prst="rect">
            <a:avLst/>
          </a:prstGeom>
          <a:noFill/>
        </p:spPr>
        <p:txBody>
          <a:bodyPr wrap="square" rtlCol="0">
            <a:spAutoFit/>
          </a:bodyPr>
          <a:lstStyle/>
          <a:p>
            <a:r>
              <a:rPr lang="en-GB" dirty="0" err="1" smtClean="0"/>
              <a:t>Más</a:t>
            </a:r>
            <a:r>
              <a:rPr lang="en-GB" dirty="0" smtClean="0"/>
              <a:t> </a:t>
            </a:r>
            <a:r>
              <a:rPr lang="en-GB" dirty="0" err="1" smtClean="0"/>
              <a:t>vocabulario</a:t>
            </a:r>
            <a:r>
              <a:rPr lang="en-GB" dirty="0" smtClean="0"/>
              <a:t>:</a:t>
            </a:r>
            <a:endParaRPr lang="en-GB" dirty="0"/>
          </a:p>
        </p:txBody>
      </p:sp>
    </p:spTree>
    <p:extLst>
      <p:ext uri="{BB962C8B-B14F-4D97-AF65-F5344CB8AC3E}">
        <p14:creationId xmlns:p14="http://schemas.microsoft.com/office/powerpoint/2010/main" val="3141046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69640522"/>
              </p:ext>
            </p:extLst>
          </p:nvPr>
        </p:nvGraphicFramePr>
        <p:xfrm>
          <a:off x="362341" y="232461"/>
          <a:ext cx="8510727" cy="6450560"/>
        </p:xfrm>
        <a:graphic>
          <a:graphicData uri="http://schemas.openxmlformats.org/drawingml/2006/table">
            <a:tbl>
              <a:tblPr firstRow="1" bandRow="1">
                <a:tableStyleId>{5940675A-B579-460E-94D1-54222C63F5DA}</a:tableStyleId>
              </a:tblPr>
              <a:tblGrid>
                <a:gridCol w="2282880"/>
                <a:gridCol w="1768735"/>
                <a:gridCol w="2331430"/>
                <a:gridCol w="2127682"/>
              </a:tblGrid>
              <a:tr h="67188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r>
              <a:tr h="638350">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r>
              <a:tr h="638350">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r>
              <a:tr h="67188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638350">
                <a:tc>
                  <a:txBody>
                    <a:bodyPr/>
                    <a:lstStyle/>
                    <a:p>
                      <a:endParaRPr lang="en-GB" dirty="0"/>
                    </a:p>
                  </a:txBody>
                  <a:tcPr/>
                </a:tc>
                <a:tc>
                  <a:txBody>
                    <a:bodyPr/>
                    <a:lstStyle/>
                    <a:p>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txBody>
                  <a:tcPr/>
                </a:tc>
                <a:tc>
                  <a:txBody>
                    <a:bodyPr/>
                    <a:lstStyle/>
                    <a:p>
                      <a:endParaRPr lang="en-GB"/>
                    </a:p>
                  </a:txBody>
                  <a:tcPr/>
                </a:tc>
              </a:tr>
              <a:tr h="638350">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r>
              <a:tr h="638350">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r>
              <a:tr h="6383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txBody>
                  <a:tcPr/>
                </a:tc>
                <a:tc>
                  <a:txBody>
                    <a:bodyPr/>
                    <a:lstStyle/>
                    <a:p>
                      <a:endParaRPr lang="en-GB"/>
                    </a:p>
                  </a:txBody>
                  <a:tcPr/>
                </a:tc>
                <a:tc>
                  <a:txBody>
                    <a:bodyPr/>
                    <a:lstStyle/>
                    <a:p>
                      <a:endParaRPr lang="en-GB" dirty="0"/>
                    </a:p>
                  </a:txBody>
                  <a:tcPr/>
                </a:tc>
                <a:tc>
                  <a:txBody>
                    <a:bodyPr/>
                    <a:lstStyle/>
                    <a:p>
                      <a:endParaRPr lang="en-GB" dirty="0"/>
                    </a:p>
                  </a:txBody>
                  <a:tcPr/>
                </a:tc>
              </a:tr>
              <a:tr h="6383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txBody>
                  <a:tcPr/>
                </a:tc>
                <a:tc>
                  <a:txBody>
                    <a:bodyPr/>
                    <a:lstStyle/>
                    <a:p>
                      <a:endParaRPr lang="en-GB"/>
                    </a:p>
                  </a:txBody>
                  <a:tcPr/>
                </a:tc>
                <a:tc>
                  <a:txBody>
                    <a:bodyPr/>
                    <a:lstStyle/>
                    <a:p>
                      <a:endParaRPr lang="en-GB" dirty="0"/>
                    </a:p>
                  </a:txBody>
                  <a:tcPr/>
                </a:tc>
                <a:tc>
                  <a:txBody>
                    <a:bodyPr/>
                    <a:lstStyle/>
                    <a:p>
                      <a:endParaRPr lang="en-GB" dirty="0"/>
                    </a:p>
                  </a:txBody>
                  <a:tcPr/>
                </a:tc>
              </a:tr>
              <a:tr h="6383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172095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8425" y="195903"/>
            <a:ext cx="4593450" cy="28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50" y="3048000"/>
            <a:ext cx="5943600" cy="352425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1353" y="3762375"/>
            <a:ext cx="2095500" cy="20955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1214" y="322614"/>
            <a:ext cx="2933700" cy="3048000"/>
          </a:xfrm>
          <a:prstGeom prst="rect">
            <a:avLst/>
          </a:prstGeom>
        </p:spPr>
      </p:pic>
    </p:spTree>
    <p:extLst>
      <p:ext uri="{BB962C8B-B14F-4D97-AF65-F5344CB8AC3E}">
        <p14:creationId xmlns:p14="http://schemas.microsoft.com/office/powerpoint/2010/main" val="3944720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99" y="250220"/>
            <a:ext cx="4543425" cy="30194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824" y="2459070"/>
            <a:ext cx="4124325" cy="41719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9955" y="171197"/>
            <a:ext cx="3174433" cy="224855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842" y="3434499"/>
            <a:ext cx="4476750" cy="3038475"/>
          </a:xfrm>
          <a:prstGeom prst="rect">
            <a:avLst/>
          </a:prstGeom>
        </p:spPr>
      </p:pic>
    </p:spTree>
    <p:extLst>
      <p:ext uri="{BB962C8B-B14F-4D97-AF65-F5344CB8AC3E}">
        <p14:creationId xmlns:p14="http://schemas.microsoft.com/office/powerpoint/2010/main" val="323721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43884871"/>
              </p:ext>
            </p:extLst>
          </p:nvPr>
        </p:nvGraphicFramePr>
        <p:xfrm>
          <a:off x="323528" y="1052735"/>
          <a:ext cx="8280920" cy="5555955"/>
        </p:xfrm>
        <a:graphic>
          <a:graphicData uri="http://schemas.openxmlformats.org/drawingml/2006/table">
            <a:tbl>
              <a:tblPr firstRow="1" bandRow="1">
                <a:tableStyleId>{5940675A-B579-460E-94D1-54222C63F5DA}</a:tableStyleId>
              </a:tblPr>
              <a:tblGrid>
                <a:gridCol w="4140460"/>
                <a:gridCol w="4140460"/>
              </a:tblGrid>
              <a:tr h="7547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1.  Este </a:t>
                      </a:r>
                      <a:r>
                        <a:rPr lang="en-GB" sz="2400" dirty="0" err="1" smtClean="0"/>
                        <a:t>año</a:t>
                      </a:r>
                      <a:r>
                        <a:rPr lang="en-GB" sz="2400" dirty="0" smtClean="0"/>
                        <a:t> </a:t>
                      </a:r>
                      <a:r>
                        <a:rPr lang="en-GB" sz="2400" dirty="0" err="1" smtClean="0"/>
                        <a:t>voy</a:t>
                      </a:r>
                      <a:r>
                        <a:rPr lang="en-GB" sz="2400" dirty="0" smtClean="0"/>
                        <a:t> a</a:t>
                      </a:r>
                    </a:p>
                  </a:txBody>
                  <a:tcPr anchor="ctr"/>
                </a:tc>
                <a:tc>
                  <a:txBody>
                    <a:bodyPr/>
                    <a:lstStyle/>
                    <a:p>
                      <a:endParaRPr lang="en-GB" sz="2400" dirty="0"/>
                    </a:p>
                  </a:txBody>
                  <a:tcPr anchor="ctr"/>
                </a:tc>
              </a:tr>
              <a:tr h="784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2.  </a:t>
                      </a:r>
                      <a:r>
                        <a:rPr lang="en-GB" sz="2400" dirty="0" err="1" smtClean="0"/>
                        <a:t>Tengo</a:t>
                      </a:r>
                      <a:r>
                        <a:rPr lang="en-GB" sz="2400" dirty="0" smtClean="0"/>
                        <a:t> </a:t>
                      </a:r>
                      <a:r>
                        <a:rPr lang="en-GB" sz="2400" dirty="0" err="1" smtClean="0"/>
                        <a:t>pensado</a:t>
                      </a:r>
                      <a:r>
                        <a:rPr lang="en-GB" sz="2400" dirty="0" smtClean="0"/>
                        <a:t> </a:t>
                      </a:r>
                      <a:r>
                        <a:rPr lang="en-GB" sz="2400" dirty="0" err="1" smtClean="0"/>
                        <a:t>noviar</a:t>
                      </a:r>
                      <a:r>
                        <a:rPr lang="en-GB" sz="2400" dirty="0" smtClean="0"/>
                        <a:t> con</a:t>
                      </a:r>
                    </a:p>
                    <a:p>
                      <a:endParaRPr lang="en-GB" sz="2400" dirty="0"/>
                    </a:p>
                  </a:txBody>
                  <a:tcPr anchor="ctr"/>
                </a:tc>
                <a:tc>
                  <a:txBody>
                    <a:bodyPr/>
                    <a:lstStyle/>
                    <a:p>
                      <a:endParaRPr lang="en-GB" sz="2400" dirty="0"/>
                    </a:p>
                  </a:txBody>
                  <a:tcPr anchor="ctr"/>
                </a:tc>
              </a:tr>
              <a:tr h="784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3.  Si </a:t>
                      </a:r>
                      <a:r>
                        <a:rPr lang="en-GB" sz="2400" dirty="0" err="1" smtClean="0"/>
                        <a:t>tengo</a:t>
                      </a:r>
                      <a:r>
                        <a:rPr lang="en-GB" sz="2400" dirty="0" smtClean="0"/>
                        <a:t> </a:t>
                      </a:r>
                      <a:r>
                        <a:rPr lang="en-GB" sz="2400" dirty="0" err="1" smtClean="0"/>
                        <a:t>suerte</a:t>
                      </a:r>
                      <a:r>
                        <a:rPr lang="en-GB" sz="2400" dirty="0" smtClean="0"/>
                        <a:t> </a:t>
                      </a:r>
                      <a:r>
                        <a:rPr lang="en-GB" sz="2400" dirty="0" err="1" smtClean="0"/>
                        <a:t>voy</a:t>
                      </a:r>
                      <a:r>
                        <a:rPr lang="en-GB" sz="2400" dirty="0" smtClean="0"/>
                        <a:t> a </a:t>
                      </a:r>
                      <a:r>
                        <a:rPr lang="en-GB" sz="2400" dirty="0" err="1" smtClean="0"/>
                        <a:t>salir</a:t>
                      </a:r>
                      <a:r>
                        <a:rPr lang="en-GB" sz="2400" dirty="0" smtClean="0"/>
                        <a:t> con</a:t>
                      </a:r>
                    </a:p>
                  </a:txBody>
                  <a:tcPr anchor="ctr"/>
                </a:tc>
                <a:tc>
                  <a:txBody>
                    <a:bodyPr/>
                    <a:lstStyle/>
                    <a:p>
                      <a:endParaRPr lang="en-GB" sz="2400" dirty="0"/>
                    </a:p>
                  </a:txBody>
                  <a:tcPr anchor="ctr"/>
                </a:tc>
              </a:tr>
              <a:tr h="784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4.  Me van a </a:t>
                      </a:r>
                      <a:r>
                        <a:rPr lang="en-GB" sz="2400" dirty="0" err="1" smtClean="0"/>
                        <a:t>invitar</a:t>
                      </a:r>
                      <a:r>
                        <a:rPr lang="en-GB" sz="2400" dirty="0" smtClean="0"/>
                        <a:t> a </a:t>
                      </a:r>
                      <a:r>
                        <a:rPr lang="en-GB" sz="2400" dirty="0" err="1" smtClean="0"/>
                        <a:t>grabar</a:t>
                      </a:r>
                      <a:r>
                        <a:rPr lang="en-GB" sz="2400" dirty="0" smtClean="0"/>
                        <a:t> </a:t>
                      </a:r>
                      <a:r>
                        <a:rPr lang="en-GB" sz="2400" dirty="0" err="1" smtClean="0"/>
                        <a:t>una</a:t>
                      </a:r>
                      <a:r>
                        <a:rPr lang="en-GB" sz="2400" dirty="0" smtClean="0"/>
                        <a:t> </a:t>
                      </a:r>
                      <a:r>
                        <a:rPr lang="en-GB" sz="2400" dirty="0" err="1" smtClean="0"/>
                        <a:t>canción</a:t>
                      </a:r>
                      <a:r>
                        <a:rPr lang="en-GB" sz="2400" dirty="0" smtClean="0"/>
                        <a:t> con </a:t>
                      </a:r>
                    </a:p>
                  </a:txBody>
                  <a:tcPr anchor="ctr"/>
                </a:tc>
                <a:tc>
                  <a:txBody>
                    <a:bodyPr/>
                    <a:lstStyle/>
                    <a:p>
                      <a:endParaRPr lang="en-GB" sz="2400" dirty="0"/>
                    </a:p>
                  </a:txBody>
                  <a:tcPr anchor="ctr"/>
                </a:tc>
              </a:tr>
              <a:tr h="784120">
                <a:tc>
                  <a:txBody>
                    <a:bodyPr/>
                    <a:lstStyle/>
                    <a:p>
                      <a:r>
                        <a:rPr lang="en-GB" sz="2400" dirty="0" smtClean="0"/>
                        <a:t>5.  </a:t>
                      </a:r>
                      <a:r>
                        <a:rPr lang="en-GB" sz="2400" dirty="0" err="1" smtClean="0"/>
                        <a:t>Voy</a:t>
                      </a:r>
                      <a:r>
                        <a:rPr lang="en-GB" sz="2400" dirty="0" smtClean="0"/>
                        <a:t> a </a:t>
                      </a:r>
                      <a:r>
                        <a:rPr lang="en-GB" sz="2400" dirty="0" err="1" smtClean="0"/>
                        <a:t>hacer</a:t>
                      </a:r>
                      <a:r>
                        <a:rPr lang="en-GB" sz="2400" dirty="0" smtClean="0"/>
                        <a:t> </a:t>
                      </a:r>
                      <a:r>
                        <a:rPr lang="en-GB" sz="2400" dirty="0" err="1" smtClean="0"/>
                        <a:t>una</a:t>
                      </a:r>
                      <a:r>
                        <a:rPr lang="en-GB" sz="2400" dirty="0" smtClean="0"/>
                        <a:t> </a:t>
                      </a:r>
                      <a:r>
                        <a:rPr lang="en-GB" sz="2400" dirty="0" err="1" smtClean="0"/>
                        <a:t>actuación</a:t>
                      </a:r>
                      <a:r>
                        <a:rPr lang="en-GB" sz="2400" dirty="0" smtClean="0"/>
                        <a:t> especial en</a:t>
                      </a:r>
                      <a:endParaRPr lang="en-GB" sz="2400" dirty="0"/>
                    </a:p>
                  </a:txBody>
                  <a:tcPr anchor="ctr"/>
                </a:tc>
                <a:tc>
                  <a:txBody>
                    <a:bodyPr/>
                    <a:lstStyle/>
                    <a:p>
                      <a:endParaRPr lang="en-GB" sz="2400" dirty="0"/>
                    </a:p>
                  </a:txBody>
                  <a:tcPr anchor="ctr"/>
                </a:tc>
              </a:tr>
              <a:tr h="7547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6.  </a:t>
                      </a:r>
                      <a:r>
                        <a:rPr lang="en-GB" sz="2400" dirty="0" err="1" smtClean="0"/>
                        <a:t>Voy</a:t>
                      </a:r>
                      <a:r>
                        <a:rPr lang="en-GB" sz="2400" dirty="0" smtClean="0"/>
                        <a:t> a </a:t>
                      </a:r>
                      <a:r>
                        <a:rPr lang="en-GB" sz="2400" dirty="0" err="1" smtClean="0"/>
                        <a:t>dejar</a:t>
                      </a:r>
                      <a:r>
                        <a:rPr lang="en-GB" sz="2400" dirty="0" smtClean="0"/>
                        <a:t> de comer</a:t>
                      </a:r>
                    </a:p>
                  </a:txBody>
                  <a:tcPr anchor="ctr"/>
                </a:tc>
                <a:tc>
                  <a:txBody>
                    <a:bodyPr/>
                    <a:lstStyle/>
                    <a:p>
                      <a:endParaRPr lang="en-GB" sz="2400" dirty="0"/>
                    </a:p>
                  </a:txBody>
                  <a:tcPr anchor="ctr"/>
                </a:tc>
              </a:tr>
              <a:tr h="7547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7.  Y </a:t>
                      </a:r>
                      <a:r>
                        <a:rPr lang="en-GB" sz="2400" dirty="0" err="1" smtClean="0"/>
                        <a:t>también</a:t>
                      </a:r>
                      <a:r>
                        <a:rPr lang="en-GB" sz="2400" dirty="0" smtClean="0"/>
                        <a:t> </a:t>
                      </a:r>
                      <a:r>
                        <a:rPr lang="en-GB" sz="2400" dirty="0" err="1" smtClean="0"/>
                        <a:t>espero</a:t>
                      </a:r>
                      <a:endParaRPr lang="en-GB" sz="2400" dirty="0" smtClean="0"/>
                    </a:p>
                  </a:txBody>
                  <a:tcPr anchor="ctr"/>
                </a:tc>
                <a:tc>
                  <a:txBody>
                    <a:bodyPr/>
                    <a:lstStyle/>
                    <a:p>
                      <a:endParaRPr lang="en-GB" sz="2400" dirty="0"/>
                    </a:p>
                  </a:txBody>
                  <a:tcPr anchor="ctr"/>
                </a:tc>
              </a:tr>
            </a:tbl>
          </a:graphicData>
        </a:graphic>
      </p:graphicFrame>
      <p:sp>
        <p:nvSpPr>
          <p:cNvPr id="5"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mtClean="0"/>
              <a:t>Mis propósitos para el Nuevo Año</a:t>
            </a:r>
            <a:endParaRPr lang="en-GB" dirty="0"/>
          </a:p>
        </p:txBody>
      </p:sp>
    </p:spTree>
    <p:extLst>
      <p:ext uri="{BB962C8B-B14F-4D97-AF65-F5344CB8AC3E}">
        <p14:creationId xmlns:p14="http://schemas.microsoft.com/office/powerpoint/2010/main" val="2617109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r>
              <a:rPr lang="en-GB" dirty="0" err="1" smtClean="0"/>
              <a:t>Mis</a:t>
            </a:r>
            <a:r>
              <a:rPr lang="en-GB" dirty="0" smtClean="0"/>
              <a:t> </a:t>
            </a:r>
            <a:r>
              <a:rPr lang="en-GB" dirty="0" err="1" smtClean="0"/>
              <a:t>propósitos</a:t>
            </a:r>
            <a:r>
              <a:rPr lang="en-GB" dirty="0" smtClean="0"/>
              <a:t> </a:t>
            </a:r>
            <a:r>
              <a:rPr lang="en-GB" dirty="0" err="1" smtClean="0"/>
              <a:t>para</a:t>
            </a:r>
            <a:r>
              <a:rPr lang="en-GB" dirty="0" smtClean="0"/>
              <a:t> el Nuevo </a:t>
            </a:r>
            <a:r>
              <a:rPr lang="en-GB" dirty="0" err="1" smtClean="0"/>
              <a:t>Año</a:t>
            </a:r>
            <a:r>
              <a:rPr lang="en-GB" smtClean="0"/>
              <a:t>!</a:t>
            </a:r>
            <a:endParaRPr lang="en-GB" dirty="0"/>
          </a:p>
        </p:txBody>
      </p:sp>
      <p:sp>
        <p:nvSpPr>
          <p:cNvPr id="3" name="Content Placeholder 2"/>
          <p:cNvSpPr>
            <a:spLocks noGrp="1"/>
          </p:cNvSpPr>
          <p:nvPr>
            <p:ph idx="1"/>
          </p:nvPr>
        </p:nvSpPr>
        <p:spPr/>
        <p:txBody>
          <a:bodyPr/>
          <a:lstStyle/>
          <a:p>
            <a:r>
              <a:rPr lang="en-GB" dirty="0" smtClean="0"/>
              <a:t>Este </a:t>
            </a:r>
            <a:r>
              <a:rPr lang="en-GB" dirty="0" err="1" smtClean="0"/>
              <a:t>año</a:t>
            </a:r>
            <a:r>
              <a:rPr lang="en-GB" dirty="0" smtClean="0"/>
              <a:t> </a:t>
            </a:r>
            <a:r>
              <a:rPr lang="en-GB" dirty="0" err="1" smtClean="0"/>
              <a:t>voy</a:t>
            </a:r>
            <a:r>
              <a:rPr lang="en-GB" dirty="0" smtClean="0"/>
              <a:t> a…</a:t>
            </a:r>
          </a:p>
          <a:p>
            <a:r>
              <a:rPr lang="en-GB" dirty="0" err="1" smtClean="0"/>
              <a:t>Tengo</a:t>
            </a:r>
            <a:r>
              <a:rPr lang="en-GB" dirty="0" smtClean="0"/>
              <a:t> </a:t>
            </a:r>
            <a:r>
              <a:rPr lang="en-GB" dirty="0" err="1" smtClean="0"/>
              <a:t>pensado</a:t>
            </a:r>
            <a:r>
              <a:rPr lang="en-GB" dirty="0" smtClean="0"/>
              <a:t> </a:t>
            </a:r>
            <a:r>
              <a:rPr lang="en-GB" dirty="0" err="1" smtClean="0"/>
              <a:t>noviar</a:t>
            </a:r>
            <a:r>
              <a:rPr lang="en-GB" dirty="0" smtClean="0"/>
              <a:t> con…</a:t>
            </a:r>
          </a:p>
          <a:p>
            <a:r>
              <a:rPr lang="en-GB" dirty="0" smtClean="0"/>
              <a:t>Si </a:t>
            </a:r>
            <a:r>
              <a:rPr lang="en-GB" dirty="0" err="1" smtClean="0"/>
              <a:t>tengo</a:t>
            </a:r>
            <a:r>
              <a:rPr lang="en-GB" dirty="0" smtClean="0"/>
              <a:t> </a:t>
            </a:r>
            <a:r>
              <a:rPr lang="en-GB" dirty="0" err="1" smtClean="0"/>
              <a:t>suerte</a:t>
            </a:r>
            <a:r>
              <a:rPr lang="en-GB" dirty="0" smtClean="0"/>
              <a:t> </a:t>
            </a:r>
            <a:r>
              <a:rPr lang="en-GB" dirty="0" err="1" smtClean="0"/>
              <a:t>voy</a:t>
            </a:r>
            <a:r>
              <a:rPr lang="en-GB" dirty="0" smtClean="0"/>
              <a:t> a </a:t>
            </a:r>
            <a:r>
              <a:rPr lang="en-GB" dirty="0" err="1" smtClean="0"/>
              <a:t>salir</a:t>
            </a:r>
            <a:r>
              <a:rPr lang="en-GB" dirty="0" smtClean="0"/>
              <a:t> con…</a:t>
            </a:r>
          </a:p>
          <a:p>
            <a:r>
              <a:rPr lang="en-GB" dirty="0"/>
              <a:t>M</a:t>
            </a:r>
            <a:r>
              <a:rPr lang="en-GB" dirty="0" smtClean="0"/>
              <a:t>e </a:t>
            </a:r>
            <a:r>
              <a:rPr lang="en-GB" dirty="0" smtClean="0"/>
              <a:t>van a </a:t>
            </a:r>
            <a:r>
              <a:rPr lang="en-GB" dirty="0" err="1" smtClean="0"/>
              <a:t>invitar</a:t>
            </a:r>
            <a:r>
              <a:rPr lang="en-GB" dirty="0" smtClean="0"/>
              <a:t> a </a:t>
            </a:r>
            <a:r>
              <a:rPr lang="en-GB" dirty="0" err="1" smtClean="0"/>
              <a:t>grabar</a:t>
            </a:r>
            <a:r>
              <a:rPr lang="en-GB" dirty="0" smtClean="0"/>
              <a:t> </a:t>
            </a:r>
            <a:r>
              <a:rPr lang="en-GB" dirty="0" err="1" smtClean="0"/>
              <a:t>una</a:t>
            </a:r>
            <a:r>
              <a:rPr lang="en-GB" dirty="0" smtClean="0"/>
              <a:t> </a:t>
            </a:r>
            <a:r>
              <a:rPr lang="en-GB" dirty="0" err="1" smtClean="0"/>
              <a:t>canción</a:t>
            </a:r>
            <a:r>
              <a:rPr lang="en-GB" dirty="0" smtClean="0"/>
              <a:t> con </a:t>
            </a:r>
            <a:r>
              <a:rPr lang="en-GB" dirty="0" smtClean="0"/>
              <a:t>…</a:t>
            </a:r>
          </a:p>
          <a:p>
            <a:r>
              <a:rPr lang="en-GB" dirty="0" err="1" smtClean="0"/>
              <a:t>Voy</a:t>
            </a:r>
            <a:r>
              <a:rPr lang="en-GB" dirty="0" smtClean="0"/>
              <a:t> a </a:t>
            </a:r>
            <a:r>
              <a:rPr lang="en-GB" dirty="0" err="1" smtClean="0"/>
              <a:t>hacer</a:t>
            </a:r>
            <a:r>
              <a:rPr lang="en-GB" dirty="0" smtClean="0"/>
              <a:t> </a:t>
            </a:r>
            <a:r>
              <a:rPr lang="en-GB" dirty="0" err="1" smtClean="0"/>
              <a:t>una</a:t>
            </a:r>
            <a:r>
              <a:rPr lang="en-GB" dirty="0" smtClean="0"/>
              <a:t> </a:t>
            </a:r>
            <a:r>
              <a:rPr lang="en-GB" dirty="0" err="1" smtClean="0"/>
              <a:t>actuación</a:t>
            </a:r>
            <a:r>
              <a:rPr lang="en-GB" dirty="0" smtClean="0"/>
              <a:t> especial en…</a:t>
            </a:r>
            <a:endParaRPr lang="en-GB" dirty="0" smtClean="0"/>
          </a:p>
          <a:p>
            <a:r>
              <a:rPr lang="en-GB" dirty="0" err="1" smtClean="0"/>
              <a:t>Voy</a:t>
            </a:r>
            <a:r>
              <a:rPr lang="en-GB" dirty="0" smtClean="0"/>
              <a:t> a </a:t>
            </a:r>
            <a:r>
              <a:rPr lang="en-GB" dirty="0" err="1" smtClean="0"/>
              <a:t>dejar</a:t>
            </a:r>
            <a:r>
              <a:rPr lang="en-GB" dirty="0" smtClean="0"/>
              <a:t> de comer…</a:t>
            </a:r>
          </a:p>
          <a:p>
            <a:r>
              <a:rPr lang="en-GB" dirty="0" smtClean="0"/>
              <a:t>Y </a:t>
            </a:r>
            <a:r>
              <a:rPr lang="en-GB" dirty="0" err="1" smtClean="0"/>
              <a:t>también</a:t>
            </a:r>
            <a:r>
              <a:rPr lang="en-GB" dirty="0" smtClean="0"/>
              <a:t> </a:t>
            </a:r>
            <a:r>
              <a:rPr lang="en-GB" dirty="0" err="1" smtClean="0"/>
              <a:t>espero</a:t>
            </a:r>
            <a:r>
              <a:rPr lang="en-GB" dirty="0" smtClean="0"/>
              <a:t>………..</a:t>
            </a:r>
            <a:endParaRPr lang="en-GB" dirty="0"/>
          </a:p>
        </p:txBody>
      </p:sp>
    </p:spTree>
    <p:extLst>
      <p:ext uri="{BB962C8B-B14F-4D97-AF65-F5344CB8AC3E}">
        <p14:creationId xmlns:p14="http://schemas.microsoft.com/office/powerpoint/2010/main" val="2395063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7200" dirty="0" smtClean="0">
                <a:latin typeface="Gill Sans Ultra Bold" pitchFamily="34" charset="0"/>
              </a:rPr>
              <a:t>La </a:t>
            </a:r>
            <a:r>
              <a:rPr lang="en-GB" sz="7200" dirty="0" err="1" smtClean="0">
                <a:latin typeface="Gill Sans Ultra Bold" pitchFamily="34" charset="0"/>
              </a:rPr>
              <a:t>educación</a:t>
            </a:r>
            <a:endParaRPr lang="en-GB" sz="7200" dirty="0">
              <a:latin typeface="Gill Sans Ultra Bold" pitchFamily="34" charset="0"/>
            </a:endParaRPr>
          </a:p>
        </p:txBody>
      </p:sp>
      <p:sp>
        <p:nvSpPr>
          <p:cNvPr id="3" name="Subtitle 2"/>
          <p:cNvSpPr>
            <a:spLocks noGrp="1"/>
          </p:cNvSpPr>
          <p:nvPr>
            <p:ph type="subTitle" idx="1"/>
          </p:nvPr>
        </p:nvSpPr>
        <p:spPr/>
        <p:txBody>
          <a:bodyPr/>
          <a:lstStyle/>
          <a:p>
            <a:r>
              <a:rPr lang="en-GB" sz="6600" b="1" dirty="0" smtClean="0">
                <a:solidFill>
                  <a:schemeClr val="tx1"/>
                </a:solidFill>
              </a:rPr>
              <a:t>¿</a:t>
            </a:r>
            <a:r>
              <a:rPr lang="en-GB" sz="6600" b="1" dirty="0" err="1" smtClean="0">
                <a:solidFill>
                  <a:schemeClr val="tx1"/>
                </a:solidFill>
              </a:rPr>
              <a:t>Qué</a:t>
            </a:r>
            <a:r>
              <a:rPr lang="en-GB" sz="6600" b="1" dirty="0" smtClean="0">
                <a:solidFill>
                  <a:schemeClr val="tx1"/>
                </a:solidFill>
              </a:rPr>
              <a:t> </a:t>
            </a:r>
            <a:r>
              <a:rPr lang="en-GB" sz="6600" b="1" dirty="0" err="1" smtClean="0">
                <a:solidFill>
                  <a:schemeClr val="tx1"/>
                </a:solidFill>
              </a:rPr>
              <a:t>es</a:t>
            </a:r>
            <a:r>
              <a:rPr lang="en-GB" sz="6600" b="1" dirty="0" smtClean="0">
                <a:solidFill>
                  <a:schemeClr val="tx1"/>
                </a:solidFill>
              </a:rPr>
              <a:t>?</a:t>
            </a:r>
            <a:endParaRPr lang="en-GB" sz="66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564" y="4427944"/>
            <a:ext cx="1519238"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481" y="3600450"/>
            <a:ext cx="2384863" cy="297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4515" y="3228031"/>
            <a:ext cx="1793668" cy="185772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7427" y="236890"/>
            <a:ext cx="1188789" cy="127315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481" y="236890"/>
            <a:ext cx="1708967" cy="189353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1822" y="4876800"/>
            <a:ext cx="2259025" cy="169426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9393" y="1257767"/>
            <a:ext cx="1463040" cy="1027176"/>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3106" y="236890"/>
            <a:ext cx="1598242" cy="2041755"/>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67500" y="236890"/>
            <a:ext cx="2209800" cy="2143506"/>
          </a:xfrm>
          <a:prstGeom prst="rect">
            <a:avLst/>
          </a:prstGeom>
        </p:spPr>
      </p:pic>
    </p:spTree>
    <p:extLst>
      <p:ext uri="{BB962C8B-B14F-4D97-AF65-F5344CB8AC3E}">
        <p14:creationId xmlns:p14="http://schemas.microsoft.com/office/powerpoint/2010/main" val="3155476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 </a:t>
            </a:r>
            <a:r>
              <a:rPr lang="en-GB" dirty="0" err="1" smtClean="0"/>
              <a:t>empezar</a:t>
            </a:r>
            <a:r>
              <a:rPr lang="en-GB" dirty="0" smtClean="0"/>
              <a:t>…</a:t>
            </a:r>
            <a:endParaRPr lang="en-GB" dirty="0"/>
          </a:p>
        </p:txBody>
      </p:sp>
      <p:sp>
        <p:nvSpPr>
          <p:cNvPr id="3" name="Content Placeholder 2"/>
          <p:cNvSpPr>
            <a:spLocks noGrp="1"/>
          </p:cNvSpPr>
          <p:nvPr>
            <p:ph idx="1"/>
          </p:nvPr>
        </p:nvSpPr>
        <p:spPr>
          <a:xfrm>
            <a:off x="457200" y="1600201"/>
            <a:ext cx="8229600" cy="2667000"/>
          </a:xfrm>
        </p:spPr>
        <p:txBody>
          <a:bodyPr/>
          <a:lstStyle/>
          <a:p>
            <a:pPr marL="0" indent="0">
              <a:buNone/>
            </a:pPr>
            <a:r>
              <a:rPr lang="en-GB" dirty="0" smtClean="0"/>
              <a:t>Persona 1:  </a:t>
            </a:r>
            <a:r>
              <a:rPr lang="en-GB" b="1" dirty="0" smtClean="0"/>
              <a:t>Uno</a:t>
            </a:r>
            <a:br>
              <a:rPr lang="en-GB" b="1" dirty="0" smtClean="0"/>
            </a:br>
            <a:r>
              <a:rPr lang="en-GB" dirty="0" smtClean="0"/>
              <a:t/>
            </a:r>
            <a:br>
              <a:rPr lang="en-GB" dirty="0" smtClean="0"/>
            </a:br>
            <a:r>
              <a:rPr lang="en-GB" dirty="0" smtClean="0"/>
              <a:t>Persona 2:  </a:t>
            </a:r>
            <a:r>
              <a:rPr lang="en-GB" b="1" dirty="0" smtClean="0"/>
              <a:t>Dos</a:t>
            </a:r>
            <a:br>
              <a:rPr lang="en-GB" b="1" dirty="0" smtClean="0"/>
            </a:br>
            <a:r>
              <a:rPr lang="en-GB" dirty="0" smtClean="0"/>
              <a:t/>
            </a:r>
            <a:br>
              <a:rPr lang="en-GB" dirty="0" smtClean="0"/>
            </a:br>
            <a:r>
              <a:rPr lang="en-GB" dirty="0" smtClean="0"/>
              <a:t>Persona 1:  </a:t>
            </a:r>
            <a:r>
              <a:rPr lang="en-GB" b="1" dirty="0" err="1" smtClean="0"/>
              <a:t>Tres</a:t>
            </a:r>
            <a:endParaRPr lang="en-GB" b="1" dirty="0"/>
          </a:p>
        </p:txBody>
      </p:sp>
      <p:sp>
        <p:nvSpPr>
          <p:cNvPr id="4" name="TextBox 3"/>
          <p:cNvSpPr txBox="1"/>
          <p:nvPr/>
        </p:nvSpPr>
        <p:spPr>
          <a:xfrm>
            <a:off x="457200" y="4267201"/>
            <a:ext cx="8342489" cy="461665"/>
          </a:xfrm>
          <a:prstGeom prst="rect">
            <a:avLst/>
          </a:prstGeom>
          <a:solidFill>
            <a:schemeClr val="bg1"/>
          </a:solidFill>
          <a:ln>
            <a:solidFill>
              <a:schemeClr val="tx1"/>
            </a:solidFill>
          </a:ln>
        </p:spPr>
        <p:txBody>
          <a:bodyPr wrap="square" rtlCol="0">
            <a:spAutoFit/>
          </a:bodyPr>
          <a:lstStyle/>
          <a:p>
            <a:r>
              <a:rPr lang="en-GB" sz="2400" b="1" dirty="0" smtClean="0"/>
              <a:t>1.  En </a:t>
            </a:r>
            <a:r>
              <a:rPr lang="en-GB" sz="2400" b="1" dirty="0" err="1" smtClean="0"/>
              <a:t>vez</a:t>
            </a:r>
            <a:r>
              <a:rPr lang="en-GB" sz="2400" b="1" dirty="0" smtClean="0"/>
              <a:t> de </a:t>
            </a:r>
            <a:r>
              <a:rPr lang="en-GB" sz="2400" b="1" dirty="0" err="1" smtClean="0"/>
              <a:t>decir</a:t>
            </a:r>
            <a:r>
              <a:rPr lang="en-GB" sz="2400" b="1" dirty="0" smtClean="0"/>
              <a:t> la </a:t>
            </a:r>
            <a:r>
              <a:rPr lang="en-GB" sz="2400" b="1" dirty="0" err="1" smtClean="0"/>
              <a:t>palabra</a:t>
            </a:r>
            <a:r>
              <a:rPr lang="en-GB" sz="2400" b="1" dirty="0" smtClean="0"/>
              <a:t> ‘dos’, da </a:t>
            </a:r>
            <a:r>
              <a:rPr lang="en-GB" sz="2400" b="1" dirty="0" err="1" smtClean="0"/>
              <a:t>una</a:t>
            </a:r>
            <a:r>
              <a:rPr lang="en-GB" sz="2400" b="1" dirty="0" smtClean="0"/>
              <a:t> </a:t>
            </a:r>
            <a:r>
              <a:rPr lang="en-GB" sz="2400" b="1" dirty="0" err="1" smtClean="0"/>
              <a:t>palmada</a:t>
            </a:r>
            <a:r>
              <a:rPr lang="en-GB" sz="2400" b="1" dirty="0" smtClean="0"/>
              <a:t>.</a:t>
            </a:r>
            <a:endParaRPr lang="en-GB" sz="2400" b="1" dirty="0"/>
          </a:p>
        </p:txBody>
      </p:sp>
      <p:sp>
        <p:nvSpPr>
          <p:cNvPr id="5" name="TextBox 4"/>
          <p:cNvSpPr txBox="1"/>
          <p:nvPr/>
        </p:nvSpPr>
        <p:spPr>
          <a:xfrm>
            <a:off x="457199" y="4995334"/>
            <a:ext cx="8342489" cy="461665"/>
          </a:xfrm>
          <a:prstGeom prst="rect">
            <a:avLst/>
          </a:prstGeom>
          <a:solidFill>
            <a:schemeClr val="bg1"/>
          </a:solidFill>
          <a:ln>
            <a:solidFill>
              <a:schemeClr val="tx1"/>
            </a:solidFill>
          </a:ln>
        </p:spPr>
        <p:txBody>
          <a:bodyPr wrap="square" rtlCol="0">
            <a:spAutoFit/>
          </a:bodyPr>
          <a:lstStyle/>
          <a:p>
            <a:r>
              <a:rPr lang="en-GB" sz="2400" b="1" dirty="0" smtClean="0"/>
              <a:t>1.  En </a:t>
            </a:r>
            <a:r>
              <a:rPr lang="en-GB" sz="2400" b="1" dirty="0" err="1" smtClean="0"/>
              <a:t>vez</a:t>
            </a:r>
            <a:r>
              <a:rPr lang="en-GB" sz="2400" b="1" dirty="0" smtClean="0"/>
              <a:t> de </a:t>
            </a:r>
            <a:r>
              <a:rPr lang="en-GB" sz="2400" b="1" dirty="0" err="1" smtClean="0"/>
              <a:t>decir</a:t>
            </a:r>
            <a:r>
              <a:rPr lang="en-GB" sz="2400" b="1" dirty="0" smtClean="0"/>
              <a:t> la </a:t>
            </a:r>
            <a:r>
              <a:rPr lang="en-GB" sz="2400" b="1" dirty="0" err="1" smtClean="0"/>
              <a:t>palabra</a:t>
            </a:r>
            <a:r>
              <a:rPr lang="en-GB" sz="2400" b="1" dirty="0" smtClean="0"/>
              <a:t> ‘</a:t>
            </a:r>
            <a:r>
              <a:rPr lang="en-GB" sz="2400" b="1" dirty="0" err="1" smtClean="0"/>
              <a:t>tres</a:t>
            </a:r>
            <a:r>
              <a:rPr lang="en-GB" sz="2400" b="1" dirty="0" smtClean="0"/>
              <a:t>’, </a:t>
            </a:r>
            <a:r>
              <a:rPr lang="en-GB" sz="2400" b="1" dirty="0" err="1" smtClean="0"/>
              <a:t>salta</a:t>
            </a:r>
            <a:r>
              <a:rPr lang="en-GB" sz="2400" b="1" dirty="0" smtClean="0"/>
              <a:t>.</a:t>
            </a:r>
            <a:endParaRPr lang="en-GB" sz="2400" b="1" dirty="0"/>
          </a:p>
        </p:txBody>
      </p:sp>
      <p:pic>
        <p:nvPicPr>
          <p:cNvPr id="1026" name="Picture 2"/>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800276" y="3506077"/>
            <a:ext cx="1343724" cy="1222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3585" y="4728866"/>
            <a:ext cx="1677106" cy="1677106"/>
          </a:xfrm>
          <a:prstGeom prst="rect">
            <a:avLst/>
          </a:prstGeom>
        </p:spPr>
      </p:pic>
    </p:spTree>
    <p:extLst>
      <p:ext uri="{BB962C8B-B14F-4D97-AF65-F5344CB8AC3E}">
        <p14:creationId xmlns:p14="http://schemas.microsoft.com/office/powerpoint/2010/main" val="86506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p:spPr>
        <p:txBody>
          <a:bodyPr/>
          <a:lstStyle/>
          <a:p>
            <a:r>
              <a:rPr lang="en-GB" b="1" dirty="0" smtClean="0"/>
              <a:t>La </a:t>
            </a:r>
            <a:r>
              <a:rPr lang="en-GB" b="1" dirty="0" err="1" smtClean="0"/>
              <a:t>voz</a:t>
            </a:r>
            <a:r>
              <a:rPr lang="en-GB" b="1" dirty="0" smtClean="0"/>
              <a:t> de </a:t>
            </a:r>
            <a:r>
              <a:rPr lang="en-GB" b="1" dirty="0" err="1" smtClean="0"/>
              <a:t>mamá</a:t>
            </a:r>
            <a:endParaRPr lang="en-GB" b="1" dirty="0"/>
          </a:p>
        </p:txBody>
      </p:sp>
      <p:sp>
        <p:nvSpPr>
          <p:cNvPr id="3" name="Content Placeholder 2"/>
          <p:cNvSpPr>
            <a:spLocks noGrp="1"/>
          </p:cNvSpPr>
          <p:nvPr>
            <p:ph idx="1"/>
          </p:nvPr>
        </p:nvSpPr>
        <p:spPr/>
        <p:txBody>
          <a:bodyPr/>
          <a:lstStyle/>
          <a:p>
            <a:pPr marL="0" indent="0">
              <a:buNone/>
            </a:pPr>
            <a:r>
              <a:rPr lang="en-GB" sz="2400" dirty="0" smtClean="0"/>
              <a:t>    </a:t>
            </a:r>
            <a:r>
              <a:rPr lang="en-GB" sz="2400" dirty="0" err="1" smtClean="0"/>
              <a:t>Desde</a:t>
            </a:r>
            <a:r>
              <a:rPr lang="en-GB" sz="2400" dirty="0" smtClean="0"/>
              <a:t> </a:t>
            </a:r>
            <a:r>
              <a:rPr lang="en-GB" sz="2400" dirty="0" err="1" smtClean="0"/>
              <a:t>que</a:t>
            </a:r>
            <a:r>
              <a:rPr lang="en-GB" sz="2400" dirty="0" smtClean="0"/>
              <a:t> era </a:t>
            </a:r>
            <a:r>
              <a:rPr lang="en-GB" sz="2400" dirty="0" err="1" smtClean="0"/>
              <a:t>niño</a:t>
            </a:r>
            <a:r>
              <a:rPr lang="en-GB" sz="2400" dirty="0" smtClean="0"/>
              <a:t> mi </a:t>
            </a:r>
            <a:r>
              <a:rPr lang="en-GB" sz="2400" dirty="0" err="1" smtClean="0"/>
              <a:t>madre</a:t>
            </a:r>
            <a:r>
              <a:rPr lang="en-GB" sz="2400" dirty="0" smtClean="0"/>
              <a:t> me </a:t>
            </a:r>
            <a:r>
              <a:rPr lang="en-GB" sz="2400" dirty="0" err="1" smtClean="0"/>
              <a:t>habló</a:t>
            </a:r>
            <a:r>
              <a:rPr lang="en-GB" sz="2400" dirty="0" smtClean="0"/>
              <a:t> de la </a:t>
            </a:r>
            <a:r>
              <a:rPr lang="en-GB" sz="2400" dirty="0" err="1" smtClean="0"/>
              <a:t>buena</a:t>
            </a:r>
            <a:r>
              <a:rPr lang="en-GB" sz="2400" dirty="0" smtClean="0"/>
              <a:t> </a:t>
            </a:r>
            <a:r>
              <a:rPr lang="en-GB" sz="2400" dirty="0" err="1" smtClean="0"/>
              <a:t>educación</a:t>
            </a:r>
            <a:r>
              <a:rPr lang="en-GB" sz="2400" dirty="0" smtClean="0"/>
              <a:t>.  No </a:t>
            </a:r>
            <a:r>
              <a:rPr lang="en-GB" sz="2400" dirty="0" err="1" smtClean="0"/>
              <a:t>te</a:t>
            </a:r>
            <a:r>
              <a:rPr lang="en-GB" sz="2400" dirty="0" smtClean="0"/>
              <a:t> </a:t>
            </a:r>
            <a:r>
              <a:rPr lang="en-GB" sz="2400" dirty="0" err="1" smtClean="0"/>
              <a:t>chupes</a:t>
            </a:r>
            <a:r>
              <a:rPr lang="en-GB" sz="2400" dirty="0" smtClean="0"/>
              <a:t> los </a:t>
            </a:r>
            <a:r>
              <a:rPr lang="en-GB" sz="2400" dirty="0" err="1" smtClean="0"/>
              <a:t>dedos</a:t>
            </a:r>
            <a:r>
              <a:rPr lang="en-GB" sz="2400" dirty="0" smtClean="0"/>
              <a:t>, </a:t>
            </a:r>
            <a:r>
              <a:rPr lang="en-GB" sz="2400" dirty="0" err="1" smtClean="0"/>
              <a:t>es</a:t>
            </a:r>
            <a:r>
              <a:rPr lang="en-GB" sz="2400" dirty="0" smtClean="0"/>
              <a:t> de mala </a:t>
            </a:r>
            <a:r>
              <a:rPr lang="en-GB" sz="2400" dirty="0" err="1" smtClean="0"/>
              <a:t>educación</a:t>
            </a:r>
            <a:r>
              <a:rPr lang="en-GB" sz="2400" dirty="0" smtClean="0"/>
              <a:t>.  No </a:t>
            </a:r>
            <a:r>
              <a:rPr lang="en-GB" sz="2400" dirty="0" err="1" smtClean="0"/>
              <a:t>hables</a:t>
            </a:r>
            <a:r>
              <a:rPr lang="en-GB" sz="2400" dirty="0" smtClean="0"/>
              <a:t> con la </a:t>
            </a:r>
            <a:r>
              <a:rPr lang="en-GB" sz="2400" dirty="0" err="1" smtClean="0"/>
              <a:t>boca</a:t>
            </a:r>
            <a:r>
              <a:rPr lang="en-GB" sz="2400" dirty="0" smtClean="0"/>
              <a:t> </a:t>
            </a:r>
            <a:r>
              <a:rPr lang="en-GB" sz="2400" dirty="0" err="1" smtClean="0"/>
              <a:t>llena</a:t>
            </a:r>
            <a:r>
              <a:rPr lang="en-GB" sz="2400" dirty="0" smtClean="0"/>
              <a:t>, </a:t>
            </a:r>
            <a:r>
              <a:rPr lang="en-GB" sz="2400" dirty="0" err="1" smtClean="0"/>
              <a:t>es</a:t>
            </a:r>
            <a:r>
              <a:rPr lang="en-GB" sz="2400" dirty="0" smtClean="0"/>
              <a:t> de mala </a:t>
            </a:r>
            <a:r>
              <a:rPr lang="en-GB" sz="2400" dirty="0" err="1" smtClean="0"/>
              <a:t>educación</a:t>
            </a:r>
            <a:r>
              <a:rPr lang="en-GB" sz="2400" dirty="0" smtClean="0"/>
              <a:t>.  No </a:t>
            </a:r>
            <a:r>
              <a:rPr lang="en-GB" sz="2400" dirty="0" err="1" smtClean="0"/>
              <a:t>interrupas</a:t>
            </a:r>
            <a:r>
              <a:rPr lang="en-GB" sz="2400" dirty="0" smtClean="0"/>
              <a:t> </a:t>
            </a:r>
            <a:r>
              <a:rPr lang="en-GB" sz="2400" dirty="0" err="1" smtClean="0"/>
              <a:t>cuando</a:t>
            </a:r>
            <a:r>
              <a:rPr lang="en-GB" sz="2400" dirty="0" smtClean="0"/>
              <a:t> </a:t>
            </a:r>
            <a:r>
              <a:rPr lang="en-GB" sz="2400" dirty="0" err="1" smtClean="0"/>
              <a:t>hablan</a:t>
            </a:r>
            <a:r>
              <a:rPr lang="en-GB" sz="2400" dirty="0" smtClean="0"/>
              <a:t> los </a:t>
            </a:r>
            <a:r>
              <a:rPr lang="en-GB" sz="2400" dirty="0" err="1" smtClean="0"/>
              <a:t>demás</a:t>
            </a:r>
            <a:r>
              <a:rPr lang="en-GB" sz="2400" dirty="0" smtClean="0"/>
              <a:t>, </a:t>
            </a:r>
            <a:r>
              <a:rPr lang="en-GB" sz="2400" dirty="0" err="1" smtClean="0"/>
              <a:t>es</a:t>
            </a:r>
            <a:r>
              <a:rPr lang="en-GB" sz="2400" dirty="0" smtClean="0"/>
              <a:t> de mala </a:t>
            </a:r>
            <a:r>
              <a:rPr lang="en-GB" sz="2400" dirty="0" err="1" smtClean="0"/>
              <a:t>educación</a:t>
            </a:r>
            <a:r>
              <a:rPr lang="en-GB" sz="2400" dirty="0" smtClean="0"/>
              <a:t>.  No </a:t>
            </a:r>
            <a:r>
              <a:rPr lang="en-GB" sz="2400" dirty="0" err="1" smtClean="0"/>
              <a:t>te</a:t>
            </a:r>
            <a:r>
              <a:rPr lang="en-GB" sz="2400" dirty="0" smtClean="0"/>
              <a:t> </a:t>
            </a:r>
            <a:r>
              <a:rPr lang="en-GB" sz="2400" dirty="0" err="1" smtClean="0"/>
              <a:t>burles</a:t>
            </a:r>
            <a:r>
              <a:rPr lang="en-GB" sz="2400" dirty="0" smtClean="0"/>
              <a:t> de los </a:t>
            </a:r>
            <a:r>
              <a:rPr lang="en-GB" sz="2400" dirty="0" err="1" smtClean="0"/>
              <a:t>demás</a:t>
            </a:r>
            <a:r>
              <a:rPr lang="en-GB" sz="2400" dirty="0" smtClean="0"/>
              <a:t>, </a:t>
            </a:r>
            <a:r>
              <a:rPr lang="en-GB" sz="2400" dirty="0" err="1" smtClean="0"/>
              <a:t>es</a:t>
            </a:r>
            <a:r>
              <a:rPr lang="en-GB" sz="2400" dirty="0" smtClean="0"/>
              <a:t> de mala </a:t>
            </a:r>
            <a:r>
              <a:rPr lang="en-GB" sz="2400" dirty="0" err="1" smtClean="0"/>
              <a:t>educación</a:t>
            </a:r>
            <a:r>
              <a:rPr lang="en-GB" sz="2400" dirty="0" smtClean="0"/>
              <a:t>.  Y </a:t>
            </a:r>
            <a:r>
              <a:rPr lang="en-GB" sz="2400" dirty="0" err="1" smtClean="0"/>
              <a:t>así</a:t>
            </a:r>
            <a:r>
              <a:rPr lang="en-GB" sz="2400" dirty="0" smtClean="0"/>
              <a:t> </a:t>
            </a:r>
            <a:r>
              <a:rPr lang="en-GB" sz="2400" dirty="0" err="1" smtClean="0"/>
              <a:t>una</a:t>
            </a:r>
            <a:r>
              <a:rPr lang="en-GB" sz="2400" dirty="0" smtClean="0"/>
              <a:t> </a:t>
            </a:r>
            <a:r>
              <a:rPr lang="en-GB" sz="2400" dirty="0" err="1" smtClean="0"/>
              <a:t>lista</a:t>
            </a:r>
            <a:r>
              <a:rPr lang="en-GB" sz="2400" dirty="0" smtClean="0"/>
              <a:t> interminable. </a:t>
            </a:r>
            <a:br>
              <a:rPr lang="en-GB" sz="2400" dirty="0" smtClean="0"/>
            </a:br>
            <a:r>
              <a:rPr lang="en-GB" sz="2400" dirty="0" smtClean="0"/>
              <a:t>    </a:t>
            </a:r>
            <a:r>
              <a:rPr lang="en-GB" sz="2400" dirty="0" err="1" smtClean="0"/>
              <a:t>Ahora</a:t>
            </a:r>
            <a:r>
              <a:rPr lang="en-GB" sz="2400" dirty="0" smtClean="0"/>
              <a:t> </a:t>
            </a:r>
            <a:r>
              <a:rPr lang="en-GB" sz="2400" dirty="0" err="1" smtClean="0"/>
              <a:t>que</a:t>
            </a:r>
            <a:r>
              <a:rPr lang="en-GB" sz="2400" dirty="0" smtClean="0"/>
              <a:t> soy </a:t>
            </a:r>
            <a:r>
              <a:rPr lang="en-GB" sz="2400" dirty="0" err="1" smtClean="0"/>
              <a:t>adulto</a:t>
            </a:r>
            <a:r>
              <a:rPr lang="en-GB" sz="2400" dirty="0" smtClean="0"/>
              <a:t>, 37 </a:t>
            </a:r>
            <a:r>
              <a:rPr lang="en-GB" sz="2400" dirty="0" err="1" smtClean="0"/>
              <a:t>años</a:t>
            </a:r>
            <a:r>
              <a:rPr lang="en-GB" sz="2400" dirty="0" smtClean="0"/>
              <a:t>, </a:t>
            </a:r>
            <a:r>
              <a:rPr lang="en-GB" sz="2400" dirty="0" err="1" smtClean="0"/>
              <a:t>todavía</a:t>
            </a:r>
            <a:r>
              <a:rPr lang="en-GB" sz="2400" dirty="0" smtClean="0"/>
              <a:t> </a:t>
            </a:r>
            <a:r>
              <a:rPr lang="en-GB" sz="2400" dirty="0" err="1" smtClean="0"/>
              <a:t>puedo</a:t>
            </a:r>
            <a:r>
              <a:rPr lang="en-GB" sz="2400" dirty="0" smtClean="0"/>
              <a:t> </a:t>
            </a:r>
            <a:r>
              <a:rPr lang="en-GB" sz="2400" dirty="0" err="1" smtClean="0"/>
              <a:t>oír</a:t>
            </a:r>
            <a:r>
              <a:rPr lang="en-GB" sz="2400" dirty="0" smtClean="0"/>
              <a:t> la </a:t>
            </a:r>
            <a:r>
              <a:rPr lang="en-GB" sz="2400" dirty="0" err="1" smtClean="0"/>
              <a:t>voz</a:t>
            </a:r>
            <a:r>
              <a:rPr lang="en-GB" sz="2400" dirty="0" smtClean="0"/>
              <a:t> de </a:t>
            </a:r>
            <a:r>
              <a:rPr lang="en-GB" sz="2400" dirty="0" err="1" smtClean="0"/>
              <a:t>mamá</a:t>
            </a:r>
            <a:r>
              <a:rPr lang="en-GB" sz="2400" dirty="0" smtClean="0"/>
              <a:t>: en un </a:t>
            </a:r>
            <a:r>
              <a:rPr lang="en-GB" sz="2400" dirty="0" err="1" smtClean="0"/>
              <a:t>congreso</a:t>
            </a:r>
            <a:r>
              <a:rPr lang="en-GB" sz="2400" dirty="0" smtClean="0"/>
              <a:t> </a:t>
            </a:r>
            <a:r>
              <a:rPr lang="en-GB" sz="2400" dirty="0" err="1" smtClean="0"/>
              <a:t>que</a:t>
            </a:r>
            <a:r>
              <a:rPr lang="en-GB" sz="2400" dirty="0" smtClean="0"/>
              <a:t> me </a:t>
            </a:r>
            <a:r>
              <a:rPr lang="en-GB" sz="2400" dirty="0" err="1" smtClean="0"/>
              <a:t>recuerda</a:t>
            </a:r>
            <a:r>
              <a:rPr lang="en-GB" sz="2400" dirty="0" smtClean="0"/>
              <a:t> </a:t>
            </a:r>
            <a:r>
              <a:rPr lang="en-GB" sz="2400" dirty="0" err="1" smtClean="0"/>
              <a:t>que</a:t>
            </a:r>
            <a:r>
              <a:rPr lang="en-GB" sz="2400" dirty="0" smtClean="0"/>
              <a:t> hay </a:t>
            </a:r>
            <a:r>
              <a:rPr lang="en-GB" sz="2400" dirty="0" err="1" smtClean="0"/>
              <a:t>que</a:t>
            </a:r>
            <a:r>
              <a:rPr lang="en-GB" sz="2400" dirty="0" smtClean="0"/>
              <a:t> </a:t>
            </a:r>
            <a:r>
              <a:rPr lang="en-GB" sz="2400" dirty="0" err="1" smtClean="0"/>
              <a:t>abrir</a:t>
            </a:r>
            <a:r>
              <a:rPr lang="en-GB" sz="2400" dirty="0" smtClean="0"/>
              <a:t> la </a:t>
            </a:r>
            <a:r>
              <a:rPr lang="en-GB" sz="2400" dirty="0" err="1" smtClean="0"/>
              <a:t>puerta</a:t>
            </a:r>
            <a:r>
              <a:rPr lang="en-GB" sz="2400" dirty="0" smtClean="0"/>
              <a:t> a los </a:t>
            </a:r>
            <a:r>
              <a:rPr lang="en-GB" sz="2400" dirty="0" err="1" smtClean="0"/>
              <a:t>demás</a:t>
            </a:r>
            <a:r>
              <a:rPr lang="en-GB" sz="2400" dirty="0" smtClean="0"/>
              <a:t>, en el </a:t>
            </a:r>
            <a:r>
              <a:rPr lang="en-GB" sz="2400" dirty="0" err="1" smtClean="0"/>
              <a:t>mercado</a:t>
            </a:r>
            <a:r>
              <a:rPr lang="en-GB" sz="2400" dirty="0" smtClean="0"/>
              <a:t> </a:t>
            </a:r>
            <a:r>
              <a:rPr lang="en-GB" sz="2400" dirty="0" err="1" smtClean="0"/>
              <a:t>que</a:t>
            </a:r>
            <a:r>
              <a:rPr lang="en-GB" sz="2400" dirty="0" smtClean="0"/>
              <a:t> hay </a:t>
            </a:r>
            <a:r>
              <a:rPr lang="en-GB" sz="2400" dirty="0" err="1" smtClean="0"/>
              <a:t>que</a:t>
            </a:r>
            <a:r>
              <a:rPr lang="en-GB" sz="2400" dirty="0" smtClean="0"/>
              <a:t> </a:t>
            </a:r>
            <a:r>
              <a:rPr lang="en-GB" sz="2400" dirty="0" err="1" smtClean="0"/>
              <a:t>saludar</a:t>
            </a:r>
            <a:r>
              <a:rPr lang="en-GB" sz="2400" dirty="0" smtClean="0"/>
              <a:t> al </a:t>
            </a:r>
            <a:r>
              <a:rPr lang="en-GB" sz="2400" dirty="0" err="1" smtClean="0"/>
              <a:t>tendero</a:t>
            </a:r>
            <a:r>
              <a:rPr lang="en-GB" sz="2400" dirty="0" smtClean="0"/>
              <a:t>, en el </a:t>
            </a:r>
            <a:r>
              <a:rPr lang="en-GB" sz="2400" dirty="0" err="1" smtClean="0"/>
              <a:t>baño</a:t>
            </a:r>
            <a:r>
              <a:rPr lang="en-GB" sz="2400" dirty="0" smtClean="0"/>
              <a:t> </a:t>
            </a:r>
            <a:r>
              <a:rPr lang="en-GB" sz="2400" dirty="0" err="1" smtClean="0"/>
              <a:t>que</a:t>
            </a:r>
            <a:r>
              <a:rPr lang="en-GB" sz="2400" dirty="0" smtClean="0"/>
              <a:t> hay </a:t>
            </a:r>
            <a:r>
              <a:rPr lang="en-GB" sz="2400" dirty="0" err="1" smtClean="0"/>
              <a:t>que</a:t>
            </a:r>
            <a:r>
              <a:rPr lang="en-GB" sz="2400" dirty="0" smtClean="0"/>
              <a:t> </a:t>
            </a:r>
            <a:r>
              <a:rPr lang="en-GB" sz="2400" dirty="0" err="1" smtClean="0"/>
              <a:t>dejarlo</a:t>
            </a:r>
            <a:r>
              <a:rPr lang="en-GB" sz="2400" dirty="0" smtClean="0"/>
              <a:t> </a:t>
            </a:r>
            <a:r>
              <a:rPr lang="en-GB" sz="2400" dirty="0" err="1" smtClean="0"/>
              <a:t>limpio</a:t>
            </a:r>
            <a:r>
              <a:rPr lang="en-GB" sz="2400" dirty="0" smtClean="0"/>
              <a:t> al </a:t>
            </a:r>
            <a:r>
              <a:rPr lang="en-GB" sz="2400" dirty="0" err="1" smtClean="0"/>
              <a:t>terminar</a:t>
            </a:r>
            <a:r>
              <a:rPr lang="en-GB" sz="2400" dirty="0" smtClean="0"/>
              <a:t> o en la mesa </a:t>
            </a:r>
            <a:r>
              <a:rPr lang="en-GB" sz="2400" dirty="0" err="1" smtClean="0"/>
              <a:t>que</a:t>
            </a:r>
            <a:r>
              <a:rPr lang="en-GB" sz="2400" dirty="0" smtClean="0"/>
              <a:t> hay </a:t>
            </a:r>
            <a:r>
              <a:rPr lang="en-GB" sz="2400" dirty="0" err="1" smtClean="0"/>
              <a:t>que</a:t>
            </a:r>
            <a:r>
              <a:rPr lang="en-GB" sz="2400" dirty="0" smtClean="0"/>
              <a:t> </a:t>
            </a:r>
            <a:r>
              <a:rPr lang="en-GB" sz="2400" dirty="0" err="1" smtClean="0"/>
              <a:t>ponerse</a:t>
            </a:r>
            <a:r>
              <a:rPr lang="en-GB" sz="2400" dirty="0" smtClean="0"/>
              <a:t> la </a:t>
            </a:r>
            <a:r>
              <a:rPr lang="en-GB" sz="2400" dirty="0" err="1" smtClean="0"/>
              <a:t>servilleta</a:t>
            </a:r>
            <a:r>
              <a:rPr lang="en-GB" sz="2400" dirty="0" smtClean="0"/>
              <a:t>.  </a:t>
            </a:r>
            <a:br>
              <a:rPr lang="en-GB" sz="2400" dirty="0" smtClean="0"/>
            </a:br>
            <a:r>
              <a:rPr lang="en-GB" sz="2400" dirty="0" smtClean="0"/>
              <a:t>    </a:t>
            </a:r>
            <a:r>
              <a:rPr lang="en-GB" sz="2400" dirty="0" err="1" smtClean="0"/>
              <a:t>Mi</a:t>
            </a:r>
            <a:r>
              <a:rPr lang="en-GB" sz="2400" dirty="0" smtClean="0"/>
              <a:t> </a:t>
            </a:r>
            <a:r>
              <a:rPr lang="en-GB" sz="2400" dirty="0" err="1" smtClean="0"/>
              <a:t>madre</a:t>
            </a:r>
            <a:r>
              <a:rPr lang="en-GB" sz="2400" dirty="0" smtClean="0"/>
              <a:t> </a:t>
            </a:r>
            <a:r>
              <a:rPr lang="en-GB" sz="2400" dirty="0" err="1" smtClean="0"/>
              <a:t>siempre</a:t>
            </a:r>
            <a:r>
              <a:rPr lang="en-GB" sz="2400" dirty="0" smtClean="0"/>
              <a:t> </a:t>
            </a:r>
            <a:r>
              <a:rPr lang="en-GB" sz="2400" dirty="0" err="1" smtClean="0"/>
              <a:t>resumía</a:t>
            </a:r>
            <a:r>
              <a:rPr lang="en-GB" sz="2400" dirty="0" smtClean="0"/>
              <a:t> la </a:t>
            </a:r>
            <a:r>
              <a:rPr lang="en-GB" sz="2400" dirty="0" err="1" smtClean="0"/>
              <a:t>buena</a:t>
            </a:r>
            <a:r>
              <a:rPr lang="en-GB" sz="2400" dirty="0" smtClean="0"/>
              <a:t> </a:t>
            </a:r>
            <a:r>
              <a:rPr lang="en-GB" sz="2400" dirty="0" err="1" smtClean="0"/>
              <a:t>educación</a:t>
            </a:r>
            <a:r>
              <a:rPr lang="en-GB" sz="2400" dirty="0" smtClean="0"/>
              <a:t> en </a:t>
            </a:r>
            <a:r>
              <a:rPr lang="en-GB" sz="2400" dirty="0" err="1" smtClean="0"/>
              <a:t>una</a:t>
            </a:r>
            <a:r>
              <a:rPr lang="en-GB" sz="2400" dirty="0" smtClean="0"/>
              <a:t> </a:t>
            </a:r>
            <a:r>
              <a:rPr lang="en-GB" sz="2400" dirty="0" err="1" smtClean="0"/>
              <a:t>frase</a:t>
            </a:r>
            <a:r>
              <a:rPr lang="en-GB" sz="2400" dirty="0" smtClean="0"/>
              <a:t> </a:t>
            </a:r>
            <a:r>
              <a:rPr lang="en-GB" sz="2400" dirty="0" err="1" smtClean="0"/>
              <a:t>muy</a:t>
            </a:r>
            <a:r>
              <a:rPr lang="en-GB" sz="2400" dirty="0" smtClean="0"/>
              <a:t> </a:t>
            </a:r>
            <a:r>
              <a:rPr lang="en-GB" sz="2400" dirty="0" err="1" smtClean="0"/>
              <a:t>sencilla</a:t>
            </a:r>
            <a:r>
              <a:rPr lang="en-GB" sz="2400" dirty="0" smtClean="0"/>
              <a:t>, </a:t>
            </a:r>
            <a:r>
              <a:rPr lang="en-GB" sz="2400" dirty="0" err="1" smtClean="0"/>
              <a:t>pero</a:t>
            </a:r>
            <a:r>
              <a:rPr lang="en-GB" sz="2400" dirty="0" smtClean="0"/>
              <a:t> </a:t>
            </a:r>
            <a:r>
              <a:rPr lang="en-GB" sz="2400" dirty="0" err="1" smtClean="0"/>
              <a:t>muy</a:t>
            </a:r>
            <a:r>
              <a:rPr lang="en-GB" sz="2400" dirty="0" smtClean="0"/>
              <a:t> </a:t>
            </a:r>
            <a:r>
              <a:rPr lang="en-GB" sz="2400" dirty="0" err="1" smtClean="0"/>
              <a:t>efectiva</a:t>
            </a:r>
            <a:r>
              <a:rPr lang="en-GB" sz="2400" dirty="0" smtClean="0"/>
              <a:t>: </a:t>
            </a:r>
            <a:r>
              <a:rPr lang="en-GB" sz="2400" i="1" dirty="0" smtClean="0"/>
              <a:t>lo </a:t>
            </a:r>
            <a:r>
              <a:rPr lang="en-GB" sz="2400" i="1" dirty="0" err="1" smtClean="0"/>
              <a:t>que</a:t>
            </a:r>
            <a:r>
              <a:rPr lang="en-GB" sz="2400" i="1" dirty="0" smtClean="0"/>
              <a:t> </a:t>
            </a:r>
            <a:r>
              <a:rPr lang="en-GB" sz="2400" i="1" dirty="0" err="1" smtClean="0"/>
              <a:t>quieras</a:t>
            </a:r>
            <a:r>
              <a:rPr lang="en-GB" sz="2400" i="1" dirty="0" smtClean="0"/>
              <a:t> </a:t>
            </a:r>
            <a:r>
              <a:rPr lang="en-GB" sz="2400" i="1" dirty="0" err="1" smtClean="0"/>
              <a:t>para</a:t>
            </a:r>
            <a:r>
              <a:rPr lang="en-GB" sz="2400" i="1" dirty="0" smtClean="0"/>
              <a:t> </a:t>
            </a:r>
            <a:r>
              <a:rPr lang="en-GB" sz="2400" i="1" dirty="0" err="1" smtClean="0"/>
              <a:t>tí</a:t>
            </a:r>
            <a:r>
              <a:rPr lang="en-GB" sz="2400" i="1" dirty="0" smtClean="0"/>
              <a:t>, </a:t>
            </a:r>
            <a:r>
              <a:rPr lang="en-GB" sz="2400" i="1" dirty="0" err="1" smtClean="0"/>
              <a:t>házmelo</a:t>
            </a:r>
            <a:r>
              <a:rPr lang="en-GB" sz="2400" i="1" dirty="0" smtClean="0"/>
              <a:t> a </a:t>
            </a:r>
            <a:r>
              <a:rPr lang="en-GB" sz="2400" i="1" dirty="0" err="1" smtClean="0"/>
              <a:t>mí</a:t>
            </a:r>
            <a:r>
              <a:rPr lang="en-GB" sz="2400" i="1" dirty="0" smtClean="0"/>
              <a:t>.</a:t>
            </a:r>
            <a:endParaRPr lang="en-GB" sz="2400" i="1" dirty="0"/>
          </a:p>
        </p:txBody>
      </p:sp>
    </p:spTree>
    <p:extLst>
      <p:ext uri="{BB962C8B-B14F-4D97-AF65-F5344CB8AC3E}">
        <p14:creationId xmlns:p14="http://schemas.microsoft.com/office/powerpoint/2010/main" val="8440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34975" y="393289"/>
            <a:ext cx="8229600" cy="981075"/>
          </a:xfrm>
        </p:spPr>
        <p:txBody>
          <a:bodyPr/>
          <a:lstStyle/>
          <a:p>
            <a:pPr eaLnBrk="1" hangingPunct="1"/>
            <a:r>
              <a:rPr lang="en-US" dirty="0" smtClean="0">
                <a:latin typeface="Gill Sans Ultra Bold" pitchFamily="34" charset="0"/>
              </a:rPr>
              <a:t>¿</a:t>
            </a:r>
            <a:r>
              <a:rPr lang="en-US" dirty="0" err="1" smtClean="0">
                <a:latin typeface="Gill Sans Ultra Bold" pitchFamily="34" charset="0"/>
              </a:rPr>
              <a:t>Cómo</a:t>
            </a:r>
            <a:r>
              <a:rPr lang="en-US" dirty="0" smtClean="0">
                <a:latin typeface="Gill Sans Ultra Bold" pitchFamily="34" charset="0"/>
              </a:rPr>
              <a:t> se dice </a:t>
            </a:r>
            <a:br>
              <a:rPr lang="en-US" dirty="0" smtClean="0">
                <a:latin typeface="Gill Sans Ultra Bold" pitchFamily="34" charset="0"/>
              </a:rPr>
            </a:br>
            <a:r>
              <a:rPr lang="en-US" dirty="0" smtClean="0">
                <a:latin typeface="Gill Sans Ultra Bold" pitchFamily="34" charset="0"/>
              </a:rPr>
              <a:t>(en </a:t>
            </a:r>
            <a:r>
              <a:rPr lang="en-US" dirty="0" err="1" smtClean="0">
                <a:latin typeface="Gill Sans Ultra Bold" pitchFamily="34" charset="0"/>
              </a:rPr>
              <a:t>inglés</a:t>
            </a:r>
            <a:r>
              <a:rPr lang="en-US" dirty="0" smtClean="0">
                <a:latin typeface="Gill Sans Ultra Bold" pitchFamily="34" charset="0"/>
              </a:rPr>
              <a:t>/en </a:t>
            </a:r>
            <a:r>
              <a:rPr lang="en-US" dirty="0" err="1" smtClean="0">
                <a:latin typeface="Gill Sans Ultra Bold" pitchFamily="34" charset="0"/>
              </a:rPr>
              <a:t>español</a:t>
            </a:r>
            <a:r>
              <a:rPr lang="en-US" dirty="0" smtClean="0">
                <a:latin typeface="Gill Sans Ultra Bold" pitchFamily="34" charset="0"/>
              </a:rPr>
              <a:t>?</a:t>
            </a:r>
          </a:p>
        </p:txBody>
      </p:sp>
      <p:sp>
        <p:nvSpPr>
          <p:cNvPr id="15362" name="TextBox 3"/>
          <p:cNvSpPr txBox="1">
            <a:spLocks noChangeArrowheads="1"/>
          </p:cNvSpPr>
          <p:nvPr/>
        </p:nvSpPr>
        <p:spPr bwMode="auto">
          <a:xfrm rot="-561223">
            <a:off x="660156" y="1911972"/>
            <a:ext cx="5140325" cy="646112"/>
          </a:xfrm>
          <a:prstGeom prst="rect">
            <a:avLst/>
          </a:prstGeom>
          <a:solidFill>
            <a:srgbClr val="FFFF00"/>
          </a:solidFill>
          <a:ln w="9525">
            <a:noFill/>
            <a:miter lim="800000"/>
            <a:headEnd/>
            <a:tailEnd/>
          </a:ln>
        </p:spPr>
        <p:txBody>
          <a:bodyPr>
            <a:spAutoFit/>
          </a:bodyPr>
          <a:lstStyle/>
          <a:p>
            <a:pPr algn="ctr"/>
            <a:r>
              <a:rPr lang="en-US" sz="3600" dirty="0">
                <a:latin typeface="Calibri" pitchFamily="34" charset="0"/>
              </a:rPr>
              <a:t>e</a:t>
            </a:r>
            <a:r>
              <a:rPr lang="en-US" sz="3600" dirty="0" smtClean="0">
                <a:latin typeface="Calibri" pitchFamily="34" charset="0"/>
              </a:rPr>
              <a:t>ver </a:t>
            </a:r>
            <a:r>
              <a:rPr lang="en-US" sz="3600" dirty="0">
                <a:latin typeface="Calibri" pitchFamily="34" charset="0"/>
              </a:rPr>
              <a:t>since I was young</a:t>
            </a:r>
          </a:p>
        </p:txBody>
      </p:sp>
      <p:sp>
        <p:nvSpPr>
          <p:cNvPr id="15363" name="TextBox 4"/>
          <p:cNvSpPr txBox="1">
            <a:spLocks noChangeArrowheads="1"/>
          </p:cNvSpPr>
          <p:nvPr/>
        </p:nvSpPr>
        <p:spPr bwMode="auto">
          <a:xfrm rot="820917">
            <a:off x="659255" y="3746676"/>
            <a:ext cx="4170363" cy="647700"/>
          </a:xfrm>
          <a:prstGeom prst="rect">
            <a:avLst/>
          </a:prstGeom>
          <a:solidFill>
            <a:srgbClr val="CCCCFF"/>
          </a:solidFill>
          <a:ln w="9525">
            <a:noFill/>
            <a:miter lim="800000"/>
            <a:headEnd/>
            <a:tailEnd/>
          </a:ln>
        </p:spPr>
        <p:txBody>
          <a:bodyPr>
            <a:spAutoFit/>
          </a:bodyPr>
          <a:lstStyle/>
          <a:p>
            <a:pPr algn="ctr"/>
            <a:r>
              <a:rPr lang="en-US" sz="3600" dirty="0">
                <a:latin typeface="Calibri" pitchFamily="34" charset="0"/>
              </a:rPr>
              <a:t>l</a:t>
            </a:r>
            <a:r>
              <a:rPr lang="en-US" sz="3600" dirty="0" smtClean="0">
                <a:latin typeface="Calibri" pitchFamily="34" charset="0"/>
              </a:rPr>
              <a:t>a </a:t>
            </a:r>
            <a:r>
              <a:rPr lang="en-US" sz="3600" dirty="0" err="1">
                <a:latin typeface="Calibri" pitchFamily="34" charset="0"/>
              </a:rPr>
              <a:t>buena</a:t>
            </a:r>
            <a:r>
              <a:rPr lang="en-US" sz="3600" dirty="0">
                <a:latin typeface="Calibri" pitchFamily="34" charset="0"/>
              </a:rPr>
              <a:t> </a:t>
            </a:r>
            <a:r>
              <a:rPr lang="en-US" sz="3600" dirty="0" err="1">
                <a:latin typeface="Calibri" pitchFamily="34" charset="0"/>
              </a:rPr>
              <a:t>educación</a:t>
            </a:r>
            <a:endParaRPr lang="en-US" sz="3600" dirty="0">
              <a:latin typeface="Calibri" pitchFamily="34" charset="0"/>
            </a:endParaRPr>
          </a:p>
        </p:txBody>
      </p:sp>
      <p:sp>
        <p:nvSpPr>
          <p:cNvPr id="15364" name="TextBox 5"/>
          <p:cNvSpPr txBox="1">
            <a:spLocks noChangeArrowheads="1"/>
          </p:cNvSpPr>
          <p:nvPr/>
        </p:nvSpPr>
        <p:spPr bwMode="auto">
          <a:xfrm rot="-574520">
            <a:off x="470498" y="4910139"/>
            <a:ext cx="2633663" cy="647700"/>
          </a:xfrm>
          <a:prstGeom prst="rect">
            <a:avLst/>
          </a:prstGeom>
          <a:solidFill>
            <a:srgbClr val="CCCCFF"/>
          </a:solidFill>
          <a:ln w="9525">
            <a:noFill/>
            <a:miter lim="800000"/>
            <a:headEnd/>
            <a:tailEnd/>
          </a:ln>
        </p:spPr>
        <p:txBody>
          <a:bodyPr>
            <a:spAutoFit/>
          </a:bodyPr>
          <a:lstStyle/>
          <a:p>
            <a:pPr algn="ctr"/>
            <a:r>
              <a:rPr lang="en-US" sz="3600" dirty="0" smtClean="0">
                <a:latin typeface="Calibri" pitchFamily="34" charset="0"/>
              </a:rPr>
              <a:t>los </a:t>
            </a:r>
            <a:r>
              <a:rPr lang="en-US" sz="3600" dirty="0" err="1">
                <a:latin typeface="Calibri" pitchFamily="34" charset="0"/>
              </a:rPr>
              <a:t>demás</a:t>
            </a:r>
            <a:endParaRPr lang="en-US" sz="3600" dirty="0">
              <a:latin typeface="Calibri" pitchFamily="34" charset="0"/>
            </a:endParaRPr>
          </a:p>
        </p:txBody>
      </p:sp>
      <p:sp>
        <p:nvSpPr>
          <p:cNvPr id="15365" name="TextBox 6"/>
          <p:cNvSpPr txBox="1">
            <a:spLocks noChangeArrowheads="1"/>
          </p:cNvSpPr>
          <p:nvPr/>
        </p:nvSpPr>
        <p:spPr bwMode="auto">
          <a:xfrm rot="808018">
            <a:off x="2771069" y="5545666"/>
            <a:ext cx="3535363" cy="646113"/>
          </a:xfrm>
          <a:prstGeom prst="rect">
            <a:avLst/>
          </a:prstGeom>
          <a:solidFill>
            <a:srgbClr val="FFFF00"/>
          </a:solidFill>
          <a:ln w="9525">
            <a:noFill/>
            <a:miter lim="800000"/>
            <a:headEnd/>
            <a:tailEnd/>
          </a:ln>
        </p:spPr>
        <p:txBody>
          <a:bodyPr>
            <a:spAutoFit/>
          </a:bodyPr>
          <a:lstStyle/>
          <a:p>
            <a:pPr algn="ctr"/>
            <a:r>
              <a:rPr lang="en-US" sz="3600" dirty="0">
                <a:latin typeface="Calibri" pitchFamily="34" charset="0"/>
              </a:rPr>
              <a:t>b</a:t>
            </a:r>
            <a:r>
              <a:rPr lang="en-US" sz="3600" dirty="0" smtClean="0">
                <a:latin typeface="Calibri" pitchFamily="34" charset="0"/>
              </a:rPr>
              <a:t>ad </a:t>
            </a:r>
            <a:r>
              <a:rPr lang="en-US" sz="3600" dirty="0">
                <a:latin typeface="Calibri" pitchFamily="34" charset="0"/>
              </a:rPr>
              <a:t>manners</a:t>
            </a:r>
          </a:p>
        </p:txBody>
      </p:sp>
      <p:sp>
        <p:nvSpPr>
          <p:cNvPr id="15366" name="TextBox 7"/>
          <p:cNvSpPr txBox="1">
            <a:spLocks noChangeArrowheads="1"/>
          </p:cNvSpPr>
          <p:nvPr/>
        </p:nvSpPr>
        <p:spPr bwMode="auto">
          <a:xfrm rot="21104799">
            <a:off x="5411115" y="2381335"/>
            <a:ext cx="3610367" cy="646331"/>
          </a:xfrm>
          <a:prstGeom prst="rect">
            <a:avLst/>
          </a:prstGeom>
          <a:solidFill>
            <a:srgbClr val="CCCCFF"/>
          </a:solidFill>
          <a:ln w="9525">
            <a:noFill/>
            <a:miter lim="800000"/>
            <a:headEnd/>
            <a:tailEnd/>
          </a:ln>
        </p:spPr>
        <p:txBody>
          <a:bodyPr wrap="square">
            <a:spAutoFit/>
          </a:bodyPr>
          <a:lstStyle/>
          <a:p>
            <a:pPr algn="ctr"/>
            <a:r>
              <a:rPr lang="en-US" sz="3600" dirty="0" err="1">
                <a:latin typeface="Calibri" pitchFamily="34" charset="0"/>
              </a:rPr>
              <a:t>c</a:t>
            </a:r>
            <a:r>
              <a:rPr lang="en-US" sz="3600" dirty="0" err="1" smtClean="0">
                <a:latin typeface="Calibri" pitchFamily="34" charset="0"/>
              </a:rPr>
              <a:t>hupar</a:t>
            </a:r>
            <a:r>
              <a:rPr lang="en-US" sz="3600" dirty="0" smtClean="0">
                <a:latin typeface="Calibri" pitchFamily="34" charset="0"/>
              </a:rPr>
              <a:t> </a:t>
            </a:r>
            <a:r>
              <a:rPr lang="en-US" sz="3600" dirty="0">
                <a:latin typeface="Calibri" pitchFamily="34" charset="0"/>
              </a:rPr>
              <a:t>los </a:t>
            </a:r>
            <a:r>
              <a:rPr lang="en-US" sz="3600" dirty="0" err="1">
                <a:latin typeface="Calibri" pitchFamily="34" charset="0"/>
              </a:rPr>
              <a:t>dedos</a:t>
            </a:r>
            <a:endParaRPr lang="en-US" sz="3600" dirty="0">
              <a:latin typeface="Calibri" pitchFamily="34" charset="0"/>
            </a:endParaRPr>
          </a:p>
        </p:txBody>
      </p:sp>
      <p:sp>
        <p:nvSpPr>
          <p:cNvPr id="15367" name="TextBox 8"/>
          <p:cNvSpPr txBox="1">
            <a:spLocks noChangeArrowheads="1"/>
          </p:cNvSpPr>
          <p:nvPr/>
        </p:nvSpPr>
        <p:spPr bwMode="auto">
          <a:xfrm rot="1624297">
            <a:off x="2971030" y="3850362"/>
            <a:ext cx="5762625" cy="646112"/>
          </a:xfrm>
          <a:prstGeom prst="rect">
            <a:avLst/>
          </a:prstGeom>
          <a:solidFill>
            <a:srgbClr val="FFFF00"/>
          </a:solidFill>
          <a:ln w="9525">
            <a:noFill/>
            <a:miter lim="800000"/>
            <a:headEnd/>
            <a:tailEnd/>
          </a:ln>
        </p:spPr>
        <p:txBody>
          <a:bodyPr>
            <a:spAutoFit/>
          </a:bodyPr>
          <a:lstStyle/>
          <a:p>
            <a:pPr algn="ctr"/>
            <a:r>
              <a:rPr lang="en-US" sz="3600" dirty="0">
                <a:latin typeface="Calibri" pitchFamily="34" charset="0"/>
              </a:rPr>
              <a:t>t</a:t>
            </a:r>
            <a:r>
              <a:rPr lang="en-US" sz="3600" dirty="0" smtClean="0">
                <a:latin typeface="Calibri" pitchFamily="34" charset="0"/>
              </a:rPr>
              <a:t>o </a:t>
            </a:r>
            <a:r>
              <a:rPr lang="en-US" sz="3600" dirty="0">
                <a:latin typeface="Calibri" pitchFamily="34" charset="0"/>
              </a:rPr>
              <a:t>talk with your mouth full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49025424"/>
              </p:ext>
            </p:extLst>
          </p:nvPr>
        </p:nvGraphicFramePr>
        <p:xfrm>
          <a:off x="463941" y="345036"/>
          <a:ext cx="8202628" cy="2804608"/>
        </p:xfrm>
        <a:graphic>
          <a:graphicData uri="http://schemas.openxmlformats.org/drawingml/2006/table">
            <a:tbl>
              <a:tblPr firstRow="1" bandRow="1">
                <a:tableStyleId>{5940675A-B579-460E-94D1-54222C63F5DA}</a:tableStyleId>
              </a:tblPr>
              <a:tblGrid>
                <a:gridCol w="2050657"/>
                <a:gridCol w="2050657"/>
                <a:gridCol w="2050657"/>
                <a:gridCol w="2050657"/>
              </a:tblGrid>
              <a:tr h="541132">
                <a:tc gridSpan="2">
                  <a:txBody>
                    <a:bodyPr/>
                    <a:lstStyle/>
                    <a:p>
                      <a:pPr algn="ctr"/>
                      <a:r>
                        <a:rPr lang="en-GB" sz="2400" dirty="0" smtClean="0"/>
                        <a:t>de </a:t>
                      </a:r>
                      <a:r>
                        <a:rPr lang="en-GB" sz="2400" dirty="0" err="1" smtClean="0"/>
                        <a:t>buena</a:t>
                      </a:r>
                      <a:r>
                        <a:rPr lang="en-GB" sz="2400" dirty="0" smtClean="0"/>
                        <a:t> </a:t>
                      </a:r>
                      <a:r>
                        <a:rPr lang="en-GB" sz="2400" dirty="0" err="1" smtClean="0"/>
                        <a:t>educación</a:t>
                      </a:r>
                      <a:endParaRPr lang="en-GB" sz="2400" dirty="0"/>
                    </a:p>
                  </a:txBody>
                  <a:tcPr anchor="ctr"/>
                </a:tc>
                <a:tc hMerge="1">
                  <a:txBody>
                    <a:bodyPr/>
                    <a:lstStyle/>
                    <a:p>
                      <a:endParaRPr lang="en-GB" dirty="0"/>
                    </a:p>
                  </a:txBody>
                  <a:tcPr/>
                </a:tc>
                <a:tc gridSpan="2">
                  <a:txBody>
                    <a:bodyPr/>
                    <a:lstStyle/>
                    <a:p>
                      <a:pPr algn="ctr"/>
                      <a:r>
                        <a:rPr lang="en-GB" sz="2400" dirty="0" smtClean="0"/>
                        <a:t>de mala </a:t>
                      </a:r>
                      <a:r>
                        <a:rPr lang="en-GB" sz="2400" dirty="0" err="1" smtClean="0"/>
                        <a:t>educación</a:t>
                      </a:r>
                      <a:endParaRPr lang="en-GB" sz="2400" dirty="0"/>
                    </a:p>
                  </a:txBody>
                  <a:tcPr anchor="ctr"/>
                </a:tc>
                <a:tc hMerge="1">
                  <a:txBody>
                    <a:bodyPr/>
                    <a:lstStyle/>
                    <a:p>
                      <a:endParaRPr lang="en-GB" dirty="0"/>
                    </a:p>
                  </a:txBody>
                  <a:tcPr/>
                </a:tc>
              </a:tr>
              <a:tr h="541132">
                <a:tc>
                  <a:txBody>
                    <a:bodyPr/>
                    <a:lstStyle/>
                    <a:p>
                      <a:pPr algn="ctr"/>
                      <a:r>
                        <a:rPr lang="en-GB" dirty="0" smtClean="0"/>
                        <a:t>to open the door</a:t>
                      </a:r>
                      <a:r>
                        <a:rPr lang="en-GB" baseline="0" dirty="0" smtClean="0"/>
                        <a:t> for others</a:t>
                      </a:r>
                      <a:endParaRPr lang="en-GB" dirty="0"/>
                    </a:p>
                  </a:txBody>
                  <a:tcPr anchor="ctr"/>
                </a:tc>
                <a:tc>
                  <a:txBody>
                    <a:bodyPr/>
                    <a:lstStyle/>
                    <a:p>
                      <a:pPr algn="ctr"/>
                      <a:endParaRPr lang="en-GB" dirty="0"/>
                    </a:p>
                  </a:txBody>
                  <a:tcPr anchor="ctr"/>
                </a:tc>
                <a:tc>
                  <a:txBody>
                    <a:bodyPr/>
                    <a:lstStyle/>
                    <a:p>
                      <a:pPr algn="ctr"/>
                      <a:r>
                        <a:rPr lang="en-GB" dirty="0" smtClean="0"/>
                        <a:t>to bite your finger nails</a:t>
                      </a:r>
                      <a:endParaRPr lang="en-GB" dirty="0"/>
                    </a:p>
                  </a:txBody>
                  <a:tcPr anchor="ctr"/>
                </a:tc>
                <a:tc>
                  <a:txBody>
                    <a:bodyPr/>
                    <a:lstStyle/>
                    <a:p>
                      <a:pPr algn="ctr"/>
                      <a:endParaRPr lang="en-GB"/>
                    </a:p>
                  </a:txBody>
                  <a:tcPr anchor="ctr"/>
                </a:tc>
              </a:tr>
              <a:tr h="541132">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a:p>
                  </a:txBody>
                  <a:tcPr anchor="ctr"/>
                </a:tc>
              </a:tr>
              <a:tr h="541132">
                <a:tc>
                  <a:txBody>
                    <a:bodyPr/>
                    <a:lstStyle/>
                    <a:p>
                      <a:pPr algn="ctr"/>
                      <a:endParaRPr lang="en-GB"/>
                    </a:p>
                  </a:txBody>
                  <a:tcPr anchor="ctr"/>
                </a:tc>
                <a:tc>
                  <a:txBody>
                    <a:bodyPr/>
                    <a:lstStyle/>
                    <a:p>
                      <a:pPr algn="ctr"/>
                      <a:endParaRPr lang="en-GB"/>
                    </a:p>
                  </a:txBody>
                  <a:tcPr anchor="ctr"/>
                </a:tc>
                <a:tc>
                  <a:txBody>
                    <a:bodyPr/>
                    <a:lstStyle/>
                    <a:p>
                      <a:pPr algn="ctr"/>
                      <a:endParaRPr lang="en-GB" dirty="0"/>
                    </a:p>
                  </a:txBody>
                  <a:tcPr anchor="ctr"/>
                </a:tc>
                <a:tc>
                  <a:txBody>
                    <a:bodyPr/>
                    <a:lstStyle/>
                    <a:p>
                      <a:pPr algn="ctr"/>
                      <a:endParaRPr lang="en-GB" dirty="0"/>
                    </a:p>
                  </a:txBody>
                  <a:tcPr anchor="ctr"/>
                </a:tc>
              </a:tr>
              <a:tr h="541132">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07486821"/>
              </p:ext>
            </p:extLst>
          </p:nvPr>
        </p:nvGraphicFramePr>
        <p:xfrm>
          <a:off x="463941" y="3687045"/>
          <a:ext cx="8202628" cy="2966720"/>
        </p:xfrm>
        <a:graphic>
          <a:graphicData uri="http://schemas.openxmlformats.org/drawingml/2006/table">
            <a:tbl>
              <a:tblPr firstRow="1" bandRow="1">
                <a:tableStyleId>{5940675A-B579-460E-94D1-54222C63F5DA}</a:tableStyleId>
              </a:tblPr>
              <a:tblGrid>
                <a:gridCol w="2050657"/>
                <a:gridCol w="2050657"/>
                <a:gridCol w="2050657"/>
                <a:gridCol w="2050657"/>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
        <p:nvSpPr>
          <p:cNvPr id="7" name="TextBox 6"/>
          <p:cNvSpPr txBox="1"/>
          <p:nvPr/>
        </p:nvSpPr>
        <p:spPr>
          <a:xfrm>
            <a:off x="463941" y="3261090"/>
            <a:ext cx="3039910" cy="369332"/>
          </a:xfrm>
          <a:prstGeom prst="rect">
            <a:avLst/>
          </a:prstGeom>
          <a:noFill/>
        </p:spPr>
        <p:txBody>
          <a:bodyPr wrap="square" rtlCol="0">
            <a:spAutoFit/>
          </a:bodyPr>
          <a:lstStyle/>
          <a:p>
            <a:r>
              <a:rPr lang="en-GB" dirty="0" err="1" smtClean="0"/>
              <a:t>Más</a:t>
            </a:r>
            <a:r>
              <a:rPr lang="en-GB" dirty="0" smtClean="0"/>
              <a:t> </a:t>
            </a:r>
            <a:r>
              <a:rPr lang="en-GB" dirty="0" err="1" smtClean="0"/>
              <a:t>vocabulario</a:t>
            </a:r>
            <a:r>
              <a:rPr lang="en-GB" dirty="0" smtClean="0"/>
              <a:t>:</a:t>
            </a:r>
            <a:endParaRPr lang="en-GB" dirty="0"/>
          </a:p>
        </p:txBody>
      </p:sp>
      <p:sp>
        <p:nvSpPr>
          <p:cNvPr id="2" name="TextBox 1"/>
          <p:cNvSpPr txBox="1"/>
          <p:nvPr/>
        </p:nvSpPr>
        <p:spPr>
          <a:xfrm>
            <a:off x="2551289" y="869244"/>
            <a:ext cx="1941689" cy="646331"/>
          </a:xfrm>
          <a:prstGeom prst="rect">
            <a:avLst/>
          </a:prstGeom>
          <a:noFill/>
        </p:spPr>
        <p:txBody>
          <a:bodyPr wrap="square" rtlCol="0">
            <a:spAutoFit/>
          </a:bodyPr>
          <a:lstStyle/>
          <a:p>
            <a:r>
              <a:rPr lang="en-GB" b="1" dirty="0" err="1" smtClean="0">
                <a:solidFill>
                  <a:srgbClr val="0070C0"/>
                </a:solidFill>
                <a:latin typeface="+mn-lt"/>
              </a:rPr>
              <a:t>abrir</a:t>
            </a:r>
            <a:r>
              <a:rPr lang="en-GB" b="1" dirty="0" smtClean="0">
                <a:solidFill>
                  <a:srgbClr val="0070C0"/>
                </a:solidFill>
                <a:latin typeface="+mn-lt"/>
              </a:rPr>
              <a:t> la </a:t>
            </a:r>
            <a:r>
              <a:rPr lang="en-GB" b="1" dirty="0" err="1" smtClean="0">
                <a:solidFill>
                  <a:srgbClr val="0070C0"/>
                </a:solidFill>
                <a:latin typeface="+mn-lt"/>
              </a:rPr>
              <a:t>puerta</a:t>
            </a:r>
            <a:r>
              <a:rPr lang="en-GB" b="1" dirty="0" smtClean="0">
                <a:solidFill>
                  <a:srgbClr val="0070C0"/>
                </a:solidFill>
                <a:latin typeface="+mn-lt"/>
              </a:rPr>
              <a:t> a los </a:t>
            </a:r>
            <a:r>
              <a:rPr lang="en-GB" b="1" dirty="0" err="1" smtClean="0">
                <a:solidFill>
                  <a:srgbClr val="0070C0"/>
                </a:solidFill>
                <a:latin typeface="+mn-lt"/>
              </a:rPr>
              <a:t>demás</a:t>
            </a:r>
            <a:endParaRPr lang="en-GB" b="1" dirty="0">
              <a:solidFill>
                <a:srgbClr val="0070C0"/>
              </a:solidFill>
              <a:latin typeface="+mn-lt"/>
            </a:endParaRPr>
          </a:p>
        </p:txBody>
      </p:sp>
      <p:sp>
        <p:nvSpPr>
          <p:cNvPr id="8" name="TextBox 7"/>
          <p:cNvSpPr txBox="1"/>
          <p:nvPr/>
        </p:nvSpPr>
        <p:spPr>
          <a:xfrm>
            <a:off x="6632222" y="869244"/>
            <a:ext cx="1941689" cy="646331"/>
          </a:xfrm>
          <a:prstGeom prst="rect">
            <a:avLst/>
          </a:prstGeom>
          <a:noFill/>
        </p:spPr>
        <p:txBody>
          <a:bodyPr wrap="square" rtlCol="0">
            <a:spAutoFit/>
          </a:bodyPr>
          <a:lstStyle/>
          <a:p>
            <a:r>
              <a:rPr lang="en-GB" b="1" dirty="0" err="1">
                <a:solidFill>
                  <a:srgbClr val="0070C0"/>
                </a:solidFill>
                <a:latin typeface="+mn-lt"/>
              </a:rPr>
              <a:t>c</a:t>
            </a:r>
            <a:r>
              <a:rPr lang="en-GB" b="1" dirty="0" err="1" smtClean="0">
                <a:solidFill>
                  <a:srgbClr val="0070C0"/>
                </a:solidFill>
                <a:latin typeface="+mn-lt"/>
              </a:rPr>
              <a:t>huparse</a:t>
            </a:r>
            <a:r>
              <a:rPr lang="en-GB" b="1" dirty="0" smtClean="0">
                <a:solidFill>
                  <a:srgbClr val="0070C0"/>
                </a:solidFill>
                <a:latin typeface="+mn-lt"/>
              </a:rPr>
              <a:t> los </a:t>
            </a:r>
            <a:r>
              <a:rPr lang="en-GB" b="1" dirty="0" err="1" smtClean="0">
                <a:solidFill>
                  <a:srgbClr val="0070C0"/>
                </a:solidFill>
                <a:latin typeface="+mn-lt"/>
              </a:rPr>
              <a:t>dedos</a:t>
            </a:r>
            <a:endParaRPr lang="en-GB" b="1" dirty="0">
              <a:solidFill>
                <a:srgbClr val="0070C0"/>
              </a:solidFill>
              <a:latin typeface="+mn-lt"/>
            </a:endParaRPr>
          </a:p>
        </p:txBody>
      </p:sp>
    </p:spTree>
    <p:extLst>
      <p:ext uri="{BB962C8B-B14F-4D97-AF65-F5344CB8AC3E}">
        <p14:creationId xmlns:p14="http://schemas.microsoft.com/office/powerpoint/2010/main" val="84218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58096402"/>
              </p:ext>
            </p:extLst>
          </p:nvPr>
        </p:nvGraphicFramePr>
        <p:xfrm>
          <a:off x="463941" y="345036"/>
          <a:ext cx="8202628" cy="3375772"/>
        </p:xfrm>
        <a:graphic>
          <a:graphicData uri="http://schemas.openxmlformats.org/drawingml/2006/table">
            <a:tbl>
              <a:tblPr firstRow="1" bandRow="1">
                <a:tableStyleId>{5940675A-B579-460E-94D1-54222C63F5DA}</a:tableStyleId>
              </a:tblPr>
              <a:tblGrid>
                <a:gridCol w="2050657"/>
                <a:gridCol w="2050657"/>
                <a:gridCol w="2050657"/>
                <a:gridCol w="2050657"/>
              </a:tblGrid>
              <a:tr h="541132">
                <a:tc gridSpan="2">
                  <a:txBody>
                    <a:bodyPr/>
                    <a:lstStyle/>
                    <a:p>
                      <a:pPr algn="ctr"/>
                      <a:r>
                        <a:rPr lang="en-GB" sz="2400" dirty="0" smtClean="0"/>
                        <a:t>de </a:t>
                      </a:r>
                      <a:r>
                        <a:rPr lang="en-GB" sz="2400" dirty="0" err="1" smtClean="0"/>
                        <a:t>buena</a:t>
                      </a:r>
                      <a:r>
                        <a:rPr lang="en-GB" sz="2400" dirty="0" smtClean="0"/>
                        <a:t> </a:t>
                      </a:r>
                      <a:r>
                        <a:rPr lang="en-GB" sz="2400" dirty="0" err="1" smtClean="0"/>
                        <a:t>educación</a:t>
                      </a:r>
                      <a:endParaRPr lang="en-GB" sz="2400" dirty="0"/>
                    </a:p>
                  </a:txBody>
                  <a:tcPr anchor="ctr"/>
                </a:tc>
                <a:tc hMerge="1">
                  <a:txBody>
                    <a:bodyPr/>
                    <a:lstStyle/>
                    <a:p>
                      <a:endParaRPr lang="en-GB" dirty="0"/>
                    </a:p>
                  </a:txBody>
                  <a:tcPr/>
                </a:tc>
                <a:tc gridSpan="2">
                  <a:txBody>
                    <a:bodyPr/>
                    <a:lstStyle/>
                    <a:p>
                      <a:pPr algn="ctr"/>
                      <a:r>
                        <a:rPr lang="en-GB" sz="2400" dirty="0" smtClean="0"/>
                        <a:t>de mala </a:t>
                      </a:r>
                      <a:r>
                        <a:rPr lang="en-GB" sz="2400" dirty="0" err="1" smtClean="0"/>
                        <a:t>educación</a:t>
                      </a:r>
                      <a:endParaRPr lang="en-GB" sz="2400" dirty="0"/>
                    </a:p>
                  </a:txBody>
                  <a:tcPr anchor="ctr"/>
                </a:tc>
                <a:tc hMerge="1">
                  <a:txBody>
                    <a:bodyPr/>
                    <a:lstStyle/>
                    <a:p>
                      <a:endParaRPr lang="en-GB" dirty="0"/>
                    </a:p>
                  </a:txBody>
                  <a:tcPr/>
                </a:tc>
              </a:tr>
              <a:tr h="541132">
                <a:tc>
                  <a:txBody>
                    <a:bodyPr/>
                    <a:lstStyle/>
                    <a:p>
                      <a:pPr algn="ctr"/>
                      <a:r>
                        <a:rPr lang="en-GB" dirty="0" smtClean="0"/>
                        <a:t>to open the door</a:t>
                      </a:r>
                      <a:r>
                        <a:rPr lang="en-GB" baseline="0" dirty="0" smtClean="0"/>
                        <a:t> for others</a:t>
                      </a:r>
                      <a:endParaRPr lang="en-GB" dirty="0"/>
                    </a:p>
                  </a:txBody>
                  <a:tcPr anchor="ctr"/>
                </a:tc>
                <a:tc>
                  <a:txBody>
                    <a:bodyPr/>
                    <a:lstStyle/>
                    <a:p>
                      <a:pPr algn="ctr"/>
                      <a:r>
                        <a:rPr lang="en-GB" dirty="0" err="1" smtClean="0"/>
                        <a:t>abrir</a:t>
                      </a:r>
                      <a:r>
                        <a:rPr lang="en-GB" dirty="0" smtClean="0"/>
                        <a:t> la </a:t>
                      </a:r>
                      <a:r>
                        <a:rPr lang="en-GB" dirty="0" err="1" smtClean="0"/>
                        <a:t>puerta</a:t>
                      </a:r>
                      <a:r>
                        <a:rPr lang="en-GB" dirty="0" smtClean="0"/>
                        <a:t> a los </a:t>
                      </a:r>
                      <a:r>
                        <a:rPr lang="en-GB" dirty="0" err="1" smtClean="0"/>
                        <a:t>demás</a:t>
                      </a:r>
                      <a:endParaRPr lang="en-GB" dirty="0"/>
                    </a:p>
                  </a:txBody>
                  <a:tcPr anchor="ctr"/>
                </a:tc>
                <a:tc>
                  <a:txBody>
                    <a:bodyPr/>
                    <a:lstStyle/>
                    <a:p>
                      <a:pPr algn="ctr"/>
                      <a:r>
                        <a:rPr lang="en-GB" dirty="0" smtClean="0"/>
                        <a:t>to bite your finger nails</a:t>
                      </a:r>
                      <a:endParaRPr lang="en-GB" dirty="0"/>
                    </a:p>
                  </a:txBody>
                  <a:tcPr anchor="ctr"/>
                </a:tc>
                <a:tc>
                  <a:txBody>
                    <a:bodyPr/>
                    <a:lstStyle/>
                    <a:p>
                      <a:pPr algn="ctr"/>
                      <a:r>
                        <a:rPr lang="en-GB" dirty="0" err="1" smtClean="0"/>
                        <a:t>chuparse</a:t>
                      </a:r>
                      <a:r>
                        <a:rPr lang="en-GB" dirty="0" smtClean="0"/>
                        <a:t> los </a:t>
                      </a:r>
                      <a:r>
                        <a:rPr lang="en-GB" dirty="0" err="1" smtClean="0"/>
                        <a:t>dedos</a:t>
                      </a:r>
                      <a:endParaRPr lang="en-GB" dirty="0"/>
                    </a:p>
                  </a:txBody>
                  <a:tcPr anchor="ctr"/>
                </a:tc>
              </a:tr>
              <a:tr h="54113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smtClean="0"/>
                        <a:t>to greet (the</a:t>
                      </a:r>
                      <a:r>
                        <a:rPr lang="en-GB" baseline="0" dirty="0" smtClean="0"/>
                        <a:t> stallholder)</a:t>
                      </a:r>
                      <a:endParaRPr lang="en-GB" dirty="0" smtClean="0"/>
                    </a:p>
                  </a:txBody>
                  <a:tcPr anchor="ctr"/>
                </a:tc>
                <a:tc>
                  <a:txBody>
                    <a:bodyPr/>
                    <a:lstStyle/>
                    <a:p>
                      <a:pPr algn="ctr"/>
                      <a:r>
                        <a:rPr lang="en-GB" dirty="0" err="1" smtClean="0"/>
                        <a:t>saludar</a:t>
                      </a:r>
                      <a:r>
                        <a:rPr lang="en-GB" dirty="0" smtClean="0"/>
                        <a:t> al </a:t>
                      </a:r>
                      <a:r>
                        <a:rPr lang="en-GB" dirty="0" err="1" smtClean="0"/>
                        <a:t>tendero</a:t>
                      </a:r>
                      <a:endParaRPr lang="en-GB" dirty="0"/>
                    </a:p>
                  </a:txBody>
                  <a:tcPr anchor="ctr"/>
                </a:tc>
                <a:tc>
                  <a:txBody>
                    <a:bodyPr/>
                    <a:lstStyle/>
                    <a:p>
                      <a:pPr algn="ctr"/>
                      <a:r>
                        <a:rPr lang="en-GB" dirty="0" smtClean="0"/>
                        <a:t>not to talk</a:t>
                      </a:r>
                      <a:r>
                        <a:rPr lang="en-GB" baseline="0" dirty="0" smtClean="0"/>
                        <a:t> with your mouth full</a:t>
                      </a:r>
                      <a:endParaRPr lang="en-GB" dirty="0"/>
                    </a:p>
                  </a:txBody>
                  <a:tcPr anchor="ctr"/>
                </a:tc>
                <a:tc>
                  <a:txBody>
                    <a:bodyPr/>
                    <a:lstStyle/>
                    <a:p>
                      <a:pPr algn="ctr"/>
                      <a:r>
                        <a:rPr lang="en-GB" dirty="0" smtClean="0"/>
                        <a:t>no </a:t>
                      </a:r>
                      <a:r>
                        <a:rPr lang="en-GB" dirty="0" err="1" smtClean="0"/>
                        <a:t>hablar</a:t>
                      </a:r>
                      <a:r>
                        <a:rPr lang="en-GB" dirty="0" smtClean="0"/>
                        <a:t> con la </a:t>
                      </a:r>
                      <a:r>
                        <a:rPr lang="en-GB" dirty="0" err="1" smtClean="0"/>
                        <a:t>boca</a:t>
                      </a:r>
                      <a:r>
                        <a:rPr lang="en-GB" dirty="0" smtClean="0"/>
                        <a:t> </a:t>
                      </a:r>
                      <a:r>
                        <a:rPr lang="en-GB" dirty="0" err="1" smtClean="0"/>
                        <a:t>llena</a:t>
                      </a:r>
                      <a:endParaRPr lang="en-GB" dirty="0"/>
                    </a:p>
                  </a:txBody>
                  <a:tcPr anchor="ctr"/>
                </a:tc>
              </a:tr>
              <a:tr h="541132">
                <a:tc>
                  <a:txBody>
                    <a:bodyPr/>
                    <a:lstStyle/>
                    <a:p>
                      <a:pPr algn="ctr"/>
                      <a:r>
                        <a:rPr lang="en-GB" dirty="0" smtClean="0"/>
                        <a:t>to leave the bathroom clean</a:t>
                      </a:r>
                      <a:endParaRPr lang="en-GB" dirty="0"/>
                    </a:p>
                  </a:txBody>
                  <a:tcPr anchor="ctr"/>
                </a:tc>
                <a:tc>
                  <a:txBody>
                    <a:bodyPr/>
                    <a:lstStyle/>
                    <a:p>
                      <a:pPr algn="ctr"/>
                      <a:r>
                        <a:rPr lang="en-GB" dirty="0" err="1" smtClean="0"/>
                        <a:t>dejar</a:t>
                      </a:r>
                      <a:r>
                        <a:rPr lang="en-GB" baseline="0" dirty="0" smtClean="0"/>
                        <a:t> </a:t>
                      </a:r>
                      <a:r>
                        <a:rPr lang="en-GB" baseline="0" dirty="0" err="1" smtClean="0"/>
                        <a:t>limpio</a:t>
                      </a:r>
                      <a:r>
                        <a:rPr lang="en-GB" baseline="0" dirty="0" smtClean="0"/>
                        <a:t> el </a:t>
                      </a:r>
                      <a:r>
                        <a:rPr lang="en-GB" baseline="0" dirty="0" err="1" smtClean="0"/>
                        <a:t>baño</a:t>
                      </a:r>
                      <a:endParaRPr lang="en-GB" dirty="0"/>
                    </a:p>
                  </a:txBody>
                  <a:tcPr anchor="ctr"/>
                </a:tc>
                <a:tc>
                  <a:txBody>
                    <a:bodyPr/>
                    <a:lstStyle/>
                    <a:p>
                      <a:pPr algn="ctr"/>
                      <a:r>
                        <a:rPr lang="en-GB" dirty="0" smtClean="0"/>
                        <a:t>not to interrupt when others are talking</a:t>
                      </a:r>
                      <a:endParaRPr lang="en-GB" dirty="0"/>
                    </a:p>
                  </a:txBody>
                  <a:tcPr anchor="ctr"/>
                </a:tc>
                <a:tc>
                  <a:txBody>
                    <a:bodyPr/>
                    <a:lstStyle/>
                    <a:p>
                      <a:pPr algn="ctr"/>
                      <a:r>
                        <a:rPr lang="en-GB" dirty="0" smtClean="0"/>
                        <a:t>no </a:t>
                      </a:r>
                      <a:r>
                        <a:rPr lang="en-GB" dirty="0" err="1" smtClean="0"/>
                        <a:t>interrumpir</a:t>
                      </a:r>
                      <a:r>
                        <a:rPr lang="en-GB" baseline="0" dirty="0" smtClean="0"/>
                        <a:t> </a:t>
                      </a:r>
                      <a:r>
                        <a:rPr lang="en-GB" baseline="0" dirty="0" err="1" smtClean="0"/>
                        <a:t>cuando</a:t>
                      </a:r>
                      <a:r>
                        <a:rPr lang="en-GB" baseline="0" dirty="0" smtClean="0"/>
                        <a:t> </a:t>
                      </a:r>
                      <a:r>
                        <a:rPr lang="en-GB" baseline="0" dirty="0" err="1" smtClean="0"/>
                        <a:t>hablan</a:t>
                      </a:r>
                      <a:r>
                        <a:rPr lang="en-GB" baseline="0" dirty="0" smtClean="0"/>
                        <a:t> los </a:t>
                      </a:r>
                      <a:r>
                        <a:rPr lang="en-GB" baseline="0" dirty="0" err="1" smtClean="0"/>
                        <a:t>demás</a:t>
                      </a:r>
                      <a:endParaRPr lang="en-GB" dirty="0"/>
                    </a:p>
                  </a:txBody>
                  <a:tcPr anchor="ctr"/>
                </a:tc>
              </a:tr>
              <a:tr h="541132">
                <a:tc>
                  <a:txBody>
                    <a:bodyPr/>
                    <a:lstStyle/>
                    <a:p>
                      <a:pPr algn="ctr"/>
                      <a:r>
                        <a:rPr lang="en-GB" dirty="0" smtClean="0"/>
                        <a:t>to use a napkin</a:t>
                      </a:r>
                      <a:endParaRPr lang="en-GB" dirty="0"/>
                    </a:p>
                  </a:txBody>
                  <a:tcPr anchor="ctr"/>
                </a:tc>
                <a:tc>
                  <a:txBody>
                    <a:bodyPr/>
                    <a:lstStyle/>
                    <a:p>
                      <a:pPr algn="ctr"/>
                      <a:r>
                        <a:rPr lang="en-GB" dirty="0" err="1" smtClean="0"/>
                        <a:t>ponerse</a:t>
                      </a:r>
                      <a:r>
                        <a:rPr lang="en-GB" baseline="0" dirty="0" smtClean="0"/>
                        <a:t> la </a:t>
                      </a:r>
                      <a:r>
                        <a:rPr lang="en-GB" baseline="0" dirty="0" err="1" smtClean="0"/>
                        <a:t>servilleta</a:t>
                      </a:r>
                      <a:endParaRPr lang="en-GB" dirty="0"/>
                    </a:p>
                  </a:txBody>
                  <a:tcPr anchor="ctr"/>
                </a:tc>
                <a:tc>
                  <a:txBody>
                    <a:bodyPr/>
                    <a:lstStyle/>
                    <a:p>
                      <a:pPr algn="ctr"/>
                      <a:r>
                        <a:rPr lang="en-GB" dirty="0" smtClean="0"/>
                        <a:t>not to make fun of others</a:t>
                      </a:r>
                      <a:endParaRPr lang="en-GB" dirty="0"/>
                    </a:p>
                  </a:txBody>
                  <a:tcPr anchor="ctr"/>
                </a:tc>
                <a:tc>
                  <a:txBody>
                    <a:bodyPr/>
                    <a:lstStyle/>
                    <a:p>
                      <a:pPr algn="ctr"/>
                      <a:r>
                        <a:rPr lang="en-GB" dirty="0" smtClean="0"/>
                        <a:t>no </a:t>
                      </a:r>
                      <a:r>
                        <a:rPr lang="en-GB" dirty="0" err="1" smtClean="0"/>
                        <a:t>burlarse</a:t>
                      </a:r>
                      <a:r>
                        <a:rPr lang="en-GB" dirty="0" smtClean="0"/>
                        <a:t> de los </a:t>
                      </a:r>
                      <a:r>
                        <a:rPr lang="en-GB" dirty="0" err="1" smtClean="0"/>
                        <a:t>demás</a:t>
                      </a:r>
                      <a:endParaRPr lang="en-GB" dirty="0"/>
                    </a:p>
                  </a:txBody>
                  <a:tcPr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73410705"/>
              </p:ext>
            </p:extLst>
          </p:nvPr>
        </p:nvGraphicFramePr>
        <p:xfrm>
          <a:off x="463941" y="3687045"/>
          <a:ext cx="8202628" cy="2966720"/>
        </p:xfrm>
        <a:graphic>
          <a:graphicData uri="http://schemas.openxmlformats.org/drawingml/2006/table">
            <a:tbl>
              <a:tblPr firstRow="1" bandRow="1">
                <a:tableStyleId>{5940675A-B579-460E-94D1-54222C63F5DA}</a:tableStyleId>
              </a:tblPr>
              <a:tblGrid>
                <a:gridCol w="2050657"/>
                <a:gridCol w="2050657"/>
                <a:gridCol w="2050657"/>
                <a:gridCol w="2050657"/>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
        <p:nvSpPr>
          <p:cNvPr id="7" name="TextBox 6"/>
          <p:cNvSpPr txBox="1"/>
          <p:nvPr/>
        </p:nvSpPr>
        <p:spPr>
          <a:xfrm>
            <a:off x="463941" y="3687045"/>
            <a:ext cx="3039910" cy="369332"/>
          </a:xfrm>
          <a:prstGeom prst="rect">
            <a:avLst/>
          </a:prstGeom>
          <a:noFill/>
        </p:spPr>
        <p:txBody>
          <a:bodyPr wrap="square" rtlCol="0">
            <a:spAutoFit/>
          </a:bodyPr>
          <a:lstStyle/>
          <a:p>
            <a:r>
              <a:rPr lang="en-GB" dirty="0" err="1" smtClean="0"/>
              <a:t>Más</a:t>
            </a:r>
            <a:r>
              <a:rPr lang="en-GB" dirty="0" smtClean="0"/>
              <a:t> </a:t>
            </a:r>
            <a:r>
              <a:rPr lang="en-GB" dirty="0" err="1" smtClean="0"/>
              <a:t>vocabulario</a:t>
            </a:r>
            <a:r>
              <a:rPr lang="en-GB" dirty="0" smtClean="0"/>
              <a:t>:</a:t>
            </a:r>
            <a:endParaRPr lang="en-GB" dirty="0"/>
          </a:p>
        </p:txBody>
      </p:sp>
    </p:spTree>
    <p:extLst>
      <p:ext uri="{BB962C8B-B14F-4D97-AF65-F5344CB8AC3E}">
        <p14:creationId xmlns:p14="http://schemas.microsoft.com/office/powerpoint/2010/main" val="1696581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1639</TotalTime>
  <Words>1144</Words>
  <Application>Microsoft Office PowerPoint</Application>
  <PresentationFormat>On-screen Show (4:3)</PresentationFormat>
  <Paragraphs>121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Escribe…………</vt:lpstr>
      <vt:lpstr>PowerPoint Presentation</vt:lpstr>
      <vt:lpstr>¡Mis propósitos para el Nuevo Año!</vt:lpstr>
      <vt:lpstr>La educación</vt:lpstr>
      <vt:lpstr>Para empezar…</vt:lpstr>
      <vt:lpstr>La voz de mamá</vt:lpstr>
      <vt:lpstr>¿Cómo se dice  (en inglés/en español?</vt:lpstr>
      <vt:lpstr>PowerPoint Presentation</vt:lpstr>
      <vt:lpstr>PowerPoint Presentation</vt:lpstr>
      <vt:lpstr>Considerando lo que acabamos de leer tenemos dos sentidos de las frases</vt:lpstr>
      <vt:lpstr>¡Un poco de teatro!</vt:lpstr>
      <vt:lpstr>La regla de oro</vt:lpstr>
      <vt:lpstr>La regla de oro</vt:lpstr>
      <vt:lpstr>¿Qué es lo que hace un buen maestro? </vt:lpstr>
      <vt:lpstr>PowerPoint Presentation</vt:lpstr>
      <vt:lpstr>PowerPoint Presentation</vt:lpstr>
      <vt:lpstr>PowerPoint Presentation</vt:lpstr>
      <vt:lpstr>PowerPoint Presentation</vt:lpstr>
      <vt:lpstr>PowerPoint Presentation</vt:lpstr>
    </vt:vector>
  </TitlesOfParts>
  <Company>DENI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voz de mamá</dc:title>
  <dc:creator>Nia Campbell</dc:creator>
  <cp:lastModifiedBy>Rachel Hawkes</cp:lastModifiedBy>
  <cp:revision>34</cp:revision>
  <cp:lastPrinted>2012-01-05T09:03:44Z</cp:lastPrinted>
  <dcterms:created xsi:type="dcterms:W3CDTF">2011-12-07T19:52:46Z</dcterms:created>
  <dcterms:modified xsi:type="dcterms:W3CDTF">2012-01-05T09:27:59Z</dcterms:modified>
</cp:coreProperties>
</file>