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10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79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57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48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78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02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39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30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45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00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9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820E-294B-4CBF-BED6-B3F549EE13A3}" type="datetimeFigureOut">
              <a:rPr lang="fr-FR" smtClean="0"/>
              <a:t>26/08/2012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16A3-32FF-4D7B-AC33-193A9180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18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-27384"/>
            <a:ext cx="7772400" cy="64807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Spring </a:t>
            </a:r>
            <a:r>
              <a:rPr lang="en-GB" sz="3200" dirty="0"/>
              <a:t>Term (1): </a:t>
            </a:r>
            <a:r>
              <a:rPr lang="en-GB" sz="3200" dirty="0" smtClean="0"/>
              <a:t>Jan - Feb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0151"/>
              </p:ext>
            </p:extLst>
          </p:nvPr>
        </p:nvGraphicFramePr>
        <p:xfrm>
          <a:off x="179512" y="692696"/>
          <a:ext cx="8712968" cy="59046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4824536"/>
                <a:gridCol w="2520280"/>
              </a:tblGrid>
              <a:tr h="943306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Week 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Topic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err="1" smtClean="0"/>
                        <a:t>HW</a:t>
                      </a:r>
                      <a:r>
                        <a:rPr lang="en-GB" sz="1800" b="1" dirty="0" smtClean="0"/>
                        <a:t> (approx.)</a:t>
                      </a:r>
                      <a:endParaRPr lang="en-GB" sz="1800" b="1" dirty="0"/>
                    </a:p>
                  </a:txBody>
                  <a:tcPr anchor="ctr"/>
                </a:tc>
              </a:tr>
              <a:tr h="943306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/>
                        <a:t>Wed 9 January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err="1" smtClean="0"/>
                        <a:t>Reglion</a:t>
                      </a:r>
                      <a:r>
                        <a:rPr lang="en-GB" sz="1100" b="1" dirty="0" smtClean="0"/>
                        <a:t>,</a:t>
                      </a:r>
                      <a:r>
                        <a:rPr lang="en-GB" sz="1100" b="1" baseline="0" dirty="0" smtClean="0"/>
                        <a:t> Beliefs &amp; Values:  What makes us happy – Addiction, Eating Disorders &amp; Drugs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/>
                        <a:t>El </a:t>
                      </a:r>
                      <a:r>
                        <a:rPr lang="en-GB" sz="1100" b="1" dirty="0" err="1" smtClean="0"/>
                        <a:t>gobierno</a:t>
                      </a:r>
                      <a:r>
                        <a:rPr lang="en-GB" sz="1100" b="1" baseline="0" dirty="0" smtClean="0"/>
                        <a:t> </a:t>
                      </a:r>
                      <a:r>
                        <a:rPr lang="en-GB" sz="1100" b="1" baseline="0" dirty="0" err="1" smtClean="0"/>
                        <a:t>afirma</a:t>
                      </a:r>
                      <a:r>
                        <a:rPr lang="en-GB" sz="1100" b="1" baseline="0" dirty="0" smtClean="0"/>
                        <a:t> </a:t>
                      </a:r>
                      <a:r>
                        <a:rPr lang="en-GB" sz="1100" b="1" baseline="0" dirty="0" err="1" smtClean="0"/>
                        <a:t>que</a:t>
                      </a:r>
                      <a:r>
                        <a:rPr lang="en-GB" sz="1100" b="1" baseline="0" dirty="0" smtClean="0"/>
                        <a:t> la </a:t>
                      </a:r>
                      <a:r>
                        <a:rPr lang="en-GB" sz="1100" b="1" baseline="0" dirty="0" err="1" smtClean="0"/>
                        <a:t>legalización</a:t>
                      </a:r>
                      <a:r>
                        <a:rPr lang="en-GB" sz="1100" b="1" baseline="0" dirty="0" smtClean="0"/>
                        <a:t> del cannabis </a:t>
                      </a:r>
                      <a:r>
                        <a:rPr lang="en-GB" sz="1100" b="1" baseline="0" dirty="0" err="1" smtClean="0"/>
                        <a:t>sería</a:t>
                      </a:r>
                      <a:r>
                        <a:rPr lang="en-GB" sz="1100" b="1" baseline="0" dirty="0" smtClean="0"/>
                        <a:t> “</a:t>
                      </a:r>
                      <a:r>
                        <a:rPr lang="en-GB" sz="1100" b="1" baseline="0" dirty="0" err="1" smtClean="0"/>
                        <a:t>una</a:t>
                      </a:r>
                      <a:r>
                        <a:rPr lang="en-GB" sz="1100" b="1" baseline="0" dirty="0" smtClean="0"/>
                        <a:t> </a:t>
                      </a:r>
                      <a:r>
                        <a:rPr lang="en-GB" sz="1100" b="1" baseline="0" dirty="0" err="1" smtClean="0"/>
                        <a:t>irresponsabilidad</a:t>
                      </a:r>
                      <a:r>
                        <a:rPr lang="en-GB" sz="1100" b="1" baseline="0" dirty="0" smtClean="0"/>
                        <a:t> </a:t>
                      </a:r>
                      <a:r>
                        <a:rPr lang="en-GB" sz="1100" b="1" baseline="0" dirty="0" err="1" smtClean="0"/>
                        <a:t>absoluta</a:t>
                      </a:r>
                      <a:r>
                        <a:rPr lang="en-GB" sz="1100" b="1" baseline="0" dirty="0" smtClean="0"/>
                        <a:t>”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43306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/>
                        <a:t>Wed 16 January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Religion,</a:t>
                      </a:r>
                      <a:r>
                        <a:rPr lang="en-GB" sz="1100" b="1" baseline="0" dirty="0" smtClean="0"/>
                        <a:t> Beliefs &amp; Values: Doping in Sport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/>
                    </a:p>
                  </a:txBody>
                  <a:tcPr anchor="ctr"/>
                </a:tc>
              </a:tr>
              <a:tr h="943306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/>
                        <a:t>Wed 23 January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err="1" smtClean="0"/>
                        <a:t>Reglion</a:t>
                      </a:r>
                      <a:r>
                        <a:rPr lang="en-GB" sz="1100" b="1" dirty="0" smtClean="0"/>
                        <a:t>,</a:t>
                      </a:r>
                      <a:r>
                        <a:rPr lang="en-GB" sz="1100" b="1" baseline="0" dirty="0" smtClean="0"/>
                        <a:t> Beliefs &amp; Values:  What makes us happy – humanitarian work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43306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/>
                        <a:t>Wed</a:t>
                      </a:r>
                      <a:r>
                        <a:rPr lang="en-GB" sz="1100" b="1" baseline="0" dirty="0" smtClean="0"/>
                        <a:t> 30 January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err="1" smtClean="0"/>
                        <a:t>Reglion</a:t>
                      </a:r>
                      <a:r>
                        <a:rPr lang="en-GB" sz="1100" b="1" dirty="0" smtClean="0"/>
                        <a:t>,</a:t>
                      </a:r>
                      <a:r>
                        <a:rPr lang="en-GB" sz="1100" b="1" baseline="0" dirty="0" smtClean="0"/>
                        <a:t> Beliefs &amp; Values:  Los </a:t>
                      </a:r>
                      <a:r>
                        <a:rPr lang="en-GB" sz="1100" b="1" baseline="0" dirty="0" err="1" smtClean="0"/>
                        <a:t>gitanos</a:t>
                      </a:r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100" b="1" dirty="0"/>
                    </a:p>
                  </a:txBody>
                  <a:tcPr anchor="ctr"/>
                </a:tc>
              </a:tr>
              <a:tr h="1188127"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Wed </a:t>
                      </a:r>
                      <a:r>
                        <a:rPr lang="en-GB" sz="1050" b="1" dirty="0" smtClean="0"/>
                        <a:t>6 February</a:t>
                      </a:r>
                      <a:endParaRPr lang="en-GB" sz="105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err="1" smtClean="0"/>
                        <a:t>Reglion</a:t>
                      </a:r>
                      <a:r>
                        <a:rPr lang="en-GB" sz="1100" b="1" dirty="0" smtClean="0"/>
                        <a:t>,</a:t>
                      </a:r>
                      <a:r>
                        <a:rPr lang="en-GB" sz="1100" b="1" baseline="0" dirty="0" smtClean="0"/>
                        <a:t> Beliefs &amp; Values:  Los </a:t>
                      </a:r>
                      <a:r>
                        <a:rPr lang="en-GB" sz="1100" b="1" baseline="0" dirty="0" err="1" smtClean="0"/>
                        <a:t>gitanos</a:t>
                      </a:r>
                      <a:endParaRPr lang="en-GB" sz="11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64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-27384"/>
            <a:ext cx="7772400" cy="64807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Spring </a:t>
            </a:r>
            <a:r>
              <a:rPr lang="en-GB" sz="3200" dirty="0"/>
              <a:t>Term (1): </a:t>
            </a:r>
            <a:r>
              <a:rPr lang="en-GB" sz="3200" dirty="0" smtClean="0"/>
              <a:t>Mar-Apr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894714"/>
              </p:ext>
            </p:extLst>
          </p:nvPr>
        </p:nvGraphicFramePr>
        <p:xfrm>
          <a:off x="179512" y="692696"/>
          <a:ext cx="8712968" cy="51904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4824536"/>
                <a:gridCol w="2520280"/>
              </a:tblGrid>
              <a:tr h="738082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Week 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Topic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err="1" smtClean="0"/>
                        <a:t>HW</a:t>
                      </a:r>
                      <a:r>
                        <a:rPr lang="en-GB" sz="1800" b="1" dirty="0" smtClean="0"/>
                        <a:t> (approx.)</a:t>
                      </a:r>
                      <a:endParaRPr lang="en-GB" sz="1800" b="1" dirty="0"/>
                    </a:p>
                  </a:txBody>
                  <a:tcPr anchor="ctr"/>
                </a:tc>
              </a:tr>
              <a:tr h="738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Wed 20 February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err="1" smtClean="0"/>
                        <a:t>Reglion</a:t>
                      </a:r>
                      <a:r>
                        <a:rPr lang="en-GB" sz="1100" b="1" dirty="0" smtClean="0"/>
                        <a:t>,</a:t>
                      </a:r>
                      <a:r>
                        <a:rPr lang="en-GB" sz="1100" b="1" baseline="0" dirty="0" smtClean="0"/>
                        <a:t> Beliefs &amp; Values:  Human Rights – Europe and the rest of the world</a:t>
                      </a:r>
                      <a:endParaRPr lang="en-GB" sz="11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38082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/>
                        <a:t>Wed </a:t>
                      </a:r>
                      <a:r>
                        <a:rPr lang="en-GB" sz="1100" b="1" dirty="0" smtClean="0"/>
                        <a:t>27 February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err="1" smtClean="0"/>
                        <a:t>Reglion</a:t>
                      </a:r>
                      <a:r>
                        <a:rPr lang="en-GB" sz="1100" b="1" dirty="0" smtClean="0"/>
                        <a:t>,</a:t>
                      </a:r>
                      <a:r>
                        <a:rPr lang="en-GB" sz="1100" b="1" baseline="0" dirty="0" smtClean="0"/>
                        <a:t> Beliefs &amp; Values: Street children in South America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/>
                    </a:p>
                  </a:txBody>
                  <a:tcPr anchor="ctr"/>
                </a:tc>
              </a:tr>
              <a:tr h="738082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/>
                        <a:t>Wed </a:t>
                      </a:r>
                      <a:r>
                        <a:rPr lang="en-GB" sz="1100" b="1" dirty="0" smtClean="0"/>
                        <a:t>6 March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/>
                        <a:t>Mock exams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38082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/>
                        <a:t>Wed</a:t>
                      </a:r>
                      <a:r>
                        <a:rPr lang="en-GB" sz="1100" b="1" baseline="0" dirty="0" smtClean="0"/>
                        <a:t> </a:t>
                      </a:r>
                      <a:r>
                        <a:rPr lang="en-GB" sz="1100" b="1" baseline="0" dirty="0" smtClean="0"/>
                        <a:t>13 March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AS topic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 extension: Youth culture &amp; concerns – Technology and Tradition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/>
                        <a:t>La </a:t>
                      </a:r>
                      <a:r>
                        <a:rPr lang="en-GB" sz="1100" b="1" dirty="0" err="1" smtClean="0"/>
                        <a:t>tecnología</a:t>
                      </a:r>
                      <a:r>
                        <a:rPr lang="en-GB" sz="1100" b="1" dirty="0" smtClean="0"/>
                        <a:t> de hoy </a:t>
                      </a:r>
                      <a:r>
                        <a:rPr lang="en-GB" sz="1100" b="1" dirty="0" err="1" smtClean="0"/>
                        <a:t>amenaza</a:t>
                      </a:r>
                      <a:r>
                        <a:rPr lang="en-GB" sz="1100" b="1" dirty="0" smtClean="0"/>
                        <a:t> con </a:t>
                      </a:r>
                      <a:r>
                        <a:rPr lang="en-GB" sz="1100" b="1" dirty="0" err="1" smtClean="0"/>
                        <a:t>destrozar</a:t>
                      </a:r>
                      <a:r>
                        <a:rPr lang="en-GB" sz="1100" b="1" dirty="0" smtClean="0"/>
                        <a:t> la </a:t>
                      </a:r>
                      <a:r>
                        <a:rPr lang="en-GB" sz="1100" b="1" dirty="0" err="1" smtClean="0"/>
                        <a:t>cultura</a:t>
                      </a:r>
                      <a:r>
                        <a:rPr lang="en-GB" sz="1100" b="1" baseline="0" dirty="0" smtClean="0"/>
                        <a:t> </a:t>
                      </a:r>
                      <a:r>
                        <a:rPr lang="en-GB" sz="1100" b="1" baseline="0" dirty="0" err="1" smtClean="0"/>
                        <a:t>tradicional</a:t>
                      </a:r>
                      <a:r>
                        <a:rPr lang="en-GB" sz="1100" b="1" baseline="0" dirty="0" smtClean="0"/>
                        <a:t>.  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¿</a:t>
                      </a:r>
                      <a:r>
                        <a:rPr lang="en-GB" sz="1100" b="1" baseline="0" dirty="0" err="1" smtClean="0">
                          <a:latin typeface="Calibri"/>
                          <a:cs typeface="Calibri"/>
                        </a:rPr>
                        <a:t>Qué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100" b="1" baseline="0" dirty="0" err="1" smtClean="0">
                          <a:latin typeface="Calibri"/>
                          <a:cs typeface="Calibri"/>
                        </a:rPr>
                        <a:t>piensas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? </a:t>
                      </a:r>
                      <a:r>
                        <a:rPr lang="en-GB" sz="1100" b="1" baseline="0" dirty="0" err="1" smtClean="0">
                          <a:latin typeface="Calibri"/>
                          <a:cs typeface="Calibri"/>
                        </a:rPr>
                        <a:t>Razona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100" b="1" baseline="0" dirty="0" err="1" smtClean="0">
                          <a:latin typeface="Calibri"/>
                          <a:cs typeface="Calibri"/>
                        </a:rPr>
                        <a:t>tus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100" b="1" baseline="0" dirty="0" err="1" smtClean="0">
                          <a:latin typeface="Calibri"/>
                          <a:cs typeface="Calibri"/>
                        </a:rPr>
                        <a:t>opiniones</a:t>
                      </a:r>
                      <a:r>
                        <a:rPr lang="en-GB" sz="1100" b="1" baseline="0" dirty="0" smtClean="0">
                          <a:latin typeface="Calibri"/>
                          <a:cs typeface="Calibri"/>
                        </a:rPr>
                        <a:t>.</a:t>
                      </a:r>
                      <a:endParaRPr lang="en-GB" sz="1100" b="1" dirty="0"/>
                    </a:p>
                  </a:txBody>
                  <a:tcPr anchor="ctr"/>
                </a:tc>
              </a:tr>
              <a:tr h="738082"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Wed </a:t>
                      </a:r>
                      <a:r>
                        <a:rPr lang="en-GB" sz="1050" b="1" dirty="0" smtClean="0"/>
                        <a:t>20</a:t>
                      </a:r>
                      <a:r>
                        <a:rPr lang="en-GB" sz="1050" b="1" baseline="0" dirty="0" smtClean="0"/>
                        <a:t> March</a:t>
                      </a:r>
                      <a:endParaRPr lang="en-GB" sz="105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AS topic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 extension: Youth culture &amp; concerns  - The responsibilities of parenthood</a:t>
                      </a:r>
                      <a:endParaRPr lang="en-GB" sz="1100" b="1" dirty="0" smtClean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38082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/>
                        <a:t>Wed </a:t>
                      </a:r>
                      <a:r>
                        <a:rPr lang="en-GB" sz="1100" b="1" dirty="0" smtClean="0"/>
                        <a:t>27 March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AS topic extension: Education and Work – Discipline</a:t>
                      </a:r>
                      <a:r>
                        <a:rPr lang="en-GB" sz="1100" b="1" baseline="0" dirty="0" smtClean="0"/>
                        <a:t> in society</a:t>
                      </a:r>
                      <a:endParaRPr lang="en-GB" sz="11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Algunos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dicen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falta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disciplina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los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colegios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insitutos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culpa de los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estudiantes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¿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Qué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piensas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?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Razona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tus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100" b="1" kern="12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opiniones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endParaRPr lang="en-GB" sz="11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372200" y="5877272"/>
            <a:ext cx="2520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200" dirty="0" smtClean="0"/>
              <a:t>NB: 2 weeks short on SOW</a:t>
            </a:r>
            <a:br>
              <a:rPr lang="en-GB" sz="1200" dirty="0" smtClean="0"/>
            </a:br>
            <a:r>
              <a:rPr lang="en-GB" sz="1200" dirty="0" smtClean="0"/>
              <a:t>1.  AS </a:t>
            </a:r>
            <a:r>
              <a:rPr lang="en-GB" sz="1200" dirty="0"/>
              <a:t>topic extension: Education and Work – </a:t>
            </a:r>
            <a:r>
              <a:rPr lang="en-GB" sz="1200" dirty="0" smtClean="0"/>
              <a:t>Education and preparation for adult life 2.  Exam technique</a:t>
            </a:r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>
            <a:off x="1547664" y="5960313"/>
            <a:ext cx="48245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200" dirty="0" smtClean="0"/>
              <a:t>Students complete a full practice paper over the Easter break.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298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257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Spring Term (1): Jan - Feb</vt:lpstr>
      <vt:lpstr>Spring Term (1): Mar-Apr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Term (1): Jan - Feb</dc:title>
  <dc:creator>Mark Dawes</dc:creator>
  <cp:lastModifiedBy>Mark Dawes</cp:lastModifiedBy>
  <cp:revision>5</cp:revision>
  <dcterms:created xsi:type="dcterms:W3CDTF">2012-08-26T12:26:50Z</dcterms:created>
  <dcterms:modified xsi:type="dcterms:W3CDTF">2012-08-26T12:54:44Z</dcterms:modified>
</cp:coreProperties>
</file>