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9" r:id="rId2"/>
    <p:sldId id="310" r:id="rId3"/>
    <p:sldId id="311" r:id="rId4"/>
    <p:sldId id="312" r:id="rId5"/>
    <p:sldId id="313" r:id="rId6"/>
    <p:sldId id="314" r:id="rId7"/>
    <p:sldId id="329" r:id="rId8"/>
    <p:sldId id="315" r:id="rId9"/>
    <p:sldId id="322" r:id="rId10"/>
    <p:sldId id="323" r:id="rId11"/>
    <p:sldId id="324" r:id="rId12"/>
    <p:sldId id="325" r:id="rId13"/>
    <p:sldId id="327" r:id="rId14"/>
    <p:sldId id="326" r:id="rId15"/>
    <p:sldId id="32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26" autoAdjust="0"/>
  </p:normalViewPr>
  <p:slideViewPr>
    <p:cSldViewPr>
      <p:cViewPr>
        <p:scale>
          <a:sx n="49" d="100"/>
          <a:sy n="49" d="100"/>
        </p:scale>
        <p:origin x="-1986" y="-150"/>
      </p:cViewPr>
      <p:guideLst>
        <p:guide orient="horz" pos="2160"/>
        <p:guide pos="2880"/>
      </p:guideLst>
    </p:cSldViewPr>
  </p:slideViewPr>
  <p:notesTextViewPr>
    <p:cViewPr>
      <p:scale>
        <a:sx n="1" d="1"/>
        <a:sy n="1" d="1"/>
      </p:scale>
      <p:origin x="0" y="0"/>
    </p:cViewPr>
  </p:notesTextViewPr>
  <p:sorterViewPr>
    <p:cViewPr>
      <p:scale>
        <a:sx n="100" d="100"/>
        <a:sy n="100" d="100"/>
      </p:scale>
      <p:origin x="0" y="83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3FEA5-B09D-4EBB-A3B6-C4B646A41D01}" type="datetimeFigureOut">
              <a:rPr lang="en-GB" smtClean="0"/>
              <a:t>11/10/2011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7FBD5-C8D6-44EA-A072-D4473285BE1E}" type="slidenum">
              <a:rPr lang="en-GB" smtClean="0"/>
              <a:t>‹#›</a:t>
            </a:fld>
            <a:endParaRPr lang="en-GB"/>
          </a:p>
        </p:txBody>
      </p:sp>
    </p:spTree>
    <p:extLst>
      <p:ext uri="{BB962C8B-B14F-4D97-AF65-F5344CB8AC3E}">
        <p14:creationId xmlns:p14="http://schemas.microsoft.com/office/powerpoint/2010/main" val="49582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10 minutes – Justin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25 minutes - me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10 minutes – Q&amp;A</a:t>
            </a:r>
          </a:p>
          <a:p>
            <a:r>
              <a:rPr lang="en-GB" sz="1200" kern="1200" dirty="0" smtClean="0">
                <a:solidFill>
                  <a:schemeClr val="tx1"/>
                </a:solidFill>
                <a:effectLst/>
                <a:latin typeface="+mn-lt"/>
                <a:ea typeface="+mn-ea"/>
                <a:cs typeface="+mn-cs"/>
              </a:rPr>
              <a:t>This session focuses on effective strategies for vocabulary learning.  Whatever else we do as language teachers, we must give learners the means to memorise and retain language over extended periods of time.  This is often perceived as the ‘hard work’ of language learning but there are classroom strategies and commercially available tools to make this learning effective (and even fun!) for learners of all abilities.  Examples of lesson ideas and vocabulary learning strategies focus particularly on the hard to motivate students.</a:t>
            </a:r>
            <a:endParaRPr lang="en-GB" dirty="0"/>
          </a:p>
        </p:txBody>
      </p:sp>
      <p:sp>
        <p:nvSpPr>
          <p:cNvPr id="4" name="Slide Number Placeholder 3"/>
          <p:cNvSpPr>
            <a:spLocks noGrp="1"/>
          </p:cNvSpPr>
          <p:nvPr>
            <p:ph type="sldNum" sz="quarter" idx="10"/>
          </p:nvPr>
        </p:nvSpPr>
        <p:spPr/>
        <p:txBody>
          <a:bodyPr/>
          <a:lstStyle/>
          <a:p>
            <a:fld id="{9097FBD5-C8D6-44EA-A072-D4473285BE1E}" type="slidenum">
              <a:rPr lang="en-GB" smtClean="0"/>
              <a:t>1</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was really good that both students and adults recognised the benefits.  Early on one of the adults wrote a short article for our school magazine and a student did the same.</a:t>
            </a:r>
          </a:p>
        </p:txBody>
      </p:sp>
      <p:sp>
        <p:nvSpPr>
          <p:cNvPr id="4" name="Slide Number Placeholder 3"/>
          <p:cNvSpPr>
            <a:spLocks noGrp="1"/>
          </p:cNvSpPr>
          <p:nvPr>
            <p:ph type="sldNum" sz="quarter" idx="10"/>
          </p:nvPr>
        </p:nvSpPr>
        <p:spPr/>
        <p:txBody>
          <a:bodyPr/>
          <a:lstStyle/>
          <a:p>
            <a:fld id="{9097FBD5-C8D6-44EA-A072-D4473285BE1E}" type="slidenum">
              <a:rPr lang="en-GB" smtClean="0"/>
              <a:t>10</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11</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always the same ones who shine.</a:t>
            </a:r>
            <a:r>
              <a:rPr lang="en-GB" baseline="0" dirty="0" smtClean="0"/>
              <a:t>  Student who is a school </a:t>
            </a:r>
            <a:r>
              <a:rPr lang="en-GB" baseline="0" dirty="0" err="1" smtClean="0"/>
              <a:t>refuser</a:t>
            </a:r>
            <a:r>
              <a:rPr lang="en-GB" baseline="0" dirty="0" smtClean="0"/>
              <a:t> tops the board in June.  </a:t>
            </a:r>
            <a:br>
              <a:rPr lang="en-GB" baseline="0" dirty="0" smtClean="0"/>
            </a:br>
            <a:r>
              <a:rPr lang="en-GB" baseline="0" dirty="0" smtClean="0"/>
              <a:t>Particularly attractive to boys but girls love competition too – as we will see</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12</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3.07p.m. 20,000 points </a:t>
            </a:r>
            <a:r>
              <a:rPr lang="en-GB" dirty="0" err="1" smtClean="0"/>
              <a:t>approx</a:t>
            </a:r>
            <a:r>
              <a:rPr lang="en-GB" dirty="0" smtClean="0"/>
              <a:t> ahead</a:t>
            </a:r>
            <a:br>
              <a:rPr lang="en-GB" dirty="0" smtClean="0"/>
            </a:br>
            <a:r>
              <a:rPr lang="en-GB" dirty="0" smtClean="0"/>
              <a:t>Last minute steal</a:t>
            </a:r>
            <a:r>
              <a:rPr lang="en-GB" baseline="0" dirty="0" smtClean="0"/>
              <a:t> from Tunbridge Well Girls’ Grammar School</a:t>
            </a:r>
            <a:br>
              <a:rPr lang="en-GB" baseline="0" dirty="0" smtClean="0"/>
            </a:br>
            <a:r>
              <a:rPr lang="en-GB" baseline="0" dirty="0" smtClean="0"/>
              <a:t/>
            </a:r>
            <a:br>
              <a:rPr lang="en-GB" baseline="0" dirty="0" smtClean="0"/>
            </a:br>
            <a:r>
              <a:rPr lang="en-GB" baseline="0" dirty="0" smtClean="0"/>
              <a:t>Relate the excitement – the use of IT rooms at lunchtimes, breaks, before school!</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Comberton</a:t>
            </a:r>
            <a:r>
              <a:rPr lang="en-GB" sz="1200" kern="1200" dirty="0" smtClean="0">
                <a:solidFill>
                  <a:schemeClr val="tx1"/>
                </a:solidFill>
                <a:effectLst/>
                <a:latin typeface="+mn-lt"/>
                <a:ea typeface="+mn-ea"/>
                <a:cs typeface="+mn-cs"/>
              </a:rPr>
              <a:t> answered 236,669 questions during the course of the competition (an average of almost 30,000 per day).</a:t>
            </a:r>
          </a:p>
          <a:p>
            <a:endParaRPr lang="en-GB"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13</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a:t>
            </a:r>
            <a:r>
              <a:rPr lang="en-GB" baseline="0" dirty="0" smtClean="0"/>
              <a:t> than just the whole school this was also a week of extraordinary personal stories.  Just pick out 3 x stories of these individuals – give their profiles and how they approached the competition etc…</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Over 26 hours on vocab learning over the course of a week from Alexia Sloane is not bad (that’s an average of 3.3 hours per day for each of the eight days).</a:t>
            </a:r>
          </a:p>
          <a:p>
            <a:endParaRPr lang="en-GB"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14</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15</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 of us would I think agree that we need to know words, vocabulary in the language to make progress.</a:t>
            </a:r>
            <a:r>
              <a:rPr lang="en-GB" baseline="0" dirty="0" smtClean="0"/>
              <a:t>  Some would say, with good reason, I think, that success, particularly at GCSE, is to a large extent defined by the number of words we know, although also I think that it is also about the choice of words that we learn – some have a higher currency for me than others.  But we will certainly not argue too long about the role vocabulary knowledge plays in making progress in the foreign language. Perhaps more importantly and less often considered is the interplay between the words students know in their heads and can produce without reference to notes and their motivation.  Surveying around 300 students from different secondary schools in Years 7-10 revealed a remarkable consistency in the belief that what they know in their heads and can produce confidently by heart is the true representation of what they know/can do/ their level of the language at any particular time.  It is not therefore much of a leap to say that if they don’t know many words they won’t feel very confident in the language – the link between confidence and motivation is clear in language learning (most other learning too, come to that).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Secondly, vocabulary learning is hard.  Even for higher ability learners, considerable work is required to fix words in memory and keep them there over the medium- longer term.  For learners with auditory and / or kinaesthetic learning preferences, it can be particularly hard, particularly to retain spellings (auditory learners) or pronunciation (kinaesthetic learners) over time.  A lot of traditional vocabulary learning methods do play to the visual learning preference.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Finally (although we could talk at length about all of these points!) it is not exciting.  Learners know it is important, but the combination of difficulty + lack of excitement do make a set vocabulary learning homework the least popular and most often ‘left until last’ homework.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So, what can help?  Well, there are no universally right answers to this,  or at least no completely easy solutions that just make the whole thing effortless and painless.  If I could present that, perhaps I would not be long for the working world and might soon be sunning myself on a beach in the Bahamas!  However, there are some strategies, types of activity, ways of learning, even ways to engage 3</a:t>
            </a:r>
            <a:r>
              <a:rPr lang="en-GB" baseline="30000" dirty="0" smtClean="0"/>
              <a:t>rd</a:t>
            </a:r>
            <a:r>
              <a:rPr lang="en-GB" baseline="0" dirty="0" smtClean="0"/>
              <a:t> parties that can be of benefit and it’s just a few of those that I’m going to mention here.  </a:t>
            </a:r>
            <a:br>
              <a:rPr lang="en-GB" baseline="0" dirty="0" smtClean="0"/>
            </a:br>
            <a:r>
              <a:rPr lang="en-GB" baseline="0" dirty="0" smtClean="0"/>
              <a:t>Please note that I have had to strip down my initial brainstorming for this session, knowing how important it is to keep to time, so there are lots more ideas, many that I’m sure you all use already, but I’m just confining this to a sharing of a few key ideas.  I’m drawing most particularly on the experience of teaching lowest GCSE groups and </a:t>
            </a:r>
            <a:r>
              <a:rPr lang="en-GB" baseline="0" dirty="0" err="1" smtClean="0"/>
              <a:t>NVQ</a:t>
            </a:r>
            <a:r>
              <a:rPr lang="en-GB" baseline="0" dirty="0" smtClean="0"/>
              <a:t> level 2 groups.</a:t>
            </a:r>
            <a:br>
              <a:rPr lang="en-GB" baseline="0" dirty="0" smtClean="0"/>
            </a:br>
            <a:endParaRPr lang="en-GB" baseline="0"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2</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3</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all levels, but particularly at KS4 where the first step is often to find out what students already know/can do in the language based on their vocabulary from previous years, it’s often useful to give vocabulary activities as embedded items at sentence level.  The example on the left is clearly a first stage, where it is receptive knowledge and the ability to decode meaning at sentence level and use the language in context which is assessed here.  Assuming that they have managed this first stage fairly confidently, a subsequent stage (several lessons every weeks later) would be to give the same sentences again but without the words listed below.  Alternative answers that fit do need to be accepted, but either way, we are still consolidating on vocabulary.</a:t>
            </a:r>
            <a:br>
              <a:rPr lang="en-GB" baseline="0" dirty="0" smtClean="0"/>
            </a:br>
            <a:r>
              <a:rPr lang="en-GB" baseline="0" dirty="0" smtClean="0"/>
              <a:t/>
            </a:r>
            <a:br>
              <a:rPr lang="en-GB" baseline="0" dirty="0" smtClean="0"/>
            </a:br>
            <a:r>
              <a:rPr lang="en-GB" baseline="0" dirty="0" smtClean="0"/>
              <a:t>I have made the start of a bank of these using the Edexcel Spanish vocabulary list.  They are on the TES website but also on mine – links on the final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like the fact that with these I am able to test vocabulary but also develop reading skills.  I find that students of all abilities (you can vary the difficulty obviously) find this challenging but engaging and you can hear from their verbalisations that they are really thinking actively about the meaning of the words.  It is also something very active you can give students to do for homework, rather than just set ‘learn 20 words’.</a:t>
            </a:r>
          </a:p>
        </p:txBody>
      </p:sp>
      <p:sp>
        <p:nvSpPr>
          <p:cNvPr id="4" name="Slide Number Placeholder 3"/>
          <p:cNvSpPr>
            <a:spLocks noGrp="1"/>
          </p:cNvSpPr>
          <p:nvPr>
            <p:ph type="sldNum" sz="quarter" idx="10"/>
          </p:nvPr>
        </p:nvSpPr>
        <p:spPr/>
        <p:txBody>
          <a:bodyPr/>
          <a:lstStyle/>
          <a:p>
            <a:fld id="{9097FBD5-C8D6-44EA-A072-D4473285BE1E}" type="slidenum">
              <a:rPr lang="en-GB" smtClean="0"/>
              <a:t>4</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Go through</a:t>
            </a:r>
            <a:r>
              <a:rPr lang="en-GB" baseline="0" dirty="0" smtClean="0"/>
              <a:t> with students how they learn their vocabulary and keep the conversation going with them about this during the year so that they don’t forget at any point that they need to be very active when doing vocabulary </a:t>
            </a:r>
            <a:r>
              <a:rPr lang="en-GB" baseline="0" dirty="0" err="1" smtClean="0"/>
              <a:t>hw</a:t>
            </a:r>
            <a:r>
              <a:rPr lang="en-GB" baseline="0" dirty="0" smtClean="0"/>
              <a:t>.  There should be evidence that you can see that they have done the </a:t>
            </a:r>
            <a:r>
              <a:rPr lang="en-GB" baseline="0" dirty="0" err="1" smtClean="0"/>
              <a:t>hw</a:t>
            </a:r>
            <a:r>
              <a:rPr lang="en-GB" baseline="0" dirty="0" smtClean="0"/>
              <a:t>, rather than just having to spend class time doing a test to see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terms of choice of language, I do think it can be very useful to get students to select their own list of 10, 15, 20 words to learn on a given topic.  This personalisation not only leads to the student learning the words that they are most likely to want to use (paragliding need not be learnt actively by all!) but it also neatly injects the elements of autonomy and active learning into a learning homework.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Showing them how to use www.wordreference.com rather than </a:t>
            </a:r>
            <a:r>
              <a:rPr lang="en-GB" baseline="0" dirty="0" err="1" smtClean="0"/>
              <a:t>google</a:t>
            </a:r>
            <a:r>
              <a:rPr lang="en-GB" baseline="0" dirty="0" smtClean="0"/>
              <a:t> translate is a helpful first step here – to avoid blunders!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5</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Links to ideas on this on final slide.  Just explain super-briefly!</a:t>
            </a:r>
          </a:p>
        </p:txBody>
      </p:sp>
      <p:sp>
        <p:nvSpPr>
          <p:cNvPr id="4" name="Slide Number Placeholder 3"/>
          <p:cNvSpPr>
            <a:spLocks noGrp="1"/>
          </p:cNvSpPr>
          <p:nvPr>
            <p:ph type="sldNum" sz="quarter" idx="10"/>
          </p:nvPr>
        </p:nvSpPr>
        <p:spPr/>
        <p:txBody>
          <a:bodyPr/>
          <a:lstStyle/>
          <a:p>
            <a:fld id="{9097FBD5-C8D6-44EA-A072-D4473285BE1E}" type="slidenum">
              <a:rPr lang="en-GB" smtClean="0"/>
              <a:t>6</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Describe briefly how I have used both of these and spell out the typical differences between the free possibilities and vocab express i.e. the ads of the latter are the monitoring, tracking, homework setting, competition possibilities as well as the lack of making and preparation of course.</a:t>
            </a:r>
          </a:p>
        </p:txBody>
      </p:sp>
      <p:sp>
        <p:nvSpPr>
          <p:cNvPr id="4" name="Slide Number Placeholder 3"/>
          <p:cNvSpPr>
            <a:spLocks noGrp="1"/>
          </p:cNvSpPr>
          <p:nvPr>
            <p:ph type="sldNum" sz="quarter" idx="10"/>
          </p:nvPr>
        </p:nvSpPr>
        <p:spPr/>
        <p:txBody>
          <a:bodyPr/>
          <a:lstStyle/>
          <a:p>
            <a:fld id="{9097FBD5-C8D6-44EA-A072-D4473285BE1E}" type="slidenum">
              <a:rPr lang="en-GB" smtClean="0"/>
              <a:t>7</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Rush past this slide!</a:t>
            </a:r>
          </a:p>
        </p:txBody>
      </p:sp>
      <p:sp>
        <p:nvSpPr>
          <p:cNvPr id="4" name="Slide Number Placeholder 3"/>
          <p:cNvSpPr>
            <a:spLocks noGrp="1"/>
          </p:cNvSpPr>
          <p:nvPr>
            <p:ph type="sldNum" sz="quarter" idx="10"/>
          </p:nvPr>
        </p:nvSpPr>
        <p:spPr/>
        <p:txBody>
          <a:bodyPr/>
          <a:lstStyle/>
          <a:p>
            <a:fld id="{9097FBD5-C8D6-44EA-A072-D4473285BE1E}" type="slidenum">
              <a:rPr lang="en-GB" smtClean="0"/>
              <a:t>8</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Wingdings" pitchFamily="2" charset="2"/>
              <a:buNone/>
            </a:pPr>
            <a:r>
              <a:rPr lang="en-GB" dirty="0" smtClean="0">
                <a:solidFill>
                  <a:srgbClr val="993366"/>
                </a:solidFill>
              </a:rPr>
              <a:t>And this one – just for ‘scene-setting’</a:t>
            </a:r>
          </a:p>
          <a:p>
            <a:pPr eaLnBrk="1" hangingPunct="1">
              <a:spcBef>
                <a:spcPct val="0"/>
              </a:spcBef>
              <a:buFont typeface="Wingdings" pitchFamily="2" charset="2"/>
              <a:buNone/>
            </a:pPr>
            <a:endParaRPr lang="en-GB" dirty="0" smtClean="0">
              <a:solidFill>
                <a:srgbClr val="993366"/>
              </a:solidFill>
            </a:endParaRPr>
          </a:p>
          <a:p>
            <a:pPr eaLnBrk="1" hangingPunct="1">
              <a:spcBef>
                <a:spcPct val="0"/>
              </a:spcBef>
              <a:buFont typeface="Wingdings" pitchFamily="2" charset="2"/>
              <a:buNone/>
            </a:pPr>
            <a:r>
              <a:rPr lang="en-GB" dirty="0" smtClean="0">
                <a:solidFill>
                  <a:srgbClr val="993366"/>
                </a:solidFill>
              </a:rPr>
              <a:t>The adults are still there – they have all completed 9 of 14 assessments and they will continue now into Y11.</a:t>
            </a:r>
            <a:br>
              <a:rPr lang="en-GB" dirty="0" smtClean="0">
                <a:solidFill>
                  <a:srgbClr val="993366"/>
                </a:solidFill>
              </a:rPr>
            </a:br>
            <a:r>
              <a:rPr lang="en-GB" dirty="0" smtClean="0">
                <a:solidFill>
                  <a:srgbClr val="993366"/>
                </a:solidFill>
              </a:rPr>
              <a:t>There is so much to talk about with this project, but I am only going to give a very quick summary here.  </a:t>
            </a:r>
            <a:br>
              <a:rPr lang="en-GB" dirty="0" smtClean="0">
                <a:solidFill>
                  <a:srgbClr val="993366"/>
                </a:solidFill>
              </a:rPr>
            </a:br>
            <a:r>
              <a:rPr lang="en-GB" dirty="0" smtClean="0">
                <a:solidFill>
                  <a:srgbClr val="993366"/>
                </a:solidFill>
              </a:rPr>
              <a:t>More details are available on the Linked Up website, including resources, case study etc.. And also on my website</a:t>
            </a:r>
            <a:r>
              <a:rPr lang="en-GB" baseline="0" dirty="0" smtClean="0">
                <a:solidFill>
                  <a:srgbClr val="993366"/>
                </a:solidFill>
              </a:rPr>
              <a:t> – Links on the final slide.</a:t>
            </a:r>
            <a:endParaRPr lang="en-GB" dirty="0" smtClean="0">
              <a:solidFill>
                <a:srgbClr val="993366"/>
              </a:solidFill>
            </a:endParaRPr>
          </a:p>
          <a:p>
            <a:pPr eaLnBrk="1" hangingPunct="1">
              <a:spcBef>
                <a:spcPct val="0"/>
              </a:spcBef>
              <a:buFont typeface="Wingdings" pitchFamily="2" charset="2"/>
              <a:buNone/>
            </a:pPr>
            <a:r>
              <a:rPr lang="en-GB" dirty="0" smtClean="0">
                <a:solidFill>
                  <a:srgbClr val="993366"/>
                </a:solidFill>
              </a:rPr>
              <a:t>Key Points to mention:</a:t>
            </a:r>
          </a:p>
          <a:p>
            <a:pPr eaLnBrk="1" hangingPunct="1">
              <a:spcBef>
                <a:spcPct val="0"/>
              </a:spcBef>
              <a:buFont typeface="Wingdings" pitchFamily="2" charset="2"/>
              <a:buChar char="§"/>
            </a:pPr>
            <a:r>
              <a:rPr lang="en-GB" dirty="0" smtClean="0">
                <a:solidFill>
                  <a:srgbClr val="993366"/>
                </a:solidFill>
              </a:rPr>
              <a:t> contributes to calm, mature learning environment</a:t>
            </a:r>
          </a:p>
          <a:p>
            <a:pPr eaLnBrk="1" hangingPunct="1">
              <a:spcBef>
                <a:spcPct val="0"/>
              </a:spcBef>
              <a:buFont typeface="Wingdings" pitchFamily="2" charset="2"/>
              <a:buChar char="§"/>
            </a:pPr>
            <a:r>
              <a:rPr lang="en-GB" dirty="0" smtClean="0">
                <a:solidFill>
                  <a:srgbClr val="993366"/>
                </a:solidFill>
              </a:rPr>
              <a:t>  models ‘active engagement’ e.g. questioning</a:t>
            </a:r>
          </a:p>
          <a:p>
            <a:pPr eaLnBrk="1" hangingPunct="1">
              <a:spcBef>
                <a:spcPct val="0"/>
              </a:spcBef>
              <a:buFont typeface="Wingdings" pitchFamily="2" charset="2"/>
              <a:buChar char="§"/>
            </a:pPr>
            <a:r>
              <a:rPr lang="en-GB" dirty="0" smtClean="0">
                <a:solidFill>
                  <a:srgbClr val="993366"/>
                </a:solidFill>
              </a:rPr>
              <a:t>  highlights the value of language learning</a:t>
            </a:r>
          </a:p>
          <a:p>
            <a:pPr eaLnBrk="1" hangingPunct="1">
              <a:spcBef>
                <a:spcPct val="0"/>
              </a:spcBef>
              <a:buFont typeface="Wingdings" pitchFamily="2" charset="2"/>
              <a:buChar char="§"/>
            </a:pPr>
            <a:r>
              <a:rPr lang="en-GB" dirty="0" smtClean="0">
                <a:solidFill>
                  <a:srgbClr val="993366"/>
                </a:solidFill>
              </a:rPr>
              <a:t>  literacy levels and ‘world knowledge’ are shared by adults</a:t>
            </a:r>
          </a:p>
          <a:p>
            <a:pPr eaLnBrk="1" hangingPunct="1">
              <a:spcBef>
                <a:spcPct val="0"/>
              </a:spcBef>
              <a:buFont typeface="Wingdings" pitchFamily="2" charset="2"/>
              <a:buChar char="§"/>
            </a:pPr>
            <a:r>
              <a:rPr lang="en-GB" dirty="0" smtClean="0">
                <a:solidFill>
                  <a:srgbClr val="993366"/>
                </a:solidFill>
              </a:rPr>
              <a:t>  linguistic and </a:t>
            </a:r>
            <a:r>
              <a:rPr lang="en-GB" dirty="0" err="1" smtClean="0">
                <a:solidFill>
                  <a:srgbClr val="993366"/>
                </a:solidFill>
              </a:rPr>
              <a:t>ICT</a:t>
            </a:r>
            <a:r>
              <a:rPr lang="en-GB" dirty="0" smtClean="0">
                <a:solidFill>
                  <a:srgbClr val="993366"/>
                </a:solidFill>
              </a:rPr>
              <a:t> skills are shared by students</a:t>
            </a:r>
            <a:endParaRPr lang="en-US" dirty="0" smtClean="0">
              <a:solidFill>
                <a:srgbClr val="993366"/>
              </a:solidFill>
            </a:endParaRPr>
          </a:p>
          <a:p>
            <a:pPr eaLnBrk="1" hangingPunct="1">
              <a:spcBef>
                <a:spcPct val="0"/>
              </a:spcBef>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9</a:t>
            </a:fld>
            <a:endParaRPr lang="en-GB"/>
          </a:p>
        </p:txBody>
      </p:sp>
    </p:spTree>
    <p:extLst>
      <p:ext uri="{BB962C8B-B14F-4D97-AF65-F5344CB8AC3E}">
        <p14:creationId xmlns:p14="http://schemas.microsoft.com/office/powerpoint/2010/main" val="9277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11/10/2011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03943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11/10/2011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54700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11/10/2011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6758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11/10/2011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24700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758BE-A72F-454D-B891-B738EC7351D4}" type="datetimeFigureOut">
              <a:rPr lang="en-GB" smtClean="0"/>
              <a:t>11/10/2011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98343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5758BE-A72F-454D-B891-B738EC7351D4}" type="datetimeFigureOut">
              <a:rPr lang="en-GB" smtClean="0"/>
              <a:t>11/10/2011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9311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5758BE-A72F-454D-B891-B738EC7351D4}" type="datetimeFigureOut">
              <a:rPr lang="en-GB" smtClean="0"/>
              <a:t>11/10/2011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84870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5758BE-A72F-454D-B891-B738EC7351D4}" type="datetimeFigureOut">
              <a:rPr lang="en-GB" smtClean="0"/>
              <a:t>11/10/2011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69169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758BE-A72F-454D-B891-B738EC7351D4}" type="datetimeFigureOut">
              <a:rPr lang="en-GB" smtClean="0"/>
              <a:t>11/10/2011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48844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11/10/2011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76862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11/10/2011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32217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758BE-A72F-454D-B891-B738EC7351D4}" type="datetimeFigureOut">
              <a:rPr lang="en-GB" smtClean="0"/>
              <a:t>11/10/2011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2F7C5-C2E5-4642-8D63-E63F5225790A}" type="slidenum">
              <a:rPr lang="en-GB" smtClean="0"/>
              <a:t>‹#›</a:t>
            </a:fld>
            <a:endParaRPr lang="en-GB"/>
          </a:p>
        </p:txBody>
      </p:sp>
    </p:spTree>
    <p:extLst>
      <p:ext uri="{BB962C8B-B14F-4D97-AF65-F5344CB8AC3E}">
        <p14:creationId xmlns:p14="http://schemas.microsoft.com/office/powerpoint/2010/main" val="280848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emory%20matters.ppt#3. Slide 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www.tes.co.uk/" TargetMode="External"/><Relationship Id="rId7"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rachelhawkes.com/RPP/MixedAge/MixedAge.php" TargetMode="External"/><Relationship Id="rId11" Type="http://schemas.openxmlformats.org/officeDocument/2006/relationships/image" Target="../media/image3.png"/><Relationship Id="rId5" Type="http://schemas.openxmlformats.org/officeDocument/2006/relationships/hyperlink" Target="http://www.rachelhawkes.com/RPP/Song/SongContests.php" TargetMode="External"/><Relationship Id="rId10" Type="http://schemas.openxmlformats.org/officeDocument/2006/relationships/hyperlink" Target="mailto:rhawkes@comberton.cambs.sch.uk" TargetMode="External"/><Relationship Id="rId4" Type="http://schemas.openxmlformats.org/officeDocument/2006/relationships/hyperlink" Target="http://www.rachelhawkes.com/Resources/GCSE/GCSE.php" TargetMode="External"/><Relationship Id="rId9" Type="http://schemas.openxmlformats.org/officeDocument/2006/relationships/hyperlink" Target="http://www.rachelhawke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1.gi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quizlet.com/6985620/gcse-free-time-2-flash-cards/"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27387561"/>
              </p:ext>
            </p:extLst>
          </p:nvPr>
        </p:nvGraphicFramePr>
        <p:xfrm>
          <a:off x="179512" y="229272"/>
          <a:ext cx="8856984" cy="6584104"/>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3200" b="1" kern="1200" dirty="0" smtClean="0">
                          <a:solidFill>
                            <a:schemeClr val="bg1"/>
                          </a:solidFill>
                          <a:effectLst/>
                          <a:latin typeface="+mn-lt"/>
                          <a:ea typeface="+mn-ea"/>
                          <a:cs typeface="+mn-cs"/>
                        </a:rPr>
                        <a:t>Vocabulary learning in the 21</a:t>
                      </a:r>
                      <a:r>
                        <a:rPr lang="en-GB" sz="3200" b="1" kern="1200" baseline="30000" dirty="0" smtClean="0">
                          <a:solidFill>
                            <a:schemeClr val="bg1"/>
                          </a:solidFill>
                          <a:effectLst/>
                          <a:latin typeface="+mn-lt"/>
                          <a:ea typeface="+mn-ea"/>
                          <a:cs typeface="+mn-cs"/>
                        </a:rPr>
                        <a:t>st</a:t>
                      </a:r>
                      <a:r>
                        <a:rPr lang="en-GB" sz="3200" b="1" kern="1200" dirty="0" smtClean="0">
                          <a:solidFill>
                            <a:schemeClr val="bg1"/>
                          </a:solidFill>
                          <a:effectLst/>
                          <a:latin typeface="+mn-lt"/>
                          <a:ea typeface="+mn-ea"/>
                          <a:cs typeface="+mn-cs"/>
                        </a:rPr>
                        <a:t> century: </a:t>
                      </a:r>
                      <a:r>
                        <a:rPr lang="en-GB" sz="2400" b="1" kern="1200" dirty="0" smtClean="0">
                          <a:solidFill>
                            <a:schemeClr val="bg1"/>
                          </a:solidFill>
                          <a:effectLst/>
                          <a:latin typeface="+mn-lt"/>
                          <a:ea typeface="+mn-ea"/>
                          <a:cs typeface="+mn-cs"/>
                        </a:rPr>
                        <a:t/>
                      </a:r>
                      <a:br>
                        <a:rPr lang="en-GB" sz="2400" b="1" kern="1200" dirty="0" smtClean="0">
                          <a:solidFill>
                            <a:schemeClr val="bg1"/>
                          </a:solidFill>
                          <a:effectLst/>
                          <a:latin typeface="+mn-lt"/>
                          <a:ea typeface="+mn-ea"/>
                          <a:cs typeface="+mn-cs"/>
                        </a:rPr>
                      </a:br>
                      <a:r>
                        <a:rPr lang="en-GB" sz="2400" b="1" kern="1200" dirty="0" smtClean="0">
                          <a:solidFill>
                            <a:schemeClr val="bg1"/>
                          </a:solidFill>
                          <a:effectLst/>
                          <a:latin typeface="+mn-lt"/>
                          <a:ea typeface="+mn-ea"/>
                          <a:cs typeface="+mn-cs"/>
                        </a:rPr>
                        <a:t>motivating, effective and independent for all ability classes</a:t>
                      </a:r>
                      <a:endParaRPr lang="en-GB" sz="24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428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Things we know about vocabulary learning</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Variety of strategies</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Lessons from one ‘Mixed Age’ class</a:t>
                      </a:r>
                      <a:endParaRPr lang="en-US" sz="2800" baseline="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itle 1"/>
          <p:cNvSpPr txBox="1">
            <a:spLocks/>
          </p:cNvSpPr>
          <p:nvPr/>
        </p:nvSpPr>
        <p:spPr>
          <a:xfrm>
            <a:off x="3157017" y="3645024"/>
            <a:ext cx="2592288" cy="1872209"/>
          </a:xfrm>
          <a:prstGeom prst="rect">
            <a:avLst/>
          </a:prstGeom>
          <a:ln w="76200">
            <a:solidFill>
              <a:srgbClr val="002060"/>
            </a:solidFill>
          </a:ln>
          <a:effectLst>
            <a:outerShdw blurRad="50800" dist="38100" dir="5400000" algn="t" rotWithShape="0">
              <a:prstClr val="black">
                <a:alpha val="40000"/>
              </a:prstClr>
            </a:outerShdw>
          </a:effectLst>
        </p:spPr>
        <p:txBody>
          <a:bodyPr rtlCol="0" anchor="t">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endParaRPr lang="en-US" dirty="0">
              <a:ln w="76200">
                <a:solidFill>
                  <a:schemeClr val="tx1"/>
                </a:solidFill>
              </a:l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7" name="Picture 7">
            <a:hlinkClick r:id="rId4" action="ppaction://hlinkpres?slideindex=3&amp;slidetitle=Slide 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419" y="3789040"/>
            <a:ext cx="2057484" cy="15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269118"/>
            <a:ext cx="3231391" cy="521735"/>
          </a:xfrm>
          <a:prstGeom prst="rect">
            <a:avLst/>
          </a:prstGeom>
        </p:spPr>
      </p:pic>
    </p:spTree>
    <p:extLst>
      <p:ext uri="{BB962C8B-B14F-4D97-AF65-F5344CB8AC3E}">
        <p14:creationId xmlns:p14="http://schemas.microsoft.com/office/powerpoint/2010/main" val="338615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0059966"/>
              </p:ext>
            </p:extLst>
          </p:nvPr>
        </p:nvGraphicFramePr>
        <p:xfrm>
          <a:off x="179512" y="171449"/>
          <a:ext cx="8856984" cy="6497910"/>
        </p:xfrm>
        <a:graphic>
          <a:graphicData uri="http://schemas.openxmlformats.org/drawingml/2006/table">
            <a:tbl>
              <a:tblPr firstRow="1" bandRow="1">
                <a:tableStyleId>{5940675A-B579-460E-94D1-54222C63F5DA}</a:tableStyleId>
              </a:tblPr>
              <a:tblGrid>
                <a:gridCol w="8856984"/>
              </a:tblGrid>
              <a:tr h="574886">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167">
                <a:tc>
                  <a:txBody>
                    <a:bodyPr/>
                    <a:lstStyle/>
                    <a:p>
                      <a:pPr algn="l" eaLnBrk="1" hangingPunct="1"/>
                      <a:r>
                        <a:rPr lang="en-GB" sz="3200" b="1" dirty="0" smtClean="0">
                          <a:solidFill>
                            <a:schemeClr val="bg1"/>
                          </a:solidFill>
                          <a:latin typeface="Calibri" pitchFamily="34" charset="0"/>
                        </a:rPr>
                        <a:t>Adults and Year 10 students working together</a:t>
                      </a:r>
                      <a:endParaRPr lang="en-US" sz="3200" b="1" dirty="0">
                        <a:solidFill>
                          <a:schemeClr val="bg1"/>
                        </a:solidFill>
                        <a:latin typeface="Calibri" pitchFamily="34" charset="0"/>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85156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6297">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793143"/>
            <a:ext cx="3598168" cy="42066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3217" y="2204864"/>
            <a:ext cx="3214687" cy="1384995"/>
          </a:xfrm>
          <a:prstGeom prst="rect">
            <a:avLst/>
          </a:prstGeom>
          <a:solidFill>
            <a:srgbClr val="002060"/>
          </a:solidFill>
          <a:effectLst>
            <a:outerShdw blurRad="50800" dist="38100" dir="8100000" algn="tr" rotWithShape="0">
              <a:prstClr val="black">
                <a:alpha val="40000"/>
              </a:prstClr>
            </a:outerShdw>
          </a:effectLst>
        </p:spPr>
        <p:style>
          <a:lnRef idx="0">
            <a:scrgbClr r="0" g="0" b="0"/>
          </a:lnRef>
          <a:fillRef idx="1002">
            <a:schemeClr val="lt1"/>
          </a:fillRef>
          <a:effectRef idx="0">
            <a:scrgbClr r="0" g="0" b="0"/>
          </a:effectRef>
          <a:fontRef idx="major"/>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dirty="0">
                <a:solidFill>
                  <a:schemeClr val="bg1"/>
                </a:solidFill>
                <a:latin typeface="Calibri" pitchFamily="34" charset="0"/>
              </a:rPr>
              <a:t>Both students and adults highlight the benefits.</a:t>
            </a:r>
            <a:endParaRPr lang="en-US" sz="2800" b="1" dirty="0">
              <a:solidFill>
                <a:schemeClr val="bg1"/>
              </a:solidFill>
              <a:latin typeface="Calibri"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127257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8288320"/>
              </p:ext>
            </p:extLst>
          </p:nvPr>
        </p:nvGraphicFramePr>
        <p:xfrm>
          <a:off x="179512" y="171449"/>
          <a:ext cx="8856984" cy="6497910"/>
        </p:xfrm>
        <a:graphic>
          <a:graphicData uri="http://schemas.openxmlformats.org/drawingml/2006/table">
            <a:tbl>
              <a:tblPr firstRow="1" bandRow="1">
                <a:tableStyleId>{5940675A-B579-460E-94D1-54222C63F5DA}</a:tableStyleId>
              </a:tblPr>
              <a:tblGrid>
                <a:gridCol w="8856984"/>
              </a:tblGrid>
              <a:tr h="574886">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167">
                <a:tc>
                  <a:txBody>
                    <a:bodyPr/>
                    <a:lstStyle/>
                    <a:p>
                      <a:pPr algn="l" eaLnBrk="1" hangingPunct="1"/>
                      <a:r>
                        <a:rPr lang="en-GB" sz="3200" b="1" dirty="0" smtClean="0">
                          <a:solidFill>
                            <a:schemeClr val="bg1"/>
                          </a:solidFill>
                          <a:latin typeface="Calibri" pitchFamily="34" charset="0"/>
                        </a:rPr>
                        <a:t>Collaboration</a:t>
                      </a:r>
                      <a:r>
                        <a:rPr lang="en-GB" sz="3200" b="1" baseline="0" dirty="0" smtClean="0">
                          <a:solidFill>
                            <a:schemeClr val="bg1"/>
                          </a:solidFill>
                          <a:latin typeface="Calibri" pitchFamily="34" charset="0"/>
                        </a:rPr>
                        <a:t> </a:t>
                      </a:r>
                      <a:r>
                        <a:rPr lang="en-GB" sz="3200" b="1" dirty="0" smtClean="0">
                          <a:solidFill>
                            <a:schemeClr val="bg1"/>
                          </a:solidFill>
                          <a:latin typeface="Calibri" pitchFamily="34" charset="0"/>
                        </a:rPr>
                        <a:t>and competition</a:t>
                      </a:r>
                      <a:endParaRPr lang="en-US" sz="3200" b="1" dirty="0">
                        <a:solidFill>
                          <a:schemeClr val="bg1"/>
                        </a:solidFill>
                        <a:latin typeface="Calibri" pitchFamily="34" charset="0"/>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85156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6297">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28800"/>
            <a:ext cx="5593804" cy="42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6372200" y="2545330"/>
            <a:ext cx="23545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dirty="0">
                <a:latin typeface="Calibri" pitchFamily="34" charset="0"/>
              </a:rPr>
              <a:t>Vocab Express Leader Board – Mixed Age Learning project</a:t>
            </a:r>
            <a:br>
              <a:rPr lang="en-GB" sz="2400" b="1" dirty="0">
                <a:latin typeface="Calibri" pitchFamily="34" charset="0"/>
              </a:rPr>
            </a:br>
            <a:endParaRPr lang="en-US" sz="24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2462621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1616436"/>
              </p:ext>
            </p:extLst>
          </p:nvPr>
        </p:nvGraphicFramePr>
        <p:xfrm>
          <a:off x="179512" y="171449"/>
          <a:ext cx="8856984" cy="6497910"/>
        </p:xfrm>
        <a:graphic>
          <a:graphicData uri="http://schemas.openxmlformats.org/drawingml/2006/table">
            <a:tbl>
              <a:tblPr firstRow="1" bandRow="1">
                <a:tableStyleId>{5940675A-B579-460E-94D1-54222C63F5DA}</a:tableStyleId>
              </a:tblPr>
              <a:tblGrid>
                <a:gridCol w="8856984"/>
              </a:tblGrid>
              <a:tr h="574886">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167">
                <a:tc>
                  <a:txBody>
                    <a:bodyPr/>
                    <a:lstStyle/>
                    <a:p>
                      <a:pPr algn="l" eaLnBrk="1" hangingPunct="1"/>
                      <a:r>
                        <a:rPr lang="en-GB" sz="3200" b="1" dirty="0" smtClean="0">
                          <a:solidFill>
                            <a:schemeClr val="bg1"/>
                          </a:solidFill>
                          <a:latin typeface="Calibri" pitchFamily="34" charset="0"/>
                        </a:rPr>
                        <a:t>Collaboration and competition</a:t>
                      </a:r>
                      <a:endParaRPr lang="en-US" sz="3200" b="1" dirty="0">
                        <a:solidFill>
                          <a:schemeClr val="bg1"/>
                        </a:solidFill>
                        <a:latin typeface="Calibri" pitchFamily="34" charset="0"/>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85156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6297">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
        <p:nvSpPr>
          <p:cNvPr id="9" name="TextBox 3"/>
          <p:cNvSpPr txBox="1">
            <a:spLocks noChangeArrowheads="1"/>
          </p:cNvSpPr>
          <p:nvPr/>
        </p:nvSpPr>
        <p:spPr bwMode="auto">
          <a:xfrm>
            <a:off x="6372200" y="2545330"/>
            <a:ext cx="23545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dirty="0">
                <a:latin typeface="Calibri" pitchFamily="34" charset="0"/>
              </a:rPr>
              <a:t>Vocab Express Leader Board – Mixed Age Learning project</a:t>
            </a:r>
            <a:br>
              <a:rPr lang="en-GB" sz="2400" b="1" dirty="0">
                <a:latin typeface="Calibri" pitchFamily="34" charset="0"/>
              </a:rPr>
            </a:br>
            <a:r>
              <a:rPr lang="en-GB" sz="2400" b="1" dirty="0">
                <a:latin typeface="Calibri" pitchFamily="34" charset="0"/>
              </a:rPr>
              <a:t>June 2011</a:t>
            </a:r>
            <a:endParaRPr lang="en-US" sz="2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15" y="1585244"/>
            <a:ext cx="5633925" cy="38591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1807875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549162"/>
              </p:ext>
            </p:extLst>
          </p:nvPr>
        </p:nvGraphicFramePr>
        <p:xfrm>
          <a:off x="179512" y="171449"/>
          <a:ext cx="8856984" cy="6497910"/>
        </p:xfrm>
        <a:graphic>
          <a:graphicData uri="http://schemas.openxmlformats.org/drawingml/2006/table">
            <a:tbl>
              <a:tblPr firstRow="1" bandRow="1">
                <a:tableStyleId>{5940675A-B579-460E-94D1-54222C63F5DA}</a:tableStyleId>
              </a:tblPr>
              <a:tblGrid>
                <a:gridCol w="8856984"/>
              </a:tblGrid>
              <a:tr h="574886">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167">
                <a:tc>
                  <a:txBody>
                    <a:bodyPr/>
                    <a:lstStyle/>
                    <a:p>
                      <a:pPr algn="l" eaLnBrk="1" hangingPunct="1"/>
                      <a:r>
                        <a:rPr lang="en-GB" sz="3200" b="1" dirty="0" smtClean="0">
                          <a:solidFill>
                            <a:schemeClr val="bg1"/>
                          </a:solidFill>
                          <a:latin typeface="Calibri" pitchFamily="34" charset="0"/>
                        </a:rPr>
                        <a:t>Vocab Express </a:t>
                      </a:r>
                      <a:r>
                        <a:rPr lang="en-GB" sz="3200" b="1" dirty="0" err="1" smtClean="0">
                          <a:solidFill>
                            <a:schemeClr val="bg1"/>
                          </a:solidFill>
                          <a:latin typeface="Calibri" pitchFamily="34" charset="0"/>
                        </a:rPr>
                        <a:t>EDL</a:t>
                      </a:r>
                      <a:r>
                        <a:rPr lang="en-GB" sz="3200" b="1" baseline="0" dirty="0" smtClean="0">
                          <a:solidFill>
                            <a:schemeClr val="bg1"/>
                          </a:solidFill>
                          <a:latin typeface="Calibri" pitchFamily="34" charset="0"/>
                        </a:rPr>
                        <a:t> Championships</a:t>
                      </a:r>
                      <a:endParaRPr lang="en-US" sz="3200" b="1" dirty="0">
                        <a:solidFill>
                          <a:schemeClr val="bg1"/>
                        </a:solidFill>
                        <a:latin typeface="Calibri" pitchFamily="34" charset="0"/>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85156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6297">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500" t="16667" r="27000" b="26833"/>
          <a:stretch/>
        </p:blipFill>
        <p:spPr bwMode="auto">
          <a:xfrm>
            <a:off x="1619672" y="1484784"/>
            <a:ext cx="6768752" cy="458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6571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87002834"/>
              </p:ext>
            </p:extLst>
          </p:nvPr>
        </p:nvGraphicFramePr>
        <p:xfrm>
          <a:off x="179512" y="171449"/>
          <a:ext cx="8856984" cy="6497910"/>
        </p:xfrm>
        <a:graphic>
          <a:graphicData uri="http://schemas.openxmlformats.org/drawingml/2006/table">
            <a:tbl>
              <a:tblPr firstRow="1" bandRow="1">
                <a:tableStyleId>{5940675A-B579-460E-94D1-54222C63F5DA}</a:tableStyleId>
              </a:tblPr>
              <a:tblGrid>
                <a:gridCol w="8856984"/>
              </a:tblGrid>
              <a:tr h="574886">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167">
                <a:tc>
                  <a:txBody>
                    <a:bodyPr/>
                    <a:lstStyle/>
                    <a:p>
                      <a:pPr algn="l" eaLnBrk="1" hangingPunct="1"/>
                      <a:r>
                        <a:rPr lang="en-GB" sz="3200" b="1" dirty="0" smtClean="0">
                          <a:solidFill>
                            <a:schemeClr val="bg1"/>
                          </a:solidFill>
                          <a:latin typeface="Calibri" pitchFamily="34" charset="0"/>
                        </a:rPr>
                        <a:t>Vocab Express </a:t>
                      </a:r>
                      <a:r>
                        <a:rPr lang="en-GB" sz="3200" b="1" dirty="0" err="1" smtClean="0">
                          <a:solidFill>
                            <a:schemeClr val="bg1"/>
                          </a:solidFill>
                          <a:latin typeface="Calibri" pitchFamily="34" charset="0"/>
                        </a:rPr>
                        <a:t>EDL</a:t>
                      </a:r>
                      <a:r>
                        <a:rPr lang="en-GB" sz="3200" b="1" baseline="0" dirty="0" smtClean="0">
                          <a:solidFill>
                            <a:schemeClr val="bg1"/>
                          </a:solidFill>
                          <a:latin typeface="Calibri" pitchFamily="34" charset="0"/>
                        </a:rPr>
                        <a:t> Championships</a:t>
                      </a:r>
                      <a:endParaRPr lang="en-US" sz="3200" b="1" dirty="0">
                        <a:solidFill>
                          <a:schemeClr val="bg1"/>
                        </a:solidFill>
                        <a:latin typeface="Calibri" pitchFamily="34" charset="0"/>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85156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6297">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500" t="17667" r="27125" b="8500"/>
          <a:stretch/>
        </p:blipFill>
        <p:spPr bwMode="auto">
          <a:xfrm>
            <a:off x="827584" y="1556792"/>
            <a:ext cx="5040560" cy="44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2160" y="1556792"/>
            <a:ext cx="2736304" cy="954107"/>
          </a:xfrm>
          <a:prstGeom prst="rect">
            <a:avLst/>
          </a:prstGeom>
          <a:noFill/>
        </p:spPr>
        <p:txBody>
          <a:bodyPr wrap="square" rtlCol="0">
            <a:spAutoFit/>
          </a:bodyPr>
          <a:lstStyle/>
          <a:p>
            <a:pPr algn="ctr"/>
            <a:r>
              <a:rPr lang="en-GB" sz="2800" b="1" u="sng" dirty="0" smtClean="0"/>
              <a:t>Personal stories</a:t>
            </a:r>
            <a:br>
              <a:rPr lang="en-GB" sz="2800" b="1" u="sng" dirty="0" smtClean="0"/>
            </a:br>
            <a:endParaRPr lang="en-GB" sz="2800"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3116241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3588210"/>
              </p:ext>
            </p:extLst>
          </p:nvPr>
        </p:nvGraphicFramePr>
        <p:xfrm>
          <a:off x="179512" y="171449"/>
          <a:ext cx="8856984" cy="6497910"/>
        </p:xfrm>
        <a:graphic>
          <a:graphicData uri="http://schemas.openxmlformats.org/drawingml/2006/table">
            <a:tbl>
              <a:tblPr firstRow="1" bandRow="1">
                <a:tableStyleId>{5940675A-B579-460E-94D1-54222C63F5DA}</a:tableStyleId>
              </a:tblPr>
              <a:tblGrid>
                <a:gridCol w="8856984"/>
              </a:tblGrid>
              <a:tr h="574886">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167">
                <a:tc>
                  <a:txBody>
                    <a:bodyPr/>
                    <a:lstStyle/>
                    <a:p>
                      <a:pPr algn="l" eaLnBrk="1" hangingPunct="1"/>
                      <a:r>
                        <a:rPr lang="en-GB" sz="3200" b="1" dirty="0" smtClean="0">
                          <a:solidFill>
                            <a:schemeClr val="bg1"/>
                          </a:solidFill>
                          <a:latin typeface="Calibri" pitchFamily="34" charset="0"/>
                        </a:rPr>
                        <a:t>My contact details and links to resources</a:t>
                      </a:r>
                      <a:endParaRPr lang="en-US" sz="3200" b="1" dirty="0">
                        <a:solidFill>
                          <a:schemeClr val="bg1"/>
                        </a:solidFill>
                        <a:latin typeface="Calibri" pitchFamily="34" charset="0"/>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851560">
                <a:tc>
                  <a:txBody>
                    <a:bodyPr/>
                    <a:lstStyle/>
                    <a:p>
                      <a:pPr marL="342900" marR="0" indent="-342900" algn="l" defTabSz="914400" rtl="0" eaLnBrk="1" fontAlgn="auto" latinLnBrk="0" hangingPunct="1">
                        <a:lnSpc>
                          <a:spcPct val="200000"/>
                        </a:lnSpc>
                        <a:spcBef>
                          <a:spcPts val="0"/>
                        </a:spcBef>
                        <a:spcAft>
                          <a:spcPts val="0"/>
                        </a:spcAft>
                        <a:buClrTx/>
                        <a:buSzTx/>
                        <a:buFont typeface="Wingdings" pitchFamily="2" charset="2"/>
                        <a:buChar char="§"/>
                        <a:tabLst/>
                        <a:defRPr/>
                      </a:pPr>
                      <a:r>
                        <a:rPr lang="en-US" sz="2400" dirty="0" smtClean="0">
                          <a:hlinkClick r:id="rId3"/>
                        </a:rPr>
                        <a:t>www.tes.co.uk</a:t>
                      </a:r>
                      <a:r>
                        <a:rPr lang="en-US" sz="2400" dirty="0" smtClean="0"/>
                        <a:t>  (type ‘</a:t>
                      </a:r>
                      <a:r>
                        <a:rPr lang="en-US" sz="2400" dirty="0" err="1" smtClean="0"/>
                        <a:t>rhawkes</a:t>
                      </a:r>
                      <a:r>
                        <a:rPr lang="en-US" sz="2400" dirty="0" smtClean="0"/>
                        <a:t>’ into search to pull up all resources)</a:t>
                      </a:r>
                    </a:p>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400" dirty="0" smtClean="0"/>
                        <a:t>Vocabulary challenges</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400" dirty="0" smtClean="0">
                          <a:hlinkClick r:id="rId4"/>
                        </a:rPr>
                        <a:t>http://www.rachelhawkes.com/Resources/GCSE/GCSE.php</a:t>
                      </a:r>
                      <a:r>
                        <a:rPr lang="en-US" sz="2400" dirty="0" smtClean="0"/>
                        <a:t>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400" dirty="0" smtClean="0"/>
                        <a:t>Using</a:t>
                      </a:r>
                      <a:r>
                        <a:rPr lang="en-US" sz="2400" baseline="0" dirty="0" smtClean="0"/>
                        <a:t> music</a:t>
                      </a:r>
                      <a:endParaRPr lang="en-US" sz="24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400" dirty="0" smtClean="0">
                          <a:hlinkClick r:id="rId5"/>
                        </a:rPr>
                        <a:t>http://www.rachelhawkes.com/RPP/Song/SongContests.php</a:t>
                      </a:r>
                      <a:r>
                        <a:rPr lang="en-US" sz="2400" dirty="0" smtClean="0"/>
                        <a:t> </a:t>
                      </a:r>
                      <a:br>
                        <a:rPr lang="en-US" sz="2400" dirty="0" smtClean="0"/>
                      </a:b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400" dirty="0" smtClean="0"/>
                        <a:t>Mixed age learning</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400" dirty="0" smtClean="0">
                          <a:hlinkClick r:id="rId6"/>
                        </a:rPr>
                        <a:t>http://www.rachelhawkes.com/RPP/MixedAge/MixedAge.php</a:t>
                      </a:r>
                      <a:r>
                        <a:rPr lang="en-US" sz="2400" dirty="0" smtClean="0"/>
                        <a:t> </a:t>
                      </a:r>
                    </a:p>
                  </a:txBody>
                  <a:tcPr marL="91439" marR="91439" marT="45725" marB="45725" anchor="b">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6297">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28" y="1484784"/>
            <a:ext cx="1441510" cy="1316161"/>
          </a:xfrm>
          <a:prstGeom prst="rect">
            <a:avLst/>
          </a:prstGeom>
        </p:spPr>
      </p:pic>
      <p:sp>
        <p:nvSpPr>
          <p:cNvPr id="5" name="TextBox 4"/>
          <p:cNvSpPr txBox="1"/>
          <p:nvPr/>
        </p:nvSpPr>
        <p:spPr>
          <a:xfrm>
            <a:off x="1907704" y="1556792"/>
            <a:ext cx="6192688" cy="1200329"/>
          </a:xfrm>
          <a:prstGeom prst="rect">
            <a:avLst/>
          </a:prstGeom>
          <a:noFill/>
        </p:spPr>
        <p:txBody>
          <a:bodyPr wrap="square" rtlCol="0">
            <a:spAutoFit/>
          </a:bodyPr>
          <a:lstStyle/>
          <a:p>
            <a:r>
              <a:rPr lang="en-GB" sz="2400" dirty="0" smtClean="0">
                <a:hlinkClick r:id="rId9"/>
              </a:rPr>
              <a:t>www.rachelhawkes.com</a:t>
            </a:r>
            <a:r>
              <a:rPr lang="en-GB" sz="2400" dirty="0" smtClean="0"/>
              <a:t/>
            </a:r>
            <a:br>
              <a:rPr lang="en-GB" sz="2400" dirty="0" smtClean="0"/>
            </a:br>
            <a:r>
              <a:rPr lang="en-GB" sz="2400" dirty="0" smtClean="0">
                <a:hlinkClick r:id="rId10"/>
              </a:rPr>
              <a:t>rhawkes@comberton.cambs.sch.uk</a:t>
            </a:r>
            <a:r>
              <a:rPr lang="en-GB" sz="2400" dirty="0" smtClean="0"/>
              <a:t> </a:t>
            </a:r>
            <a:br>
              <a:rPr lang="en-GB" sz="2400" dirty="0" smtClean="0"/>
            </a:br>
            <a:r>
              <a:rPr lang="en-GB" sz="2400" dirty="0" smtClean="0"/>
              <a:t>01223 262503 ext.222</a:t>
            </a:r>
            <a:r>
              <a:rPr lang="en-GB" dirty="0" smtClean="0"/>
              <a:t> </a:t>
            </a:r>
            <a:endParaRPr lang="en-GB" dirty="0"/>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590272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1056558"/>
              </p:ext>
            </p:extLst>
          </p:nvPr>
        </p:nvGraphicFramePr>
        <p:xfrm>
          <a:off x="179512" y="171451"/>
          <a:ext cx="8856984" cy="6218344"/>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3200" b="1" kern="1200" dirty="0" smtClean="0">
                          <a:solidFill>
                            <a:schemeClr val="bg1"/>
                          </a:solidFill>
                          <a:effectLst/>
                          <a:latin typeface="+mn-lt"/>
                          <a:ea typeface="+mn-ea"/>
                          <a:cs typeface="+mn-cs"/>
                        </a:rPr>
                        <a:t>Things we know about vocabulary learning</a:t>
                      </a:r>
                      <a:endParaRPr lang="en-GB" sz="24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428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200" dirty="0" smtClean="0"/>
                        <a:t>It is essential for progress</a:t>
                      </a:r>
                      <a:r>
                        <a:rPr lang="en-US" sz="3200" baseline="0" dirty="0" smtClean="0"/>
                        <a:t> and motivation</a:t>
                      </a:r>
                      <a:endParaRPr lang="en-US" sz="32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200" dirty="0" smtClean="0"/>
                        <a:t>It is hard for most / all learners</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200" dirty="0" smtClean="0"/>
                        <a:t>It is not</a:t>
                      </a:r>
                      <a:r>
                        <a:rPr lang="en-US" sz="3200" baseline="0" dirty="0" smtClean="0"/>
                        <a:t> exciting </a:t>
                      </a:r>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7" name="Picture 1" descr="wow.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2465" y="1484784"/>
            <a:ext cx="22145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1166264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059136"/>
              </p:ext>
            </p:extLst>
          </p:nvPr>
        </p:nvGraphicFramePr>
        <p:xfrm>
          <a:off x="179512" y="171451"/>
          <a:ext cx="8856984" cy="6218344"/>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3200" b="1" kern="1200" dirty="0" smtClean="0">
                          <a:solidFill>
                            <a:schemeClr val="bg1"/>
                          </a:solidFill>
                          <a:effectLst/>
                          <a:latin typeface="+mn-lt"/>
                          <a:ea typeface="+mn-ea"/>
                          <a:cs typeface="+mn-cs"/>
                        </a:rPr>
                        <a:t>Variety of strategies</a:t>
                      </a:r>
                      <a:endParaRPr lang="en-GB" sz="24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428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200" dirty="0" smtClean="0"/>
                        <a:t>Contextualisation</a:t>
                      </a:r>
                      <a:r>
                        <a:rPr lang="en-US" sz="3200" baseline="0" dirty="0" smtClean="0"/>
                        <a:t> and repetition</a:t>
                      </a:r>
                      <a:endParaRPr lang="en-US" sz="32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200" dirty="0" smtClean="0"/>
                        <a:t>Choice of method (and language)</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200" dirty="0" smtClean="0"/>
                        <a:t>Uses</a:t>
                      </a:r>
                      <a:r>
                        <a:rPr lang="en-US" sz="3200" baseline="0" dirty="0" smtClean="0"/>
                        <a:t> of music</a:t>
                      </a:r>
                      <a:endParaRPr lang="en-US" sz="32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200" dirty="0" smtClean="0"/>
                        <a:t>Online possibilities</a:t>
                      </a:r>
                      <a:endParaRPr lang="en-US" sz="3200" baseline="0" dirty="0" smtClean="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5124" y="1700808"/>
            <a:ext cx="174466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380512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38492903"/>
              </p:ext>
            </p:extLst>
          </p:nvPr>
        </p:nvGraphicFramePr>
        <p:xfrm>
          <a:off x="179512" y="171450"/>
          <a:ext cx="8856984" cy="6425901"/>
        </p:xfrm>
        <a:graphic>
          <a:graphicData uri="http://schemas.openxmlformats.org/drawingml/2006/table">
            <a:tbl>
              <a:tblPr firstRow="1" bandRow="1">
                <a:tableStyleId>{5940675A-B579-460E-94D1-54222C63F5DA}</a:tableStyleId>
              </a:tblPr>
              <a:tblGrid>
                <a:gridCol w="8856984"/>
              </a:tblGrid>
              <a:tr h="568515">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460">
                <a:tc>
                  <a:txBody>
                    <a:bodyPr/>
                    <a:lstStyle/>
                    <a:p>
                      <a:pPr algn="l" fontAlgn="auto">
                        <a:spcBef>
                          <a:spcPts val="0"/>
                        </a:spcBef>
                        <a:spcAft>
                          <a:spcPts val="0"/>
                        </a:spcAft>
                        <a:defRPr/>
                      </a:pPr>
                      <a:r>
                        <a:rPr lang="en-GB" sz="3200" b="1" kern="1200" dirty="0" smtClean="0">
                          <a:solidFill>
                            <a:schemeClr val="bg1"/>
                          </a:solidFill>
                          <a:effectLst/>
                          <a:latin typeface="+mn-lt"/>
                          <a:ea typeface="+mn-ea"/>
                          <a:cs typeface="+mn-cs"/>
                        </a:rPr>
                        <a:t>Contextualisation</a:t>
                      </a:r>
                      <a:r>
                        <a:rPr lang="en-GB" sz="3200" b="1" kern="1200" baseline="0" dirty="0" smtClean="0">
                          <a:solidFill>
                            <a:schemeClr val="bg1"/>
                          </a:solidFill>
                          <a:effectLst/>
                          <a:latin typeface="+mn-lt"/>
                          <a:ea typeface="+mn-ea"/>
                          <a:cs typeface="+mn-cs"/>
                        </a:rPr>
                        <a:t> and repetition</a:t>
                      </a:r>
                      <a:endParaRPr lang="en-GB" sz="24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797796">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1130">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125" r="21813"/>
          <a:stretch/>
        </p:blipFill>
        <p:spPr bwMode="auto">
          <a:xfrm>
            <a:off x="179512" y="1415008"/>
            <a:ext cx="3873802" cy="5182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1875" r="21875"/>
          <a:stretch/>
        </p:blipFill>
        <p:spPr bwMode="auto">
          <a:xfrm>
            <a:off x="5148064" y="1412776"/>
            <a:ext cx="3888432" cy="5184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1791651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2798057"/>
              </p:ext>
            </p:extLst>
          </p:nvPr>
        </p:nvGraphicFramePr>
        <p:xfrm>
          <a:off x="179512" y="171450"/>
          <a:ext cx="8856984" cy="6425901"/>
        </p:xfrm>
        <a:graphic>
          <a:graphicData uri="http://schemas.openxmlformats.org/drawingml/2006/table">
            <a:tbl>
              <a:tblPr firstRow="1" bandRow="1">
                <a:tableStyleId>{5940675A-B579-460E-94D1-54222C63F5DA}</a:tableStyleId>
              </a:tblPr>
              <a:tblGrid>
                <a:gridCol w="8856984"/>
              </a:tblGrid>
              <a:tr h="568515">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460">
                <a:tc>
                  <a:txBody>
                    <a:bodyPr/>
                    <a:lstStyle/>
                    <a:p>
                      <a:pPr algn="l" fontAlgn="auto">
                        <a:spcBef>
                          <a:spcPts val="0"/>
                        </a:spcBef>
                        <a:spcAft>
                          <a:spcPts val="0"/>
                        </a:spcAft>
                        <a:defRPr/>
                      </a:pPr>
                      <a:r>
                        <a:rPr lang="en-GB" sz="3200" b="1" kern="1200" dirty="0" smtClean="0">
                          <a:solidFill>
                            <a:schemeClr val="bg1"/>
                          </a:solidFill>
                          <a:effectLst/>
                          <a:latin typeface="+mn-lt"/>
                          <a:ea typeface="+mn-ea"/>
                          <a:cs typeface="+mn-cs"/>
                        </a:rPr>
                        <a:t>Choice of method and language</a:t>
                      </a:r>
                      <a:endParaRPr lang="en-GB" sz="24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797796">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1130">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466782"/>
            <a:ext cx="6120680" cy="459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6200000">
            <a:off x="6241540" y="3406350"/>
            <a:ext cx="4932548" cy="369332"/>
          </a:xfrm>
          <a:prstGeom prst="rect">
            <a:avLst/>
          </a:prstGeom>
          <a:noFill/>
        </p:spPr>
        <p:txBody>
          <a:bodyPr wrap="square" rtlCol="0">
            <a:spAutoFit/>
          </a:bodyPr>
          <a:lstStyle/>
          <a:p>
            <a:r>
              <a:rPr lang="en-GB" b="1" dirty="0" smtClean="0"/>
              <a:t>VocabMan adapted from MFL resrouces</a:t>
            </a:r>
            <a:endParaRPr lang="en-GB" b="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2997276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0335824"/>
              </p:ext>
            </p:extLst>
          </p:nvPr>
        </p:nvGraphicFramePr>
        <p:xfrm>
          <a:off x="179512" y="171451"/>
          <a:ext cx="8856984" cy="6351239"/>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3200" b="1" kern="1200" dirty="0" smtClean="0">
                          <a:solidFill>
                            <a:schemeClr val="bg1"/>
                          </a:solidFill>
                          <a:effectLst/>
                          <a:latin typeface="+mn-lt"/>
                          <a:ea typeface="+mn-ea"/>
                          <a:cs typeface="+mn-cs"/>
                        </a:rPr>
                        <a:t>Uses</a:t>
                      </a:r>
                      <a:r>
                        <a:rPr lang="en-GB" sz="3200" b="1" kern="1200" baseline="0" dirty="0" smtClean="0">
                          <a:solidFill>
                            <a:schemeClr val="bg1"/>
                          </a:solidFill>
                          <a:effectLst/>
                          <a:latin typeface="+mn-lt"/>
                          <a:ea typeface="+mn-ea"/>
                          <a:cs typeface="+mn-cs"/>
                        </a:rPr>
                        <a:t> of music</a:t>
                      </a:r>
                      <a:endParaRPr lang="en-GB" sz="24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42827">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Y7 song competition</a:t>
                      </a:r>
                      <a:r>
                        <a:rPr lang="en-US" sz="2800" baseline="0" dirty="0" smtClean="0"/>
                        <a:t> highlights value of music for memory</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Using music in lessons for creative language use supports vocabulary learning</a:t>
                      </a:r>
                      <a:endParaRPr lang="en-US" sz="2800" dirty="0" smtClean="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endParaRPr lang="en-GB" sz="1600" b="1" i="1" dirty="0" smtClean="0"/>
                    </a:p>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2" name="ANW1213_04_Cali-Calyps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7160" y="1545532"/>
            <a:ext cx="609600" cy="6096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6288076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0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4412760"/>
              </p:ext>
            </p:extLst>
          </p:nvPr>
        </p:nvGraphicFramePr>
        <p:xfrm>
          <a:off x="179512" y="171451"/>
          <a:ext cx="8856984" cy="6218344"/>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3200" b="1" dirty="0" smtClean="0">
                          <a:solidFill>
                            <a:schemeClr val="bg1"/>
                          </a:solidFill>
                        </a:rPr>
                        <a:t>Online possibilities</a:t>
                      </a:r>
                      <a:endParaRPr lang="en-US" sz="3200" b="1" baseline="0" dirty="0" smtClean="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42827">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Vocab Express</a:t>
                      </a: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err="1" smtClean="0"/>
                        <a:t>Quizlet</a:t>
                      </a:r>
                      <a:endParaRPr lang="en-US" sz="2800" dirty="0" smtClean="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428147"/>
            <a:ext cx="2314490" cy="83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5373216"/>
            <a:ext cx="8424936" cy="738664"/>
          </a:xfrm>
          <a:prstGeom prst="rect">
            <a:avLst/>
          </a:prstGeom>
          <a:noFill/>
        </p:spPr>
        <p:txBody>
          <a:bodyPr wrap="square" rtlCol="0">
            <a:spAutoFit/>
          </a:bodyPr>
          <a:lstStyle/>
          <a:p>
            <a:r>
              <a:rPr lang="en-GB" sz="2400" dirty="0">
                <a:hlinkClick r:id="rId5"/>
              </a:rPr>
              <a:t>http://quizlet.com/6985620/gcse-free-time-2-flash-cards</a:t>
            </a:r>
            <a:r>
              <a:rPr lang="en-GB" sz="2400" dirty="0" smtClean="0">
                <a:hlinkClick r:id="rId5"/>
              </a:rPr>
              <a:t>/</a:t>
            </a:r>
            <a:r>
              <a:rPr lang="en-GB" sz="2400" dirty="0" smtClean="0"/>
              <a:t> </a:t>
            </a:r>
            <a:endParaRPr lang="en-GB" sz="2400" dirty="0"/>
          </a:p>
          <a:p>
            <a:r>
              <a:rPr lang="en-GB" dirty="0" smtClean="0"/>
              <a:t> </a:t>
            </a:r>
            <a:endParaRPr lang="en-GB"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965" y="1556792"/>
            <a:ext cx="7398052" cy="119447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102014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4958026"/>
              </p:ext>
            </p:extLst>
          </p:nvPr>
        </p:nvGraphicFramePr>
        <p:xfrm>
          <a:off x="179512" y="171451"/>
          <a:ext cx="8856984" cy="6218344"/>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3200" b="1" kern="1200" dirty="0" smtClean="0">
                          <a:solidFill>
                            <a:schemeClr val="bg1"/>
                          </a:solidFill>
                          <a:effectLst/>
                          <a:latin typeface="+mn-lt"/>
                          <a:ea typeface="+mn-ea"/>
                          <a:cs typeface="+mn-cs"/>
                        </a:rPr>
                        <a:t>Lessons from</a:t>
                      </a:r>
                      <a:r>
                        <a:rPr lang="en-GB" sz="3200" b="1" kern="1200" baseline="0" dirty="0" smtClean="0">
                          <a:solidFill>
                            <a:schemeClr val="bg1"/>
                          </a:solidFill>
                          <a:effectLst/>
                          <a:latin typeface="+mn-lt"/>
                          <a:ea typeface="+mn-ea"/>
                          <a:cs typeface="+mn-cs"/>
                        </a:rPr>
                        <a:t> a ‘mixed age’ class</a:t>
                      </a:r>
                      <a:endParaRPr lang="en-GB" sz="24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428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8566" y="1915889"/>
            <a:ext cx="2192337"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1878" y="3658964"/>
            <a:ext cx="14620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3466" y="3939952"/>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481316" y="5436964"/>
            <a:ext cx="2843212" cy="338138"/>
          </a:xfrm>
          <a:prstGeom prst="rect">
            <a:avLst/>
          </a:prstGeom>
          <a:noFill/>
        </p:spPr>
        <p:txBody>
          <a:bodyPr>
            <a:spAutoFit/>
          </a:bodyPr>
          <a:lstStyle/>
          <a:p>
            <a:pPr algn="ctr">
              <a:defRPr/>
            </a:pPr>
            <a:r>
              <a:rPr lang="en-GB" sz="1600" b="1" dirty="0">
                <a:solidFill>
                  <a:schemeClr val="accent5">
                    <a:lumMod val="50000"/>
                  </a:schemeClr>
                </a:solidFill>
              </a:rPr>
              <a:t>Comberton Village College</a:t>
            </a:r>
          </a:p>
        </p:txBody>
      </p:sp>
      <p:sp>
        <p:nvSpPr>
          <p:cNvPr id="11" name="TextBox 11"/>
          <p:cNvSpPr txBox="1">
            <a:spLocks noChangeArrowheads="1"/>
          </p:cNvSpPr>
          <p:nvPr/>
        </p:nvSpPr>
        <p:spPr bwMode="auto">
          <a:xfrm>
            <a:off x="85278" y="5467127"/>
            <a:ext cx="2843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a:t>Northgate High School</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67833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4976575"/>
              </p:ext>
            </p:extLst>
          </p:nvPr>
        </p:nvGraphicFramePr>
        <p:xfrm>
          <a:off x="179512" y="171451"/>
          <a:ext cx="8856984" cy="6360887"/>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eaLnBrk="1" hangingPunct="1"/>
                      <a:r>
                        <a:rPr lang="en-GB" sz="3200" b="1" dirty="0" smtClean="0">
                          <a:solidFill>
                            <a:schemeClr val="bg1"/>
                          </a:solidFill>
                          <a:latin typeface="Calibri" pitchFamily="34" charset="0"/>
                        </a:rPr>
                        <a:t>Adults and Year 10 students working together</a:t>
                      </a:r>
                      <a:endParaRPr lang="en-US" sz="3200" b="1" dirty="0">
                        <a:solidFill>
                          <a:schemeClr val="bg1"/>
                        </a:solidFill>
                        <a:latin typeface="Calibri" pitchFamily="34" charset="0"/>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428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12" name="Picture 3" descr="NVQ_201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0090" y="1556792"/>
            <a:ext cx="4824536" cy="3617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3231391" cy="521735"/>
          </a:xfrm>
          <a:prstGeom prst="rect">
            <a:avLst/>
          </a:prstGeom>
        </p:spPr>
      </p:pic>
    </p:spTree>
    <p:extLst>
      <p:ext uri="{BB962C8B-B14F-4D97-AF65-F5344CB8AC3E}">
        <p14:creationId xmlns:p14="http://schemas.microsoft.com/office/powerpoint/2010/main" val="428289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1222</Words>
  <Application>Microsoft Office PowerPoint</Application>
  <PresentationFormat>On-screen Show (4:3)</PresentationFormat>
  <Paragraphs>139</Paragraphs>
  <Slides>15</Slides>
  <Notes>15</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36</cp:revision>
  <dcterms:created xsi:type="dcterms:W3CDTF">2011-09-19T16:08:59Z</dcterms:created>
  <dcterms:modified xsi:type="dcterms:W3CDTF">2011-10-11T10:41:02Z</dcterms:modified>
</cp:coreProperties>
</file>