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Lst>
  <p:notesMasterIdLst>
    <p:notesMasterId r:id="rId42"/>
  </p:notesMasterIdLst>
  <p:sldIdLst>
    <p:sldId id="262" r:id="rId7"/>
    <p:sldId id="263" r:id="rId8"/>
    <p:sldId id="299" r:id="rId9"/>
    <p:sldId id="264" r:id="rId10"/>
    <p:sldId id="282" r:id="rId11"/>
    <p:sldId id="266" r:id="rId12"/>
    <p:sldId id="265" r:id="rId13"/>
    <p:sldId id="268" r:id="rId14"/>
    <p:sldId id="271" r:id="rId15"/>
    <p:sldId id="269" r:id="rId16"/>
    <p:sldId id="270" r:id="rId17"/>
    <p:sldId id="272" r:id="rId18"/>
    <p:sldId id="267" r:id="rId19"/>
    <p:sldId id="276" r:id="rId20"/>
    <p:sldId id="277" r:id="rId21"/>
    <p:sldId id="278" r:id="rId22"/>
    <p:sldId id="289" r:id="rId23"/>
    <p:sldId id="279" r:id="rId24"/>
    <p:sldId id="283" r:id="rId25"/>
    <p:sldId id="280" r:id="rId26"/>
    <p:sldId id="281" r:id="rId27"/>
    <p:sldId id="294" r:id="rId28"/>
    <p:sldId id="295" r:id="rId29"/>
    <p:sldId id="296" r:id="rId30"/>
    <p:sldId id="284" r:id="rId31"/>
    <p:sldId id="286" r:id="rId32"/>
    <p:sldId id="285" r:id="rId33"/>
    <p:sldId id="287" r:id="rId34"/>
    <p:sldId id="288" r:id="rId35"/>
    <p:sldId id="290" r:id="rId36"/>
    <p:sldId id="274" r:id="rId37"/>
    <p:sldId id="275" r:id="rId38"/>
    <p:sldId id="297" r:id="rId39"/>
    <p:sldId id="273" r:id="rId40"/>
    <p:sldId id="29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D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8677" autoAdjust="0"/>
  </p:normalViewPr>
  <p:slideViewPr>
    <p:cSldViewPr snapToGrid="0">
      <p:cViewPr>
        <p:scale>
          <a:sx n="55" d="100"/>
          <a:sy n="55" d="100"/>
        </p:scale>
        <p:origin x="2040" y="-84"/>
      </p:cViewPr>
      <p:guideLst/>
    </p:cSldViewPr>
  </p:slideViewPr>
  <p:notesTextViewPr>
    <p:cViewPr>
      <p:scale>
        <a:sx n="1" d="1"/>
        <a:sy n="1" d="1"/>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2A583-292B-4B37-BC19-C7845DD83DAF}" type="datetimeFigureOut">
              <a:rPr lang="en-GB" smtClean="0"/>
              <a:t>18/02/2017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B0744-033F-4D22-A8CF-601F10F00837}" type="slidenum">
              <a:rPr lang="en-GB" smtClean="0"/>
              <a:t>‹#›</a:t>
            </a:fld>
            <a:endParaRPr lang="en-GB"/>
          </a:p>
        </p:txBody>
      </p:sp>
    </p:spTree>
    <p:extLst>
      <p:ext uri="{BB962C8B-B14F-4D97-AF65-F5344CB8AC3E}">
        <p14:creationId xmlns:p14="http://schemas.microsoft.com/office/powerpoint/2010/main" val="88109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Change is inevitable. Progress is optional.</a:t>
            </a:r>
            <a:br>
              <a:rPr lang="en-GB" dirty="0" smtClean="0"/>
            </a:br>
            <a:r>
              <a:rPr lang="en-GB" dirty="0" smtClean="0"/>
              <a:t/>
            </a:r>
            <a:br>
              <a:rPr lang="en-GB" dirty="0" smtClean="0"/>
            </a:br>
            <a:r>
              <a:rPr lang="en-GB" dirty="0" smtClean="0"/>
              <a:t>As long as education continues to be a political football, frequent, (even ill-advised!) change is guaranteed.  However, it is we as teachers who mediate the impact of those changes, and ultimately, we who refashion change into progress.</a:t>
            </a:r>
            <a:br>
              <a:rPr lang="en-GB" dirty="0" smtClean="0"/>
            </a:br>
            <a:r>
              <a:rPr lang="en-GB" dirty="0" smtClean="0"/>
              <a:t>How do we best ensure that we do this for the language learners we teach?  What does progress look like for them in the new educational landscape?  </a:t>
            </a:r>
          </a:p>
          <a:p>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1</a:t>
            </a:fld>
            <a:endParaRPr lang="en-GB"/>
          </a:p>
        </p:txBody>
      </p:sp>
    </p:spTree>
    <p:extLst>
      <p:ext uri="{BB962C8B-B14F-4D97-AF65-F5344CB8AC3E}">
        <p14:creationId xmlns:p14="http://schemas.microsoft.com/office/powerpoint/2010/main" val="1946414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32645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Pronunciation</a:t>
            </a:r>
            <a:br>
              <a:rPr lang="en-GB" dirty="0" smtClean="0"/>
            </a:br>
            <a:r>
              <a:rPr lang="en-GB" dirty="0" smtClean="0"/>
              <a:t>2) Main</a:t>
            </a:r>
            <a:r>
              <a:rPr lang="en-GB" baseline="0" dirty="0" smtClean="0"/>
              <a:t> details</a:t>
            </a:r>
            <a:br>
              <a:rPr lang="en-GB" baseline="0" dirty="0" smtClean="0"/>
            </a:br>
            <a:r>
              <a:rPr lang="en-GB" baseline="0" dirty="0" smtClean="0"/>
              <a:t>3) Deduction of key vocabulary</a:t>
            </a:r>
            <a:br>
              <a:rPr lang="en-GB" baseline="0" dirty="0" smtClean="0"/>
            </a:br>
            <a:r>
              <a:rPr lang="en-GB" baseline="0" dirty="0" err="1" smtClean="0"/>
              <a:t>colina</a:t>
            </a:r>
            <a:r>
              <a:rPr lang="en-GB" baseline="0" dirty="0" smtClean="0"/>
              <a:t> – </a:t>
            </a:r>
            <a:r>
              <a:rPr lang="en-GB" baseline="0" dirty="0" err="1" smtClean="0"/>
              <a:t>siglo</a:t>
            </a:r>
            <a:r>
              <a:rPr lang="en-GB" baseline="0" dirty="0" smtClean="0"/>
              <a:t> - vistas</a:t>
            </a:r>
            <a:endParaRPr lang="en-GB" dirty="0"/>
          </a:p>
        </p:txBody>
      </p:sp>
      <p:sp>
        <p:nvSpPr>
          <p:cNvPr id="4" name="Slide Number Placeholder 3"/>
          <p:cNvSpPr>
            <a:spLocks noGrp="1"/>
          </p:cNvSpPr>
          <p:nvPr>
            <p:ph type="sldNum" sz="quarter" idx="10"/>
          </p:nvPr>
        </p:nvSpPr>
        <p:spPr/>
        <p:txBody>
          <a:bodyPr/>
          <a:lstStyle/>
          <a:p>
            <a:fld id="{9192EE5B-1085-4721-A1D0-FC983C272741}"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40013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a:t>
            </a:r>
            <a:r>
              <a:rPr lang="en-GB" baseline="0" dirty="0" smtClean="0"/>
              <a:t> pupils time to ask and answer the questions in pairs.</a:t>
            </a:r>
            <a:br>
              <a:rPr lang="en-GB" baseline="0" dirty="0" smtClean="0"/>
            </a:br>
            <a:r>
              <a:rPr lang="en-GB" baseline="0" dirty="0" smtClean="0"/>
              <a:t>Elicit the correct questions.</a:t>
            </a:r>
          </a:p>
          <a:p>
            <a:r>
              <a:rPr lang="en-GB" baseline="0" dirty="0" smtClean="0"/>
              <a:t>Then get them to repeat the Q &amp; A but to add or change something in the answers to make them more personal to them.</a:t>
            </a:r>
            <a:endParaRPr lang="en-GB" dirty="0"/>
          </a:p>
        </p:txBody>
      </p:sp>
      <p:sp>
        <p:nvSpPr>
          <p:cNvPr id="4" name="Slide Number Placeholder 3"/>
          <p:cNvSpPr>
            <a:spLocks noGrp="1"/>
          </p:cNvSpPr>
          <p:nvPr>
            <p:ph type="sldNum" sz="quarter" idx="10"/>
          </p:nvPr>
        </p:nvSpPr>
        <p:spPr/>
        <p:txBody>
          <a:bodyPr/>
          <a:lstStyle/>
          <a:p>
            <a:fld id="{F5471EC2-380C-4C23-81F5-8A1B45D849CD}"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162853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Draws on PDC in MFL work – the</a:t>
            </a:r>
            <a:r>
              <a:rPr lang="en-GB" baseline="0" dirty="0" smtClean="0"/>
              <a:t> grammar and vocabulary strands</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20</a:t>
            </a:fld>
            <a:endParaRPr lang="en-GB"/>
          </a:p>
        </p:txBody>
      </p:sp>
    </p:spTree>
    <p:extLst>
      <p:ext uri="{BB962C8B-B14F-4D97-AF65-F5344CB8AC3E}">
        <p14:creationId xmlns:p14="http://schemas.microsoft.com/office/powerpoint/2010/main" val="981832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21</a:t>
            </a:fld>
            <a:endParaRPr lang="en-GB"/>
          </a:p>
        </p:txBody>
      </p:sp>
    </p:spTree>
    <p:extLst>
      <p:ext uri="{BB962C8B-B14F-4D97-AF65-F5344CB8AC3E}">
        <p14:creationId xmlns:p14="http://schemas.microsoft.com/office/powerpoint/2010/main" val="2033109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use an English-Spanish dictionary to look for vocabulary in Spanish.</a:t>
            </a:r>
          </a:p>
          <a:p>
            <a:r>
              <a:rPr lang="en-GB" dirty="0" smtClean="0"/>
              <a:t>It’s possible to use a traditional</a:t>
            </a:r>
            <a:r>
              <a:rPr lang="en-GB" baseline="0" dirty="0" smtClean="0"/>
              <a:t> dictionary or an online dictionary.</a:t>
            </a:r>
            <a:endParaRPr lang="en-GB" dirty="0"/>
          </a:p>
        </p:txBody>
      </p:sp>
      <p:sp>
        <p:nvSpPr>
          <p:cNvPr id="4" name="Slide Number Placeholder 3"/>
          <p:cNvSpPr>
            <a:spLocks noGrp="1"/>
          </p:cNvSpPr>
          <p:nvPr>
            <p:ph type="sldNum" sz="quarter" idx="10"/>
          </p:nvPr>
        </p:nvSpPr>
        <p:spPr/>
        <p:txBody>
          <a:bodyPr/>
          <a:lstStyle/>
          <a:p>
            <a:fld id="{2FAC20BF-C186-481E-96D0-A966025D3224}"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27186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possible to look for Spanish</a:t>
            </a:r>
            <a:r>
              <a:rPr lang="en-GB" baseline="0" dirty="0" smtClean="0"/>
              <a:t> or English vocabulary.</a:t>
            </a:r>
            <a:endParaRPr lang="en-GB" dirty="0"/>
          </a:p>
        </p:txBody>
      </p:sp>
      <p:sp>
        <p:nvSpPr>
          <p:cNvPr id="4" name="Slide Number Placeholder 3"/>
          <p:cNvSpPr>
            <a:spLocks noGrp="1"/>
          </p:cNvSpPr>
          <p:nvPr>
            <p:ph type="sldNum" sz="quarter" idx="10"/>
          </p:nvPr>
        </p:nvSpPr>
        <p:spPr/>
        <p:txBody>
          <a:bodyPr/>
          <a:lstStyle/>
          <a:p>
            <a:fld id="{2FAC20BF-C186-481E-96D0-A966025D3224}"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15768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Slide</a:t>
            </a:r>
            <a:r>
              <a:rPr lang="es-ES" sz="1200" b="1" kern="1200" dirty="0" smtClean="0">
                <a:solidFill>
                  <a:schemeClr val="tx1"/>
                </a:solidFill>
                <a:effectLst/>
                <a:latin typeface="+mn-lt"/>
                <a:ea typeface="+mn-ea"/>
                <a:cs typeface="+mn-cs"/>
              </a:rPr>
              <a:t> to </a:t>
            </a:r>
            <a:r>
              <a:rPr lang="es-ES" sz="1200" b="1" kern="1200" dirty="0" err="1" smtClean="0">
                <a:solidFill>
                  <a:schemeClr val="tx1"/>
                </a:solidFill>
                <a:effectLst/>
                <a:latin typeface="+mn-lt"/>
                <a:ea typeface="+mn-ea"/>
                <a:cs typeface="+mn-cs"/>
              </a:rPr>
              <a:t>model</a:t>
            </a:r>
            <a:r>
              <a:rPr lang="es-ES" sz="1200" b="1" kern="1200" dirty="0" smtClean="0">
                <a:solidFill>
                  <a:schemeClr val="tx1"/>
                </a:solidFill>
                <a:effectLst/>
                <a:latin typeface="+mn-lt"/>
                <a:ea typeface="+mn-ea"/>
                <a:cs typeface="+mn-cs"/>
              </a:rPr>
              <a:t> and </a:t>
            </a:r>
            <a:r>
              <a:rPr lang="es-ES" sz="1200" b="1" kern="1200" dirty="0" err="1" smtClean="0">
                <a:solidFill>
                  <a:schemeClr val="tx1"/>
                </a:solidFill>
                <a:effectLst/>
                <a:latin typeface="+mn-lt"/>
                <a:ea typeface="+mn-ea"/>
                <a:cs typeface="+mn-cs"/>
              </a:rPr>
              <a:t>practise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prediction</a:t>
            </a:r>
            <a:r>
              <a:rPr lang="es-ES" sz="1200" b="1" kern="1200" dirty="0" smtClean="0">
                <a:solidFill>
                  <a:schemeClr val="tx1"/>
                </a:solidFill>
                <a:effectLst/>
                <a:latin typeface="+mn-lt"/>
                <a:ea typeface="+mn-ea"/>
                <a:cs typeface="+mn-cs"/>
              </a:rPr>
              <a:t> as a </a:t>
            </a:r>
            <a:r>
              <a:rPr lang="es-ES" sz="1200" b="1" kern="1200" dirty="0" err="1" smtClean="0">
                <a:solidFill>
                  <a:schemeClr val="tx1"/>
                </a:solidFill>
                <a:effectLst/>
                <a:latin typeface="+mn-lt"/>
                <a:ea typeface="+mn-ea"/>
                <a:cs typeface="+mn-cs"/>
              </a:rPr>
              <a:t>listening</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skill</a:t>
            </a:r>
            <a:r>
              <a:rPr lang="es-ES" sz="1200" b="1" kern="1200" dirty="0" smtClean="0">
                <a:solidFill>
                  <a:schemeClr val="tx1"/>
                </a:solidFill>
                <a:effectLst/>
                <a:latin typeface="+mn-lt"/>
                <a:ea typeface="+mn-ea"/>
                <a:cs typeface="+mn-cs"/>
              </a:rPr>
              <a:t/>
            </a:r>
            <a:br>
              <a:rPr lang="es-ES" sz="1200" b="1" kern="1200" dirty="0" smtClean="0">
                <a:solidFill>
                  <a:schemeClr val="tx1"/>
                </a:solidFill>
                <a:effectLst/>
                <a:latin typeface="+mn-lt"/>
                <a:ea typeface="+mn-ea"/>
                <a:cs typeface="+mn-cs"/>
              </a:rPr>
            </a:br>
            <a:r>
              <a:rPr lang="es-ES" sz="1200" b="1" kern="1200" dirty="0" err="1" smtClean="0">
                <a:solidFill>
                  <a:schemeClr val="tx1"/>
                </a:solidFill>
                <a:effectLst/>
                <a:latin typeface="+mn-lt"/>
                <a:ea typeface="+mn-ea"/>
                <a:cs typeface="+mn-cs"/>
              </a:rPr>
              <a:t>Students</a:t>
            </a:r>
            <a:r>
              <a:rPr lang="es-ES" sz="1200" b="1" kern="1200" dirty="0" smtClean="0">
                <a:solidFill>
                  <a:schemeClr val="tx1"/>
                </a:solidFill>
                <a:effectLst/>
                <a:latin typeface="+mn-lt"/>
                <a:ea typeface="+mn-ea"/>
                <a:cs typeface="+mn-cs"/>
              </a:rPr>
              <a:t> do </a:t>
            </a:r>
            <a:r>
              <a:rPr lang="es-ES" sz="1200" b="1" kern="1200" dirty="0" err="1" smtClean="0">
                <a:solidFill>
                  <a:schemeClr val="tx1"/>
                </a:solidFill>
                <a:effectLst/>
                <a:latin typeface="+mn-lt"/>
                <a:ea typeface="+mn-ea"/>
                <a:cs typeface="+mn-cs"/>
              </a:rPr>
              <a:t>this</a:t>
            </a:r>
            <a:r>
              <a:rPr lang="es-ES" sz="1200" b="1" kern="1200" dirty="0" smtClean="0">
                <a:solidFill>
                  <a:schemeClr val="tx1"/>
                </a:solidFill>
                <a:effectLst/>
                <a:latin typeface="+mn-lt"/>
                <a:ea typeface="+mn-ea"/>
                <a:cs typeface="+mn-cs"/>
              </a:rPr>
              <a:t> in </a:t>
            </a:r>
            <a:r>
              <a:rPr lang="es-ES" sz="1200" b="1" kern="1200" dirty="0" err="1" smtClean="0">
                <a:solidFill>
                  <a:schemeClr val="tx1"/>
                </a:solidFill>
                <a:effectLst/>
                <a:latin typeface="+mn-lt"/>
                <a:ea typeface="+mn-ea"/>
                <a:cs typeface="+mn-cs"/>
              </a:rPr>
              <a:t>pairs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fours</a:t>
            </a:r>
            <a:r>
              <a:rPr lang="es-ES" sz="1200" b="1" kern="1200" dirty="0" smtClean="0">
                <a:solidFill>
                  <a:schemeClr val="tx1"/>
                </a:solidFill>
                <a:effectLst/>
                <a:latin typeface="+mn-lt"/>
                <a:ea typeface="+mn-ea"/>
                <a:cs typeface="+mn-cs"/>
              </a:rPr>
              <a:t>.</a:t>
            </a: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Escucha. ¿Qué no se menciona? Escribe las dos letras correctas.</a:t>
            </a:r>
            <a:endParaRPr lang="en-GB"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¿Qué haces durante el recreo, Juana?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Durante el recreo... a ver… primero como algo, un bocadillo o a veces una chocolatina.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Un momentito… primero comes un bocadillo, o a veces una chocolatina… muy bien. ¿Qué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Normalmente bebo agua.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…bebes agua… ¿Y luego? ¿Qué haces?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Luego juego al fútbol o al baloncesto en el patio con mis amigos.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 Juegas al fútbol o al baloncesto… muy bien. ¿Algo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 veces leo mis SMS.</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5471EC2-380C-4C23-81F5-8A1B45D849CD}"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858223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do we mark?</a:t>
            </a:r>
            <a:br>
              <a:rPr lang="en-GB" dirty="0" smtClean="0"/>
            </a:br>
            <a:r>
              <a:rPr lang="en-GB" dirty="0" smtClean="0"/>
              <a:t>What do students mark?</a:t>
            </a:r>
            <a:br>
              <a:rPr lang="en-GB" dirty="0" smtClean="0"/>
            </a:br>
            <a:r>
              <a:rPr lang="en-GB" dirty="0" smtClean="0"/>
              <a:t>What is the point of marking?</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32</a:t>
            </a:fld>
            <a:endParaRPr lang="en-GB"/>
          </a:p>
        </p:txBody>
      </p:sp>
    </p:spTree>
    <p:extLst>
      <p:ext uri="{BB962C8B-B14F-4D97-AF65-F5344CB8AC3E}">
        <p14:creationId xmlns:p14="http://schemas.microsoft.com/office/powerpoint/2010/main" val="109428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see progress in books,</a:t>
            </a:r>
            <a:r>
              <a:rPr lang="en-GB" baseline="0" dirty="0" smtClean="0"/>
              <a:t> too…</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33</a:t>
            </a:fld>
            <a:endParaRPr lang="en-GB"/>
          </a:p>
        </p:txBody>
      </p:sp>
    </p:spTree>
    <p:extLst>
      <p:ext uri="{BB962C8B-B14F-4D97-AF65-F5344CB8AC3E}">
        <p14:creationId xmlns:p14="http://schemas.microsoft.com/office/powerpoint/2010/main" val="122223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lot of change!</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2</a:t>
            </a:fld>
            <a:endParaRPr lang="en-GB"/>
          </a:p>
        </p:txBody>
      </p:sp>
    </p:spTree>
    <p:extLst>
      <p:ext uri="{BB962C8B-B14F-4D97-AF65-F5344CB8AC3E}">
        <p14:creationId xmlns:p14="http://schemas.microsoft.com/office/powerpoint/2010/main" val="404457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Progress can be very visible</a:t>
            </a:r>
            <a:r>
              <a:rPr lang="en-GB" baseline="0" dirty="0" smtClean="0"/>
              <a:t> in writing – here it is clearly demonstrable as l</a:t>
            </a:r>
            <a:r>
              <a:rPr lang="en-GB" dirty="0" smtClean="0"/>
              <a:t>onger (more to say, greater vocabulary)</a:t>
            </a:r>
            <a:r>
              <a:rPr lang="en-GB" baseline="0" dirty="0" smtClean="0"/>
              <a:t> and better (more compound and complex sentences, greater range of structures, wider variety of verbs).</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34</a:t>
            </a:fld>
            <a:endParaRPr lang="en-GB"/>
          </a:p>
        </p:txBody>
      </p:sp>
    </p:spTree>
    <p:extLst>
      <p:ext uri="{BB962C8B-B14F-4D97-AF65-F5344CB8AC3E}">
        <p14:creationId xmlns:p14="http://schemas.microsoft.com/office/powerpoint/2010/main" val="1289527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Change is inevitable. Progress is </a:t>
            </a:r>
            <a:r>
              <a:rPr lang="en-GB" dirty="0" smtClean="0"/>
              <a:t>optional,</a:t>
            </a:r>
            <a:r>
              <a:rPr lang="en-GB" baseline="0" dirty="0" smtClean="0"/>
              <a:t> (but achievable, and essential </a:t>
            </a:r>
            <a:r>
              <a:rPr lang="en-GB" baseline="0" smtClean="0"/>
              <a:t>for motivation).</a:t>
            </a:r>
            <a:r>
              <a:rPr lang="en-GB" dirty="0" smtClean="0"/>
              <a:t/>
            </a:r>
            <a:br>
              <a:rPr lang="en-GB" dirty="0" smtClean="0"/>
            </a:br>
            <a:r>
              <a:rPr lang="en-GB" smtClean="0"/>
              <a:t/>
            </a:r>
            <a:br>
              <a:rPr lang="en-GB" smtClean="0"/>
            </a:b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86079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a:t>
            </a:r>
            <a:r>
              <a:rPr lang="en-GB" baseline="0" dirty="0" smtClean="0"/>
              <a:t> are not talking about Level 5,6,7 or 70%, 80%, 90% or even Grades 1 – 9 but what it means in terms of what students actually know (vocabulary and grammatical structures, cultural knowledge) and how well they can apply that to understanding, speaking and writing in the language, and steps forward we might expect learners to make if they are really working hard, applying themselves in lessons and at home, and are motivated to improve.</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4</a:t>
            </a:fld>
            <a:endParaRPr lang="en-GB"/>
          </a:p>
        </p:txBody>
      </p:sp>
    </p:spTree>
    <p:extLst>
      <p:ext uri="{BB962C8B-B14F-4D97-AF65-F5344CB8AC3E}">
        <p14:creationId xmlns:p14="http://schemas.microsoft.com/office/powerpoint/2010/main" val="311110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https://www.pearson.com/content/dam/one-dot-com/one-dot-com/global/Files/efficacy-and-research/schools/global-survey/reports/RINVN9283_UK_July_ExecSum.pdf </a:t>
            </a:r>
            <a:endParaRPr lang="en-GB" dirty="0"/>
          </a:p>
        </p:txBody>
      </p:sp>
      <p:sp>
        <p:nvSpPr>
          <p:cNvPr id="4" name="Slide Number Placeholder 3"/>
          <p:cNvSpPr>
            <a:spLocks noGrp="1"/>
          </p:cNvSpPr>
          <p:nvPr>
            <p:ph type="sldNum" sz="quarter" idx="10"/>
          </p:nvPr>
        </p:nvSpPr>
        <p:spPr/>
        <p:txBody>
          <a:bodyPr/>
          <a:lstStyle/>
          <a:p>
            <a:fld id="{4A8D2A61-CD8F-40A1-8161-4DA50CC0C488}"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75806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202C7C-90EA-41B8-8A73-B3935B3561E0}"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074060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202C7C-90EA-41B8-8A73-B3935B3561E0}"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69915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students</a:t>
            </a:r>
            <a:r>
              <a:rPr lang="en-GB" baseline="0" dirty="0" smtClean="0"/>
              <a:t> will automatically understand that this is what happens.  They won’t even really think about it.  They have a sense that learning is a good thing and they are happy to have more of it.</a:t>
            </a:r>
            <a:br>
              <a:rPr lang="en-GB" baseline="0" dirty="0" smtClean="0"/>
            </a:br>
            <a:r>
              <a:rPr lang="en-GB" baseline="0" dirty="0" smtClean="0"/>
              <a:t>Those people are like those in this room!</a:t>
            </a:r>
            <a:br>
              <a:rPr lang="en-GB" baseline="0" dirty="0" smtClean="0"/>
            </a:br>
            <a:r>
              <a:rPr lang="en-GB" baseline="0" dirty="0" smtClean="0"/>
              <a:t>Other students are helped by having the point of what they are doing made explicit (not every lesson!) but at the beginning when you are building the learning relationship with the class, and every now and then, when you feel you need to add to that relationship, steer it back on course, do mini interventions etc..</a:t>
            </a:r>
            <a:br>
              <a:rPr lang="en-GB" baseline="0" dirty="0" smtClean="0"/>
            </a:br>
            <a:r>
              <a:rPr lang="en-GB" baseline="0" dirty="0" smtClean="0"/>
              <a:t>So I do show the ladder still, every now and then, and  share examples like this, back with the class.</a:t>
            </a:r>
          </a:p>
          <a:p>
            <a:endParaRPr lang="en-GB" dirty="0" smtClean="0"/>
          </a:p>
          <a:p>
            <a:r>
              <a:rPr lang="en-GB" dirty="0" smtClean="0"/>
              <a:t>This </a:t>
            </a:r>
            <a:r>
              <a:rPr lang="en-GB" dirty="0" smtClean="0"/>
              <a:t>is all very well, but</a:t>
            </a:r>
            <a:r>
              <a:rPr lang="en-GB" baseline="0" dirty="0" smtClean="0"/>
              <a:t> if we teach 10+ classes of 30 students</a:t>
            </a:r>
            <a:r>
              <a:rPr lang="en-GB" baseline="0" dirty="0" smtClean="0"/>
              <a:t>?</a:t>
            </a:r>
          </a:p>
          <a:p>
            <a:r>
              <a:rPr lang="en-GB" baseline="0" dirty="0" smtClean="0"/>
              <a:t>This is just a tiny specific example of progress from one student with one set of vocabulary.</a:t>
            </a:r>
            <a:r>
              <a:rPr lang="en-GB" baseline="0" dirty="0" smtClean="0"/>
              <a:t/>
            </a:r>
            <a:br>
              <a:rPr lang="en-GB" baseline="0" dirty="0" smtClean="0"/>
            </a:br>
            <a:r>
              <a:rPr lang="en-GB" baseline="0" dirty="0" smtClean="0"/>
              <a:t>What do we focus on that tell us if students are making progress?</a:t>
            </a:r>
            <a:br>
              <a:rPr lang="en-GB" baseline="0" dirty="0" smtClean="0"/>
            </a:br>
            <a:r>
              <a:rPr lang="en-GB" baseline="0" dirty="0" smtClean="0"/>
              <a:t>We cannot focus on everything.</a:t>
            </a:r>
            <a:br>
              <a:rPr lang="en-GB" baseline="0" dirty="0" smtClean="0"/>
            </a:br>
            <a:r>
              <a:rPr lang="en-GB" baseline="0" dirty="0" smtClean="0"/>
              <a:t>Teachers I work with, in this time of upheaval and uncertainty, are keen to have a few, key essential indicators so that they don’t lose sight of the picture.</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12</a:t>
            </a:fld>
            <a:endParaRPr lang="en-GB"/>
          </a:p>
        </p:txBody>
      </p:sp>
    </p:spTree>
    <p:extLst>
      <p:ext uri="{BB962C8B-B14F-4D97-AF65-F5344CB8AC3E}">
        <p14:creationId xmlns:p14="http://schemas.microsoft.com/office/powerpoint/2010/main" val="385342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Personally</a:t>
            </a:r>
            <a:r>
              <a:rPr lang="en-GB" baseline="0" dirty="0" smtClean="0"/>
              <a:t> I can only focus on so many things at once and if I lose the specific focus the bigger picture of progress for individual pupils gets too blurry, so I’ve realised that I focus a lot on these things.</a:t>
            </a:r>
            <a:br>
              <a:rPr lang="en-GB" baseline="0" dirty="0" smtClean="0"/>
            </a:br>
            <a:r>
              <a:rPr lang="en-GB" baseline="0" dirty="0" smtClean="0"/>
              <a:t>In addition, I try to build in cultural knowledge and references as often as possible, but I’m very aware that at the moment, I’ve been very focused on helping other teachers and myself to get clear about linguistic progress.</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13</a:t>
            </a:fld>
            <a:endParaRPr lang="en-GB"/>
          </a:p>
        </p:txBody>
      </p:sp>
    </p:spTree>
    <p:extLst>
      <p:ext uri="{BB962C8B-B14F-4D97-AF65-F5344CB8AC3E}">
        <p14:creationId xmlns:p14="http://schemas.microsoft.com/office/powerpoint/2010/main" val="186632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the key questions</a:t>
            </a:r>
            <a:r>
              <a:rPr lang="en-GB" baseline="0" dirty="0" smtClean="0"/>
              <a:t> that Y7 learns how to ask and answer.</a:t>
            </a:r>
            <a:br>
              <a:rPr lang="en-GB" baseline="0" dirty="0" smtClean="0"/>
            </a:br>
            <a:r>
              <a:rPr lang="en-GB" baseline="0" dirty="0" smtClean="0"/>
              <a:t>The asking part is absolutely central.  If they can ask they can answer, and you can start a conversation with anyone, but most importantly your learning partner in the lesson, if you can ask the questions.</a:t>
            </a:r>
            <a:br>
              <a:rPr lang="en-GB" baseline="0" dirty="0" smtClean="0"/>
            </a:br>
            <a:r>
              <a:rPr lang="en-GB" baseline="0" dirty="0" smtClean="0"/>
              <a:t>This means that a lot more interactions / conversations are possible, than if it is the only the teacher who has the competence to ask questions in the TL.</a:t>
            </a:r>
          </a:p>
          <a:p>
            <a:r>
              <a:rPr lang="en-GB" baseline="0" dirty="0" smtClean="0"/>
              <a:t>It also feels empowering to be able to initiate a conversation and you need to be able to ask questions to do that.</a:t>
            </a:r>
            <a:br>
              <a:rPr lang="en-GB" baseline="0" dirty="0" smtClean="0"/>
            </a:br>
            <a:r>
              <a:rPr lang="en-GB" baseline="0" dirty="0" smtClean="0"/>
              <a:t>We start with the individual question words – and we check frequently that students know what these are still  - that need to recycle continuously.</a:t>
            </a:r>
            <a:br>
              <a:rPr lang="en-GB" baseline="0" dirty="0" smtClean="0"/>
            </a:br>
            <a:r>
              <a:rPr lang="en-GB" baseline="0" dirty="0" smtClean="0"/>
              <a:t>Then we learn and practise key Qs and As in the context of the topic we are doing, but constantly modelling how new questions can be formed from small adaptations, once you know the main question words.</a:t>
            </a:r>
            <a:br>
              <a:rPr lang="en-GB" baseline="0" dirty="0" smtClean="0"/>
            </a:br>
            <a:r>
              <a:rPr lang="en-GB" baseline="0" dirty="0" smtClean="0"/>
              <a:t>At the start the process is modelled by the teacher, in response to students wanting to say new things, but over time this will develop into students finding they can </a:t>
            </a:r>
            <a:r>
              <a:rPr lang="en-GB" baseline="0" dirty="0" err="1" smtClean="0"/>
              <a:t>innvoate</a:t>
            </a:r>
            <a:r>
              <a:rPr lang="en-GB" baseline="0" dirty="0" smtClean="0"/>
              <a:t> and manipulate,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also to encourage students to use the question words and key verbs in other contexts, as often as possible, in listening / reading </a:t>
            </a:r>
            <a:r>
              <a:rPr lang="en-GB" baseline="0" dirty="0" err="1" smtClean="0"/>
              <a:t>etc</a:t>
            </a:r>
            <a:r>
              <a:rPr lang="en-GB" baseline="0" dirty="0" smtClean="0"/>
              <a:t>….</a:t>
            </a:r>
            <a:endParaRPr lang="en-GB" dirty="0" smtClean="0"/>
          </a:p>
          <a:p>
            <a:r>
              <a:rPr lang="en-GB" dirty="0" smtClean="0"/>
              <a:t>We keep coming back to the questions from the topic before, so that students need to recycle</a:t>
            </a:r>
            <a:r>
              <a:rPr lang="en-GB" baseline="0" dirty="0" smtClean="0"/>
              <a:t> the previous questions – this is vital and I still don’t think I do it enough, even though I’m conscious of trying to do it.  Forgetting will happen if we don’t do it, it won’t, if we do, very simple…</a:t>
            </a:r>
            <a:endParaRPr lang="en-GB" dirty="0" smtClean="0"/>
          </a:p>
          <a:p>
            <a:r>
              <a:rPr lang="en-GB" dirty="0" smtClean="0"/>
              <a:t>The </a:t>
            </a:r>
            <a:r>
              <a:rPr lang="en-GB" dirty="0" smtClean="0"/>
              <a:t>need to recycle continuously…</a:t>
            </a:r>
          </a:p>
          <a:p>
            <a:r>
              <a:rPr lang="en-GB" dirty="0" smtClean="0"/>
              <a:t>And</a:t>
            </a:r>
            <a:r>
              <a:rPr lang="en-GB" baseline="0" dirty="0" smtClean="0"/>
              <a:t> in Y8?  And Y9?  </a:t>
            </a:r>
            <a:r>
              <a:rPr lang="en-GB" baseline="0" dirty="0" smtClean="0"/>
              <a:t>Do we go back to these Y7 questions and ensure that students can still ask / answer / converse on these topics…</a:t>
            </a:r>
            <a:br>
              <a:rPr lang="en-GB" baseline="0" dirty="0" smtClean="0"/>
            </a:br>
            <a:r>
              <a:rPr lang="en-GB" baseline="0" dirty="0" smtClean="0"/>
              <a:t>Do we help them see the links between the questions / structures?</a:t>
            </a:r>
          </a:p>
          <a:p>
            <a:r>
              <a:rPr lang="en-GB" baseline="0" dirty="0" smtClean="0"/>
              <a:t>By the time you get to the summer term, the questions are all repeats of previous question structures, except the near future tense ones.</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14</a:t>
            </a:fld>
            <a:endParaRPr lang="en-GB"/>
          </a:p>
        </p:txBody>
      </p:sp>
    </p:spTree>
    <p:extLst>
      <p:ext uri="{BB962C8B-B14F-4D97-AF65-F5344CB8AC3E}">
        <p14:creationId xmlns:p14="http://schemas.microsoft.com/office/powerpoint/2010/main" val="262649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824F47-C92E-4CE6-90A7-E57F002D0E3C}" type="datetimeFigureOut">
              <a:rPr lang="en-GB" smtClean="0"/>
              <a:t>18/02/2017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794658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824F47-C92E-4CE6-90A7-E57F002D0E3C}" type="datetimeFigureOut">
              <a:rPr lang="en-GB" smtClean="0"/>
              <a:t>18/02/2017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174726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824F47-C92E-4CE6-90A7-E57F002D0E3C}" type="datetimeFigureOut">
              <a:rPr lang="en-GB" smtClean="0"/>
              <a:t>18/02/2017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195102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bright="42000" contrast="-68000"/>
          </a:blip>
          <a:srcRect/>
          <a:stretch>
            <a:fillRect l="-30000" t="-20000" r="-2000" b="12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3653DA-8BF4-4869-96FE-9BCF43372D46}" type="datetime8">
              <a:rPr lang="en-US" smtClean="0"/>
              <a:pPr/>
              <a:t>2/18/2017 5:13 AM</a:t>
            </a:fld>
            <a:endParaRPr lang="en-US" dirty="0"/>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US" dirty="0">
              <a:solidFill>
                <a:srgbClr val="4F271C"/>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343222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solidFill>
                  <a:srgbClr val="4F271C"/>
                </a:solidFill>
              </a:rPr>
              <a:pPr/>
              <a:t>2/18/2017 5:13 AM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804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solidFill>
                  <a:srgbClr val="4F271C"/>
                </a:solidFill>
              </a:rPr>
              <a:pPr/>
              <a:t>2/18/2017 5:13 AM</a:t>
            </a:fld>
            <a:endParaRPr lang="en-US" dirty="0">
              <a:solidFill>
                <a:srgbClr val="4F271C"/>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4F271C"/>
              </a:solidFill>
            </a:endParaRPr>
          </a:p>
        </p:txBody>
      </p:sp>
    </p:spTree>
    <p:extLst>
      <p:ext uri="{BB962C8B-B14F-4D97-AF65-F5344CB8AC3E}">
        <p14:creationId xmlns:p14="http://schemas.microsoft.com/office/powerpoint/2010/main" val="3781373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solidFill>
                  <a:srgbClr val="4F271C"/>
                </a:solidFill>
              </a:rPr>
              <a:pPr/>
              <a:t>2/18/2017 5:13 AM</a:t>
            </a:fld>
            <a:endParaRPr lang="en-US" dirty="0">
              <a:solidFill>
                <a:srgbClr val="4F271C"/>
              </a:solidFill>
            </a:endParaRPr>
          </a:p>
        </p:txBody>
      </p:sp>
      <p:sp>
        <p:nvSpPr>
          <p:cNvPr id="10" name="Slide Number Placeholder 9"/>
          <p:cNvSpPr>
            <a:spLocks noGrp="1"/>
          </p:cNvSpPr>
          <p:nvPr>
            <p:ph type="sldNum" sz="quarter" idx="16"/>
          </p:nvPr>
        </p:nvSpPr>
        <p:spPr/>
        <p:txBody>
          <a:bodyPr rtlCol="0"/>
          <a:lstStyle/>
          <a:p>
            <a:fld id="{1AD93096-5B34-4342-9326-69289CEAE4C2}"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4F271C"/>
              </a:solidFill>
            </a:endParaRPr>
          </a:p>
        </p:txBody>
      </p:sp>
    </p:spTree>
    <p:extLst>
      <p:ext uri="{BB962C8B-B14F-4D97-AF65-F5344CB8AC3E}">
        <p14:creationId xmlns:p14="http://schemas.microsoft.com/office/powerpoint/2010/main" val="241235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solidFill>
                  <a:srgbClr val="4F271C"/>
                </a:solidFill>
              </a:rPr>
              <a:pPr/>
              <a:t>2/18/2017 5:13 AM</a:t>
            </a:fld>
            <a:endParaRPr lang="en-US" dirty="0">
              <a:solidFill>
                <a:srgbClr val="4F271C"/>
              </a:solidFill>
            </a:endParaRPr>
          </a:p>
        </p:txBody>
      </p:sp>
      <p:sp>
        <p:nvSpPr>
          <p:cNvPr id="12" name="Slide Number Placeholder 11"/>
          <p:cNvSpPr>
            <a:spLocks noGrp="1"/>
          </p:cNvSpPr>
          <p:nvPr>
            <p:ph type="sldNum" sz="quarter" idx="16"/>
          </p:nvPr>
        </p:nvSpPr>
        <p:spPr/>
        <p:txBody>
          <a:bodyPr rtlCol="0"/>
          <a:lstStyle/>
          <a:p>
            <a:fld id="{1AD93096-5B34-4342-9326-69289CEAE4C2}"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4F271C"/>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698662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solidFill>
                  <a:srgbClr val="4F271C"/>
                </a:solidFill>
              </a:rPr>
              <a:pPr/>
              <a:t>2/18/2017 5:13 AM</a:t>
            </a:fld>
            <a:endParaRPr lang="en-US" dirty="0">
              <a:solidFill>
                <a:srgbClr val="4F271C"/>
              </a:solidFill>
            </a:endParaRPr>
          </a:p>
        </p:txBody>
      </p:sp>
      <p:sp>
        <p:nvSpPr>
          <p:cNvPr id="4" name="Footer Placeholder 3"/>
          <p:cNvSpPr>
            <a:spLocks noGrp="1"/>
          </p:cNvSpPr>
          <p:nvPr>
            <p:ph type="ftr" sz="quarter" idx="11"/>
          </p:nvPr>
        </p:nvSpPr>
        <p:spPr/>
        <p:txBody>
          <a:bodyPr/>
          <a:lstStyle/>
          <a:p>
            <a:endParaRPr lang="en-US" dirty="0">
              <a:solidFill>
                <a:srgbClr val="4F271C"/>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16848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solidFill>
                  <a:srgbClr val="4F271C"/>
                </a:solidFill>
              </a:rPr>
              <a:pPr/>
              <a:t>2/18/2017 5:13 AM</a:t>
            </a:fld>
            <a:endParaRPr lang="en-US" dirty="0">
              <a:solidFill>
                <a:srgbClr val="4F271C"/>
              </a:solidFill>
            </a:endParaRPr>
          </a:p>
        </p:txBody>
      </p:sp>
      <p:sp>
        <p:nvSpPr>
          <p:cNvPr id="3" name="Footer Placeholder 2"/>
          <p:cNvSpPr>
            <a:spLocks noGrp="1"/>
          </p:cNvSpPr>
          <p:nvPr>
            <p:ph type="ftr" sz="quarter" idx="11"/>
          </p:nvPr>
        </p:nvSpPr>
        <p:spPr/>
        <p:txBody>
          <a:bodyPr/>
          <a:lstStyle/>
          <a:p>
            <a:endParaRPr lang="en-US" dirty="0">
              <a:solidFill>
                <a:srgbClr val="4F271C"/>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2096103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solidFill>
                  <a:srgbClr val="4F271C"/>
                </a:solidFill>
              </a:rPr>
              <a:pPr/>
              <a:t>2/18/2017 5:13 AM</a:t>
            </a:fld>
            <a:endParaRPr lang="en-US" dirty="0">
              <a:solidFill>
                <a:srgbClr val="4F271C"/>
              </a:solidFill>
            </a:endParaRPr>
          </a:p>
        </p:txBody>
      </p:sp>
      <p:sp>
        <p:nvSpPr>
          <p:cNvPr id="6" name="Footer Placeholder 5"/>
          <p:cNvSpPr>
            <a:spLocks noGrp="1"/>
          </p:cNvSpPr>
          <p:nvPr>
            <p:ph type="ftr" sz="quarter" idx="11"/>
          </p:nvPr>
        </p:nvSpPr>
        <p:spPr/>
        <p:txBody>
          <a:bodyPr/>
          <a:lstStyle/>
          <a:p>
            <a:endParaRPr lang="en-US" dirty="0">
              <a:solidFill>
                <a:srgbClr val="4F271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userDrawn="1"/>
        </p:nvPicPr>
        <p:blipFill>
          <a:blip r:embed="rId2"/>
          <a:stretch>
            <a:fillRect/>
          </a:stretch>
        </p:blipFill>
        <p:spPr>
          <a:xfrm>
            <a:off x="612649" y="1755650"/>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2843214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824F47-C92E-4CE6-90A7-E57F002D0E3C}" type="datetimeFigureOut">
              <a:rPr lang="en-GB" smtClean="0"/>
              <a:t>18/02/2017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159482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2"/>
            <a:ext cx="2667000" cy="365125"/>
          </a:xfrm>
        </p:spPr>
        <p:txBody>
          <a:bodyPr rtlCol="0"/>
          <a:lstStyle/>
          <a:p>
            <a:fld id="{51E20EC5-AC53-4169-941E-EDF10CD23748}" type="datetime8">
              <a:rPr lang="en-US" smtClean="0">
                <a:solidFill>
                  <a:srgbClr val="4F271C"/>
                </a:solidFill>
              </a:rPr>
              <a:pPr/>
              <a:t>2/18/2017 5:13 AM</a:t>
            </a:fld>
            <a:endParaRPr lang="en-US" dirty="0">
              <a:solidFill>
                <a:srgbClr val="4F271C"/>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a:xfrm>
            <a:off x="1600200" y="6248208"/>
            <a:ext cx="4572000" cy="365125"/>
          </a:xfrm>
        </p:spPr>
        <p:txBody>
          <a:bodyPr rtlCol="0"/>
          <a:lstStyle/>
          <a:p>
            <a:endParaRPr lang="en-US" dirty="0">
              <a:solidFill>
                <a:srgbClr val="4F271C"/>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985721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rgbClr val="4F271C"/>
                </a:solidFill>
              </a:rPr>
              <a:pPr/>
              <a:t>2/18/2017 5:13 AM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110095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4"/>
            <a:ext cx="2209800" cy="365125"/>
          </a:xfrm>
        </p:spPr>
        <p:txBody>
          <a:bodyPr/>
          <a:lstStyle/>
          <a:p>
            <a:fld id="{8D3816DF-213E-421B-92D3-C068DBB023D6}" type="datetime8">
              <a:rPr lang="en-US" smtClean="0">
                <a:solidFill>
                  <a:srgbClr val="4F271C"/>
                </a:solidFill>
              </a:rPr>
              <a:pPr/>
              <a:t>2/18/2017 5:13 AM</a:t>
            </a:fld>
            <a:endParaRPr lang="en-US" dirty="0">
              <a:solidFill>
                <a:srgbClr val="4F271C"/>
              </a:solidFill>
            </a:endParaRPr>
          </a:p>
        </p:txBody>
      </p:sp>
      <p:sp>
        <p:nvSpPr>
          <p:cNvPr id="5" name="Footer Placeholder 4"/>
          <p:cNvSpPr>
            <a:spLocks noGrp="1"/>
          </p:cNvSpPr>
          <p:nvPr>
            <p:ph type="ftr" sz="quarter" idx="11"/>
          </p:nvPr>
        </p:nvSpPr>
        <p:spPr>
          <a:xfrm>
            <a:off x="457202" y="6248209"/>
            <a:ext cx="5573483" cy="365125"/>
          </a:xfrm>
        </p:spPr>
        <p:txBody>
          <a:bodyPr/>
          <a:lstStyle/>
          <a:p>
            <a:endParaRPr lang="en-US" dirty="0">
              <a:solidFill>
                <a:srgbClr val="4F271C"/>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221086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s-ES_tradnl"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solidFill>
                  <a:srgbClr val="4F271C"/>
                </a:solidFill>
              </a:rPr>
              <a:pPr/>
              <a:t>2/18/2017 5:13 AM</a:t>
            </a:fld>
            <a:endParaRPr lang="en-US" dirty="0">
              <a:solidFill>
                <a:srgbClr val="4F271C"/>
              </a:solidFill>
            </a:endParaRPr>
          </a:p>
        </p:txBody>
      </p:sp>
      <p:sp>
        <p:nvSpPr>
          <p:cNvPr id="6" name="Footer Placeholder 5"/>
          <p:cNvSpPr>
            <a:spLocks noGrp="1"/>
          </p:cNvSpPr>
          <p:nvPr>
            <p:ph type="ftr" sz="quarter" idx="11"/>
          </p:nvPr>
        </p:nvSpPr>
        <p:spPr/>
        <p:txBody>
          <a:bodyPr/>
          <a:lstStyle/>
          <a:p>
            <a:endParaRPr lang="en-US" dirty="0">
              <a:solidFill>
                <a:srgbClr val="4F271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9" name="Content Placeholder 8"/>
          <p:cNvSpPr>
            <a:spLocks noGrp="1"/>
          </p:cNvSpPr>
          <p:nvPr>
            <p:ph sz="quarter" idx="1"/>
          </p:nvPr>
        </p:nvSpPr>
        <p:spPr>
          <a:xfrm>
            <a:off x="2362200" y="1752600"/>
            <a:ext cx="6400800" cy="44196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pic>
        <p:nvPicPr>
          <p:cNvPr id="8" name="Picture 7" descr="sm_pencil.png"/>
          <p:cNvPicPr>
            <a:picLocks noChangeAspect="1"/>
          </p:cNvPicPr>
          <p:nvPr userDrawn="1"/>
        </p:nvPicPr>
        <p:blipFill>
          <a:blip r:embed="rId2"/>
          <a:stretch>
            <a:fillRect/>
          </a:stretch>
        </p:blipFill>
        <p:spPr>
          <a:xfrm>
            <a:off x="612649" y="1755650"/>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4084647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2798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6708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2076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2316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5008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838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824F47-C92E-4CE6-90A7-E57F002D0E3C}" type="datetimeFigureOut">
              <a:rPr lang="en-GB" smtClean="0"/>
              <a:t>18/02/2017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3995479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3598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741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0369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8210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2753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0309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1329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0370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9152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903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824F47-C92E-4CE6-90A7-E57F002D0E3C}" type="datetimeFigureOut">
              <a:rPr lang="en-GB" smtClean="0"/>
              <a:t>18/02/2017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402308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1087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6581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9370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9838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3459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4711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6929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2718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4487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925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3824F47-C92E-4CE6-90A7-E57F002D0E3C}" type="datetimeFigureOut">
              <a:rPr lang="en-GB" smtClean="0"/>
              <a:t>18/02/2017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21998675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0507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3159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5747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3669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4618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2899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6983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1082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5579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637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3824F47-C92E-4CE6-90A7-E57F002D0E3C}" type="datetimeFigureOut">
              <a:rPr lang="en-GB" smtClean="0"/>
              <a:t>18/02/2017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224009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8860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1294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5563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1385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5084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10211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4054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7480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24F47-C92E-4CE6-90A7-E57F002D0E3C}" type="datetimeFigureOut">
              <a:rPr lang="en-GB" smtClean="0"/>
              <a:t>18/02/2017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4121059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824F47-C92E-4CE6-90A7-E57F002D0E3C}" type="datetimeFigureOut">
              <a:rPr lang="en-GB" smtClean="0"/>
              <a:t>18/02/2017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348855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824F47-C92E-4CE6-90A7-E57F002D0E3C}" type="datetimeFigureOut">
              <a:rPr lang="en-GB" smtClean="0"/>
              <a:t>18/02/2017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33D532-0980-40C3-955F-F6F026DA08C8}" type="slidenum">
              <a:rPr lang="en-GB" smtClean="0"/>
              <a:t>‹#›</a:t>
            </a:fld>
            <a:endParaRPr lang="en-GB"/>
          </a:p>
        </p:txBody>
      </p:sp>
    </p:spTree>
    <p:extLst>
      <p:ext uri="{BB962C8B-B14F-4D97-AF65-F5344CB8AC3E}">
        <p14:creationId xmlns:p14="http://schemas.microsoft.com/office/powerpoint/2010/main" val="473799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24F47-C92E-4CE6-90A7-E57F002D0E3C}" type="datetimeFigureOut">
              <a:rPr lang="en-GB" smtClean="0"/>
              <a:t>18/02/2017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3D532-0980-40C3-955F-F6F026DA08C8}" type="slidenum">
              <a:rPr lang="en-GB" smtClean="0"/>
              <a:t>‹#›</a:t>
            </a:fld>
            <a:endParaRPr lang="en-GB"/>
          </a:p>
        </p:txBody>
      </p:sp>
    </p:spTree>
    <p:extLst>
      <p:ext uri="{BB962C8B-B14F-4D97-AF65-F5344CB8AC3E}">
        <p14:creationId xmlns:p14="http://schemas.microsoft.com/office/powerpoint/2010/main" val="277386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rgbClr val="4F271C"/>
                </a:solidFill>
              </a:rPr>
              <a:pPr/>
              <a:t>2/18/2017 5:13 AM</a:t>
            </a:fld>
            <a:endParaRPr lang="en-US" dirty="0">
              <a:solidFill>
                <a:srgbClr val="4F271C"/>
              </a:solidFill>
            </a:endParaRPr>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a:defRPr sz="1400">
                <a:solidFill>
                  <a:schemeClr val="tx2"/>
                </a:solidFill>
              </a:defRPr>
            </a:lvl1pPr>
          </a:lstStyle>
          <a:p>
            <a:endParaRPr lang="en-US" dirty="0">
              <a:solidFill>
                <a:srgbClr val="4F271C"/>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15858642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A4604-03B9-4C20-BE77-5CA67CBFFB7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996CC-D78B-45C4-8CB7-D388915F12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31834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45C0F6-39A9-420E-BC28-F1411C36E87B}"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01910A-D493-4A7D-826D-B0D48E25FB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7285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3144A-4FC9-441D-BFC4-74203E085397}"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805DA-DF94-413D-A2C9-3BFF7E5688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13958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0D822-2205-4219-8A76-EFF27279AE14}" type="datetimeFigureOut">
              <a:rPr lang="en-GB" smtClean="0">
                <a:solidFill>
                  <a:prstClr val="black">
                    <a:tint val="75000"/>
                  </a:prstClr>
                </a:solidFill>
              </a:rPr>
              <a:pPr/>
              <a:t>18/02/2017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11848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hyperlink" Target="http://www.youtube.com/watch?v=iqCvE258vY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hyperlink" Target="http://www.amazon.es/gp/product/images/B008LQ9NQ2/ref=dp_image_z_0?ie=UTF8&amp;n=818936031&amp;s=digital-tex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8.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1528" y="1"/>
            <a:ext cx="10325528" cy="6858000"/>
          </a:xfrm>
          <a:prstGeom prst="rect">
            <a:avLst/>
          </a:prstGeom>
        </p:spPr>
      </p:pic>
      <p:sp>
        <p:nvSpPr>
          <p:cNvPr id="2" name="Title 1"/>
          <p:cNvSpPr>
            <a:spLocks noGrp="1"/>
          </p:cNvSpPr>
          <p:nvPr>
            <p:ph type="ctrTitle"/>
          </p:nvPr>
        </p:nvSpPr>
        <p:spPr>
          <a:xfrm>
            <a:off x="685800" y="3850573"/>
            <a:ext cx="7772400" cy="2387600"/>
          </a:xfrm>
        </p:spPr>
        <p:txBody>
          <a:bodyPr>
            <a:normAutofit/>
          </a:bodyPr>
          <a:lstStyle/>
          <a:p>
            <a:r>
              <a:rPr lang="en-GB" sz="7200" dirty="0" smtClean="0">
                <a:latin typeface="Tw Cen MT" panose="020B0602020104020603" pitchFamily="34" charset="0"/>
              </a:rPr>
              <a:t>Change is inevitable.</a:t>
            </a:r>
            <a:endParaRPr lang="en-GB" sz="7200" dirty="0">
              <a:latin typeface="Tw Cen MT" panose="020B0602020104020603" pitchFamily="34" charset="0"/>
            </a:endParaRPr>
          </a:p>
        </p:txBody>
      </p:sp>
      <p:sp>
        <p:nvSpPr>
          <p:cNvPr id="3" name="Subtitle 2"/>
          <p:cNvSpPr>
            <a:spLocks noGrp="1"/>
          </p:cNvSpPr>
          <p:nvPr>
            <p:ph type="subTitle" idx="1"/>
          </p:nvPr>
        </p:nvSpPr>
        <p:spPr>
          <a:xfrm>
            <a:off x="1143000" y="6030119"/>
            <a:ext cx="6858000" cy="1655762"/>
          </a:xfrm>
        </p:spPr>
        <p:txBody>
          <a:bodyPr>
            <a:normAutofit/>
          </a:bodyPr>
          <a:lstStyle/>
          <a:p>
            <a:r>
              <a:rPr lang="en-GB" sz="3600" dirty="0" smtClean="0">
                <a:latin typeface="Segoe Print" panose="02000600000000000000" pitchFamily="2" charset="0"/>
              </a:rPr>
              <a:t>Progress is optional.</a:t>
            </a:r>
            <a:endParaRPr lang="en-GB" sz="3600" dirty="0">
              <a:latin typeface="Segoe Print" panose="02000600000000000000" pitchFamily="2" charset="0"/>
            </a:endParaRPr>
          </a:p>
        </p:txBody>
      </p:sp>
    </p:spTree>
    <p:extLst>
      <p:ext uri="{BB962C8B-B14F-4D97-AF65-F5344CB8AC3E}">
        <p14:creationId xmlns:p14="http://schemas.microsoft.com/office/powerpoint/2010/main" val="2593975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a:solidFill>
                  <a:prstClr val="black"/>
                </a:solidFill>
              </a:rPr>
              <a:t>s</a:t>
            </a:r>
            <a:r>
              <a:rPr lang="en-GB" sz="5400" dirty="0" smtClean="0">
                <a:solidFill>
                  <a:prstClr val="black"/>
                </a:solidFill>
              </a:rPr>
              <a:t>_ _ m _ _ _</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a:solidFill>
                  <a:prstClr val="black"/>
                </a:solidFill>
              </a:rPr>
              <a:t>t</a:t>
            </a:r>
            <a:r>
              <a:rPr lang="en-GB" sz="5400" dirty="0" smtClean="0">
                <a:solidFill>
                  <a:prstClr val="black"/>
                </a:solidFill>
              </a:rPr>
              <a:t>_ </a:t>
            </a:r>
            <a:r>
              <a:rPr lang="en-GB" sz="5400" dirty="0" err="1" smtClean="0">
                <a:solidFill>
                  <a:prstClr val="black"/>
                </a:solidFill>
              </a:rPr>
              <a:t>d_s</a:t>
            </a:r>
            <a:r>
              <a:rPr lang="en-GB" sz="5400" dirty="0" smtClean="0">
                <a:solidFill>
                  <a:prstClr val="black"/>
                </a:solidFill>
              </a:rPr>
              <a:t>  l_ _ d_ _ _</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6144390" cy="923330"/>
          </a:xfrm>
          <a:prstGeom prst="rect">
            <a:avLst/>
          </a:prstGeom>
          <a:noFill/>
        </p:spPr>
        <p:txBody>
          <a:bodyPr wrap="square" rtlCol="0">
            <a:spAutoFit/>
          </a:bodyPr>
          <a:lstStyle/>
          <a:p>
            <a:pPr algn="ctr"/>
            <a:r>
              <a:rPr lang="en-GB" sz="5400" dirty="0">
                <a:solidFill>
                  <a:prstClr val="black"/>
                </a:solidFill>
              </a:rPr>
              <a:t>n</a:t>
            </a:r>
            <a:r>
              <a:rPr lang="en-GB" sz="5400" dirty="0" smtClean="0">
                <a:solidFill>
                  <a:prstClr val="black"/>
                </a:solidFill>
              </a:rPr>
              <a:t>_ _ _ _ _ m_ _ _ _</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m_ _ _ _ _</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v_ _ _ _</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a:solidFill>
                  <a:prstClr val="black"/>
                </a:solidFill>
              </a:rPr>
              <a:t>n</a:t>
            </a:r>
            <a:r>
              <a:rPr lang="en-GB" sz="5400" dirty="0" smtClean="0">
                <a:solidFill>
                  <a:prstClr val="black"/>
                </a:solidFill>
              </a:rPr>
              <a:t>_ _ _ _</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1913735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2">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3852087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8" t="45244" r="5590" b="22375"/>
          <a:stretch/>
        </p:blipFill>
        <p:spPr>
          <a:xfrm rot="10800000">
            <a:off x="168939" y="1525420"/>
            <a:ext cx="8975061" cy="4082143"/>
          </a:xfrm>
          <a:prstGeom prst="rect">
            <a:avLst/>
          </a:prstGeom>
        </p:spPr>
      </p:pic>
      <p:sp>
        <p:nvSpPr>
          <p:cNvPr id="3" name="Oval 2"/>
          <p:cNvSpPr/>
          <p:nvPr/>
        </p:nvSpPr>
        <p:spPr>
          <a:xfrm>
            <a:off x="7625443" y="2292864"/>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4182940" y="2717407"/>
            <a:ext cx="1728003"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55354" y="3141950"/>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41772" y="4649621"/>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46428" y="50016"/>
            <a:ext cx="1261504" cy="1261506"/>
          </a:xfrm>
          <a:prstGeom prst="rect">
            <a:avLst/>
          </a:prstGeom>
        </p:spPr>
      </p:pic>
    </p:spTree>
    <p:extLst>
      <p:ext uri="{BB962C8B-B14F-4D97-AF65-F5344CB8AC3E}">
        <p14:creationId xmlns:p14="http://schemas.microsoft.com/office/powerpoint/2010/main" val="25067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33443026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67361717"/>
              </p:ext>
            </p:extLst>
          </p:nvPr>
        </p:nvGraphicFramePr>
        <p:xfrm>
          <a:off x="230932" y="116931"/>
          <a:ext cx="8619153" cy="6492240"/>
        </p:xfrm>
        <a:graphic>
          <a:graphicData uri="http://schemas.openxmlformats.org/drawingml/2006/table">
            <a:tbl>
              <a:tblPr firstRow="1" bandRow="1"/>
              <a:tblGrid>
                <a:gridCol w="1179070"/>
                <a:gridCol w="3272158"/>
                <a:gridCol w="4167925"/>
              </a:tblGrid>
              <a:tr h="24994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dirty="0" smtClean="0">
                          <a:latin typeface="Arial" panose="020B0604020202020204" pitchFamily="34" charset="0"/>
                          <a:cs typeface="Arial" panose="020B0604020202020204" pitchFamily="34" charset="0"/>
                        </a:rPr>
                        <a:t>Overview </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Theme / Topic</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Key questions</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r>
              <a:tr h="9724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Autumn Term [1] – 7 weeks</a:t>
                      </a:r>
                      <a:br>
                        <a:rPr lang="en-GB" sz="1400" dirty="0" smtClean="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latin typeface="Arial" panose="020B0604020202020204" pitchFamily="34" charset="0"/>
                          <a:cs typeface="Arial" panose="020B0604020202020204" pitchFamily="34" charset="0"/>
                        </a:rPr>
                        <a:t>Phonics,</a:t>
                      </a:r>
                      <a:r>
                        <a:rPr lang="en-GB" sz="1200" baseline="0" dirty="0" smtClean="0">
                          <a:latin typeface="Arial" panose="020B0604020202020204" pitchFamily="34" charset="0"/>
                          <a:cs typeface="Arial" panose="020B0604020202020204" pitchFamily="34" charset="0"/>
                        </a:rPr>
                        <a:t> greetings, name, age, alphabet, where you live, countries, months, birthdays</a:t>
                      </a:r>
                      <a:br>
                        <a:rPr lang="en-GB" sz="1200" baseline="0" dirty="0" smtClean="0">
                          <a:latin typeface="Arial" panose="020B0604020202020204" pitchFamily="34" charset="0"/>
                          <a:cs typeface="Arial" panose="020B0604020202020204" pitchFamily="34" charset="0"/>
                        </a:rPr>
                      </a:br>
                      <a:r>
                        <a:rPr lang="en-GB" sz="1200" baseline="0" dirty="0" smtClean="0">
                          <a:latin typeface="Arial" panose="020B0604020202020204" pitchFamily="34" charset="0"/>
                          <a:cs typeface="Arial" panose="020B0604020202020204" pitchFamily="34" charset="0"/>
                        </a:rPr>
                        <a:t>Classroom instructions / language</a:t>
                      </a:r>
                      <a:br>
                        <a:rPr lang="en-GB" sz="1200" baseline="0" dirty="0" smtClean="0">
                          <a:latin typeface="Arial" panose="020B0604020202020204" pitchFamily="34" charset="0"/>
                          <a:cs typeface="Arial" panose="020B0604020202020204" pitchFamily="34" charset="0"/>
                        </a:rPr>
                      </a:br>
                      <a:r>
                        <a:rPr lang="en-GB" sz="1200" baseline="0" dirty="0" smtClean="0">
                          <a:latin typeface="Arial" panose="020B0604020202020204" pitchFamily="34" charset="0"/>
                          <a:cs typeface="Arial" panose="020B0604020202020204" pitchFamily="34" charset="0"/>
                        </a:rPr>
                        <a:t>Baseline Milestones (Listening, Speaking, Reading, Writing)</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Cómo</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te llamas? </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Dónde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vives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De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dónde</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eres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Cuál</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nacionalidad</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idiomas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hablas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Cuántos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anos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Cuándo</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es tu cumpleaños? </a:t>
                      </a:r>
                      <a:br>
                        <a:rPr kumimoji="0" lang="es-ES" sz="1400" b="0" i="0" u="none" strike="noStrike" kern="1200" cap="none" normalizeH="0" baseline="0" dirty="0" smtClean="0">
                          <a:ln>
                            <a:noFill/>
                          </a:ln>
                          <a:solidFill>
                            <a:srgbClr val="000000"/>
                          </a:solidFill>
                          <a:effectLst/>
                          <a:latin typeface="+mn-lt"/>
                          <a:ea typeface="+mn-ea"/>
                          <a:cs typeface="Times New Roman" pitchFamily="18" charset="0"/>
                        </a:rPr>
                      </a:b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Qué</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tipo de persona eres? </a:t>
                      </a:r>
                      <a:br>
                        <a:rPr kumimoji="0" lang="es-ES" sz="1400" b="0" i="0" u="none" strike="noStrike" kern="1200" cap="none" normalizeH="0" baseline="0" dirty="0" smtClean="0">
                          <a:ln>
                            <a:noFill/>
                          </a:ln>
                          <a:solidFill>
                            <a:srgbClr val="000000"/>
                          </a:solidFill>
                          <a:effectLst/>
                          <a:latin typeface="+mn-lt"/>
                          <a:ea typeface="+mn-ea"/>
                          <a:cs typeface="Times New Roman" pitchFamily="18" charset="0"/>
                        </a:rPr>
                      </a:b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Quién</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es tu mejor amigo/a? ¿</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Quiénes</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son tus amigos/as? </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mascotas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r>
              <a:tr h="8202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Autumn Term [2] – 7 weeks</a:t>
                      </a:r>
                      <a:br>
                        <a:rPr lang="en-GB" sz="1400" dirty="0" smtClean="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latin typeface="Arial" panose="020B0604020202020204" pitchFamily="34" charset="0"/>
                          <a:cs typeface="Arial" panose="020B0604020202020204" pitchFamily="34" charset="0"/>
                        </a:rPr>
                        <a:t>Free time activities, sports, opinions</a:t>
                      </a:r>
                      <a:r>
                        <a:rPr lang="en-GB" sz="1200" baseline="0" dirty="0" smtClean="0">
                          <a:latin typeface="Arial" panose="020B0604020202020204" pitchFamily="34" charset="0"/>
                          <a:cs typeface="Arial" panose="020B0604020202020204" pitchFamily="34" charset="0"/>
                        </a:rPr>
                        <a:t> and reasons for activities, saying what others do, asking and answering questions</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gusta</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hacer</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lang="en-GB" sz="1400" dirty="0" smtClean="0">
                          <a:solidFill>
                            <a:srgbClr val="000000"/>
                          </a:solidFill>
                          <a:latin typeface="+mn-lt"/>
                          <a:cs typeface="Times New Roman" pitchFamily="18" charset="0"/>
                        </a:rPr>
                        <a:t>¿</a:t>
                      </a:r>
                      <a:r>
                        <a:rPr lang="en-GB" sz="1400" dirty="0" err="1" smtClean="0">
                          <a:solidFill>
                            <a:srgbClr val="000000"/>
                          </a:solidFill>
                          <a:latin typeface="+mn-lt"/>
                          <a:cs typeface="Times New Roman" pitchFamily="18" charset="0"/>
                        </a:rPr>
                        <a:t>Te</a:t>
                      </a:r>
                      <a:r>
                        <a:rPr lang="en-GB" sz="1400" dirty="0" smtClean="0">
                          <a:solidFill>
                            <a:srgbClr val="000000"/>
                          </a:solidFill>
                          <a:latin typeface="+mn-lt"/>
                          <a:cs typeface="Times New Roman" pitchFamily="18" charset="0"/>
                        </a:rPr>
                        <a:t> </a:t>
                      </a:r>
                      <a:r>
                        <a:rPr lang="en-GB" sz="1400" dirty="0" err="1" smtClean="0">
                          <a:solidFill>
                            <a:srgbClr val="000000"/>
                          </a:solidFill>
                          <a:latin typeface="+mn-lt"/>
                          <a:cs typeface="Times New Roman" pitchFamily="18" charset="0"/>
                        </a:rPr>
                        <a:t>gusta</a:t>
                      </a:r>
                      <a:r>
                        <a:rPr lang="en-GB" sz="1400" dirty="0" smtClean="0">
                          <a:solidFill>
                            <a:srgbClr val="000000"/>
                          </a:solidFill>
                          <a:latin typeface="+mn-lt"/>
                          <a:cs typeface="Times New Roman" pitchFamily="18" charset="0"/>
                        </a:rPr>
                        <a:t> (</a:t>
                      </a:r>
                      <a:r>
                        <a:rPr lang="en-GB" sz="1400" dirty="0" err="1" smtClean="0">
                          <a:solidFill>
                            <a:srgbClr val="000000"/>
                          </a:solidFill>
                          <a:latin typeface="+mn-lt"/>
                          <a:cs typeface="Times New Roman" pitchFamily="18" charset="0"/>
                        </a:rPr>
                        <a:t>cantar</a:t>
                      </a:r>
                      <a:r>
                        <a:rPr lang="en-GB" sz="1400" dirty="0" smtClean="0">
                          <a:solidFill>
                            <a:srgbClr val="000000"/>
                          </a:solidFill>
                          <a:latin typeface="+mn-lt"/>
                          <a:cs typeface="Times New Roman" pitchFamily="18" charset="0"/>
                        </a:rPr>
                        <a:t>)?</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deportes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tiempo</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libre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lang="en-GB" sz="1400" dirty="0" smtClean="0">
                          <a:solidFill>
                            <a:srgbClr val="000000"/>
                          </a:solidFill>
                          <a:latin typeface="+mn-lt"/>
                          <a:cs typeface="Times New Roman" pitchFamily="18" charset="0"/>
                        </a:rPr>
                        <a:t>¿</a:t>
                      </a:r>
                      <a:r>
                        <a:rPr lang="en-GB" sz="1400" b="1" dirty="0" smtClean="0">
                          <a:solidFill>
                            <a:srgbClr val="000000"/>
                          </a:solidFill>
                          <a:latin typeface="+mn-lt"/>
                          <a:cs typeface="Times New Roman" pitchFamily="18" charset="0"/>
                        </a:rPr>
                        <a:t>Con </a:t>
                      </a:r>
                      <a:r>
                        <a:rPr lang="en-GB" sz="1400" b="1" dirty="0" err="1" smtClean="0">
                          <a:solidFill>
                            <a:srgbClr val="000000"/>
                          </a:solidFill>
                          <a:latin typeface="+mn-lt"/>
                          <a:cs typeface="Times New Roman" pitchFamily="18" charset="0"/>
                        </a:rPr>
                        <a:t>qué</a:t>
                      </a:r>
                      <a:r>
                        <a:rPr lang="en-GB" sz="1400" b="1" baseline="0" dirty="0" smtClean="0">
                          <a:solidFill>
                            <a:srgbClr val="000000"/>
                          </a:solidFill>
                          <a:latin typeface="+mn-lt"/>
                          <a:cs typeface="Times New Roman" pitchFamily="18" charset="0"/>
                        </a:rPr>
                        <a:t> </a:t>
                      </a:r>
                      <a:r>
                        <a:rPr lang="en-GB" sz="1400" b="1" baseline="0" dirty="0" err="1" smtClean="0">
                          <a:solidFill>
                            <a:srgbClr val="000000"/>
                          </a:solidFill>
                          <a:latin typeface="+mn-lt"/>
                          <a:cs typeface="Times New Roman" pitchFamily="18" charset="0"/>
                        </a:rPr>
                        <a:t>frecuencia</a:t>
                      </a:r>
                      <a:r>
                        <a:rPr lang="en-GB" sz="1400" b="1" baseline="0" dirty="0" smtClean="0">
                          <a:solidFill>
                            <a:srgbClr val="000000"/>
                          </a:solidFill>
                          <a:latin typeface="+mn-lt"/>
                          <a:cs typeface="Times New Roman" pitchFamily="18" charset="0"/>
                        </a:rPr>
                        <a:t> </a:t>
                      </a:r>
                      <a:r>
                        <a:rPr lang="en-GB" sz="1400" baseline="0" dirty="0" smtClean="0">
                          <a:solidFill>
                            <a:srgbClr val="000000"/>
                          </a:solidFill>
                          <a:latin typeface="+mn-lt"/>
                          <a:cs typeface="Times New Roman" pitchFamily="18" charset="0"/>
                        </a:rPr>
                        <a:t>(</a:t>
                      </a:r>
                      <a:r>
                        <a:rPr lang="en-GB" sz="1400" baseline="0" dirty="0" err="1" smtClean="0">
                          <a:solidFill>
                            <a:srgbClr val="000000"/>
                          </a:solidFill>
                          <a:latin typeface="+mn-lt"/>
                          <a:cs typeface="Times New Roman" pitchFamily="18" charset="0"/>
                        </a:rPr>
                        <a:t>cantas</a:t>
                      </a:r>
                      <a:r>
                        <a:rPr lang="en-GB" sz="1400" baseline="0" dirty="0" smtClean="0">
                          <a:solidFill>
                            <a:srgbClr val="000000"/>
                          </a:solidFill>
                          <a:latin typeface="+mn-lt"/>
                          <a:cs typeface="Times New Roman" pitchFamily="18" charset="0"/>
                        </a:rPr>
                        <a:t>)?</a:t>
                      </a:r>
                      <a:endParaRPr lang="es-ES" sz="1400" b="0" i="1" u="none" strike="noStrike" kern="1200" baseline="0" dirty="0" smtClean="0">
                        <a:solidFill>
                          <a:schemeClr val="tx1"/>
                        </a:solidFill>
                        <a:latin typeface="+mn-lt"/>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r>
              <a:tr h="10791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Spring Term [1] – 5 weeks</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latin typeface="Arial" panose="020B0604020202020204" pitchFamily="34" charset="0"/>
                          <a:cs typeface="Arial" panose="020B0604020202020204" pitchFamily="34" charset="0"/>
                        </a:rPr>
                        <a:t>Saying</a:t>
                      </a:r>
                      <a:r>
                        <a:rPr lang="en-GB" sz="1200" baseline="0" dirty="0" smtClean="0">
                          <a:latin typeface="Arial" panose="020B0604020202020204" pitchFamily="34" charset="0"/>
                          <a:cs typeface="Arial" panose="020B0604020202020204" pitchFamily="34" charset="0"/>
                        </a:rPr>
                        <a:t> what subjects you study, </a:t>
                      </a:r>
                      <a:r>
                        <a:rPr lang="en-GB" sz="1200" dirty="0" smtClean="0">
                          <a:latin typeface="Arial" panose="020B0604020202020204" pitchFamily="34" charset="0"/>
                          <a:cs typeface="Arial" panose="020B0604020202020204" pitchFamily="34" charset="0"/>
                        </a:rPr>
                        <a:t>giving opinions and reasons</a:t>
                      </a:r>
                      <a:r>
                        <a:rPr lang="en-GB" sz="1200" baseline="0" dirty="0" smtClean="0">
                          <a:latin typeface="Arial" panose="020B0604020202020204" pitchFamily="34" charset="0"/>
                          <a:cs typeface="Arial" panose="020B0604020202020204" pitchFamily="34" charset="0"/>
                        </a:rPr>
                        <a:t>, describing the facilities in your school, saying what you do at break time</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estudias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Cuándo</a:t>
                      </a:r>
                      <a:r>
                        <a:rPr kumimoji="0" lang="en-GB" sz="1200" b="1"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Cuál</a:t>
                      </a:r>
                      <a:r>
                        <a:rPr kumimoji="0" lang="en-GB" sz="12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es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día</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favorito</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asignatura</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favorita</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profesor</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favorito</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Te</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gusta</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(n)…?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Por</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(no)?</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Cómo</a:t>
                      </a:r>
                      <a:r>
                        <a:rPr kumimoji="0" lang="en-GB" sz="12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es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profesor</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 de …? </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opinas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de… ? </a:t>
                      </a:r>
                      <a:br>
                        <a:rPr kumimoji="0" lang="en-GB" sz="12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hay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insti</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s-ES"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200" b="1" i="0" u="none" strike="noStrike" kern="1200" cap="none" normalizeH="0" baseline="0" dirty="0" smtClean="0">
                          <a:ln>
                            <a:noFill/>
                          </a:ln>
                          <a:solidFill>
                            <a:srgbClr val="000000"/>
                          </a:solidFill>
                          <a:effectLst/>
                          <a:latin typeface="+mn-lt"/>
                          <a:ea typeface="+mn-ea"/>
                          <a:cs typeface="Times New Roman" pitchFamily="18" charset="0"/>
                        </a:rPr>
                        <a:t>Cómo</a:t>
                      </a:r>
                      <a:r>
                        <a:rPr kumimoji="0" lang="es-ES" sz="1200" b="0" i="0" u="none" strike="noStrike" kern="1200" cap="none" normalizeH="0" baseline="0" dirty="0" smtClean="0">
                          <a:ln>
                            <a:noFill/>
                          </a:ln>
                          <a:solidFill>
                            <a:srgbClr val="000000"/>
                          </a:solidFill>
                          <a:effectLst/>
                          <a:latin typeface="+mn-lt"/>
                          <a:ea typeface="+mn-ea"/>
                          <a:cs typeface="Times New Roman" pitchFamily="18" charset="0"/>
                        </a:rPr>
                        <a:t>  es tu </a:t>
                      </a:r>
                      <a:r>
                        <a:rPr kumimoji="0" lang="es-ES" sz="1200" b="0" i="0" u="none" strike="noStrike" kern="1200" cap="none" normalizeH="0" baseline="0" dirty="0" err="1" smtClean="0">
                          <a:ln>
                            <a:noFill/>
                          </a:ln>
                          <a:solidFill>
                            <a:srgbClr val="000000"/>
                          </a:solidFill>
                          <a:effectLst/>
                          <a:latin typeface="+mn-lt"/>
                          <a:ea typeface="+mn-ea"/>
                          <a:cs typeface="Times New Roman" pitchFamily="18" charset="0"/>
                        </a:rPr>
                        <a:t>insti</a:t>
                      </a:r>
                      <a:r>
                        <a:rPr kumimoji="0" lang="es-ES"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comes /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bebes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tomas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haces</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durante</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 el </a:t>
                      </a:r>
                      <a:r>
                        <a:rPr kumimoji="0" lang="en-GB" sz="1200" b="0" i="0" u="none" strike="noStrike" kern="1200" cap="none" normalizeH="0" baseline="0" dirty="0" err="1" smtClean="0">
                          <a:ln>
                            <a:noFill/>
                          </a:ln>
                          <a:solidFill>
                            <a:srgbClr val="000000"/>
                          </a:solidFill>
                          <a:effectLst/>
                          <a:latin typeface="+mn-lt"/>
                          <a:ea typeface="+mn-ea"/>
                          <a:cs typeface="Times New Roman" pitchFamily="18" charset="0"/>
                        </a:rPr>
                        <a:t>recreo</a:t>
                      </a:r>
                      <a:r>
                        <a:rPr kumimoji="0" lang="en-GB" sz="1200" b="0" i="0" u="none" strike="noStrike" kern="1200" cap="none" normalizeH="0" baseline="0" dirty="0" smtClean="0">
                          <a:ln>
                            <a:noFill/>
                          </a:ln>
                          <a:solidFill>
                            <a:srgbClr val="000000"/>
                          </a:solidFill>
                          <a:effectLst/>
                          <a:latin typeface="+mn-lt"/>
                          <a:ea typeface="+mn-ea"/>
                          <a:cs typeface="Times New Roman" pitchFamily="18" charset="0"/>
                        </a:rPr>
                        <a:t>?</a:t>
                      </a:r>
                      <a:endParaRPr lang="en-GB" sz="1200" i="1" dirty="0">
                        <a:latin typeface="+mn-lt"/>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r>
              <a:tr h="67378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Spring</a:t>
                      </a:r>
                      <a:r>
                        <a:rPr lang="en-GB" sz="1400" baseline="0" dirty="0" smtClean="0">
                          <a:latin typeface="Arial" panose="020B0604020202020204" pitchFamily="34" charset="0"/>
                          <a:cs typeface="Arial" panose="020B0604020202020204" pitchFamily="34" charset="0"/>
                        </a:rPr>
                        <a:t> Term [2] – 6 weeks</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Milestones</a:t>
                      </a:r>
                      <a:r>
                        <a:rPr lang="en-GB" sz="1200" baseline="0" dirty="0" smtClean="0">
                          <a:latin typeface="Arial" panose="020B0604020202020204" pitchFamily="34" charset="0"/>
                          <a:cs typeface="Arial" panose="020B0604020202020204" pitchFamily="34" charset="0"/>
                        </a:rPr>
                        <a:t> (L, S, R, W)</a:t>
                      </a:r>
                      <a:endParaRPr lang="en-GB" sz="12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Family members, describing</a:t>
                      </a:r>
                      <a:r>
                        <a:rPr lang="en-GB" sz="1200" baseline="0" dirty="0" smtClean="0">
                          <a:latin typeface="Arial" panose="020B0604020202020204" pitchFamily="34" charset="0"/>
                          <a:cs typeface="Arial" panose="020B0604020202020204" pitchFamily="34" charset="0"/>
                        </a:rPr>
                        <a:t> self and others physically</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Cuántas</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personas hay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familia</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hermanos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o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hermanas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Cómo</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eres? </a:t>
                      </a:r>
                      <a:br>
                        <a:rPr kumimoji="0" lang="es-ES"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De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color</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el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pelo</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smtClean="0">
                          <a:ln>
                            <a:noFill/>
                          </a:ln>
                          <a:solidFill>
                            <a:srgbClr val="000000"/>
                          </a:solidFill>
                          <a:effectLst/>
                          <a:latin typeface="+mn-lt"/>
                          <a:ea typeface="+mn-ea"/>
                          <a:cs typeface="Times New Roman" pitchFamily="18" charset="0"/>
                        </a:rPr>
                        <a:t>De </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color</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tienes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los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ojos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s-ES" sz="1400" b="1" i="0" u="none" strike="noStrike" kern="1200" cap="none" normalizeH="0" baseline="0" dirty="0" smtClean="0">
                          <a:ln>
                            <a:noFill/>
                          </a:ln>
                          <a:solidFill>
                            <a:srgbClr val="000000"/>
                          </a:solidFill>
                          <a:effectLst/>
                          <a:latin typeface="+mn-lt"/>
                          <a:ea typeface="+mn-ea"/>
                          <a:cs typeface="Times New Roman" pitchFamily="18" charset="0"/>
                        </a:rPr>
                        <a:t>Cómo</a:t>
                      </a:r>
                      <a:r>
                        <a:rPr kumimoji="0" lang="es-ES" sz="1400" b="0" i="0" u="none" strike="noStrike" kern="1200" cap="none" normalizeH="0" baseline="0" dirty="0" smtClean="0">
                          <a:ln>
                            <a:noFill/>
                          </a:ln>
                          <a:solidFill>
                            <a:srgbClr val="000000"/>
                          </a:solidFill>
                          <a:effectLst/>
                          <a:latin typeface="+mn-lt"/>
                          <a:ea typeface="+mn-ea"/>
                          <a:cs typeface="Times New Roman" pitchFamily="18" charset="0"/>
                        </a:rPr>
                        <a:t> es (tu madre)?</a:t>
                      </a:r>
                      <a:endParaRPr kumimoji="0" lang="en-GB" sz="1400" b="0" i="0" u="none" strike="noStrike" kern="1200" cap="none" normalizeH="0" baseline="0" dirty="0" smtClean="0">
                        <a:ln>
                          <a:noFill/>
                        </a:ln>
                        <a:solidFill>
                          <a:srgbClr val="000000"/>
                        </a:solidFill>
                        <a:effectLst/>
                        <a:latin typeface="+mn-lt"/>
                        <a:ea typeface="+mn-ea"/>
                        <a:cs typeface="Times New Roman" pitchFamily="18"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r>
              <a:tr h="8048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smtClean="0">
                          <a:latin typeface="Arial" panose="020B0604020202020204" pitchFamily="34" charset="0"/>
                          <a:cs typeface="Arial" panose="020B0604020202020204" pitchFamily="34" charset="0"/>
                        </a:rPr>
                        <a:t>Summer Term [1] – 5 weeks</a:t>
                      </a:r>
                      <a:endParaRPr lang="en-GB" sz="14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Saying what is in your town, saying what you do there,</a:t>
                      </a:r>
                      <a:r>
                        <a:rPr lang="en-GB" sz="1200" baseline="0" dirty="0" smtClean="0">
                          <a:latin typeface="Arial" panose="020B0604020202020204" pitchFamily="34" charset="0"/>
                          <a:cs typeface="Arial" panose="020B0604020202020204" pitchFamily="34" charset="0"/>
                        </a:rPr>
                        <a:t> ordering in a café, saying what you are going to do, saying if and why you like / don’t like your town</a:t>
                      </a:r>
                      <a:endParaRPr lang="en-GB" sz="1200" dirty="0">
                        <a:latin typeface="Arial" panose="020B0604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hay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ciudad?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en</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ciudad?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hora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es</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1" i="0" u="none" strike="noStrike" kern="1200" cap="none" normalizeH="0" baseline="0" dirty="0" err="1" smtClean="0">
                          <a:ln>
                            <a:noFill/>
                          </a:ln>
                          <a:solidFill>
                            <a:srgbClr val="000000"/>
                          </a:solidFill>
                          <a:effectLst/>
                          <a:latin typeface="+mn-lt"/>
                          <a:ea typeface="+mn-ea"/>
                          <a:cs typeface="Times New Roman" pitchFamily="18" charset="0"/>
                        </a:rPr>
                        <a:t>Qué</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vas a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hacer</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este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fin de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semana</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br>
                        <a:rPr kumimoji="0" lang="en-GB" sz="1400" b="0" i="0" u="none" strike="noStrike" kern="1200" cap="none" normalizeH="0" baseline="0" dirty="0" smtClean="0">
                          <a:ln>
                            <a:noFill/>
                          </a:ln>
                          <a:solidFill>
                            <a:srgbClr val="000000"/>
                          </a:solidFill>
                          <a:effectLst/>
                          <a:latin typeface="+mn-lt"/>
                          <a:ea typeface="+mn-ea"/>
                          <a:cs typeface="Times New Roman" pitchFamily="18" charset="0"/>
                        </a:rPr>
                      </a:b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Te</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gusta</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a:t>
                      </a:r>
                      <a:r>
                        <a:rPr kumimoji="0" lang="en-GB" sz="1400" b="0" i="0" u="none" strike="noStrike" kern="1200" cap="none" normalizeH="0" baseline="0" dirty="0" err="1" smtClean="0">
                          <a:ln>
                            <a:noFill/>
                          </a:ln>
                          <a:solidFill>
                            <a:srgbClr val="000000"/>
                          </a:solidFill>
                          <a:effectLst/>
                          <a:latin typeface="+mn-lt"/>
                          <a:ea typeface="+mn-ea"/>
                          <a:cs typeface="Times New Roman" pitchFamily="18" charset="0"/>
                        </a:rPr>
                        <a:t>tu</a:t>
                      </a:r>
                      <a:r>
                        <a:rPr kumimoji="0" lang="en-GB" sz="1400" b="0" i="0" u="none" strike="noStrike" kern="1200" cap="none" normalizeH="0" baseline="0" dirty="0" smtClean="0">
                          <a:ln>
                            <a:noFill/>
                          </a:ln>
                          <a:solidFill>
                            <a:srgbClr val="000000"/>
                          </a:solidFill>
                          <a:effectLst/>
                          <a:latin typeface="+mn-lt"/>
                          <a:ea typeface="+mn-ea"/>
                          <a:cs typeface="Times New Roman" pitchFamily="18" charset="0"/>
                        </a:rPr>
                        <a:t> ciudad?</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r>
            </a:tbl>
          </a:graphicData>
        </a:graphic>
      </p:graphicFrame>
    </p:spTree>
    <p:extLst>
      <p:ext uri="{BB962C8B-B14F-4D97-AF65-F5344CB8AC3E}">
        <p14:creationId xmlns:p14="http://schemas.microsoft.com/office/powerpoint/2010/main" val="341170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black"/>
                </a:solidFill>
              </a:rPr>
              <a:t>¿</a:t>
            </a:r>
            <a:r>
              <a:rPr lang="en-GB" sz="4800" b="1" dirty="0" err="1">
                <a:solidFill>
                  <a:prstClr val="black"/>
                </a:solidFill>
              </a:rPr>
              <a:t>Dónde</a:t>
            </a:r>
            <a:r>
              <a:rPr lang="en-GB" sz="4800" b="1" dirty="0">
                <a:solidFill>
                  <a:prstClr val="black"/>
                </a:solidFill>
              </a:rPr>
              <a:t>?</a:t>
            </a: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Cuándo</a:t>
            </a:r>
            <a:r>
              <a:rPr lang="en-GB" sz="4400" b="1" dirty="0">
                <a:solidFill>
                  <a:prstClr val="black"/>
                </a:solidFill>
              </a:rPr>
              <a:t>?</a:t>
            </a: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a:t>
            </a:r>
            <a:r>
              <a:rPr lang="en-GB" sz="4400" b="1" dirty="0">
                <a:solidFill>
                  <a:prstClr val="black"/>
                </a:solidFill>
              </a:rPr>
              <a:t>?</a:t>
            </a:r>
          </a:p>
        </p:txBody>
      </p:sp>
      <p:sp>
        <p:nvSpPr>
          <p:cNvPr id="9" name="Oval Callout 8"/>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Cómo</a:t>
            </a:r>
            <a:r>
              <a:rPr lang="en-GB" sz="4400" b="1" dirty="0">
                <a:solidFill>
                  <a:prstClr val="black"/>
                </a:solidFill>
              </a:rPr>
              <a:t>?</a:t>
            </a:r>
          </a:p>
        </p:txBody>
      </p:sp>
      <p:sp>
        <p:nvSpPr>
          <p:cNvPr id="10" name="Oval Callout 9"/>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rPr>
              <a:t>¿</a:t>
            </a:r>
            <a:r>
              <a:rPr lang="en-GB" sz="4000" b="1" dirty="0" err="1">
                <a:solidFill>
                  <a:prstClr val="white"/>
                </a:solidFill>
              </a:rPr>
              <a:t>Quién</a:t>
            </a:r>
            <a:r>
              <a:rPr lang="en-GB" sz="4000" b="1" dirty="0">
                <a:solidFill>
                  <a:prstClr val="white"/>
                </a:solidFill>
              </a:rPr>
              <a:t>?</a:t>
            </a: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Cuántos</a:t>
            </a:r>
            <a:r>
              <a:rPr lang="en-GB" sz="4400" b="1" dirty="0">
                <a:solidFill>
                  <a:prstClr val="black"/>
                </a:solidFill>
              </a:rPr>
              <a:t>?</a:t>
            </a: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Cuál</a:t>
            </a:r>
            <a:r>
              <a:rPr lang="en-GB" sz="4400" b="1" dirty="0">
                <a:solidFill>
                  <a:prstClr val="black"/>
                </a:solidFill>
              </a:rPr>
              <a:t>?</a:t>
            </a:r>
          </a:p>
        </p:txBody>
      </p:sp>
      <p:sp>
        <p:nvSpPr>
          <p:cNvPr id="2" name="Rectangle 1"/>
          <p:cNvSpPr/>
          <p:nvPr/>
        </p:nvSpPr>
        <p:spPr>
          <a:xfrm>
            <a:off x="8558" y="6416882"/>
            <a:ext cx="5931594" cy="369332"/>
          </a:xfrm>
          <a:prstGeom prst="rect">
            <a:avLst/>
          </a:prstGeom>
        </p:spPr>
        <p:txBody>
          <a:bodyPr wrap="square">
            <a:spAutoFit/>
          </a:bodyPr>
          <a:lstStyle/>
          <a:p>
            <a:pPr>
              <a:defRPr/>
            </a:pPr>
            <a:r>
              <a:rPr lang="en-GB" dirty="0">
                <a:solidFill>
                  <a:prstClr val="black"/>
                </a:solidFill>
                <a:hlinkClick r:id="rId4"/>
              </a:rPr>
              <a:t>http://www.youtube.com/watch?v=iqCvE258vY0</a:t>
            </a:r>
            <a:r>
              <a:rPr lang="en-GB" dirty="0">
                <a:solidFill>
                  <a:prstClr val="black"/>
                </a:solidFill>
              </a:rPr>
              <a:t> </a:t>
            </a:r>
          </a:p>
        </p:txBody>
      </p:sp>
      <p:sp>
        <p:nvSpPr>
          <p:cNvPr id="16" name="Oval Callout 15"/>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rPr>
              <a:t>¿Con </a:t>
            </a:r>
            <a:r>
              <a:rPr lang="en-GB" sz="3200" b="1" dirty="0" err="1">
                <a:solidFill>
                  <a:prstClr val="white"/>
                </a:solidFill>
              </a:rPr>
              <a:t>quién</a:t>
            </a:r>
            <a:r>
              <a:rPr lang="en-GB" sz="3200" b="1" dirty="0">
                <a:solidFill>
                  <a:prstClr val="white"/>
                </a:solidFill>
              </a:rPr>
              <a:t>?</a:t>
            </a:r>
          </a:p>
        </p:txBody>
      </p:sp>
    </p:spTree>
    <p:extLst>
      <p:ext uri="{BB962C8B-B14F-4D97-AF65-F5344CB8AC3E}">
        <p14:creationId xmlns:p14="http://schemas.microsoft.com/office/powerpoint/2010/main" val="1989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225" y="604433"/>
            <a:ext cx="9034579" cy="5576030"/>
          </a:xfrm>
          <a:prstGeom prst="rect">
            <a:avLst/>
          </a:prstGeom>
          <a:effectLst>
            <a:outerShdw blurRad="50800" dist="38100" dir="8100000" algn="tr" rotWithShape="0">
              <a:prstClr val="black">
                <a:alpha val="40000"/>
              </a:prstClr>
            </a:outerShdw>
          </a:effectLst>
        </p:spPr>
      </p:pic>
      <p:sp>
        <p:nvSpPr>
          <p:cNvPr id="5" name="Rectangle 4"/>
          <p:cNvSpPr/>
          <p:nvPr/>
        </p:nvSpPr>
        <p:spPr>
          <a:xfrm>
            <a:off x="58114" y="5164800"/>
            <a:ext cx="9032690" cy="1015663"/>
          </a:xfrm>
          <a:prstGeom prst="rect">
            <a:avLst/>
          </a:prstGeom>
        </p:spPr>
        <p:txBody>
          <a:bodyPr wrap="square">
            <a:spAutoFit/>
          </a:bodyPr>
          <a:lstStyle/>
          <a:p>
            <a:r>
              <a:rPr lang="es-ES" sz="2000" dirty="0">
                <a:solidFill>
                  <a:prstClr val="white">
                    <a:lumMod val="95000"/>
                  </a:prstClr>
                </a:solidFill>
                <a:latin typeface="Source Sans Pro"/>
              </a:rPr>
              <a:t>El Castillo de </a:t>
            </a:r>
            <a:r>
              <a:rPr lang="es-ES" sz="2000" dirty="0" err="1">
                <a:solidFill>
                  <a:prstClr val="white">
                    <a:lumMod val="95000"/>
                  </a:prstClr>
                </a:solidFill>
                <a:latin typeface="Source Sans Pro"/>
              </a:rPr>
              <a:t>Bellver</a:t>
            </a:r>
            <a:r>
              <a:rPr lang="es-ES" sz="2000" dirty="0">
                <a:solidFill>
                  <a:prstClr val="white">
                    <a:lumMod val="95000"/>
                  </a:prstClr>
                </a:solidFill>
                <a:latin typeface="Source Sans Pro"/>
              </a:rPr>
              <a:t> en las Islas Baleares es famoso por su forma circular sobre una colina de 140 metros. Construido en el siglo XIV, posee vistas espectaculares hacia la ciudad de Palma de Mallorca.</a:t>
            </a:r>
            <a:endParaRPr lang="en-GB" sz="2000" dirty="0">
              <a:solidFill>
                <a:prstClr val="white">
                  <a:lumMod val="95000"/>
                </a:prstClr>
              </a:solidFill>
            </a:endParaRPr>
          </a:p>
        </p:txBody>
      </p:sp>
      <p:sp>
        <p:nvSpPr>
          <p:cNvPr id="6" name="Rectangle 5"/>
          <p:cNvSpPr/>
          <p:nvPr/>
        </p:nvSpPr>
        <p:spPr>
          <a:xfrm>
            <a:off x="56224" y="604434"/>
            <a:ext cx="9034579" cy="387458"/>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lumMod val="95000"/>
                  </a:prstClr>
                </a:solidFill>
                <a:latin typeface="Arial" panose="020B0604020202020204" pitchFamily="34" charset="0"/>
                <a:cs typeface="Arial" panose="020B0604020202020204" pitchFamily="34" charset="0"/>
              </a:rPr>
              <a:t>¿</a:t>
            </a:r>
            <a:r>
              <a:rPr lang="en-GB" sz="2400" b="1" dirty="0" err="1">
                <a:solidFill>
                  <a:prstClr val="white">
                    <a:lumMod val="95000"/>
                  </a:prstClr>
                </a:solidFill>
                <a:latin typeface="Arial" panose="020B0604020202020204" pitchFamily="34" charset="0"/>
                <a:cs typeface="Arial" panose="020B0604020202020204" pitchFamily="34" charset="0"/>
              </a:rPr>
              <a:t>Qué</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Dónde</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Cómo</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Cuándo</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Por</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qué</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visitar</a:t>
            </a:r>
            <a:r>
              <a:rPr lang="en-GB" sz="2400" b="1" dirty="0">
                <a:solidFill>
                  <a:prstClr val="white">
                    <a:lumMod val="95000"/>
                  </a:prstClr>
                </a:solidFill>
                <a:latin typeface="Arial" panose="020B0604020202020204" pitchFamily="34" charset="0"/>
                <a:cs typeface="Arial" panose="020B0604020202020204" pitchFamily="34" charset="0"/>
              </a:rPr>
              <a:t>)?</a:t>
            </a:r>
          </a:p>
        </p:txBody>
      </p:sp>
      <p:sp>
        <p:nvSpPr>
          <p:cNvPr id="2" name="TextBox 1"/>
          <p:cNvSpPr txBox="1"/>
          <p:nvPr/>
        </p:nvSpPr>
        <p:spPr>
          <a:xfrm>
            <a:off x="56224" y="6301649"/>
            <a:ext cx="1970880" cy="369332"/>
          </a:xfrm>
          <a:prstGeom prst="rect">
            <a:avLst/>
          </a:prstGeom>
          <a:solidFill>
            <a:schemeClr val="tx1">
              <a:lumMod val="95000"/>
              <a:lumOff val="5000"/>
            </a:schemeClr>
          </a:solidFill>
        </p:spPr>
        <p:txBody>
          <a:bodyPr wrap="square" rtlCol="0">
            <a:spAutoFit/>
          </a:bodyPr>
          <a:lstStyle/>
          <a:p>
            <a:pPr algn="ctr"/>
            <a:r>
              <a:rPr lang="en-GB" b="1" dirty="0" err="1">
                <a:solidFill>
                  <a:prstClr val="white">
                    <a:lumMod val="95000"/>
                  </a:prstClr>
                </a:solidFill>
                <a:latin typeface="Arial" panose="020B0604020202020204" pitchFamily="34" charset="0"/>
                <a:cs typeface="Arial" panose="020B0604020202020204" pitchFamily="34" charset="0"/>
              </a:rPr>
              <a:t>una</a:t>
            </a:r>
            <a:r>
              <a:rPr lang="en-GB" b="1" dirty="0">
                <a:solidFill>
                  <a:prstClr val="white">
                    <a:lumMod val="95000"/>
                  </a:prstClr>
                </a:solidFill>
                <a:latin typeface="Arial" panose="020B0604020202020204" pitchFamily="34" charset="0"/>
                <a:cs typeface="Arial" panose="020B0604020202020204" pitchFamily="34" charset="0"/>
              </a:rPr>
              <a:t> </a:t>
            </a:r>
            <a:r>
              <a:rPr lang="en-GB" b="1" dirty="0" err="1">
                <a:solidFill>
                  <a:prstClr val="white">
                    <a:lumMod val="95000"/>
                  </a:prstClr>
                </a:solidFill>
                <a:latin typeface="Arial" panose="020B0604020202020204" pitchFamily="34" charset="0"/>
                <a:cs typeface="Arial" panose="020B0604020202020204" pitchFamily="34" charset="0"/>
              </a:rPr>
              <a:t>colina</a:t>
            </a:r>
            <a:r>
              <a:rPr lang="en-GB" b="1" dirty="0">
                <a:solidFill>
                  <a:prstClr val="white">
                    <a:lumMod val="95000"/>
                  </a:prstClr>
                </a:solidFill>
                <a:latin typeface="Arial" panose="020B0604020202020204" pitchFamily="34" charset="0"/>
                <a:cs typeface="Arial" panose="020B0604020202020204" pitchFamily="34" charset="0"/>
              </a:rPr>
              <a:t>?</a:t>
            </a:r>
          </a:p>
        </p:txBody>
      </p:sp>
      <p:sp>
        <p:nvSpPr>
          <p:cNvPr id="7" name="TextBox 6"/>
          <p:cNvSpPr txBox="1"/>
          <p:nvPr/>
        </p:nvSpPr>
        <p:spPr>
          <a:xfrm>
            <a:off x="4428085" y="6301649"/>
            <a:ext cx="1970880" cy="369332"/>
          </a:xfrm>
          <a:prstGeom prst="rect">
            <a:avLst/>
          </a:prstGeom>
          <a:solidFill>
            <a:schemeClr val="tx1">
              <a:lumMod val="95000"/>
              <a:lumOff val="5000"/>
            </a:schemeClr>
          </a:solidFill>
        </p:spPr>
        <p:txBody>
          <a:bodyPr wrap="square" rtlCol="0">
            <a:spAutoFit/>
          </a:bodyPr>
          <a:lstStyle/>
          <a:p>
            <a:pPr algn="ctr"/>
            <a:r>
              <a:rPr lang="en-GB" b="1" dirty="0">
                <a:solidFill>
                  <a:prstClr val="white">
                    <a:lumMod val="95000"/>
                  </a:prstClr>
                </a:solidFill>
                <a:latin typeface="Arial" panose="020B0604020202020204" pitchFamily="34" charset="0"/>
                <a:cs typeface="Arial" panose="020B0604020202020204" pitchFamily="34" charset="0"/>
              </a:rPr>
              <a:t>el </a:t>
            </a:r>
            <a:r>
              <a:rPr lang="en-GB" b="1" dirty="0" err="1">
                <a:solidFill>
                  <a:prstClr val="white">
                    <a:lumMod val="95000"/>
                  </a:prstClr>
                </a:solidFill>
                <a:latin typeface="Arial" panose="020B0604020202020204" pitchFamily="34" charset="0"/>
                <a:cs typeface="Arial" panose="020B0604020202020204" pitchFamily="34" charset="0"/>
              </a:rPr>
              <a:t>siglo</a:t>
            </a:r>
            <a:r>
              <a:rPr lang="en-GB" b="1" dirty="0">
                <a:solidFill>
                  <a:prstClr val="white">
                    <a:lumMod val="95000"/>
                  </a:prstClr>
                </a:solidFill>
                <a:latin typeface="Arial" panose="020B0604020202020204" pitchFamily="34" charset="0"/>
                <a:cs typeface="Arial" panose="020B0604020202020204" pitchFamily="34" charset="0"/>
              </a:rPr>
              <a:t>?</a:t>
            </a:r>
          </a:p>
        </p:txBody>
      </p:sp>
      <p:sp>
        <p:nvSpPr>
          <p:cNvPr id="8" name="TextBox 7"/>
          <p:cNvSpPr txBox="1"/>
          <p:nvPr/>
        </p:nvSpPr>
        <p:spPr>
          <a:xfrm>
            <a:off x="6905044" y="6301649"/>
            <a:ext cx="1970880" cy="369332"/>
          </a:xfrm>
          <a:prstGeom prst="rect">
            <a:avLst/>
          </a:prstGeom>
          <a:solidFill>
            <a:schemeClr val="tx1">
              <a:lumMod val="95000"/>
              <a:lumOff val="5000"/>
            </a:schemeClr>
          </a:solidFill>
        </p:spPr>
        <p:txBody>
          <a:bodyPr wrap="square" rtlCol="0">
            <a:spAutoFit/>
          </a:bodyPr>
          <a:lstStyle/>
          <a:p>
            <a:pPr algn="ctr"/>
            <a:r>
              <a:rPr lang="en-GB" b="1" dirty="0">
                <a:solidFill>
                  <a:prstClr val="white">
                    <a:lumMod val="95000"/>
                  </a:prstClr>
                </a:solidFill>
                <a:latin typeface="Arial" panose="020B0604020202020204" pitchFamily="34" charset="0"/>
                <a:cs typeface="Arial" panose="020B0604020202020204" pitchFamily="34" charset="0"/>
              </a:rPr>
              <a:t>vistas?</a:t>
            </a:r>
          </a:p>
        </p:txBody>
      </p:sp>
      <p:sp>
        <p:nvSpPr>
          <p:cNvPr id="9" name="TextBox 8"/>
          <p:cNvSpPr txBox="1"/>
          <p:nvPr/>
        </p:nvSpPr>
        <p:spPr>
          <a:xfrm>
            <a:off x="2204166" y="6310046"/>
            <a:ext cx="1970880" cy="369332"/>
          </a:xfrm>
          <a:prstGeom prst="rect">
            <a:avLst/>
          </a:prstGeom>
          <a:solidFill>
            <a:schemeClr val="tx1">
              <a:lumMod val="95000"/>
              <a:lumOff val="5000"/>
            </a:schemeClr>
          </a:solidFill>
        </p:spPr>
        <p:txBody>
          <a:bodyPr wrap="square" rtlCol="0">
            <a:spAutoFit/>
          </a:bodyPr>
          <a:lstStyle/>
          <a:p>
            <a:pPr algn="ctr"/>
            <a:r>
              <a:rPr lang="en-GB" b="1" dirty="0" err="1">
                <a:solidFill>
                  <a:prstClr val="white">
                    <a:lumMod val="95000"/>
                  </a:prstClr>
                </a:solidFill>
                <a:latin typeface="Arial" panose="020B0604020202020204" pitchFamily="34" charset="0"/>
                <a:cs typeface="Arial" panose="020B0604020202020204" pitchFamily="34" charset="0"/>
              </a:rPr>
              <a:t>sobre</a:t>
            </a:r>
            <a:r>
              <a:rPr lang="en-GB" b="1" dirty="0">
                <a:solidFill>
                  <a:prstClr val="white">
                    <a:lumMod val="95000"/>
                  </a:prst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1848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p:cNvSpPr>
            <a:spLocks noChangeArrowheads="1"/>
          </p:cNvSpPr>
          <p:nvPr/>
        </p:nvSpPr>
        <p:spPr bwMode="auto">
          <a:xfrm>
            <a:off x="1185149" y="4870397"/>
            <a:ext cx="3022899" cy="1824574"/>
          </a:xfrm>
          <a:prstGeom prst="wedgeEllipseCallout">
            <a:avLst>
              <a:gd name="adj1" fmla="val -3216"/>
              <a:gd name="adj2" fmla="val -76807"/>
            </a:avLst>
          </a:prstGeom>
          <a:solidFill>
            <a:srgbClr val="FF0066"/>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endParaRPr lang="es-ES" sz="2200" b="1" dirty="0">
              <a:solidFill>
                <a:prstClr val="black"/>
              </a:solidFill>
              <a:cs typeface="MV Boli" panose="02000500030200090000" pitchFamily="2" charset="0"/>
            </a:endParaRPr>
          </a:p>
          <a:p>
            <a:pPr algn="ctr">
              <a:defRPr/>
            </a:pPr>
            <a:r>
              <a:rPr lang="es-ES" sz="2200" b="1" dirty="0" smtClean="0">
                <a:solidFill>
                  <a:prstClr val="black"/>
                </a:solidFill>
                <a:cs typeface="MV Boli" panose="02000500030200090000" pitchFamily="2" charset="0"/>
              </a:rPr>
              <a:t>4. </a:t>
            </a:r>
            <a:r>
              <a:rPr lang="es-ES" sz="2200" b="1" dirty="0">
                <a:solidFill>
                  <a:prstClr val="black"/>
                </a:solidFill>
                <a:cs typeface="MV Boli" panose="02000500030200090000" pitchFamily="2" charset="0"/>
              </a:rPr>
              <a:t>Me gustan las ciencias pero no me gusta la informática.</a:t>
            </a:r>
          </a:p>
        </p:txBody>
      </p:sp>
      <p:sp>
        <p:nvSpPr>
          <p:cNvPr id="6" name="AutoShape 10"/>
          <p:cNvSpPr>
            <a:spLocks noChangeArrowheads="1"/>
          </p:cNvSpPr>
          <p:nvPr/>
        </p:nvSpPr>
        <p:spPr bwMode="auto">
          <a:xfrm>
            <a:off x="207167" y="1761073"/>
            <a:ext cx="2398713" cy="1623219"/>
          </a:xfrm>
          <a:prstGeom prst="wedgeEllipseCallout">
            <a:avLst>
              <a:gd name="adj1" fmla="val 69392"/>
              <a:gd name="adj2" fmla="val 33883"/>
            </a:avLst>
          </a:prstGeom>
          <a:solidFill>
            <a:srgbClr val="FF660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smtClean="0">
                <a:solidFill>
                  <a:prstClr val="black"/>
                </a:solidFill>
                <a:cs typeface="MV Boli" panose="02000500030200090000" pitchFamily="2" charset="0"/>
              </a:rPr>
              <a:t>6. </a:t>
            </a:r>
            <a:r>
              <a:rPr lang="es-ES" sz="2200" b="1" dirty="0">
                <a:solidFill>
                  <a:prstClr val="black"/>
                </a:solidFill>
                <a:cs typeface="MV Boli" panose="02000500030200090000" pitchFamily="2" charset="0"/>
              </a:rPr>
              <a:t>En mi instituto hay muchos laboratorios.</a:t>
            </a:r>
          </a:p>
        </p:txBody>
      </p:sp>
      <p:sp>
        <p:nvSpPr>
          <p:cNvPr id="7" name="AutoShape 4"/>
          <p:cNvSpPr>
            <a:spLocks noChangeArrowheads="1"/>
          </p:cNvSpPr>
          <p:nvPr/>
        </p:nvSpPr>
        <p:spPr bwMode="auto">
          <a:xfrm>
            <a:off x="2890236" y="4091295"/>
            <a:ext cx="3095625" cy="1011238"/>
          </a:xfrm>
          <a:prstGeom prst="wedgeRectCallout">
            <a:avLst>
              <a:gd name="adj1" fmla="val -28355"/>
              <a:gd name="adj2" fmla="val -90968"/>
            </a:avLst>
          </a:prstGeom>
          <a:solidFill>
            <a:srgbClr val="7030A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a:solidFill>
                  <a:srgbClr val="FFFFCC"/>
                </a:solidFill>
                <a:cs typeface="MV Boli" panose="02000500030200090000" pitchFamily="2" charset="0"/>
              </a:rPr>
              <a:t>3. Me gusta mi </a:t>
            </a:r>
            <a:r>
              <a:rPr lang="es-ES" sz="2200" b="1" dirty="0" err="1">
                <a:solidFill>
                  <a:srgbClr val="FFFFCC"/>
                </a:solidFill>
                <a:cs typeface="MV Boli" panose="02000500030200090000" pitchFamily="2" charset="0"/>
              </a:rPr>
              <a:t>instituo</a:t>
            </a:r>
            <a:r>
              <a:rPr lang="es-ES" sz="2200" b="1" dirty="0">
                <a:solidFill>
                  <a:srgbClr val="FFFFCC"/>
                </a:solidFill>
                <a:cs typeface="MV Boli" panose="02000500030200090000" pitchFamily="2" charset="0"/>
              </a:rPr>
              <a:t> porque es moderno</a:t>
            </a:r>
          </a:p>
        </p:txBody>
      </p:sp>
      <p:sp>
        <p:nvSpPr>
          <p:cNvPr id="8" name="AutoShape 7"/>
          <p:cNvSpPr>
            <a:spLocks noChangeArrowheads="1"/>
          </p:cNvSpPr>
          <p:nvPr/>
        </p:nvSpPr>
        <p:spPr bwMode="auto">
          <a:xfrm>
            <a:off x="3295325" y="2419044"/>
            <a:ext cx="3038475" cy="1282700"/>
          </a:xfrm>
          <a:prstGeom prst="wedgeEllipseCallout">
            <a:avLst>
              <a:gd name="adj1" fmla="val -50260"/>
              <a:gd name="adj2" fmla="val 42141"/>
            </a:avLst>
          </a:prstGeom>
          <a:solidFill>
            <a:srgbClr val="92D05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smtClean="0">
                <a:solidFill>
                  <a:prstClr val="black"/>
                </a:solidFill>
                <a:cs typeface="MV Boli" panose="02000500030200090000" pitchFamily="2" charset="0"/>
              </a:rPr>
              <a:t>2. </a:t>
            </a:r>
            <a:r>
              <a:rPr lang="es-ES" sz="2200" b="1" dirty="0">
                <a:solidFill>
                  <a:prstClr val="black"/>
                </a:solidFill>
                <a:cs typeface="MV Boli" panose="02000500030200090000" pitchFamily="2" charset="0"/>
              </a:rPr>
              <a:t>Mi instituto se llama CVC.</a:t>
            </a:r>
          </a:p>
        </p:txBody>
      </p:sp>
      <p:sp>
        <p:nvSpPr>
          <p:cNvPr id="9" name="AutoShape 7"/>
          <p:cNvSpPr>
            <a:spLocks noChangeArrowheads="1"/>
          </p:cNvSpPr>
          <p:nvPr/>
        </p:nvSpPr>
        <p:spPr bwMode="auto">
          <a:xfrm>
            <a:off x="88832" y="3673422"/>
            <a:ext cx="2398713" cy="1196975"/>
          </a:xfrm>
          <a:prstGeom prst="wedgeEllipseCallout">
            <a:avLst>
              <a:gd name="adj1" fmla="val 43134"/>
              <a:gd name="adj2" fmla="val -66729"/>
            </a:avLst>
          </a:prstGeom>
          <a:solidFill>
            <a:srgbClr val="FFFF0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smtClean="0">
                <a:solidFill>
                  <a:prstClr val="black"/>
                </a:solidFill>
                <a:cs typeface="MV Boli" panose="02000500030200090000" pitchFamily="2" charset="0"/>
              </a:rPr>
              <a:t>5. </a:t>
            </a:r>
            <a:r>
              <a:rPr lang="es-ES" sz="2200" b="1" dirty="0">
                <a:solidFill>
                  <a:prstClr val="black"/>
                </a:solidFill>
                <a:cs typeface="MV Boli" panose="02000500030200090000" pitchFamily="2" charset="0"/>
              </a:rPr>
              <a:t>Mi instituto es mixto.</a:t>
            </a:r>
          </a:p>
        </p:txBody>
      </p:sp>
      <p:sp>
        <p:nvSpPr>
          <p:cNvPr id="11" name="Text Box 6"/>
          <p:cNvSpPr txBox="1">
            <a:spLocks noChangeArrowheads="1"/>
          </p:cNvSpPr>
          <p:nvPr/>
        </p:nvSpPr>
        <p:spPr bwMode="auto">
          <a:xfrm>
            <a:off x="5882943" y="3023373"/>
            <a:ext cx="3162300" cy="3785652"/>
          </a:xfrm>
          <a:prstGeom prst="rect">
            <a:avLst/>
          </a:prstGeom>
          <a:solidFill>
            <a:schemeClr val="bg2"/>
          </a:solidFill>
          <a:ln w="57150">
            <a:solidFill>
              <a:srgbClr val="6699FF"/>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smtClean="0">
                <a:solidFill>
                  <a:prstClr val="black"/>
                </a:solidFill>
                <a:latin typeface="Tw Cen MT"/>
                <a:cs typeface="Arial" panose="020B0604020202020204" pitchFamily="34" charset="0"/>
              </a:rPr>
              <a:t>1¿C… t. l…..?</a:t>
            </a:r>
            <a:endParaRPr lang="en-US" altLang="en-US" sz="2400" dirty="0">
              <a:solidFill>
                <a:prstClr val="black"/>
              </a:solidFill>
              <a:latin typeface="Tw Cen MT"/>
              <a:cs typeface="Arial" panose="020B0604020202020204" pitchFamily="34" charset="0"/>
            </a:endParaRPr>
          </a:p>
          <a:p>
            <a:pPr>
              <a:spcBef>
                <a:spcPct val="50000"/>
              </a:spcBef>
              <a:buFontTx/>
              <a:buNone/>
            </a:pPr>
            <a:r>
              <a:rPr lang="en-US" altLang="en-US" sz="2400" dirty="0" smtClean="0">
                <a:solidFill>
                  <a:prstClr val="black"/>
                </a:solidFill>
                <a:latin typeface="Tw Cen MT"/>
                <a:cs typeface="Arial" panose="020B0604020202020204" pitchFamily="34" charset="0"/>
              </a:rPr>
              <a:t>2 ¿C… s. l…. t. </a:t>
            </a:r>
            <a:r>
              <a:rPr lang="en-US" altLang="en-US" sz="2400" dirty="0" err="1" smtClean="0">
                <a:solidFill>
                  <a:prstClr val="black"/>
                </a:solidFill>
                <a:latin typeface="Tw Cen MT"/>
                <a:cs typeface="Arial" panose="020B0604020202020204" pitchFamily="34" charset="0"/>
              </a:rPr>
              <a:t>i</a:t>
            </a:r>
            <a:r>
              <a:rPr lang="en-US" altLang="en-US" sz="2400" dirty="0" smtClean="0">
                <a:solidFill>
                  <a:prstClr val="black"/>
                </a:solidFill>
                <a:latin typeface="Tw Cen MT"/>
                <a:cs typeface="Arial" panose="020B0604020202020204" pitchFamily="34" charset="0"/>
              </a:rPr>
              <a:t>……..?</a:t>
            </a:r>
            <a:endParaRPr lang="en-US" altLang="en-US" sz="2400" dirty="0">
              <a:solidFill>
                <a:prstClr val="black"/>
              </a:solidFill>
              <a:latin typeface="Tw Cen MT"/>
              <a:cs typeface="Arial" panose="020B0604020202020204" pitchFamily="34" charset="0"/>
            </a:endParaRPr>
          </a:p>
          <a:p>
            <a:pPr>
              <a:spcBef>
                <a:spcPct val="50000"/>
              </a:spcBef>
              <a:buFontTx/>
              <a:buNone/>
            </a:pPr>
            <a:r>
              <a:rPr lang="en-US" altLang="en-US" sz="2400" dirty="0" smtClean="0">
                <a:solidFill>
                  <a:prstClr val="black"/>
                </a:solidFill>
                <a:latin typeface="Tw Cen MT"/>
                <a:cs typeface="Arial" panose="020B0604020202020204" pitchFamily="34" charset="0"/>
              </a:rPr>
              <a:t>3 ¿T. g…. t</a:t>
            </a:r>
            <a:r>
              <a:rPr lang="en-US" altLang="en-US" sz="2400" dirty="0">
                <a:solidFill>
                  <a:prstClr val="black"/>
                </a:solidFill>
                <a:latin typeface="Tw Cen MT"/>
                <a:cs typeface="Arial" panose="020B0604020202020204" pitchFamily="34" charset="0"/>
              </a:rPr>
              <a:t>. </a:t>
            </a:r>
            <a:r>
              <a:rPr lang="en-US" altLang="en-US" sz="2400" dirty="0" err="1" smtClean="0">
                <a:solidFill>
                  <a:prstClr val="black"/>
                </a:solidFill>
                <a:latin typeface="Tw Cen MT"/>
                <a:cs typeface="Arial" panose="020B0604020202020204" pitchFamily="34" charset="0"/>
              </a:rPr>
              <a:t>i</a:t>
            </a:r>
            <a:r>
              <a:rPr lang="en-US" altLang="en-US" sz="2400" dirty="0" smtClean="0">
                <a:solidFill>
                  <a:prstClr val="black"/>
                </a:solidFill>
                <a:latin typeface="Tw Cen MT"/>
                <a:cs typeface="Arial" panose="020B0604020202020204" pitchFamily="34" charset="0"/>
              </a:rPr>
              <a:t>……..?</a:t>
            </a:r>
            <a:endParaRPr lang="en-US" altLang="en-US" sz="2400" dirty="0">
              <a:solidFill>
                <a:prstClr val="black"/>
              </a:solidFill>
              <a:latin typeface="Tw Cen MT"/>
              <a:cs typeface="Arial" panose="020B0604020202020204" pitchFamily="34" charset="0"/>
            </a:endParaRPr>
          </a:p>
          <a:p>
            <a:pPr>
              <a:spcBef>
                <a:spcPct val="50000"/>
              </a:spcBef>
              <a:buFontTx/>
              <a:buNone/>
            </a:pPr>
            <a:r>
              <a:rPr lang="en-US" altLang="en-US" sz="2400" dirty="0" smtClean="0">
                <a:solidFill>
                  <a:prstClr val="black"/>
                </a:solidFill>
                <a:latin typeface="Tw Cen MT"/>
                <a:cs typeface="Arial" panose="020B0604020202020204" pitchFamily="34" charset="0"/>
              </a:rPr>
              <a:t>4 ¿Q.. a……… t. g….?</a:t>
            </a:r>
            <a:endParaRPr lang="en-US" altLang="en-US" sz="2400" dirty="0">
              <a:solidFill>
                <a:prstClr val="black"/>
              </a:solidFill>
              <a:latin typeface="Tw Cen MT"/>
              <a:cs typeface="Arial" panose="020B0604020202020204" pitchFamily="34" charset="0"/>
            </a:endParaRPr>
          </a:p>
          <a:p>
            <a:pPr>
              <a:spcBef>
                <a:spcPct val="50000"/>
              </a:spcBef>
              <a:buFontTx/>
              <a:buNone/>
            </a:pPr>
            <a:r>
              <a:rPr lang="en-US" altLang="en-US" sz="2400" dirty="0" smtClean="0">
                <a:solidFill>
                  <a:prstClr val="black"/>
                </a:solidFill>
                <a:latin typeface="Tw Cen MT"/>
                <a:cs typeface="Arial" panose="020B0604020202020204" pitchFamily="34" charset="0"/>
              </a:rPr>
              <a:t>5 ¿C… e. t.   </a:t>
            </a:r>
            <a:r>
              <a:rPr lang="en-US" altLang="en-US" sz="2400" dirty="0" err="1" smtClean="0">
                <a:solidFill>
                  <a:prstClr val="black"/>
                </a:solidFill>
                <a:latin typeface="Tw Cen MT"/>
                <a:cs typeface="Arial" panose="020B0604020202020204" pitchFamily="34" charset="0"/>
              </a:rPr>
              <a:t>i</a:t>
            </a:r>
            <a:r>
              <a:rPr lang="en-US" altLang="en-US" sz="2400" dirty="0" smtClean="0">
                <a:solidFill>
                  <a:prstClr val="black"/>
                </a:solidFill>
                <a:latin typeface="Tw Cen MT"/>
                <a:cs typeface="Arial" panose="020B0604020202020204" pitchFamily="34" charset="0"/>
              </a:rPr>
              <a:t>………</a:t>
            </a:r>
            <a:br>
              <a:rPr lang="en-US" altLang="en-US" sz="2400" dirty="0" smtClean="0">
                <a:solidFill>
                  <a:prstClr val="black"/>
                </a:solidFill>
                <a:latin typeface="Tw Cen MT"/>
                <a:cs typeface="Arial" panose="020B0604020202020204" pitchFamily="34" charset="0"/>
              </a:rPr>
            </a:br>
            <a:r>
              <a:rPr lang="en-US" altLang="en-US" sz="2400" dirty="0" smtClean="0">
                <a:solidFill>
                  <a:prstClr val="black"/>
                </a:solidFill>
                <a:latin typeface="Tw Cen MT"/>
                <a:cs typeface="Arial" panose="020B0604020202020204" pitchFamily="34" charset="0"/>
              </a:rPr>
              <a:t>6 ¿Q.. h.. e. t.  </a:t>
            </a:r>
            <a:r>
              <a:rPr lang="en-US" altLang="en-US" sz="2400" dirty="0" err="1" smtClean="0">
                <a:solidFill>
                  <a:prstClr val="black"/>
                </a:solidFill>
                <a:latin typeface="Tw Cen MT"/>
                <a:cs typeface="Arial" panose="020B0604020202020204" pitchFamily="34" charset="0"/>
              </a:rPr>
              <a:t>i</a:t>
            </a:r>
            <a:r>
              <a:rPr lang="en-US" altLang="en-US" sz="2400" dirty="0" smtClean="0">
                <a:solidFill>
                  <a:prstClr val="black"/>
                </a:solidFill>
                <a:latin typeface="Tw Cen MT"/>
                <a:cs typeface="Arial" panose="020B0604020202020204" pitchFamily="34" charset="0"/>
              </a:rPr>
              <a:t>……..?</a:t>
            </a:r>
            <a:br>
              <a:rPr lang="en-US" altLang="en-US" sz="2400" dirty="0" smtClean="0">
                <a:solidFill>
                  <a:prstClr val="black"/>
                </a:solidFill>
                <a:latin typeface="Tw Cen MT"/>
                <a:cs typeface="Arial" panose="020B0604020202020204" pitchFamily="34" charset="0"/>
              </a:rPr>
            </a:br>
            <a:r>
              <a:rPr lang="en-US" altLang="en-US" sz="2400" dirty="0" smtClean="0">
                <a:solidFill>
                  <a:prstClr val="black"/>
                </a:solidFill>
                <a:latin typeface="Tw Cen MT"/>
                <a:cs typeface="Arial" panose="020B0604020202020204" pitchFamily="34" charset="0"/>
              </a:rPr>
              <a:t>7 ¿Q.. h…. e. t. t….. l….?</a:t>
            </a:r>
            <a:endParaRPr lang="en-US" altLang="en-US" sz="2400" dirty="0">
              <a:solidFill>
                <a:prstClr val="black"/>
              </a:solidFill>
              <a:latin typeface="Tw Cen MT"/>
              <a:cs typeface="Arial" panose="020B0604020202020204" pitchFamily="34" charset="0"/>
            </a:endParaRPr>
          </a:p>
        </p:txBody>
      </p:sp>
      <p:sp>
        <p:nvSpPr>
          <p:cNvPr id="4" name="AutoShape 4"/>
          <p:cNvSpPr>
            <a:spLocks noChangeArrowheads="1"/>
          </p:cNvSpPr>
          <p:nvPr/>
        </p:nvSpPr>
        <p:spPr bwMode="auto">
          <a:xfrm>
            <a:off x="3266749" y="1491469"/>
            <a:ext cx="3095625" cy="658176"/>
          </a:xfrm>
          <a:prstGeom prst="wedgeRectCallout">
            <a:avLst>
              <a:gd name="adj1" fmla="val -37187"/>
              <a:gd name="adj2" fmla="val 109990"/>
            </a:avLst>
          </a:prstGeom>
          <a:solidFill>
            <a:srgbClr val="00B0F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a:solidFill>
                  <a:prstClr val="black"/>
                </a:solidFill>
                <a:cs typeface="MV Boli" panose="02000500030200090000" pitchFamily="2" charset="0"/>
              </a:rPr>
              <a:t>1. Me llamo Amanda</a:t>
            </a:r>
          </a:p>
        </p:txBody>
      </p:sp>
      <p:sp>
        <p:nvSpPr>
          <p:cNvPr id="12" name="AutoShape 4"/>
          <p:cNvSpPr>
            <a:spLocks noChangeArrowheads="1"/>
          </p:cNvSpPr>
          <p:nvPr/>
        </p:nvSpPr>
        <p:spPr bwMode="auto">
          <a:xfrm>
            <a:off x="88832" y="529818"/>
            <a:ext cx="3463962" cy="1096555"/>
          </a:xfrm>
          <a:prstGeom prst="wedgeRectCallout">
            <a:avLst>
              <a:gd name="adj1" fmla="val 27675"/>
              <a:gd name="adj2" fmla="val 80592"/>
            </a:avLst>
          </a:prstGeom>
          <a:solidFill>
            <a:srgbClr val="7030A0"/>
          </a:solidFill>
          <a:ln w="57150">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defRPr/>
            </a:pPr>
            <a:r>
              <a:rPr lang="es-ES" sz="2200" b="1" dirty="0" smtClean="0">
                <a:solidFill>
                  <a:srgbClr val="FFFFCC"/>
                </a:solidFill>
                <a:cs typeface="MV Boli" panose="02000500030200090000" pitchFamily="2" charset="0"/>
              </a:rPr>
              <a:t>7. En mi tiempo libre juego al fútbol, y me gusta salir con mis amigos.</a:t>
            </a:r>
            <a:endParaRPr lang="es-ES" sz="2200" b="1" dirty="0">
              <a:solidFill>
                <a:srgbClr val="FFFFCC"/>
              </a:solidFill>
              <a:cs typeface="MV Boli" panose="02000500030200090000" pitchFamily="2" charset="0"/>
            </a:endParaRPr>
          </a:p>
        </p:txBody>
      </p:sp>
      <p:sp>
        <p:nvSpPr>
          <p:cNvPr id="13" name="TextBox 12"/>
          <p:cNvSpPr txBox="1"/>
          <p:nvPr/>
        </p:nvSpPr>
        <p:spPr>
          <a:xfrm>
            <a:off x="3765176" y="247426"/>
            <a:ext cx="5280067" cy="646331"/>
          </a:xfrm>
          <a:prstGeom prst="rect">
            <a:avLst/>
          </a:prstGeom>
          <a:noFill/>
        </p:spPr>
        <p:txBody>
          <a:bodyPr wrap="square" rtlCol="0">
            <a:spAutoFit/>
          </a:bodyPr>
          <a:lstStyle/>
          <a:p>
            <a:r>
              <a:rPr lang="en-GB" sz="3600" dirty="0" smtClean="0">
                <a:solidFill>
                  <a:prstClr val="black"/>
                </a:solidFill>
              </a:rPr>
              <a:t>¿</a:t>
            </a:r>
            <a:r>
              <a:rPr lang="en-GB" sz="3600" dirty="0" err="1" smtClean="0">
                <a:solidFill>
                  <a:prstClr val="black"/>
                </a:solidFill>
              </a:rPr>
              <a:t>Cuáles</a:t>
            </a:r>
            <a:r>
              <a:rPr lang="en-GB" sz="3600" dirty="0" smtClean="0">
                <a:solidFill>
                  <a:prstClr val="black"/>
                </a:solidFill>
              </a:rPr>
              <a:t> son las </a:t>
            </a:r>
            <a:r>
              <a:rPr lang="en-GB" sz="3600" dirty="0" err="1" smtClean="0">
                <a:solidFill>
                  <a:prstClr val="black"/>
                </a:solidFill>
              </a:rPr>
              <a:t>preguntas</a:t>
            </a:r>
            <a:r>
              <a:rPr lang="en-GB" sz="3600" dirty="0" smtClean="0">
                <a:solidFill>
                  <a:prstClr val="black"/>
                </a:solidFill>
              </a:rPr>
              <a:t>?</a:t>
            </a:r>
            <a:endParaRPr lang="en-GB" sz="3600" dirty="0">
              <a:solidFill>
                <a:prstClr val="black"/>
              </a:solidFill>
            </a:endParaRPr>
          </a:p>
        </p:txBody>
      </p:sp>
      <p:sp>
        <p:nvSpPr>
          <p:cNvPr id="14" name="TextBox 13"/>
          <p:cNvSpPr txBox="1"/>
          <p:nvPr/>
        </p:nvSpPr>
        <p:spPr>
          <a:xfrm>
            <a:off x="5882943" y="3023373"/>
            <a:ext cx="3162300" cy="461665"/>
          </a:xfrm>
          <a:prstGeom prst="rect">
            <a:avLst/>
          </a:prstGeom>
          <a:solidFill>
            <a:schemeClr val="bg2"/>
          </a:solidFill>
        </p:spPr>
        <p:txBody>
          <a:bodyPr wrap="square" rtlCol="0">
            <a:spAutoFit/>
          </a:bodyPr>
          <a:lstStyle/>
          <a:p>
            <a:r>
              <a:rPr lang="en-GB" sz="2400" dirty="0" smtClean="0">
                <a:solidFill>
                  <a:prstClr val="black"/>
                </a:solidFill>
              </a:rPr>
              <a:t>1 ¿</a:t>
            </a:r>
            <a:r>
              <a:rPr lang="en-GB" sz="2400" dirty="0" err="1" smtClean="0">
                <a:solidFill>
                  <a:prstClr val="black"/>
                </a:solidFill>
              </a:rPr>
              <a:t>Cómo</a:t>
            </a:r>
            <a:r>
              <a:rPr lang="en-GB" sz="2400" dirty="0" smtClean="0">
                <a:solidFill>
                  <a:prstClr val="black"/>
                </a:solidFill>
              </a:rPr>
              <a:t> </a:t>
            </a:r>
            <a:r>
              <a:rPr lang="en-GB" sz="2400" dirty="0" err="1" smtClean="0">
                <a:solidFill>
                  <a:prstClr val="black"/>
                </a:solidFill>
              </a:rPr>
              <a:t>te</a:t>
            </a:r>
            <a:r>
              <a:rPr lang="en-GB" sz="2400" dirty="0" smtClean="0">
                <a:solidFill>
                  <a:prstClr val="black"/>
                </a:solidFill>
              </a:rPr>
              <a:t> llamas?</a:t>
            </a:r>
            <a:endParaRPr lang="en-GB" sz="2400" dirty="0">
              <a:solidFill>
                <a:prstClr val="black"/>
              </a:solidFill>
            </a:endParaRPr>
          </a:p>
        </p:txBody>
      </p:sp>
      <p:sp>
        <p:nvSpPr>
          <p:cNvPr id="15" name="TextBox 14"/>
          <p:cNvSpPr txBox="1"/>
          <p:nvPr/>
        </p:nvSpPr>
        <p:spPr>
          <a:xfrm>
            <a:off x="5882943" y="3579265"/>
            <a:ext cx="3162300" cy="400110"/>
          </a:xfrm>
          <a:prstGeom prst="rect">
            <a:avLst/>
          </a:prstGeom>
          <a:solidFill>
            <a:schemeClr val="bg2"/>
          </a:solidFill>
        </p:spPr>
        <p:txBody>
          <a:bodyPr wrap="square" rtlCol="0">
            <a:spAutoFit/>
          </a:bodyPr>
          <a:lstStyle/>
          <a:p>
            <a:r>
              <a:rPr lang="en-GB" sz="2000" dirty="0" smtClean="0">
                <a:solidFill>
                  <a:prstClr val="black"/>
                </a:solidFill>
              </a:rPr>
              <a:t>2 ¿</a:t>
            </a:r>
            <a:r>
              <a:rPr lang="en-GB" sz="2000" dirty="0" err="1" smtClean="0">
                <a:solidFill>
                  <a:prstClr val="black"/>
                </a:solidFill>
              </a:rPr>
              <a:t>Cómo</a:t>
            </a:r>
            <a:r>
              <a:rPr lang="en-GB" sz="2000" dirty="0" smtClean="0">
                <a:solidFill>
                  <a:prstClr val="black"/>
                </a:solidFill>
              </a:rPr>
              <a:t> se llama </a:t>
            </a:r>
            <a:r>
              <a:rPr lang="en-GB" sz="2000" dirty="0" err="1" smtClean="0">
                <a:solidFill>
                  <a:prstClr val="black"/>
                </a:solidFill>
              </a:rPr>
              <a:t>tu</a:t>
            </a:r>
            <a:r>
              <a:rPr lang="en-GB" sz="2000" dirty="0" smtClean="0">
                <a:solidFill>
                  <a:prstClr val="black"/>
                </a:solidFill>
              </a:rPr>
              <a:t> </a:t>
            </a:r>
            <a:r>
              <a:rPr lang="en-GB" sz="2000" dirty="0" err="1" smtClean="0">
                <a:solidFill>
                  <a:prstClr val="black"/>
                </a:solidFill>
              </a:rPr>
              <a:t>instituto</a:t>
            </a:r>
            <a:r>
              <a:rPr lang="en-GB" sz="2000" dirty="0" smtClean="0">
                <a:solidFill>
                  <a:prstClr val="black"/>
                </a:solidFill>
              </a:rPr>
              <a:t>?</a:t>
            </a:r>
            <a:endParaRPr lang="en-GB" sz="2000" dirty="0">
              <a:solidFill>
                <a:prstClr val="black"/>
              </a:solidFill>
            </a:endParaRPr>
          </a:p>
        </p:txBody>
      </p:sp>
      <p:sp>
        <p:nvSpPr>
          <p:cNvPr id="16" name="TextBox 15"/>
          <p:cNvSpPr txBox="1"/>
          <p:nvPr/>
        </p:nvSpPr>
        <p:spPr>
          <a:xfrm>
            <a:off x="5882943" y="4175362"/>
            <a:ext cx="3162300" cy="400110"/>
          </a:xfrm>
          <a:prstGeom prst="rect">
            <a:avLst/>
          </a:prstGeom>
          <a:solidFill>
            <a:schemeClr val="bg2"/>
          </a:solidFill>
        </p:spPr>
        <p:txBody>
          <a:bodyPr wrap="square" rtlCol="0">
            <a:spAutoFit/>
          </a:bodyPr>
          <a:lstStyle/>
          <a:p>
            <a:r>
              <a:rPr lang="en-GB" sz="2000" dirty="0" smtClean="0">
                <a:solidFill>
                  <a:prstClr val="black"/>
                </a:solidFill>
              </a:rPr>
              <a:t>3 ¿</a:t>
            </a:r>
            <a:r>
              <a:rPr lang="en-GB" sz="2000" dirty="0" err="1" smtClean="0">
                <a:solidFill>
                  <a:prstClr val="black"/>
                </a:solidFill>
              </a:rPr>
              <a:t>Te</a:t>
            </a:r>
            <a:r>
              <a:rPr lang="en-GB" sz="2000" dirty="0" smtClean="0">
                <a:solidFill>
                  <a:prstClr val="black"/>
                </a:solidFill>
              </a:rPr>
              <a:t> </a:t>
            </a:r>
            <a:r>
              <a:rPr lang="en-GB" sz="2000" dirty="0" err="1" smtClean="0">
                <a:solidFill>
                  <a:prstClr val="black"/>
                </a:solidFill>
              </a:rPr>
              <a:t>gusta</a:t>
            </a:r>
            <a:r>
              <a:rPr lang="en-GB" sz="2000" dirty="0" smtClean="0">
                <a:solidFill>
                  <a:prstClr val="black"/>
                </a:solidFill>
              </a:rPr>
              <a:t> </a:t>
            </a:r>
            <a:r>
              <a:rPr lang="en-GB" sz="2000" dirty="0" err="1" smtClean="0">
                <a:solidFill>
                  <a:prstClr val="black"/>
                </a:solidFill>
              </a:rPr>
              <a:t>tu</a:t>
            </a:r>
            <a:r>
              <a:rPr lang="en-GB" sz="2000" dirty="0" smtClean="0">
                <a:solidFill>
                  <a:prstClr val="black"/>
                </a:solidFill>
              </a:rPr>
              <a:t> </a:t>
            </a:r>
            <a:r>
              <a:rPr lang="en-GB" sz="2000" dirty="0" err="1" smtClean="0">
                <a:solidFill>
                  <a:prstClr val="black"/>
                </a:solidFill>
              </a:rPr>
              <a:t>instituto</a:t>
            </a:r>
            <a:r>
              <a:rPr lang="en-GB" sz="2000" dirty="0" smtClean="0">
                <a:solidFill>
                  <a:prstClr val="black"/>
                </a:solidFill>
              </a:rPr>
              <a:t>?</a:t>
            </a:r>
            <a:endParaRPr lang="en-GB" sz="2000" dirty="0">
              <a:solidFill>
                <a:prstClr val="black"/>
              </a:solidFill>
            </a:endParaRPr>
          </a:p>
        </p:txBody>
      </p:sp>
      <p:sp>
        <p:nvSpPr>
          <p:cNvPr id="17" name="TextBox 16"/>
          <p:cNvSpPr txBox="1"/>
          <p:nvPr/>
        </p:nvSpPr>
        <p:spPr>
          <a:xfrm>
            <a:off x="5882943" y="4716144"/>
            <a:ext cx="3162300" cy="400110"/>
          </a:xfrm>
          <a:prstGeom prst="rect">
            <a:avLst/>
          </a:prstGeom>
          <a:solidFill>
            <a:schemeClr val="bg2"/>
          </a:solidFill>
        </p:spPr>
        <p:txBody>
          <a:bodyPr wrap="square" rtlCol="0">
            <a:spAutoFit/>
          </a:bodyPr>
          <a:lstStyle/>
          <a:p>
            <a:r>
              <a:rPr lang="en-GB" sz="2000" dirty="0" smtClean="0">
                <a:solidFill>
                  <a:prstClr val="black"/>
                </a:solidFill>
              </a:rPr>
              <a:t>4 ¿</a:t>
            </a:r>
            <a:r>
              <a:rPr lang="en-GB" sz="2000" dirty="0" err="1" smtClean="0">
                <a:solidFill>
                  <a:prstClr val="black"/>
                </a:solidFill>
              </a:rPr>
              <a:t>Qué</a:t>
            </a:r>
            <a:r>
              <a:rPr lang="en-GB" sz="2000" dirty="0" smtClean="0">
                <a:solidFill>
                  <a:prstClr val="black"/>
                </a:solidFill>
              </a:rPr>
              <a:t> </a:t>
            </a:r>
            <a:r>
              <a:rPr lang="en-GB" sz="2000" dirty="0" err="1" smtClean="0">
                <a:solidFill>
                  <a:prstClr val="black"/>
                </a:solidFill>
              </a:rPr>
              <a:t>asignatura</a:t>
            </a:r>
            <a:r>
              <a:rPr lang="en-GB" sz="2000" dirty="0" smtClean="0">
                <a:solidFill>
                  <a:prstClr val="black"/>
                </a:solidFill>
              </a:rPr>
              <a:t> </a:t>
            </a:r>
            <a:r>
              <a:rPr lang="en-GB" sz="2000" dirty="0" err="1" smtClean="0">
                <a:solidFill>
                  <a:prstClr val="black"/>
                </a:solidFill>
              </a:rPr>
              <a:t>te</a:t>
            </a:r>
            <a:r>
              <a:rPr lang="en-GB" sz="2000" dirty="0" smtClean="0">
                <a:solidFill>
                  <a:prstClr val="black"/>
                </a:solidFill>
              </a:rPr>
              <a:t> </a:t>
            </a:r>
            <a:r>
              <a:rPr lang="en-GB" sz="2000" dirty="0" err="1" smtClean="0">
                <a:solidFill>
                  <a:prstClr val="black"/>
                </a:solidFill>
              </a:rPr>
              <a:t>gusta</a:t>
            </a:r>
            <a:r>
              <a:rPr lang="en-GB" sz="2000" dirty="0" smtClean="0">
                <a:solidFill>
                  <a:prstClr val="black"/>
                </a:solidFill>
              </a:rPr>
              <a:t>?</a:t>
            </a:r>
            <a:endParaRPr lang="en-GB" sz="2000" dirty="0">
              <a:solidFill>
                <a:prstClr val="black"/>
              </a:solidFill>
            </a:endParaRPr>
          </a:p>
        </p:txBody>
      </p:sp>
      <p:sp>
        <p:nvSpPr>
          <p:cNvPr id="18" name="TextBox 17"/>
          <p:cNvSpPr txBox="1"/>
          <p:nvPr/>
        </p:nvSpPr>
        <p:spPr>
          <a:xfrm>
            <a:off x="5882943" y="5149983"/>
            <a:ext cx="3162300" cy="461665"/>
          </a:xfrm>
          <a:prstGeom prst="rect">
            <a:avLst/>
          </a:prstGeom>
          <a:solidFill>
            <a:schemeClr val="bg2"/>
          </a:solidFill>
        </p:spPr>
        <p:txBody>
          <a:bodyPr wrap="square" rtlCol="0">
            <a:spAutoFit/>
          </a:bodyPr>
          <a:lstStyle/>
          <a:p>
            <a:r>
              <a:rPr lang="en-GB" sz="2400" dirty="0" smtClean="0">
                <a:solidFill>
                  <a:prstClr val="black"/>
                </a:solidFill>
              </a:rPr>
              <a:t>5 ¿</a:t>
            </a:r>
            <a:r>
              <a:rPr lang="en-GB" sz="2400" dirty="0" err="1" smtClean="0">
                <a:solidFill>
                  <a:prstClr val="black"/>
                </a:solidFill>
              </a:rPr>
              <a:t>Cómo</a:t>
            </a:r>
            <a:r>
              <a:rPr lang="en-GB" sz="2400" dirty="0" smtClean="0">
                <a:solidFill>
                  <a:prstClr val="black"/>
                </a:solidFill>
              </a:rPr>
              <a:t> </a:t>
            </a:r>
            <a:r>
              <a:rPr lang="en-GB" sz="2400" dirty="0" err="1" smtClean="0">
                <a:solidFill>
                  <a:prstClr val="black"/>
                </a:solidFill>
              </a:rPr>
              <a:t>es</a:t>
            </a:r>
            <a:r>
              <a:rPr lang="en-GB" sz="2400" dirty="0" smtClean="0">
                <a:solidFill>
                  <a:prstClr val="black"/>
                </a:solidFill>
              </a:rPr>
              <a:t> </a:t>
            </a:r>
            <a:r>
              <a:rPr lang="en-GB" sz="2400" dirty="0" err="1" smtClean="0">
                <a:solidFill>
                  <a:prstClr val="black"/>
                </a:solidFill>
              </a:rPr>
              <a:t>tu</a:t>
            </a:r>
            <a:r>
              <a:rPr lang="en-GB" sz="2400" dirty="0" smtClean="0">
                <a:solidFill>
                  <a:prstClr val="black"/>
                </a:solidFill>
              </a:rPr>
              <a:t> </a:t>
            </a:r>
            <a:r>
              <a:rPr lang="en-GB" sz="2400" dirty="0" err="1" smtClean="0">
                <a:solidFill>
                  <a:prstClr val="black"/>
                </a:solidFill>
              </a:rPr>
              <a:t>instituto</a:t>
            </a:r>
            <a:r>
              <a:rPr lang="en-GB" sz="2400" dirty="0" smtClean="0">
                <a:solidFill>
                  <a:prstClr val="black"/>
                </a:solidFill>
              </a:rPr>
              <a:t>?</a:t>
            </a:r>
            <a:endParaRPr lang="en-GB" sz="2400" dirty="0">
              <a:solidFill>
                <a:prstClr val="black"/>
              </a:solidFill>
            </a:endParaRPr>
          </a:p>
        </p:txBody>
      </p:sp>
      <p:sp>
        <p:nvSpPr>
          <p:cNvPr id="19" name="TextBox 18"/>
          <p:cNvSpPr txBox="1"/>
          <p:nvPr/>
        </p:nvSpPr>
        <p:spPr>
          <a:xfrm>
            <a:off x="5882943" y="5631305"/>
            <a:ext cx="3162300" cy="400110"/>
          </a:xfrm>
          <a:prstGeom prst="rect">
            <a:avLst/>
          </a:prstGeom>
          <a:solidFill>
            <a:schemeClr val="bg2"/>
          </a:solidFill>
        </p:spPr>
        <p:txBody>
          <a:bodyPr wrap="square" rtlCol="0">
            <a:spAutoFit/>
          </a:bodyPr>
          <a:lstStyle/>
          <a:p>
            <a:r>
              <a:rPr lang="en-GB" sz="2000" dirty="0" smtClean="0">
                <a:solidFill>
                  <a:prstClr val="black"/>
                </a:solidFill>
              </a:rPr>
              <a:t>6 ¿</a:t>
            </a:r>
            <a:r>
              <a:rPr lang="en-GB" sz="2000" dirty="0" err="1" smtClean="0">
                <a:solidFill>
                  <a:prstClr val="black"/>
                </a:solidFill>
              </a:rPr>
              <a:t>Qué</a:t>
            </a:r>
            <a:r>
              <a:rPr lang="en-GB" sz="2000" dirty="0" smtClean="0">
                <a:solidFill>
                  <a:prstClr val="black"/>
                </a:solidFill>
              </a:rPr>
              <a:t> hay </a:t>
            </a:r>
            <a:r>
              <a:rPr lang="en-GB" sz="2000" dirty="0" err="1" smtClean="0">
                <a:solidFill>
                  <a:prstClr val="black"/>
                </a:solidFill>
              </a:rPr>
              <a:t>en</a:t>
            </a:r>
            <a:r>
              <a:rPr lang="en-GB" sz="2000" dirty="0" smtClean="0">
                <a:solidFill>
                  <a:prstClr val="black"/>
                </a:solidFill>
              </a:rPr>
              <a:t> </a:t>
            </a:r>
            <a:r>
              <a:rPr lang="en-GB" sz="2000" dirty="0" err="1" smtClean="0">
                <a:solidFill>
                  <a:prstClr val="black"/>
                </a:solidFill>
              </a:rPr>
              <a:t>tu</a:t>
            </a:r>
            <a:r>
              <a:rPr lang="en-GB" sz="2000" dirty="0" smtClean="0">
                <a:solidFill>
                  <a:prstClr val="black"/>
                </a:solidFill>
              </a:rPr>
              <a:t> </a:t>
            </a:r>
            <a:r>
              <a:rPr lang="en-GB" sz="2000" dirty="0" err="1" smtClean="0">
                <a:solidFill>
                  <a:prstClr val="black"/>
                </a:solidFill>
              </a:rPr>
              <a:t>instituto</a:t>
            </a:r>
            <a:r>
              <a:rPr lang="en-GB" sz="2000" dirty="0" smtClean="0">
                <a:solidFill>
                  <a:prstClr val="black"/>
                </a:solidFill>
              </a:rPr>
              <a:t>?</a:t>
            </a:r>
            <a:endParaRPr lang="en-GB" sz="2000" dirty="0">
              <a:solidFill>
                <a:prstClr val="black"/>
              </a:solidFill>
            </a:endParaRPr>
          </a:p>
        </p:txBody>
      </p:sp>
      <p:sp>
        <p:nvSpPr>
          <p:cNvPr id="20" name="TextBox 19"/>
          <p:cNvSpPr txBox="1"/>
          <p:nvPr/>
        </p:nvSpPr>
        <p:spPr>
          <a:xfrm>
            <a:off x="5882943" y="6085266"/>
            <a:ext cx="3162300" cy="707886"/>
          </a:xfrm>
          <a:prstGeom prst="rect">
            <a:avLst/>
          </a:prstGeom>
          <a:solidFill>
            <a:schemeClr val="bg2"/>
          </a:solidFill>
        </p:spPr>
        <p:txBody>
          <a:bodyPr wrap="square" rtlCol="0">
            <a:spAutoFit/>
          </a:bodyPr>
          <a:lstStyle/>
          <a:p>
            <a:r>
              <a:rPr lang="en-GB" sz="2000" dirty="0" smtClean="0">
                <a:solidFill>
                  <a:prstClr val="black"/>
                </a:solidFill>
              </a:rPr>
              <a:t>7 ¿</a:t>
            </a:r>
            <a:r>
              <a:rPr lang="en-GB" sz="2000" dirty="0" err="1" smtClean="0">
                <a:solidFill>
                  <a:prstClr val="black"/>
                </a:solidFill>
              </a:rPr>
              <a:t>Qué</a:t>
            </a:r>
            <a:r>
              <a:rPr lang="en-GB" sz="2000" dirty="0" smtClean="0">
                <a:solidFill>
                  <a:prstClr val="black"/>
                </a:solidFill>
              </a:rPr>
              <a:t> </a:t>
            </a:r>
            <a:r>
              <a:rPr lang="en-GB" sz="2000" dirty="0" err="1" smtClean="0">
                <a:solidFill>
                  <a:prstClr val="black"/>
                </a:solidFill>
              </a:rPr>
              <a:t>haces</a:t>
            </a:r>
            <a:r>
              <a:rPr lang="en-GB" sz="2000" dirty="0" smtClean="0">
                <a:solidFill>
                  <a:prstClr val="black"/>
                </a:solidFill>
              </a:rPr>
              <a:t> </a:t>
            </a:r>
            <a:r>
              <a:rPr lang="en-GB" sz="2000" dirty="0" err="1" smtClean="0">
                <a:solidFill>
                  <a:prstClr val="black"/>
                </a:solidFill>
              </a:rPr>
              <a:t>en</a:t>
            </a:r>
            <a:r>
              <a:rPr lang="en-GB" sz="2000" dirty="0" smtClean="0">
                <a:solidFill>
                  <a:prstClr val="black"/>
                </a:solidFill>
              </a:rPr>
              <a:t> </a:t>
            </a:r>
            <a:r>
              <a:rPr lang="en-GB" sz="2000" dirty="0" err="1" smtClean="0">
                <a:solidFill>
                  <a:prstClr val="black"/>
                </a:solidFill>
              </a:rPr>
              <a:t>tu</a:t>
            </a:r>
            <a:r>
              <a:rPr lang="en-GB" sz="2000" dirty="0" smtClean="0">
                <a:solidFill>
                  <a:prstClr val="black"/>
                </a:solidFill>
              </a:rPr>
              <a:t> </a:t>
            </a:r>
            <a:r>
              <a:rPr lang="en-GB" sz="2000" dirty="0" err="1" smtClean="0">
                <a:solidFill>
                  <a:prstClr val="black"/>
                </a:solidFill>
              </a:rPr>
              <a:t>tiempo</a:t>
            </a:r>
            <a:r>
              <a:rPr lang="en-GB" sz="2000" dirty="0" smtClean="0">
                <a:solidFill>
                  <a:prstClr val="black"/>
                </a:solidFill>
              </a:rPr>
              <a:t> </a:t>
            </a:r>
            <a:r>
              <a:rPr lang="en-GB" sz="2000" dirty="0" err="1" smtClean="0">
                <a:solidFill>
                  <a:prstClr val="black"/>
                </a:solidFill>
              </a:rPr>
              <a:t>libre</a:t>
            </a:r>
            <a:r>
              <a:rPr lang="en-GB" sz="2000" dirty="0" smtClean="0">
                <a:solidFill>
                  <a:prstClr val="black"/>
                </a:solidFill>
              </a:rPr>
              <a:t>?</a:t>
            </a:r>
            <a:endParaRPr lang="en-GB" sz="2000" dirty="0">
              <a:solidFill>
                <a:prstClr val="black"/>
              </a:solidFill>
            </a:endParaRPr>
          </a:p>
        </p:txBody>
      </p:sp>
    </p:spTree>
    <p:extLst>
      <p:ext uri="{BB962C8B-B14F-4D97-AF65-F5344CB8AC3E}">
        <p14:creationId xmlns:p14="http://schemas.microsoft.com/office/powerpoint/2010/main" val="191429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3513184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Verbs</a:t>
            </a:r>
            <a:endParaRPr lang="en-GB" dirty="0">
              <a:latin typeface="Tw Cen MT" panose="020B0602020104020603" pitchFamily="34" charset="0"/>
            </a:endParaRPr>
          </a:p>
        </p:txBody>
      </p:sp>
      <p:sp>
        <p:nvSpPr>
          <p:cNvPr id="5" name="Content Placeholder 4"/>
          <p:cNvSpPr>
            <a:spLocks noGrp="1"/>
          </p:cNvSpPr>
          <p:nvPr>
            <p:ph idx="1"/>
          </p:nvPr>
        </p:nvSpPr>
        <p:spPr>
          <a:xfrm>
            <a:off x="628650" y="1825625"/>
            <a:ext cx="7886700" cy="2893332"/>
          </a:xfrm>
        </p:spPr>
        <p:txBody>
          <a:bodyPr/>
          <a:lstStyle/>
          <a:p>
            <a:pPr marL="0" indent="0">
              <a:buNone/>
            </a:pPr>
            <a:r>
              <a:rPr lang="en-GB" dirty="0">
                <a:latin typeface="Tw Cen MT" panose="020B0602020104020603" pitchFamily="34" charset="0"/>
              </a:rPr>
              <a:t>In the early stages of a language course, particular attention should be paid to the planned building of pupils’ verb lexicon, focussing on the meaning of the stem or infinitive form of common verbs.  A strong basic verb lexicon has been found to relate positively to pupils’ ability to learn to manipulate those verbs at later stages.</a:t>
            </a:r>
          </a:p>
        </p:txBody>
      </p:sp>
      <p:sp>
        <p:nvSpPr>
          <p:cNvPr id="6" name="Rectangle 5"/>
          <p:cNvSpPr/>
          <p:nvPr/>
        </p:nvSpPr>
        <p:spPr>
          <a:xfrm>
            <a:off x="3697851" y="6297776"/>
            <a:ext cx="5382627" cy="400110"/>
          </a:xfrm>
          <a:prstGeom prst="rect">
            <a:avLst/>
          </a:prstGeom>
        </p:spPr>
        <p:txBody>
          <a:bodyPr wrap="none">
            <a:spAutoFit/>
          </a:bodyPr>
          <a:lstStyle/>
          <a:p>
            <a:r>
              <a:rPr lang="en-GB" sz="2000" i="1" dirty="0" smtClean="0">
                <a:latin typeface="Tw Cen MT" panose="020B0602020104020603" pitchFamily="34" charset="0"/>
                <a:ea typeface="Calibri" panose="020F0502020204030204" pitchFamily="34" charset="0"/>
                <a:cs typeface="Times New Roman" panose="02020603050405020304" pitchFamily="18" charset="0"/>
              </a:rPr>
              <a:t>p.10 MFL </a:t>
            </a:r>
            <a:r>
              <a:rPr lang="en-GB" sz="2000" i="1" dirty="0">
                <a:latin typeface="Tw Cen MT" panose="020B0602020104020603" pitchFamily="34" charset="0"/>
                <a:ea typeface="Calibri" panose="020F0502020204030204" pitchFamily="34" charset="0"/>
                <a:cs typeface="Times New Roman" panose="02020603050405020304" pitchFamily="18" charset="0"/>
              </a:rPr>
              <a:t>Pedagogy Review Report November 2016</a:t>
            </a:r>
            <a:endParaRPr lang="en-GB" sz="2000" i="1" dirty="0">
              <a:latin typeface="Tw Cen MT" panose="020B0602020104020603" pitchFamily="34" charset="0"/>
            </a:endParaRPr>
          </a:p>
        </p:txBody>
      </p:sp>
    </p:spTree>
    <p:extLst>
      <p:ext uri="{BB962C8B-B14F-4D97-AF65-F5344CB8AC3E}">
        <p14:creationId xmlns:p14="http://schemas.microsoft.com/office/powerpoint/2010/main" val="2117186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8701" y="4799570"/>
            <a:ext cx="8572500" cy="1905000"/>
          </a:xfrm>
          <a:prstGeom prst="rect">
            <a:avLst/>
          </a:prstGeom>
        </p:spPr>
      </p:pic>
      <p:sp>
        <p:nvSpPr>
          <p:cNvPr id="5" name="Title 1"/>
          <p:cNvSpPr txBox="1">
            <a:spLocks/>
          </p:cNvSpPr>
          <p:nvPr/>
        </p:nvSpPr>
        <p:spPr>
          <a:xfrm>
            <a:off x="393186" y="1616088"/>
            <a:ext cx="8390756" cy="7350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00B050"/>
                </a:solidFill>
                <a:latin typeface="Tw Cen MT" panose="020B0602020104020603" pitchFamily="34" charset="0"/>
                <a:cs typeface="Arial" panose="020B0604020202020204" pitchFamily="34" charset="0"/>
              </a:rPr>
              <a:t>KS3: </a:t>
            </a:r>
            <a:r>
              <a:rPr lang="en-GB" sz="3200" b="1" dirty="0" smtClean="0">
                <a:latin typeface="Tw Cen MT" panose="020B0602020104020603" pitchFamily="34" charset="0"/>
                <a:cs typeface="Arial" panose="020B0604020202020204" pitchFamily="34" charset="0"/>
              </a:rPr>
              <a:t>Assessment beyond NC Levels  </a:t>
            </a:r>
            <a:endParaRPr lang="en-GB" sz="3600" dirty="0">
              <a:latin typeface="Tw Cen MT" panose="020B0602020104020603" pitchFamily="34" charset="0"/>
              <a:cs typeface="Arial" panose="020B0604020202020204" pitchFamily="34" charset="0"/>
            </a:endParaRPr>
          </a:p>
        </p:txBody>
      </p:sp>
      <p:sp>
        <p:nvSpPr>
          <p:cNvPr id="6" name="Title 1"/>
          <p:cNvSpPr txBox="1">
            <a:spLocks/>
          </p:cNvSpPr>
          <p:nvPr/>
        </p:nvSpPr>
        <p:spPr>
          <a:xfrm>
            <a:off x="393186" y="2235769"/>
            <a:ext cx="9013738"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7030A0"/>
                </a:solidFill>
                <a:latin typeface="Tw Cen MT" panose="020B0602020104020603" pitchFamily="34" charset="0"/>
                <a:cs typeface="Arial" panose="020B0604020202020204" pitchFamily="34" charset="0"/>
              </a:rPr>
              <a:t>KS4: </a:t>
            </a:r>
            <a:r>
              <a:rPr lang="en-GB" sz="3200" b="1" dirty="0" smtClean="0">
                <a:solidFill>
                  <a:prstClr val="black"/>
                </a:solidFill>
                <a:latin typeface="Tw Cen MT" panose="020B0602020104020603" pitchFamily="34" charset="0"/>
                <a:cs typeface="Arial" panose="020B0604020202020204" pitchFamily="34" charset="0"/>
              </a:rPr>
              <a:t>New GCSE- new grading system / new level challenge in new specifications</a:t>
            </a:r>
            <a:endParaRPr lang="en-GB" sz="3200" dirty="0">
              <a:solidFill>
                <a:prstClr val="black"/>
              </a:solidFill>
              <a:latin typeface="Tw Cen MT" panose="020B0602020104020603" pitchFamily="34" charset="0"/>
              <a:cs typeface="Arial" panose="020B0604020202020204" pitchFamily="34" charset="0"/>
            </a:endParaRPr>
          </a:p>
        </p:txBody>
      </p:sp>
      <p:sp>
        <p:nvSpPr>
          <p:cNvPr id="7" name="Title 1"/>
          <p:cNvSpPr txBox="1">
            <a:spLocks/>
          </p:cNvSpPr>
          <p:nvPr/>
        </p:nvSpPr>
        <p:spPr>
          <a:xfrm>
            <a:off x="395518" y="832855"/>
            <a:ext cx="8388424" cy="6911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FFC000"/>
                </a:solidFill>
                <a:latin typeface="Tw Cen MT" panose="020B0602020104020603" pitchFamily="34" charset="0"/>
                <a:cs typeface="Arial" panose="020B0604020202020204" pitchFamily="34" charset="0"/>
              </a:rPr>
              <a:t>KS2: </a:t>
            </a:r>
            <a:r>
              <a:rPr lang="en-GB" sz="3200" b="1" dirty="0" smtClean="0">
                <a:solidFill>
                  <a:prstClr val="black"/>
                </a:solidFill>
                <a:latin typeface="Tw Cen MT" panose="020B0602020104020603" pitchFamily="34" charset="0"/>
                <a:cs typeface="Arial" panose="020B0604020202020204" pitchFamily="34" charset="0"/>
              </a:rPr>
              <a:t>Languages statutory Y3 to Y6</a:t>
            </a:r>
            <a:endParaRPr lang="en-GB" sz="3200" dirty="0">
              <a:solidFill>
                <a:prstClr val="black"/>
              </a:solidFill>
              <a:latin typeface="Tw Cen MT" panose="020B0602020104020603" pitchFamily="34" charset="0"/>
              <a:cs typeface="Arial" panose="020B0604020202020204" pitchFamily="34" charset="0"/>
            </a:endParaRPr>
          </a:p>
        </p:txBody>
      </p:sp>
      <p:sp>
        <p:nvSpPr>
          <p:cNvPr id="8" name="Title 1"/>
          <p:cNvSpPr txBox="1">
            <a:spLocks/>
          </p:cNvSpPr>
          <p:nvPr/>
        </p:nvSpPr>
        <p:spPr>
          <a:xfrm>
            <a:off x="393186" y="3444876"/>
            <a:ext cx="9013738"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C00000"/>
                </a:solidFill>
                <a:latin typeface="Tw Cen MT" panose="020B0602020104020603" pitchFamily="34" charset="0"/>
                <a:cs typeface="Arial" panose="020B0604020202020204" pitchFamily="34" charset="0"/>
              </a:rPr>
              <a:t>KS5: </a:t>
            </a:r>
            <a:r>
              <a:rPr lang="en-GB" sz="3200" b="1" dirty="0" smtClean="0">
                <a:solidFill>
                  <a:prstClr val="black"/>
                </a:solidFill>
                <a:latin typeface="Tw Cen MT" panose="020B0602020104020603" pitchFamily="34" charset="0"/>
                <a:cs typeface="Arial" panose="020B0604020202020204" pitchFamily="34" charset="0"/>
              </a:rPr>
              <a:t>New A level courses</a:t>
            </a:r>
            <a:endParaRPr lang="en-GB" sz="3200" dirty="0">
              <a:solidFill>
                <a:prstClr val="black"/>
              </a:solidFill>
              <a:latin typeface="Tw Cen MT" panose="020B0602020104020603" pitchFamily="34" charset="0"/>
              <a:cs typeface="Arial" panose="020B060402020202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10" name="Content Placeholder 12"/>
          <p:cNvPicPr>
            <a:picLocks noChangeAspect="1"/>
          </p:cNvPicPr>
          <p:nvPr/>
        </p:nvPicPr>
        <p:blipFill>
          <a:blip r:embed="rId5"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Tree>
    <p:extLst>
      <p:ext uri="{BB962C8B-B14F-4D97-AF65-F5344CB8AC3E}">
        <p14:creationId xmlns:p14="http://schemas.microsoft.com/office/powerpoint/2010/main" val="342251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Grammar &amp; Vocabulary</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rgbClr val="000000"/>
                </a:solidFill>
                <a:ea typeface="Times New Roman" panose="02020603050405020304" pitchFamily="18" charset="0"/>
                <a:cs typeface="Times New Roman" panose="02020603050405020304" pitchFamily="18" charset="0"/>
              </a:rPr>
              <a:t>use </a:t>
            </a:r>
            <a:r>
              <a:rPr lang="en-GB" sz="1800" dirty="0">
                <a:solidFill>
                  <a:srgbClr val="000000"/>
                </a:solidFill>
                <a:ea typeface="Times New Roman" panose="02020603050405020304" pitchFamily="18" charset="0"/>
                <a:cs typeface="Times New Roman" panose="02020603050405020304" pitchFamily="18" charset="0"/>
              </a:rPr>
              <a:t>definite and indefinite articles, agree adjectives for number and gender, use all persons of several regular verbs in the present tense (with a writing frame) and use days of the week in simple sentence formation.</a:t>
            </a:r>
            <a:br>
              <a:rPr lang="en-GB" sz="1800" dirty="0">
                <a:solidFill>
                  <a:srgbClr val="000000"/>
                </a:solidFill>
                <a:ea typeface="Times New Roman" panose="02020603050405020304" pitchFamily="18" charset="0"/>
                <a:cs typeface="Times New Roman" panose="02020603050405020304" pitchFamily="18" charset="0"/>
              </a:rPr>
            </a:br>
            <a:endParaRPr lang="en-GB" sz="1800" dirty="0">
              <a:solidFill>
                <a:prstClr val="black"/>
              </a:solidFill>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smtClean="0">
                <a:solidFill>
                  <a:prstClr val="black"/>
                </a:solidFill>
              </a:rPr>
              <a:t>use </a:t>
            </a:r>
            <a:r>
              <a:rPr lang="en-GB" sz="1800" dirty="0">
                <a:solidFill>
                  <a:prstClr val="black"/>
                </a:solidFill>
              </a:rPr>
              <a:t>high-frequency verb forms, nouns, articles and adjectives to form simple </a:t>
            </a:r>
            <a:r>
              <a:rPr lang="en-GB" sz="1800" dirty="0" smtClean="0">
                <a:solidFill>
                  <a:prstClr val="black"/>
                </a:solidFill>
              </a:rPr>
              <a:t>sentences independently, and has a </a:t>
            </a:r>
            <a:r>
              <a:rPr lang="en-GB" sz="1800" dirty="0">
                <a:solidFill>
                  <a:prstClr val="black"/>
                </a:solidFill>
              </a:rPr>
              <a:t>basic repertoire of words and phrases related to people, places, things and simple actions.</a:t>
            </a: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900" dirty="0" smtClean="0">
                <a:solidFill>
                  <a:srgbClr val="000000"/>
                </a:solidFill>
                <a:ea typeface="Times New Roman" panose="02020603050405020304" pitchFamily="18" charset="0"/>
                <a:cs typeface="Times New Roman" panose="02020603050405020304" pitchFamily="18" charset="0"/>
              </a:rPr>
              <a:t>use </a:t>
            </a:r>
            <a:r>
              <a:rPr lang="en-GB" sz="1900" dirty="0">
                <a:solidFill>
                  <a:srgbClr val="000000"/>
                </a:solidFill>
                <a:ea typeface="Times New Roman" panose="02020603050405020304" pitchFamily="18" charset="0"/>
                <a:cs typeface="Times New Roman" panose="02020603050405020304" pitchFamily="18" charset="0"/>
              </a:rPr>
              <a:t>nouns and adjectives, subject pronouns and present tense verbs (regular and key irregular) to generate positive and simple negative sentences independently, recalling at least 20 </a:t>
            </a:r>
            <a:r>
              <a:rPr lang="en-GB" sz="1900" dirty="0" smtClean="0">
                <a:solidFill>
                  <a:srgbClr val="000000"/>
                </a:solidFill>
                <a:ea typeface="Times New Roman" panose="02020603050405020304" pitchFamily="18" charset="0"/>
                <a:cs typeface="Times New Roman" panose="02020603050405020304" pitchFamily="18" charset="0"/>
              </a:rPr>
              <a:t>verbs, and use 50 cognate and 30 non-cognate words.</a:t>
            </a:r>
            <a:endParaRPr lang="en-GB" sz="1900" dirty="0">
              <a:solidFill>
                <a:prstClr val="black">
                  <a:tint val="75000"/>
                </a:prstClr>
              </a:solidFill>
            </a:endParaRPr>
          </a:p>
          <a:p>
            <a:pPr algn="l"/>
            <a:endParaRPr lang="en-GB" sz="19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2000" dirty="0" smtClean="0">
                <a:solidFill>
                  <a:prstClr val="black"/>
                </a:solidFill>
                <a:cs typeface="Segoe UI" panose="020B0502040204020203" pitchFamily="34" charset="0"/>
              </a:rPr>
              <a:t>sentences, and use 80 cognate and 50 non-cognate words.</a:t>
            </a:r>
            <a:endParaRPr lang="en-GB" sz="20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Tree>
    <p:extLst>
      <p:ext uri="{BB962C8B-B14F-4D97-AF65-F5344CB8AC3E}">
        <p14:creationId xmlns:p14="http://schemas.microsoft.com/office/powerpoint/2010/main" val="1843714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53723" y="222284"/>
          <a:ext cx="4830340" cy="6400800"/>
        </p:xfrm>
        <a:graphic>
          <a:graphicData uri="http://schemas.openxmlformats.org/drawingml/2006/table">
            <a:tbl>
              <a:tblPr firstRow="1" bandRow="1">
                <a:tableStyleId>{5940675A-B579-460E-94D1-54222C63F5DA}</a:tableStyleId>
              </a:tblPr>
              <a:tblGrid>
                <a:gridCol w="2415170"/>
                <a:gridCol w="2415170"/>
              </a:tblGrid>
              <a:tr h="597735">
                <a:tc>
                  <a:txBody>
                    <a:bodyPr/>
                    <a:lstStyle/>
                    <a:p>
                      <a:r>
                        <a:rPr lang="en-GB" sz="3600" b="1" dirty="0" err="1" smtClean="0"/>
                        <a:t>cant</a:t>
                      </a:r>
                      <a:r>
                        <a:rPr lang="en-GB" sz="3600" dirty="0" err="1" smtClean="0"/>
                        <a:t>ar</a:t>
                      </a:r>
                      <a:endParaRPr lang="en-GB" sz="3600" dirty="0"/>
                    </a:p>
                  </a:txBody>
                  <a:tcPr/>
                </a:tc>
                <a:tc>
                  <a:txBody>
                    <a:bodyPr/>
                    <a:lstStyle/>
                    <a:p>
                      <a:r>
                        <a:rPr lang="en-GB" sz="3600" b="1" dirty="0" err="1" smtClean="0"/>
                        <a:t>llam</a:t>
                      </a:r>
                      <a:r>
                        <a:rPr lang="en-GB" sz="3600" dirty="0" err="1" smtClean="0"/>
                        <a:t>ar</a:t>
                      </a:r>
                      <a:r>
                        <a:rPr lang="en-GB" sz="3600" i="1" dirty="0" err="1" smtClean="0"/>
                        <a:t>se</a:t>
                      </a:r>
                      <a:endParaRPr lang="en-GB" sz="3600" i="1" dirty="0"/>
                    </a:p>
                  </a:txBody>
                  <a:tcPr/>
                </a:tc>
              </a:tr>
              <a:tr h="597735">
                <a:tc>
                  <a:txBody>
                    <a:bodyPr/>
                    <a:lstStyle/>
                    <a:p>
                      <a:r>
                        <a:rPr lang="en-GB" sz="3600" b="1" dirty="0" err="1" smtClean="0"/>
                        <a:t>toc</a:t>
                      </a:r>
                      <a:r>
                        <a:rPr lang="en-GB" sz="3600" dirty="0" err="1" smtClean="0"/>
                        <a:t>ar</a:t>
                      </a:r>
                      <a:endParaRPr lang="en-GB" sz="3600" dirty="0"/>
                    </a:p>
                  </a:txBody>
                  <a:tcPr/>
                </a:tc>
                <a:tc>
                  <a:txBody>
                    <a:bodyPr/>
                    <a:lstStyle/>
                    <a:p>
                      <a:r>
                        <a:rPr lang="en-GB" sz="3600" b="1" dirty="0" err="1" smtClean="0"/>
                        <a:t>os</a:t>
                      </a:r>
                      <a:r>
                        <a:rPr lang="en-GB" sz="3600" dirty="0" err="1" smtClean="0"/>
                        <a:t>ar</a:t>
                      </a:r>
                      <a:endParaRPr lang="en-GB" sz="3600" dirty="0"/>
                    </a:p>
                  </a:txBody>
                  <a:tcPr/>
                </a:tc>
              </a:tr>
              <a:tr h="597735">
                <a:tc>
                  <a:txBody>
                    <a:bodyPr/>
                    <a:lstStyle/>
                    <a:p>
                      <a:r>
                        <a:rPr lang="en-GB" sz="3600" b="1" dirty="0" err="1" smtClean="0"/>
                        <a:t>habl</a:t>
                      </a:r>
                      <a:r>
                        <a:rPr lang="en-GB" sz="3600" dirty="0" err="1" smtClean="0"/>
                        <a:t>ar</a:t>
                      </a:r>
                      <a:endParaRPr lang="en-GB" sz="3600" dirty="0"/>
                    </a:p>
                  </a:txBody>
                  <a:tcPr/>
                </a:tc>
                <a:tc>
                  <a:txBody>
                    <a:bodyPr/>
                    <a:lstStyle/>
                    <a:p>
                      <a:r>
                        <a:rPr lang="en-GB" sz="3600" b="1" dirty="0" err="1" smtClean="0"/>
                        <a:t>jug</a:t>
                      </a:r>
                      <a:r>
                        <a:rPr lang="en-GB" sz="3600" dirty="0" err="1" smtClean="0"/>
                        <a:t>ar</a:t>
                      </a:r>
                      <a:r>
                        <a:rPr lang="en-GB" sz="3600" dirty="0" smtClean="0"/>
                        <a:t>*</a:t>
                      </a:r>
                      <a:endParaRPr lang="en-GB" sz="3600" dirty="0"/>
                    </a:p>
                  </a:txBody>
                  <a:tcPr/>
                </a:tc>
              </a:tr>
              <a:tr h="597735">
                <a:tc>
                  <a:txBody>
                    <a:bodyPr/>
                    <a:lstStyle/>
                    <a:p>
                      <a:r>
                        <a:rPr lang="en-GB" sz="3600" b="1" dirty="0" smtClean="0"/>
                        <a:t>sac</a:t>
                      </a:r>
                      <a:r>
                        <a:rPr lang="en-GB" sz="3600" dirty="0" smtClean="0"/>
                        <a:t>ar</a:t>
                      </a:r>
                      <a:endParaRPr lang="en-GB" sz="3600" dirty="0"/>
                    </a:p>
                  </a:txBody>
                  <a:tcPr/>
                </a:tc>
                <a:tc>
                  <a:txBody>
                    <a:bodyPr/>
                    <a:lstStyle/>
                    <a:p>
                      <a:r>
                        <a:rPr lang="en-GB" sz="3600" b="1" dirty="0" err="1" smtClean="0"/>
                        <a:t>pens</a:t>
                      </a:r>
                      <a:r>
                        <a:rPr lang="en-GB" sz="3600" dirty="0" err="1" smtClean="0"/>
                        <a:t>ar</a:t>
                      </a:r>
                      <a:r>
                        <a:rPr lang="en-GB" sz="3600" dirty="0" smtClean="0"/>
                        <a:t>*</a:t>
                      </a:r>
                      <a:endParaRPr lang="en-GB" sz="3600" dirty="0"/>
                    </a:p>
                  </a:txBody>
                  <a:tcPr/>
                </a:tc>
              </a:tr>
              <a:tr h="597735">
                <a:tc>
                  <a:txBody>
                    <a:bodyPr/>
                    <a:lstStyle/>
                    <a:p>
                      <a:r>
                        <a:rPr lang="en-GB" sz="3600" b="1" dirty="0" err="1" smtClean="0"/>
                        <a:t>mont</a:t>
                      </a:r>
                      <a:r>
                        <a:rPr lang="en-GB" sz="3600" dirty="0" err="1" smtClean="0"/>
                        <a:t>ar</a:t>
                      </a:r>
                      <a:endParaRPr lang="en-GB" sz="3600" dirty="0"/>
                    </a:p>
                  </a:txBody>
                  <a:tcPr/>
                </a:tc>
                <a:tc>
                  <a:txBody>
                    <a:bodyPr/>
                    <a:lstStyle/>
                    <a:p>
                      <a:r>
                        <a:rPr lang="en-GB" sz="3600" b="1" dirty="0" err="1" smtClean="0"/>
                        <a:t>odi</a:t>
                      </a:r>
                      <a:r>
                        <a:rPr lang="en-GB" sz="3600" dirty="0" err="1" smtClean="0"/>
                        <a:t>ar</a:t>
                      </a:r>
                      <a:endParaRPr lang="en-GB" sz="3600" dirty="0"/>
                    </a:p>
                  </a:txBody>
                  <a:tcPr/>
                </a:tc>
              </a:tr>
              <a:tr h="597735">
                <a:tc>
                  <a:txBody>
                    <a:bodyPr/>
                    <a:lstStyle/>
                    <a:p>
                      <a:r>
                        <a:rPr lang="en-GB" sz="3600" b="1" dirty="0" err="1" smtClean="0"/>
                        <a:t>bail</a:t>
                      </a:r>
                      <a:r>
                        <a:rPr lang="en-GB" sz="3600" dirty="0" err="1" smtClean="0"/>
                        <a:t>ar</a:t>
                      </a:r>
                      <a:endParaRPr lang="en-GB" sz="3600" dirty="0"/>
                    </a:p>
                  </a:txBody>
                  <a:tcPr/>
                </a:tc>
                <a:tc>
                  <a:txBody>
                    <a:bodyPr/>
                    <a:lstStyle/>
                    <a:p>
                      <a:r>
                        <a:rPr lang="en-GB" sz="3600" b="1" dirty="0" err="1" smtClean="0"/>
                        <a:t>dibuj</a:t>
                      </a:r>
                      <a:r>
                        <a:rPr lang="en-GB" sz="3600" dirty="0" err="1" smtClean="0"/>
                        <a:t>ar</a:t>
                      </a:r>
                      <a:endParaRPr lang="en-GB" sz="3600" dirty="0"/>
                    </a:p>
                  </a:txBody>
                  <a:tcPr/>
                </a:tc>
              </a:tr>
              <a:tr h="597735">
                <a:tc>
                  <a:txBody>
                    <a:bodyPr/>
                    <a:lstStyle/>
                    <a:p>
                      <a:r>
                        <a:rPr lang="en-GB" sz="3600" b="1" dirty="0" smtClean="0"/>
                        <a:t>naveg</a:t>
                      </a:r>
                      <a:r>
                        <a:rPr lang="en-GB" sz="3600" dirty="0" smtClean="0"/>
                        <a:t>ar</a:t>
                      </a:r>
                      <a:endParaRPr lang="en-GB" sz="3600" dirty="0"/>
                    </a:p>
                  </a:txBody>
                  <a:tcPr/>
                </a:tc>
                <a:tc>
                  <a:txBody>
                    <a:bodyPr/>
                    <a:lstStyle/>
                    <a:p>
                      <a:r>
                        <a:rPr lang="en-GB" sz="3600" b="1" dirty="0" err="1" smtClean="0"/>
                        <a:t>pregunt</a:t>
                      </a:r>
                      <a:r>
                        <a:rPr lang="en-GB" sz="3600" dirty="0" err="1" smtClean="0"/>
                        <a:t>ar</a:t>
                      </a:r>
                      <a:endParaRPr lang="en-GB" sz="3600" dirty="0"/>
                    </a:p>
                  </a:txBody>
                  <a:tcPr/>
                </a:tc>
              </a:tr>
              <a:tr h="597735">
                <a:tc>
                  <a:txBody>
                    <a:bodyPr/>
                    <a:lstStyle/>
                    <a:p>
                      <a:r>
                        <a:rPr lang="en-GB" sz="3600" b="1" dirty="0" err="1" smtClean="0"/>
                        <a:t>mand</a:t>
                      </a:r>
                      <a:r>
                        <a:rPr lang="en-GB" sz="3600" dirty="0" err="1" smtClean="0"/>
                        <a:t>ar</a:t>
                      </a:r>
                      <a:endParaRPr lang="en-GB" sz="3600" dirty="0"/>
                    </a:p>
                  </a:txBody>
                  <a:tcPr/>
                </a:tc>
                <a:tc>
                  <a:txBody>
                    <a:bodyPr/>
                    <a:lstStyle/>
                    <a:p>
                      <a:r>
                        <a:rPr lang="en-GB" sz="3600" b="1" dirty="0" err="1" smtClean="0"/>
                        <a:t>trabaj</a:t>
                      </a:r>
                      <a:r>
                        <a:rPr lang="en-GB" sz="3600" dirty="0" err="1" smtClean="0"/>
                        <a:t>ar</a:t>
                      </a:r>
                      <a:endParaRPr lang="en-GB" sz="3600" dirty="0"/>
                    </a:p>
                  </a:txBody>
                  <a:tcPr/>
                </a:tc>
              </a:tr>
              <a:tr h="597735">
                <a:tc>
                  <a:txBody>
                    <a:bodyPr/>
                    <a:lstStyle/>
                    <a:p>
                      <a:r>
                        <a:rPr lang="en-GB" sz="3600" b="1" dirty="0" err="1" smtClean="0"/>
                        <a:t>escuch</a:t>
                      </a:r>
                      <a:r>
                        <a:rPr lang="en-GB" sz="3600" dirty="0" err="1" smtClean="0"/>
                        <a:t>ar</a:t>
                      </a:r>
                      <a:endParaRPr lang="en-GB" sz="3600" dirty="0"/>
                    </a:p>
                  </a:txBody>
                  <a:tcPr/>
                </a:tc>
                <a:tc>
                  <a:txBody>
                    <a:bodyPr/>
                    <a:lstStyle/>
                    <a:p>
                      <a:r>
                        <a:rPr lang="en-GB" sz="3600" b="1" dirty="0" err="1" smtClean="0"/>
                        <a:t>encontr</a:t>
                      </a:r>
                      <a:r>
                        <a:rPr lang="en-GB" sz="3600" dirty="0" err="1" smtClean="0"/>
                        <a:t>ar</a:t>
                      </a:r>
                      <a:endParaRPr lang="en-GB" sz="3600" dirty="0"/>
                    </a:p>
                  </a:txBody>
                  <a:tcPr/>
                </a:tc>
              </a:tr>
              <a:tr h="597735">
                <a:tc>
                  <a:txBody>
                    <a:bodyPr/>
                    <a:lstStyle/>
                    <a:p>
                      <a:r>
                        <a:rPr lang="en-GB" sz="3600" b="1" dirty="0" err="1" smtClean="0"/>
                        <a:t>chate</a:t>
                      </a:r>
                      <a:r>
                        <a:rPr lang="en-GB" sz="3600" dirty="0" err="1" smtClean="0"/>
                        <a:t>ar</a:t>
                      </a:r>
                      <a:endParaRPr lang="en-GB" sz="3600" dirty="0"/>
                    </a:p>
                  </a:txBody>
                  <a:tcPr/>
                </a:tc>
                <a:tc>
                  <a:txBody>
                    <a:bodyPr/>
                    <a:lstStyle/>
                    <a:p>
                      <a:r>
                        <a:rPr lang="en-GB" sz="3600" b="1" dirty="0" err="1" smtClean="0"/>
                        <a:t>ayud</a:t>
                      </a:r>
                      <a:r>
                        <a:rPr lang="en-GB" sz="3600" dirty="0" err="1" smtClean="0"/>
                        <a:t>ar</a:t>
                      </a:r>
                      <a:endParaRPr lang="en-GB" sz="3600" dirty="0"/>
                    </a:p>
                  </a:txBody>
                  <a:tcPr/>
                </a:tc>
              </a:tr>
            </a:tbl>
          </a:graphicData>
        </a:graphic>
      </p:graphicFrame>
      <p:graphicFrame>
        <p:nvGraphicFramePr>
          <p:cNvPr id="4" name="Table 3"/>
          <p:cNvGraphicFramePr>
            <a:graphicFrameLocks noGrp="1"/>
          </p:cNvGraphicFramePr>
          <p:nvPr>
            <p:extLst/>
          </p:nvPr>
        </p:nvGraphicFramePr>
        <p:xfrm>
          <a:off x="5370576" y="3668879"/>
          <a:ext cx="3212592" cy="2954205"/>
        </p:xfrm>
        <a:graphic>
          <a:graphicData uri="http://schemas.openxmlformats.org/drawingml/2006/table">
            <a:tbl>
              <a:tblPr firstRow="1" bandRow="1">
                <a:tableStyleId>{5940675A-B579-460E-94D1-54222C63F5DA}</a:tableStyleId>
              </a:tblPr>
              <a:tblGrid>
                <a:gridCol w="3212592"/>
              </a:tblGrid>
              <a:tr h="590841">
                <a:tc>
                  <a:txBody>
                    <a:bodyPr/>
                    <a:lstStyle/>
                    <a:p>
                      <a:r>
                        <a:rPr lang="en-GB" sz="3200" b="1" dirty="0" err="1" smtClean="0"/>
                        <a:t>se</a:t>
                      </a:r>
                      <a:r>
                        <a:rPr lang="en-GB" sz="3200" dirty="0" err="1" smtClean="0"/>
                        <a:t>r</a:t>
                      </a:r>
                      <a:endParaRPr lang="en-GB" sz="3200" dirty="0"/>
                    </a:p>
                  </a:txBody>
                  <a:tcPr/>
                </a:tc>
              </a:tr>
              <a:tr h="590841">
                <a:tc>
                  <a:txBody>
                    <a:bodyPr/>
                    <a:lstStyle/>
                    <a:p>
                      <a:r>
                        <a:rPr lang="en-GB" sz="3200" b="1" dirty="0" err="1" smtClean="0"/>
                        <a:t>ten</a:t>
                      </a:r>
                      <a:r>
                        <a:rPr lang="en-GB" sz="3200" dirty="0" err="1" smtClean="0"/>
                        <a:t>er</a:t>
                      </a:r>
                      <a:endParaRPr lang="en-GB" sz="3200" dirty="0"/>
                    </a:p>
                  </a:txBody>
                  <a:tcPr/>
                </a:tc>
              </a:tr>
              <a:tr h="590841">
                <a:tc>
                  <a:txBody>
                    <a:bodyPr/>
                    <a:lstStyle/>
                    <a:p>
                      <a:r>
                        <a:rPr lang="en-GB" sz="3200" b="1" dirty="0" err="1" smtClean="0"/>
                        <a:t>hac</a:t>
                      </a:r>
                      <a:r>
                        <a:rPr lang="en-GB" sz="3200" dirty="0" err="1" smtClean="0"/>
                        <a:t>er</a:t>
                      </a:r>
                      <a:endParaRPr lang="en-GB" sz="3200" dirty="0"/>
                    </a:p>
                  </a:txBody>
                  <a:tcPr/>
                </a:tc>
              </a:tr>
              <a:tr h="590841">
                <a:tc>
                  <a:txBody>
                    <a:bodyPr/>
                    <a:lstStyle/>
                    <a:p>
                      <a:r>
                        <a:rPr lang="en-GB" sz="3200" b="1" dirty="0" err="1" smtClean="0">
                          <a:solidFill>
                            <a:srgbClr val="7030A0"/>
                          </a:solidFill>
                        </a:rPr>
                        <a:t>gust</a:t>
                      </a:r>
                      <a:r>
                        <a:rPr lang="en-GB" sz="3200" dirty="0" err="1" smtClean="0">
                          <a:solidFill>
                            <a:srgbClr val="7030A0"/>
                          </a:solidFill>
                        </a:rPr>
                        <a:t>ar</a:t>
                      </a:r>
                      <a:endParaRPr lang="en-GB" sz="3200" dirty="0">
                        <a:solidFill>
                          <a:srgbClr val="7030A0"/>
                        </a:solidFill>
                      </a:endParaRPr>
                    </a:p>
                  </a:txBody>
                  <a:tcPr/>
                </a:tc>
              </a:tr>
              <a:tr h="590841">
                <a:tc>
                  <a:txBody>
                    <a:bodyPr/>
                    <a:lstStyle/>
                    <a:p>
                      <a:r>
                        <a:rPr lang="en-GB" sz="3200" b="1" dirty="0" err="1" smtClean="0">
                          <a:solidFill>
                            <a:srgbClr val="7030A0"/>
                          </a:solidFill>
                        </a:rPr>
                        <a:t>encant</a:t>
                      </a:r>
                      <a:r>
                        <a:rPr lang="en-GB" sz="3200" dirty="0" err="1" smtClean="0">
                          <a:solidFill>
                            <a:srgbClr val="7030A0"/>
                          </a:solidFill>
                        </a:rPr>
                        <a:t>ar</a:t>
                      </a:r>
                      <a:endParaRPr lang="en-GB" sz="3200" dirty="0">
                        <a:solidFill>
                          <a:srgbClr val="7030A0"/>
                        </a:solidFill>
                      </a:endParaRPr>
                    </a:p>
                  </a:txBody>
                  <a:tcPr/>
                </a:tc>
              </a:tr>
            </a:tbl>
          </a:graphicData>
        </a:graphic>
      </p:graphicFrame>
      <p:graphicFrame>
        <p:nvGraphicFramePr>
          <p:cNvPr id="5" name="Table 4"/>
          <p:cNvGraphicFramePr>
            <a:graphicFrameLocks noGrp="1"/>
          </p:cNvGraphicFramePr>
          <p:nvPr>
            <p:extLst/>
          </p:nvPr>
        </p:nvGraphicFramePr>
        <p:xfrm>
          <a:off x="5370576" y="206824"/>
          <a:ext cx="3212592" cy="3279146"/>
        </p:xfrm>
        <a:graphic>
          <a:graphicData uri="http://schemas.openxmlformats.org/drawingml/2006/table">
            <a:tbl>
              <a:tblPr firstRow="1" bandRow="1">
                <a:tableStyleId>{5940675A-B579-460E-94D1-54222C63F5DA}</a:tableStyleId>
              </a:tblPr>
              <a:tblGrid>
                <a:gridCol w="3212592"/>
              </a:tblGrid>
              <a:tr h="590841">
                <a:tc>
                  <a:txBody>
                    <a:bodyPr/>
                    <a:lstStyle/>
                    <a:p>
                      <a:r>
                        <a:rPr lang="en-GB" sz="3200" b="1" dirty="0" smtClean="0"/>
                        <a:t>le</a:t>
                      </a:r>
                      <a:r>
                        <a:rPr lang="en-GB" sz="3200" dirty="0" smtClean="0"/>
                        <a:t>er</a:t>
                      </a:r>
                      <a:endParaRPr lang="en-GB" sz="3200" dirty="0"/>
                    </a:p>
                  </a:txBody>
                  <a:tcPr/>
                </a:tc>
              </a:tr>
              <a:tr h="590841">
                <a:tc>
                  <a:txBody>
                    <a:bodyPr/>
                    <a:lstStyle/>
                    <a:p>
                      <a:r>
                        <a:rPr lang="en-GB" sz="3200" b="1" dirty="0" err="1" smtClean="0"/>
                        <a:t>ve</a:t>
                      </a:r>
                      <a:r>
                        <a:rPr lang="en-GB" sz="3200" dirty="0" err="1" smtClean="0"/>
                        <a:t>r</a:t>
                      </a:r>
                      <a:endParaRPr lang="en-GB" sz="3200" dirty="0"/>
                    </a:p>
                  </a:txBody>
                  <a:tcPr/>
                </a:tc>
              </a:tr>
              <a:tr h="590841">
                <a:tc>
                  <a:txBody>
                    <a:bodyPr/>
                    <a:lstStyle/>
                    <a:p>
                      <a:r>
                        <a:rPr lang="en-GB" sz="3200" b="1" dirty="0" err="1" smtClean="0"/>
                        <a:t>aprend</a:t>
                      </a:r>
                      <a:r>
                        <a:rPr lang="en-GB" sz="3200" dirty="0" err="1" smtClean="0"/>
                        <a:t>er</a:t>
                      </a:r>
                      <a:endParaRPr lang="en-GB" sz="3200" dirty="0"/>
                    </a:p>
                  </a:txBody>
                  <a:tcPr/>
                </a:tc>
              </a:tr>
              <a:tr h="324941">
                <a:tc>
                  <a:txBody>
                    <a:bodyPr/>
                    <a:lstStyle/>
                    <a:p>
                      <a:endParaRPr lang="en-GB" sz="1000" dirty="0"/>
                    </a:p>
                  </a:txBody>
                  <a:tcPr/>
                </a:tc>
              </a:tr>
              <a:tr h="590841">
                <a:tc>
                  <a:txBody>
                    <a:bodyPr/>
                    <a:lstStyle/>
                    <a:p>
                      <a:r>
                        <a:rPr lang="en-GB" sz="3200" b="1" dirty="0" err="1" smtClean="0"/>
                        <a:t>escrib</a:t>
                      </a:r>
                      <a:r>
                        <a:rPr lang="en-GB" sz="3200" dirty="0" err="1" smtClean="0"/>
                        <a:t>ir</a:t>
                      </a:r>
                      <a:endParaRPr lang="en-GB" sz="3200" dirty="0"/>
                    </a:p>
                  </a:txBody>
                  <a:tcPr/>
                </a:tc>
              </a:tr>
              <a:tr h="590841">
                <a:tc>
                  <a:txBody>
                    <a:bodyPr/>
                    <a:lstStyle/>
                    <a:p>
                      <a:r>
                        <a:rPr lang="en-GB" sz="3200" b="1" dirty="0" err="1" smtClean="0"/>
                        <a:t>sal</a:t>
                      </a:r>
                      <a:r>
                        <a:rPr lang="en-GB" sz="3200" dirty="0" err="1" smtClean="0"/>
                        <a:t>ir</a:t>
                      </a:r>
                      <a:endParaRPr lang="en-GB" sz="3200" dirty="0"/>
                    </a:p>
                  </a:txBody>
                  <a:tcPr/>
                </a:tc>
              </a:tr>
            </a:tbl>
          </a:graphicData>
        </a:graphic>
      </p:graphicFrame>
    </p:spTree>
    <p:extLst>
      <p:ext uri="{BB962C8B-B14F-4D97-AF65-F5344CB8AC3E}">
        <p14:creationId xmlns:p14="http://schemas.microsoft.com/office/powerpoint/2010/main" val="551102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a4-images.myspacecdn.com/images02/144/813bdd3c00214e2cbcb6285516e225b7/ful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2" b="100000" l="3385" r="97231"/>
                    </a14:imgEffect>
                  </a14:imgLayer>
                </a14:imgProps>
              </a:ext>
              <a:ext uri="{28A0092B-C50C-407E-A947-70E740481C1C}">
                <a14:useLocalDpi xmlns:a14="http://schemas.microsoft.com/office/drawing/2010/main" val="0"/>
              </a:ext>
            </a:extLst>
          </a:blip>
          <a:srcRect/>
          <a:stretch>
            <a:fillRect/>
          </a:stretch>
        </p:blipFill>
        <p:spPr bwMode="auto">
          <a:xfrm>
            <a:off x="6400800" y="228600"/>
            <a:ext cx="2321719" cy="2114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395073"/>
            <a:ext cx="5486400" cy="954107"/>
          </a:xfrm>
          <a:prstGeom prst="rect">
            <a:avLst/>
          </a:prstGeom>
          <a:noFill/>
        </p:spPr>
        <p:txBody>
          <a:bodyPr wrap="square" rtlCol="0">
            <a:spAutoFit/>
          </a:bodyPr>
          <a:lstStyle/>
          <a:p>
            <a:pPr algn="ctr"/>
            <a:r>
              <a:rPr lang="es-ES" sz="2800" dirty="0" smtClean="0">
                <a:solidFill>
                  <a:prstClr val="black"/>
                </a:solidFill>
                <a:latin typeface="Segoe Print" panose="02000600000000000000" pitchFamily="2" charset="0"/>
              </a:rPr>
              <a:t>Busca los infinitivos en el diccionario</a:t>
            </a:r>
            <a:endParaRPr lang="es-ES" sz="2800" dirty="0">
              <a:solidFill>
                <a:prstClr val="black"/>
              </a:solidFill>
              <a:latin typeface="Segoe Print" panose="02000600000000000000" pitchFamily="2" charset="0"/>
            </a:endParaRPr>
          </a:p>
        </p:txBody>
      </p:sp>
      <p:sp>
        <p:nvSpPr>
          <p:cNvPr id="4" name="Oval Callout 3"/>
          <p:cNvSpPr/>
          <p:nvPr/>
        </p:nvSpPr>
        <p:spPr>
          <a:xfrm>
            <a:off x="5715000" y="0"/>
            <a:ext cx="1371600" cy="642610"/>
          </a:xfrm>
          <a:prstGeom prst="wedgeEllipseCallout">
            <a:avLst>
              <a:gd name="adj1" fmla="val 72895"/>
              <a:gd name="adj2" fmla="val 559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prstClr val="black">
                    <a:lumMod val="85000"/>
                    <a:lumOff val="15000"/>
                  </a:prstClr>
                </a:solidFill>
              </a:rPr>
              <a:t>AR</a:t>
            </a:r>
            <a:r>
              <a:rPr lang="es-ES" b="1" dirty="0">
                <a:solidFill>
                  <a:prstClr val="black">
                    <a:lumMod val="85000"/>
                    <a:lumOff val="15000"/>
                  </a:prstClr>
                </a:solidFill>
              </a:rPr>
              <a:t>, ER and </a:t>
            </a:r>
            <a:r>
              <a:rPr lang="es-ES" b="1" dirty="0" smtClean="0">
                <a:solidFill>
                  <a:prstClr val="black">
                    <a:lumMod val="85000"/>
                    <a:lumOff val="15000"/>
                  </a:prstClr>
                </a:solidFill>
              </a:rPr>
              <a:t>IR!</a:t>
            </a:r>
            <a:endParaRPr lang="es-ES" b="1" dirty="0">
              <a:solidFill>
                <a:prstClr val="white"/>
              </a:solidFill>
            </a:endParaRPr>
          </a:p>
        </p:txBody>
      </p:sp>
      <p:sp>
        <p:nvSpPr>
          <p:cNvPr id="19" name="TextBox 18"/>
          <p:cNvSpPr txBox="1"/>
          <p:nvPr/>
        </p:nvSpPr>
        <p:spPr>
          <a:xfrm>
            <a:off x="762000" y="1349180"/>
            <a:ext cx="4387251" cy="2308324"/>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b="1" dirty="0" err="1" smtClean="0">
                <a:solidFill>
                  <a:prstClr val="black"/>
                </a:solidFill>
                <a:latin typeface="Comic Sans MS" panose="030F0702030302020204" pitchFamily="66" charset="0"/>
              </a:rPr>
              <a:t>w</a:t>
            </a:r>
            <a:r>
              <a:rPr lang="es-ES" sz="2400" dirty="0" err="1" smtClean="0">
                <a:solidFill>
                  <a:prstClr val="black"/>
                </a:solidFill>
                <a:latin typeface="Comic Sans MS" panose="030F0702030302020204" pitchFamily="66" charset="0"/>
              </a:rPr>
              <a:t>ork</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b="1" dirty="0" err="1" smtClean="0">
                <a:solidFill>
                  <a:prstClr val="black"/>
                </a:solidFill>
                <a:latin typeface="Comic Sans MS" panose="030F0702030302020204" pitchFamily="66" charset="0"/>
              </a:rPr>
              <a:t>j</a:t>
            </a:r>
            <a:r>
              <a:rPr lang="es-ES" sz="2400" dirty="0" err="1" smtClean="0">
                <a:solidFill>
                  <a:prstClr val="black"/>
                </a:solidFill>
                <a:latin typeface="Comic Sans MS" panose="030F0702030302020204" pitchFamily="66" charset="0"/>
              </a:rPr>
              <a:t>ump</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b="1" dirty="0" err="1" smtClean="0">
                <a:solidFill>
                  <a:prstClr val="black"/>
                </a:solidFill>
                <a:latin typeface="Comic Sans MS" panose="030F0702030302020204" pitchFamily="66" charset="0"/>
              </a:rPr>
              <a:t>a</a:t>
            </a:r>
            <a:r>
              <a:rPr lang="es-ES" sz="2400" dirty="0" err="1" smtClean="0">
                <a:solidFill>
                  <a:prstClr val="black"/>
                </a:solidFill>
                <a:latin typeface="Comic Sans MS" panose="030F0702030302020204" pitchFamily="66" charset="0"/>
              </a:rPr>
              <a:t>sk</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b="1" dirty="0" smtClean="0">
                <a:solidFill>
                  <a:prstClr val="black"/>
                </a:solidFill>
                <a:latin typeface="Comic Sans MS" panose="030F0702030302020204" pitchFamily="66" charset="0"/>
              </a:rPr>
              <a:t>u</a:t>
            </a:r>
            <a:r>
              <a:rPr lang="es-ES" sz="2400" dirty="0" smtClean="0">
                <a:solidFill>
                  <a:prstClr val="black"/>
                </a:solidFill>
                <a:latin typeface="Comic Sans MS" panose="030F0702030302020204" pitchFamily="66" charset="0"/>
              </a:rPr>
              <a:t>se</a:t>
            </a:r>
          </a:p>
        </p:txBody>
      </p:sp>
      <p:sp>
        <p:nvSpPr>
          <p:cNvPr id="20" name="TextBox 19"/>
          <p:cNvSpPr txBox="1"/>
          <p:nvPr/>
        </p:nvSpPr>
        <p:spPr>
          <a:xfrm>
            <a:off x="3521374" y="1356248"/>
            <a:ext cx="4387251" cy="2308324"/>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srgbClr val="C00000"/>
                </a:solidFill>
                <a:latin typeface="Comic Sans MS" panose="030F0702030302020204" pitchFamily="66" charset="0"/>
              </a:rPr>
              <a:t>Trabajar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Saltar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Preguntar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Usar</a:t>
            </a:r>
          </a:p>
        </p:txBody>
      </p:sp>
      <p:sp>
        <p:nvSpPr>
          <p:cNvPr id="21" name="TextBox 20"/>
          <p:cNvSpPr txBox="1"/>
          <p:nvPr/>
        </p:nvSpPr>
        <p:spPr>
          <a:xfrm>
            <a:off x="277368" y="3743677"/>
            <a:ext cx="8001000" cy="954107"/>
          </a:xfrm>
          <a:prstGeom prst="rect">
            <a:avLst/>
          </a:prstGeom>
          <a:noFill/>
        </p:spPr>
        <p:txBody>
          <a:bodyPr wrap="square" rtlCol="0">
            <a:spAutoFit/>
          </a:bodyPr>
          <a:lstStyle/>
          <a:p>
            <a:pPr algn="ctr"/>
            <a:r>
              <a:rPr lang="es-ES" sz="2800" dirty="0" smtClean="0">
                <a:solidFill>
                  <a:prstClr val="black"/>
                </a:solidFill>
                <a:latin typeface="Segoe Print" panose="02000600000000000000" pitchFamily="2" charset="0"/>
              </a:rPr>
              <a:t>Ahora traduce al inglés (p. 24 guía de vocabulario)</a:t>
            </a:r>
            <a:endParaRPr lang="es-ES" sz="2800" dirty="0">
              <a:solidFill>
                <a:prstClr val="black"/>
              </a:solidFill>
              <a:latin typeface="Segoe Print" panose="02000600000000000000" pitchFamily="2" charset="0"/>
            </a:endParaRPr>
          </a:p>
        </p:txBody>
      </p:sp>
      <p:sp>
        <p:nvSpPr>
          <p:cNvPr id="22" name="TextBox 21"/>
          <p:cNvSpPr txBox="1"/>
          <p:nvPr/>
        </p:nvSpPr>
        <p:spPr>
          <a:xfrm>
            <a:off x="1047575" y="4592719"/>
            <a:ext cx="4387251" cy="2308324"/>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prstClr val="black"/>
                </a:solidFill>
                <a:latin typeface="Comic Sans MS" panose="030F0702030302020204" pitchFamily="66" charset="0"/>
              </a:rPr>
              <a:t>Trabaj</a:t>
            </a:r>
            <a:r>
              <a:rPr lang="es-ES" sz="2400" b="1" dirty="0" smtClean="0">
                <a:solidFill>
                  <a:prstClr val="black"/>
                </a:solidFill>
                <a:latin typeface="Comic Sans MS" panose="030F0702030302020204" pitchFamily="66" charset="0"/>
              </a:rPr>
              <a:t>amos</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Salt</a:t>
            </a:r>
            <a:r>
              <a:rPr lang="es-ES" sz="2400" b="1" dirty="0" smtClean="0">
                <a:solidFill>
                  <a:prstClr val="black"/>
                </a:solidFill>
                <a:latin typeface="Comic Sans MS" panose="030F0702030302020204" pitchFamily="66" charset="0"/>
              </a:rPr>
              <a:t>o</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Pregunt</a:t>
            </a:r>
            <a:r>
              <a:rPr lang="es-ES" sz="2400" b="1" dirty="0" smtClean="0">
                <a:solidFill>
                  <a:prstClr val="black"/>
                </a:solidFill>
                <a:latin typeface="Comic Sans MS" panose="030F0702030302020204" pitchFamily="66" charset="0"/>
              </a:rPr>
              <a:t>as</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Us</a:t>
            </a:r>
            <a:r>
              <a:rPr lang="es-ES" sz="2400" b="1" dirty="0" smtClean="0">
                <a:solidFill>
                  <a:prstClr val="black"/>
                </a:solidFill>
                <a:latin typeface="Comic Sans MS" panose="030F0702030302020204" pitchFamily="66" charset="0"/>
              </a:rPr>
              <a:t>áis</a:t>
            </a:r>
            <a:endParaRPr lang="es-ES" sz="2400" dirty="0" smtClean="0">
              <a:solidFill>
                <a:prstClr val="black"/>
              </a:solidFill>
              <a:latin typeface="Comic Sans MS" panose="030F0702030302020204" pitchFamily="66" charset="0"/>
            </a:endParaRPr>
          </a:p>
        </p:txBody>
      </p:sp>
      <p:sp>
        <p:nvSpPr>
          <p:cNvPr id="23" name="TextBox 22"/>
          <p:cNvSpPr txBox="1"/>
          <p:nvPr/>
        </p:nvSpPr>
        <p:spPr>
          <a:xfrm>
            <a:off x="3566159" y="4559606"/>
            <a:ext cx="4387251" cy="2862322"/>
          </a:xfrm>
          <a:prstGeom prst="rect">
            <a:avLst/>
          </a:prstGeom>
          <a:noFill/>
        </p:spPr>
        <p:txBody>
          <a:bodyPr wrap="square" rtlCol="0">
            <a:spAutoFit/>
          </a:bodyPr>
          <a:lstStyle/>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We</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work</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I </a:t>
            </a:r>
            <a:r>
              <a:rPr lang="es-ES" sz="2400" dirty="0" err="1" smtClean="0">
                <a:solidFill>
                  <a:srgbClr val="C00000"/>
                </a:solidFill>
                <a:latin typeface="Comic Sans MS" panose="030F0702030302020204" pitchFamily="66" charset="0"/>
              </a:rPr>
              <a:t>jump</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You</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sing</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ask</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You</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all</a:t>
            </a:r>
            <a:r>
              <a:rPr lang="es-ES" sz="2400" dirty="0" smtClean="0">
                <a:solidFill>
                  <a:srgbClr val="C00000"/>
                </a:solidFill>
                <a:latin typeface="Comic Sans MS" panose="030F0702030302020204" pitchFamily="66" charset="0"/>
              </a:rPr>
              <a:t> use</a:t>
            </a:r>
          </a:p>
          <a:p>
            <a:pPr marL="342900" indent="-342900">
              <a:lnSpc>
                <a:spcPct val="150000"/>
              </a:lnSpc>
              <a:buFontTx/>
              <a:buAutoNum type="arabicPeriod"/>
            </a:pPr>
            <a:endParaRPr lang="es-ES" sz="2400" dirty="0" smtClean="0">
              <a:solidFill>
                <a:prstClr val="black"/>
              </a:solidFill>
              <a:latin typeface="Comic Sans MS" panose="030F0702030302020204" pitchFamily="66" charset="0"/>
            </a:endParaRPr>
          </a:p>
        </p:txBody>
      </p:sp>
    </p:spTree>
    <p:extLst>
      <p:ext uri="{BB962C8B-B14F-4D97-AF65-F5344CB8AC3E}">
        <p14:creationId xmlns:p14="http://schemas.microsoft.com/office/powerpoint/2010/main" val="161414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88640"/>
            <a:ext cx="8964488" cy="1015663"/>
          </a:xfrm>
          <a:prstGeom prst="rect">
            <a:avLst/>
          </a:prstGeom>
          <a:noFill/>
        </p:spPr>
        <p:txBody>
          <a:bodyPr wrap="square" rtlCol="0">
            <a:spAutoFit/>
          </a:bodyPr>
          <a:lstStyle/>
          <a:p>
            <a:pPr algn="ctr"/>
            <a:r>
              <a:rPr lang="en-GB" sz="3000" dirty="0" err="1" smtClean="0">
                <a:solidFill>
                  <a:prstClr val="black"/>
                </a:solidFill>
              </a:rPr>
              <a:t>Vamos</a:t>
            </a:r>
            <a:r>
              <a:rPr lang="en-GB" sz="3000" dirty="0" smtClean="0">
                <a:solidFill>
                  <a:prstClr val="black"/>
                </a:solidFill>
              </a:rPr>
              <a:t> a </a:t>
            </a:r>
            <a:r>
              <a:rPr lang="en-GB" sz="3000" dirty="0" err="1" smtClean="0">
                <a:solidFill>
                  <a:prstClr val="black"/>
                </a:solidFill>
              </a:rPr>
              <a:t>usar</a:t>
            </a:r>
            <a:r>
              <a:rPr lang="en-GB" sz="3000" dirty="0" smtClean="0">
                <a:solidFill>
                  <a:prstClr val="black"/>
                </a:solidFill>
              </a:rPr>
              <a:t> un </a:t>
            </a:r>
            <a:r>
              <a:rPr lang="en-GB" sz="3000" dirty="0" err="1" smtClean="0">
                <a:solidFill>
                  <a:prstClr val="black"/>
                </a:solidFill>
              </a:rPr>
              <a:t>diccionario</a:t>
            </a:r>
            <a:r>
              <a:rPr lang="en-GB" sz="3000" dirty="0" smtClean="0">
                <a:solidFill>
                  <a:prstClr val="black"/>
                </a:solidFill>
              </a:rPr>
              <a:t> </a:t>
            </a:r>
            <a:r>
              <a:rPr lang="en-GB" sz="3000" dirty="0" err="1" smtClean="0">
                <a:solidFill>
                  <a:prstClr val="black"/>
                </a:solidFill>
              </a:rPr>
              <a:t>inglés</a:t>
            </a:r>
            <a:r>
              <a:rPr lang="en-GB" sz="3000" dirty="0" err="1">
                <a:solidFill>
                  <a:prstClr val="black"/>
                </a:solidFill>
              </a:rPr>
              <a:t>-</a:t>
            </a:r>
            <a:r>
              <a:rPr lang="en-GB" sz="3000" dirty="0" err="1" smtClean="0">
                <a:solidFill>
                  <a:prstClr val="black"/>
                </a:solidFill>
              </a:rPr>
              <a:t>español</a:t>
            </a:r>
            <a:r>
              <a:rPr lang="en-GB" sz="3000" dirty="0" smtClean="0">
                <a:solidFill>
                  <a:prstClr val="black"/>
                </a:solidFill>
              </a:rPr>
              <a:t> </a:t>
            </a:r>
          </a:p>
          <a:p>
            <a:pPr algn="ctr"/>
            <a:r>
              <a:rPr lang="en-GB" sz="3000" dirty="0" smtClean="0">
                <a:solidFill>
                  <a:prstClr val="black"/>
                </a:solidFill>
              </a:rPr>
              <a:t>para </a:t>
            </a:r>
            <a:r>
              <a:rPr lang="en-GB" sz="3000" dirty="0" err="1" smtClean="0">
                <a:solidFill>
                  <a:prstClr val="black"/>
                </a:solidFill>
              </a:rPr>
              <a:t>buscar</a:t>
            </a:r>
            <a:r>
              <a:rPr lang="en-GB" sz="3000" dirty="0" smtClean="0">
                <a:solidFill>
                  <a:prstClr val="black"/>
                </a:solidFill>
              </a:rPr>
              <a:t> </a:t>
            </a:r>
            <a:r>
              <a:rPr lang="en-GB" sz="3000" dirty="0" err="1" smtClean="0">
                <a:solidFill>
                  <a:prstClr val="black"/>
                </a:solidFill>
              </a:rPr>
              <a:t>vocabulario</a:t>
            </a:r>
            <a:r>
              <a:rPr lang="en-GB" sz="3000" dirty="0" smtClean="0">
                <a:solidFill>
                  <a:prstClr val="black"/>
                </a:solidFill>
              </a:rPr>
              <a:t> </a:t>
            </a:r>
            <a:r>
              <a:rPr lang="en-GB" sz="3000" dirty="0" err="1" smtClean="0">
                <a:solidFill>
                  <a:prstClr val="black"/>
                </a:solidFill>
              </a:rPr>
              <a:t>en</a:t>
            </a:r>
            <a:r>
              <a:rPr lang="en-GB" sz="3000" dirty="0" smtClean="0">
                <a:solidFill>
                  <a:prstClr val="black"/>
                </a:solidFill>
              </a:rPr>
              <a:t> </a:t>
            </a:r>
            <a:r>
              <a:rPr lang="en-GB" sz="3000" dirty="0" err="1" smtClean="0">
                <a:solidFill>
                  <a:prstClr val="black"/>
                </a:solidFill>
              </a:rPr>
              <a:t>español</a:t>
            </a:r>
            <a:r>
              <a:rPr lang="en-GB" sz="3000" dirty="0" smtClean="0">
                <a:solidFill>
                  <a:prstClr val="black"/>
                </a:solidFill>
              </a:rPr>
              <a:t>.</a:t>
            </a:r>
            <a:endParaRPr lang="en-GB" sz="3000" dirty="0">
              <a:solidFill>
                <a:prstClr val="black"/>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334" r="16115" b="7625"/>
          <a:stretch/>
        </p:blipFill>
        <p:spPr bwMode="auto">
          <a:xfrm>
            <a:off x="467544" y="2904024"/>
            <a:ext cx="2797791" cy="3826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5576" y="6144384"/>
            <a:ext cx="2304256" cy="432048"/>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5" name="AutoShape 5" descr="Gran Diccionario Collins de Inglés - Español">
            <a:hlinkClick r:id="rId4"/>
          </p:cNvPr>
          <p:cNvSpPr>
            <a:spLocks noChangeAspect="1" noChangeArrowheads="1"/>
          </p:cNvSpPr>
          <p:nvPr/>
        </p:nvSpPr>
        <p:spPr bwMode="auto">
          <a:xfrm>
            <a:off x="63500" y="-1279525"/>
            <a:ext cx="2667000" cy="266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5597" t="9841" r="26924" b="24674"/>
          <a:stretch/>
        </p:blipFill>
        <p:spPr bwMode="auto">
          <a:xfrm>
            <a:off x="3635896" y="2615992"/>
            <a:ext cx="5319958" cy="4125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07504" y="1333217"/>
            <a:ext cx="8964488" cy="1015663"/>
          </a:xfrm>
          <a:prstGeom prst="rect">
            <a:avLst/>
          </a:prstGeom>
          <a:noFill/>
        </p:spPr>
        <p:txBody>
          <a:bodyPr wrap="square" rtlCol="0">
            <a:spAutoFit/>
          </a:bodyPr>
          <a:lstStyle/>
          <a:p>
            <a:pPr algn="ctr"/>
            <a:r>
              <a:rPr lang="en-GB" sz="3000" dirty="0" err="1" smtClean="0">
                <a:solidFill>
                  <a:prstClr val="black"/>
                </a:solidFill>
              </a:rPr>
              <a:t>Es</a:t>
            </a:r>
            <a:r>
              <a:rPr lang="en-GB" sz="3000" dirty="0" smtClean="0">
                <a:solidFill>
                  <a:prstClr val="black"/>
                </a:solidFill>
              </a:rPr>
              <a:t> </a:t>
            </a:r>
            <a:r>
              <a:rPr lang="en-GB" sz="3000" dirty="0" err="1" smtClean="0">
                <a:solidFill>
                  <a:prstClr val="black"/>
                </a:solidFill>
              </a:rPr>
              <a:t>posible</a:t>
            </a:r>
            <a:r>
              <a:rPr lang="en-GB" sz="3000" dirty="0" smtClean="0">
                <a:solidFill>
                  <a:prstClr val="black"/>
                </a:solidFill>
              </a:rPr>
              <a:t> </a:t>
            </a:r>
            <a:r>
              <a:rPr lang="en-GB" sz="3000" dirty="0" err="1" smtClean="0">
                <a:solidFill>
                  <a:prstClr val="black"/>
                </a:solidFill>
              </a:rPr>
              <a:t>usar</a:t>
            </a:r>
            <a:r>
              <a:rPr lang="en-GB" sz="3000" dirty="0" smtClean="0">
                <a:solidFill>
                  <a:prstClr val="black"/>
                </a:solidFill>
              </a:rPr>
              <a:t> un </a:t>
            </a:r>
            <a:r>
              <a:rPr lang="en-GB" sz="3000" dirty="0" err="1" smtClean="0">
                <a:solidFill>
                  <a:prstClr val="black"/>
                </a:solidFill>
              </a:rPr>
              <a:t>diccionario</a:t>
            </a:r>
            <a:r>
              <a:rPr lang="en-GB" sz="3000" dirty="0" smtClean="0">
                <a:solidFill>
                  <a:prstClr val="black"/>
                </a:solidFill>
              </a:rPr>
              <a:t> </a:t>
            </a:r>
            <a:r>
              <a:rPr lang="en-GB" sz="3000" dirty="0" err="1" smtClean="0">
                <a:solidFill>
                  <a:prstClr val="black"/>
                </a:solidFill>
              </a:rPr>
              <a:t>tradicional</a:t>
            </a:r>
            <a:r>
              <a:rPr lang="en-GB" sz="3000" dirty="0" smtClean="0">
                <a:solidFill>
                  <a:prstClr val="black"/>
                </a:solidFill>
              </a:rPr>
              <a:t> o un </a:t>
            </a:r>
            <a:r>
              <a:rPr lang="en-GB" sz="3000" dirty="0" err="1" smtClean="0">
                <a:solidFill>
                  <a:prstClr val="black"/>
                </a:solidFill>
              </a:rPr>
              <a:t>diccionario</a:t>
            </a:r>
            <a:r>
              <a:rPr lang="en-GB" sz="3000" dirty="0" smtClean="0">
                <a:solidFill>
                  <a:prstClr val="black"/>
                </a:solidFill>
              </a:rPr>
              <a:t> online.</a:t>
            </a:r>
            <a:endParaRPr lang="en-GB" sz="3000" dirty="0">
              <a:solidFill>
                <a:prstClr val="black"/>
              </a:solidFill>
            </a:endParaRPr>
          </a:p>
        </p:txBody>
      </p:sp>
    </p:spTree>
    <p:extLst>
      <p:ext uri="{BB962C8B-B14F-4D97-AF65-F5344CB8AC3E}">
        <p14:creationId xmlns:p14="http://schemas.microsoft.com/office/powerpoint/2010/main" val="979248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04" y="188640"/>
            <a:ext cx="8964488" cy="553998"/>
          </a:xfrm>
          <a:prstGeom prst="rect">
            <a:avLst/>
          </a:prstGeom>
          <a:noFill/>
        </p:spPr>
        <p:txBody>
          <a:bodyPr wrap="square" rtlCol="0">
            <a:spAutoFit/>
          </a:bodyPr>
          <a:lstStyle/>
          <a:p>
            <a:pPr algn="ctr"/>
            <a:r>
              <a:rPr lang="en-GB" sz="3000" dirty="0" err="1" smtClean="0">
                <a:solidFill>
                  <a:prstClr val="black"/>
                </a:solidFill>
              </a:rPr>
              <a:t>Es</a:t>
            </a:r>
            <a:r>
              <a:rPr lang="en-GB" sz="3000" dirty="0" smtClean="0">
                <a:solidFill>
                  <a:prstClr val="black"/>
                </a:solidFill>
              </a:rPr>
              <a:t> </a:t>
            </a:r>
            <a:r>
              <a:rPr lang="en-GB" sz="3000" dirty="0" err="1" smtClean="0">
                <a:solidFill>
                  <a:prstClr val="black"/>
                </a:solidFill>
              </a:rPr>
              <a:t>posible</a:t>
            </a:r>
            <a:r>
              <a:rPr lang="en-GB" sz="3000" dirty="0" smtClean="0">
                <a:solidFill>
                  <a:prstClr val="black"/>
                </a:solidFill>
              </a:rPr>
              <a:t> </a:t>
            </a:r>
            <a:r>
              <a:rPr lang="en-GB" sz="3000" dirty="0" err="1" smtClean="0">
                <a:solidFill>
                  <a:prstClr val="black"/>
                </a:solidFill>
              </a:rPr>
              <a:t>buscar</a:t>
            </a:r>
            <a:r>
              <a:rPr lang="en-GB" sz="3000" dirty="0" smtClean="0">
                <a:solidFill>
                  <a:prstClr val="black"/>
                </a:solidFill>
              </a:rPr>
              <a:t> </a:t>
            </a:r>
            <a:r>
              <a:rPr lang="en-GB" sz="3000" dirty="0" err="1" smtClean="0">
                <a:solidFill>
                  <a:prstClr val="black"/>
                </a:solidFill>
              </a:rPr>
              <a:t>vocabulario</a:t>
            </a:r>
            <a:r>
              <a:rPr lang="en-GB" sz="3000" dirty="0" smtClean="0">
                <a:solidFill>
                  <a:prstClr val="black"/>
                </a:solidFill>
              </a:rPr>
              <a:t> </a:t>
            </a:r>
            <a:r>
              <a:rPr lang="en-GB" sz="3000" dirty="0" err="1" smtClean="0">
                <a:solidFill>
                  <a:prstClr val="black"/>
                </a:solidFill>
              </a:rPr>
              <a:t>español</a:t>
            </a:r>
            <a:r>
              <a:rPr lang="en-GB" sz="3000" dirty="0" smtClean="0">
                <a:solidFill>
                  <a:prstClr val="black"/>
                </a:solidFill>
              </a:rPr>
              <a:t> o </a:t>
            </a:r>
            <a:r>
              <a:rPr lang="en-GB" sz="3000" dirty="0" err="1" smtClean="0">
                <a:solidFill>
                  <a:prstClr val="black"/>
                </a:solidFill>
              </a:rPr>
              <a:t>inglés</a:t>
            </a:r>
            <a:r>
              <a:rPr lang="en-GB" sz="3000" dirty="0" smtClean="0">
                <a:solidFill>
                  <a:prstClr val="black"/>
                </a:solidFill>
              </a:rPr>
              <a:t>.</a:t>
            </a:r>
            <a:endParaRPr lang="en-GB" sz="3000" dirty="0">
              <a:solidFill>
                <a:prstClr val="black"/>
              </a:solidFill>
            </a:endParaRPr>
          </a:p>
        </p:txBody>
      </p:sp>
      <p:grpSp>
        <p:nvGrpSpPr>
          <p:cNvPr id="11" name="Group 10"/>
          <p:cNvGrpSpPr/>
          <p:nvPr/>
        </p:nvGrpSpPr>
        <p:grpSpPr>
          <a:xfrm>
            <a:off x="1259632" y="862406"/>
            <a:ext cx="6336704" cy="2666142"/>
            <a:chOff x="1259632" y="862406"/>
            <a:chExt cx="6336704" cy="2666142"/>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100" t="28373" r="27045" b="35814"/>
            <a:stretch/>
          </p:blipFill>
          <p:spPr bwMode="auto">
            <a:xfrm>
              <a:off x="1259632" y="862406"/>
              <a:ext cx="6336704" cy="266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051720" y="2493140"/>
              <a:ext cx="1296144" cy="64807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1369707" y="908720"/>
              <a:ext cx="6226629" cy="261982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 name="Group 8"/>
          <p:cNvGrpSpPr/>
          <p:nvPr/>
        </p:nvGrpSpPr>
        <p:grpSpPr>
          <a:xfrm>
            <a:off x="1090114" y="3861048"/>
            <a:ext cx="6506222" cy="2619828"/>
            <a:chOff x="1090114" y="3861048"/>
            <a:chExt cx="6506222" cy="2619828"/>
          </a:xfrm>
        </p:grpSpPr>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806" t="28694" r="26255" b="37784"/>
            <a:stretch/>
          </p:blipFill>
          <p:spPr bwMode="auto">
            <a:xfrm>
              <a:off x="1090114" y="3929074"/>
              <a:ext cx="6497782" cy="245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0800000">
              <a:off x="5690187" y="5458872"/>
              <a:ext cx="1296144" cy="64807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1369707" y="3861048"/>
              <a:ext cx="6226629" cy="261982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47299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1288583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420" y="1300757"/>
            <a:ext cx="7886700" cy="708343"/>
          </a:xfrm>
        </p:spPr>
        <p:txBody>
          <a:bodyPr/>
          <a:lstStyle/>
          <a:p>
            <a:r>
              <a:rPr lang="en-GB" dirty="0" smtClean="0">
                <a:latin typeface="Tw Cen MT" panose="020B0602020104020603" pitchFamily="34" charset="0"/>
              </a:rPr>
              <a:t>Student targets</a:t>
            </a:r>
            <a:endParaRPr lang="en-GB" dirty="0">
              <a:latin typeface="Tw Cen MT" panose="020B0602020104020603" pitchFamily="34" charset="0"/>
            </a:endParaRPr>
          </a:p>
        </p:txBody>
      </p:sp>
      <p:sp>
        <p:nvSpPr>
          <p:cNvPr id="7" name="TextBox 6"/>
          <p:cNvSpPr txBox="1"/>
          <p:nvPr/>
        </p:nvSpPr>
        <p:spPr>
          <a:xfrm>
            <a:off x="822512" y="1930280"/>
            <a:ext cx="768159"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smtClean="0">
                <a:ln>
                  <a:noFill/>
                </a:ln>
                <a:solidFill>
                  <a:prstClr val="black"/>
                </a:solidFill>
                <a:effectLst/>
                <a:uLnTx/>
                <a:uFillTx/>
                <a:sym typeface="Wingdings" panose="05000000000000000000" pitchFamily="2" charset="2"/>
              </a:rPr>
              <a:t></a:t>
            </a:r>
            <a:endParaRPr kumimoji="0" lang="en-GB" sz="5400" b="0" i="0" u="none" strike="noStrike" kern="0" cap="none" spc="0" normalizeH="0" baseline="0" noProof="0" dirty="0" smtClean="0">
              <a:ln>
                <a:noFill/>
              </a:ln>
              <a:solidFill>
                <a:prstClr val="black"/>
              </a:solidFill>
              <a:effectLst/>
              <a:uLnTx/>
              <a:uFillTx/>
            </a:endParaRPr>
          </a:p>
        </p:txBody>
      </p:sp>
      <p:sp>
        <p:nvSpPr>
          <p:cNvPr id="8" name="TextBox 7"/>
          <p:cNvSpPr txBox="1"/>
          <p:nvPr/>
        </p:nvSpPr>
        <p:spPr>
          <a:xfrm>
            <a:off x="4571770" y="1872935"/>
            <a:ext cx="475964"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smtClean="0">
                <a:ln>
                  <a:noFill/>
                </a:ln>
                <a:solidFill>
                  <a:prstClr val="black"/>
                </a:solidFill>
                <a:effectLst/>
                <a:uLnTx/>
                <a:uFillTx/>
                <a:sym typeface="Wingdings" panose="05000000000000000000" pitchFamily="2" charset="2"/>
              </a:rPr>
              <a:t>T</a:t>
            </a:r>
            <a:endParaRPr kumimoji="0" lang="en-GB" sz="5400" b="1" i="0" u="none" strike="noStrike" kern="0" cap="none" spc="0" normalizeH="0" baseline="0" noProof="0" dirty="0" smtClean="0">
              <a:ln>
                <a:noFill/>
              </a:ln>
              <a:solidFill>
                <a:prstClr val="black"/>
              </a:solidFill>
              <a:effectLst/>
              <a:uLnTx/>
              <a:uFillTx/>
            </a:endParaRPr>
          </a:p>
        </p:txBody>
      </p:sp>
      <p:sp>
        <p:nvSpPr>
          <p:cNvPr id="9" name="TextBox 8"/>
          <p:cNvSpPr txBox="1"/>
          <p:nvPr/>
        </p:nvSpPr>
        <p:spPr>
          <a:xfrm>
            <a:off x="1529355" y="2022613"/>
            <a:ext cx="2209259" cy="830997"/>
          </a:xfrm>
          <a:prstGeom prst="rect">
            <a:avLst/>
          </a:prstGeom>
          <a:noFill/>
        </p:spPr>
        <p:txBody>
          <a:bodyPr wrap="none" rtlCol="0">
            <a:spAutoFit/>
          </a:bodyPr>
          <a:lstStyle/>
          <a:p>
            <a:r>
              <a:rPr lang="en-GB" sz="4800" dirty="0">
                <a:solidFill>
                  <a:prstClr val="black"/>
                </a:solidFill>
                <a:latin typeface="Segoe Print" panose="02000600000000000000" pitchFamily="2" charset="0"/>
              </a:rPr>
              <a:t>I </a:t>
            </a:r>
            <a:r>
              <a:rPr lang="en-GB" sz="4800" dirty="0" smtClean="0">
                <a:solidFill>
                  <a:prstClr val="black"/>
                </a:solidFill>
                <a:latin typeface="Segoe Print" panose="02000600000000000000" pitchFamily="2" charset="0"/>
              </a:rPr>
              <a:t>can…</a:t>
            </a:r>
            <a:endParaRPr lang="en-GB" sz="4800" dirty="0">
              <a:solidFill>
                <a:prstClr val="black"/>
              </a:solidFill>
              <a:latin typeface="Segoe Print" panose="02000600000000000000" pitchFamily="2" charset="0"/>
            </a:endParaRPr>
          </a:p>
        </p:txBody>
      </p:sp>
      <p:sp>
        <p:nvSpPr>
          <p:cNvPr id="10" name="TextBox 9"/>
          <p:cNvSpPr txBox="1"/>
          <p:nvPr/>
        </p:nvSpPr>
        <p:spPr>
          <a:xfrm>
            <a:off x="5047734" y="1965268"/>
            <a:ext cx="3467616" cy="830997"/>
          </a:xfrm>
          <a:prstGeom prst="rect">
            <a:avLst/>
          </a:prstGeom>
          <a:noFill/>
        </p:spPr>
        <p:txBody>
          <a:bodyPr wrap="none" rtlCol="0">
            <a:spAutoFit/>
          </a:bodyPr>
          <a:lstStyle/>
          <a:p>
            <a:r>
              <a:rPr lang="en-GB" sz="4800" dirty="0">
                <a:solidFill>
                  <a:prstClr val="black"/>
                </a:solidFill>
                <a:latin typeface="Segoe Print" panose="02000600000000000000" pitchFamily="2" charset="0"/>
              </a:rPr>
              <a:t>I need to…</a:t>
            </a:r>
          </a:p>
        </p:txBody>
      </p:sp>
      <p:graphicFrame>
        <p:nvGraphicFramePr>
          <p:cNvPr id="11" name="Table 10"/>
          <p:cNvGraphicFramePr>
            <a:graphicFrameLocks noGrp="1"/>
          </p:cNvGraphicFramePr>
          <p:nvPr>
            <p:extLst>
              <p:ext uri="{D42A27DB-BD31-4B8C-83A1-F6EECF244321}">
                <p14:modId xmlns:p14="http://schemas.microsoft.com/office/powerpoint/2010/main" val="1337396956"/>
              </p:ext>
            </p:extLst>
          </p:nvPr>
        </p:nvGraphicFramePr>
        <p:xfrm>
          <a:off x="577337" y="3035856"/>
          <a:ext cx="8107136" cy="2159388"/>
        </p:xfrm>
        <a:graphic>
          <a:graphicData uri="http://schemas.openxmlformats.org/drawingml/2006/table">
            <a:tbl>
              <a:tblPr/>
              <a:tblGrid>
                <a:gridCol w="8107136"/>
              </a:tblGrid>
              <a:tr h="3946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 1.  spell key topic words accurately.</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6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Tw Cen MT" panose="020B0602020104020603" pitchFamily="34" charset="0"/>
                        </a:rPr>
                        <a:t> 2. </a:t>
                      </a: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use adjectives correctly (agreement and position).</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6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Tw Cen MT" panose="020B0602020104020603" pitchFamily="34" charset="0"/>
                        </a:rPr>
                        <a:t> 3. </a:t>
                      </a: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use </a:t>
                      </a:r>
                      <a:r>
                        <a:rPr lang="en-GB" sz="2800" kern="0" dirty="0" smtClean="0">
                          <a:solidFill>
                            <a:prstClr val="black"/>
                          </a:solidFill>
                          <a:latin typeface="Tw Cen MT" panose="020B0602020104020603" pitchFamily="34" charset="0"/>
                        </a:rPr>
                        <a:t>correct determiners</a:t>
                      </a: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 (definite and indefinite article).</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6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Tw Cen MT" panose="020B0602020104020603" pitchFamily="34" charset="0"/>
                        </a:rPr>
                        <a:t> 4. </a:t>
                      </a:r>
                      <a:r>
                        <a:rPr kumimoji="0" lang="en-GB" sz="2800" b="0" i="0" u="none" strike="noStrike" kern="0" cap="none" spc="0" normalizeH="0" baseline="0" noProof="0" dirty="0" smtClean="0">
                          <a:ln>
                            <a:noFill/>
                          </a:ln>
                          <a:solidFill>
                            <a:prstClr val="black"/>
                          </a:solidFill>
                          <a:effectLst/>
                          <a:uLnTx/>
                          <a:uFillTx/>
                          <a:latin typeface="Tw Cen MT" panose="020B0602020104020603" pitchFamily="34" charset="0"/>
                        </a:rPr>
                        <a:t>agree verb and subject.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87508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 (ASL)</a:t>
            </a:r>
            <a:endParaRPr lang="en-GB" dirty="0" smtClean="0">
              <a:latin typeface="Tw Cen MT" panose="020B0602020104020603" pitchFamily="34" charset="0"/>
            </a:endParaRP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3687574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6941" y="57571"/>
            <a:ext cx="4752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100" b="1" dirty="0" smtClean="0">
                <a:solidFill>
                  <a:prstClr val="black"/>
                </a:solidFill>
                <a:latin typeface="Arial" panose="020B0604020202020204" pitchFamily="34" charset="0"/>
              </a:rPr>
              <a:t>Y7 </a:t>
            </a:r>
            <a:r>
              <a:rPr lang="en-GB" altLang="en-US" sz="1100" b="1" dirty="0" err="1" smtClean="0">
                <a:solidFill>
                  <a:prstClr val="black"/>
                </a:solidFill>
                <a:latin typeface="Arial" panose="020B0604020202020204" pitchFamily="34" charset="0"/>
              </a:rPr>
              <a:t>Práctica</a:t>
            </a:r>
            <a:r>
              <a:rPr lang="en-GB" altLang="en-US" sz="1100" b="1" dirty="0" smtClean="0">
                <a:solidFill>
                  <a:prstClr val="black"/>
                </a:solidFill>
                <a:latin typeface="Arial" panose="020B0604020202020204" pitchFamily="34" charset="0"/>
              </a:rPr>
              <a:t> de </a:t>
            </a:r>
            <a:r>
              <a:rPr lang="en-GB" altLang="en-US" sz="1100" b="1" dirty="0" err="1" smtClean="0">
                <a:solidFill>
                  <a:prstClr val="black"/>
                </a:solidFill>
                <a:latin typeface="Arial" panose="020B0604020202020204" pitchFamily="34" charset="0"/>
              </a:rPr>
              <a:t>tiro</a:t>
            </a:r>
            <a:r>
              <a:rPr lang="en-GB" altLang="en-US" sz="1100" b="1" dirty="0" smtClean="0">
                <a:solidFill>
                  <a:prstClr val="black"/>
                </a:solidFill>
                <a:latin typeface="Arial" panose="020B0604020202020204" pitchFamily="34" charset="0"/>
              </a:rPr>
              <a:t> 3: Autumn Writing Assessment</a:t>
            </a:r>
            <a:endParaRPr lang="en-GB" altLang="en-US" sz="1100" b="1" dirty="0">
              <a:solidFill>
                <a:prstClr val="black"/>
              </a:solidFill>
              <a:latin typeface="Arial" panose="020B0604020202020204" pitchFamily="34" charset="0"/>
            </a:endParaRPr>
          </a:p>
        </p:txBody>
      </p:sp>
      <p:pic>
        <p:nvPicPr>
          <p:cNvPr id="5" name="Picture 2"/>
          <p:cNvPicPr>
            <a:picLocks noChangeAspect="1"/>
          </p:cNvPicPr>
          <p:nvPr/>
        </p:nvPicPr>
        <p:blipFill>
          <a:blip r:embed="rId2" cstate="print">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3508408" y="-65272"/>
            <a:ext cx="320098" cy="4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6818" y="276977"/>
            <a:ext cx="3267621" cy="1899455"/>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latin typeface="Tw Cen MT" panose="020B0602020104020603" pitchFamily="34" charset="0"/>
                <a:cs typeface="Arial" panose="020B0604020202020204" pitchFamily="34" charset="0"/>
              </a:rPr>
              <a:t>1</a:t>
            </a:r>
            <a:r>
              <a:rPr lang="en-GB" sz="1600" dirty="0" smtClean="0">
                <a:solidFill>
                  <a:prstClr val="black"/>
                </a:solidFill>
                <a:latin typeface="Tw Cen MT" panose="020B0602020104020603" pitchFamily="34" charset="0"/>
                <a:cs typeface="Arial" panose="020B0604020202020204" pitchFamily="34" charset="0"/>
              </a:rPr>
              <a:t> </a:t>
            </a:r>
            <a:r>
              <a:rPr lang="en-GB" sz="1200" b="1" dirty="0" smtClean="0">
                <a:solidFill>
                  <a:prstClr val="black"/>
                </a:solidFill>
                <a:latin typeface="Tw Cen MT" panose="020B0602020104020603" pitchFamily="34" charset="0"/>
                <a:cs typeface="Arial" panose="020B0604020202020204" pitchFamily="34" charset="0"/>
              </a:rPr>
              <a:t>It’s time you nailed these words 100%! Write them out carefully in Spanish three times each. </a:t>
            </a:r>
            <a:br>
              <a:rPr lang="en-GB" sz="1200" b="1"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1. England	6. but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2. passion	7. because</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3. boring	8. English (if you are a girl)</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4. birthday	9. football</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5. shy	10. a bit of Spanish</a:t>
            </a:r>
            <a:br>
              <a:rPr lang="en-GB" sz="1200" dirty="0" smtClean="0">
                <a:solidFill>
                  <a:prstClr val="black"/>
                </a:solidFill>
                <a:latin typeface="Tw Cen MT" panose="020B0602020104020603" pitchFamily="34" charset="0"/>
                <a:cs typeface="Arial" panose="020B0604020202020204" pitchFamily="34" charset="0"/>
              </a:rPr>
            </a:br>
            <a:r>
              <a:rPr lang="en-GB" sz="1200" b="1" dirty="0" smtClean="0">
                <a:solidFill>
                  <a:prstClr val="black"/>
                </a:solidFill>
                <a:latin typeface="Tw Cen MT" panose="020B0602020104020603" pitchFamily="34" charset="0"/>
                <a:cs typeface="Arial" panose="020B0604020202020204" pitchFamily="34" charset="0"/>
              </a:rPr>
              <a:t>Now write out any other spelling mistakes from your own writing, three times.</a:t>
            </a:r>
            <a:r>
              <a:rPr lang="en-GB" sz="1200" dirty="0" smtClean="0">
                <a:solidFill>
                  <a:prstClr val="black"/>
                </a:solidFill>
                <a:latin typeface="Tw Cen MT" panose="020B0602020104020603" pitchFamily="34" charset="0"/>
                <a:cs typeface="Arial" panose="020B0604020202020204" pitchFamily="34" charset="0"/>
              </a:rPr>
              <a:t/>
            </a:r>
            <a:br>
              <a:rPr lang="en-GB" sz="1200" dirty="0" smtClean="0">
                <a:solidFill>
                  <a:prstClr val="black"/>
                </a:solidFill>
                <a:latin typeface="Tw Cen MT" panose="020B0602020104020603" pitchFamily="34" charset="0"/>
                <a:cs typeface="Arial" panose="020B0604020202020204" pitchFamily="34" charset="0"/>
              </a:rPr>
            </a:br>
            <a:endParaRPr lang="en-GB" sz="1200" dirty="0" smtClean="0">
              <a:solidFill>
                <a:prstClr val="black"/>
              </a:solidFill>
              <a:latin typeface="Tw Cen MT" panose="020B0602020104020603" pitchFamily="34" charset="0"/>
              <a:cs typeface="Arial" panose="020B0604020202020204" pitchFamily="34" charset="0"/>
            </a:endParaRPr>
          </a:p>
        </p:txBody>
      </p:sp>
      <p:sp>
        <p:nvSpPr>
          <p:cNvPr id="7" name="Rectangle 6"/>
          <p:cNvSpPr/>
          <p:nvPr/>
        </p:nvSpPr>
        <p:spPr>
          <a:xfrm>
            <a:off x="98906" y="2176432"/>
            <a:ext cx="3387456" cy="211925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t"/>
          <a:lstStyle/>
          <a:p>
            <a:r>
              <a:rPr lang="en-GB" sz="1600" b="1" dirty="0" smtClean="0">
                <a:solidFill>
                  <a:prstClr val="black"/>
                </a:solidFill>
                <a:latin typeface="Tw Cen MT" panose="020B0602020104020603" pitchFamily="34" charset="0"/>
                <a:cs typeface="Arial" panose="020B0604020202020204" pitchFamily="34" charset="0"/>
              </a:rPr>
              <a:t>2</a:t>
            </a:r>
            <a:r>
              <a:rPr lang="en-GB" sz="1600" b="1" dirty="0">
                <a:solidFill>
                  <a:prstClr val="black"/>
                </a:solidFill>
                <a:latin typeface="Tw Cen MT" panose="020B0602020104020603" pitchFamily="34" charset="0"/>
                <a:cs typeface="Arial" panose="020B0604020202020204" pitchFamily="34" charset="0"/>
              </a:rPr>
              <a:t> </a:t>
            </a:r>
            <a:r>
              <a:rPr lang="en-GB" sz="1600" b="1" dirty="0" smtClean="0">
                <a:solidFill>
                  <a:prstClr val="black"/>
                </a:solidFill>
                <a:latin typeface="Tw Cen MT" panose="020B0602020104020603" pitchFamily="34" charset="0"/>
                <a:cs typeface="Arial" panose="020B0604020202020204" pitchFamily="34" charset="0"/>
              </a:rPr>
              <a:t>/ 3 / 4</a:t>
            </a:r>
            <a:r>
              <a:rPr lang="en-GB" sz="1200" dirty="0" smtClean="0">
                <a:solidFill>
                  <a:prstClr val="black"/>
                </a:solidFill>
                <a:latin typeface="Tw Cen MT" panose="020B0602020104020603" pitchFamily="34" charset="0"/>
                <a:cs typeface="Arial" panose="020B0604020202020204" pitchFamily="34" charset="0"/>
              </a:rPr>
              <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Translate these sentences carefully. Pay attention to the </a:t>
            </a:r>
            <a:r>
              <a:rPr lang="en-GB" sz="1200" b="1" dirty="0" smtClean="0">
                <a:solidFill>
                  <a:prstClr val="black"/>
                </a:solidFill>
                <a:latin typeface="Tw Cen MT" panose="020B0602020104020603" pitchFamily="34" charset="0"/>
                <a:cs typeface="Arial" panose="020B0604020202020204" pitchFamily="34" charset="0"/>
              </a:rPr>
              <a:t>adjectives</a:t>
            </a:r>
            <a:r>
              <a:rPr lang="en-GB" sz="1200" dirty="0" smtClean="0">
                <a:solidFill>
                  <a:prstClr val="black"/>
                </a:solidFill>
                <a:latin typeface="Tw Cen MT" panose="020B0602020104020603" pitchFamily="34" charset="0"/>
                <a:cs typeface="Arial" panose="020B0604020202020204" pitchFamily="34" charset="0"/>
              </a:rPr>
              <a:t>, the </a:t>
            </a:r>
            <a:r>
              <a:rPr lang="en-GB" sz="1200" b="1" dirty="0" smtClean="0">
                <a:solidFill>
                  <a:prstClr val="black"/>
                </a:solidFill>
                <a:latin typeface="Tw Cen MT" panose="020B0602020104020603" pitchFamily="34" charset="0"/>
                <a:cs typeface="Arial" panose="020B0604020202020204" pitchFamily="34" charset="0"/>
              </a:rPr>
              <a:t>determiners </a:t>
            </a:r>
            <a:r>
              <a:rPr lang="en-GB" sz="1200" dirty="0" smtClean="0">
                <a:solidFill>
                  <a:prstClr val="black"/>
                </a:solidFill>
                <a:latin typeface="Tw Cen MT" panose="020B0602020104020603" pitchFamily="34" charset="0"/>
                <a:cs typeface="Arial" panose="020B0604020202020204" pitchFamily="34" charset="0"/>
              </a:rPr>
              <a:t>(a / the) and the </a:t>
            </a:r>
            <a:r>
              <a:rPr lang="en-GB" sz="1200" b="1" dirty="0" smtClean="0">
                <a:solidFill>
                  <a:prstClr val="black"/>
                </a:solidFill>
                <a:latin typeface="Tw Cen MT" panose="020B0602020104020603" pitchFamily="34" charset="0"/>
                <a:cs typeface="Arial" panose="020B0604020202020204" pitchFamily="34" charset="0"/>
              </a:rPr>
              <a:t>verb forms</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1.  I am from England and I live in Cambridgeshire.</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2.  I have a brother who is called David.</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3.  My sister is very nice but sometimes a bit silly.</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4.  She is also English.</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5.  I speak English and a bit of Spanish, but she also speaks French.</a:t>
            </a:r>
          </a:p>
        </p:txBody>
      </p:sp>
      <p:sp>
        <p:nvSpPr>
          <p:cNvPr id="8" name="Rectangle 7"/>
          <p:cNvSpPr/>
          <p:nvPr/>
        </p:nvSpPr>
        <p:spPr>
          <a:xfrm>
            <a:off x="6065884" y="2500928"/>
            <a:ext cx="3053359" cy="238191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latin typeface="Tw Cen MT" panose="020B0602020104020603" pitchFamily="34" charset="0"/>
                <a:cs typeface="Arial" panose="020B0604020202020204" pitchFamily="34" charset="0"/>
              </a:rPr>
              <a:t>8</a:t>
            </a:r>
            <a:r>
              <a:rPr lang="en-GB" sz="1200" dirty="0" smtClean="0">
                <a:solidFill>
                  <a:prstClr val="black"/>
                </a:solidFill>
                <a:latin typeface="Tw Cen MT" panose="020B0602020104020603" pitchFamily="34" charset="0"/>
                <a:cs typeface="Arial" panose="020B0604020202020204" pitchFamily="34" charset="0"/>
              </a:rPr>
              <a:t> p.42. Complete with a correct verb form. Then translate into English.</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1. </a:t>
            </a:r>
            <a:r>
              <a:rPr lang="en-GB" sz="1200" dirty="0" err="1" smtClean="0">
                <a:solidFill>
                  <a:prstClr val="black"/>
                </a:solidFill>
                <a:latin typeface="Tw Cen MT" panose="020B0602020104020603" pitchFamily="34" charset="0"/>
                <a:cs typeface="Arial" panose="020B0604020202020204" pitchFamily="34" charset="0"/>
              </a:rPr>
              <a:t>Mi</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amiga</a:t>
            </a:r>
            <a:r>
              <a:rPr lang="en-GB" sz="1200" dirty="0" smtClean="0">
                <a:solidFill>
                  <a:prstClr val="black"/>
                </a:solidFill>
                <a:latin typeface="Tw Cen MT" panose="020B0602020104020603" pitchFamily="34" charset="0"/>
                <a:cs typeface="Arial" panose="020B0604020202020204" pitchFamily="34" charset="0"/>
              </a:rPr>
              <a:t> Anna ____________.</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2. </a:t>
            </a:r>
            <a:r>
              <a:rPr lang="en-GB" sz="1200" dirty="0" err="1" smtClean="0">
                <a:solidFill>
                  <a:prstClr val="black"/>
                </a:solidFill>
                <a:latin typeface="Tw Cen MT" panose="020B0602020104020603" pitchFamily="34" charset="0"/>
                <a:cs typeface="Arial" panose="020B0604020202020204" pitchFamily="34" charset="0"/>
              </a:rPr>
              <a:t>Mis</a:t>
            </a:r>
            <a:r>
              <a:rPr lang="en-GB" sz="1200" dirty="0" smtClean="0">
                <a:solidFill>
                  <a:prstClr val="black"/>
                </a:solidFill>
                <a:latin typeface="Tw Cen MT" panose="020B0602020104020603" pitchFamily="34" charset="0"/>
                <a:cs typeface="Arial" panose="020B0604020202020204" pitchFamily="34" charset="0"/>
              </a:rPr>
              <a:t> padres ___________.</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3. </a:t>
            </a:r>
            <a:r>
              <a:rPr lang="en-GB" sz="1200" dirty="0" err="1" smtClean="0">
                <a:solidFill>
                  <a:prstClr val="black"/>
                </a:solidFill>
                <a:latin typeface="Tw Cen MT" panose="020B0602020104020603" pitchFamily="34" charset="0"/>
                <a:cs typeface="Arial" panose="020B0604020202020204" pitchFamily="34" charset="0"/>
              </a:rPr>
              <a:t>Yo</a:t>
            </a:r>
            <a:r>
              <a:rPr lang="en-GB" sz="1200" dirty="0" smtClean="0">
                <a:solidFill>
                  <a:prstClr val="black"/>
                </a:solidFill>
                <a:latin typeface="Tw Cen MT" panose="020B0602020104020603" pitchFamily="34" charset="0"/>
                <a:cs typeface="Arial" panose="020B0604020202020204" pitchFamily="34" charset="0"/>
              </a:rPr>
              <a:t> __________.</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4. </a:t>
            </a:r>
            <a:r>
              <a:rPr lang="en-GB" sz="1200" dirty="0" err="1" smtClean="0">
                <a:solidFill>
                  <a:prstClr val="black"/>
                </a:solidFill>
                <a:latin typeface="Tw Cen MT" panose="020B0602020104020603" pitchFamily="34" charset="0"/>
                <a:cs typeface="Arial" panose="020B0604020202020204" pitchFamily="34" charset="0"/>
              </a:rPr>
              <a:t>Mis</a:t>
            </a:r>
            <a:r>
              <a:rPr lang="en-GB" sz="1200" dirty="0" smtClean="0">
                <a:solidFill>
                  <a:prstClr val="black"/>
                </a:solidFill>
                <a:latin typeface="Tw Cen MT" panose="020B0602020104020603" pitchFamily="34" charset="0"/>
                <a:cs typeface="Arial" panose="020B0604020202020204" pitchFamily="34" charset="0"/>
              </a:rPr>
              <a:t> amigos y </a:t>
            </a:r>
            <a:r>
              <a:rPr lang="en-GB" sz="1200" dirty="0" err="1" smtClean="0">
                <a:solidFill>
                  <a:prstClr val="black"/>
                </a:solidFill>
                <a:latin typeface="Tw Cen MT" panose="020B0602020104020603" pitchFamily="34" charset="0"/>
                <a:cs typeface="Arial" panose="020B0604020202020204" pitchFamily="34" charset="0"/>
              </a:rPr>
              <a:t>yo</a:t>
            </a:r>
            <a:r>
              <a:rPr lang="en-GB" sz="1200" dirty="0" smtClean="0">
                <a:solidFill>
                  <a:prstClr val="black"/>
                </a:solidFill>
                <a:latin typeface="Tw Cen MT" panose="020B0602020104020603" pitchFamily="34" charset="0"/>
                <a:cs typeface="Arial" panose="020B0604020202020204" pitchFamily="34" charset="0"/>
              </a:rPr>
              <a:t> __________.</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5. </a:t>
            </a:r>
            <a:r>
              <a:rPr lang="en-GB" sz="1200" dirty="0" err="1" smtClean="0">
                <a:solidFill>
                  <a:prstClr val="black"/>
                </a:solidFill>
                <a:latin typeface="Tw Cen MT" panose="020B0602020104020603" pitchFamily="34" charset="0"/>
                <a:cs typeface="Arial" panose="020B0604020202020204" pitchFamily="34" charset="0"/>
              </a:rPr>
              <a:t>Mis</a:t>
            </a:r>
            <a:r>
              <a:rPr lang="en-GB" sz="1200" dirty="0" smtClean="0">
                <a:solidFill>
                  <a:prstClr val="black"/>
                </a:solidFill>
                <a:latin typeface="Tw Cen MT" panose="020B0602020104020603" pitchFamily="34" charset="0"/>
                <a:cs typeface="Arial" panose="020B0604020202020204" pitchFamily="34" charset="0"/>
              </a:rPr>
              <a:t> amigo Dan ________.</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6. </a:t>
            </a:r>
            <a:r>
              <a:rPr lang="en-GB" sz="1200" dirty="0" err="1" smtClean="0">
                <a:solidFill>
                  <a:prstClr val="black"/>
                </a:solidFill>
                <a:latin typeface="Tw Cen MT" panose="020B0602020104020603" pitchFamily="34" charset="0"/>
                <a:cs typeface="Arial" panose="020B0604020202020204" pitchFamily="34" charset="0"/>
              </a:rPr>
              <a:t>Mis</a:t>
            </a:r>
            <a:r>
              <a:rPr lang="en-GB" sz="1200" dirty="0" smtClean="0">
                <a:solidFill>
                  <a:prstClr val="black"/>
                </a:solidFill>
                <a:latin typeface="Tw Cen MT" panose="020B0602020104020603" pitchFamily="34" charset="0"/>
                <a:cs typeface="Arial" panose="020B0604020202020204" pitchFamily="34" charset="0"/>
              </a:rPr>
              <a:t> amigos Emily y Tom _________.</a:t>
            </a:r>
            <a:br>
              <a:rPr lang="en-GB" sz="1200" dirty="0" smtClean="0">
                <a:solidFill>
                  <a:prstClr val="black"/>
                </a:solidFill>
                <a:latin typeface="Tw Cen MT" panose="020B0602020104020603" pitchFamily="34" charset="0"/>
                <a:cs typeface="Arial" panose="020B0604020202020204" pitchFamily="34" charset="0"/>
              </a:rPr>
            </a:br>
            <a:r>
              <a:rPr lang="en-GB" sz="1200" b="1" dirty="0" err="1" smtClean="0">
                <a:solidFill>
                  <a:prstClr val="black"/>
                </a:solidFill>
                <a:latin typeface="Tw Cen MT" panose="020B0602020104020603" pitchFamily="34" charset="0"/>
                <a:cs typeface="Arial" panose="020B0604020202020204" pitchFamily="34" charset="0"/>
              </a:rPr>
              <a:t>escuchar</a:t>
            </a:r>
            <a:r>
              <a:rPr lang="en-GB" sz="1200" b="1" dirty="0" smtClean="0">
                <a:solidFill>
                  <a:prstClr val="black"/>
                </a:solidFill>
                <a:latin typeface="Tw Cen MT" panose="020B0602020104020603" pitchFamily="34" charset="0"/>
                <a:cs typeface="Arial" panose="020B0604020202020204" pitchFamily="34" charset="0"/>
              </a:rPr>
              <a:t> </a:t>
            </a:r>
            <a:r>
              <a:rPr lang="en-GB" sz="1200" b="1" dirty="0" err="1" smtClean="0">
                <a:solidFill>
                  <a:prstClr val="black"/>
                </a:solidFill>
                <a:latin typeface="Tw Cen MT" panose="020B0602020104020603" pitchFamily="34" charset="0"/>
                <a:cs typeface="Arial" panose="020B0604020202020204" pitchFamily="34" charset="0"/>
              </a:rPr>
              <a:t>música</a:t>
            </a:r>
            <a:r>
              <a:rPr lang="en-GB" sz="1200" b="1" dirty="0" smtClean="0">
                <a:solidFill>
                  <a:prstClr val="black"/>
                </a:solidFill>
                <a:latin typeface="Tw Cen MT" panose="020B0602020104020603" pitchFamily="34" charset="0"/>
                <a:cs typeface="Arial" panose="020B0604020202020204" pitchFamily="34" charset="0"/>
              </a:rPr>
              <a:t> / </a:t>
            </a:r>
            <a:r>
              <a:rPr lang="en-GB" sz="1200" b="1" dirty="0" err="1" smtClean="0">
                <a:solidFill>
                  <a:prstClr val="black"/>
                </a:solidFill>
                <a:latin typeface="Tw Cen MT" panose="020B0602020104020603" pitchFamily="34" charset="0"/>
                <a:cs typeface="Arial" panose="020B0604020202020204" pitchFamily="34" charset="0"/>
              </a:rPr>
              <a:t>cantar</a:t>
            </a:r>
            <a:r>
              <a:rPr lang="en-GB" sz="1200" b="1" dirty="0" smtClean="0">
                <a:solidFill>
                  <a:prstClr val="black"/>
                </a:solidFill>
                <a:latin typeface="Tw Cen MT" panose="020B0602020104020603" pitchFamily="34" charset="0"/>
                <a:cs typeface="Arial" panose="020B0604020202020204" pitchFamily="34" charset="0"/>
              </a:rPr>
              <a:t> / </a:t>
            </a:r>
            <a:r>
              <a:rPr lang="en-GB" sz="1200" b="1" dirty="0" err="1" smtClean="0">
                <a:solidFill>
                  <a:prstClr val="black"/>
                </a:solidFill>
                <a:latin typeface="Tw Cen MT" panose="020B0602020104020603" pitchFamily="34" charset="0"/>
                <a:cs typeface="Arial" panose="020B0604020202020204" pitchFamily="34" charset="0"/>
              </a:rPr>
              <a:t>bailan</a:t>
            </a:r>
            <a:r>
              <a:rPr lang="en-GB" sz="1200" b="1" dirty="0" smtClean="0">
                <a:solidFill>
                  <a:prstClr val="black"/>
                </a:solidFill>
                <a:latin typeface="Tw Cen MT" panose="020B0602020104020603" pitchFamily="34" charset="0"/>
                <a:cs typeface="Arial" panose="020B0604020202020204" pitchFamily="34" charset="0"/>
              </a:rPr>
              <a:t> / </a:t>
            </a:r>
            <a:r>
              <a:rPr lang="en-GB" sz="1200" b="1" dirty="0" err="1" smtClean="0">
                <a:solidFill>
                  <a:prstClr val="black"/>
                </a:solidFill>
                <a:latin typeface="Tw Cen MT" panose="020B0602020104020603" pitchFamily="34" charset="0"/>
                <a:cs typeface="Arial" panose="020B0604020202020204" pitchFamily="34" charset="0"/>
              </a:rPr>
              <a:t>tocar</a:t>
            </a:r>
            <a:r>
              <a:rPr lang="en-GB" sz="1200" b="1" dirty="0" smtClean="0">
                <a:solidFill>
                  <a:prstClr val="black"/>
                </a:solidFill>
                <a:latin typeface="Tw Cen MT" panose="020B0602020104020603" pitchFamily="34" charset="0"/>
                <a:cs typeface="Arial" panose="020B0604020202020204" pitchFamily="34" charset="0"/>
              </a:rPr>
              <a:t> el piano / </a:t>
            </a:r>
            <a:r>
              <a:rPr lang="en-GB" sz="1200" b="1" dirty="0" err="1" smtClean="0">
                <a:solidFill>
                  <a:prstClr val="black"/>
                </a:solidFill>
                <a:latin typeface="Tw Cen MT" panose="020B0602020104020603" pitchFamily="34" charset="0"/>
                <a:cs typeface="Arial" panose="020B0604020202020204" pitchFamily="34" charset="0"/>
              </a:rPr>
              <a:t>estudiar</a:t>
            </a:r>
            <a:r>
              <a:rPr lang="en-GB" sz="1200" b="1" dirty="0" smtClean="0">
                <a:solidFill>
                  <a:prstClr val="black"/>
                </a:solidFill>
                <a:latin typeface="Tw Cen MT" panose="020B0602020104020603" pitchFamily="34" charset="0"/>
                <a:cs typeface="Arial" panose="020B0604020202020204" pitchFamily="34" charset="0"/>
              </a:rPr>
              <a:t> /</a:t>
            </a:r>
            <a:r>
              <a:rPr lang="en-GB" sz="1200" b="1" dirty="0" err="1" smtClean="0">
                <a:solidFill>
                  <a:prstClr val="black"/>
                </a:solidFill>
                <a:latin typeface="Tw Cen MT" panose="020B0602020104020603" pitchFamily="34" charset="0"/>
                <a:cs typeface="Arial" panose="020B0604020202020204" pitchFamily="34" charset="0"/>
              </a:rPr>
              <a:t>montar</a:t>
            </a:r>
            <a:r>
              <a:rPr lang="en-GB" sz="1200" b="1" dirty="0" smtClean="0">
                <a:solidFill>
                  <a:prstClr val="black"/>
                </a:solidFill>
                <a:latin typeface="Tw Cen MT" panose="020B0602020104020603" pitchFamily="34" charset="0"/>
                <a:cs typeface="Arial" panose="020B0604020202020204" pitchFamily="34" charset="0"/>
              </a:rPr>
              <a:t> </a:t>
            </a:r>
            <a:r>
              <a:rPr lang="en-GB" sz="1200" b="1" dirty="0" err="1" smtClean="0">
                <a:solidFill>
                  <a:prstClr val="black"/>
                </a:solidFill>
                <a:latin typeface="Tw Cen MT" panose="020B0602020104020603" pitchFamily="34" charset="0"/>
                <a:cs typeface="Arial" panose="020B0604020202020204" pitchFamily="34" charset="0"/>
              </a:rPr>
              <a:t>en</a:t>
            </a:r>
            <a:r>
              <a:rPr lang="en-GB" sz="1200" b="1" dirty="0" smtClean="0">
                <a:solidFill>
                  <a:prstClr val="black"/>
                </a:solidFill>
                <a:latin typeface="Tw Cen MT" panose="020B0602020104020603" pitchFamily="34" charset="0"/>
                <a:cs typeface="Arial" panose="020B0604020202020204" pitchFamily="34" charset="0"/>
              </a:rPr>
              <a:t> </a:t>
            </a:r>
            <a:r>
              <a:rPr lang="en-GB" sz="1200" b="1" dirty="0" err="1" smtClean="0">
                <a:solidFill>
                  <a:prstClr val="black"/>
                </a:solidFill>
                <a:latin typeface="Tw Cen MT" panose="020B0602020104020603" pitchFamily="34" charset="0"/>
                <a:cs typeface="Arial" panose="020B0604020202020204" pitchFamily="34" charset="0"/>
              </a:rPr>
              <a:t>bici</a:t>
            </a:r>
            <a:r>
              <a:rPr lang="en-GB" sz="1200" b="1" dirty="0" smtClean="0">
                <a:solidFill>
                  <a:prstClr val="black"/>
                </a:solidFill>
                <a:latin typeface="Tw Cen MT" panose="020B0602020104020603" pitchFamily="34" charset="0"/>
                <a:cs typeface="Arial" panose="020B0604020202020204" pitchFamily="34" charset="0"/>
              </a:rPr>
              <a:t> </a:t>
            </a:r>
          </a:p>
        </p:txBody>
      </p:sp>
      <p:sp>
        <p:nvSpPr>
          <p:cNvPr id="9" name="Rectangle 8"/>
          <p:cNvSpPr/>
          <p:nvPr/>
        </p:nvSpPr>
        <p:spPr>
          <a:xfrm>
            <a:off x="97416" y="4115172"/>
            <a:ext cx="3214131" cy="646331"/>
          </a:xfrm>
          <a:prstGeom prst="rect">
            <a:avLst/>
          </a:prstGeom>
          <a:solidFill>
            <a:schemeClr val="accent4">
              <a:lumMod val="20000"/>
              <a:lumOff val="80000"/>
            </a:schemeClr>
          </a:solidFill>
        </p:spPr>
        <p:txBody>
          <a:bodyPr wrap="square">
            <a:spAutoFit/>
          </a:bodyPr>
          <a:lstStyle/>
          <a:p>
            <a:r>
              <a:rPr lang="en-GB" sz="1200" b="1" dirty="0" smtClean="0">
                <a:solidFill>
                  <a:prstClr val="black"/>
                </a:solidFill>
                <a:latin typeface="Tw Cen MT" panose="020B0602020104020603" pitchFamily="34" charset="0"/>
                <a:cs typeface="Arial" panose="020B0604020202020204" pitchFamily="34" charset="0"/>
              </a:rPr>
              <a:t>TARGETS 5,6,7,8,9 and 10 focus on making your sentences longer, more interesting and flow better.</a:t>
            </a:r>
            <a:endParaRPr lang="en-GB" sz="1200" b="1" dirty="0">
              <a:solidFill>
                <a:prstClr val="black"/>
              </a:solidFill>
              <a:latin typeface="Tw Cen MT" panose="020B0602020104020603" pitchFamily="34" charset="0"/>
            </a:endParaRPr>
          </a:p>
        </p:txBody>
      </p:sp>
      <p:sp>
        <p:nvSpPr>
          <p:cNvPr id="12" name="Rectangle 11"/>
          <p:cNvSpPr/>
          <p:nvPr/>
        </p:nvSpPr>
        <p:spPr>
          <a:xfrm>
            <a:off x="87951" y="4757573"/>
            <a:ext cx="3223596" cy="1989125"/>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latin typeface="Tw Cen MT" panose="020B0602020104020603" pitchFamily="34" charset="0"/>
                <a:cs typeface="Arial" panose="020B0604020202020204" pitchFamily="34" charset="0"/>
              </a:rPr>
              <a:t>5</a:t>
            </a:r>
            <a:r>
              <a:rPr lang="en-GB" sz="1200" dirty="0" smtClean="0">
                <a:solidFill>
                  <a:prstClr val="black"/>
                </a:solidFill>
                <a:latin typeface="Tw Cen MT" panose="020B0602020104020603" pitchFamily="34" charset="0"/>
                <a:cs typeface="Arial" panose="020B0604020202020204" pitchFamily="34" charset="0"/>
              </a:rPr>
              <a:t> From p.16 add a suitable opinion phrase to start each sentence: (I think that / In my opinion </a:t>
            </a:r>
            <a:r>
              <a:rPr lang="en-GB" sz="1200" dirty="0" err="1" smtClean="0">
                <a:solidFill>
                  <a:prstClr val="black"/>
                </a:solidFill>
                <a:latin typeface="Tw Cen MT" panose="020B0602020104020603" pitchFamily="34" charset="0"/>
                <a:cs typeface="Arial" panose="020B0604020202020204" pitchFamily="34" charset="0"/>
              </a:rPr>
              <a:t>etc</a:t>
            </a:r>
            <a:r>
              <a:rPr lang="en-GB" sz="1200" dirty="0" smtClean="0">
                <a:solidFill>
                  <a:prstClr val="black"/>
                </a:solidFill>
                <a:latin typeface="Tw Cen MT" panose="020B0602020104020603" pitchFamily="34" charset="0"/>
                <a:cs typeface="Arial" panose="020B0604020202020204" pitchFamily="34" charset="0"/>
              </a:rPr>
              <a:t>…NOT I like etc..)</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1. ____________ mi </a:t>
            </a:r>
            <a:r>
              <a:rPr lang="en-GB" sz="1200" dirty="0" err="1" smtClean="0">
                <a:solidFill>
                  <a:prstClr val="black"/>
                </a:solidFill>
                <a:latin typeface="Tw Cen MT" panose="020B0602020104020603" pitchFamily="34" charset="0"/>
                <a:cs typeface="Arial" panose="020B0604020202020204" pitchFamily="34" charset="0"/>
              </a:rPr>
              <a:t>hermano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listo</a:t>
            </a:r>
            <a:r>
              <a:rPr lang="en-GB" sz="1200" dirty="0" smtClean="0">
                <a:solidFill>
                  <a:prstClr val="black"/>
                </a:solidFill>
                <a:latin typeface="Tw Cen MT" panose="020B0602020104020603" pitchFamily="34" charset="0"/>
                <a:cs typeface="Arial" panose="020B0604020202020204" pitchFamily="34" charset="0"/>
              </a:rPr>
              <a:t> y </a:t>
            </a:r>
            <a:r>
              <a:rPr lang="en-GB" sz="1200" dirty="0" err="1" smtClean="0">
                <a:solidFill>
                  <a:prstClr val="black"/>
                </a:solidFill>
                <a:latin typeface="Tw Cen MT" panose="020B0602020104020603" pitchFamily="34" charset="0"/>
                <a:cs typeface="Arial" panose="020B0604020202020204" pitchFamily="34" charset="0"/>
              </a:rPr>
              <a:t>divertido</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2. ____________ mi </a:t>
            </a:r>
            <a:r>
              <a:rPr lang="en-GB" sz="1200" dirty="0" err="1" smtClean="0">
                <a:solidFill>
                  <a:prstClr val="black"/>
                </a:solidFill>
                <a:latin typeface="Tw Cen MT" panose="020B0602020104020603" pitchFamily="34" charset="0"/>
                <a:cs typeface="Arial" panose="020B0604020202020204" pitchFamily="34" charset="0"/>
              </a:rPr>
              <a:t>hermana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un </a:t>
            </a:r>
            <a:r>
              <a:rPr lang="en-GB" sz="1200" dirty="0" err="1" smtClean="0">
                <a:solidFill>
                  <a:prstClr val="black"/>
                </a:solidFill>
                <a:latin typeface="Tw Cen MT" panose="020B0602020104020603" pitchFamily="34" charset="0"/>
                <a:cs typeface="Arial" panose="020B0604020202020204" pitchFamily="34" charset="0"/>
              </a:rPr>
              <a:t>poco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tonta</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3. ____________ </a:t>
            </a:r>
            <a:r>
              <a:rPr lang="en-GB" sz="1200" dirty="0" err="1" smtClean="0">
                <a:solidFill>
                  <a:prstClr val="black"/>
                </a:solidFill>
                <a:latin typeface="Tw Cen MT" panose="020B0602020104020603" pitchFamily="34" charset="0"/>
                <a:cs typeface="Arial" panose="020B0604020202020204" pitchFamily="34" charset="0"/>
              </a:rPr>
              <a:t>escuchar</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música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relajante</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4. ____________ </a:t>
            </a:r>
            <a:r>
              <a:rPr lang="en-GB" sz="1200" dirty="0" err="1" smtClean="0">
                <a:solidFill>
                  <a:prstClr val="black"/>
                </a:solidFill>
                <a:latin typeface="Tw Cen MT" panose="020B0602020104020603" pitchFamily="34" charset="0"/>
                <a:cs typeface="Arial" panose="020B0604020202020204" pitchFamily="34" charset="0"/>
              </a:rPr>
              <a:t>navegar</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por</a:t>
            </a:r>
            <a:r>
              <a:rPr lang="en-GB" sz="1200" dirty="0" smtClean="0">
                <a:solidFill>
                  <a:prstClr val="black"/>
                </a:solidFill>
                <a:latin typeface="Tw Cen MT" panose="020B0602020104020603" pitchFamily="34" charset="0"/>
                <a:cs typeface="Arial" panose="020B0604020202020204" pitchFamily="34" charset="0"/>
              </a:rPr>
              <a:t> Internet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divertido</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5. ____________ </a:t>
            </a:r>
            <a:r>
              <a:rPr lang="en-GB" sz="1200" dirty="0" err="1" smtClean="0">
                <a:solidFill>
                  <a:prstClr val="black"/>
                </a:solidFill>
                <a:latin typeface="Tw Cen MT" panose="020B0602020104020603" pitchFamily="34" charset="0"/>
                <a:cs typeface="Arial" panose="020B0604020202020204" pitchFamily="34" charset="0"/>
              </a:rPr>
              <a:t>ver</a:t>
            </a:r>
            <a:r>
              <a:rPr lang="en-GB" sz="1200" dirty="0" smtClean="0">
                <a:solidFill>
                  <a:prstClr val="black"/>
                </a:solidFill>
                <a:latin typeface="Tw Cen MT" panose="020B0602020104020603" pitchFamily="34" charset="0"/>
                <a:cs typeface="Arial" panose="020B0604020202020204" pitchFamily="34" charset="0"/>
              </a:rPr>
              <a:t> la </a:t>
            </a:r>
            <a:r>
              <a:rPr lang="en-GB" sz="1200" dirty="0" err="1" smtClean="0">
                <a:solidFill>
                  <a:prstClr val="black"/>
                </a:solidFill>
                <a:latin typeface="Tw Cen MT" panose="020B0602020104020603" pitchFamily="34" charset="0"/>
                <a:cs typeface="Arial" panose="020B0604020202020204" pitchFamily="34" charset="0"/>
              </a:rPr>
              <a:t>televisión</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un </a:t>
            </a:r>
            <a:r>
              <a:rPr lang="en-GB" sz="1200" dirty="0" err="1" smtClean="0">
                <a:solidFill>
                  <a:prstClr val="black"/>
                </a:solidFill>
                <a:latin typeface="Tw Cen MT" panose="020B0602020104020603" pitchFamily="34" charset="0"/>
                <a:cs typeface="Arial" panose="020B0604020202020204" pitchFamily="34" charset="0"/>
              </a:rPr>
              <a:t>poco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aburrido</a:t>
            </a:r>
            <a:r>
              <a:rPr lang="en-GB" sz="1200" dirty="0" smtClean="0">
                <a:solidFill>
                  <a:prstClr val="black"/>
                </a:solidFill>
                <a:latin typeface="Tw Cen MT" panose="020B0602020104020603" pitchFamily="34" charset="0"/>
                <a:cs typeface="Arial" panose="020B0604020202020204" pitchFamily="34" charset="0"/>
              </a:rPr>
              <a:t>.</a:t>
            </a:r>
          </a:p>
        </p:txBody>
      </p:sp>
      <p:sp>
        <p:nvSpPr>
          <p:cNvPr id="13" name="Rectangle 12"/>
          <p:cNvSpPr/>
          <p:nvPr/>
        </p:nvSpPr>
        <p:spPr>
          <a:xfrm>
            <a:off x="3486362" y="319181"/>
            <a:ext cx="2472250" cy="2095833"/>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latin typeface="Tw Cen MT" panose="020B0602020104020603" pitchFamily="34" charset="0"/>
                <a:cs typeface="Arial" panose="020B0604020202020204" pitchFamily="34" charset="0"/>
              </a:rPr>
              <a:t>6 / 7 / 10  </a:t>
            </a:r>
            <a:r>
              <a:rPr lang="en-GB" sz="1200" dirty="0" smtClean="0">
                <a:solidFill>
                  <a:prstClr val="black"/>
                </a:solidFill>
                <a:latin typeface="Tw Cen MT" panose="020B0602020104020603" pitchFamily="34" charset="0"/>
                <a:cs typeface="Arial" panose="020B0604020202020204" pitchFamily="34" charset="0"/>
              </a:rPr>
              <a:t>Look at p.24. Translate this sentence into Spanish.</a:t>
            </a:r>
            <a:br>
              <a:rPr lang="en-GB" sz="1200" dirty="0" smtClean="0">
                <a:solidFill>
                  <a:prstClr val="black"/>
                </a:solidFill>
                <a:latin typeface="Tw Cen MT" panose="020B0602020104020603" pitchFamily="34" charset="0"/>
                <a:cs typeface="Arial" panose="020B0604020202020204" pitchFamily="34" charset="0"/>
              </a:rPr>
            </a:br>
            <a:r>
              <a:rPr lang="en-GB" sz="1200" b="1" i="1" dirty="0" smtClean="0">
                <a:solidFill>
                  <a:prstClr val="black"/>
                </a:solidFill>
                <a:latin typeface="Tw Cen MT" panose="020B0602020104020603" pitchFamily="34" charset="0"/>
                <a:cs typeface="Arial" panose="020B0604020202020204" pitchFamily="34" charset="0"/>
              </a:rPr>
              <a:t>I love going out with my friends and I also like listening to music because it’s fun but I don’t like writing emails and I hate watching </a:t>
            </a:r>
            <a:r>
              <a:rPr lang="en-GB" sz="1200" b="1" i="1" dirty="0" err="1" smtClean="0">
                <a:solidFill>
                  <a:prstClr val="black"/>
                </a:solidFill>
                <a:latin typeface="Tw Cen MT" panose="020B0602020104020603" pitchFamily="34" charset="0"/>
                <a:cs typeface="Arial" panose="020B0604020202020204" pitchFamily="34" charset="0"/>
              </a:rPr>
              <a:t>tv</a:t>
            </a:r>
            <a:r>
              <a:rPr lang="en-GB" sz="1200" b="1" i="1" dirty="0" smtClean="0">
                <a:solidFill>
                  <a:prstClr val="black"/>
                </a:solidFill>
                <a:latin typeface="Tw Cen MT" panose="020B0602020104020603" pitchFamily="34" charset="0"/>
                <a:cs typeface="Arial" panose="020B0604020202020204" pitchFamily="34" charset="0"/>
              </a:rPr>
              <a:t> because it isn’t interesting.</a:t>
            </a:r>
            <a:r>
              <a:rPr lang="en-GB" sz="1200" i="1" dirty="0" smtClean="0">
                <a:solidFill>
                  <a:prstClr val="black"/>
                </a:solidFill>
                <a:latin typeface="Tw Cen MT" panose="020B0602020104020603" pitchFamily="34" charset="0"/>
                <a:cs typeface="Arial" panose="020B0604020202020204" pitchFamily="34" charset="0"/>
              </a:rPr>
              <a:t/>
            </a:r>
            <a:br>
              <a:rPr lang="en-GB" sz="1200" i="1" dirty="0" smtClean="0">
                <a:solidFill>
                  <a:prstClr val="black"/>
                </a:solidFill>
                <a:latin typeface="Tw Cen MT" panose="020B0602020104020603" pitchFamily="34" charset="0"/>
                <a:cs typeface="Arial" panose="020B0604020202020204" pitchFamily="34" charset="0"/>
              </a:rPr>
            </a:br>
            <a:r>
              <a:rPr lang="en-GB" sz="1200" i="1" dirty="0" smtClean="0">
                <a:solidFill>
                  <a:prstClr val="black"/>
                </a:solidFill>
                <a:latin typeface="Tw Cen MT" panose="020B0602020104020603" pitchFamily="34" charset="0"/>
                <a:cs typeface="Arial" panose="020B0604020202020204" pitchFamily="34" charset="0"/>
              </a:rPr>
              <a:t>(30 words – Spanish version)</a:t>
            </a:r>
            <a:br>
              <a:rPr lang="en-GB" sz="1200" i="1" dirty="0" smtClean="0">
                <a:solidFill>
                  <a:prstClr val="black"/>
                </a:solidFill>
                <a:latin typeface="Tw Cen MT" panose="020B0602020104020603" pitchFamily="34" charset="0"/>
                <a:cs typeface="Arial" panose="020B0604020202020204" pitchFamily="34" charset="0"/>
              </a:rPr>
            </a:br>
            <a:r>
              <a:rPr lang="en-GB" sz="1200" i="1" dirty="0" smtClean="0">
                <a:solidFill>
                  <a:prstClr val="black"/>
                </a:solidFill>
                <a:latin typeface="Tw Cen MT" panose="020B0602020104020603" pitchFamily="34" charset="0"/>
                <a:cs typeface="Arial" panose="020B0604020202020204" pitchFamily="34" charset="0"/>
              </a:rPr>
              <a:t>Now go back to your own writing and add a sentence of similar length to it (20-30 words)</a:t>
            </a:r>
            <a:r>
              <a:rPr lang="en-GB" sz="1100" dirty="0" smtClean="0">
                <a:solidFill>
                  <a:prstClr val="black"/>
                </a:solidFill>
                <a:latin typeface="Tw Cen MT" panose="020B0602020104020603" pitchFamily="34" charset="0"/>
                <a:cs typeface="Arial" panose="020B0604020202020204" pitchFamily="34" charset="0"/>
              </a:rPr>
              <a:t/>
            </a:r>
            <a:br>
              <a:rPr lang="en-GB" sz="1100" dirty="0" smtClean="0">
                <a:solidFill>
                  <a:prstClr val="black"/>
                </a:solidFill>
                <a:latin typeface="Tw Cen MT" panose="020B0602020104020603" pitchFamily="34" charset="0"/>
                <a:cs typeface="Arial" panose="020B0604020202020204" pitchFamily="34" charset="0"/>
              </a:rPr>
            </a:br>
            <a:r>
              <a:rPr lang="en-GB" sz="1100" dirty="0" smtClean="0">
                <a:solidFill>
                  <a:prstClr val="black"/>
                </a:solidFill>
                <a:latin typeface="Tw Cen MT" panose="020B0602020104020603" pitchFamily="34" charset="0"/>
                <a:cs typeface="Arial" panose="020B0604020202020204" pitchFamily="34" charset="0"/>
              </a:rPr>
              <a:t/>
            </a:r>
            <a:br>
              <a:rPr lang="en-GB" sz="1100" dirty="0" smtClean="0">
                <a:solidFill>
                  <a:prstClr val="black"/>
                </a:solidFill>
                <a:latin typeface="Tw Cen MT" panose="020B0602020104020603" pitchFamily="34" charset="0"/>
                <a:cs typeface="Arial" panose="020B0604020202020204" pitchFamily="34" charset="0"/>
              </a:rPr>
            </a:br>
            <a:endParaRPr lang="en-GB" sz="1100" dirty="0" smtClean="0">
              <a:solidFill>
                <a:prstClr val="black"/>
              </a:solidFill>
              <a:latin typeface="Tw Cen MT" panose="020B0602020104020603" pitchFamily="34" charset="0"/>
              <a:cs typeface="Arial" panose="020B0604020202020204" pitchFamily="34" charset="0"/>
            </a:endParaRPr>
          </a:p>
        </p:txBody>
      </p:sp>
      <p:sp>
        <p:nvSpPr>
          <p:cNvPr id="18" name="Rectangle 17"/>
          <p:cNvSpPr/>
          <p:nvPr/>
        </p:nvSpPr>
        <p:spPr>
          <a:xfrm>
            <a:off x="3424521" y="3592952"/>
            <a:ext cx="2588169" cy="743227"/>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latin typeface="Tw Cen MT" panose="020B0602020104020603" pitchFamily="34" charset="0"/>
                <a:cs typeface="Arial" panose="020B0604020202020204" pitchFamily="34" charset="0"/>
              </a:rPr>
              <a:t>10 </a:t>
            </a:r>
            <a:r>
              <a:rPr lang="en-GB" sz="1200" b="1" dirty="0" smtClean="0">
                <a:solidFill>
                  <a:prstClr val="black"/>
                </a:solidFill>
                <a:latin typeface="Tw Cen MT" panose="020B0602020104020603" pitchFamily="34" charset="0"/>
                <a:cs typeface="Arial" panose="020B0604020202020204" pitchFamily="34" charset="0"/>
              </a:rPr>
              <a:t> </a:t>
            </a:r>
            <a:r>
              <a:rPr lang="en-GB" sz="1200" dirty="0" smtClean="0">
                <a:solidFill>
                  <a:prstClr val="black"/>
                </a:solidFill>
                <a:latin typeface="Tw Cen MT" panose="020B0602020104020603" pitchFamily="34" charset="0"/>
                <a:cs typeface="Arial" panose="020B0604020202020204" pitchFamily="34" charset="0"/>
              </a:rPr>
              <a:t>Now go back to your own work again. Join up more of your short sentences, using </a:t>
            </a:r>
            <a:r>
              <a:rPr lang="en-GB" sz="1200" b="1" dirty="0" smtClean="0">
                <a:solidFill>
                  <a:prstClr val="black"/>
                </a:solidFill>
                <a:latin typeface="Tw Cen MT" panose="020B0602020104020603" pitchFamily="34" charset="0"/>
                <a:cs typeface="Arial" panose="020B0604020202020204" pitchFamily="34" charset="0"/>
              </a:rPr>
              <a:t>y</a:t>
            </a:r>
            <a:r>
              <a:rPr lang="en-GB" sz="1200" dirty="0" smtClean="0">
                <a:solidFill>
                  <a:prstClr val="black"/>
                </a:solidFill>
                <a:latin typeface="Tw Cen MT" panose="020B0602020104020603" pitchFamily="34" charset="0"/>
                <a:cs typeface="Arial" panose="020B0604020202020204" pitchFamily="34" charset="0"/>
              </a:rPr>
              <a:t>, </a:t>
            </a:r>
            <a:r>
              <a:rPr lang="en-GB" sz="1200" b="1" dirty="0" smtClean="0">
                <a:solidFill>
                  <a:prstClr val="black"/>
                </a:solidFill>
                <a:latin typeface="Tw Cen MT" panose="020B0602020104020603" pitchFamily="34" charset="0"/>
                <a:cs typeface="Arial" panose="020B0604020202020204" pitchFamily="34" charset="0"/>
              </a:rPr>
              <a:t>y </a:t>
            </a:r>
            <a:r>
              <a:rPr lang="en-GB" sz="1200" b="1" dirty="0" err="1" smtClean="0">
                <a:solidFill>
                  <a:prstClr val="black"/>
                </a:solidFill>
                <a:latin typeface="Tw Cen MT" panose="020B0602020104020603" pitchFamily="34" charset="0"/>
                <a:cs typeface="Arial" panose="020B0604020202020204" pitchFamily="34" charset="0"/>
              </a:rPr>
              <a:t>también</a:t>
            </a:r>
            <a:r>
              <a:rPr lang="en-GB" sz="1200" dirty="0" smtClean="0">
                <a:solidFill>
                  <a:prstClr val="black"/>
                </a:solidFill>
                <a:latin typeface="Tw Cen MT" panose="020B0602020104020603" pitchFamily="34" charset="0"/>
                <a:cs typeface="Arial" panose="020B0604020202020204" pitchFamily="34" charset="0"/>
              </a:rPr>
              <a:t>, or </a:t>
            </a:r>
            <a:r>
              <a:rPr lang="en-GB" sz="1200" b="1" dirty="0" err="1" smtClean="0">
                <a:solidFill>
                  <a:prstClr val="black"/>
                </a:solidFill>
                <a:latin typeface="Tw Cen MT" panose="020B0602020104020603" pitchFamily="34" charset="0"/>
                <a:cs typeface="Arial" panose="020B0604020202020204" pitchFamily="34" charset="0"/>
              </a:rPr>
              <a:t>pero</a:t>
            </a:r>
            <a:r>
              <a:rPr lang="en-GB" sz="1200" dirty="0" smtClean="0">
                <a:solidFill>
                  <a:prstClr val="black"/>
                </a:solidFill>
                <a:latin typeface="Tw Cen MT" panose="020B0602020104020603" pitchFamily="34" charset="0"/>
                <a:cs typeface="Arial" panose="020B0604020202020204" pitchFamily="34" charset="0"/>
              </a:rPr>
              <a:t>.</a:t>
            </a:r>
            <a:endParaRPr lang="en-GB" sz="1400" b="1" dirty="0" smtClean="0">
              <a:solidFill>
                <a:prstClr val="black"/>
              </a:solidFill>
              <a:latin typeface="Tw Cen MT" panose="020B0602020104020603" pitchFamily="34" charset="0"/>
              <a:cs typeface="Arial" panose="020B0604020202020204" pitchFamily="34" charset="0"/>
            </a:endParaRPr>
          </a:p>
        </p:txBody>
      </p:sp>
      <p:sp>
        <p:nvSpPr>
          <p:cNvPr id="19" name="Rectangle 18"/>
          <p:cNvSpPr/>
          <p:nvPr/>
        </p:nvSpPr>
        <p:spPr>
          <a:xfrm>
            <a:off x="5843345" y="220911"/>
            <a:ext cx="3274386" cy="23399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smtClean="0">
                <a:solidFill>
                  <a:prstClr val="black"/>
                </a:solidFill>
                <a:latin typeface="Tw Cen MT" panose="020B0602020104020603" pitchFamily="34" charset="0"/>
                <a:cs typeface="Arial" panose="020B0604020202020204" pitchFamily="34" charset="0"/>
              </a:rPr>
              <a:t>9 / 11 / 12 / 13 </a:t>
            </a:r>
            <a:r>
              <a:rPr lang="en-GB" sz="1600" dirty="0" smtClean="0">
                <a:solidFill>
                  <a:prstClr val="black"/>
                </a:solidFill>
                <a:latin typeface="Tw Cen MT" panose="020B0602020104020603" pitchFamily="34" charset="0"/>
                <a:cs typeface="Arial" panose="020B0604020202020204" pitchFamily="34" charset="0"/>
              </a:rPr>
              <a:t> </a:t>
            </a:r>
            <a:r>
              <a:rPr lang="en-GB" sz="1200" dirty="0" smtClean="0">
                <a:solidFill>
                  <a:prstClr val="black"/>
                </a:solidFill>
                <a:latin typeface="Tw Cen MT" panose="020B0602020104020603" pitchFamily="34" charset="0"/>
                <a:cs typeface="Arial" panose="020B0604020202020204" pitchFamily="34" charset="0"/>
              </a:rPr>
              <a:t>Translate these sentences into English.  Then write a similar sentence and put a * in your work to show where it would fit.  </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1. </a:t>
            </a:r>
            <a:r>
              <a:rPr lang="en-GB" sz="1200" dirty="0" err="1" smtClean="0">
                <a:solidFill>
                  <a:prstClr val="black"/>
                </a:solidFill>
                <a:latin typeface="Tw Cen MT" panose="020B0602020104020603" pitchFamily="34" charset="0"/>
                <a:cs typeface="Arial" panose="020B0604020202020204" pitchFamily="34" charset="0"/>
              </a:rPr>
              <a:t>En</a:t>
            </a:r>
            <a:r>
              <a:rPr lang="en-GB" sz="1200" dirty="0" smtClean="0">
                <a:solidFill>
                  <a:prstClr val="black"/>
                </a:solidFill>
                <a:latin typeface="Tw Cen MT" panose="020B0602020104020603" pitchFamily="34" charset="0"/>
                <a:cs typeface="Arial" panose="020B0604020202020204" pitchFamily="34" charset="0"/>
              </a:rPr>
              <a:t> mi </a:t>
            </a:r>
            <a:r>
              <a:rPr lang="en-GB" sz="1200" dirty="0" err="1" smtClean="0">
                <a:solidFill>
                  <a:prstClr val="black"/>
                </a:solidFill>
                <a:latin typeface="Tw Cen MT" panose="020B0602020104020603" pitchFamily="34" charset="0"/>
                <a:cs typeface="Arial" panose="020B0604020202020204" pitchFamily="34" charset="0"/>
              </a:rPr>
              <a:t>tiempo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libre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juego</a:t>
            </a:r>
            <a:r>
              <a:rPr lang="en-GB" sz="1200" dirty="0" smtClean="0">
                <a:solidFill>
                  <a:prstClr val="black"/>
                </a:solidFill>
                <a:latin typeface="Tw Cen MT" panose="020B0602020104020603" pitchFamily="34" charset="0"/>
                <a:cs typeface="Arial" panose="020B0604020202020204" pitchFamily="34" charset="0"/>
              </a:rPr>
              <a:t> a </a:t>
            </a:r>
            <a:r>
              <a:rPr lang="en-GB" sz="1200" dirty="0" err="1" smtClean="0">
                <a:solidFill>
                  <a:prstClr val="black"/>
                </a:solidFill>
                <a:latin typeface="Tw Cen MT" panose="020B0602020104020603" pitchFamily="34" charset="0"/>
                <a:cs typeface="Arial" panose="020B0604020202020204" pitchFamily="34" charset="0"/>
              </a:rPr>
              <a:t>los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videojuegos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normalmente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por</a:t>
            </a:r>
            <a:r>
              <a:rPr lang="en-GB" sz="1200" dirty="0" smtClean="0">
                <a:solidFill>
                  <a:prstClr val="black"/>
                </a:solidFill>
                <a:latin typeface="Tw Cen MT" panose="020B0602020104020603" pitchFamily="34" charset="0"/>
                <a:cs typeface="Arial" panose="020B0604020202020204" pitchFamily="34" charset="0"/>
              </a:rPr>
              <a:t> la </a:t>
            </a:r>
            <a:r>
              <a:rPr lang="en-GB" sz="1200" dirty="0" err="1" smtClean="0">
                <a:solidFill>
                  <a:prstClr val="black"/>
                </a:solidFill>
                <a:latin typeface="Tw Cen MT" panose="020B0602020104020603" pitchFamily="34" charset="0"/>
                <a:cs typeface="Arial" panose="020B0604020202020204" pitchFamily="34" charset="0"/>
              </a:rPr>
              <a:t>tarde</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2. Los lunes </a:t>
            </a:r>
            <a:r>
              <a:rPr lang="en-GB" sz="1200" dirty="0" err="1" smtClean="0">
                <a:solidFill>
                  <a:prstClr val="black"/>
                </a:solidFill>
                <a:latin typeface="Tw Cen MT" panose="020B0602020104020603" pitchFamily="34" charset="0"/>
                <a:cs typeface="Arial" panose="020B0604020202020204" pitchFamily="34" charset="0"/>
              </a:rPr>
              <a:t>siempre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hago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natación</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pero</a:t>
            </a:r>
            <a:r>
              <a:rPr lang="en-GB" sz="1200" dirty="0" smtClean="0">
                <a:solidFill>
                  <a:prstClr val="black"/>
                </a:solidFill>
                <a:latin typeface="Tw Cen MT" panose="020B0602020104020603" pitchFamily="34" charset="0"/>
                <a:cs typeface="Arial" panose="020B0604020202020204" pitchFamily="34" charset="0"/>
              </a:rPr>
              <a:t> mi </a:t>
            </a:r>
            <a:r>
              <a:rPr lang="en-GB" sz="1200" dirty="0" err="1" smtClean="0">
                <a:solidFill>
                  <a:prstClr val="black"/>
                </a:solidFill>
                <a:latin typeface="Tw Cen MT" panose="020B0602020104020603" pitchFamily="34" charset="0"/>
                <a:cs typeface="Arial" panose="020B0604020202020204" pitchFamily="34" charset="0"/>
              </a:rPr>
              <a:t>hermano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nunca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hace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natación</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3. Los fines de </a:t>
            </a:r>
            <a:r>
              <a:rPr lang="en-GB" sz="1200" dirty="0" err="1" smtClean="0">
                <a:solidFill>
                  <a:prstClr val="black"/>
                </a:solidFill>
                <a:latin typeface="Tw Cen MT" panose="020B0602020104020603" pitchFamily="34" charset="0"/>
                <a:cs typeface="Arial" panose="020B0604020202020204" pitchFamily="34" charset="0"/>
              </a:rPr>
              <a:t>semana</a:t>
            </a:r>
            <a:r>
              <a:rPr lang="en-GB" sz="1200" dirty="0" smtClean="0">
                <a:solidFill>
                  <a:prstClr val="black"/>
                </a:solidFill>
                <a:latin typeface="Tw Cen MT" panose="020B0602020104020603" pitchFamily="34" charset="0"/>
                <a:cs typeface="Arial" panose="020B0604020202020204" pitchFamily="34" charset="0"/>
              </a:rPr>
              <a:t> a menudo </a:t>
            </a:r>
            <a:r>
              <a:rPr lang="en-GB" sz="1200" dirty="0" err="1" smtClean="0">
                <a:solidFill>
                  <a:prstClr val="black"/>
                </a:solidFill>
                <a:latin typeface="Tw Cen MT" panose="020B0602020104020603" pitchFamily="34" charset="0"/>
                <a:cs typeface="Arial" panose="020B0604020202020204" pitchFamily="34" charset="0"/>
              </a:rPr>
              <a:t>juego</a:t>
            </a:r>
            <a:r>
              <a:rPr lang="en-GB" sz="1200" dirty="0" smtClean="0">
                <a:solidFill>
                  <a:prstClr val="black"/>
                </a:solidFill>
                <a:latin typeface="Tw Cen MT" panose="020B0602020104020603" pitchFamily="34" charset="0"/>
                <a:cs typeface="Arial" panose="020B0604020202020204" pitchFamily="34" charset="0"/>
              </a:rPr>
              <a:t> al squash con mi padre.</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4. Los </a:t>
            </a:r>
            <a:r>
              <a:rPr lang="en-GB" sz="1200" dirty="0" err="1" smtClean="0">
                <a:solidFill>
                  <a:prstClr val="black"/>
                </a:solidFill>
                <a:latin typeface="Tw Cen MT" panose="020B0602020104020603" pitchFamily="34" charset="0"/>
                <a:cs typeface="Arial" panose="020B0604020202020204" pitchFamily="34" charset="0"/>
              </a:rPr>
              <a:t>sábados</a:t>
            </a:r>
            <a:r>
              <a:rPr lang="en-GB" sz="1200" dirty="0" smtClean="0">
                <a:solidFill>
                  <a:prstClr val="black"/>
                </a:solidFill>
                <a:latin typeface="Tw Cen MT" panose="020B0602020104020603" pitchFamily="34" charset="0"/>
                <a:cs typeface="Arial" panose="020B0604020202020204" pitchFamily="34" charset="0"/>
              </a:rPr>
              <a:t> a </a:t>
            </a:r>
            <a:r>
              <a:rPr lang="en-GB" sz="1200" dirty="0" err="1" smtClean="0">
                <a:solidFill>
                  <a:prstClr val="black"/>
                </a:solidFill>
                <a:latin typeface="Tw Cen MT" panose="020B0602020104020603" pitchFamily="34" charset="0"/>
                <a:cs typeface="Arial" panose="020B0604020202020204" pitchFamily="34" charset="0"/>
              </a:rPr>
              <a:t>veces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mis</a:t>
            </a:r>
            <a:r>
              <a:rPr lang="en-GB" sz="1200" dirty="0" smtClean="0">
                <a:solidFill>
                  <a:prstClr val="black"/>
                </a:solidFill>
                <a:latin typeface="Tw Cen MT" panose="020B0602020104020603" pitchFamily="34" charset="0"/>
                <a:cs typeface="Arial" panose="020B0604020202020204" pitchFamily="34" charset="0"/>
              </a:rPr>
              <a:t> amigos y </a:t>
            </a:r>
            <a:r>
              <a:rPr lang="en-GB" sz="1200" dirty="0" err="1" smtClean="0">
                <a:solidFill>
                  <a:prstClr val="black"/>
                </a:solidFill>
                <a:latin typeface="Tw Cen MT" panose="020B0602020104020603" pitchFamily="34" charset="0"/>
                <a:cs typeface="Arial" panose="020B0604020202020204" pitchFamily="34" charset="0"/>
              </a:rPr>
              <a:t>yo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jugamos</a:t>
            </a:r>
            <a:r>
              <a:rPr lang="en-GB" sz="1200" dirty="0" smtClean="0">
                <a:solidFill>
                  <a:prstClr val="black"/>
                </a:solidFill>
                <a:latin typeface="Tw Cen MT" panose="020B0602020104020603" pitchFamily="34" charset="0"/>
                <a:cs typeface="Arial" panose="020B0604020202020204" pitchFamily="34" charset="0"/>
              </a:rPr>
              <a:t> al </a:t>
            </a:r>
            <a:r>
              <a:rPr lang="en-GB" sz="1200" dirty="0" err="1" smtClean="0">
                <a:solidFill>
                  <a:prstClr val="black"/>
                </a:solidFill>
                <a:latin typeface="Tw Cen MT" panose="020B0602020104020603" pitchFamily="34" charset="0"/>
                <a:cs typeface="Arial" panose="020B0604020202020204" pitchFamily="34" charset="0"/>
              </a:rPr>
              <a:t>fútbol</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5. Los </a:t>
            </a:r>
            <a:r>
              <a:rPr lang="en-GB" sz="1200" dirty="0" err="1" smtClean="0">
                <a:solidFill>
                  <a:prstClr val="black"/>
                </a:solidFill>
                <a:latin typeface="Tw Cen MT" panose="020B0602020104020603" pitchFamily="34" charset="0"/>
                <a:cs typeface="Arial" panose="020B0604020202020204" pitchFamily="34" charset="0"/>
              </a:rPr>
              <a:t>jueves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mis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amigas</a:t>
            </a:r>
            <a:r>
              <a:rPr lang="en-GB" sz="1200" dirty="0" smtClean="0">
                <a:solidFill>
                  <a:prstClr val="black"/>
                </a:solidFill>
                <a:latin typeface="Tw Cen MT" panose="020B0602020104020603" pitchFamily="34" charset="0"/>
                <a:cs typeface="Arial" panose="020B0604020202020204" pitchFamily="34" charset="0"/>
              </a:rPr>
              <a:t> y </a:t>
            </a:r>
            <a:r>
              <a:rPr lang="en-GB" sz="1200" dirty="0" err="1" smtClean="0">
                <a:solidFill>
                  <a:prstClr val="black"/>
                </a:solidFill>
                <a:latin typeface="Tw Cen MT" panose="020B0602020104020603" pitchFamily="34" charset="0"/>
                <a:cs typeface="Arial" panose="020B0604020202020204" pitchFamily="34" charset="0"/>
              </a:rPr>
              <a:t>yo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hacemos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baile</a:t>
            </a:r>
            <a:r>
              <a:rPr lang="en-GB" sz="1200" dirty="0" smtClean="0">
                <a:solidFill>
                  <a:prstClr val="black"/>
                </a:solidFill>
                <a:latin typeface="Tw Cen MT" panose="020B0602020104020603" pitchFamily="34" charset="0"/>
                <a:cs typeface="Arial" panose="020B0604020202020204" pitchFamily="34" charset="0"/>
              </a:rPr>
              <a:t>.</a:t>
            </a:r>
          </a:p>
          <a:p>
            <a:endParaRPr lang="en-GB" sz="1200" dirty="0" smtClean="0">
              <a:solidFill>
                <a:prstClr val="black"/>
              </a:solidFill>
              <a:latin typeface="Tw Cen MT" panose="020B0602020104020603" pitchFamily="34" charset="0"/>
              <a:cs typeface="Arial" panose="020B0604020202020204" pitchFamily="34" charset="0"/>
            </a:endParaRPr>
          </a:p>
        </p:txBody>
      </p:sp>
      <p:sp>
        <p:nvSpPr>
          <p:cNvPr id="31" name="Rectangle 30"/>
          <p:cNvSpPr/>
          <p:nvPr/>
        </p:nvSpPr>
        <p:spPr>
          <a:xfrm>
            <a:off x="3406485" y="4465349"/>
            <a:ext cx="5711246" cy="2294979"/>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200" b="1" dirty="0" smtClean="0">
                <a:solidFill>
                  <a:prstClr val="black"/>
                </a:solidFill>
                <a:latin typeface="Tw Cen MT" panose="020B0602020104020603" pitchFamily="34" charset="0"/>
                <a:cs typeface="Arial" panose="020B0604020202020204" pitchFamily="34" charset="0"/>
              </a:rPr>
              <a:t>Y7 SHOWCASE </a:t>
            </a:r>
            <a:r>
              <a:rPr lang="en-GB" sz="1200" dirty="0" smtClean="0">
                <a:solidFill>
                  <a:prstClr val="black"/>
                </a:solidFill>
                <a:latin typeface="Tw Cen MT" panose="020B0602020104020603" pitchFamily="34" charset="0"/>
                <a:cs typeface="Arial" panose="020B0604020202020204" pitchFamily="34" charset="0"/>
              </a:rPr>
              <a:t>Some of the best sentences taken from Y7 writing.  Take one or two of these, </a:t>
            </a:r>
            <a:r>
              <a:rPr lang="en-GB" sz="1200" b="1" u="sng" dirty="0" smtClean="0">
                <a:solidFill>
                  <a:prstClr val="black"/>
                </a:solidFill>
                <a:latin typeface="Tw Cen MT" panose="020B0602020104020603" pitchFamily="34" charset="0"/>
                <a:cs typeface="Arial" panose="020B0604020202020204" pitchFamily="34" charset="0"/>
              </a:rPr>
              <a:t>personalise</a:t>
            </a:r>
            <a:r>
              <a:rPr lang="en-GB" sz="1200" dirty="0" smtClean="0">
                <a:solidFill>
                  <a:prstClr val="black"/>
                </a:solidFill>
                <a:latin typeface="Tw Cen MT" panose="020B0602020104020603" pitchFamily="34" charset="0"/>
                <a:cs typeface="Arial" panose="020B0604020202020204" pitchFamily="34" charset="0"/>
              </a:rPr>
              <a:t> them and add them to your work to improve it.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1. No </a:t>
            </a:r>
            <a:r>
              <a:rPr lang="en-GB" sz="1200" dirty="0" err="1" smtClean="0">
                <a:solidFill>
                  <a:prstClr val="black"/>
                </a:solidFill>
                <a:latin typeface="Tw Cen MT" panose="020B0602020104020603" pitchFamily="34" charset="0"/>
                <a:cs typeface="Arial" panose="020B0604020202020204" pitchFamily="34" charset="0"/>
              </a:rPr>
              <a:t>tengo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mascotas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pero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quiero</a:t>
            </a:r>
            <a:r>
              <a:rPr lang="en-GB" sz="1200" dirty="0" smtClean="0">
                <a:solidFill>
                  <a:prstClr val="black"/>
                </a:solidFill>
                <a:latin typeface="Tw Cen MT" panose="020B0602020104020603" pitchFamily="34" charset="0"/>
                <a:cs typeface="Arial" panose="020B0604020202020204" pitchFamily="34" charset="0"/>
              </a:rPr>
              <a:t> un </a:t>
            </a:r>
            <a:r>
              <a:rPr lang="en-GB" sz="1200" dirty="0" err="1" smtClean="0">
                <a:solidFill>
                  <a:prstClr val="black"/>
                </a:solidFill>
                <a:latin typeface="Tw Cen MT" panose="020B0602020104020603" pitchFamily="34" charset="0"/>
                <a:cs typeface="Arial" panose="020B0604020202020204" pitchFamily="34" charset="0"/>
              </a:rPr>
              <a:t>perro</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2. No </a:t>
            </a:r>
            <a:r>
              <a:rPr lang="en-GB" sz="1200" dirty="0" err="1" smtClean="0">
                <a:solidFill>
                  <a:prstClr val="black"/>
                </a:solidFill>
                <a:latin typeface="Tw Cen MT" panose="020B0602020104020603" pitchFamily="34" charset="0"/>
                <a:cs typeface="Arial" panose="020B0604020202020204" pitchFamily="34" charset="0"/>
              </a:rPr>
              <a:t>tengo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mascotas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pero</a:t>
            </a:r>
            <a:r>
              <a:rPr lang="en-GB" sz="1200" dirty="0" smtClean="0">
                <a:solidFill>
                  <a:prstClr val="black"/>
                </a:solidFill>
                <a:latin typeface="Tw Cen MT" panose="020B0602020104020603" pitchFamily="34" charset="0"/>
                <a:cs typeface="Arial" panose="020B0604020202020204" pitchFamily="34" charset="0"/>
              </a:rPr>
              <a:t> mi </a:t>
            </a:r>
            <a:r>
              <a:rPr lang="en-GB" sz="1200" dirty="0" err="1" smtClean="0">
                <a:solidFill>
                  <a:prstClr val="black"/>
                </a:solidFill>
                <a:latin typeface="Tw Cen MT" panose="020B0602020104020603" pitchFamily="34" charset="0"/>
                <a:cs typeface="Arial" panose="020B0604020202020204" pitchFamily="34" charset="0"/>
              </a:rPr>
              <a:t>hermana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tiene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muchos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peces</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3. El </a:t>
            </a:r>
            <a:r>
              <a:rPr lang="en-GB" sz="1200" dirty="0" err="1" smtClean="0">
                <a:solidFill>
                  <a:prstClr val="black"/>
                </a:solidFill>
                <a:latin typeface="Tw Cen MT" panose="020B0602020104020603" pitchFamily="34" charset="0"/>
                <a:cs typeface="Arial" panose="020B0604020202020204" pitchFamily="34" charset="0"/>
              </a:rPr>
              <a:t>cumpleaños</a:t>
            </a:r>
            <a:r>
              <a:rPr lang="en-GB" sz="1200" dirty="0" smtClean="0">
                <a:solidFill>
                  <a:prstClr val="black"/>
                </a:solidFill>
                <a:latin typeface="Tw Cen MT" panose="020B0602020104020603" pitchFamily="34" charset="0"/>
                <a:cs typeface="Arial" panose="020B0604020202020204" pitchFamily="34" charset="0"/>
              </a:rPr>
              <a:t> de mi </a:t>
            </a:r>
            <a:r>
              <a:rPr lang="en-GB" sz="1200" dirty="0" err="1" smtClean="0">
                <a:solidFill>
                  <a:prstClr val="black"/>
                </a:solidFill>
                <a:latin typeface="Tw Cen MT" panose="020B0602020104020603" pitchFamily="34" charset="0"/>
                <a:cs typeface="Arial" panose="020B0604020202020204" pitchFamily="34" charset="0"/>
              </a:rPr>
              <a:t>hermana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el </a:t>
            </a:r>
            <a:r>
              <a:rPr lang="en-GB" sz="1200" dirty="0" err="1" smtClean="0">
                <a:solidFill>
                  <a:prstClr val="black"/>
                </a:solidFill>
                <a:latin typeface="Tw Cen MT" panose="020B0602020104020603" pitchFamily="34" charset="0"/>
                <a:cs typeface="Arial" panose="020B0604020202020204" pitchFamily="34" charset="0"/>
              </a:rPr>
              <a:t>veinticinco</a:t>
            </a:r>
            <a:r>
              <a:rPr lang="en-GB" sz="1200" dirty="0" smtClean="0">
                <a:solidFill>
                  <a:prstClr val="black"/>
                </a:solidFill>
                <a:latin typeface="Tw Cen MT" panose="020B0602020104020603" pitchFamily="34" charset="0"/>
                <a:cs typeface="Arial" panose="020B0604020202020204" pitchFamily="34" charset="0"/>
              </a:rPr>
              <a:t> de </a:t>
            </a:r>
            <a:r>
              <a:rPr lang="en-GB" sz="1200" dirty="0" err="1" smtClean="0">
                <a:solidFill>
                  <a:prstClr val="black"/>
                </a:solidFill>
                <a:latin typeface="Tw Cen MT" panose="020B0602020104020603" pitchFamily="34" charset="0"/>
                <a:cs typeface="Arial" panose="020B0604020202020204" pitchFamily="34" charset="0"/>
              </a:rPr>
              <a:t>junio</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4. </a:t>
            </a:r>
            <a:r>
              <a:rPr lang="en-GB" sz="1200" dirty="0" err="1" smtClean="0">
                <a:solidFill>
                  <a:prstClr val="black"/>
                </a:solidFill>
                <a:latin typeface="Tw Cen MT" panose="020B0602020104020603" pitchFamily="34" charset="0"/>
                <a:cs typeface="Arial" panose="020B0604020202020204" pitchFamily="34" charset="0"/>
              </a:rPr>
              <a:t>En</a:t>
            </a:r>
            <a:r>
              <a:rPr lang="en-GB" sz="1200" dirty="0" smtClean="0">
                <a:solidFill>
                  <a:prstClr val="black"/>
                </a:solidFill>
                <a:latin typeface="Tw Cen MT" panose="020B0602020104020603" pitchFamily="34" charset="0"/>
                <a:cs typeface="Arial" panose="020B0604020202020204" pitchFamily="34" charset="0"/>
              </a:rPr>
              <a:t> mi </a:t>
            </a:r>
            <a:r>
              <a:rPr lang="en-GB" sz="1200" dirty="0" err="1" smtClean="0">
                <a:solidFill>
                  <a:prstClr val="black"/>
                </a:solidFill>
                <a:latin typeface="Tw Cen MT" panose="020B0602020104020603" pitchFamily="34" charset="0"/>
                <a:cs typeface="Arial" panose="020B0604020202020204" pitchFamily="34" charset="0"/>
              </a:rPr>
              <a:t>tiempo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libre</a:t>
            </a:r>
            <a:r>
              <a:rPr lang="en-GB" sz="1200" dirty="0" smtClean="0">
                <a:solidFill>
                  <a:prstClr val="black"/>
                </a:solidFill>
                <a:latin typeface="Tw Cen MT" panose="020B0602020104020603" pitchFamily="34" charset="0"/>
                <a:cs typeface="Arial" panose="020B0604020202020204" pitchFamily="34" charset="0"/>
              </a:rPr>
              <a:t> me </a:t>
            </a:r>
            <a:r>
              <a:rPr lang="en-GB" sz="1200" dirty="0" err="1" smtClean="0">
                <a:solidFill>
                  <a:prstClr val="black"/>
                </a:solidFill>
                <a:latin typeface="Tw Cen MT" panose="020B0602020104020603" pitchFamily="34" charset="0"/>
                <a:cs typeface="Arial" panose="020B0604020202020204" pitchFamily="34" charset="0"/>
              </a:rPr>
              <a:t>gusta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ver</a:t>
            </a:r>
            <a:r>
              <a:rPr lang="en-GB" sz="1200" dirty="0" smtClean="0">
                <a:solidFill>
                  <a:prstClr val="black"/>
                </a:solidFill>
                <a:latin typeface="Tw Cen MT" panose="020B0602020104020603" pitchFamily="34" charset="0"/>
                <a:cs typeface="Arial" panose="020B0604020202020204" pitchFamily="34" charset="0"/>
              </a:rPr>
              <a:t> la tele </a:t>
            </a:r>
            <a:r>
              <a:rPr lang="en-GB" sz="1200" dirty="0" err="1" smtClean="0">
                <a:solidFill>
                  <a:prstClr val="black"/>
                </a:solidFill>
                <a:latin typeface="Tw Cen MT" panose="020B0602020104020603" pitchFamily="34" charset="0"/>
                <a:cs typeface="Arial" panose="020B0604020202020204" pitchFamily="34" charset="0"/>
              </a:rPr>
              <a:t>porque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divertido</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5. </a:t>
            </a:r>
            <a:r>
              <a:rPr lang="en-GB" sz="1200" dirty="0" err="1" smtClean="0">
                <a:solidFill>
                  <a:prstClr val="black"/>
                </a:solidFill>
                <a:latin typeface="Tw Cen MT" panose="020B0602020104020603" pitchFamily="34" charset="0"/>
                <a:cs typeface="Arial" panose="020B0604020202020204" pitchFamily="34" charset="0"/>
              </a:rPr>
              <a:t>Mi</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pasión</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la </a:t>
            </a:r>
            <a:r>
              <a:rPr lang="en-GB" sz="1200" dirty="0" err="1" smtClean="0">
                <a:solidFill>
                  <a:prstClr val="black"/>
                </a:solidFill>
                <a:latin typeface="Tw Cen MT" panose="020B0602020104020603" pitchFamily="34" charset="0"/>
                <a:cs typeface="Arial" panose="020B0604020202020204" pitchFamily="34" charset="0"/>
              </a:rPr>
              <a:t>música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toco</a:t>
            </a:r>
            <a:r>
              <a:rPr lang="en-GB" sz="1200" dirty="0" smtClean="0">
                <a:solidFill>
                  <a:prstClr val="black"/>
                </a:solidFill>
                <a:latin typeface="Tw Cen MT" panose="020B0602020104020603" pitchFamily="34" charset="0"/>
                <a:cs typeface="Arial" panose="020B0604020202020204" pitchFamily="34" charset="0"/>
              </a:rPr>
              <a:t> el piano y mi </a:t>
            </a:r>
            <a:r>
              <a:rPr lang="en-GB" sz="1200" dirty="0" err="1" smtClean="0">
                <a:solidFill>
                  <a:prstClr val="black"/>
                </a:solidFill>
                <a:latin typeface="Tw Cen MT" panose="020B0602020104020603" pitchFamily="34" charset="0"/>
                <a:cs typeface="Arial" panose="020B0604020202020204" pitchFamily="34" charset="0"/>
              </a:rPr>
              <a:t>héroe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a:solidFill>
                  <a:prstClr val="black"/>
                </a:solidFill>
                <a:latin typeface="Tw Cen MT" panose="020B0602020104020603" pitchFamily="34" charset="0"/>
                <a:cs typeface="Arial" panose="020B0604020202020204" pitchFamily="34" charset="0"/>
              </a:rPr>
              <a:t> </a:t>
            </a:r>
            <a:r>
              <a:rPr lang="en-GB" sz="1200" dirty="0" smtClean="0">
                <a:solidFill>
                  <a:prstClr val="black"/>
                </a:solidFill>
                <a:latin typeface="Tw Cen MT" panose="020B0602020104020603" pitchFamily="34" charset="0"/>
                <a:cs typeface="Arial" panose="020B0604020202020204" pitchFamily="34" charset="0"/>
              </a:rPr>
              <a:t>X.</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6. De </a:t>
            </a:r>
            <a:r>
              <a:rPr lang="en-GB" sz="1200" dirty="0" err="1" smtClean="0">
                <a:solidFill>
                  <a:prstClr val="black"/>
                </a:solidFill>
                <a:latin typeface="Tw Cen MT" panose="020B0602020104020603" pitchFamily="34" charset="0"/>
                <a:cs typeface="Arial" panose="020B0604020202020204" pitchFamily="34" charset="0"/>
              </a:rPr>
              <a:t>vez</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en</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cuando</a:t>
            </a:r>
            <a:r>
              <a:rPr lang="en-GB" sz="1200" dirty="0" smtClean="0">
                <a:solidFill>
                  <a:prstClr val="black"/>
                </a:solidFill>
                <a:latin typeface="Tw Cen MT" panose="020B0602020104020603" pitchFamily="34" charset="0"/>
                <a:cs typeface="Arial" panose="020B0604020202020204" pitchFamily="34" charset="0"/>
              </a:rPr>
              <a:t> canto </a:t>
            </a:r>
            <a:r>
              <a:rPr lang="en-GB" sz="1200" dirty="0" err="1" smtClean="0">
                <a:solidFill>
                  <a:prstClr val="black"/>
                </a:solidFill>
                <a:latin typeface="Tw Cen MT" panose="020B0602020104020603" pitchFamily="34" charset="0"/>
                <a:cs typeface="Arial" panose="020B0604020202020204" pitchFamily="34" charset="0"/>
              </a:rPr>
              <a:t>pero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prefiero</a:t>
            </a:r>
            <a:r>
              <a:rPr lang="en-GB" sz="1200" dirty="0" smtClean="0">
                <a:solidFill>
                  <a:prstClr val="black"/>
                </a:solidFill>
                <a:latin typeface="Tw Cen MT" panose="020B0602020104020603" pitchFamily="34" charset="0"/>
                <a:cs typeface="Arial" panose="020B0604020202020204" pitchFamily="34" charset="0"/>
              </a:rPr>
              <a:t> la </a:t>
            </a:r>
            <a:r>
              <a:rPr lang="en-GB" sz="1200" dirty="0" err="1" smtClean="0">
                <a:solidFill>
                  <a:prstClr val="black"/>
                </a:solidFill>
                <a:latin typeface="Tw Cen MT" panose="020B0602020104020603" pitchFamily="34" charset="0"/>
                <a:cs typeface="Arial" panose="020B0604020202020204" pitchFamily="34" charset="0"/>
              </a:rPr>
              <a:t>natación</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7. No me </a:t>
            </a:r>
            <a:r>
              <a:rPr lang="en-GB" sz="1200" dirty="0" err="1" smtClean="0">
                <a:solidFill>
                  <a:prstClr val="black"/>
                </a:solidFill>
                <a:latin typeface="Tw Cen MT" panose="020B0602020104020603" pitchFamily="34" charset="0"/>
                <a:cs typeface="Arial" panose="020B0604020202020204" pitchFamily="34" charset="0"/>
              </a:rPr>
              <a:t>gusta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cantar</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porque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aburrido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nunca</a:t>
            </a:r>
            <a:r>
              <a:rPr lang="en-GB" sz="1200" dirty="0" smtClean="0">
                <a:solidFill>
                  <a:prstClr val="black"/>
                </a:solidFill>
                <a:latin typeface="Tw Cen MT" panose="020B0602020104020603" pitchFamily="34" charset="0"/>
                <a:cs typeface="Arial" panose="020B0604020202020204" pitchFamily="34" charset="0"/>
              </a:rPr>
              <a:t> canto </a:t>
            </a:r>
            <a:r>
              <a:rPr lang="en-GB" sz="1200" dirty="0" err="1" smtClean="0">
                <a:solidFill>
                  <a:prstClr val="black"/>
                </a:solidFill>
                <a:latin typeface="Tw Cen MT" panose="020B0602020104020603" pitchFamily="34" charset="0"/>
                <a:cs typeface="Arial" panose="020B0604020202020204" pitchFamily="34" charset="0"/>
              </a:rPr>
              <a:t>porque</a:t>
            </a:r>
            <a:r>
              <a:rPr lang="en-GB" sz="1200" dirty="0" smtClean="0">
                <a:solidFill>
                  <a:prstClr val="black"/>
                </a:solidFill>
                <a:latin typeface="Tw Cen MT" panose="020B0602020104020603" pitchFamily="34" charset="0"/>
                <a:cs typeface="Arial" panose="020B0604020202020204" pitchFamily="34" charset="0"/>
              </a:rPr>
              <a:t> no </a:t>
            </a:r>
            <a:r>
              <a:rPr lang="en-GB" sz="1200" dirty="0" err="1" smtClean="0">
                <a:solidFill>
                  <a:prstClr val="black"/>
                </a:solidFill>
                <a:latin typeface="Tw Cen MT" panose="020B0602020104020603" pitchFamily="34" charset="0"/>
                <a:cs typeface="Arial" panose="020B0604020202020204" pitchFamily="34" charset="0"/>
              </a:rPr>
              <a:t>es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divertido</a:t>
            </a:r>
            <a:r>
              <a:rPr lang="en-GB" sz="1200" dirty="0" smtClean="0">
                <a:solidFill>
                  <a:prstClr val="black"/>
                </a:solidFill>
                <a:latin typeface="Tw Cen MT" panose="020B0602020104020603" pitchFamily="34" charset="0"/>
                <a:cs typeface="Arial" panose="020B0604020202020204" pitchFamily="34" charset="0"/>
              </a:rPr>
              <a:t>.</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8.  </a:t>
            </a:r>
            <a:r>
              <a:rPr lang="en-GB" sz="1200" dirty="0" err="1" smtClean="0">
                <a:solidFill>
                  <a:prstClr val="black"/>
                </a:solidFill>
                <a:latin typeface="Tw Cen MT" panose="020B0602020104020603" pitchFamily="34" charset="0"/>
                <a:cs typeface="Arial" panose="020B0604020202020204" pitchFamily="34" charset="0"/>
              </a:rPr>
              <a:t>Mis</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mejores</a:t>
            </a:r>
            <a:r>
              <a:rPr lang="en-GB" sz="1200" dirty="0" smtClean="0">
                <a:solidFill>
                  <a:prstClr val="black"/>
                </a:solidFill>
                <a:latin typeface="Tw Cen MT" panose="020B0602020104020603" pitchFamily="34" charset="0"/>
                <a:cs typeface="Arial" panose="020B0604020202020204" pitchFamily="34" charset="0"/>
              </a:rPr>
              <a:t> amigos son X, Y </a:t>
            </a:r>
            <a:r>
              <a:rPr lang="en-GB" sz="1200" dirty="0" err="1" smtClean="0">
                <a:solidFill>
                  <a:prstClr val="black"/>
                </a:solidFill>
                <a:latin typeface="Tw Cen MT" panose="020B0602020104020603" pitchFamily="34" charset="0"/>
                <a:cs typeface="Arial" panose="020B0604020202020204" pitchFamily="34" charset="0"/>
              </a:rPr>
              <a:t>y</a:t>
            </a:r>
            <a:r>
              <a:rPr lang="en-GB" sz="1200" dirty="0" smtClean="0">
                <a:solidFill>
                  <a:prstClr val="black"/>
                </a:solidFill>
                <a:latin typeface="Tw Cen MT" panose="020B0602020104020603" pitchFamily="34" charset="0"/>
                <a:cs typeface="Arial" panose="020B0604020202020204" pitchFamily="34" charset="0"/>
              </a:rPr>
              <a:t> Z </a:t>
            </a:r>
            <a:r>
              <a:rPr lang="en-GB" sz="1200" dirty="0" err="1" smtClean="0">
                <a:solidFill>
                  <a:prstClr val="black"/>
                </a:solidFill>
                <a:latin typeface="Tw Cen MT" panose="020B0602020104020603" pitchFamily="34" charset="0"/>
                <a:cs typeface="Arial" panose="020B0604020202020204" pitchFamily="34" charset="0"/>
              </a:rPr>
              <a:t>pero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también</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tengo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otros</a:t>
            </a:r>
            <a:r>
              <a:rPr lang="en-GB" sz="1200" dirty="0" smtClean="0">
                <a:solidFill>
                  <a:prstClr val="black"/>
                </a:solidFill>
                <a:latin typeface="Tw Cen MT" panose="020B0602020104020603" pitchFamily="34" charset="0"/>
                <a:cs typeface="Arial" panose="020B0604020202020204" pitchFamily="34" charset="0"/>
              </a:rPr>
              <a:t> amigos.</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9. </a:t>
            </a:r>
            <a:r>
              <a:rPr lang="en-GB" sz="1200" dirty="0" err="1" smtClean="0">
                <a:solidFill>
                  <a:prstClr val="black"/>
                </a:solidFill>
                <a:latin typeface="Tw Cen MT" panose="020B0602020104020603" pitchFamily="34" charset="0"/>
                <a:cs typeface="Arial" panose="020B0604020202020204" pitchFamily="34" charset="0"/>
              </a:rPr>
              <a:t>Tengo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muchos</a:t>
            </a:r>
            <a:r>
              <a:rPr lang="en-GB" sz="1200" dirty="0" smtClean="0">
                <a:solidFill>
                  <a:prstClr val="black"/>
                </a:solidFill>
                <a:latin typeface="Tw Cen MT" panose="020B0602020104020603" pitchFamily="34" charset="0"/>
                <a:cs typeface="Arial" panose="020B0604020202020204" pitchFamily="34" charset="0"/>
              </a:rPr>
              <a:t> amigos </a:t>
            </a:r>
            <a:r>
              <a:rPr lang="en-GB" sz="1200" dirty="0" err="1" smtClean="0">
                <a:solidFill>
                  <a:prstClr val="black"/>
                </a:solidFill>
                <a:latin typeface="Tw Cen MT" panose="020B0602020104020603" pitchFamily="34" charset="0"/>
                <a:cs typeface="Arial" panose="020B0604020202020204" pitchFamily="34" charset="0"/>
              </a:rPr>
              <a:t>pero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sobre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todo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paso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tiempo</a:t>
            </a:r>
            <a:r>
              <a:rPr lang="en-GB" sz="1200" dirty="0" smtClean="0">
                <a:solidFill>
                  <a:prstClr val="black"/>
                </a:solidFill>
                <a:latin typeface="Tw Cen MT" panose="020B0602020104020603" pitchFamily="34" charset="0"/>
                <a:cs typeface="Arial" panose="020B0604020202020204" pitchFamily="34" charset="0"/>
              </a:rPr>
              <a:t> con X, Y </a:t>
            </a:r>
            <a:r>
              <a:rPr lang="en-GB" sz="1200" dirty="0" err="1" smtClean="0">
                <a:solidFill>
                  <a:prstClr val="black"/>
                </a:solidFill>
                <a:latin typeface="Tw Cen MT" panose="020B0602020104020603" pitchFamily="34" charset="0"/>
                <a:cs typeface="Arial" panose="020B0604020202020204" pitchFamily="34" charset="0"/>
              </a:rPr>
              <a:t>y</a:t>
            </a:r>
            <a:r>
              <a:rPr lang="en-GB" sz="1200" dirty="0" smtClean="0">
                <a:solidFill>
                  <a:prstClr val="black"/>
                </a:solidFill>
                <a:latin typeface="Tw Cen MT" panose="020B0602020104020603" pitchFamily="34" charset="0"/>
                <a:cs typeface="Arial" panose="020B0604020202020204" pitchFamily="34" charset="0"/>
              </a:rPr>
              <a:t> Z.</a:t>
            </a:r>
            <a:br>
              <a:rPr lang="en-GB" sz="1200" dirty="0" smtClean="0">
                <a:solidFill>
                  <a:prstClr val="black"/>
                </a:solidFill>
                <a:latin typeface="Tw Cen MT" panose="020B0602020104020603" pitchFamily="34" charset="0"/>
                <a:cs typeface="Arial" panose="020B0604020202020204" pitchFamily="34" charset="0"/>
              </a:rPr>
            </a:br>
            <a:r>
              <a:rPr lang="en-GB" sz="1200" dirty="0" smtClean="0">
                <a:solidFill>
                  <a:prstClr val="black"/>
                </a:solidFill>
                <a:latin typeface="Tw Cen MT" panose="020B0602020104020603" pitchFamily="34" charset="0"/>
                <a:cs typeface="Arial" panose="020B0604020202020204" pitchFamily="34" charset="0"/>
              </a:rPr>
              <a:t>10. ¿</a:t>
            </a:r>
            <a:r>
              <a:rPr lang="en-GB" sz="1200" dirty="0" err="1" smtClean="0">
                <a:solidFill>
                  <a:prstClr val="black"/>
                </a:solidFill>
                <a:latin typeface="Tw Cen MT" panose="020B0602020104020603" pitchFamily="34" charset="0"/>
                <a:cs typeface="Arial" panose="020B0604020202020204" pitchFamily="34" charset="0"/>
              </a:rPr>
              <a:t>Qué</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te</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gusta</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hacer</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en</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tu</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tiempo</a:t>
            </a:r>
            <a:r>
              <a:rPr lang="en-GB" sz="1200" dirty="0" smtClean="0">
                <a:solidFill>
                  <a:prstClr val="black"/>
                </a:solidFill>
                <a:latin typeface="Tw Cen MT" panose="020B0602020104020603" pitchFamily="34" charset="0"/>
                <a:cs typeface="Arial" panose="020B0604020202020204" pitchFamily="34" charset="0"/>
              </a:rPr>
              <a:t> </a:t>
            </a:r>
            <a:r>
              <a:rPr lang="en-GB" sz="1200" dirty="0" err="1" smtClean="0">
                <a:solidFill>
                  <a:prstClr val="black"/>
                </a:solidFill>
                <a:latin typeface="Tw Cen MT" panose="020B0602020104020603" pitchFamily="34" charset="0"/>
                <a:cs typeface="Arial" panose="020B0604020202020204" pitchFamily="34" charset="0"/>
              </a:rPr>
              <a:t>libre</a:t>
            </a:r>
            <a:r>
              <a:rPr lang="en-GB" sz="1200" dirty="0" smtClean="0">
                <a:solidFill>
                  <a:prstClr val="black"/>
                </a:solidFill>
                <a:latin typeface="Tw Cen MT" panose="020B0602020104020603" pitchFamily="34" charset="0"/>
                <a:cs typeface="Arial" panose="020B0604020202020204" pitchFamily="34" charset="0"/>
              </a:rPr>
              <a:t>? </a:t>
            </a:r>
            <a:endParaRPr lang="en-GB" sz="1200" b="1" dirty="0" smtClean="0">
              <a:solidFill>
                <a:prstClr val="black"/>
              </a:solidFill>
              <a:latin typeface="Tw Cen MT" panose="020B0602020104020603" pitchFamily="34" charset="0"/>
              <a:cs typeface="Arial" panose="020B0604020202020204" pitchFamily="34" charset="0"/>
            </a:endParaRPr>
          </a:p>
        </p:txBody>
      </p:sp>
      <p:sp>
        <p:nvSpPr>
          <p:cNvPr id="20" name="Rectangle 19"/>
          <p:cNvSpPr/>
          <p:nvPr/>
        </p:nvSpPr>
        <p:spPr>
          <a:xfrm>
            <a:off x="4807828" y="-9805"/>
            <a:ext cx="6980001" cy="276999"/>
          </a:xfrm>
          <a:prstGeom prst="rect">
            <a:avLst/>
          </a:prstGeom>
        </p:spPr>
        <p:txBody>
          <a:bodyPr wrap="square">
            <a:spAutoFit/>
          </a:bodyPr>
          <a:lstStyle/>
          <a:p>
            <a:r>
              <a:rPr lang="en-GB" sz="1200" b="1" dirty="0" smtClean="0">
                <a:solidFill>
                  <a:prstClr val="black"/>
                </a:solidFill>
                <a:latin typeface="Tw Cen MT" panose="020B0602020104020603" pitchFamily="34" charset="0"/>
                <a:cs typeface="Arial" panose="020B0604020202020204" pitchFamily="34" charset="0"/>
              </a:rPr>
              <a:t>NB: Write any tasks out in full in the back of your exercise books.</a:t>
            </a:r>
            <a:endParaRPr lang="en-GB" sz="1200" b="1" dirty="0">
              <a:solidFill>
                <a:prstClr val="black"/>
              </a:solidFill>
              <a:latin typeface="Tw Cen MT" panose="020B0602020104020603" pitchFamily="34" charset="0"/>
            </a:endParaRPr>
          </a:p>
        </p:txBody>
      </p:sp>
      <p:sp>
        <p:nvSpPr>
          <p:cNvPr id="2" name="TextBox 1"/>
          <p:cNvSpPr txBox="1"/>
          <p:nvPr/>
        </p:nvSpPr>
        <p:spPr>
          <a:xfrm>
            <a:off x="306040" y="5369209"/>
            <a:ext cx="955115" cy="276999"/>
          </a:xfrm>
          <a:prstGeom prst="rect">
            <a:avLst/>
          </a:prstGeom>
          <a:noFill/>
        </p:spPr>
        <p:txBody>
          <a:bodyPr wrap="square" rtlCol="0">
            <a:spAutoFit/>
          </a:bodyPr>
          <a:lstStyle/>
          <a:p>
            <a:r>
              <a:rPr lang="en-GB" sz="1200" b="1" i="1" dirty="0" err="1" smtClean="0">
                <a:solidFill>
                  <a:srgbClr val="7030A0"/>
                </a:solidFill>
                <a:latin typeface="Tw Cen MT" panose="020B0602020104020603" pitchFamily="34" charset="0"/>
              </a:rPr>
              <a:t>En</a:t>
            </a:r>
            <a:r>
              <a:rPr lang="en-GB" sz="1200" b="1" i="1" dirty="0" smtClean="0">
                <a:solidFill>
                  <a:srgbClr val="7030A0"/>
                </a:solidFill>
                <a:latin typeface="Tw Cen MT" panose="020B0602020104020603" pitchFamily="34" charset="0"/>
              </a:rPr>
              <a:t> mi </a:t>
            </a:r>
            <a:r>
              <a:rPr lang="en-GB" sz="1200" b="1" i="1" dirty="0" err="1" smtClean="0">
                <a:solidFill>
                  <a:srgbClr val="7030A0"/>
                </a:solidFill>
                <a:latin typeface="Tw Cen MT" panose="020B0602020104020603" pitchFamily="34" charset="0"/>
              </a:rPr>
              <a:t>opinión</a:t>
            </a:r>
            <a:endParaRPr lang="en-GB" sz="1200" b="1" i="1" dirty="0">
              <a:solidFill>
                <a:srgbClr val="7030A0"/>
              </a:solidFill>
              <a:latin typeface="Tw Cen MT" panose="020B0602020104020603" pitchFamily="34" charset="0"/>
            </a:endParaRPr>
          </a:p>
        </p:txBody>
      </p:sp>
      <p:pic>
        <p:nvPicPr>
          <p:cNvPr id="21" name="Picture 4" descr="custardcream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302" y="2588990"/>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368" y="2500928"/>
            <a:ext cx="619728" cy="575314"/>
          </a:xfrm>
          <a:prstGeom prst="rect">
            <a:avLst/>
          </a:prstGeom>
        </p:spPr>
      </p:pic>
      <p:sp>
        <p:nvSpPr>
          <p:cNvPr id="23" name="TextBox 22"/>
          <p:cNvSpPr txBox="1"/>
          <p:nvPr/>
        </p:nvSpPr>
        <p:spPr>
          <a:xfrm>
            <a:off x="4221361" y="2561032"/>
            <a:ext cx="502432" cy="430887"/>
          </a:xfrm>
          <a:prstGeom prst="rect">
            <a:avLst/>
          </a:prstGeom>
          <a:noFill/>
        </p:spPr>
        <p:txBody>
          <a:bodyPr wrap="square" rtlCol="0">
            <a:spAutoFit/>
          </a:bodyPr>
          <a:lstStyle/>
          <a:p>
            <a:pPr algn="ctr"/>
            <a:r>
              <a:rPr lang="en-GB" sz="1100" b="1" dirty="0">
                <a:solidFill>
                  <a:prstClr val="white"/>
                </a:solidFill>
                <a:latin typeface="Segoe Print" panose="02000600000000000000" pitchFamily="2" charset="0"/>
              </a:rPr>
              <a:t>Love it!</a:t>
            </a:r>
          </a:p>
        </p:txBody>
      </p:sp>
      <p:sp>
        <p:nvSpPr>
          <p:cNvPr id="3" name="TextBox 2"/>
          <p:cNvSpPr txBox="1"/>
          <p:nvPr/>
        </p:nvSpPr>
        <p:spPr>
          <a:xfrm>
            <a:off x="4722487" y="2263124"/>
            <a:ext cx="1373936" cy="2192908"/>
          </a:xfrm>
          <a:prstGeom prst="rect">
            <a:avLst/>
          </a:prstGeom>
          <a:noFill/>
        </p:spPr>
        <p:txBody>
          <a:bodyPr wrap="square" rtlCol="0">
            <a:spAutoFit/>
          </a:bodyPr>
          <a:lstStyle/>
          <a:p>
            <a:r>
              <a:rPr lang="en-GB" sz="1400" b="1" dirty="0" smtClean="0">
                <a:solidFill>
                  <a:prstClr val="black"/>
                </a:solidFill>
                <a:latin typeface="Tw Cen MT" panose="020B0602020104020603" pitchFamily="34" charset="0"/>
              </a:rPr>
              <a:t>L</a:t>
            </a:r>
            <a:r>
              <a:rPr lang="en-GB" sz="1050" dirty="0" smtClean="0">
                <a:solidFill>
                  <a:prstClr val="black"/>
                </a:solidFill>
                <a:latin typeface="Tw Cen MT" panose="020B0602020104020603" pitchFamily="34" charset="0"/>
              </a:rPr>
              <a:t>inks</a:t>
            </a:r>
            <a:br>
              <a:rPr lang="en-GB" sz="1050" dirty="0" smtClean="0">
                <a:solidFill>
                  <a:prstClr val="black"/>
                </a:solidFill>
                <a:latin typeface="Tw Cen MT" panose="020B0602020104020603" pitchFamily="34" charset="0"/>
              </a:rPr>
            </a:br>
            <a:r>
              <a:rPr lang="en-GB" sz="1400" b="1" dirty="0">
                <a:solidFill>
                  <a:prstClr val="black"/>
                </a:solidFill>
                <a:latin typeface="Tw Cen MT" panose="020B0602020104020603" pitchFamily="34" charset="0"/>
              </a:rPr>
              <a:t>O</a:t>
            </a:r>
            <a:r>
              <a:rPr lang="en-GB" sz="1050" dirty="0">
                <a:solidFill>
                  <a:prstClr val="black"/>
                </a:solidFill>
                <a:latin typeface="Tw Cen MT" panose="020B0602020104020603" pitchFamily="34" charset="0"/>
              </a:rPr>
              <a:t>pinions and </a:t>
            </a:r>
            <a:r>
              <a:rPr lang="en-GB" sz="1050" dirty="0" smtClean="0">
                <a:solidFill>
                  <a:prstClr val="black"/>
                </a:solidFill>
                <a:latin typeface="Tw Cen MT" panose="020B0602020104020603" pitchFamily="34" charset="0"/>
              </a:rPr>
              <a:t>reasons</a:t>
            </a:r>
            <a:br>
              <a:rPr lang="en-GB" sz="1050" dirty="0" smtClean="0">
                <a:solidFill>
                  <a:prstClr val="black"/>
                </a:solidFill>
                <a:latin typeface="Tw Cen MT" panose="020B0602020104020603" pitchFamily="34" charset="0"/>
              </a:rPr>
            </a:br>
            <a:r>
              <a:rPr lang="en-GB" sz="1400" b="1" dirty="0">
                <a:solidFill>
                  <a:prstClr val="black"/>
                </a:solidFill>
                <a:latin typeface="Tw Cen MT" panose="020B0602020104020603" pitchFamily="34" charset="0"/>
              </a:rPr>
              <a:t>V</a:t>
            </a:r>
            <a:r>
              <a:rPr lang="en-GB" sz="1050" dirty="0">
                <a:solidFill>
                  <a:prstClr val="black"/>
                </a:solidFill>
                <a:latin typeface="Tw Cen MT" panose="020B0602020104020603" pitchFamily="34" charset="0"/>
              </a:rPr>
              <a:t>ariety of </a:t>
            </a:r>
            <a:r>
              <a:rPr lang="en-GB" sz="1050" dirty="0" smtClean="0">
                <a:solidFill>
                  <a:prstClr val="black"/>
                </a:solidFill>
                <a:latin typeface="Tw Cen MT" panose="020B0602020104020603" pitchFamily="34" charset="0"/>
              </a:rPr>
              <a:t>structures</a:t>
            </a:r>
            <a:br>
              <a:rPr lang="en-GB" sz="1050" dirty="0" smtClean="0">
                <a:solidFill>
                  <a:prstClr val="black"/>
                </a:solidFill>
                <a:latin typeface="Tw Cen MT" panose="020B0602020104020603" pitchFamily="34" charset="0"/>
              </a:rPr>
            </a:br>
            <a:r>
              <a:rPr lang="en-GB" sz="1400" b="1" dirty="0">
                <a:solidFill>
                  <a:prstClr val="black"/>
                </a:solidFill>
                <a:latin typeface="Tw Cen MT" panose="020B0602020104020603" pitchFamily="34" charset="0"/>
              </a:rPr>
              <a:t>E</a:t>
            </a:r>
            <a:r>
              <a:rPr lang="en-GB" sz="1050" dirty="0">
                <a:solidFill>
                  <a:prstClr val="black"/>
                </a:solidFill>
                <a:latin typeface="Tw Cen MT" panose="020B0602020104020603" pitchFamily="34" charset="0"/>
              </a:rPr>
              <a:t>xtended </a:t>
            </a:r>
            <a:r>
              <a:rPr lang="en-GB" sz="1050" dirty="0" smtClean="0">
                <a:solidFill>
                  <a:prstClr val="black"/>
                </a:solidFill>
                <a:latin typeface="Tw Cen MT" panose="020B0602020104020603" pitchFamily="34" charset="0"/>
              </a:rPr>
              <a:t>sentences</a:t>
            </a:r>
            <a:br>
              <a:rPr lang="en-GB" sz="1050" dirty="0" smtClean="0">
                <a:solidFill>
                  <a:prstClr val="black"/>
                </a:solidFill>
                <a:latin typeface="Tw Cen MT" panose="020B0602020104020603" pitchFamily="34" charset="0"/>
              </a:rPr>
            </a:br>
            <a:r>
              <a:rPr lang="en-GB" sz="1400" b="1" dirty="0" smtClean="0">
                <a:solidFill>
                  <a:prstClr val="black"/>
                </a:solidFill>
                <a:latin typeface="Tw Cen MT" panose="020B0602020104020603" pitchFamily="34" charset="0"/>
              </a:rPr>
              <a:t>I</a:t>
            </a:r>
            <a:r>
              <a:rPr lang="en-GB" sz="1050" dirty="0" smtClean="0">
                <a:solidFill>
                  <a:prstClr val="black"/>
                </a:solidFill>
                <a:latin typeface="Tw Cen MT" panose="020B0602020104020603" pitchFamily="34" charset="0"/>
              </a:rPr>
              <a:t>nteresting vocabulary</a:t>
            </a:r>
            <a:br>
              <a:rPr lang="en-GB" sz="1050" dirty="0" smtClean="0">
                <a:solidFill>
                  <a:prstClr val="black"/>
                </a:solidFill>
                <a:latin typeface="Tw Cen MT" panose="020B0602020104020603" pitchFamily="34" charset="0"/>
              </a:rPr>
            </a:br>
            <a:r>
              <a:rPr lang="en-GB" sz="1400" b="1" dirty="0" smtClean="0">
                <a:solidFill>
                  <a:prstClr val="black"/>
                </a:solidFill>
                <a:latin typeface="Tw Cen MT" panose="020B0602020104020603" pitchFamily="34" charset="0"/>
              </a:rPr>
              <a:t>T</a:t>
            </a:r>
            <a:r>
              <a:rPr lang="en-GB" sz="1050" dirty="0" smtClean="0">
                <a:solidFill>
                  <a:prstClr val="black"/>
                </a:solidFill>
                <a:latin typeface="Tw Cen MT" panose="020B0602020104020603" pitchFamily="34" charset="0"/>
              </a:rPr>
              <a:t>enses</a:t>
            </a:r>
            <a:endParaRPr lang="en-GB" sz="1050" dirty="0">
              <a:solidFill>
                <a:prstClr val="black"/>
              </a:solidFill>
              <a:latin typeface="Tw Cen MT" panose="020B0602020104020603" pitchFamily="34" charset="0"/>
            </a:endParaRPr>
          </a:p>
          <a:p>
            <a:endParaRPr lang="en-GB" sz="1050" dirty="0">
              <a:solidFill>
                <a:prstClr val="black"/>
              </a:solidFill>
              <a:latin typeface="Tw Cen MT" panose="020B0602020104020603" pitchFamily="34" charset="0"/>
            </a:endParaRPr>
          </a:p>
          <a:p>
            <a:endParaRPr lang="en-GB" sz="1050" dirty="0">
              <a:solidFill>
                <a:prstClr val="black"/>
              </a:solidFill>
              <a:latin typeface="Tw Cen MT" panose="020B0602020104020603" pitchFamily="34" charset="0"/>
            </a:endParaRPr>
          </a:p>
          <a:p>
            <a:endParaRPr lang="en-GB" sz="1050" dirty="0">
              <a:solidFill>
                <a:prstClr val="black"/>
              </a:solidFill>
              <a:latin typeface="Tw Cen MT" panose="020B0602020104020603" pitchFamily="34" charset="0"/>
            </a:endParaRPr>
          </a:p>
          <a:p>
            <a:endParaRPr lang="en-GB" sz="1050" dirty="0">
              <a:solidFill>
                <a:prstClr val="black"/>
              </a:solidFill>
              <a:latin typeface="Tw Cen MT" panose="020B0602020104020603" pitchFamily="34" charset="0"/>
            </a:endParaRPr>
          </a:p>
          <a:p>
            <a:endParaRPr lang="en-GB" sz="1050" dirty="0">
              <a:solidFill>
                <a:prstClr val="black"/>
              </a:solidFill>
            </a:endParaRPr>
          </a:p>
        </p:txBody>
      </p:sp>
      <p:sp>
        <p:nvSpPr>
          <p:cNvPr id="11" name="TextBox 10"/>
          <p:cNvSpPr txBox="1"/>
          <p:nvPr/>
        </p:nvSpPr>
        <p:spPr>
          <a:xfrm>
            <a:off x="7480538" y="4892156"/>
            <a:ext cx="1561514" cy="954107"/>
          </a:xfrm>
          <a:prstGeom prst="rect">
            <a:avLst/>
          </a:prstGeom>
          <a:solidFill>
            <a:schemeClr val="accent4">
              <a:lumMod val="20000"/>
              <a:lumOff val="80000"/>
            </a:schemeClr>
          </a:solidFill>
        </p:spPr>
        <p:txBody>
          <a:bodyPr wrap="square" rtlCol="0">
            <a:spAutoFit/>
          </a:bodyPr>
          <a:lstStyle/>
          <a:p>
            <a:pPr algn="ctr"/>
            <a:r>
              <a:rPr lang="en-GB" sz="1400" dirty="0" smtClean="0">
                <a:solidFill>
                  <a:prstClr val="black"/>
                </a:solidFill>
                <a:latin typeface="Tw Cen MT" panose="020B0602020104020603" pitchFamily="34" charset="0"/>
              </a:rPr>
              <a:t>What is the </a:t>
            </a:r>
            <a:r>
              <a:rPr lang="en-GB" sz="1400" b="1" dirty="0" smtClean="0">
                <a:solidFill>
                  <a:prstClr val="black"/>
                </a:solidFill>
                <a:latin typeface="Tw Cen MT" panose="020B0602020104020603" pitchFamily="34" charset="0"/>
              </a:rPr>
              <a:t>ASL</a:t>
            </a:r>
            <a:r>
              <a:rPr lang="en-GB" sz="1400" dirty="0" smtClean="0">
                <a:solidFill>
                  <a:prstClr val="black"/>
                </a:solidFill>
                <a:latin typeface="Tw Cen MT" panose="020B0602020104020603" pitchFamily="34" charset="0"/>
              </a:rPr>
              <a:t/>
            </a:r>
            <a:br>
              <a:rPr lang="en-GB" sz="1400" dirty="0" smtClean="0">
                <a:solidFill>
                  <a:prstClr val="black"/>
                </a:solidFill>
                <a:latin typeface="Tw Cen MT" panose="020B0602020104020603" pitchFamily="34" charset="0"/>
              </a:rPr>
            </a:br>
            <a:r>
              <a:rPr lang="en-GB" sz="1400" dirty="0" smtClean="0">
                <a:solidFill>
                  <a:prstClr val="black"/>
                </a:solidFill>
                <a:latin typeface="Tw Cen MT" panose="020B0602020104020603" pitchFamily="34" charset="0"/>
              </a:rPr>
              <a:t>(average sentence length) for all of these sentences?</a:t>
            </a:r>
            <a:endParaRPr lang="en-GB" sz="1400" dirty="0">
              <a:solidFill>
                <a:prstClr val="black"/>
              </a:solidFill>
              <a:latin typeface="Tw Cen MT" panose="020B0602020104020603" pitchFamily="34" charset="0"/>
            </a:endParaRPr>
          </a:p>
        </p:txBody>
      </p:sp>
      <p:sp>
        <p:nvSpPr>
          <p:cNvPr id="10" name="Oval 9"/>
          <p:cNvSpPr/>
          <p:nvPr/>
        </p:nvSpPr>
        <p:spPr>
          <a:xfrm>
            <a:off x="2901462" y="3991708"/>
            <a:ext cx="6576646" cy="313006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034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Essentials for progress</a:t>
            </a:r>
            <a:endParaRPr lang="en-GB"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latin typeface="Tw Cen MT" panose="020B0602020104020603" pitchFamily="34" charset="0"/>
              </a:rPr>
              <a:t>Key questions (and answers)</a:t>
            </a:r>
          </a:p>
          <a:p>
            <a:r>
              <a:rPr lang="en-GB" dirty="0" smtClean="0">
                <a:latin typeface="Tw Cen MT" panose="020B0602020104020603" pitchFamily="34" charset="0"/>
              </a:rPr>
              <a:t>Verbs</a:t>
            </a:r>
          </a:p>
          <a:p>
            <a:r>
              <a:rPr lang="en-GB" dirty="0" smtClean="0">
                <a:latin typeface="Tw Cen MT" panose="020B0602020104020603" pitchFamily="34" charset="0"/>
              </a:rPr>
              <a:t>Vocabulary</a:t>
            </a:r>
          </a:p>
          <a:p>
            <a:r>
              <a:rPr lang="en-GB" dirty="0" smtClean="0">
                <a:latin typeface="Tw Cen MT" panose="020B0602020104020603" pitchFamily="34" charset="0"/>
              </a:rPr>
              <a:t>Conceptual knowledge (grammar)</a:t>
            </a:r>
          </a:p>
          <a:p>
            <a:r>
              <a:rPr lang="en-GB" dirty="0" smtClean="0">
                <a:latin typeface="Tw Cen MT" panose="020B0602020104020603" pitchFamily="34" charset="0"/>
              </a:rPr>
              <a:t>Personal repertoire</a:t>
            </a:r>
          </a:p>
          <a:p>
            <a:r>
              <a:rPr lang="en-GB" dirty="0" smtClean="0">
                <a:latin typeface="Tw Cen MT" panose="020B0602020104020603" pitchFamily="34" charset="0"/>
              </a:rPr>
              <a:t>Complexity</a:t>
            </a:r>
          </a:p>
          <a:p>
            <a:r>
              <a:rPr lang="en-GB" dirty="0" smtClean="0">
                <a:latin typeface="Tw Cen MT" panose="020B0602020104020603" pitchFamily="34" charset="0"/>
              </a:rPr>
              <a:t>Skills development</a:t>
            </a:r>
            <a:endParaRPr lang="en-GB" dirty="0">
              <a:latin typeface="Tw Cen MT" panose="020B0602020104020603" pitchFamily="34" charset="0"/>
            </a:endParaRPr>
          </a:p>
        </p:txBody>
      </p:sp>
    </p:spTree>
    <p:extLst>
      <p:ext uri="{BB962C8B-B14F-4D97-AF65-F5344CB8AC3E}">
        <p14:creationId xmlns:p14="http://schemas.microsoft.com/office/powerpoint/2010/main" val="2806812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136280" y="862256"/>
            <a:ext cx="8286750" cy="1325563"/>
          </a:xfrm>
        </p:spPr>
        <p:txBody>
          <a:bodyPr>
            <a:normAutofit/>
          </a:bodyPr>
          <a:lstStyle/>
          <a:p>
            <a:r>
              <a:rPr lang="en-GB" sz="3600" b="1" dirty="0" smtClean="0">
                <a:latin typeface="Tw Cen MT" panose="020B0602020104020603" pitchFamily="34" charset="0"/>
              </a:rPr>
              <a:t>To progress</a:t>
            </a:r>
            <a:endParaRPr lang="en-GB" sz="3600" b="1" dirty="0">
              <a:latin typeface="Tw Cen MT" panose="020B0602020104020603"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66309863"/>
              </p:ext>
            </p:extLst>
          </p:nvPr>
        </p:nvGraphicFramePr>
        <p:xfrm>
          <a:off x="263769" y="3700198"/>
          <a:ext cx="8651631" cy="1920240"/>
        </p:xfrm>
        <a:graphic>
          <a:graphicData uri="http://schemas.openxmlformats.org/drawingml/2006/table">
            <a:tbl>
              <a:tblPr/>
              <a:tblGrid>
                <a:gridCol w="1617785"/>
                <a:gridCol w="7033846"/>
              </a:tblGrid>
              <a:tr h="0">
                <a:tc>
                  <a:txBody>
                    <a:bodyPr/>
                    <a:lstStyle/>
                    <a:p>
                      <a:pPr fontAlgn="t"/>
                      <a:r>
                        <a:rPr lang="en-GB" sz="2400" i="1" dirty="0">
                          <a:effectLst/>
                          <a:latin typeface="Tw Cen MT" panose="020B0602020104020603" pitchFamily="34" charset="0"/>
                        </a:rPr>
                        <a:t>synonyms:</a:t>
                      </a:r>
                    </a:p>
                  </a:txBody>
                  <a:tcPr marR="28575">
                    <a:lnL>
                      <a:noFill/>
                    </a:lnL>
                    <a:lnR>
                      <a:noFill/>
                    </a:lnR>
                    <a:lnT>
                      <a:noFill/>
                    </a:lnT>
                    <a:lnB>
                      <a:noFill/>
                    </a:lnB>
                  </a:tcPr>
                </a:tc>
                <a:tc>
                  <a:txBody>
                    <a:bodyPr/>
                    <a:lstStyle/>
                    <a:p>
                      <a:r>
                        <a:rPr lang="en-GB" sz="2400" u="none" strike="noStrike" dirty="0">
                          <a:solidFill>
                            <a:schemeClr val="tx1"/>
                          </a:solidFill>
                          <a:effectLst/>
                          <a:latin typeface="Tw Cen MT" panose="020B0602020104020603" pitchFamily="34" charset="0"/>
                        </a:rPr>
                        <a:t>develop</a:t>
                      </a:r>
                      <a:r>
                        <a:rPr lang="en-GB" sz="2400" dirty="0">
                          <a:solidFill>
                            <a:schemeClr val="tx1"/>
                          </a:solidFill>
                          <a:effectLst/>
                          <a:latin typeface="Tw Cen MT" panose="020B0602020104020603" pitchFamily="34" charset="0"/>
                        </a:rPr>
                        <a:t>, </a:t>
                      </a:r>
                      <a:r>
                        <a:rPr lang="en-GB" sz="2400" u="none" strike="noStrike" dirty="0" smtClean="0">
                          <a:solidFill>
                            <a:schemeClr val="tx1"/>
                          </a:solidFill>
                          <a:effectLst/>
                          <a:latin typeface="Tw Cen MT" panose="020B0602020104020603" pitchFamily="34" charset="0"/>
                        </a:rPr>
                        <a:t>advance</a:t>
                      </a:r>
                      <a:r>
                        <a:rPr lang="en-GB" sz="2400" dirty="0">
                          <a:solidFill>
                            <a:schemeClr val="tx1"/>
                          </a:solidFill>
                          <a:effectLst/>
                          <a:latin typeface="Tw Cen MT" panose="020B0602020104020603" pitchFamily="34" charset="0"/>
                        </a:rPr>
                        <a:t>, make headway, take steps forward, make strides</a:t>
                      </a:r>
                      <a:r>
                        <a:rPr lang="en-GB" sz="2400" dirty="0" smtClean="0">
                          <a:solidFill>
                            <a:schemeClr val="tx1"/>
                          </a:solidFill>
                          <a:effectLst/>
                          <a:latin typeface="Tw Cen MT" panose="020B0602020104020603" pitchFamily="34" charset="0"/>
                        </a:rPr>
                        <a:t>, get better</a:t>
                      </a:r>
                      <a:r>
                        <a:rPr lang="en-GB" sz="2400" dirty="0">
                          <a:solidFill>
                            <a:schemeClr val="tx1"/>
                          </a:solidFill>
                          <a:effectLst/>
                          <a:latin typeface="Tw Cen MT" panose="020B0602020104020603" pitchFamily="34" charset="0"/>
                        </a:rPr>
                        <a:t>,  </a:t>
                      </a:r>
                      <a:r>
                        <a:rPr lang="en-GB" sz="2400" u="none" strike="noStrike" dirty="0" smtClean="0">
                          <a:solidFill>
                            <a:schemeClr val="tx1"/>
                          </a:solidFill>
                          <a:effectLst/>
                          <a:latin typeface="Tw Cen MT" panose="020B0602020104020603" pitchFamily="34" charset="0"/>
                        </a:rPr>
                        <a:t>improve</a:t>
                      </a:r>
                      <a:r>
                        <a:rPr lang="en-GB" sz="2400" dirty="0" smtClean="0">
                          <a:solidFill>
                            <a:schemeClr val="tx1"/>
                          </a:solidFill>
                          <a:effectLst/>
                          <a:latin typeface="Tw Cen MT" panose="020B0602020104020603" pitchFamily="34" charset="0"/>
                        </a:rPr>
                        <a:t>, </a:t>
                      </a:r>
                      <a:r>
                        <a:rPr lang="en-GB" sz="2400" dirty="0" smtClean="0">
                          <a:effectLst/>
                          <a:latin typeface="Tw Cen MT" panose="020B0602020104020603" pitchFamily="34" charset="0"/>
                        </a:rPr>
                        <a:t>t</a:t>
                      </a:r>
                      <a:r>
                        <a:rPr lang="en-GB" sz="2400" u="none" strike="noStrike" dirty="0" smtClean="0">
                          <a:solidFill>
                            <a:srgbClr val="660099"/>
                          </a:solidFill>
                          <a:effectLst/>
                          <a:latin typeface="Tw Cen MT" panose="020B0602020104020603" pitchFamily="34" charset="0"/>
                        </a:rPr>
                        <a:t>hrive</a:t>
                      </a:r>
                      <a:r>
                        <a:rPr lang="en-GB" sz="2400" dirty="0">
                          <a:effectLst/>
                          <a:latin typeface="Tw Cen MT" panose="020B0602020104020603" pitchFamily="34" charset="0"/>
                        </a:rPr>
                        <a:t>, </a:t>
                      </a:r>
                      <a:r>
                        <a:rPr lang="en-GB" sz="2400" u="none" strike="noStrike" dirty="0">
                          <a:solidFill>
                            <a:srgbClr val="660099"/>
                          </a:solidFill>
                          <a:effectLst/>
                          <a:latin typeface="Tw Cen MT" panose="020B0602020104020603" pitchFamily="34" charset="0"/>
                        </a:rPr>
                        <a:t>prosper</a:t>
                      </a:r>
                      <a:r>
                        <a:rPr lang="en-GB" sz="2400" dirty="0">
                          <a:effectLst/>
                          <a:latin typeface="Tw Cen MT" panose="020B0602020104020603" pitchFamily="34" charset="0"/>
                        </a:rPr>
                        <a:t>, </a:t>
                      </a:r>
                      <a:r>
                        <a:rPr lang="en-GB" sz="2400" u="none" strike="noStrike" dirty="0">
                          <a:solidFill>
                            <a:srgbClr val="660099"/>
                          </a:solidFill>
                          <a:effectLst/>
                          <a:latin typeface="Tw Cen MT" panose="020B0602020104020603" pitchFamily="34" charset="0"/>
                        </a:rPr>
                        <a:t>blossom</a:t>
                      </a:r>
                      <a:r>
                        <a:rPr lang="en-GB" sz="2400" dirty="0">
                          <a:effectLst/>
                          <a:latin typeface="Tw Cen MT" panose="020B0602020104020603" pitchFamily="34" charset="0"/>
                        </a:rPr>
                        <a:t>, </a:t>
                      </a:r>
                      <a:r>
                        <a:rPr lang="en-GB" sz="2400" u="none" strike="noStrike" dirty="0" smtClean="0">
                          <a:solidFill>
                            <a:srgbClr val="660099"/>
                          </a:solidFill>
                          <a:effectLst/>
                          <a:latin typeface="Tw Cen MT" panose="020B0602020104020603" pitchFamily="34" charset="0"/>
                        </a:rPr>
                        <a:t>flourish</a:t>
                      </a:r>
                      <a:r>
                        <a:rPr lang="en-GB" sz="2400" u="none" strike="noStrike" dirty="0" smtClean="0">
                          <a:solidFill>
                            <a:schemeClr val="tx1"/>
                          </a:solidFill>
                          <a:effectLst/>
                          <a:latin typeface="Tw Cen MT" panose="020B0602020104020603" pitchFamily="34" charset="0"/>
                        </a:rPr>
                        <a:t>,</a:t>
                      </a:r>
                      <a:r>
                        <a:rPr lang="en-GB" sz="2400" dirty="0">
                          <a:effectLst/>
                          <a:latin typeface="Tw Cen MT" panose="020B0602020104020603" pitchFamily="34" charset="0"/>
                        </a:rPr>
                        <a:t> </a:t>
                      </a:r>
                      <a:r>
                        <a:rPr lang="en-GB" sz="2400" u="none" strike="noStrike" dirty="0">
                          <a:solidFill>
                            <a:srgbClr val="660099"/>
                          </a:solidFill>
                          <a:effectLst/>
                          <a:latin typeface="Tw Cen MT" panose="020B0602020104020603" pitchFamily="34" charset="0"/>
                        </a:rPr>
                        <a:t>grow</a:t>
                      </a:r>
                      <a:r>
                        <a:rPr lang="en-GB" sz="2400" dirty="0">
                          <a:effectLst/>
                          <a:latin typeface="Tw Cen MT" panose="020B0602020104020603" pitchFamily="34" charset="0"/>
                        </a:rPr>
                        <a:t>, </a:t>
                      </a:r>
                      <a:r>
                        <a:rPr lang="en-GB" sz="2400" u="none" strike="noStrike" dirty="0">
                          <a:solidFill>
                            <a:schemeClr val="tx1"/>
                          </a:solidFill>
                          <a:effectLst/>
                          <a:latin typeface="Tw Cen MT" panose="020B0602020104020603" pitchFamily="34" charset="0"/>
                        </a:rPr>
                        <a:t>expand</a:t>
                      </a:r>
                      <a:r>
                        <a:rPr lang="en-GB" sz="2400" dirty="0">
                          <a:solidFill>
                            <a:schemeClr val="tx1"/>
                          </a:solidFill>
                          <a:effectLst/>
                          <a:latin typeface="Tw Cen MT" panose="020B0602020104020603" pitchFamily="34" charset="0"/>
                        </a:rPr>
                        <a:t>, </a:t>
                      </a:r>
                      <a:endParaRPr lang="en-GB" sz="2400" dirty="0" smtClean="0">
                        <a:solidFill>
                          <a:schemeClr val="tx1"/>
                        </a:solidFill>
                        <a:effectLst/>
                        <a:latin typeface="Tw Cen MT" panose="020B0602020104020603" pitchFamily="34" charset="0"/>
                      </a:endParaRPr>
                    </a:p>
                    <a:p>
                      <a:r>
                        <a:rPr lang="en-GB" sz="2400" u="none" strike="noStrike" dirty="0" smtClean="0">
                          <a:solidFill>
                            <a:schemeClr val="tx1"/>
                          </a:solidFill>
                          <a:effectLst/>
                          <a:latin typeface="Tw Cen MT" panose="020B0602020104020603" pitchFamily="34" charset="0"/>
                        </a:rPr>
                        <a:t>increase</a:t>
                      </a:r>
                      <a:r>
                        <a:rPr lang="en-GB" sz="2400" dirty="0">
                          <a:solidFill>
                            <a:schemeClr val="tx1"/>
                          </a:solidFill>
                          <a:effectLst/>
                          <a:latin typeface="Tw Cen MT" panose="020B0602020104020603" pitchFamily="34" charset="0"/>
                        </a:rPr>
                        <a:t>,</a:t>
                      </a:r>
                      <a:r>
                        <a:rPr lang="en-GB" sz="2400" dirty="0">
                          <a:effectLst/>
                          <a:latin typeface="Tw Cen MT" panose="020B0602020104020603" pitchFamily="34" charset="0"/>
                        </a:rPr>
                        <a:t> </a:t>
                      </a:r>
                      <a:r>
                        <a:rPr lang="en-GB" sz="2400" u="none" strike="noStrike" dirty="0">
                          <a:solidFill>
                            <a:srgbClr val="660099"/>
                          </a:solidFill>
                          <a:effectLst/>
                          <a:latin typeface="Tw Cen MT" panose="020B0602020104020603" pitchFamily="34" charset="0"/>
                        </a:rPr>
                        <a:t>mature</a:t>
                      </a:r>
                      <a:r>
                        <a:rPr lang="en-GB" sz="2400" dirty="0">
                          <a:effectLst/>
                          <a:latin typeface="Tw Cen MT" panose="020B0602020104020603" pitchFamily="34" charset="0"/>
                        </a:rPr>
                        <a:t>, </a:t>
                      </a:r>
                      <a:endParaRPr lang="en-GB" sz="2400" dirty="0" smtClean="0">
                        <a:effectLst/>
                        <a:latin typeface="Tw Cen MT" panose="020B0602020104020603" pitchFamily="34" charset="0"/>
                      </a:endParaRPr>
                    </a:p>
                    <a:p>
                      <a:r>
                        <a:rPr lang="en-GB" sz="2400" u="none" strike="noStrike" dirty="0" smtClean="0">
                          <a:solidFill>
                            <a:srgbClr val="660099"/>
                          </a:solidFill>
                          <a:effectLst/>
                          <a:latin typeface="Tw Cen MT" panose="020B0602020104020603" pitchFamily="34" charset="0"/>
                        </a:rPr>
                        <a:t>evolve</a:t>
                      </a:r>
                      <a:r>
                        <a:rPr lang="en-GB" sz="2400" u="none" strike="noStrike" dirty="0" smtClean="0">
                          <a:solidFill>
                            <a:schemeClr val="tx1"/>
                          </a:solidFill>
                          <a:effectLst/>
                          <a:latin typeface="Tw Cen MT" panose="020B0602020104020603" pitchFamily="34" charset="0"/>
                        </a:rPr>
                        <a:t>.</a:t>
                      </a:r>
                      <a:endParaRPr lang="en-GB" sz="2400" dirty="0">
                        <a:effectLst/>
                        <a:latin typeface="Tw Cen MT" panose="020B0602020104020603" pitchFamily="34" charset="0"/>
                      </a:endParaRPr>
                    </a:p>
                  </a:txBody>
                  <a:tcPr anchor="ctr">
                    <a:lnL>
                      <a:noFill/>
                    </a:lnL>
                    <a:lnR>
                      <a:noFill/>
                    </a:lnR>
                    <a:lnT>
                      <a:noFill/>
                    </a:lnT>
                    <a:lnB>
                      <a:noFill/>
                    </a:lnB>
                  </a:tcPr>
                </a:tc>
              </a:tr>
            </a:tbl>
          </a:graphicData>
        </a:graphic>
      </p:graphicFrame>
      <p:sp>
        <p:nvSpPr>
          <p:cNvPr id="8" name="Rectangle 2"/>
          <p:cNvSpPr>
            <a:spLocks noChangeArrowheads="1"/>
          </p:cNvSpPr>
          <p:nvPr/>
        </p:nvSpPr>
        <p:spPr bwMode="auto">
          <a:xfrm>
            <a:off x="263769" y="1976649"/>
            <a:ext cx="8870249" cy="1723549"/>
          </a:xfrm>
          <a:prstGeom prst="rect">
            <a:avLst/>
          </a:prstGeom>
          <a:noFill/>
          <a:ln>
            <a:noFill/>
          </a:ln>
          <a:effectLs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222222"/>
                </a:solidFill>
                <a:effectLst/>
                <a:latin typeface="Tw Cen MT" panose="020B0602020104020603" pitchFamily="34" charset="0"/>
                <a:cs typeface="Arial" panose="020B0604020202020204" pitchFamily="34" charset="0"/>
              </a:rPr>
              <a:t>verb</a:t>
            </a:r>
            <a:endParaRPr kumimoji="0" lang="en-US" altLang="en-US" sz="2800" b="0" i="0" u="none" strike="noStrike" cap="none" normalizeH="0" baseline="0" dirty="0" smtClean="0">
              <a:ln>
                <a:noFill/>
              </a:ln>
              <a:solidFill>
                <a:schemeClr val="tx1"/>
              </a:solidFill>
              <a:effectLst/>
              <a:latin typeface="Tw Cen MT" panose="020B06020201040206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rgbClr val="222222"/>
                </a:solidFill>
                <a:effectLst/>
                <a:latin typeface="Tw Cen MT" panose="020B0602020104020603" pitchFamily="34" charset="0"/>
                <a:cs typeface="Arial" panose="020B0604020202020204" pitchFamily="34" charset="0"/>
              </a:rPr>
              <a:t>prəˈɡrɛs</a:t>
            </a:r>
            <a:r>
              <a:rPr kumimoji="0" lang="en-US" altLang="en-US" sz="2800" b="0" i="0" u="none" strike="noStrike" cap="none" normalizeH="0" baseline="0" dirty="0" smtClean="0">
                <a:ln>
                  <a:noFill/>
                </a:ln>
                <a:solidFill>
                  <a:srgbClr val="222222"/>
                </a:solidFill>
                <a:effectLst/>
                <a:latin typeface="Tw Cen MT" panose="020B0602020104020603" pitchFamily="34" charset="0"/>
                <a:cs typeface="Arial" panose="020B0604020202020204" pitchFamily="34" charset="0"/>
              </a:rPr>
              <a:t>/</a:t>
            </a:r>
            <a:endParaRPr kumimoji="0" lang="en-US" altLang="en-US" sz="2800" b="0" i="0" u="none" strike="noStrike" cap="none" normalizeH="0" baseline="0" dirty="0" smtClean="0">
              <a:ln>
                <a:noFill/>
              </a:ln>
              <a:solidFill>
                <a:schemeClr val="tx1"/>
              </a:solidFill>
              <a:effectLst/>
              <a:latin typeface="Tw Cen MT" panose="020B06020201040206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smtClean="0">
                <a:solidFill>
                  <a:srgbClr val="222222"/>
                </a:solidFill>
                <a:latin typeface="Tw Cen MT" panose="020B0602020104020603" pitchFamily="34" charset="0"/>
                <a:cs typeface="Arial" panose="020B0604020202020204" pitchFamily="34" charset="0"/>
              </a:rPr>
              <a:t>To </a:t>
            </a:r>
            <a:r>
              <a:rPr kumimoji="0" lang="en-US" altLang="en-US" sz="2800" b="0" i="0" u="none" strike="noStrike" cap="none" normalizeH="0" baseline="0" dirty="0" smtClean="0">
                <a:ln>
                  <a:noFill/>
                </a:ln>
                <a:solidFill>
                  <a:srgbClr val="222222"/>
                </a:solidFill>
                <a:effectLst/>
                <a:latin typeface="Tw Cen MT" panose="020B0602020104020603" pitchFamily="34" charset="0"/>
                <a:cs typeface="Arial" panose="020B0604020202020204" pitchFamily="34" charset="0"/>
              </a:rPr>
              <a:t>develop towards an improved or more advanced condition.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Tw Cen MT" panose="020B0602020104020603" pitchFamily="34" charset="0"/>
            </a:endParaRPr>
          </a:p>
        </p:txBody>
      </p:sp>
    </p:spTree>
    <p:extLst>
      <p:ext uri="{BB962C8B-B14F-4D97-AF65-F5344CB8AC3E}">
        <p14:creationId xmlns:p14="http://schemas.microsoft.com/office/powerpoint/2010/main" val="2824152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clrChange>
              <a:clrFrom>
                <a:srgbClr val="F5F7FB"/>
              </a:clrFrom>
              <a:clrTo>
                <a:srgbClr val="F5F7FB">
                  <a:alpha val="0"/>
                </a:srgbClr>
              </a:clrTo>
            </a:clrChange>
          </a:blip>
          <a:stretch>
            <a:fillRect/>
          </a:stretch>
        </p:blipFill>
        <p:spPr>
          <a:xfrm>
            <a:off x="145473" y="659390"/>
            <a:ext cx="8832272" cy="2425018"/>
          </a:xfrm>
          <a:prstGeom prst="rect">
            <a:avLst/>
          </a:prstGeom>
        </p:spPr>
      </p:pic>
      <p:pic>
        <p:nvPicPr>
          <p:cNvPr id="5" name="47_Module3_Unit4_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5581" y="0"/>
            <a:ext cx="609600" cy="609600"/>
          </a:xfrm>
          <a:prstGeom prst="rect">
            <a:avLst/>
          </a:prstGeom>
        </p:spPr>
      </p:pic>
      <p:sp>
        <p:nvSpPr>
          <p:cNvPr id="6" name="TextBox 5"/>
          <p:cNvSpPr txBox="1"/>
          <p:nvPr/>
        </p:nvSpPr>
        <p:spPr>
          <a:xfrm rot="20679087">
            <a:off x="873127" y="4196905"/>
            <a:ext cx="1579418" cy="707886"/>
          </a:xfrm>
          <a:prstGeom prst="rect">
            <a:avLst/>
          </a:prstGeom>
          <a:noFill/>
        </p:spPr>
        <p:txBody>
          <a:bodyPr wrap="square" rtlCol="0">
            <a:spAutoFit/>
          </a:bodyPr>
          <a:lstStyle/>
          <a:p>
            <a:pPr algn="ctr"/>
            <a:r>
              <a:rPr lang="en-GB" sz="4000" b="1" dirty="0" err="1" smtClean="0">
                <a:solidFill>
                  <a:srgbClr val="7030A0"/>
                </a:solidFill>
              </a:rPr>
              <a:t>agua</a:t>
            </a:r>
            <a:endParaRPr lang="en-GB" sz="4000" b="1" dirty="0">
              <a:solidFill>
                <a:srgbClr val="7030A0"/>
              </a:solidFill>
            </a:endParaRPr>
          </a:p>
        </p:txBody>
      </p:sp>
      <p:pic>
        <p:nvPicPr>
          <p:cNvPr id="1028" name="Picture 4" descr="Image result for lluvia de ide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993"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1130196">
            <a:off x="2327566" y="3292614"/>
            <a:ext cx="2743198" cy="707886"/>
          </a:xfrm>
          <a:prstGeom prst="rect">
            <a:avLst/>
          </a:prstGeom>
          <a:noFill/>
        </p:spPr>
        <p:txBody>
          <a:bodyPr wrap="square" rtlCol="0">
            <a:spAutoFit/>
          </a:bodyPr>
          <a:lstStyle/>
          <a:p>
            <a:pPr algn="ctr"/>
            <a:r>
              <a:rPr lang="en-GB" sz="4000" b="1" dirty="0" err="1" smtClean="0">
                <a:solidFill>
                  <a:srgbClr val="7030A0"/>
                </a:solidFill>
              </a:rPr>
              <a:t>bocadillo</a:t>
            </a:r>
            <a:endParaRPr lang="en-GB" sz="4000" b="1" dirty="0">
              <a:solidFill>
                <a:srgbClr val="7030A0"/>
              </a:solidFill>
            </a:endParaRPr>
          </a:p>
        </p:txBody>
      </p:sp>
      <p:sp>
        <p:nvSpPr>
          <p:cNvPr id="11" name="TextBox 10"/>
          <p:cNvSpPr txBox="1"/>
          <p:nvPr/>
        </p:nvSpPr>
        <p:spPr>
          <a:xfrm>
            <a:off x="152546" y="5167087"/>
            <a:ext cx="2545483" cy="707886"/>
          </a:xfrm>
          <a:prstGeom prst="rect">
            <a:avLst/>
          </a:prstGeom>
          <a:noFill/>
        </p:spPr>
        <p:txBody>
          <a:bodyPr wrap="square" rtlCol="0">
            <a:spAutoFit/>
          </a:bodyPr>
          <a:lstStyle/>
          <a:p>
            <a:pPr algn="ctr"/>
            <a:r>
              <a:rPr lang="en-GB" sz="4000" b="1" dirty="0" smtClean="0">
                <a:solidFill>
                  <a:srgbClr val="7030A0"/>
                </a:solidFill>
              </a:rPr>
              <a:t>chocolate</a:t>
            </a:r>
            <a:endParaRPr lang="en-GB" sz="4000" b="1" dirty="0">
              <a:solidFill>
                <a:srgbClr val="7030A0"/>
              </a:solidFill>
            </a:endParaRPr>
          </a:p>
        </p:txBody>
      </p:sp>
      <p:sp>
        <p:nvSpPr>
          <p:cNvPr id="12" name="TextBox 11"/>
          <p:cNvSpPr txBox="1"/>
          <p:nvPr/>
        </p:nvSpPr>
        <p:spPr>
          <a:xfrm rot="21094945">
            <a:off x="462187" y="5845193"/>
            <a:ext cx="3138054" cy="584775"/>
          </a:xfrm>
          <a:prstGeom prst="rect">
            <a:avLst/>
          </a:prstGeom>
          <a:noFill/>
        </p:spPr>
        <p:txBody>
          <a:bodyPr wrap="square" rtlCol="0">
            <a:spAutoFit/>
          </a:bodyPr>
          <a:lstStyle/>
          <a:p>
            <a:pPr algn="ctr"/>
            <a:r>
              <a:rPr lang="en-GB" sz="3200" b="1" dirty="0" err="1" smtClean="0">
                <a:solidFill>
                  <a:srgbClr val="7030A0"/>
                </a:solidFill>
              </a:rPr>
              <a:t>una</a:t>
            </a:r>
            <a:r>
              <a:rPr lang="en-GB" sz="3200" b="1" dirty="0" smtClean="0">
                <a:solidFill>
                  <a:srgbClr val="7030A0"/>
                </a:solidFill>
              </a:rPr>
              <a:t> </a:t>
            </a:r>
            <a:r>
              <a:rPr lang="en-GB" sz="3200" b="1" dirty="0" err="1" smtClean="0">
                <a:solidFill>
                  <a:srgbClr val="7030A0"/>
                </a:solidFill>
              </a:rPr>
              <a:t>chocolatina</a:t>
            </a:r>
            <a:endParaRPr lang="en-GB" sz="3200" b="1" dirty="0">
              <a:solidFill>
                <a:srgbClr val="7030A0"/>
              </a:solidFill>
            </a:endParaRPr>
          </a:p>
        </p:txBody>
      </p:sp>
      <p:sp>
        <p:nvSpPr>
          <p:cNvPr id="13" name="TextBox 12"/>
          <p:cNvSpPr txBox="1"/>
          <p:nvPr/>
        </p:nvSpPr>
        <p:spPr>
          <a:xfrm>
            <a:off x="4806247" y="3104054"/>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refresco</a:t>
            </a:r>
            <a:endParaRPr lang="en-GB" sz="4000" b="1" dirty="0">
              <a:solidFill>
                <a:srgbClr val="7030A0"/>
              </a:solidFill>
            </a:endParaRPr>
          </a:p>
        </p:txBody>
      </p:sp>
      <p:sp>
        <p:nvSpPr>
          <p:cNvPr id="14" name="TextBox 13"/>
          <p:cNvSpPr txBox="1"/>
          <p:nvPr/>
        </p:nvSpPr>
        <p:spPr>
          <a:xfrm rot="511860">
            <a:off x="5193276" y="3810613"/>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zumo</a:t>
            </a:r>
            <a:endParaRPr lang="en-GB" sz="4000" b="1" dirty="0">
              <a:solidFill>
                <a:srgbClr val="7030A0"/>
              </a:solidFill>
            </a:endParaRPr>
          </a:p>
        </p:txBody>
      </p:sp>
      <p:sp>
        <p:nvSpPr>
          <p:cNvPr id="15" name="TextBox 14"/>
          <p:cNvSpPr txBox="1"/>
          <p:nvPr/>
        </p:nvSpPr>
        <p:spPr>
          <a:xfrm>
            <a:off x="4806247" y="4467422"/>
            <a:ext cx="4454538" cy="707886"/>
          </a:xfrm>
          <a:prstGeom prst="rect">
            <a:avLst/>
          </a:prstGeom>
          <a:noFill/>
        </p:spPr>
        <p:txBody>
          <a:bodyPr wrap="square" rtlCol="0">
            <a:spAutoFit/>
          </a:bodyPr>
          <a:lstStyle/>
          <a:p>
            <a:pPr algn="ctr"/>
            <a:r>
              <a:rPr lang="en-GB" sz="4000" b="1" dirty="0" err="1" smtClean="0">
                <a:solidFill>
                  <a:srgbClr val="7030A0"/>
                </a:solidFill>
              </a:rPr>
              <a:t>juego</a:t>
            </a:r>
            <a:r>
              <a:rPr lang="en-GB" sz="4000" b="1" dirty="0" smtClean="0">
                <a:solidFill>
                  <a:srgbClr val="7030A0"/>
                </a:solidFill>
              </a:rPr>
              <a:t> al </a:t>
            </a:r>
            <a:r>
              <a:rPr lang="en-GB" sz="4000" b="1" dirty="0" err="1" smtClean="0">
                <a:solidFill>
                  <a:srgbClr val="7030A0"/>
                </a:solidFill>
              </a:rPr>
              <a:t>fútbol</a:t>
            </a:r>
            <a:endParaRPr lang="en-GB" sz="4000" b="1" dirty="0">
              <a:solidFill>
                <a:srgbClr val="7030A0"/>
              </a:solidFill>
            </a:endParaRPr>
          </a:p>
        </p:txBody>
      </p:sp>
      <p:sp>
        <p:nvSpPr>
          <p:cNvPr id="16" name="TextBox 15"/>
          <p:cNvSpPr txBox="1"/>
          <p:nvPr/>
        </p:nvSpPr>
        <p:spPr>
          <a:xfrm>
            <a:off x="4516279" y="5244704"/>
            <a:ext cx="4454538" cy="707886"/>
          </a:xfrm>
          <a:prstGeom prst="rect">
            <a:avLst/>
          </a:prstGeom>
          <a:noFill/>
        </p:spPr>
        <p:txBody>
          <a:bodyPr wrap="square" rtlCol="0">
            <a:spAutoFit/>
          </a:bodyPr>
          <a:lstStyle/>
          <a:p>
            <a:pPr algn="ctr"/>
            <a:r>
              <a:rPr lang="en-GB" sz="4000" b="1" dirty="0" err="1" smtClean="0">
                <a:solidFill>
                  <a:srgbClr val="7030A0"/>
                </a:solidFill>
              </a:rPr>
              <a:t>leo</a:t>
            </a:r>
            <a:r>
              <a:rPr lang="en-GB" sz="4000" b="1" dirty="0" smtClean="0">
                <a:solidFill>
                  <a:srgbClr val="7030A0"/>
                </a:solidFill>
              </a:rPr>
              <a:t> </a:t>
            </a:r>
            <a:r>
              <a:rPr lang="en-GB" sz="4000" b="1" dirty="0" err="1" smtClean="0">
                <a:solidFill>
                  <a:srgbClr val="7030A0"/>
                </a:solidFill>
              </a:rPr>
              <a:t>mis</a:t>
            </a:r>
            <a:r>
              <a:rPr lang="en-GB" sz="4000" b="1" dirty="0" smtClean="0">
                <a:solidFill>
                  <a:srgbClr val="7030A0"/>
                </a:solidFill>
              </a:rPr>
              <a:t> SMS</a:t>
            </a:r>
            <a:endParaRPr lang="en-GB" sz="4000" b="1" dirty="0">
              <a:solidFill>
                <a:srgbClr val="7030A0"/>
              </a:solidFill>
            </a:endParaRPr>
          </a:p>
        </p:txBody>
      </p:sp>
      <p:sp>
        <p:nvSpPr>
          <p:cNvPr id="17" name="TextBox 16"/>
          <p:cNvSpPr txBox="1"/>
          <p:nvPr/>
        </p:nvSpPr>
        <p:spPr>
          <a:xfrm>
            <a:off x="4806247" y="6167352"/>
            <a:ext cx="4454538" cy="584775"/>
          </a:xfrm>
          <a:prstGeom prst="rect">
            <a:avLst/>
          </a:prstGeom>
          <a:noFill/>
        </p:spPr>
        <p:txBody>
          <a:bodyPr wrap="square" rtlCol="0">
            <a:spAutoFit/>
          </a:bodyPr>
          <a:lstStyle/>
          <a:p>
            <a:pPr algn="ctr"/>
            <a:r>
              <a:rPr lang="en-GB" sz="3200" b="1" dirty="0" err="1" smtClean="0">
                <a:solidFill>
                  <a:srgbClr val="7030A0"/>
                </a:solidFill>
              </a:rPr>
              <a:t>juego</a:t>
            </a:r>
            <a:r>
              <a:rPr lang="en-GB" sz="3200" b="1" dirty="0" smtClean="0">
                <a:solidFill>
                  <a:srgbClr val="7030A0"/>
                </a:solidFill>
              </a:rPr>
              <a:t> al </a:t>
            </a:r>
            <a:r>
              <a:rPr lang="en-GB" sz="3200" b="1" dirty="0" err="1" smtClean="0">
                <a:solidFill>
                  <a:srgbClr val="7030A0"/>
                </a:solidFill>
              </a:rPr>
              <a:t>baloncesto</a:t>
            </a:r>
            <a:endParaRPr lang="en-GB" sz="3200" b="1" dirty="0">
              <a:solidFill>
                <a:srgbClr val="7030A0"/>
              </a:solidFill>
            </a:endParaRPr>
          </a:p>
        </p:txBody>
      </p:sp>
      <p:sp>
        <p:nvSpPr>
          <p:cNvPr id="8" name="Oval 7"/>
          <p:cNvSpPr/>
          <p:nvPr/>
        </p:nvSpPr>
        <p:spPr>
          <a:xfrm>
            <a:off x="2292134" y="810491"/>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4487848" y="1128258"/>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p:cNvSpPr txBox="1"/>
          <p:nvPr/>
        </p:nvSpPr>
        <p:spPr>
          <a:xfrm>
            <a:off x="92389" y="-49143"/>
            <a:ext cx="4713858" cy="707886"/>
          </a:xfrm>
          <a:prstGeom prst="rect">
            <a:avLst/>
          </a:prstGeom>
          <a:noFill/>
        </p:spPr>
        <p:txBody>
          <a:bodyPr wrap="square" rtlCol="0">
            <a:spAutoFit/>
          </a:bodyPr>
          <a:lstStyle/>
          <a:p>
            <a:r>
              <a:rPr lang="en-GB" sz="4000" b="1" dirty="0" smtClean="0">
                <a:solidFill>
                  <a:srgbClr val="7030A0"/>
                </a:solidFill>
              </a:rPr>
              <a:t>La </a:t>
            </a:r>
            <a:r>
              <a:rPr lang="en-GB" sz="4000" b="1" dirty="0" err="1" smtClean="0">
                <a:solidFill>
                  <a:srgbClr val="7030A0"/>
                </a:solidFill>
              </a:rPr>
              <a:t>predicción</a:t>
            </a:r>
            <a:endParaRPr lang="en-GB" sz="4000" b="1" dirty="0">
              <a:solidFill>
                <a:srgbClr val="7030A0"/>
              </a:solidFill>
            </a:endParaRPr>
          </a:p>
        </p:txBody>
      </p:sp>
    </p:spTree>
    <p:extLst>
      <p:ext uri="{BB962C8B-B14F-4D97-AF65-F5344CB8AC3E}">
        <p14:creationId xmlns:p14="http://schemas.microsoft.com/office/powerpoint/2010/main" val="41167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9214" fill="hold"/>
                                        <p:tgtEl>
                                          <p:spTgt spid="5"/>
                                        </p:tgtEl>
                                      </p:cBhvr>
                                    </p:cmd>
                                  </p:childTnLst>
                                </p:cTn>
                              </p:par>
                            </p:childTnLst>
                          </p:cTn>
                        </p:par>
                      </p:childTnLst>
                    </p:cTn>
                  </p:par>
                </p:childTnLst>
              </p:cTn>
              <p:nextCondLst>
                <p:cond evt="onClick" delay="0">
                  <p:tgtEl>
                    <p:spTgt spid="5"/>
                  </p:tgtEl>
                </p:cond>
              </p:nextCondLst>
            </p:seq>
            <p:audio>
              <p:cMediaNode vol="80000">
                <p:cTn id="63" fill="hold" display="0">
                  <p:stCondLst>
                    <p:cond delay="indefinite"/>
                  </p:stCondLst>
                  <p:endCondLst>
                    <p:cond evt="onStopAudio" delay="0">
                      <p:tgtEl>
                        <p:sldTgt/>
                      </p:tgtEl>
                    </p:cond>
                  </p:endCondLst>
                </p:cTn>
                <p:tgtEl>
                  <p:spTgt spid="5"/>
                </p:tgtEl>
              </p:cMediaNode>
            </p:audio>
          </p:childTnLst>
        </p:cTn>
      </p:par>
    </p:tnLst>
    <p:bldLst>
      <p:bldP spid="6" grpId="0"/>
      <p:bldP spid="10" grpId="0"/>
      <p:bldP spid="11" grpId="0"/>
      <p:bldP spid="12" grpId="0"/>
      <p:bldP spid="13" grpId="0"/>
      <p:bldP spid="14" grpId="0"/>
      <p:bldP spid="15" grpId="0"/>
      <p:bldP spid="16" grpId="0"/>
      <p:bldP spid="17" grpId="0"/>
      <p:bldP spid="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785694"/>
            <a:ext cx="7886700" cy="708343"/>
          </a:xfrm>
        </p:spPr>
        <p:txBody>
          <a:bodyPr/>
          <a:lstStyle/>
          <a:p>
            <a:r>
              <a:rPr lang="en-GB" dirty="0" smtClean="0">
                <a:latin typeface="Tw Cen MT" panose="020B0602020104020603" pitchFamily="34" charset="0"/>
              </a:rPr>
              <a:t>What it looks like in the classroom</a:t>
            </a:r>
            <a:endParaRPr lang="en-GB" dirty="0">
              <a:latin typeface="Tw Cen MT" panose="020B0602020104020603" pitchFamily="34" charset="0"/>
            </a:endParaRPr>
          </a:p>
        </p:txBody>
      </p:sp>
      <p:sp>
        <p:nvSpPr>
          <p:cNvPr id="5" name="Content Placeholder 4"/>
          <p:cNvSpPr>
            <a:spLocks noGrp="1"/>
          </p:cNvSpPr>
          <p:nvPr>
            <p:ph idx="1"/>
          </p:nvPr>
        </p:nvSpPr>
        <p:spPr>
          <a:xfrm>
            <a:off x="628650" y="1336517"/>
            <a:ext cx="7886700" cy="4351338"/>
          </a:xfrm>
        </p:spPr>
        <p:txBody>
          <a:bodyPr>
            <a:normAutofit/>
          </a:bodyPr>
          <a:lstStyle/>
          <a:p>
            <a:r>
              <a:rPr lang="en-GB" dirty="0" smtClean="0">
                <a:latin typeface="Tw Cen MT" panose="020B0602020104020603" pitchFamily="34" charset="0"/>
              </a:rPr>
              <a:t>thinking</a:t>
            </a:r>
          </a:p>
          <a:p>
            <a:r>
              <a:rPr lang="en-GB" dirty="0" smtClean="0">
                <a:latin typeface="Tw Cen MT" panose="020B0602020104020603" pitchFamily="34" charset="0"/>
              </a:rPr>
              <a:t>making links</a:t>
            </a:r>
          </a:p>
          <a:p>
            <a:r>
              <a:rPr lang="en-GB" dirty="0" smtClean="0">
                <a:latin typeface="Tw Cen MT" panose="020B0602020104020603" pitchFamily="34" charset="0"/>
              </a:rPr>
              <a:t>asking questions / enquiry / interest</a:t>
            </a:r>
          </a:p>
          <a:p>
            <a:r>
              <a:rPr lang="en-GB" dirty="0" smtClean="0">
                <a:latin typeface="Tw Cen MT" panose="020B0602020104020603" pitchFamily="34" charset="0"/>
              </a:rPr>
              <a:t>supported risk-taking (in TL interaction and discussion about language)</a:t>
            </a:r>
          </a:p>
          <a:p>
            <a:r>
              <a:rPr lang="en-GB" dirty="0" smtClean="0">
                <a:latin typeface="Tw Cen MT" panose="020B0602020104020603" pitchFamily="34" charset="0"/>
              </a:rPr>
              <a:t>hard work  / challenge</a:t>
            </a:r>
          </a:p>
          <a:p>
            <a:r>
              <a:rPr lang="en-GB" dirty="0" smtClean="0">
                <a:latin typeface="Tw Cen MT" panose="020B0602020104020603" pitchFamily="34" charset="0"/>
              </a:rPr>
              <a:t>strong relationships (humour)</a:t>
            </a:r>
          </a:p>
          <a:p>
            <a:r>
              <a:rPr lang="en-GB" dirty="0" smtClean="0">
                <a:latin typeface="Tw Cen MT" panose="020B0602020104020603" pitchFamily="34" charset="0"/>
              </a:rPr>
              <a:t>shared class culture / history</a:t>
            </a:r>
          </a:p>
        </p:txBody>
      </p:sp>
      <p:pic>
        <p:nvPicPr>
          <p:cNvPr id="6" name="Picture 5"/>
          <p:cNvPicPr>
            <a:picLocks noChangeAspect="1"/>
          </p:cNvPicPr>
          <p:nvPr/>
        </p:nvPicPr>
        <p:blipFill>
          <a:blip r:embed="rId4"/>
          <a:stretch>
            <a:fillRect/>
          </a:stretch>
        </p:blipFill>
        <p:spPr>
          <a:xfrm>
            <a:off x="1721708" y="5314270"/>
            <a:ext cx="5510893" cy="1412878"/>
          </a:xfrm>
          <a:prstGeom prst="rect">
            <a:avLst/>
          </a:prstGeom>
        </p:spPr>
      </p:pic>
    </p:spTree>
    <p:extLst>
      <p:ext uri="{BB962C8B-B14F-4D97-AF65-F5344CB8AC3E}">
        <p14:creationId xmlns:p14="http://schemas.microsoft.com/office/powerpoint/2010/main" val="20971179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What it looks like in books</a:t>
            </a:r>
            <a:endParaRPr lang="en-GB" dirty="0">
              <a:latin typeface="Tw Cen MT" panose="020B0602020104020603" pitchFamily="34" charset="0"/>
            </a:endParaRPr>
          </a:p>
        </p:txBody>
      </p:sp>
      <p:sp>
        <p:nvSpPr>
          <p:cNvPr id="5" name="Content Placeholder 4"/>
          <p:cNvSpPr>
            <a:spLocks noGrp="1"/>
          </p:cNvSpPr>
          <p:nvPr>
            <p:ph idx="1"/>
          </p:nvPr>
        </p:nvSpPr>
        <p:spPr/>
        <p:txBody>
          <a:bodyPr>
            <a:normAutofit/>
          </a:bodyPr>
          <a:lstStyle/>
          <a:p>
            <a:r>
              <a:rPr lang="en-GB" dirty="0" smtClean="0">
                <a:latin typeface="Tw Cen MT" panose="020B0602020104020603" pitchFamily="34" charset="0"/>
              </a:rPr>
              <a:t> care</a:t>
            </a:r>
          </a:p>
          <a:p>
            <a:r>
              <a:rPr lang="en-GB" dirty="0">
                <a:latin typeface="Tw Cen MT" panose="020B0602020104020603" pitchFamily="34" charset="0"/>
              </a:rPr>
              <a:t> </a:t>
            </a:r>
            <a:r>
              <a:rPr lang="en-GB" dirty="0" smtClean="0">
                <a:latin typeface="Tw Cen MT" panose="020B0602020104020603" pitchFamily="34" charset="0"/>
              </a:rPr>
              <a:t>individual / peer marking responsibility</a:t>
            </a:r>
          </a:p>
          <a:p>
            <a:r>
              <a:rPr lang="en-GB" dirty="0">
                <a:latin typeface="Tw Cen MT" panose="020B0602020104020603" pitchFamily="34" charset="0"/>
              </a:rPr>
              <a:t> </a:t>
            </a:r>
            <a:r>
              <a:rPr lang="en-GB" dirty="0" smtClean="0">
                <a:latin typeface="Tw Cen MT" panose="020B0602020104020603" pitchFamily="34" charset="0"/>
              </a:rPr>
              <a:t>teacher feedback</a:t>
            </a:r>
          </a:p>
          <a:p>
            <a:r>
              <a:rPr lang="en-GB" dirty="0">
                <a:latin typeface="Tw Cen MT" panose="020B0602020104020603" pitchFamily="34" charset="0"/>
              </a:rPr>
              <a:t> </a:t>
            </a:r>
            <a:r>
              <a:rPr lang="en-GB" dirty="0" smtClean="0">
                <a:latin typeface="Tw Cen MT" panose="020B0602020104020603" pitchFamily="34" charset="0"/>
              </a:rPr>
              <a:t>student follow up</a:t>
            </a:r>
          </a:p>
          <a:p>
            <a:r>
              <a:rPr lang="en-GB" dirty="0" smtClean="0">
                <a:latin typeface="Tw Cen MT" panose="020B0602020104020603" pitchFamily="34" charset="0"/>
              </a:rPr>
              <a:t> recycling of </a:t>
            </a:r>
            <a:r>
              <a:rPr lang="en-GB" dirty="0" smtClean="0">
                <a:latin typeface="Tw Cen MT" panose="020B0602020104020603" pitchFamily="34" charset="0"/>
                <a:sym typeface="Wingdings" panose="05000000000000000000" pitchFamily="2" charset="2"/>
              </a:rPr>
              <a:t>s and addressing of </a:t>
            </a:r>
            <a:r>
              <a:rPr lang="en-GB" dirty="0" err="1" smtClean="0">
                <a:latin typeface="Tw Cen MT" panose="020B0602020104020603" pitchFamily="34" charset="0"/>
                <a:sym typeface="Wingdings" panose="05000000000000000000" pitchFamily="2" charset="2"/>
              </a:rPr>
              <a:t>Ts</a:t>
            </a:r>
            <a:endParaRPr lang="en-GB" dirty="0" smtClean="0">
              <a:latin typeface="Tw Cen MT" panose="020B0602020104020603" pitchFamily="34" charset="0"/>
              <a:sym typeface="Wingdings" panose="05000000000000000000" pitchFamily="2" charset="2"/>
            </a:endParaRPr>
          </a:p>
          <a:p>
            <a:r>
              <a:rPr lang="en-GB" dirty="0" smtClean="0">
                <a:latin typeface="Tw Cen MT" panose="020B0602020104020603" pitchFamily="34" charset="0"/>
                <a:sym typeface="Wingdings" panose="05000000000000000000" pitchFamily="2" charset="2"/>
              </a:rPr>
              <a:t>written work showing longer, more detailed and complex sentences with an increasing repertoire of vocabulary and structures (explicit ASL)</a:t>
            </a:r>
            <a:endParaRPr lang="en-GB" dirty="0" smtClean="0">
              <a:latin typeface="Tw Cen MT" panose="020B0602020104020603" pitchFamily="34" charset="0"/>
            </a:endParaRPr>
          </a:p>
        </p:txBody>
      </p:sp>
    </p:spTree>
    <p:extLst>
      <p:ext uri="{BB962C8B-B14F-4D97-AF65-F5344CB8AC3E}">
        <p14:creationId xmlns:p14="http://schemas.microsoft.com/office/powerpoint/2010/main" val="34447610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036" y="4320882"/>
            <a:ext cx="8327572" cy="2031325"/>
          </a:xfrm>
          <a:prstGeom prst="rect">
            <a:avLst/>
          </a:prstGeom>
          <a:noFill/>
        </p:spPr>
        <p:txBody>
          <a:bodyPr wrap="square" rtlCol="0">
            <a:spAutoFit/>
          </a:bodyPr>
          <a:lstStyle/>
          <a:p>
            <a:r>
              <a:rPr lang="en-GB" dirty="0" smtClean="0"/>
              <a:t>¡</a:t>
            </a:r>
            <a:r>
              <a:rPr lang="en-GB" dirty="0" err="1" smtClean="0"/>
              <a:t>Hola</a:t>
            </a:r>
            <a:r>
              <a:rPr lang="en-GB" dirty="0" smtClean="0"/>
              <a:t>!  Me </a:t>
            </a:r>
            <a:r>
              <a:rPr lang="en-GB" dirty="0" err="1" smtClean="0"/>
              <a:t>llamo</a:t>
            </a:r>
            <a:r>
              <a:rPr lang="en-GB" dirty="0" smtClean="0"/>
              <a:t> ……. Soy de </a:t>
            </a:r>
            <a:r>
              <a:rPr lang="en-GB" dirty="0" err="1" smtClean="0"/>
              <a:t>Inglaterra</a:t>
            </a:r>
            <a:r>
              <a:rPr lang="en-GB" dirty="0" smtClean="0"/>
              <a:t> </a:t>
            </a:r>
            <a:r>
              <a:rPr lang="en-GB" dirty="0" err="1" smtClean="0"/>
              <a:t>en</a:t>
            </a:r>
            <a:r>
              <a:rPr lang="en-GB" dirty="0" smtClean="0"/>
              <a:t> </a:t>
            </a:r>
            <a:r>
              <a:rPr lang="en-GB" dirty="0" err="1" smtClean="0"/>
              <a:t>Comberton</a:t>
            </a:r>
            <a:r>
              <a:rPr lang="en-GB" dirty="0" smtClean="0"/>
              <a:t>.  </a:t>
            </a:r>
            <a:r>
              <a:rPr lang="en-GB" dirty="0" err="1" smtClean="0"/>
              <a:t>Hablo</a:t>
            </a:r>
            <a:r>
              <a:rPr lang="en-GB" dirty="0" smtClean="0"/>
              <a:t> </a:t>
            </a:r>
            <a:r>
              <a:rPr lang="en-GB" dirty="0" err="1" smtClean="0"/>
              <a:t>inglés</a:t>
            </a:r>
            <a:r>
              <a:rPr lang="en-GB" dirty="0" smtClean="0"/>
              <a:t> y un </a:t>
            </a:r>
            <a:r>
              <a:rPr lang="en-GB" dirty="0" err="1" smtClean="0"/>
              <a:t>poco</a:t>
            </a:r>
            <a:r>
              <a:rPr lang="en-GB" dirty="0" smtClean="0"/>
              <a:t> de </a:t>
            </a:r>
            <a:r>
              <a:rPr lang="en-GB" dirty="0" err="1" smtClean="0"/>
              <a:t>español</a:t>
            </a:r>
            <a:r>
              <a:rPr lang="en-GB" dirty="0" smtClean="0"/>
              <a:t>. </a:t>
            </a:r>
            <a:r>
              <a:rPr lang="en-GB" dirty="0" err="1" smtClean="0"/>
              <a:t>Tengo</a:t>
            </a:r>
            <a:r>
              <a:rPr lang="en-GB" dirty="0" smtClean="0"/>
              <a:t> once </a:t>
            </a:r>
            <a:r>
              <a:rPr lang="en-GB" dirty="0" err="1" smtClean="0"/>
              <a:t>años</a:t>
            </a:r>
            <a:r>
              <a:rPr lang="en-GB" dirty="0" smtClean="0"/>
              <a:t> y soy </a:t>
            </a:r>
            <a:r>
              <a:rPr lang="en-GB" dirty="0" err="1" smtClean="0"/>
              <a:t>divertido</a:t>
            </a:r>
            <a:r>
              <a:rPr lang="en-GB" dirty="0" smtClean="0"/>
              <a:t> y </a:t>
            </a:r>
            <a:r>
              <a:rPr lang="en-GB" dirty="0" err="1" smtClean="0"/>
              <a:t>listo</a:t>
            </a:r>
            <a:r>
              <a:rPr lang="en-GB" dirty="0" smtClean="0"/>
              <a:t>.  </a:t>
            </a:r>
            <a:r>
              <a:rPr lang="en-GB" dirty="0" err="1" smtClean="0"/>
              <a:t>Mis</a:t>
            </a:r>
            <a:r>
              <a:rPr lang="en-GB" dirty="0" smtClean="0"/>
              <a:t> </a:t>
            </a:r>
            <a:r>
              <a:rPr lang="en-GB" dirty="0" err="1" smtClean="0"/>
              <a:t>pasión</a:t>
            </a:r>
            <a:r>
              <a:rPr lang="en-GB" dirty="0" smtClean="0"/>
              <a:t> </a:t>
            </a:r>
            <a:r>
              <a:rPr lang="en-GB" dirty="0" err="1" smtClean="0">
                <a:solidFill>
                  <a:srgbClr val="FF0000"/>
                </a:solidFill>
              </a:rPr>
              <a:t>es</a:t>
            </a:r>
            <a:r>
              <a:rPr lang="en-GB" dirty="0" smtClean="0">
                <a:solidFill>
                  <a:srgbClr val="FF0000"/>
                </a:solidFill>
              </a:rPr>
              <a:t> </a:t>
            </a:r>
            <a:r>
              <a:rPr lang="en-GB" dirty="0" err="1" smtClean="0">
                <a:solidFill>
                  <a:srgbClr val="FF0000"/>
                </a:solidFill>
              </a:rPr>
              <a:t>fútbol</a:t>
            </a:r>
            <a:r>
              <a:rPr lang="en-GB" dirty="0" smtClean="0">
                <a:solidFill>
                  <a:srgbClr val="FF0000"/>
                </a:solidFill>
              </a:rPr>
              <a:t> </a:t>
            </a:r>
            <a:r>
              <a:rPr lang="en-GB" dirty="0" smtClean="0"/>
              <a:t>y mi </a:t>
            </a:r>
            <a:r>
              <a:rPr lang="en-GB" dirty="0" err="1" smtClean="0">
                <a:solidFill>
                  <a:srgbClr val="FF0000"/>
                </a:solidFill>
              </a:rPr>
              <a:t>heroé</a:t>
            </a:r>
            <a:r>
              <a:rPr lang="en-GB" dirty="0" smtClean="0"/>
              <a:t> </a:t>
            </a:r>
            <a:r>
              <a:rPr lang="en-GB" dirty="0" err="1" smtClean="0"/>
              <a:t>es</a:t>
            </a:r>
            <a:r>
              <a:rPr lang="en-GB" dirty="0" smtClean="0"/>
              <a:t> Pele. ¡</a:t>
            </a:r>
            <a:r>
              <a:rPr lang="en-GB" dirty="0" err="1" smtClean="0"/>
              <a:t>Es</a:t>
            </a:r>
            <a:r>
              <a:rPr lang="en-GB" dirty="0" smtClean="0"/>
              <a:t> </a:t>
            </a:r>
            <a:r>
              <a:rPr lang="en-GB" dirty="0" err="1" smtClean="0"/>
              <a:t>fenomenal</a:t>
            </a:r>
            <a:r>
              <a:rPr lang="en-GB" dirty="0" smtClean="0"/>
              <a:t>!  </a:t>
            </a:r>
            <a:r>
              <a:rPr lang="en-GB" dirty="0" err="1" smtClean="0"/>
              <a:t>En</a:t>
            </a:r>
            <a:r>
              <a:rPr lang="en-GB" dirty="0" smtClean="0"/>
              <a:t> mi </a:t>
            </a:r>
            <a:r>
              <a:rPr lang="en-GB" dirty="0" err="1" smtClean="0"/>
              <a:t>familia</a:t>
            </a:r>
            <a:r>
              <a:rPr lang="en-GB" dirty="0" smtClean="0"/>
              <a:t> hay </a:t>
            </a:r>
            <a:r>
              <a:rPr lang="en-GB" dirty="0" err="1" smtClean="0"/>
              <a:t>cuatro</a:t>
            </a:r>
            <a:r>
              <a:rPr lang="en-GB" dirty="0" smtClean="0"/>
              <a:t> personas.  No </a:t>
            </a:r>
            <a:r>
              <a:rPr lang="en-GB" dirty="0" err="1" smtClean="0"/>
              <a:t>tengo</a:t>
            </a:r>
            <a:r>
              <a:rPr lang="en-GB" dirty="0" smtClean="0"/>
              <a:t> </a:t>
            </a:r>
            <a:r>
              <a:rPr lang="en-GB" dirty="0" err="1" smtClean="0"/>
              <a:t>mascotas</a:t>
            </a:r>
            <a:r>
              <a:rPr lang="en-GB" dirty="0" smtClean="0"/>
              <a:t> </a:t>
            </a:r>
            <a:r>
              <a:rPr lang="en-GB" dirty="0" err="1" smtClean="0"/>
              <a:t>pero</a:t>
            </a:r>
            <a:r>
              <a:rPr lang="en-GB" dirty="0" smtClean="0"/>
              <a:t> </a:t>
            </a:r>
            <a:r>
              <a:rPr lang="en-GB" dirty="0" err="1" smtClean="0"/>
              <a:t>quiero</a:t>
            </a:r>
            <a:r>
              <a:rPr lang="en-GB" dirty="0" smtClean="0"/>
              <a:t> un </a:t>
            </a:r>
            <a:r>
              <a:rPr lang="en-GB" dirty="0" err="1" smtClean="0"/>
              <a:t>perro</a:t>
            </a:r>
            <a:r>
              <a:rPr lang="en-GB" dirty="0" smtClean="0"/>
              <a:t>.  </a:t>
            </a:r>
            <a:r>
              <a:rPr lang="en-GB" dirty="0" err="1" smtClean="0"/>
              <a:t>Mi</a:t>
            </a:r>
            <a:r>
              <a:rPr lang="en-GB" dirty="0" smtClean="0"/>
              <a:t> </a:t>
            </a:r>
            <a:r>
              <a:rPr lang="en-GB" dirty="0" err="1" smtClean="0"/>
              <a:t>cumpleaños</a:t>
            </a:r>
            <a:r>
              <a:rPr lang="en-GB" dirty="0" smtClean="0"/>
              <a:t> </a:t>
            </a:r>
            <a:r>
              <a:rPr lang="en-GB" dirty="0" err="1" smtClean="0"/>
              <a:t>es</a:t>
            </a:r>
            <a:r>
              <a:rPr lang="en-GB" dirty="0" smtClean="0"/>
              <a:t> el dos de </a:t>
            </a:r>
            <a:r>
              <a:rPr lang="en-GB" dirty="0" err="1" smtClean="0"/>
              <a:t>enero</a:t>
            </a:r>
            <a:r>
              <a:rPr lang="en-GB" dirty="0" smtClean="0"/>
              <a:t>.  Me </a:t>
            </a:r>
            <a:r>
              <a:rPr lang="en-GB" dirty="0" err="1" smtClean="0"/>
              <a:t>gusta</a:t>
            </a:r>
            <a:r>
              <a:rPr lang="en-GB" dirty="0" smtClean="0"/>
              <a:t> mucho </a:t>
            </a:r>
            <a:r>
              <a:rPr lang="en-GB" dirty="0" err="1" smtClean="0"/>
              <a:t>jugar</a:t>
            </a:r>
            <a:r>
              <a:rPr lang="en-GB" dirty="0" smtClean="0"/>
              <a:t> a </a:t>
            </a:r>
            <a:r>
              <a:rPr lang="en-GB" dirty="0" err="1" smtClean="0"/>
              <a:t>los</a:t>
            </a:r>
            <a:r>
              <a:rPr lang="en-GB" dirty="0" smtClean="0"/>
              <a:t> </a:t>
            </a:r>
            <a:r>
              <a:rPr lang="en-GB" dirty="0" err="1" smtClean="0"/>
              <a:t>videojuegos</a:t>
            </a:r>
            <a:r>
              <a:rPr lang="en-GB" dirty="0" smtClean="0"/>
              <a:t> </a:t>
            </a:r>
            <a:r>
              <a:rPr lang="en-GB" dirty="0" err="1" smtClean="0">
                <a:solidFill>
                  <a:srgbClr val="FF0000"/>
                </a:solidFill>
              </a:rPr>
              <a:t>pero</a:t>
            </a:r>
            <a:r>
              <a:rPr lang="en-GB" dirty="0" smtClean="0"/>
              <a:t> </a:t>
            </a:r>
            <a:r>
              <a:rPr lang="en-GB" dirty="0" err="1" smtClean="0"/>
              <a:t>muy</a:t>
            </a:r>
            <a:r>
              <a:rPr lang="en-GB" dirty="0" smtClean="0"/>
              <a:t> </a:t>
            </a:r>
            <a:r>
              <a:rPr lang="en-GB" dirty="0" err="1" smtClean="0"/>
              <a:t>divertido</a:t>
            </a:r>
            <a:r>
              <a:rPr lang="en-GB" dirty="0" smtClean="0"/>
              <a:t>.  </a:t>
            </a:r>
            <a:r>
              <a:rPr lang="en-GB" dirty="0" err="1" smtClean="0"/>
              <a:t>Mis</a:t>
            </a:r>
            <a:r>
              <a:rPr lang="en-GB" dirty="0" smtClean="0">
                <a:solidFill>
                  <a:srgbClr val="FF0000"/>
                </a:solidFill>
              </a:rPr>
              <a:t> </a:t>
            </a:r>
            <a:r>
              <a:rPr lang="en-GB" dirty="0" err="1" smtClean="0">
                <a:solidFill>
                  <a:srgbClr val="FF0000"/>
                </a:solidFill>
              </a:rPr>
              <a:t>majores</a:t>
            </a:r>
            <a:r>
              <a:rPr lang="en-GB" dirty="0" smtClean="0">
                <a:solidFill>
                  <a:srgbClr val="FF0000"/>
                </a:solidFill>
              </a:rPr>
              <a:t> </a:t>
            </a:r>
            <a:r>
              <a:rPr lang="en-GB" dirty="0" smtClean="0"/>
              <a:t>amigos </a:t>
            </a:r>
            <a:r>
              <a:rPr lang="en-GB" dirty="0" err="1" smtClean="0">
                <a:solidFill>
                  <a:srgbClr val="FF0000"/>
                </a:solidFill>
              </a:rPr>
              <a:t>es</a:t>
            </a:r>
            <a:r>
              <a:rPr lang="en-GB" dirty="0" smtClean="0"/>
              <a:t> Archie, Zee, </a:t>
            </a:r>
            <a:r>
              <a:rPr lang="en-GB" dirty="0" err="1" smtClean="0"/>
              <a:t>Allum</a:t>
            </a:r>
            <a:r>
              <a:rPr lang="en-GB" dirty="0" smtClean="0"/>
              <a:t>, Tim y Maxim </a:t>
            </a:r>
            <a:r>
              <a:rPr lang="en-GB" dirty="0" err="1" smtClean="0">
                <a:solidFill>
                  <a:srgbClr val="FF0000"/>
                </a:solidFill>
              </a:rPr>
              <a:t>pero</a:t>
            </a:r>
            <a:r>
              <a:rPr lang="en-GB" dirty="0" smtClean="0">
                <a:solidFill>
                  <a:srgbClr val="FF0000"/>
                </a:solidFill>
              </a:rPr>
              <a:t> hay mucho </a:t>
            </a:r>
            <a:r>
              <a:rPr lang="en-GB" dirty="0" err="1" smtClean="0"/>
              <a:t>guay</a:t>
            </a:r>
            <a:r>
              <a:rPr lang="en-GB" dirty="0" smtClean="0"/>
              <a:t>!  </a:t>
            </a:r>
            <a:r>
              <a:rPr lang="en-GB" dirty="0" err="1" smtClean="0"/>
              <a:t>Normalmente</a:t>
            </a:r>
            <a:r>
              <a:rPr lang="en-GB" dirty="0" smtClean="0"/>
              <a:t> </a:t>
            </a:r>
            <a:r>
              <a:rPr lang="en-GB" dirty="0" err="1" smtClean="0"/>
              <a:t>juego</a:t>
            </a:r>
            <a:r>
              <a:rPr lang="en-GB" dirty="0" smtClean="0"/>
              <a:t> al </a:t>
            </a:r>
            <a:r>
              <a:rPr lang="en-GB" dirty="0" err="1" smtClean="0"/>
              <a:t>fútbol</a:t>
            </a:r>
            <a:r>
              <a:rPr lang="en-GB" dirty="0" smtClean="0"/>
              <a:t>, al rugby, al </a:t>
            </a:r>
            <a:r>
              <a:rPr lang="en-GB" dirty="0" err="1" smtClean="0"/>
              <a:t>baloncesto</a:t>
            </a:r>
            <a:r>
              <a:rPr lang="en-GB" dirty="0" smtClean="0"/>
              <a:t> y al </a:t>
            </a:r>
            <a:r>
              <a:rPr lang="en-GB" dirty="0" err="1" smtClean="0"/>
              <a:t>tenis</a:t>
            </a:r>
            <a:r>
              <a:rPr lang="en-GB" dirty="0" smtClean="0"/>
              <a:t>. </a:t>
            </a:r>
            <a:r>
              <a:rPr lang="en-GB" dirty="0" smtClean="0">
                <a:solidFill>
                  <a:srgbClr val="FF0000"/>
                </a:solidFill>
              </a:rPr>
              <a:t>Hay</a:t>
            </a:r>
            <a:r>
              <a:rPr lang="en-GB" dirty="0" smtClean="0"/>
              <a:t> </a:t>
            </a:r>
            <a:r>
              <a:rPr lang="en-GB" dirty="0" err="1" smtClean="0"/>
              <a:t>muy</a:t>
            </a:r>
            <a:r>
              <a:rPr lang="en-GB" dirty="0" smtClean="0"/>
              <a:t> </a:t>
            </a:r>
            <a:r>
              <a:rPr lang="en-GB" dirty="0" err="1" smtClean="0"/>
              <a:t>bueno</a:t>
            </a:r>
            <a:r>
              <a:rPr lang="en-GB" dirty="0" smtClean="0"/>
              <a:t>.  </a:t>
            </a:r>
            <a:r>
              <a:rPr lang="en-GB" dirty="0" err="1" smtClean="0"/>
              <a:t>Gracias</a:t>
            </a:r>
            <a:r>
              <a:rPr lang="en-GB" dirty="0" smtClean="0"/>
              <a:t> </a:t>
            </a:r>
            <a:r>
              <a:rPr lang="en-GB" dirty="0" err="1" smtClean="0"/>
              <a:t>por</a:t>
            </a:r>
            <a:r>
              <a:rPr lang="en-GB" dirty="0" smtClean="0"/>
              <a:t> </a:t>
            </a:r>
            <a:r>
              <a:rPr lang="en-GB" dirty="0" err="1" smtClean="0"/>
              <a:t>escuchar</a:t>
            </a:r>
            <a:r>
              <a:rPr lang="en-GB" dirty="0" smtClean="0"/>
              <a:t>. ¡</a:t>
            </a:r>
            <a:r>
              <a:rPr lang="en-GB" dirty="0" err="1" smtClean="0"/>
              <a:t>Adiós</a:t>
            </a:r>
            <a:r>
              <a:rPr lang="en-GB" dirty="0" smtClean="0"/>
              <a:t>!</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872" y="546574"/>
            <a:ext cx="5901439" cy="3639627"/>
          </a:xfrm>
          <a:prstGeom prst="rect">
            <a:avLst/>
          </a:prstGeom>
        </p:spPr>
      </p:pic>
      <p:sp>
        <p:nvSpPr>
          <p:cNvPr id="5" name="Rectangle 4"/>
          <p:cNvSpPr/>
          <p:nvPr/>
        </p:nvSpPr>
        <p:spPr>
          <a:xfrm>
            <a:off x="151589" y="6469304"/>
            <a:ext cx="6791154" cy="373885"/>
          </a:xfrm>
          <a:prstGeom prst="rect">
            <a:avLst/>
          </a:prstGeom>
        </p:spPr>
        <p:txBody>
          <a:bodyPr wrap="none">
            <a:spAutoFit/>
          </a:bodyPr>
          <a:lstStyle/>
          <a:p>
            <a:pPr>
              <a:lnSpc>
                <a:spcPct val="107000"/>
              </a:lnSpc>
              <a:spcAft>
                <a:spcPts val="800"/>
              </a:spcAft>
            </a:pPr>
            <a:r>
              <a:rPr lang="en-GB" b="1" dirty="0" smtClean="0">
                <a:latin typeface="Tw Cen MT" panose="020B0602020104020603" pitchFamily="34" charset="0"/>
                <a:ea typeface="Calibri" panose="020F0502020204030204" pitchFamily="34" charset="0"/>
                <a:cs typeface="Times New Roman" panose="02020603050405020304" pitchFamily="18" charset="0"/>
              </a:rPr>
              <a:t>95 words / 13 sentences = 7.3 words ASL (Average Sentence Length)</a:t>
            </a:r>
            <a:endParaRPr lang="en-GB" b="1" dirty="0">
              <a:effectLst/>
              <a:latin typeface="Tw Cen MT" panose="020B0602020104020603"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0" y="60145"/>
            <a:ext cx="3752196" cy="461665"/>
          </a:xfrm>
          <a:prstGeom prst="rect">
            <a:avLst/>
          </a:prstGeom>
          <a:noFill/>
        </p:spPr>
        <p:txBody>
          <a:bodyPr wrap="square" rtlCol="0">
            <a:spAutoFit/>
          </a:bodyPr>
          <a:lstStyle/>
          <a:p>
            <a:r>
              <a:rPr lang="en-GB" sz="2400" b="1" dirty="0" smtClean="0">
                <a:latin typeface="Tw Cen MT" panose="020B0602020104020603" pitchFamily="34" charset="0"/>
              </a:rPr>
              <a:t>November 2016</a:t>
            </a:r>
            <a:endParaRPr lang="en-GB" sz="2400" b="1" dirty="0">
              <a:latin typeface="Tw Cen MT" panose="020B0602020104020603" pitchFamily="34" charset="0"/>
            </a:endParaRPr>
          </a:p>
        </p:txBody>
      </p:sp>
      <p:sp>
        <p:nvSpPr>
          <p:cNvPr id="4" name="TextBox 3"/>
          <p:cNvSpPr txBox="1"/>
          <p:nvPr/>
        </p:nvSpPr>
        <p:spPr>
          <a:xfrm>
            <a:off x="151589" y="1178169"/>
            <a:ext cx="1220011" cy="923330"/>
          </a:xfrm>
          <a:prstGeom prst="rect">
            <a:avLst/>
          </a:prstGeom>
          <a:noFill/>
        </p:spPr>
        <p:txBody>
          <a:bodyPr wrap="square" rtlCol="0">
            <a:spAutoFit/>
          </a:bodyPr>
          <a:lstStyle/>
          <a:p>
            <a:r>
              <a:rPr lang="en-GB" dirty="0" smtClean="0">
                <a:solidFill>
                  <a:srgbClr val="FF0000"/>
                </a:solidFill>
              </a:rPr>
              <a:t>Red = problem areas</a:t>
            </a:r>
            <a:endParaRPr lang="en-GB" dirty="0">
              <a:solidFill>
                <a:srgbClr val="FF0000"/>
              </a:solidFill>
            </a:endParaRPr>
          </a:p>
        </p:txBody>
      </p:sp>
    </p:spTree>
    <p:extLst>
      <p:ext uri="{BB962C8B-B14F-4D97-AF65-F5344CB8AC3E}">
        <p14:creationId xmlns:p14="http://schemas.microsoft.com/office/powerpoint/2010/main" val="40493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952" r="11669" b="31905"/>
          <a:stretch/>
        </p:blipFill>
        <p:spPr>
          <a:xfrm rot="10800000">
            <a:off x="126076" y="844376"/>
            <a:ext cx="4641786" cy="3615813"/>
          </a:xfrm>
          <a:prstGeom prst="rect">
            <a:avLst/>
          </a:prstGeom>
        </p:spPr>
      </p:pic>
      <p:sp>
        <p:nvSpPr>
          <p:cNvPr id="5" name="Rectangle 4"/>
          <p:cNvSpPr/>
          <p:nvPr/>
        </p:nvSpPr>
        <p:spPr>
          <a:xfrm>
            <a:off x="126077" y="6352650"/>
            <a:ext cx="4286751" cy="375552"/>
          </a:xfrm>
          <a:prstGeom prst="rect">
            <a:avLst/>
          </a:prstGeom>
        </p:spPr>
        <p:txBody>
          <a:bodyPr wrap="none">
            <a:sp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129 words / 10 sentences = 12.9 words ASL</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4767864" y="720339"/>
            <a:ext cx="4376136" cy="5632311"/>
          </a:xfrm>
          <a:prstGeom prst="rect">
            <a:avLst/>
          </a:prstGeom>
          <a:noFill/>
        </p:spPr>
        <p:txBody>
          <a:bodyPr wrap="square" rtlCol="0">
            <a:spAutoFit/>
          </a:bodyPr>
          <a:lstStyle/>
          <a:p>
            <a:r>
              <a:rPr lang="en-GB" dirty="0" err="1" smtClean="0"/>
              <a:t>Mi</a:t>
            </a:r>
            <a:r>
              <a:rPr lang="en-GB" dirty="0" smtClean="0"/>
              <a:t> </a:t>
            </a:r>
            <a:r>
              <a:rPr lang="en-GB" dirty="0" err="1" smtClean="0"/>
              <a:t>insti</a:t>
            </a:r>
            <a:r>
              <a:rPr lang="en-GB" dirty="0" smtClean="0"/>
              <a:t> se llama </a:t>
            </a:r>
            <a:r>
              <a:rPr lang="en-GB" dirty="0" err="1" smtClean="0"/>
              <a:t>Comberton</a:t>
            </a:r>
            <a:r>
              <a:rPr lang="en-GB" dirty="0" smtClean="0"/>
              <a:t> VC. </a:t>
            </a:r>
            <a:r>
              <a:rPr lang="en-GB" dirty="0" err="1" smtClean="0"/>
              <a:t>En</a:t>
            </a:r>
            <a:r>
              <a:rPr lang="en-GB" dirty="0" smtClean="0"/>
              <a:t> mi </a:t>
            </a:r>
            <a:r>
              <a:rPr lang="en-GB" dirty="0" err="1" smtClean="0"/>
              <a:t>insti</a:t>
            </a:r>
            <a:r>
              <a:rPr lang="en-GB" dirty="0" smtClean="0"/>
              <a:t> </a:t>
            </a:r>
            <a:r>
              <a:rPr lang="en-GB" dirty="0" smtClean="0">
                <a:solidFill>
                  <a:srgbClr val="00B050"/>
                </a:solidFill>
              </a:rPr>
              <a:t>hay</a:t>
            </a:r>
            <a:r>
              <a:rPr lang="en-GB" dirty="0" smtClean="0"/>
              <a:t> </a:t>
            </a:r>
            <a:r>
              <a:rPr lang="en-GB" dirty="0" err="1" smtClean="0"/>
              <a:t>unas</a:t>
            </a:r>
            <a:r>
              <a:rPr lang="en-GB" dirty="0" smtClean="0"/>
              <a:t> </a:t>
            </a:r>
            <a:r>
              <a:rPr lang="en-GB" dirty="0" err="1" smtClean="0"/>
              <a:t>clases</a:t>
            </a:r>
            <a:r>
              <a:rPr lang="en-GB" dirty="0" smtClean="0"/>
              <a:t>, </a:t>
            </a:r>
            <a:r>
              <a:rPr lang="en-GB" dirty="0" err="1" smtClean="0"/>
              <a:t>una</a:t>
            </a:r>
            <a:r>
              <a:rPr lang="en-GB" dirty="0" smtClean="0"/>
              <a:t> </a:t>
            </a:r>
            <a:r>
              <a:rPr lang="en-GB" dirty="0" err="1" smtClean="0"/>
              <a:t>biblioteca</a:t>
            </a:r>
            <a:r>
              <a:rPr lang="en-GB" dirty="0" smtClean="0"/>
              <a:t>, un campo de </a:t>
            </a:r>
            <a:r>
              <a:rPr lang="en-GB" dirty="0" err="1" smtClean="0"/>
              <a:t>fútbol</a:t>
            </a:r>
            <a:r>
              <a:rPr lang="en-GB" dirty="0" smtClean="0"/>
              <a:t> </a:t>
            </a:r>
            <a:r>
              <a:rPr lang="en-GB" dirty="0" err="1" smtClean="0"/>
              <a:t>grande</a:t>
            </a:r>
            <a:r>
              <a:rPr lang="en-GB" dirty="0" smtClean="0"/>
              <a:t> y mucho </a:t>
            </a:r>
            <a:r>
              <a:rPr lang="en-GB" dirty="0" err="1" smtClean="0"/>
              <a:t>más</a:t>
            </a:r>
            <a:r>
              <a:rPr lang="en-GB" dirty="0" smtClean="0"/>
              <a:t>.  No </a:t>
            </a:r>
            <a:r>
              <a:rPr lang="en-GB" dirty="0" smtClean="0">
                <a:solidFill>
                  <a:srgbClr val="00B050"/>
                </a:solidFill>
              </a:rPr>
              <a:t>hay</a:t>
            </a:r>
            <a:r>
              <a:rPr lang="en-GB" dirty="0" smtClean="0"/>
              <a:t> bonitos </a:t>
            </a:r>
            <a:r>
              <a:rPr lang="en-GB" dirty="0" err="1" smtClean="0"/>
              <a:t>servicios</a:t>
            </a:r>
            <a:r>
              <a:rPr lang="en-GB" dirty="0" smtClean="0"/>
              <a:t>, son </a:t>
            </a:r>
            <a:r>
              <a:rPr lang="en-GB" dirty="0" err="1" smtClean="0"/>
              <a:t>malos</a:t>
            </a:r>
            <a:r>
              <a:rPr lang="en-GB" dirty="0" smtClean="0"/>
              <a:t>!</a:t>
            </a:r>
            <a:br>
              <a:rPr lang="en-GB" dirty="0" smtClean="0"/>
            </a:br>
            <a:r>
              <a:rPr lang="en-GB" dirty="0" smtClean="0"/>
              <a:t/>
            </a:r>
            <a:br>
              <a:rPr lang="en-GB" dirty="0" smtClean="0"/>
            </a:br>
            <a:r>
              <a:rPr lang="en-GB" dirty="0" err="1" smtClean="0"/>
              <a:t>Estudio</a:t>
            </a:r>
            <a:r>
              <a:rPr lang="en-GB" dirty="0" smtClean="0"/>
              <a:t> </a:t>
            </a:r>
            <a:r>
              <a:rPr lang="en-GB" dirty="0" err="1" smtClean="0">
                <a:solidFill>
                  <a:srgbClr val="7030A0"/>
                </a:solidFill>
              </a:rPr>
              <a:t>español</a:t>
            </a:r>
            <a:r>
              <a:rPr lang="en-GB" dirty="0" smtClean="0"/>
              <a:t>, </a:t>
            </a:r>
            <a:r>
              <a:rPr lang="en-GB" dirty="0" err="1" smtClean="0"/>
              <a:t>inglés</a:t>
            </a:r>
            <a:r>
              <a:rPr lang="en-GB" dirty="0" smtClean="0"/>
              <a:t>, </a:t>
            </a:r>
            <a:r>
              <a:rPr lang="en-GB" dirty="0" err="1" smtClean="0"/>
              <a:t>historia</a:t>
            </a:r>
            <a:r>
              <a:rPr lang="en-GB" dirty="0"/>
              <a:t> </a:t>
            </a:r>
            <a:r>
              <a:rPr lang="en-GB" dirty="0" smtClean="0"/>
              <a:t>y </a:t>
            </a:r>
            <a:r>
              <a:rPr lang="en-GB" dirty="0" err="1" smtClean="0"/>
              <a:t>dibujo</a:t>
            </a:r>
            <a:r>
              <a:rPr lang="en-GB" dirty="0" smtClean="0"/>
              <a:t>, </a:t>
            </a:r>
            <a:r>
              <a:rPr lang="en-GB" dirty="0" err="1" smtClean="0"/>
              <a:t>por</a:t>
            </a:r>
            <a:r>
              <a:rPr lang="en-GB" dirty="0" smtClean="0"/>
              <a:t> </a:t>
            </a:r>
            <a:r>
              <a:rPr lang="en-GB" dirty="0" err="1" smtClean="0"/>
              <a:t>ejemplo</a:t>
            </a:r>
            <a:r>
              <a:rPr lang="en-GB" dirty="0" smtClean="0"/>
              <a:t>.  Me </a:t>
            </a:r>
            <a:r>
              <a:rPr lang="en-GB" dirty="0" err="1" smtClean="0"/>
              <a:t>gusta</a:t>
            </a:r>
            <a:r>
              <a:rPr lang="en-GB" dirty="0" smtClean="0"/>
              <a:t> la </a:t>
            </a:r>
            <a:r>
              <a:rPr lang="en-GB" dirty="0" err="1" smtClean="0"/>
              <a:t>educación</a:t>
            </a:r>
            <a:r>
              <a:rPr lang="en-GB" dirty="0" smtClean="0"/>
              <a:t> </a:t>
            </a:r>
            <a:r>
              <a:rPr lang="en-GB" dirty="0" err="1" smtClean="0"/>
              <a:t>física</a:t>
            </a:r>
            <a:r>
              <a:rPr lang="en-GB" dirty="0" smtClean="0"/>
              <a:t>, la </a:t>
            </a:r>
            <a:r>
              <a:rPr lang="en-GB" dirty="0" err="1" smtClean="0"/>
              <a:t>música</a:t>
            </a:r>
            <a:r>
              <a:rPr lang="en-GB" dirty="0" smtClean="0"/>
              <a:t> y el </a:t>
            </a:r>
            <a:r>
              <a:rPr lang="en-GB" dirty="0" err="1" smtClean="0"/>
              <a:t>teatro</a:t>
            </a:r>
            <a:r>
              <a:rPr lang="en-GB" dirty="0" smtClean="0"/>
              <a:t> </a:t>
            </a:r>
            <a:r>
              <a:rPr lang="en-GB" dirty="0" err="1" smtClean="0">
                <a:solidFill>
                  <a:srgbClr val="00B050"/>
                </a:solidFill>
              </a:rPr>
              <a:t>porque</a:t>
            </a:r>
            <a:r>
              <a:rPr lang="en-GB" dirty="0" smtClean="0"/>
              <a:t> </a:t>
            </a:r>
            <a:r>
              <a:rPr lang="en-GB" dirty="0" err="1" smtClean="0">
                <a:solidFill>
                  <a:srgbClr val="FF0000"/>
                </a:solidFill>
              </a:rPr>
              <a:t>es</a:t>
            </a:r>
            <a:r>
              <a:rPr lang="en-GB" dirty="0" smtClean="0"/>
              <a:t> </a:t>
            </a:r>
            <a:r>
              <a:rPr lang="en-GB" dirty="0" err="1" smtClean="0"/>
              <a:t>muy</a:t>
            </a:r>
            <a:r>
              <a:rPr lang="en-GB" dirty="0" smtClean="0"/>
              <a:t> </a:t>
            </a:r>
            <a:r>
              <a:rPr lang="en-GB" dirty="0" err="1" smtClean="0">
                <a:solidFill>
                  <a:srgbClr val="7030A0"/>
                </a:solidFill>
              </a:rPr>
              <a:t>divertidos</a:t>
            </a:r>
            <a:r>
              <a:rPr lang="en-GB" dirty="0" smtClean="0"/>
              <a:t>.  No me </a:t>
            </a:r>
            <a:r>
              <a:rPr lang="en-GB" dirty="0" err="1" smtClean="0"/>
              <a:t>gustan</a:t>
            </a:r>
            <a:r>
              <a:rPr lang="en-GB" dirty="0" smtClean="0"/>
              <a:t> las </a:t>
            </a:r>
            <a:r>
              <a:rPr lang="en-GB" dirty="0" err="1" smtClean="0"/>
              <a:t>matemáticas</a:t>
            </a:r>
            <a:r>
              <a:rPr lang="en-GB" dirty="0" smtClean="0"/>
              <a:t> </a:t>
            </a:r>
            <a:r>
              <a:rPr lang="en-GB" dirty="0" err="1" smtClean="0">
                <a:solidFill>
                  <a:srgbClr val="00B050"/>
                </a:solidFill>
              </a:rPr>
              <a:t>porque</a:t>
            </a:r>
            <a:r>
              <a:rPr lang="en-GB" dirty="0" smtClean="0">
                <a:solidFill>
                  <a:srgbClr val="00B050"/>
                </a:solidFill>
              </a:rPr>
              <a:t> </a:t>
            </a:r>
            <a:r>
              <a:rPr lang="en-GB" dirty="0" smtClean="0"/>
              <a:t>no </a:t>
            </a:r>
            <a:r>
              <a:rPr lang="en-GB" dirty="0" smtClean="0">
                <a:solidFill>
                  <a:srgbClr val="00B050"/>
                </a:solidFill>
              </a:rPr>
              <a:t>son</a:t>
            </a:r>
            <a:r>
              <a:rPr lang="en-GB" dirty="0" smtClean="0"/>
              <a:t> </a:t>
            </a:r>
            <a:r>
              <a:rPr lang="en-GB" dirty="0" err="1" smtClean="0"/>
              <a:t>interesantes</a:t>
            </a:r>
            <a:r>
              <a:rPr lang="en-GB" dirty="0" smtClean="0"/>
              <a:t> y el </a:t>
            </a:r>
            <a:r>
              <a:rPr lang="en-GB" dirty="0" err="1" smtClean="0"/>
              <a:t>profesor</a:t>
            </a:r>
            <a:r>
              <a:rPr lang="en-GB" dirty="0" smtClean="0"/>
              <a:t> </a:t>
            </a:r>
            <a:r>
              <a:rPr lang="en-GB" dirty="0" err="1" smtClean="0">
                <a:solidFill>
                  <a:srgbClr val="00B050"/>
                </a:solidFill>
              </a:rPr>
              <a:t>es</a:t>
            </a:r>
            <a:r>
              <a:rPr lang="en-GB" dirty="0" smtClean="0">
                <a:solidFill>
                  <a:srgbClr val="00B050"/>
                </a:solidFill>
              </a:rPr>
              <a:t> </a:t>
            </a:r>
            <a:r>
              <a:rPr lang="en-GB" dirty="0" err="1" smtClean="0"/>
              <a:t>aburridísimo</a:t>
            </a:r>
            <a:r>
              <a:rPr lang="en-GB" dirty="0" smtClean="0"/>
              <a:t>.  </a:t>
            </a:r>
            <a:r>
              <a:rPr lang="en-GB" dirty="0" err="1" smtClean="0"/>
              <a:t>Pienso</a:t>
            </a:r>
            <a:r>
              <a:rPr lang="en-GB" dirty="0" smtClean="0"/>
              <a:t> que la </a:t>
            </a:r>
            <a:r>
              <a:rPr lang="en-GB" dirty="0" err="1" smtClean="0"/>
              <a:t>profesora</a:t>
            </a:r>
            <a:r>
              <a:rPr lang="en-GB" dirty="0" smtClean="0"/>
              <a:t> de </a:t>
            </a:r>
            <a:r>
              <a:rPr lang="en-GB" dirty="0" err="1" smtClean="0"/>
              <a:t>teatro</a:t>
            </a:r>
            <a:r>
              <a:rPr lang="en-GB" dirty="0" smtClean="0"/>
              <a:t> </a:t>
            </a:r>
            <a:r>
              <a:rPr lang="en-GB" dirty="0" err="1" smtClean="0">
                <a:solidFill>
                  <a:srgbClr val="00B050"/>
                </a:solidFill>
              </a:rPr>
              <a:t>es</a:t>
            </a:r>
            <a:r>
              <a:rPr lang="en-GB" dirty="0" smtClean="0"/>
              <a:t> </a:t>
            </a:r>
            <a:r>
              <a:rPr lang="en-GB" dirty="0" err="1" smtClean="0"/>
              <a:t>muy</a:t>
            </a:r>
            <a:r>
              <a:rPr lang="en-GB" dirty="0" smtClean="0"/>
              <a:t> </a:t>
            </a:r>
            <a:r>
              <a:rPr lang="en-GB" dirty="0" err="1" smtClean="0"/>
              <a:t>raro</a:t>
            </a:r>
            <a:r>
              <a:rPr lang="en-GB" dirty="0" smtClean="0"/>
              <a:t> y mi </a:t>
            </a:r>
            <a:r>
              <a:rPr lang="en-GB" dirty="0" err="1" smtClean="0"/>
              <a:t>profesor</a:t>
            </a:r>
            <a:r>
              <a:rPr lang="en-GB" dirty="0" smtClean="0"/>
              <a:t> </a:t>
            </a:r>
            <a:r>
              <a:rPr lang="en-GB" dirty="0" err="1" smtClean="0"/>
              <a:t>favorito</a:t>
            </a:r>
            <a:r>
              <a:rPr lang="en-GB" dirty="0" smtClean="0"/>
              <a:t> </a:t>
            </a:r>
            <a:r>
              <a:rPr lang="en-GB" dirty="0" err="1" smtClean="0">
                <a:solidFill>
                  <a:srgbClr val="00B050"/>
                </a:solidFill>
              </a:rPr>
              <a:t>es</a:t>
            </a:r>
            <a:r>
              <a:rPr lang="en-GB" dirty="0" smtClean="0"/>
              <a:t> </a:t>
            </a:r>
            <a:r>
              <a:rPr lang="en-GB" dirty="0" err="1" smtClean="0"/>
              <a:t>Señor</a:t>
            </a:r>
            <a:r>
              <a:rPr lang="en-GB" dirty="0" smtClean="0"/>
              <a:t> Gooch.  </a:t>
            </a:r>
            <a:br>
              <a:rPr lang="en-GB" dirty="0" smtClean="0"/>
            </a:br>
            <a:r>
              <a:rPr lang="en-GB" dirty="0" smtClean="0"/>
              <a:t/>
            </a:r>
            <a:br>
              <a:rPr lang="en-GB" dirty="0" smtClean="0"/>
            </a:br>
            <a:r>
              <a:rPr lang="en-GB" dirty="0" smtClean="0"/>
              <a:t>Durante el </a:t>
            </a:r>
            <a:r>
              <a:rPr lang="en-GB" dirty="0" err="1" smtClean="0"/>
              <a:t>recreo</a:t>
            </a:r>
            <a:r>
              <a:rPr lang="en-GB" dirty="0" smtClean="0"/>
              <a:t> </a:t>
            </a:r>
            <a:r>
              <a:rPr lang="en-GB" dirty="0" err="1" smtClean="0"/>
              <a:t>como</a:t>
            </a:r>
            <a:r>
              <a:rPr lang="en-GB" dirty="0" smtClean="0"/>
              <a:t> un </a:t>
            </a:r>
            <a:r>
              <a:rPr lang="en-GB" dirty="0" err="1" smtClean="0"/>
              <a:t>bocadillo</a:t>
            </a:r>
            <a:r>
              <a:rPr lang="en-GB" dirty="0" smtClean="0"/>
              <a:t>, </a:t>
            </a:r>
            <a:r>
              <a:rPr lang="en-GB" dirty="0" err="1" smtClean="0"/>
              <a:t>una</a:t>
            </a:r>
            <a:r>
              <a:rPr lang="en-GB" dirty="0" smtClean="0"/>
              <a:t> </a:t>
            </a:r>
            <a:r>
              <a:rPr lang="en-GB" dirty="0" err="1" smtClean="0"/>
              <a:t>bolsa</a:t>
            </a:r>
            <a:r>
              <a:rPr lang="en-GB" dirty="0" smtClean="0"/>
              <a:t> de </a:t>
            </a:r>
            <a:r>
              <a:rPr lang="en-GB" dirty="0" err="1" smtClean="0"/>
              <a:t>patatas</a:t>
            </a:r>
            <a:r>
              <a:rPr lang="en-GB" dirty="0" smtClean="0"/>
              <a:t> y </a:t>
            </a:r>
            <a:r>
              <a:rPr lang="en-GB" dirty="0" err="1" smtClean="0"/>
              <a:t>fruta</a:t>
            </a:r>
            <a:r>
              <a:rPr lang="en-GB" dirty="0" smtClean="0"/>
              <a:t> y </a:t>
            </a:r>
            <a:r>
              <a:rPr lang="en-GB" dirty="0" err="1" smtClean="0"/>
              <a:t>bebo</a:t>
            </a:r>
            <a:r>
              <a:rPr lang="en-GB" dirty="0" smtClean="0"/>
              <a:t> un </a:t>
            </a:r>
            <a:r>
              <a:rPr lang="en-GB" dirty="0" err="1" smtClean="0"/>
              <a:t>agua</a:t>
            </a:r>
            <a:r>
              <a:rPr lang="en-GB" dirty="0" smtClean="0"/>
              <a:t> o un </a:t>
            </a:r>
            <a:r>
              <a:rPr lang="en-GB" dirty="0" err="1" smtClean="0"/>
              <a:t>zumo</a:t>
            </a:r>
            <a:r>
              <a:rPr lang="en-GB" dirty="0" smtClean="0"/>
              <a:t>.  A </a:t>
            </a:r>
            <a:r>
              <a:rPr lang="en-GB" dirty="0" err="1" smtClean="0"/>
              <a:t>veces</a:t>
            </a:r>
            <a:r>
              <a:rPr lang="en-GB" dirty="0" smtClean="0"/>
              <a:t> </a:t>
            </a:r>
            <a:r>
              <a:rPr lang="en-GB" dirty="0" err="1" smtClean="0">
                <a:solidFill>
                  <a:srgbClr val="7030A0"/>
                </a:solidFill>
              </a:rPr>
              <a:t>juego</a:t>
            </a:r>
            <a:r>
              <a:rPr lang="en-GB" dirty="0" smtClean="0">
                <a:solidFill>
                  <a:srgbClr val="7030A0"/>
                </a:solidFill>
              </a:rPr>
              <a:t> al </a:t>
            </a:r>
            <a:r>
              <a:rPr lang="en-GB" dirty="0" err="1" smtClean="0">
                <a:solidFill>
                  <a:srgbClr val="7030A0"/>
                </a:solidFill>
              </a:rPr>
              <a:t>fútbol</a:t>
            </a:r>
            <a:r>
              <a:rPr lang="en-GB" dirty="0" smtClean="0">
                <a:solidFill>
                  <a:srgbClr val="7030A0"/>
                </a:solidFill>
              </a:rPr>
              <a:t> </a:t>
            </a:r>
            <a:r>
              <a:rPr lang="en-GB" dirty="0" err="1" smtClean="0"/>
              <a:t>en</a:t>
            </a:r>
            <a:r>
              <a:rPr lang="en-GB" dirty="0" smtClean="0"/>
              <a:t> el </a:t>
            </a:r>
            <a:r>
              <a:rPr lang="en-GB" dirty="0" err="1" smtClean="0"/>
              <a:t>recreo</a:t>
            </a:r>
            <a:r>
              <a:rPr lang="en-GB" dirty="0" smtClean="0"/>
              <a:t>, </a:t>
            </a:r>
            <a:r>
              <a:rPr lang="en-GB" dirty="0" err="1" smtClean="0">
                <a:solidFill>
                  <a:srgbClr val="00B050"/>
                </a:solidFill>
              </a:rPr>
              <a:t>pero</a:t>
            </a:r>
            <a:r>
              <a:rPr lang="en-GB" dirty="0" smtClean="0">
                <a:solidFill>
                  <a:srgbClr val="00B050"/>
                </a:solidFill>
              </a:rPr>
              <a:t> </a:t>
            </a:r>
            <a:r>
              <a:rPr lang="en-GB" dirty="0" err="1" smtClean="0"/>
              <a:t>en</a:t>
            </a:r>
            <a:r>
              <a:rPr lang="en-GB" dirty="0" smtClean="0"/>
              <a:t> mi </a:t>
            </a:r>
            <a:r>
              <a:rPr lang="en-GB" dirty="0" err="1" smtClean="0"/>
              <a:t>tiempo</a:t>
            </a:r>
            <a:r>
              <a:rPr lang="en-GB" dirty="0" smtClean="0"/>
              <a:t> </a:t>
            </a:r>
            <a:r>
              <a:rPr lang="en-GB" dirty="0" err="1" smtClean="0"/>
              <a:t>libre</a:t>
            </a:r>
            <a:r>
              <a:rPr lang="en-GB" dirty="0" smtClean="0"/>
              <a:t> </a:t>
            </a:r>
            <a:r>
              <a:rPr lang="en-GB" dirty="0" smtClean="0">
                <a:solidFill>
                  <a:srgbClr val="7030A0"/>
                </a:solidFill>
              </a:rPr>
              <a:t>me </a:t>
            </a:r>
            <a:r>
              <a:rPr lang="en-GB" dirty="0" err="1" smtClean="0">
                <a:solidFill>
                  <a:srgbClr val="7030A0"/>
                </a:solidFill>
              </a:rPr>
              <a:t>gusta</a:t>
            </a:r>
            <a:r>
              <a:rPr lang="en-GB" dirty="0" smtClean="0">
                <a:solidFill>
                  <a:srgbClr val="7030A0"/>
                </a:solidFill>
              </a:rPr>
              <a:t> mucho </a:t>
            </a:r>
            <a:r>
              <a:rPr lang="en-GB" dirty="0" err="1" smtClean="0">
                <a:solidFill>
                  <a:srgbClr val="7030A0"/>
                </a:solidFill>
              </a:rPr>
              <a:t>jugar</a:t>
            </a:r>
            <a:r>
              <a:rPr lang="en-GB" dirty="0" smtClean="0">
                <a:solidFill>
                  <a:srgbClr val="7030A0"/>
                </a:solidFill>
              </a:rPr>
              <a:t> a </a:t>
            </a:r>
            <a:r>
              <a:rPr lang="en-GB" dirty="0" err="1" smtClean="0">
                <a:solidFill>
                  <a:srgbClr val="7030A0"/>
                </a:solidFill>
              </a:rPr>
              <a:t>los</a:t>
            </a:r>
            <a:r>
              <a:rPr lang="en-GB" dirty="0" smtClean="0">
                <a:solidFill>
                  <a:srgbClr val="7030A0"/>
                </a:solidFill>
              </a:rPr>
              <a:t> </a:t>
            </a:r>
            <a:r>
              <a:rPr lang="en-GB" dirty="0" err="1" smtClean="0">
                <a:solidFill>
                  <a:srgbClr val="7030A0"/>
                </a:solidFill>
              </a:rPr>
              <a:t>videojuegos</a:t>
            </a:r>
            <a:r>
              <a:rPr lang="en-GB" dirty="0" smtClean="0">
                <a:solidFill>
                  <a:srgbClr val="7030A0"/>
                </a:solidFill>
              </a:rPr>
              <a:t>.  </a:t>
            </a:r>
            <a:r>
              <a:rPr lang="en-GB" dirty="0" smtClean="0"/>
              <a:t>Me </a:t>
            </a:r>
            <a:r>
              <a:rPr lang="en-GB" dirty="0" err="1" smtClean="0"/>
              <a:t>gusta</a:t>
            </a:r>
            <a:r>
              <a:rPr lang="en-GB" dirty="0" smtClean="0"/>
              <a:t> mi </a:t>
            </a:r>
            <a:r>
              <a:rPr lang="en-GB" dirty="0" err="1" smtClean="0"/>
              <a:t>insti</a:t>
            </a:r>
            <a:r>
              <a:rPr lang="en-GB" dirty="0" smtClean="0"/>
              <a:t> </a:t>
            </a:r>
            <a:r>
              <a:rPr lang="en-GB" dirty="0" err="1" smtClean="0">
                <a:solidFill>
                  <a:srgbClr val="00B050"/>
                </a:solidFill>
              </a:rPr>
              <a:t>porque</a:t>
            </a:r>
            <a:r>
              <a:rPr lang="en-GB" dirty="0" smtClean="0">
                <a:solidFill>
                  <a:srgbClr val="00B050"/>
                </a:solidFill>
              </a:rPr>
              <a:t> </a:t>
            </a:r>
            <a:r>
              <a:rPr lang="en-GB" dirty="0" err="1" smtClean="0">
                <a:solidFill>
                  <a:srgbClr val="00B050"/>
                </a:solidFill>
              </a:rPr>
              <a:t>es</a:t>
            </a:r>
            <a:r>
              <a:rPr lang="en-GB" dirty="0" smtClean="0">
                <a:solidFill>
                  <a:srgbClr val="00B050"/>
                </a:solidFill>
              </a:rPr>
              <a:t> </a:t>
            </a:r>
            <a:r>
              <a:rPr lang="en-GB" dirty="0" err="1" smtClean="0"/>
              <a:t>moderno</a:t>
            </a:r>
            <a:r>
              <a:rPr lang="en-GB" dirty="0" smtClean="0"/>
              <a:t>, </a:t>
            </a:r>
            <a:r>
              <a:rPr lang="en-GB" dirty="0" err="1" smtClean="0"/>
              <a:t>interesante</a:t>
            </a:r>
            <a:r>
              <a:rPr lang="en-GB" dirty="0" smtClean="0"/>
              <a:t> y </a:t>
            </a:r>
            <a:r>
              <a:rPr lang="en-GB" dirty="0" err="1" smtClean="0"/>
              <a:t>divertido</a:t>
            </a:r>
            <a:r>
              <a:rPr lang="en-GB" dirty="0" smtClean="0"/>
              <a:t>.</a:t>
            </a:r>
            <a:endParaRPr lang="en-GB" dirty="0"/>
          </a:p>
        </p:txBody>
      </p:sp>
      <p:sp>
        <p:nvSpPr>
          <p:cNvPr id="8" name="TextBox 7"/>
          <p:cNvSpPr txBox="1"/>
          <p:nvPr/>
        </p:nvSpPr>
        <p:spPr>
          <a:xfrm>
            <a:off x="0" y="-8180"/>
            <a:ext cx="3752196" cy="461665"/>
          </a:xfrm>
          <a:prstGeom prst="rect">
            <a:avLst/>
          </a:prstGeom>
          <a:noFill/>
        </p:spPr>
        <p:txBody>
          <a:bodyPr wrap="square" rtlCol="0">
            <a:spAutoFit/>
          </a:bodyPr>
          <a:lstStyle/>
          <a:p>
            <a:r>
              <a:rPr lang="en-GB" sz="2400" b="1" dirty="0" smtClean="0">
                <a:latin typeface="Tw Cen MT" panose="020B0602020104020603" pitchFamily="34" charset="0"/>
              </a:rPr>
              <a:t>February 2017</a:t>
            </a:r>
            <a:endParaRPr lang="en-GB" sz="2400" b="1" dirty="0">
              <a:latin typeface="Tw Cen MT" panose="020B0602020104020603" pitchFamily="34" charset="0"/>
            </a:endParaRPr>
          </a:p>
        </p:txBody>
      </p:sp>
      <p:sp>
        <p:nvSpPr>
          <p:cNvPr id="3" name="TextBox 2"/>
          <p:cNvSpPr txBox="1"/>
          <p:nvPr/>
        </p:nvSpPr>
        <p:spPr>
          <a:xfrm>
            <a:off x="203713" y="4670866"/>
            <a:ext cx="4564149" cy="923330"/>
          </a:xfrm>
          <a:prstGeom prst="rect">
            <a:avLst/>
          </a:prstGeom>
          <a:noFill/>
        </p:spPr>
        <p:txBody>
          <a:bodyPr wrap="square" rtlCol="0">
            <a:spAutoFit/>
          </a:bodyPr>
          <a:lstStyle/>
          <a:p>
            <a:r>
              <a:rPr lang="en-GB" dirty="0" smtClean="0">
                <a:solidFill>
                  <a:srgbClr val="00B050"/>
                </a:solidFill>
              </a:rPr>
              <a:t>Green = words that the learner was using incorrectly in November and here shows in correct use.</a:t>
            </a:r>
            <a:endParaRPr lang="en-GB" dirty="0">
              <a:solidFill>
                <a:srgbClr val="00B050"/>
              </a:solidFill>
            </a:endParaRPr>
          </a:p>
        </p:txBody>
      </p:sp>
      <p:sp>
        <p:nvSpPr>
          <p:cNvPr id="9" name="TextBox 8"/>
          <p:cNvSpPr txBox="1"/>
          <p:nvPr/>
        </p:nvSpPr>
        <p:spPr>
          <a:xfrm>
            <a:off x="203713" y="5560779"/>
            <a:ext cx="4564149" cy="646331"/>
          </a:xfrm>
          <a:prstGeom prst="rect">
            <a:avLst/>
          </a:prstGeom>
          <a:noFill/>
        </p:spPr>
        <p:txBody>
          <a:bodyPr wrap="square" rtlCol="0">
            <a:spAutoFit/>
          </a:bodyPr>
          <a:lstStyle/>
          <a:p>
            <a:r>
              <a:rPr lang="en-GB" dirty="0" smtClean="0">
                <a:solidFill>
                  <a:srgbClr val="7030A0"/>
                </a:solidFill>
              </a:rPr>
              <a:t>Purple = language re-used / recycled from the previous piece.</a:t>
            </a:r>
            <a:endParaRPr lang="en-GB" dirty="0">
              <a:solidFill>
                <a:srgbClr val="7030A0"/>
              </a:solidFill>
            </a:endParaRPr>
          </a:p>
        </p:txBody>
      </p:sp>
      <p:sp>
        <p:nvSpPr>
          <p:cNvPr id="10" name="TextBox 9"/>
          <p:cNvSpPr txBox="1"/>
          <p:nvPr/>
        </p:nvSpPr>
        <p:spPr>
          <a:xfrm>
            <a:off x="203711" y="4348294"/>
            <a:ext cx="3418088" cy="369332"/>
          </a:xfrm>
          <a:prstGeom prst="rect">
            <a:avLst/>
          </a:prstGeom>
          <a:noFill/>
        </p:spPr>
        <p:txBody>
          <a:bodyPr wrap="square" rtlCol="0">
            <a:spAutoFit/>
          </a:bodyPr>
          <a:lstStyle/>
          <a:p>
            <a:r>
              <a:rPr lang="en-GB" dirty="0" smtClean="0">
                <a:solidFill>
                  <a:srgbClr val="FF0000"/>
                </a:solidFill>
              </a:rPr>
              <a:t>Red = problem areas</a:t>
            </a:r>
            <a:endParaRPr lang="en-GB" dirty="0">
              <a:solidFill>
                <a:srgbClr val="FF0000"/>
              </a:solidFill>
            </a:endParaRPr>
          </a:p>
        </p:txBody>
      </p:sp>
    </p:spTree>
    <p:extLst>
      <p:ext uri="{BB962C8B-B14F-4D97-AF65-F5344CB8AC3E}">
        <p14:creationId xmlns:p14="http://schemas.microsoft.com/office/powerpoint/2010/main" val="326606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1528" y="1"/>
            <a:ext cx="10325528" cy="6858000"/>
          </a:xfrm>
          <a:prstGeom prst="rect">
            <a:avLst/>
          </a:prstGeom>
        </p:spPr>
      </p:pic>
      <p:sp>
        <p:nvSpPr>
          <p:cNvPr id="2" name="Title 1"/>
          <p:cNvSpPr>
            <a:spLocks noGrp="1"/>
          </p:cNvSpPr>
          <p:nvPr>
            <p:ph type="ctrTitle"/>
          </p:nvPr>
        </p:nvSpPr>
        <p:spPr>
          <a:xfrm>
            <a:off x="685800" y="3690541"/>
            <a:ext cx="7772400" cy="2387600"/>
          </a:xfrm>
        </p:spPr>
        <p:txBody>
          <a:bodyPr>
            <a:normAutofit/>
          </a:bodyPr>
          <a:lstStyle/>
          <a:p>
            <a:r>
              <a:rPr lang="en-GB" sz="7200" dirty="0" smtClean="0">
                <a:latin typeface="Tw Cen MT" panose="020B0602020104020603" pitchFamily="34" charset="0"/>
              </a:rPr>
              <a:t>Change is inevitable.</a:t>
            </a:r>
            <a:endParaRPr lang="en-GB" sz="7200" dirty="0">
              <a:latin typeface="Tw Cen MT" panose="020B0602020104020603" pitchFamily="34" charset="0"/>
            </a:endParaRPr>
          </a:p>
        </p:txBody>
      </p:sp>
      <p:sp>
        <p:nvSpPr>
          <p:cNvPr id="3" name="Subtitle 2"/>
          <p:cNvSpPr>
            <a:spLocks noGrp="1"/>
          </p:cNvSpPr>
          <p:nvPr>
            <p:ph type="subTitle" idx="1"/>
          </p:nvPr>
        </p:nvSpPr>
        <p:spPr>
          <a:xfrm>
            <a:off x="-1128774" y="5907026"/>
            <a:ext cx="10480431" cy="1655762"/>
          </a:xfrm>
        </p:spPr>
        <p:txBody>
          <a:bodyPr>
            <a:normAutofit/>
          </a:bodyPr>
          <a:lstStyle/>
          <a:p>
            <a:r>
              <a:rPr lang="en-GB" sz="3200" dirty="0" smtClean="0">
                <a:latin typeface="Segoe Print" panose="02000600000000000000" pitchFamily="2" charset="0"/>
              </a:rPr>
              <a:t>Progress is </a:t>
            </a:r>
            <a:r>
              <a:rPr lang="en-GB" sz="3200" dirty="0" smtClean="0">
                <a:latin typeface="Segoe Print" panose="02000600000000000000" pitchFamily="2" charset="0"/>
              </a:rPr>
              <a:t>optional, </a:t>
            </a:r>
            <a:br>
              <a:rPr lang="en-GB" sz="3200" dirty="0" smtClean="0">
                <a:latin typeface="Segoe Print" panose="02000600000000000000" pitchFamily="2" charset="0"/>
              </a:rPr>
            </a:br>
            <a:r>
              <a:rPr lang="en-GB" sz="3200" dirty="0" smtClean="0">
                <a:latin typeface="Segoe Print" panose="02000600000000000000" pitchFamily="2" charset="0"/>
              </a:rPr>
              <a:t>(but achievable, and essential for motivation. </a:t>
            </a:r>
            <a:r>
              <a:rPr lang="en-GB" sz="3200" dirty="0" smtClean="0">
                <a:latin typeface="Segoe Print" panose="02000600000000000000" pitchFamily="2" charset="0"/>
                <a:sym typeface="Wingdings" panose="05000000000000000000" pitchFamily="2" charset="2"/>
              </a:rPr>
              <a:t></a:t>
            </a:r>
            <a:r>
              <a:rPr lang="en-GB" sz="3200" dirty="0" smtClean="0">
                <a:latin typeface="Segoe Print" panose="02000600000000000000" pitchFamily="2" charset="0"/>
              </a:rPr>
              <a:t>)</a:t>
            </a:r>
            <a:endParaRPr lang="en-GB" sz="3200" dirty="0">
              <a:latin typeface="Segoe Print" panose="02000600000000000000" pitchFamily="2" charset="0"/>
            </a:endParaRPr>
          </a:p>
        </p:txBody>
      </p:sp>
    </p:spTree>
    <p:extLst>
      <p:ext uri="{BB962C8B-B14F-4D97-AF65-F5344CB8AC3E}">
        <p14:creationId xmlns:p14="http://schemas.microsoft.com/office/powerpoint/2010/main" val="1059075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785694"/>
            <a:ext cx="7886700" cy="1325563"/>
          </a:xfrm>
        </p:spPr>
        <p:txBody>
          <a:bodyPr>
            <a:normAutofit/>
          </a:bodyPr>
          <a:lstStyle/>
          <a:p>
            <a:r>
              <a:rPr lang="en-GB" sz="3600" dirty="0" smtClean="0">
                <a:latin typeface="Tw Cen MT" panose="020B0602020104020603" pitchFamily="34" charset="0"/>
              </a:rPr>
              <a:t>What are the key drivers for progress?</a:t>
            </a:r>
            <a:endParaRPr lang="en-GB" sz="3600" dirty="0">
              <a:latin typeface="Tw Cen MT" panose="020B0602020104020603" pitchFamily="34" charset="0"/>
            </a:endParaRPr>
          </a:p>
        </p:txBody>
      </p:sp>
      <p:sp>
        <p:nvSpPr>
          <p:cNvPr id="5" name="Content Placeholder 4"/>
          <p:cNvSpPr>
            <a:spLocks noGrp="1"/>
          </p:cNvSpPr>
          <p:nvPr>
            <p:ph idx="1"/>
          </p:nvPr>
        </p:nvSpPr>
        <p:spPr/>
        <p:txBody>
          <a:bodyPr/>
          <a:lstStyle/>
          <a:p>
            <a:r>
              <a:rPr lang="en-GB" dirty="0" smtClean="0"/>
              <a:t>Teachers need to be clear what it looks like (irrespective of how it is labelled and reported).</a:t>
            </a:r>
          </a:p>
          <a:p>
            <a:r>
              <a:rPr lang="en-GB" dirty="0" smtClean="0"/>
              <a:t>Teachers need to know what their learners know (on entry) and build on it.</a:t>
            </a:r>
          </a:p>
          <a:p>
            <a:r>
              <a:rPr lang="en-GB" dirty="0" smtClean="0"/>
              <a:t>Teachers need to plan the learning steps skilfully.</a:t>
            </a:r>
          </a:p>
          <a:p>
            <a:r>
              <a:rPr lang="en-GB" dirty="0" smtClean="0"/>
              <a:t>Learners need very simple ways to know what progress looks (and feels) like.</a:t>
            </a:r>
          </a:p>
          <a:p>
            <a:r>
              <a:rPr lang="en-GB" dirty="0" smtClean="0"/>
              <a:t>We all need to feel motivated!</a:t>
            </a:r>
          </a:p>
          <a:p>
            <a:endParaRPr lang="en-GB" dirty="0"/>
          </a:p>
        </p:txBody>
      </p:sp>
    </p:spTree>
    <p:extLst>
      <p:ext uri="{BB962C8B-B14F-4D97-AF65-F5344CB8AC3E}">
        <p14:creationId xmlns:p14="http://schemas.microsoft.com/office/powerpoint/2010/main" val="1003353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1049583"/>
            <a:ext cx="8286750" cy="1325563"/>
          </a:xfrm>
        </p:spPr>
        <p:txBody>
          <a:bodyPr>
            <a:normAutofit fontScale="90000"/>
          </a:bodyPr>
          <a:lstStyle/>
          <a:p>
            <a:r>
              <a:rPr lang="en-GB" sz="3600" b="1" dirty="0">
                <a:latin typeface="Tw Cen MT" panose="020B0602020104020603" pitchFamily="34" charset="0"/>
              </a:rPr>
              <a:t>MFL Pedagogy Review Report November 2016</a:t>
            </a:r>
            <a:br>
              <a:rPr lang="en-GB" sz="3600" b="1" dirty="0">
                <a:latin typeface="Tw Cen MT" panose="020B0602020104020603" pitchFamily="34" charset="0"/>
              </a:rPr>
            </a:br>
            <a:endParaRPr lang="en-GB" sz="3600" b="1" dirty="0">
              <a:latin typeface="Tw Cen MT" panose="020B0602020104020603" pitchFamily="34" charset="0"/>
            </a:endParaRPr>
          </a:p>
        </p:txBody>
      </p:sp>
      <p:sp>
        <p:nvSpPr>
          <p:cNvPr id="5" name="Content Placeholder 4"/>
          <p:cNvSpPr>
            <a:spLocks noGrp="1"/>
          </p:cNvSpPr>
          <p:nvPr>
            <p:ph idx="1"/>
          </p:nvPr>
        </p:nvSpPr>
        <p:spPr/>
        <p:txBody>
          <a:bodyPr>
            <a:normAutofit/>
          </a:bodyPr>
          <a:lstStyle/>
          <a:p>
            <a:pPr marL="0" indent="0">
              <a:buNone/>
            </a:pPr>
            <a:r>
              <a:rPr lang="en-GB" dirty="0">
                <a:latin typeface="Tw Cen MT" panose="020B0602020104020603" pitchFamily="34" charset="0"/>
              </a:rPr>
              <a:t>Research supports the Ofsted finding that factors other than a subject’s ‘usefulness’ or importance for future life or work influence pupil choice. </a:t>
            </a:r>
            <a:r>
              <a:rPr lang="en-GB" i="1" dirty="0">
                <a:latin typeface="Tw Cen MT" panose="020B0602020104020603" pitchFamily="34" charset="0"/>
              </a:rPr>
              <a:t>Intrinsic motivation, which comes from a sense of progress, growing knowledge and understanding, and achievement, is a prime factor for pupils when they are asked to exercise choice about subjects to be pursued.  </a:t>
            </a:r>
            <a:r>
              <a:rPr lang="en-GB" dirty="0">
                <a:latin typeface="Tw Cen MT" panose="020B0602020104020603" pitchFamily="34" charset="0"/>
              </a:rPr>
              <a:t>That sense of real progress in inextricably linked to the way in which the subject matter of the course is planned, sequenced and taught</a:t>
            </a:r>
            <a:r>
              <a:rPr lang="en-GB" dirty="0" smtClean="0">
                <a:latin typeface="Tw Cen MT" panose="020B0602020104020603" pitchFamily="34" charset="0"/>
              </a:rPr>
              <a:t>. (p.7)</a:t>
            </a:r>
            <a:endParaRPr lang="en-GB" dirty="0">
              <a:latin typeface="Tw Cen MT" panose="020B0602020104020603" pitchFamily="34" charset="0"/>
            </a:endParaRPr>
          </a:p>
          <a:p>
            <a:endParaRPr lang="en-GB" dirty="0">
              <a:latin typeface="Tw Cen MT" panose="020B0602020104020603" pitchFamily="34" charset="0"/>
            </a:endParaRPr>
          </a:p>
        </p:txBody>
      </p:sp>
    </p:spTree>
    <p:extLst>
      <p:ext uri="{BB962C8B-B14F-4D97-AF65-F5344CB8AC3E}">
        <p14:creationId xmlns:p14="http://schemas.microsoft.com/office/powerpoint/2010/main" val="1814976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500" y="296636"/>
            <a:ext cx="7496175" cy="5448300"/>
          </a:xfrm>
          <a:prstGeom prst="rect">
            <a:avLst/>
          </a:prstGeom>
        </p:spPr>
      </p:pic>
      <p:sp>
        <p:nvSpPr>
          <p:cNvPr id="5" name="Rectangle 4"/>
          <p:cNvSpPr/>
          <p:nvPr/>
        </p:nvSpPr>
        <p:spPr>
          <a:xfrm>
            <a:off x="116380" y="5498385"/>
            <a:ext cx="9818453" cy="1138773"/>
          </a:xfrm>
          <a:prstGeom prst="rect">
            <a:avLst/>
          </a:prstGeom>
        </p:spPr>
        <p:txBody>
          <a:bodyPr wrap="square">
            <a:spAutoFit/>
          </a:bodyPr>
          <a:lstStyle/>
          <a:p>
            <a:endParaRPr lang="en-GB" sz="1600" dirty="0">
              <a:solidFill>
                <a:srgbClr val="000000"/>
              </a:solidFill>
              <a:latin typeface="Open Sans Semibold"/>
            </a:endParaRPr>
          </a:p>
          <a:p>
            <a:endParaRPr lang="en-GB" sz="1600" dirty="0">
              <a:solidFill>
                <a:prstClr val="black"/>
              </a:solidFill>
              <a:latin typeface="Open Sans Semibold"/>
            </a:endParaRPr>
          </a:p>
          <a:p>
            <a:r>
              <a:rPr lang="en-GB" sz="1600" dirty="0">
                <a:solidFill>
                  <a:prstClr val="black"/>
                </a:solidFill>
                <a:latin typeface="Open Sans Semibold"/>
              </a:rPr>
              <a:t> </a:t>
            </a:r>
            <a:r>
              <a:rPr lang="en-GB" b="1" dirty="0">
                <a:solidFill>
                  <a:prstClr val="black"/>
                </a:solidFill>
                <a:latin typeface="Open Sans Semibold"/>
              </a:rPr>
              <a:t>Katherine McKnight, </a:t>
            </a:r>
            <a:r>
              <a:rPr lang="en-GB" b="1" dirty="0" smtClean="0">
                <a:solidFill>
                  <a:prstClr val="black"/>
                </a:solidFill>
                <a:latin typeface="Open Sans Semibold"/>
              </a:rPr>
              <a:t>PhD, </a:t>
            </a:r>
            <a:r>
              <a:rPr lang="en-GB" i="1" dirty="0" smtClean="0">
                <a:solidFill>
                  <a:prstClr val="black"/>
                </a:solidFill>
                <a:latin typeface="Open Sans Light"/>
              </a:rPr>
              <a:t>Pearson</a:t>
            </a:r>
            <a:endParaRPr lang="en-GB" dirty="0">
              <a:solidFill>
                <a:prstClr val="black"/>
              </a:solidFill>
              <a:latin typeface="Open Sans Light"/>
            </a:endParaRPr>
          </a:p>
          <a:p>
            <a:r>
              <a:rPr lang="en-GB" b="1" dirty="0" err="1">
                <a:solidFill>
                  <a:prstClr val="black"/>
                </a:solidFill>
                <a:latin typeface="Open Sans Semibold"/>
              </a:rPr>
              <a:t>Lacey</a:t>
            </a:r>
            <a:r>
              <a:rPr lang="en-GB" b="1" dirty="0">
                <a:solidFill>
                  <a:prstClr val="black"/>
                </a:solidFill>
                <a:latin typeface="Open Sans Semibold"/>
              </a:rPr>
              <a:t> </a:t>
            </a:r>
            <a:r>
              <a:rPr lang="en-GB" b="1" dirty="0" err="1">
                <a:solidFill>
                  <a:prstClr val="black"/>
                </a:solidFill>
                <a:latin typeface="Open Sans Semibold"/>
              </a:rPr>
              <a:t>Graybeal</a:t>
            </a:r>
            <a:r>
              <a:rPr lang="en-GB" b="1" dirty="0">
                <a:solidFill>
                  <a:prstClr val="black"/>
                </a:solidFill>
                <a:latin typeface="Open Sans Semibold"/>
              </a:rPr>
              <a:t>, Jessica </a:t>
            </a:r>
            <a:r>
              <a:rPr lang="en-GB" b="1" dirty="0" err="1">
                <a:solidFill>
                  <a:prstClr val="black"/>
                </a:solidFill>
                <a:latin typeface="Open Sans Semibold"/>
              </a:rPr>
              <a:t>Yarbro</a:t>
            </a:r>
            <a:r>
              <a:rPr lang="en-GB" b="1" dirty="0">
                <a:solidFill>
                  <a:prstClr val="black"/>
                </a:solidFill>
                <a:latin typeface="Open Sans Semibold"/>
              </a:rPr>
              <a:t>, &amp; John </a:t>
            </a:r>
            <a:r>
              <a:rPr lang="en-GB" b="1" dirty="0" err="1" smtClean="0">
                <a:solidFill>
                  <a:prstClr val="black"/>
                </a:solidFill>
                <a:latin typeface="Open Sans Semibold"/>
              </a:rPr>
              <a:t>Graybeal</a:t>
            </a:r>
            <a:r>
              <a:rPr lang="en-GB" b="1" dirty="0" smtClean="0">
                <a:solidFill>
                  <a:prstClr val="black"/>
                </a:solidFill>
                <a:latin typeface="Open Sans Semibold"/>
              </a:rPr>
              <a:t>, </a:t>
            </a:r>
            <a:r>
              <a:rPr lang="en-GB" i="1" dirty="0" smtClean="0">
                <a:solidFill>
                  <a:prstClr val="black"/>
                </a:solidFill>
                <a:latin typeface="Open Sans Light"/>
              </a:rPr>
              <a:t>George </a:t>
            </a:r>
            <a:r>
              <a:rPr lang="en-GB" i="1" dirty="0">
                <a:solidFill>
                  <a:prstClr val="black"/>
                </a:solidFill>
                <a:latin typeface="Open Sans Light"/>
              </a:rPr>
              <a:t>Mason University</a:t>
            </a:r>
            <a:endParaRPr lang="en-GB" dirty="0">
              <a:solidFill>
                <a:prstClr val="black"/>
              </a:solidFill>
            </a:endParaRPr>
          </a:p>
        </p:txBody>
      </p:sp>
      <p:sp>
        <p:nvSpPr>
          <p:cNvPr id="6" name="TextBox 5"/>
          <p:cNvSpPr txBox="1"/>
          <p:nvPr/>
        </p:nvSpPr>
        <p:spPr>
          <a:xfrm>
            <a:off x="2259717" y="296636"/>
            <a:ext cx="5159828" cy="369332"/>
          </a:xfrm>
          <a:prstGeom prst="rect">
            <a:avLst/>
          </a:prstGeom>
          <a:noFill/>
        </p:spPr>
        <p:txBody>
          <a:bodyPr wrap="square" rtlCol="0">
            <a:spAutoFit/>
          </a:bodyPr>
          <a:lstStyle/>
          <a:p>
            <a:r>
              <a:rPr lang="en-GB" dirty="0" smtClean="0">
                <a:solidFill>
                  <a:prstClr val="white"/>
                </a:solidFill>
              </a:rPr>
              <a:t>England: What makes an effective teacher?</a:t>
            </a:r>
            <a:endParaRPr lang="en-GB" dirty="0">
              <a:solidFill>
                <a:prstClr val="white"/>
              </a:solidFill>
            </a:endParaRPr>
          </a:p>
        </p:txBody>
      </p:sp>
      <p:sp>
        <p:nvSpPr>
          <p:cNvPr id="2" name="Rectangle 1"/>
          <p:cNvSpPr/>
          <p:nvPr/>
        </p:nvSpPr>
        <p:spPr>
          <a:xfrm>
            <a:off x="2603724" y="805452"/>
            <a:ext cx="4987951" cy="493948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2"/>
          <p:cNvSpPr>
            <a:spLocks noChangeArrowheads="1"/>
          </p:cNvSpPr>
          <p:nvPr/>
        </p:nvSpPr>
        <p:spPr bwMode="auto">
          <a:xfrm>
            <a:off x="7931493" y="1736724"/>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8" name="Rectangle 3"/>
          <p:cNvSpPr>
            <a:spLocks noChangeArrowheads="1"/>
          </p:cNvSpPr>
          <p:nvPr/>
        </p:nvSpPr>
        <p:spPr bwMode="auto">
          <a:xfrm>
            <a:off x="7931493" y="1736724"/>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9" name="Line 4"/>
          <p:cNvSpPr>
            <a:spLocks noChangeShapeType="1"/>
          </p:cNvSpPr>
          <p:nvPr/>
        </p:nvSpPr>
        <p:spPr bwMode="auto">
          <a:xfrm>
            <a:off x="8569645" y="1736729"/>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0" name="Line 5"/>
          <p:cNvSpPr>
            <a:spLocks noChangeShapeType="1"/>
          </p:cNvSpPr>
          <p:nvPr/>
        </p:nvSpPr>
        <p:spPr bwMode="auto">
          <a:xfrm>
            <a:off x="8569645" y="4402141"/>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1" name="Line 6"/>
          <p:cNvSpPr>
            <a:spLocks noChangeShapeType="1"/>
          </p:cNvSpPr>
          <p:nvPr/>
        </p:nvSpPr>
        <p:spPr bwMode="auto">
          <a:xfrm>
            <a:off x="8569645" y="2673354"/>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2" name="Line 7"/>
          <p:cNvSpPr>
            <a:spLocks noChangeShapeType="1"/>
          </p:cNvSpPr>
          <p:nvPr/>
        </p:nvSpPr>
        <p:spPr bwMode="auto">
          <a:xfrm>
            <a:off x="8569645" y="1736729"/>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3" name="Line 8"/>
          <p:cNvSpPr>
            <a:spLocks noChangeShapeType="1"/>
          </p:cNvSpPr>
          <p:nvPr/>
        </p:nvSpPr>
        <p:spPr bwMode="auto">
          <a:xfrm>
            <a:off x="8569645" y="3536954"/>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4" name="Line 9"/>
          <p:cNvSpPr>
            <a:spLocks noChangeShapeType="1"/>
          </p:cNvSpPr>
          <p:nvPr/>
        </p:nvSpPr>
        <p:spPr bwMode="auto">
          <a:xfrm>
            <a:off x="8569645" y="5337179"/>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5" name="Text Box 10"/>
          <p:cNvSpPr txBox="1">
            <a:spLocks noChangeArrowheads="1"/>
          </p:cNvSpPr>
          <p:nvPr/>
        </p:nvSpPr>
        <p:spPr bwMode="auto">
          <a:xfrm>
            <a:off x="7777483" y="1308104"/>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smtClean="0">
                <a:solidFill>
                  <a:prstClr val="black"/>
                </a:solidFill>
              </a:rPr>
              <a:t>60 </a:t>
            </a:r>
            <a:r>
              <a:rPr lang="en-GB" sz="1600" dirty="0" err="1" smtClean="0">
                <a:solidFill>
                  <a:prstClr val="black"/>
                </a:solidFill>
              </a:rPr>
              <a:t>segundos</a:t>
            </a:r>
            <a:endParaRPr lang="en-GB" sz="1600" dirty="0">
              <a:solidFill>
                <a:prstClr val="black"/>
              </a:solidFill>
            </a:endParaRPr>
          </a:p>
        </p:txBody>
      </p:sp>
      <p:sp>
        <p:nvSpPr>
          <p:cNvPr id="16" name="AutoShape 11">
            <a:hlinkClick r:id="" action="ppaction://noaction" highlightClick="1"/>
          </p:cNvPr>
          <p:cNvSpPr>
            <a:spLocks noChangeArrowheads="1"/>
          </p:cNvSpPr>
          <p:nvPr/>
        </p:nvSpPr>
        <p:spPr bwMode="auto">
          <a:xfrm>
            <a:off x="7717179" y="879468"/>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err="1" smtClean="0">
                <a:solidFill>
                  <a:prstClr val="white"/>
                </a:solidFill>
              </a:rPr>
              <a:t>Inicio</a:t>
            </a:r>
            <a:endParaRPr lang="en-GB" sz="2000" dirty="0">
              <a:solidFill>
                <a:prstClr val="white"/>
              </a:solidFill>
            </a:endParaRPr>
          </a:p>
        </p:txBody>
      </p:sp>
      <p:sp>
        <p:nvSpPr>
          <p:cNvPr id="17" name="Text Box 12"/>
          <p:cNvSpPr txBox="1">
            <a:spLocks noChangeArrowheads="1"/>
          </p:cNvSpPr>
          <p:nvPr/>
        </p:nvSpPr>
        <p:spPr bwMode="auto">
          <a:xfrm>
            <a:off x="8785545" y="1593854"/>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18" name="Text Box 13"/>
          <p:cNvSpPr txBox="1">
            <a:spLocks noChangeArrowheads="1"/>
          </p:cNvSpPr>
          <p:nvPr/>
        </p:nvSpPr>
        <p:spPr bwMode="auto">
          <a:xfrm>
            <a:off x="8785545" y="4186241"/>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19" name="Text Box 14"/>
          <p:cNvSpPr txBox="1">
            <a:spLocks noChangeArrowheads="1"/>
          </p:cNvSpPr>
          <p:nvPr/>
        </p:nvSpPr>
        <p:spPr bwMode="auto">
          <a:xfrm>
            <a:off x="8785545" y="5121279"/>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20" name="Text Box 15"/>
          <p:cNvSpPr txBox="1">
            <a:spLocks noChangeArrowheads="1"/>
          </p:cNvSpPr>
          <p:nvPr/>
        </p:nvSpPr>
        <p:spPr bwMode="auto">
          <a:xfrm>
            <a:off x="8785545" y="2528891"/>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21" name="Text Box 16"/>
          <p:cNvSpPr txBox="1">
            <a:spLocks noChangeArrowheads="1"/>
          </p:cNvSpPr>
          <p:nvPr/>
        </p:nvSpPr>
        <p:spPr bwMode="auto">
          <a:xfrm>
            <a:off x="8785545" y="3394079"/>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3757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Effect transition="out" filter="slide(fromBottom)">
                                      <p:cBhvr>
                                        <p:cTn id="12" dur="60000"/>
                                        <p:tgtEl>
                                          <p:spTgt spid="8"/>
                                        </p:tgtEl>
                                      </p:cBhvr>
                                    </p:animEffect>
                                    <p:set>
                                      <p:cBhvr>
                                        <p:cTn id="13" dur="1" fill="hold">
                                          <p:stCondLst>
                                            <p:cond delay="59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3" name="Content Placeholder 12"/>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63061" y="0"/>
            <a:ext cx="1784769" cy="785694"/>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Planning for progress</a:t>
            </a:r>
            <a:endParaRPr lang="en-GB" dirty="0">
              <a:latin typeface="Tw Cen MT" panose="020B0602020104020603" pitchFamily="34" charset="0"/>
            </a:endParaRPr>
          </a:p>
        </p:txBody>
      </p:sp>
      <p:sp>
        <p:nvSpPr>
          <p:cNvPr id="5" name="Content Placeholder 4"/>
          <p:cNvSpPr>
            <a:spLocks noGrp="1"/>
          </p:cNvSpPr>
          <p:nvPr>
            <p:ph idx="1"/>
          </p:nvPr>
        </p:nvSpPr>
        <p:spPr>
          <a:xfrm>
            <a:off x="440871" y="1854839"/>
            <a:ext cx="7886700" cy="4351338"/>
          </a:xfrm>
        </p:spPr>
        <p:txBody>
          <a:bodyPr/>
          <a:lstStyle/>
          <a:p>
            <a:pPr lvl="0">
              <a:defRPr/>
            </a:pPr>
            <a:r>
              <a:rPr lang="en-GB" dirty="0" smtClean="0">
                <a:solidFill>
                  <a:sysClr val="windowText" lastClr="000000"/>
                </a:solidFill>
              </a:rPr>
              <a:t>Use </a:t>
            </a:r>
            <a:r>
              <a:rPr lang="en-GB" dirty="0">
                <a:solidFill>
                  <a:sysClr val="windowText" lastClr="000000"/>
                </a:solidFill>
              </a:rPr>
              <a:t>(in speech / writing) in free </a:t>
            </a:r>
            <a:r>
              <a:rPr lang="en-GB" dirty="0" smtClean="0">
                <a:solidFill>
                  <a:sysClr val="windowText" lastClr="000000"/>
                </a:solidFill>
              </a:rPr>
              <a:t>communication</a:t>
            </a:r>
          </a:p>
          <a:p>
            <a:pPr>
              <a:defRPr/>
            </a:pPr>
            <a:r>
              <a:rPr lang="en-GB" dirty="0">
                <a:solidFill>
                  <a:sysClr val="windowText" lastClr="000000"/>
                </a:solidFill>
              </a:rPr>
              <a:t>Produce (in speech / writing) from </a:t>
            </a:r>
            <a:r>
              <a:rPr lang="en-GB" dirty="0" smtClean="0">
                <a:solidFill>
                  <a:sysClr val="windowText" lastClr="000000"/>
                </a:solidFill>
              </a:rPr>
              <a:t>memory</a:t>
            </a:r>
          </a:p>
          <a:p>
            <a:pPr>
              <a:defRPr/>
            </a:pPr>
            <a:r>
              <a:rPr lang="en-GB" dirty="0">
                <a:solidFill>
                  <a:sysClr val="windowText" lastClr="000000"/>
                </a:solidFill>
              </a:rPr>
              <a:t>Produce (in speech / writing) with </a:t>
            </a:r>
            <a:r>
              <a:rPr lang="en-GB" dirty="0" smtClean="0">
                <a:solidFill>
                  <a:sysClr val="windowText" lastClr="000000"/>
                </a:solidFill>
              </a:rPr>
              <a:t>support</a:t>
            </a:r>
          </a:p>
          <a:p>
            <a:pPr>
              <a:defRPr/>
            </a:pPr>
            <a:r>
              <a:rPr lang="en-GB" dirty="0">
                <a:solidFill>
                  <a:sysClr val="windowText" lastClr="000000"/>
                </a:solidFill>
              </a:rPr>
              <a:t>Pronounce (independently</a:t>
            </a:r>
            <a:r>
              <a:rPr lang="en-GB" dirty="0" smtClean="0">
                <a:solidFill>
                  <a:sysClr val="windowText" lastClr="000000"/>
                </a:solidFill>
              </a:rPr>
              <a:t>)</a:t>
            </a:r>
          </a:p>
          <a:p>
            <a:pPr>
              <a:defRPr/>
            </a:pPr>
            <a:r>
              <a:rPr lang="en-GB" dirty="0">
                <a:solidFill>
                  <a:sysClr val="windowText" lastClr="000000"/>
                </a:solidFill>
              </a:rPr>
              <a:t>Understand (in sound / writing</a:t>
            </a:r>
            <a:r>
              <a:rPr lang="en-GB" dirty="0" smtClean="0">
                <a:solidFill>
                  <a:sysClr val="windowText" lastClr="000000"/>
                </a:solidFill>
              </a:rPr>
              <a:t>)</a:t>
            </a:r>
          </a:p>
          <a:p>
            <a:pPr>
              <a:defRPr/>
            </a:pPr>
            <a:r>
              <a:rPr lang="en-GB" dirty="0">
                <a:solidFill>
                  <a:sysClr val="windowText" lastClr="000000"/>
                </a:solidFill>
              </a:rPr>
              <a:t>Recognise (in sound / writing)</a:t>
            </a:r>
          </a:p>
          <a:p>
            <a:pPr lvl="0">
              <a:defRPr/>
            </a:pPr>
            <a:endParaRPr lang="en-GB" dirty="0">
              <a:solidFill>
                <a:sysClr val="windowText" lastClr="000000"/>
              </a:solidFill>
            </a:endParaRPr>
          </a:p>
          <a:p>
            <a:endParaRPr lang="en-GB" dirty="0">
              <a:latin typeface="Tw Cen MT" panose="020B0602020104020603" pitchFamily="34" charset="0"/>
            </a:endParaRPr>
          </a:p>
        </p:txBody>
      </p:sp>
      <p:sp>
        <p:nvSpPr>
          <p:cNvPr id="8" name="TextBox 7"/>
          <p:cNvSpPr txBox="1"/>
          <p:nvPr/>
        </p:nvSpPr>
        <p:spPr>
          <a:xfrm>
            <a:off x="440871" y="5603822"/>
            <a:ext cx="8262257" cy="923330"/>
          </a:xfrm>
          <a:prstGeom prst="rect">
            <a:avLst/>
          </a:prstGeom>
          <a:solidFill>
            <a:srgbClr val="33CCCC"/>
          </a:solidFill>
          <a:effectLst>
            <a:outerShdw blurRad="50800" dist="38100" dir="5400000" algn="t" rotWithShape="0">
              <a:prstClr val="black">
                <a:alpha val="40000"/>
              </a:prstClr>
            </a:outerShdw>
          </a:effectLst>
        </p:spPr>
        <p:txBody>
          <a:bodyPr wrap="square" rtlCol="0">
            <a:spAutoFit/>
          </a:bodyPr>
          <a:lstStyle/>
          <a:p>
            <a:r>
              <a:rPr lang="en-GB" b="1" dirty="0" smtClean="0">
                <a:solidFill>
                  <a:prstClr val="black"/>
                </a:solidFill>
                <a:latin typeface="Calibri" panose="020F0502020204030204"/>
              </a:rPr>
              <a:t>The main curriculum content in language learning is grammar and vocabulary.  </a:t>
            </a:r>
            <a:br>
              <a:rPr lang="en-GB" b="1" dirty="0" smtClean="0">
                <a:solidFill>
                  <a:prstClr val="black"/>
                </a:solidFill>
                <a:latin typeface="Calibri" panose="020F0502020204030204"/>
              </a:rPr>
            </a:br>
            <a:r>
              <a:rPr lang="en-GB" b="1" dirty="0" smtClean="0">
                <a:solidFill>
                  <a:prstClr val="black"/>
                </a:solidFill>
                <a:latin typeface="Calibri" panose="020F0502020204030204"/>
              </a:rPr>
              <a:t>Apply these stages in your planning whether the learning focus is grammar or vocabulary, or both.</a:t>
            </a:r>
            <a:endParaRPr lang="en-GB" b="1" dirty="0">
              <a:solidFill>
                <a:prstClr val="black"/>
              </a:solidFill>
              <a:latin typeface="Calibri" panose="020F0502020204030204"/>
            </a:endParaRPr>
          </a:p>
        </p:txBody>
      </p:sp>
      <p:pic>
        <p:nvPicPr>
          <p:cNvPr id="9" name="Picture 8"/>
          <p:cNvPicPr>
            <a:picLocks noChangeAspect="1"/>
          </p:cNvPicPr>
          <p:nvPr/>
        </p:nvPicPr>
        <p:blipFill>
          <a:blip r:embed="rId4">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865495" y="1887341"/>
            <a:ext cx="3071402" cy="3071402"/>
          </a:xfrm>
          <a:prstGeom prst="rect">
            <a:avLst/>
          </a:prstGeom>
        </p:spPr>
      </p:pic>
    </p:spTree>
    <p:extLst>
      <p:ext uri="{BB962C8B-B14F-4D97-AF65-F5344CB8AC3E}">
        <p14:creationId xmlns:p14="http://schemas.microsoft.com/office/powerpoint/2010/main" val="11026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err="1" smtClean="0">
                <a:solidFill>
                  <a:prstClr val="black"/>
                </a:solidFill>
              </a:rPr>
              <a:t>siempre</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err="1" smtClean="0">
                <a:solidFill>
                  <a:prstClr val="black"/>
                </a:solidFill>
              </a:rPr>
              <a:t>todos</a:t>
            </a:r>
            <a:r>
              <a:rPr lang="en-GB" sz="5400" dirty="0" smtClean="0">
                <a:solidFill>
                  <a:prstClr val="black"/>
                </a:solidFill>
              </a:rPr>
              <a:t> </a:t>
            </a:r>
            <a:r>
              <a:rPr lang="en-GB" sz="5400" dirty="0" err="1" smtClean="0">
                <a:solidFill>
                  <a:prstClr val="black"/>
                </a:solidFill>
              </a:rPr>
              <a:t>los</a:t>
            </a:r>
            <a:r>
              <a:rPr lang="en-GB" sz="5400" dirty="0" smtClean="0">
                <a:solidFill>
                  <a:prstClr val="black"/>
                </a:solidFill>
              </a:rPr>
              <a:t> </a:t>
            </a:r>
            <a:r>
              <a:rPr lang="en-GB" sz="5400" dirty="0" err="1" smtClean="0">
                <a:solidFill>
                  <a:prstClr val="black"/>
                </a:solidFill>
              </a:rPr>
              <a:t>días</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5334000" cy="923330"/>
          </a:xfrm>
          <a:prstGeom prst="rect">
            <a:avLst/>
          </a:prstGeom>
          <a:noFill/>
        </p:spPr>
        <p:txBody>
          <a:bodyPr wrap="square" rtlCol="0">
            <a:spAutoFit/>
          </a:bodyPr>
          <a:lstStyle/>
          <a:p>
            <a:pPr algn="ctr"/>
            <a:r>
              <a:rPr lang="en-GB" sz="5400" dirty="0" err="1" smtClean="0">
                <a:solidFill>
                  <a:prstClr val="black"/>
                </a:solidFill>
              </a:rPr>
              <a:t>normalmente</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menudo</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a:t>
            </a:r>
            <a:r>
              <a:rPr lang="en-GB" sz="5400" dirty="0" err="1" smtClean="0">
                <a:solidFill>
                  <a:prstClr val="black"/>
                </a:solidFill>
              </a:rPr>
              <a:t>veces</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err="1" smtClean="0">
                <a:solidFill>
                  <a:prstClr val="black"/>
                </a:solidFill>
              </a:rPr>
              <a:t>nunca</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140716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up)">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up)">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up)">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up)">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3" grpId="0" animBg="1"/>
      <p:bldP spid="24" grpId="0"/>
      <p:bldP spid="14" grpId="0" animBg="1"/>
      <p:bldP spid="25" grpId="0" animBg="1"/>
      <p:bldP spid="26" grpId="0" animBg="1"/>
      <p:bldP spid="27" grpId="0" animBg="1"/>
      <p:bldP spid="28" grpId="0"/>
      <p:bldP spid="34" grpId="0"/>
      <p:bldP spid="18"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err="1" smtClean="0">
                <a:solidFill>
                  <a:prstClr val="black"/>
                </a:solidFill>
              </a:rPr>
              <a:t>siempre</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err="1" smtClean="0">
                <a:solidFill>
                  <a:prstClr val="black"/>
                </a:solidFill>
              </a:rPr>
              <a:t>todos</a:t>
            </a:r>
            <a:r>
              <a:rPr lang="en-GB" sz="5400" dirty="0" smtClean="0">
                <a:solidFill>
                  <a:prstClr val="black"/>
                </a:solidFill>
              </a:rPr>
              <a:t> </a:t>
            </a:r>
            <a:r>
              <a:rPr lang="en-GB" sz="5400" dirty="0" err="1" smtClean="0">
                <a:solidFill>
                  <a:prstClr val="black"/>
                </a:solidFill>
              </a:rPr>
              <a:t>los</a:t>
            </a:r>
            <a:r>
              <a:rPr lang="en-GB" sz="5400" dirty="0" smtClean="0">
                <a:solidFill>
                  <a:prstClr val="black"/>
                </a:solidFill>
              </a:rPr>
              <a:t> </a:t>
            </a:r>
            <a:r>
              <a:rPr lang="en-GB" sz="5400" dirty="0" err="1" smtClean="0">
                <a:solidFill>
                  <a:prstClr val="black"/>
                </a:solidFill>
              </a:rPr>
              <a:t>días</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5334000" cy="923330"/>
          </a:xfrm>
          <a:prstGeom prst="rect">
            <a:avLst/>
          </a:prstGeom>
          <a:noFill/>
        </p:spPr>
        <p:txBody>
          <a:bodyPr wrap="square" rtlCol="0">
            <a:spAutoFit/>
          </a:bodyPr>
          <a:lstStyle/>
          <a:p>
            <a:pPr algn="ctr"/>
            <a:r>
              <a:rPr lang="en-GB" sz="5400" dirty="0" err="1" smtClean="0">
                <a:solidFill>
                  <a:prstClr val="black"/>
                </a:solidFill>
              </a:rPr>
              <a:t>normalmente</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menudo</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a:t>
            </a:r>
            <a:r>
              <a:rPr lang="en-GB" sz="5400" dirty="0" err="1" smtClean="0">
                <a:solidFill>
                  <a:prstClr val="black"/>
                </a:solidFill>
              </a:rPr>
              <a:t>veces</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err="1" smtClean="0">
                <a:solidFill>
                  <a:prstClr val="black"/>
                </a:solidFill>
              </a:rPr>
              <a:t>nunca</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262238565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M1035247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esentation1" id="{8856E4ED-72B2-413C-AA97-CC2DDA8C3336}" vid="{C970DF2E-8E53-4CD1-A826-8F0E32B7004F}"/>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7712</TotalTime>
  <Words>2410</Words>
  <Application>Microsoft Office PowerPoint</Application>
  <PresentationFormat>On-screen Show (4:3)</PresentationFormat>
  <Paragraphs>360</Paragraphs>
  <Slides>35</Slides>
  <Notes>21</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35</vt:i4>
      </vt:variant>
    </vt:vector>
  </HeadingPairs>
  <TitlesOfParts>
    <vt:vector size="56" baseType="lpstr">
      <vt:lpstr>Arial</vt:lpstr>
      <vt:lpstr>Arial Rounded MT Bold</vt:lpstr>
      <vt:lpstr>Calibri</vt:lpstr>
      <vt:lpstr>Calibri Light</vt:lpstr>
      <vt:lpstr>Comic Sans MS</vt:lpstr>
      <vt:lpstr>MV Boli</vt:lpstr>
      <vt:lpstr>Open Sans Light</vt:lpstr>
      <vt:lpstr>Open Sans Semibold</vt:lpstr>
      <vt:lpstr>Segoe Print</vt:lpstr>
      <vt:lpstr>Segoe UI</vt:lpstr>
      <vt:lpstr>Source Sans Pro</vt:lpstr>
      <vt:lpstr>Times New Roman</vt:lpstr>
      <vt:lpstr>Tw Cen MT</vt:lpstr>
      <vt:lpstr>Wingdings</vt:lpstr>
      <vt:lpstr>Wingdings 2</vt:lpstr>
      <vt:lpstr>Office Theme</vt:lpstr>
      <vt:lpstr>TM10352479</vt:lpstr>
      <vt:lpstr>1_Office Theme</vt:lpstr>
      <vt:lpstr>6_Office Theme</vt:lpstr>
      <vt:lpstr>3_Office Theme</vt:lpstr>
      <vt:lpstr>2_Office Theme</vt:lpstr>
      <vt:lpstr>Change is inevitable.</vt:lpstr>
      <vt:lpstr>PowerPoint Presentation</vt:lpstr>
      <vt:lpstr>To progress</vt:lpstr>
      <vt:lpstr>What are the key drivers for progress?</vt:lpstr>
      <vt:lpstr>MFL Pedagogy Review Report November 2016 </vt:lpstr>
      <vt:lpstr>PowerPoint Presentation</vt:lpstr>
      <vt:lpstr>Planning for progress</vt:lpstr>
      <vt:lpstr>PowerPoint Presentation</vt:lpstr>
      <vt:lpstr>PowerPoint Presentation</vt:lpstr>
      <vt:lpstr>PowerPoint Presentation</vt:lpstr>
      <vt:lpstr>PowerPoint Presentation</vt:lpstr>
      <vt:lpstr>PowerPoint Presentation</vt:lpstr>
      <vt:lpstr>Essentials for progress</vt:lpstr>
      <vt:lpstr>PowerPoint Presentation</vt:lpstr>
      <vt:lpstr>PowerPoint Presentation</vt:lpstr>
      <vt:lpstr>PowerPoint Presentation</vt:lpstr>
      <vt:lpstr>PowerPoint Presentation</vt:lpstr>
      <vt:lpstr>Essentials for progress</vt:lpstr>
      <vt:lpstr>Verbs</vt:lpstr>
      <vt:lpstr>PowerPoint Presentation</vt:lpstr>
      <vt:lpstr>PowerPoint Presentation</vt:lpstr>
      <vt:lpstr>PowerPoint Presentation</vt:lpstr>
      <vt:lpstr>PowerPoint Presentation</vt:lpstr>
      <vt:lpstr>PowerPoint Presentation</vt:lpstr>
      <vt:lpstr>Essentials for progress</vt:lpstr>
      <vt:lpstr>Student targets</vt:lpstr>
      <vt:lpstr>Essentials for progress</vt:lpstr>
      <vt:lpstr>PowerPoint Presentation</vt:lpstr>
      <vt:lpstr>Essentials for progress</vt:lpstr>
      <vt:lpstr>PowerPoint Presentation</vt:lpstr>
      <vt:lpstr>What it looks like in the classroom</vt:lpstr>
      <vt:lpstr>What it looks like in books</vt:lpstr>
      <vt:lpstr>PowerPoint Presentation</vt:lpstr>
      <vt:lpstr>PowerPoint Presentation</vt:lpstr>
      <vt:lpstr>Change is inevitable.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Study</cp:lastModifiedBy>
  <cp:revision>33</cp:revision>
  <dcterms:created xsi:type="dcterms:W3CDTF">2016-10-19T04:03:39Z</dcterms:created>
  <dcterms:modified xsi:type="dcterms:W3CDTF">2017-02-18T06:07:52Z</dcterms:modified>
</cp:coreProperties>
</file>