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2"/>
  </p:notesMasterIdLst>
  <p:sldIdLst>
    <p:sldId id="262" r:id="rId5"/>
    <p:sldId id="263" r:id="rId6"/>
    <p:sldId id="264" r:id="rId7"/>
    <p:sldId id="278" r:id="rId8"/>
    <p:sldId id="279" r:id="rId9"/>
    <p:sldId id="266" r:id="rId10"/>
    <p:sldId id="267" r:id="rId11"/>
    <p:sldId id="268" r:id="rId12"/>
    <p:sldId id="269" r:id="rId13"/>
    <p:sldId id="270" r:id="rId14"/>
    <p:sldId id="271" r:id="rId15"/>
    <p:sldId id="272" r:id="rId16"/>
    <p:sldId id="273" r:id="rId17"/>
    <p:sldId id="274" r:id="rId18"/>
    <p:sldId id="275" r:id="rId19"/>
    <p:sldId id="276" r:id="rId20"/>
    <p:sldId id="280" r:id="rId21"/>
    <p:sldId id="281" r:id="rId22"/>
    <p:sldId id="282" r:id="rId23"/>
    <p:sldId id="283" r:id="rId24"/>
    <p:sldId id="265" r:id="rId25"/>
    <p:sldId id="286" r:id="rId26"/>
    <p:sldId id="287" r:id="rId27"/>
    <p:sldId id="284" r:id="rId28"/>
    <p:sldId id="285" r:id="rId29"/>
    <p:sldId id="288" r:id="rId30"/>
    <p:sldId id="298" r:id="rId31"/>
    <p:sldId id="299" r:id="rId32"/>
    <p:sldId id="289" r:id="rId33"/>
    <p:sldId id="295" r:id="rId34"/>
    <p:sldId id="296" r:id="rId35"/>
    <p:sldId id="297" r:id="rId36"/>
    <p:sldId id="290" r:id="rId37"/>
    <p:sldId id="292" r:id="rId38"/>
    <p:sldId id="293" r:id="rId39"/>
    <p:sldId id="294"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17" autoAdjust="0"/>
  </p:normalViewPr>
  <p:slideViewPr>
    <p:cSldViewPr>
      <p:cViewPr varScale="1">
        <p:scale>
          <a:sx n="68" d="100"/>
          <a:sy n="68" d="100"/>
        </p:scale>
        <p:origin x="2844" y="72"/>
      </p:cViewPr>
      <p:guideLst>
        <p:guide orient="horz" pos="2160"/>
        <p:guide pos="2880"/>
      </p:guideLst>
    </p:cSldViewPr>
  </p:slideViewPr>
  <p:notesTextViewPr>
    <p:cViewPr>
      <p:scale>
        <a:sx n="1" d="1"/>
        <a:sy n="1" d="1"/>
      </p:scale>
      <p:origin x="0" y="0"/>
    </p:cViewPr>
  </p:notesTextViewPr>
  <p:sorterViewPr>
    <p:cViewPr>
      <p:scale>
        <a:sx n="100" d="100"/>
        <a:sy n="100" d="100"/>
      </p:scale>
      <p:origin x="0" y="-48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039D1-7362-4C95-BF16-DE05DC5575FE}" type="datetimeFigureOut">
              <a:rPr lang="en-GB" smtClean="0"/>
              <a:t>15/03/2014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41789-B1BC-4AD9-B932-EE4EA5145632}" type="slidenum">
              <a:rPr lang="en-GB" smtClean="0"/>
              <a:t>‹#›</a:t>
            </a:fld>
            <a:endParaRPr lang="en-GB"/>
          </a:p>
        </p:txBody>
      </p:sp>
    </p:spTree>
    <p:extLst>
      <p:ext uri="{BB962C8B-B14F-4D97-AF65-F5344CB8AC3E}">
        <p14:creationId xmlns:p14="http://schemas.microsoft.com/office/powerpoint/2010/main" val="309417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2144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After the listening / transcription tasks, there are some next steps that focus further</a:t>
            </a:r>
            <a:r>
              <a:rPr lang="en-GB" baseline="0" dirty="0" smtClean="0"/>
              <a:t> on meaning and/or structure.  The teacher may need to choose here, rather than do everything with one text in one lesson!  </a:t>
            </a:r>
            <a:br>
              <a:rPr lang="en-GB" baseline="0" dirty="0" smtClean="0"/>
            </a:br>
            <a:r>
              <a:rPr lang="en-GB" baseline="0" dirty="0" smtClean="0"/>
              <a:t/>
            </a:r>
            <a:br>
              <a:rPr lang="en-GB" baseline="0" dirty="0" smtClean="0"/>
            </a:br>
            <a:r>
              <a:rPr lang="en-GB" baseline="0" dirty="0" smtClean="0"/>
              <a:t>With this text there are 3 x obvious possibilities:</a:t>
            </a:r>
            <a:br>
              <a:rPr lang="en-GB" baseline="0" dirty="0" smtClean="0"/>
            </a:br>
            <a:r>
              <a:rPr lang="en-GB" baseline="0" dirty="0" smtClean="0"/>
              <a:t/>
            </a:r>
            <a:br>
              <a:rPr lang="en-GB" baseline="0" dirty="0" smtClean="0"/>
            </a:br>
            <a:r>
              <a:rPr lang="en-GB" baseline="0" dirty="0" smtClean="0"/>
              <a:t>1.  Focus on verb forms.</a:t>
            </a:r>
            <a:br>
              <a:rPr lang="en-GB" baseline="0" dirty="0" smtClean="0"/>
            </a:br>
            <a:r>
              <a:rPr lang="en-GB" baseline="0" dirty="0" smtClean="0"/>
              <a:t>2.  Focus on country / nationality / place vocabulary</a:t>
            </a:r>
            <a:br>
              <a:rPr lang="en-GB" baseline="0" dirty="0" smtClean="0"/>
            </a:br>
            <a:r>
              <a:rPr lang="en-GB" baseline="0" dirty="0" smtClean="0"/>
              <a:t>3.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baseline="0" dirty="0" smtClean="0"/>
          </a:p>
          <a:p>
            <a:r>
              <a:rPr lang="en-GB" baseline="0" dirty="0" smtClean="0"/>
              <a:t>I would be most tempted to start with the verb forms, to tease out prior knowledge but also work on inference skills.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99936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4  Focus on country / nationality + language / place vocabulary</a:t>
            </a:r>
            <a:br>
              <a:rPr lang="en-GB" baseline="0" dirty="0" smtClean="0"/>
            </a:br>
            <a:endParaRPr lang="en-GB" baseline="0" dirty="0" smtClean="0"/>
          </a:p>
          <a:p>
            <a:r>
              <a:rPr lang="en-GB" baseline="0" dirty="0" smtClean="0"/>
              <a:t>I would expect that before doing this activity, the teacher will need to explain the categories.  </a:t>
            </a:r>
            <a:br>
              <a:rPr lang="en-GB" baseline="0" dirty="0" smtClean="0"/>
            </a:br>
            <a:r>
              <a:rPr lang="en-GB" baseline="0" dirty="0" smtClean="0"/>
              <a:t>The idea would be to try to do this in the TL – this provides additional linguistic input through listening, and has the advantage of dealing with one of the words most pupils are unlikely to know – i.e. </a:t>
            </a:r>
            <a:r>
              <a:rPr lang="en-GB" baseline="0" dirty="0" err="1" smtClean="0"/>
              <a:t>país</a:t>
            </a:r>
            <a:r>
              <a:rPr lang="en-GB" baseline="0" dirty="0" smtClean="0"/>
              <a:t/>
            </a:r>
            <a:br>
              <a:rPr lang="en-GB" baseline="0" dirty="0" smtClean="0"/>
            </a:br>
            <a:r>
              <a:rPr lang="en-GB" baseline="0" dirty="0" smtClean="0"/>
              <a:t>It highlights the all important category words, too, which often get overlooked.</a:t>
            </a:r>
            <a:br>
              <a:rPr lang="en-GB" baseline="0" dirty="0" smtClean="0"/>
            </a:br>
            <a:r>
              <a:rPr lang="en-GB" baseline="0" dirty="0" smtClean="0"/>
              <a:t>Many pupils can name lots of individual countries but don’t know the word for country itself.  Try this out on your classes…</a:t>
            </a:r>
          </a:p>
          <a:p>
            <a:endParaRPr lang="en-GB" baseline="0" dirty="0" smtClean="0"/>
          </a:p>
          <a:p>
            <a:r>
              <a:rPr lang="en-GB" baseline="0" dirty="0" smtClean="0"/>
              <a:t>How to </a:t>
            </a:r>
            <a:r>
              <a:rPr lang="en-GB" baseline="0" dirty="0" err="1" smtClean="0"/>
              <a:t>circumlocute</a:t>
            </a:r>
            <a:r>
              <a:rPr lang="en-GB" baseline="0" dirty="0" smtClean="0"/>
              <a:t> these words?</a:t>
            </a:r>
            <a:br>
              <a:rPr lang="en-GB" baseline="0" dirty="0" smtClean="0"/>
            </a:br>
            <a:r>
              <a:rPr lang="en-GB" baseline="0" dirty="0" smtClean="0"/>
              <a:t/>
            </a:r>
            <a:br>
              <a:rPr lang="en-GB" baseline="0" dirty="0" smtClean="0"/>
            </a:br>
            <a:r>
              <a:rPr lang="en-GB" baseline="0" dirty="0" smtClean="0"/>
              <a:t>1.  País –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España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a:t>
            </a:r>
            <a:r>
              <a:rPr lang="en-GB" baseline="0" dirty="0" err="1" smtClean="0"/>
              <a:t>Inglaterra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Italia </a:t>
            </a:r>
            <a:r>
              <a:rPr lang="en-GB" baseline="0" dirty="0" err="1" smtClean="0"/>
              <a:t>es</a:t>
            </a:r>
            <a:r>
              <a:rPr lang="en-GB" baseline="0" dirty="0" smtClean="0"/>
              <a:t> un </a:t>
            </a:r>
            <a:r>
              <a:rPr lang="en-GB" baseline="0" dirty="0" err="1" smtClean="0"/>
              <a:t>país</a:t>
            </a:r>
            <a:r>
              <a:rPr lang="en-GB" baseline="0" dirty="0" smtClean="0"/>
              <a:t>.  Birmingham no </a:t>
            </a:r>
            <a:r>
              <a:rPr lang="en-GB" baseline="0" dirty="0" err="1" smtClean="0"/>
              <a:t>es</a:t>
            </a:r>
            <a:r>
              <a:rPr lang="en-GB" baseline="0" dirty="0" smtClean="0"/>
              <a:t> un </a:t>
            </a:r>
            <a:r>
              <a:rPr lang="en-GB" baseline="0" dirty="0" err="1" smtClean="0"/>
              <a:t>país</a:t>
            </a:r>
            <a:r>
              <a:rPr lang="en-GB" baseline="0" dirty="0" smtClean="0"/>
              <a:t>.  País?...</a:t>
            </a:r>
            <a:br>
              <a:rPr lang="en-GB" baseline="0" dirty="0" smtClean="0"/>
            </a:br>
            <a:r>
              <a:rPr lang="en-GB" baseline="0" dirty="0" smtClean="0"/>
              <a:t/>
            </a:r>
            <a:br>
              <a:rPr lang="en-GB" baseline="0" dirty="0" smtClean="0"/>
            </a:br>
            <a:r>
              <a:rPr lang="en-GB" baseline="0" dirty="0" smtClean="0"/>
              <a:t>2.  </a:t>
            </a:r>
            <a:r>
              <a:rPr lang="en-GB" baseline="0" dirty="0" err="1" smtClean="0"/>
              <a:t>Nacionalidad</a:t>
            </a:r>
            <a:r>
              <a:rPr lang="en-GB" baseline="0" dirty="0" smtClean="0"/>
              <a:t> / </a:t>
            </a:r>
            <a:r>
              <a:rPr lang="en-GB" baseline="0" dirty="0" err="1" smtClean="0"/>
              <a:t>Idioma</a:t>
            </a:r>
            <a:r>
              <a:rPr lang="en-GB" baseline="0" dirty="0" smtClean="0"/>
              <a:t/>
            </a:r>
            <a:br>
              <a:rPr lang="en-GB" baseline="0" dirty="0" smtClean="0"/>
            </a:br>
            <a:r>
              <a:rPr lang="en-GB" baseline="0" dirty="0" smtClean="0"/>
              <a:t/>
            </a:r>
            <a:br>
              <a:rPr lang="en-GB" baseline="0" dirty="0" smtClean="0"/>
            </a:br>
            <a:r>
              <a:rPr lang="en-GB" baseline="0" dirty="0" smtClean="0"/>
              <a:t>Soy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nacionalidad</a:t>
            </a:r>
            <a:r>
              <a:rPr lang="en-GB" baseline="0" dirty="0" smtClean="0"/>
              <a:t>.</a:t>
            </a:r>
            <a:br>
              <a:rPr lang="en-GB" baseline="0" dirty="0" smtClean="0"/>
            </a:br>
            <a:r>
              <a:rPr lang="en-GB" baseline="0" dirty="0" err="1" smtClean="0"/>
              <a:t>Hablo</a:t>
            </a:r>
            <a:r>
              <a:rPr lang="en-GB" baseline="0" dirty="0" smtClean="0"/>
              <a:t> (showing hand gesture for talk, as necessary)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idioma</a:t>
            </a:r>
            <a:r>
              <a:rPr lang="en-GB" baseline="0" dirty="0" smtClean="0"/>
              <a:t> </a:t>
            </a:r>
            <a:r>
              <a:rPr lang="en-GB" baseline="0" dirty="0" err="1" smtClean="0"/>
              <a:t>nativo</a:t>
            </a:r>
            <a:r>
              <a:rPr lang="en-GB" baseline="0" dirty="0" smtClean="0"/>
              <a:t>.</a:t>
            </a:r>
            <a:br>
              <a:rPr lang="en-GB" baseline="0" dirty="0" smtClean="0"/>
            </a:br>
            <a:r>
              <a:rPr lang="en-GB" baseline="0" dirty="0" smtClean="0"/>
              <a:t/>
            </a:r>
            <a:br>
              <a:rPr lang="en-GB" baseline="0" dirty="0" smtClean="0"/>
            </a:br>
            <a:r>
              <a:rPr lang="en-GB" baseline="0" dirty="0" smtClean="0"/>
              <a:t>3.  Ciudad</a:t>
            </a:r>
            <a:br>
              <a:rPr lang="en-GB" baseline="0" dirty="0" smtClean="0"/>
            </a:br>
            <a:r>
              <a:rPr lang="en-GB" baseline="0" dirty="0" smtClean="0"/>
              <a:t>Birmingham no </a:t>
            </a:r>
            <a:r>
              <a:rPr lang="en-GB" baseline="0" dirty="0" err="1" smtClean="0"/>
              <a:t>es</a:t>
            </a:r>
            <a:r>
              <a:rPr lang="en-GB" baseline="0" dirty="0" smtClean="0"/>
              <a:t> un </a:t>
            </a:r>
            <a:r>
              <a:rPr lang="en-GB" baseline="0" dirty="0" err="1" smtClean="0"/>
              <a:t>país</a:t>
            </a:r>
            <a:r>
              <a:rPr lang="en-GB" baseline="0" dirty="0" smtClean="0"/>
              <a:t>.  Birmingham </a:t>
            </a:r>
            <a:r>
              <a:rPr lang="en-GB" baseline="0" dirty="0" err="1" smtClean="0"/>
              <a:t>es</a:t>
            </a:r>
            <a:r>
              <a:rPr lang="en-GB" baseline="0" dirty="0" smtClean="0"/>
              <a:t> </a:t>
            </a:r>
            <a:r>
              <a:rPr lang="en-GB" baseline="0" dirty="0" err="1" smtClean="0"/>
              <a:t>una</a:t>
            </a:r>
            <a:r>
              <a:rPr lang="en-GB" baseline="0" dirty="0" smtClean="0"/>
              <a:t> ciudad.  Liverpool </a:t>
            </a:r>
            <a:r>
              <a:rPr lang="en-GB" baseline="0" dirty="0" err="1" smtClean="0"/>
              <a:t>es</a:t>
            </a:r>
            <a:r>
              <a:rPr lang="en-GB" baseline="0" dirty="0" smtClean="0"/>
              <a:t> </a:t>
            </a:r>
            <a:r>
              <a:rPr lang="en-GB" baseline="0" dirty="0" err="1" smtClean="0"/>
              <a:t>una</a:t>
            </a:r>
            <a:r>
              <a:rPr lang="en-GB" baseline="0" dirty="0" smtClean="0"/>
              <a:t> ciudad.  Cambridge </a:t>
            </a:r>
            <a:r>
              <a:rPr lang="en-GB" baseline="0" dirty="0" err="1" smtClean="0"/>
              <a:t>es</a:t>
            </a:r>
            <a:r>
              <a:rPr lang="en-GB" baseline="0" dirty="0" smtClean="0"/>
              <a:t> </a:t>
            </a:r>
            <a:r>
              <a:rPr lang="en-GB" baseline="0" dirty="0" err="1" smtClean="0"/>
              <a:t>una</a:t>
            </a:r>
            <a:r>
              <a:rPr lang="en-GB" baseline="0" dirty="0" smtClean="0"/>
              <a:t> ciudad.  </a:t>
            </a:r>
            <a:r>
              <a:rPr lang="en-GB" baseline="0" dirty="0" err="1" smtClean="0"/>
              <a:t>Londres</a:t>
            </a:r>
            <a:r>
              <a:rPr lang="en-GB" baseline="0" dirty="0" smtClean="0"/>
              <a:t> </a:t>
            </a:r>
            <a:r>
              <a:rPr lang="en-GB" baseline="0" dirty="0" err="1" smtClean="0"/>
              <a:t>es</a:t>
            </a:r>
            <a:r>
              <a:rPr lang="en-GB" baseline="0" dirty="0" smtClean="0"/>
              <a:t> </a:t>
            </a:r>
            <a:r>
              <a:rPr lang="en-GB" baseline="0" dirty="0" err="1" smtClean="0"/>
              <a:t>una</a:t>
            </a:r>
            <a:r>
              <a:rPr lang="en-GB" baseline="0" dirty="0" smtClean="0"/>
              <a:t> ciudad.  Madrid </a:t>
            </a:r>
            <a:r>
              <a:rPr lang="en-GB" baseline="0" dirty="0" err="1" smtClean="0"/>
              <a:t>es</a:t>
            </a:r>
            <a:r>
              <a:rPr lang="en-GB" baseline="0" dirty="0" smtClean="0"/>
              <a:t> </a:t>
            </a:r>
            <a:r>
              <a:rPr lang="en-GB" baseline="0" dirty="0" err="1" smtClean="0"/>
              <a:t>una</a:t>
            </a:r>
            <a:r>
              <a:rPr lang="en-GB" baseline="0" dirty="0" smtClean="0"/>
              <a:t> ciudad….</a:t>
            </a:r>
            <a:br>
              <a:rPr lang="en-GB" baseline="0" dirty="0" smtClean="0"/>
            </a:br>
            <a:r>
              <a:rPr lang="en-GB" baseline="0" dirty="0" smtClean="0"/>
              <a:t/>
            </a:r>
            <a:br>
              <a:rPr lang="en-GB" baseline="0" dirty="0" smtClean="0"/>
            </a:br>
            <a:r>
              <a:rPr lang="en-GB" baseline="0" dirty="0" smtClean="0"/>
              <a:t>Then give students a few moments to identify the words from the text in each category and take whole class feedback.</a:t>
            </a:r>
          </a:p>
          <a:p>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14231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2.2</a:t>
            </a:r>
            <a:br>
              <a:rPr lang="en-GB" baseline="0" dirty="0" smtClean="0"/>
            </a:br>
            <a:r>
              <a:rPr lang="en-GB" baseline="0" dirty="0" smtClean="0"/>
              <a:t>2</a:t>
            </a:r>
          </a:p>
          <a:p>
            <a:endParaRPr lang="en-GB" baseline="0" dirty="0" smtClean="0"/>
          </a:p>
          <a:p>
            <a:r>
              <a:rPr lang="en-GB" baseline="0" dirty="0" smtClean="0"/>
              <a:t>It’s also always useful to see what other knowledge they bring to the table, so an additional oral prompt to name any other countries in Spanish and / or languages and/or cities in Spain is a really good way to extend / differentiate and get to know the prior knowledge of learners.  Opening out each task to prior knowledge is a useful principle to keep in mind at each stage of lesson planning.</a:t>
            </a:r>
            <a:br>
              <a:rPr lang="en-GB" baseline="0" dirty="0" smtClean="0"/>
            </a:br>
            <a:endParaRPr lang="en-GB" baseline="0" dirty="0" smtClean="0"/>
          </a:p>
          <a:p>
            <a:endParaRPr lang="en-GB" baseline="0" dirty="0" smtClean="0"/>
          </a:p>
          <a:p>
            <a:r>
              <a:rPr lang="en-GB" baseline="0" dirty="0" smtClean="0"/>
              <a:t>When taking whole class feedback it would be a lovely opportunity (if you have not already done this with the new Y7 class to ask them to tell you other languages that they speak or if their parents are different nationalities.  That’s one reason for choosing a text where the character has parents from a different country).  This can be done using the text for reference.</a:t>
            </a:r>
            <a:br>
              <a:rPr lang="en-GB" baseline="0" dirty="0" smtClean="0"/>
            </a:br>
            <a:r>
              <a:rPr lang="en-GB" baseline="0" dirty="0" smtClean="0"/>
              <a:t/>
            </a:r>
            <a:br>
              <a:rPr lang="en-GB" baseline="0" dirty="0" smtClean="0"/>
            </a:br>
            <a:r>
              <a:rPr lang="en-GB" baseline="0" dirty="0" smtClean="0"/>
              <a:t>Ok, </a:t>
            </a:r>
            <a:r>
              <a:rPr lang="en-GB" baseline="0" dirty="0" err="1" smtClean="0"/>
              <a:t>todos</a:t>
            </a:r>
            <a:r>
              <a:rPr lang="en-GB" baseline="0" dirty="0" smtClean="0"/>
              <a:t>.  </a:t>
            </a:r>
            <a:r>
              <a:rPr lang="en-GB" baseline="0" dirty="0" err="1" smtClean="0"/>
              <a:t>Escuchad</a:t>
            </a:r>
            <a:r>
              <a:rPr lang="en-GB" baseline="0" dirty="0" smtClean="0"/>
              <a:t>.  Carlos </a:t>
            </a:r>
            <a:r>
              <a:rPr lang="en-GB" baseline="0" dirty="0" err="1" smtClean="0"/>
              <a:t>es</a:t>
            </a:r>
            <a:r>
              <a:rPr lang="en-GB" baseline="0" dirty="0" smtClean="0"/>
              <a:t> de </a:t>
            </a:r>
            <a:r>
              <a:rPr lang="en-GB" baseline="0" dirty="0" err="1" smtClean="0"/>
              <a:t>España</a:t>
            </a:r>
            <a:r>
              <a:rPr lang="en-GB" baseline="0" dirty="0" smtClean="0"/>
              <a:t>.  Vive en </a:t>
            </a:r>
            <a:r>
              <a:rPr lang="en-GB" baseline="0" dirty="0" err="1" smtClean="0"/>
              <a:t>España</a:t>
            </a:r>
            <a:r>
              <a:rPr lang="en-GB" baseline="0" dirty="0" smtClean="0"/>
              <a:t>, no </a:t>
            </a:r>
            <a:r>
              <a:rPr lang="en-GB" baseline="0" dirty="0" err="1" smtClean="0"/>
              <a:t>es</a:t>
            </a:r>
            <a:r>
              <a:rPr lang="en-GB" baseline="0" dirty="0" smtClean="0"/>
              <a:t> </a:t>
            </a:r>
            <a:r>
              <a:rPr lang="en-GB" baseline="0" dirty="0" err="1" smtClean="0"/>
              <a:t>así</a:t>
            </a:r>
            <a:r>
              <a:rPr lang="en-GB" baseline="0" dirty="0" smtClean="0"/>
              <a:t>?  </a:t>
            </a:r>
            <a:r>
              <a:rPr lang="en-GB" baseline="0" dirty="0" err="1" smtClean="0"/>
              <a:t>Pero</a:t>
            </a:r>
            <a:r>
              <a:rPr lang="en-GB" baseline="0" dirty="0" smtClean="0"/>
              <a:t> sus padres son de Argentina, </a:t>
            </a:r>
            <a:r>
              <a:rPr lang="en-GB" baseline="0" dirty="0" err="1" smtClean="0"/>
              <a:t>verdad</a:t>
            </a:r>
            <a:r>
              <a:rPr lang="en-GB" baseline="0" dirty="0" smtClean="0"/>
              <a:t>?</a:t>
            </a:r>
            <a:br>
              <a:rPr lang="en-GB" baseline="0" dirty="0" smtClean="0"/>
            </a:br>
            <a:r>
              <a:rPr lang="en-GB" baseline="0" dirty="0" smtClean="0"/>
              <a:t/>
            </a:r>
            <a:br>
              <a:rPr lang="en-GB" baseline="0" dirty="0" smtClean="0"/>
            </a:br>
            <a:r>
              <a:rPr lang="en-GB" baseline="0" dirty="0" smtClean="0"/>
              <a:t>Y </a:t>
            </a:r>
            <a:r>
              <a:rPr lang="en-GB" baseline="0" dirty="0" err="1" smtClean="0"/>
              <a:t>vosotros</a:t>
            </a:r>
            <a:r>
              <a:rPr lang="en-GB" baseline="0" dirty="0" smtClean="0"/>
              <a:t>?  </a:t>
            </a:r>
            <a:r>
              <a:rPr lang="en-GB" baseline="0" dirty="0" err="1" smtClean="0"/>
              <a:t>Vuestros</a:t>
            </a:r>
            <a:r>
              <a:rPr lang="en-GB" baseline="0" dirty="0" smtClean="0"/>
              <a:t> padres son de </a:t>
            </a:r>
            <a:r>
              <a:rPr lang="en-GB" baseline="0" dirty="0" err="1" smtClean="0"/>
              <a:t>Inglaterra</a:t>
            </a:r>
            <a:r>
              <a:rPr lang="en-GB" baseline="0" dirty="0" smtClean="0"/>
              <a:t> or de </a:t>
            </a:r>
            <a:r>
              <a:rPr lang="en-GB" baseline="0" dirty="0" err="1" smtClean="0"/>
              <a:t>otro</a:t>
            </a:r>
            <a:r>
              <a:rPr lang="en-GB" baseline="0" dirty="0" smtClean="0"/>
              <a:t> </a:t>
            </a:r>
            <a:r>
              <a:rPr lang="en-GB" baseline="0" dirty="0" err="1" smtClean="0"/>
              <a:t>país</a:t>
            </a:r>
            <a:r>
              <a:rPr lang="en-GB" baseline="0" dirty="0" smtClean="0"/>
              <a:t>?  De </a:t>
            </a:r>
            <a:r>
              <a:rPr lang="en-GB" baseline="0" dirty="0" err="1" smtClean="0"/>
              <a:t>Holanda</a:t>
            </a:r>
            <a:r>
              <a:rPr lang="en-GB" baseline="0" dirty="0" smtClean="0"/>
              <a:t>?  De un </a:t>
            </a:r>
            <a:r>
              <a:rPr lang="en-GB" baseline="0" dirty="0" err="1" smtClean="0"/>
              <a:t>país</a:t>
            </a:r>
            <a:r>
              <a:rPr lang="en-GB" baseline="0" dirty="0" smtClean="0"/>
              <a:t> en Africa?  O Italia?</a:t>
            </a:r>
            <a:br>
              <a:rPr lang="en-GB" baseline="0" dirty="0" smtClean="0"/>
            </a:br>
            <a:r>
              <a:rPr lang="en-GB" baseline="0" dirty="0" smtClean="0"/>
              <a:t/>
            </a:r>
            <a:br>
              <a:rPr lang="en-GB" baseline="0" dirty="0" smtClean="0"/>
            </a:br>
            <a:r>
              <a:rPr lang="en-GB" baseline="0" dirty="0" smtClean="0"/>
              <a:t>If they volunteer some different countries, collect them on a list on the board.  Ask about languages?  En casa (gesture for house if necessary), </a:t>
            </a:r>
            <a:r>
              <a:rPr lang="en-GB" baseline="0" dirty="0" err="1" smtClean="0"/>
              <a:t>habláis</a:t>
            </a:r>
            <a:r>
              <a:rPr lang="en-GB" baseline="0" dirty="0" smtClean="0"/>
              <a:t> </a:t>
            </a:r>
            <a:r>
              <a:rPr lang="en-GB" baseline="0" dirty="0" err="1" smtClean="0"/>
              <a:t>inglés</a:t>
            </a:r>
            <a:r>
              <a:rPr lang="en-GB" baseline="0" dirty="0" smtClean="0"/>
              <a:t>?  No?  </a:t>
            </a:r>
            <a:r>
              <a:rPr lang="en-GB" baseline="0" dirty="0" err="1" smtClean="0"/>
              <a:t>Qué</a:t>
            </a:r>
            <a:r>
              <a:rPr lang="en-GB" baseline="0" dirty="0" smtClean="0"/>
              <a:t> </a:t>
            </a:r>
            <a:r>
              <a:rPr lang="en-GB" baseline="0" dirty="0" err="1" smtClean="0"/>
              <a:t>idioma</a:t>
            </a:r>
            <a:r>
              <a:rPr lang="en-GB" baseline="0" dirty="0" smtClean="0"/>
              <a:t> </a:t>
            </a:r>
            <a:r>
              <a:rPr lang="en-GB" baseline="0" dirty="0" err="1" smtClean="0"/>
              <a:t>habláis</a:t>
            </a:r>
            <a:r>
              <a:rPr lang="en-GB" baseline="0" dirty="0" smtClean="0"/>
              <a:t>?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81888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5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dirty="0" smtClean="0"/>
          </a:p>
          <a:p>
            <a:r>
              <a:rPr lang="en-GB" dirty="0" smtClean="0"/>
              <a:t>It is really up to the teacher (and to time) how many high frequency</a:t>
            </a:r>
            <a:r>
              <a:rPr lang="en-GB" baseline="0" dirty="0" smtClean="0"/>
              <a:t> words to focus on in one lesson.</a:t>
            </a:r>
            <a:br>
              <a:rPr lang="en-GB" baseline="0" dirty="0" smtClean="0"/>
            </a:br>
            <a:r>
              <a:rPr lang="en-GB" baseline="0" dirty="0" smtClean="0"/>
              <a:t>At the start of the year with year 7 we will not know which words they know. </a:t>
            </a:r>
            <a:br>
              <a:rPr lang="en-GB" baseline="0" dirty="0" smtClean="0"/>
            </a:br>
            <a:r>
              <a:rPr lang="en-GB" baseline="0" dirty="0" smtClean="0"/>
              <a:t>One thing is sure, though, high frequency words can and should be a priority as they will be needed in every lesson, for understanding but also for sentence-building.</a:t>
            </a:r>
            <a:br>
              <a:rPr lang="en-GB" baseline="0" dirty="0" smtClean="0"/>
            </a:br>
            <a:r>
              <a:rPr lang="en-GB" baseline="0" dirty="0" smtClean="0"/>
              <a:t/>
            </a:r>
            <a:br>
              <a:rPr lang="en-GB" baseline="0" dirty="0" smtClean="0"/>
            </a:br>
            <a:r>
              <a:rPr lang="en-GB" baseline="0" dirty="0" smtClean="0"/>
              <a:t>It doesn’t matter if there are some students in the class for whom these are all new.  They have by now had so much exposure to the text that the overall content meaning of most of it will be familiar.  They will in many cases now be able to infer the meaning of these high-frequency words.</a:t>
            </a:r>
          </a:p>
          <a:p>
            <a:endParaRPr lang="en-GB" baseline="0" dirty="0" smtClean="0"/>
          </a:p>
          <a:p>
            <a:r>
              <a:rPr lang="en-GB" baseline="0" dirty="0" smtClean="0"/>
              <a:t>Inference from the other words in the sentence, leading to a conclusion as to ‘what makes sense here?’ and ‘what sounds right?’ is a linguistic skill that we want to promote from day 1.</a:t>
            </a:r>
            <a:br>
              <a:rPr lang="en-GB" baseline="0" dirty="0" smtClean="0"/>
            </a:br>
            <a:r>
              <a:rPr lang="en-GB" baseline="0" dirty="0" smtClean="0"/>
              <a:t/>
            </a:r>
            <a:br>
              <a:rPr lang="en-GB" baseline="0" dirty="0" smtClean="0"/>
            </a:br>
            <a:r>
              <a:rPr lang="en-GB" baseline="0" dirty="0" smtClean="0"/>
              <a:t>Give students some time in their group – get them to use the group talk routine again to discuss meanings.</a:t>
            </a:r>
            <a:br>
              <a:rPr lang="en-GB" baseline="0" dirty="0" smtClean="0"/>
            </a:br>
            <a:r>
              <a:rPr lang="en-GB" baseline="0" dirty="0" smtClean="0"/>
              <a:t/>
            </a:r>
            <a:br>
              <a:rPr lang="en-GB" baseline="0" dirty="0" smtClean="0"/>
            </a:br>
            <a:r>
              <a:rPr lang="en-GB" baseline="0" dirty="0" smtClean="0"/>
              <a:t>Then take feedback.  Draw out the dual meaning of ‘de’ in particular.  Do all this orally, without writing up the English on the board.</a:t>
            </a:r>
            <a:br>
              <a:rPr lang="en-GB" baseline="0" dirty="0" smtClean="0"/>
            </a:br>
            <a:r>
              <a:rPr lang="en-GB" baseline="0" dirty="0" smtClean="0"/>
              <a:t>There may be some that you have to ‘model’ with the correct intonation (e.g.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ahora</a:t>
            </a:r>
            <a:r>
              <a:rPr lang="en-GB" baseline="0" dirty="0" smtClean="0"/>
              <a:t> / </a:t>
            </a:r>
            <a:r>
              <a:rPr lang="en-GB" baseline="0" dirty="0" err="1" smtClean="0"/>
              <a:t>allí</a:t>
            </a:r>
            <a:r>
              <a:rPr lang="en-GB" baseline="0" dirty="0" smtClean="0"/>
              <a:t> ) or help to define but pupils will get there.</a:t>
            </a:r>
            <a:br>
              <a:rPr lang="en-GB" baseline="0" dirty="0" smtClean="0"/>
            </a:br>
            <a:r>
              <a:rPr lang="en-GB" baseline="0" dirty="0" smtClean="0"/>
              <a:t/>
            </a:r>
            <a:br>
              <a:rPr lang="en-GB" baseline="0" dirty="0" smtClean="0"/>
            </a:br>
            <a:r>
              <a:rPr lang="en-GB" baseline="0" dirty="0" smtClean="0"/>
              <a:t>At the end of this task, perhaps get students to add these words to the back of their exercise books in a ‘high – frequency words’ list. </a:t>
            </a:r>
          </a:p>
          <a:p>
            <a:endParaRPr lang="en-GB" baseline="0" dirty="0" smtClean="0"/>
          </a:p>
          <a:p>
            <a:r>
              <a:rPr lang="en-GB" baseline="0" dirty="0" smtClean="0"/>
              <a:t>It might not be a dreadful idea, at the conclusion of these 3 x text-focused tasks to ask each group to translate one sentence each from the text into English!</a:t>
            </a:r>
          </a:p>
          <a:p>
            <a:r>
              <a:rPr lang="en-GB" baseline="0" dirty="0" smtClean="0"/>
              <a:t>This is just an indication of how I might include transcription and translation into one teaching sequence, rather than ever having one whole lesson on either.</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283485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6  Reading into speaking </a:t>
            </a:r>
            <a:r>
              <a:rPr lang="en-GB" dirty="0" smtClean="0">
                <a:sym typeface="Wingdings" panose="05000000000000000000" pitchFamily="2" charset="2"/>
              </a:rPr>
              <a:t> </a:t>
            </a:r>
            <a:r>
              <a:rPr lang="en-GB" dirty="0" err="1" smtClean="0">
                <a:sym typeface="Wingdings" panose="05000000000000000000" pitchFamily="2" charset="2"/>
              </a:rPr>
              <a:t>hotseating</a:t>
            </a:r>
            <a:r>
              <a:rPr lang="en-GB" dirty="0" smtClean="0">
                <a:sym typeface="Wingdings" panose="05000000000000000000" pitchFamily="2" charset="2"/>
              </a:rPr>
              <a:t> task</a:t>
            </a:r>
          </a:p>
          <a:p>
            <a:pPr marL="0" indent="0">
              <a:buNone/>
            </a:pPr>
            <a:r>
              <a:rPr lang="en-GB" dirty="0" smtClean="0">
                <a:sym typeface="Wingdings" panose="05000000000000000000" pitchFamily="2" charset="2"/>
              </a:rPr>
              <a:t>We</a:t>
            </a:r>
            <a:r>
              <a:rPr lang="en-GB" baseline="0" dirty="0" smtClean="0">
                <a:sym typeface="Wingdings" panose="05000000000000000000" pitchFamily="2" charset="2"/>
              </a:rPr>
              <a:t> can guess that most students will know the question </a:t>
            </a:r>
            <a:r>
              <a:rPr lang="en-GB" baseline="0" dirty="0" err="1" smtClean="0">
                <a:sym typeface="Wingdings" panose="05000000000000000000" pitchFamily="2" charset="2"/>
              </a:rPr>
              <a:t>como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It may be (perhaps is most likely) that they will not know the others, except perhaps ‘</a:t>
            </a:r>
            <a:r>
              <a:rPr lang="en-GB" baseline="0" dirty="0" err="1" smtClean="0">
                <a:sym typeface="Wingdings" panose="05000000000000000000" pitchFamily="2" charset="2"/>
              </a:rPr>
              <a:t>donde</a:t>
            </a:r>
            <a:r>
              <a:rPr lang="en-GB" baseline="0" dirty="0" smtClean="0">
                <a:sym typeface="Wingdings" panose="05000000000000000000" pitchFamily="2" charset="2"/>
              </a:rPr>
              <a:t> </a:t>
            </a:r>
            <a:r>
              <a:rPr lang="en-GB" baseline="0" dirty="0" err="1" smtClean="0">
                <a:sym typeface="Wingdings" panose="05000000000000000000" pitchFamily="2" charset="2"/>
              </a:rPr>
              <a:t>vives</a:t>
            </a:r>
            <a:r>
              <a:rPr lang="en-GB" baseline="0" dirty="0" smtClean="0">
                <a:sym typeface="Wingdings" panose="05000000000000000000" pitchFamily="2" charset="2"/>
              </a:rPr>
              <a:t>’.</a:t>
            </a:r>
            <a:br>
              <a:rPr lang="en-GB" baseline="0" dirty="0" smtClean="0">
                <a:sym typeface="Wingdings" panose="05000000000000000000" pitchFamily="2" charset="2"/>
              </a:rPr>
            </a:b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In this lesson, the focus is mainly on them answering, but clearly we will need soon to do a lot of work on asking questions.  At this point the skills we are focusing on are:</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1.  Understanding the questions</a:t>
            </a:r>
            <a:br>
              <a:rPr lang="en-GB" baseline="0" dirty="0" smtClean="0">
                <a:sym typeface="Wingdings" panose="05000000000000000000" pitchFamily="2" charset="2"/>
              </a:rPr>
            </a:br>
            <a:r>
              <a:rPr lang="en-GB" baseline="0" dirty="0" smtClean="0">
                <a:sym typeface="Wingdings" panose="05000000000000000000" pitchFamily="2" charset="2"/>
              </a:rPr>
              <a:t>2.  Using the text as support to extract answers to questions – it is useful to highlight here that we can answer without using whole sentences – differentiate for learners to make it clear that your main goal here is that they understand the questions and can respond quickly in some way.</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Give them the choice of just a name, a single word etc.. OR the whole sentence.  Tell them that in real conversational talk, people often just respond with single words.  The key in spontaneous talk is to be able to join in and respond immediately and for that, you have to understand the question.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Model this to show what you mean.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3.  Get them to practise in pairs. (They will need to read the questions in this lesson as we have not learnt how to ask the questions yet).  Check that they can pronounce any new key words – e.g. </a:t>
            </a:r>
            <a:r>
              <a:rPr lang="en-GB" baseline="0" dirty="0" err="1" smtClean="0">
                <a:sym typeface="Wingdings" panose="05000000000000000000" pitchFamily="2" charset="2"/>
              </a:rPr>
              <a:t>cual</a:t>
            </a:r>
            <a:r>
              <a:rPr lang="en-GB" baseline="0" dirty="0" smtClean="0">
                <a:sym typeface="Wingdings" panose="05000000000000000000" pitchFamily="2" charset="2"/>
              </a:rPr>
              <a:t> and </a:t>
            </a:r>
            <a:r>
              <a:rPr lang="en-GB" baseline="0" dirty="0" err="1" smtClean="0">
                <a:sym typeface="Wingdings" panose="05000000000000000000" pitchFamily="2" charset="2"/>
              </a:rPr>
              <a:t>que</a:t>
            </a:r>
            <a:r>
              <a:rPr lang="en-GB" baseline="0" dirty="0" smtClean="0">
                <a:sym typeface="Wingdings" panose="05000000000000000000" pitchFamily="2" charset="2"/>
              </a:rPr>
              <a:t> and </a:t>
            </a:r>
            <a:r>
              <a:rPr lang="en-GB" baseline="0" dirty="0" err="1" smtClean="0">
                <a:sym typeface="Wingdings" panose="05000000000000000000" pitchFamily="2" charset="2"/>
              </a:rPr>
              <a:t>donde</a:t>
            </a:r>
            <a:r>
              <a:rPr lang="en-GB" baseline="0" dirty="0" smtClean="0">
                <a:sym typeface="Wingdings" panose="05000000000000000000" pitchFamily="2" charset="2"/>
              </a:rPr>
              <a:t>.</a:t>
            </a:r>
          </a:p>
          <a:p>
            <a:pPr marL="0" indent="0">
              <a:buNone/>
            </a:pPr>
            <a:endParaRPr lang="en-GB" baseline="0" dirty="0" smtClean="0">
              <a:sym typeface="Wingdings" panose="05000000000000000000" pitchFamily="2" charset="2"/>
            </a:endParaRPr>
          </a:p>
          <a:p>
            <a:pPr marL="228600" indent="-228600">
              <a:buAutoNum type="arabicPeriod" startAt="4"/>
            </a:pPr>
            <a:r>
              <a:rPr lang="en-GB" baseline="0" dirty="0" smtClean="0">
                <a:sym typeface="Wingdings" panose="05000000000000000000" pitchFamily="2" charset="2"/>
              </a:rPr>
              <a:t>Using the text as support to structure whole sentence answers to questions – model this too.</a:t>
            </a:r>
          </a:p>
          <a:p>
            <a:pPr marL="0" indent="0">
              <a:buNone/>
            </a:pPr>
            <a:r>
              <a:rPr lang="en-GB" baseline="0" dirty="0" smtClean="0">
                <a:sym typeface="Wingdings" panose="05000000000000000000" pitchFamily="2" charset="2"/>
              </a:rPr>
              <a:t>Make clear that whole sentences are always appropriate in writing (and only sometimes in speaking).   Get them to answer your asking of the questions in whole sentences, using the text as support.</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45449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sym typeface="Wingdings" panose="05000000000000000000" pitchFamily="2" charset="2"/>
              </a:rPr>
              <a:t>7  Reading  Speaking  Writing</a:t>
            </a:r>
          </a:p>
          <a:p>
            <a:pPr marL="0" indent="0">
              <a:buNone/>
            </a:pPr>
            <a:endParaRPr lang="en-GB" dirty="0" smtClean="0"/>
          </a:p>
          <a:p>
            <a:pPr marL="228600" indent="-228600">
              <a:buAutoNum type="arabicPeriod" startAt="4"/>
            </a:pPr>
            <a:r>
              <a:rPr lang="en-GB" baseline="0" dirty="0" smtClean="0">
                <a:sym typeface="Wingdings" panose="05000000000000000000" pitchFamily="2" charset="2"/>
              </a:rPr>
              <a:t>1  Take the text away.  Ask them to pretend to be Carlos.  Get them to answer by tracing the words with a finger on the table.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Bring the text back to see if they spelt Me </a:t>
            </a:r>
            <a:r>
              <a:rPr lang="en-GB" baseline="0" dirty="0" err="1" smtClean="0">
                <a:sym typeface="Wingdings" panose="05000000000000000000" pitchFamily="2" charset="2"/>
              </a:rPr>
              <a:t>llamo</a:t>
            </a:r>
            <a:r>
              <a:rPr lang="en-GB" baseline="0" dirty="0" smtClean="0">
                <a:sym typeface="Wingdings" panose="05000000000000000000" pitchFamily="2" charset="2"/>
              </a:rPr>
              <a:t> Carlos correctly.  Do the same with the other questions.</a:t>
            </a:r>
          </a:p>
          <a:p>
            <a:pPr marL="228600" indent="-228600">
              <a:buAutoNum type="arabicPeriod" startAt="4"/>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4.2  Ask them to be themselves now.  Give them mini whiteboards (or exercise books if you prefer)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and ask them to write a full sentence answer.  This time, do not bring the text back each time between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Do the same for all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NB:  Tell them that they can ask you for words they need e.g. </a:t>
            </a:r>
            <a:r>
              <a:rPr lang="en-GB" baseline="0" dirty="0" err="1" smtClean="0">
                <a:sym typeface="Wingdings" panose="05000000000000000000" pitchFamily="2" charset="2"/>
              </a:rPr>
              <a:t>Inglaterra</a:t>
            </a:r>
            <a:r>
              <a:rPr lang="en-GB" baseline="0" dirty="0" smtClean="0">
                <a:sym typeface="Wingdings" panose="05000000000000000000" pitchFamily="2" charset="2"/>
              </a:rPr>
              <a:t> that have not come up in the lesson so far.</a:t>
            </a:r>
            <a:br>
              <a:rPr lang="en-GB" baseline="0" dirty="0" smtClean="0">
                <a:sym typeface="Wingdings" panose="05000000000000000000" pitchFamily="2" charset="2"/>
              </a:rPr>
            </a:br>
            <a:r>
              <a:rPr lang="en-GB" baseline="0" dirty="0" smtClean="0">
                <a:sym typeface="Wingdings" panose="05000000000000000000" pitchFamily="2" charset="2"/>
              </a:rPr>
              <a:t>They know how to ask “Como se dice…?”  If you haven’t talk “Como se </a:t>
            </a:r>
            <a:r>
              <a:rPr lang="en-GB" baseline="0" dirty="0" err="1" smtClean="0">
                <a:sym typeface="Wingdings" panose="05000000000000000000" pitchFamily="2" charset="2"/>
              </a:rPr>
              <a:t>escribe</a:t>
            </a:r>
            <a:r>
              <a:rPr lang="en-GB" baseline="0" dirty="0" smtClean="0">
                <a:sym typeface="Wingdings" panose="05000000000000000000" pitchFamily="2" charset="2"/>
              </a:rPr>
              <a:t>?” yet this is the time to do it – i.e. when they need it.  </a:t>
            </a:r>
            <a:br>
              <a:rPr lang="en-GB" baseline="0" dirty="0" smtClean="0">
                <a:sym typeface="Wingdings" panose="05000000000000000000" pitchFamily="2" charset="2"/>
              </a:rPr>
            </a:br>
            <a:r>
              <a:rPr lang="en-GB" baseline="0" dirty="0" smtClean="0">
                <a:sym typeface="Wingdings" panose="05000000000000000000" pitchFamily="2" charset="2"/>
              </a:rPr>
              <a:t>Make is very </a:t>
            </a:r>
            <a:r>
              <a:rPr lang="en-GB" baseline="0" dirty="0" err="1" smtClean="0">
                <a:sym typeface="Wingdings" panose="05000000000000000000" pitchFamily="2" charset="2"/>
              </a:rPr>
              <a:t>very</a:t>
            </a:r>
            <a:r>
              <a:rPr lang="en-GB" baseline="0" dirty="0" smtClean="0">
                <a:sym typeface="Wingdings" panose="05000000000000000000" pitchFamily="2" charset="2"/>
              </a:rPr>
              <a:t> clear that you know they are writing from memory and that there will be some mistakes and this is fine!</a:t>
            </a:r>
            <a:br>
              <a:rPr lang="en-GB" baseline="0" dirty="0" smtClean="0">
                <a:sym typeface="Wingdings" panose="05000000000000000000" pitchFamily="2" charset="2"/>
              </a:rPr>
            </a:br>
            <a:r>
              <a:rPr lang="en-GB" baseline="0" dirty="0" smtClean="0">
                <a:sym typeface="Wingdings" panose="05000000000000000000" pitchFamily="2" charset="2"/>
              </a:rPr>
              <a:t>Tell them how important writing from memory is and that copying will not teach them as much.</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They will end up having written a short paragraph about themselves in Spanish. Level 3 / 4 on NC.</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Ask them to add any sentences they want to at the end of the text and to give their work in to you.</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Use what you find in their books to inform your next teaching sequence!</a:t>
            </a:r>
          </a:p>
          <a:p>
            <a:pPr marL="0" indent="0">
              <a:buNone/>
            </a:pPr>
            <a:r>
              <a:rPr lang="en-GB" baseline="0" dirty="0" smtClean="0">
                <a:sym typeface="Wingdings" panose="05000000000000000000" pitchFamily="2" charset="2"/>
              </a:rPr>
              <a:t>One of the things you probably won’t find is extensive use of the high-frequency words OR different verb forms apart from the first person.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So this sets up some learning objectives for the first term immediately.  </a:t>
            </a:r>
            <a:endParaRPr lang="en-GB" dirty="0" smtClean="0"/>
          </a:p>
          <a:p>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01019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25551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task</a:t>
            </a:r>
            <a:r>
              <a:rPr lang="en-GB" baseline="0" dirty="0" smtClean="0"/>
              <a:t> with ‘gradual reveal’.  The last sentence makes it very obvious.  The other sentences add information but do not get you closer.</a:t>
            </a:r>
          </a:p>
          <a:p>
            <a:r>
              <a:rPr lang="en-GB" baseline="0" dirty="0" smtClean="0"/>
              <a:t>Say it then reveal and repeat it.</a:t>
            </a:r>
            <a:br>
              <a:rPr lang="en-GB" baseline="0" dirty="0" smtClean="0"/>
            </a:b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18</a:t>
            </a:fld>
            <a:endParaRPr lang="en-GB" altLang="en-US"/>
          </a:p>
        </p:txBody>
      </p:sp>
    </p:spTree>
    <p:extLst>
      <p:ext uri="{BB962C8B-B14F-4D97-AF65-F5344CB8AC3E}">
        <p14:creationId xmlns:p14="http://schemas.microsoft.com/office/powerpoint/2010/main" val="391923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To be done as a blind</a:t>
            </a:r>
            <a:r>
              <a:rPr lang="en-GB" baseline="0" dirty="0" smtClean="0"/>
              <a:t> listening.  Ask Students to write down the 4 x question words in their books.  </a:t>
            </a:r>
            <a:br>
              <a:rPr lang="en-GB" baseline="0" dirty="0" smtClean="0"/>
            </a:br>
            <a:r>
              <a:rPr lang="en-GB" baseline="0" dirty="0" smtClean="0"/>
              <a:t>Students try to pick out the 4 x details needed.  The question words are not in the same order as the information as it’s important that they know the meaning of the question words.  </a:t>
            </a:r>
          </a:p>
          <a:p>
            <a:r>
              <a:rPr lang="en-GB" baseline="0" dirty="0" smtClean="0"/>
              <a:t>When going through the answers, bring the text up so that learners who found it difficult can now read the text.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19</a:t>
            </a:fld>
            <a:endParaRPr lang="en-GB" altLang="en-US"/>
          </a:p>
        </p:txBody>
      </p:sp>
    </p:spTree>
    <p:extLst>
      <p:ext uri="{BB962C8B-B14F-4D97-AF65-F5344CB8AC3E}">
        <p14:creationId xmlns:p14="http://schemas.microsoft.com/office/powerpoint/2010/main" val="15212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To be done as a blind</a:t>
            </a:r>
            <a:r>
              <a:rPr lang="en-GB" baseline="0" dirty="0" smtClean="0"/>
              <a:t> listening.  Ask Students to write down the 4 x question words in their books.  </a:t>
            </a:r>
            <a:br>
              <a:rPr lang="en-GB" baseline="0" dirty="0" smtClean="0"/>
            </a:br>
            <a:r>
              <a:rPr lang="en-GB" baseline="0" dirty="0" smtClean="0"/>
              <a:t>Students try to pick out the 4 x details needed.  The question words are not in the same order as the information as it’s important that they know the meaning of the question words.  </a:t>
            </a:r>
          </a:p>
          <a:p>
            <a:r>
              <a:rPr lang="en-GB" baseline="0" dirty="0" smtClean="0"/>
              <a:t>When going through the answers, bring the text up so that learners who found it difficult can now read the text.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Justin Bieber </a:t>
            </a:r>
            <a:r>
              <a:rPr lang="en-GB" dirty="0" err="1" smtClean="0"/>
              <a:t>estaba</a:t>
            </a:r>
            <a:r>
              <a:rPr lang="en-GB" dirty="0" smtClean="0"/>
              <a:t> en Australia.  </a:t>
            </a:r>
            <a:r>
              <a:rPr lang="en-GB" dirty="0" err="1" smtClean="0"/>
              <a:t>Estaba</a:t>
            </a:r>
            <a:r>
              <a:rPr lang="en-GB" dirty="0" smtClean="0"/>
              <a:t> en un hotel y el </a:t>
            </a:r>
            <a:r>
              <a:rPr lang="en-GB" dirty="0" err="1" smtClean="0"/>
              <a:t>jueves</a:t>
            </a:r>
            <a:r>
              <a:rPr lang="en-GB" dirty="0" smtClean="0"/>
              <a:t> </a:t>
            </a:r>
            <a:r>
              <a:rPr lang="en-GB" dirty="0" err="1" smtClean="0"/>
              <a:t>pintó</a:t>
            </a:r>
            <a:r>
              <a:rPr lang="en-GB" dirty="0" smtClean="0"/>
              <a:t> </a:t>
            </a:r>
            <a:r>
              <a:rPr lang="en-GB" dirty="0" err="1" smtClean="0"/>
              <a:t>grafitis</a:t>
            </a:r>
            <a:r>
              <a:rPr lang="en-GB" dirty="0" smtClean="0"/>
              <a:t> en el hotel.  Le </a:t>
            </a:r>
            <a:r>
              <a:rPr lang="en-GB" dirty="0" err="1" smtClean="0"/>
              <a:t>gustan</a:t>
            </a:r>
            <a:r>
              <a:rPr lang="en-GB" dirty="0" smtClean="0"/>
              <a:t> los </a:t>
            </a:r>
            <a:r>
              <a:rPr lang="en-GB" dirty="0" err="1" smtClean="0"/>
              <a:t>grafitis</a:t>
            </a:r>
            <a:r>
              <a:rPr lang="en-GB" dirty="0" smtClean="0"/>
              <a:t>.  Al hotel le </a:t>
            </a:r>
            <a:r>
              <a:rPr lang="en-GB" dirty="0" err="1" smtClean="0"/>
              <a:t>gustan</a:t>
            </a:r>
            <a:r>
              <a:rPr lang="en-GB" dirty="0" smtClean="0"/>
              <a:t> los </a:t>
            </a:r>
            <a:r>
              <a:rPr lang="en-GB" dirty="0" err="1" smtClean="0"/>
              <a:t>grafitis</a:t>
            </a:r>
            <a:r>
              <a:rPr lang="en-GB" dirty="0" smtClean="0"/>
              <a:t> de Justin Bieber.  </a:t>
            </a:r>
            <a:r>
              <a:rPr lang="en-GB" dirty="0" err="1" smtClean="0"/>
              <a:t>Pero</a:t>
            </a:r>
            <a:r>
              <a:rPr lang="en-GB" dirty="0" smtClean="0"/>
              <a:t> a </a:t>
            </a:r>
            <a:r>
              <a:rPr lang="en-GB" dirty="0" err="1" smtClean="0"/>
              <a:t>las</a:t>
            </a:r>
            <a:r>
              <a:rPr lang="en-GB" dirty="0" smtClean="0"/>
              <a:t> </a:t>
            </a:r>
            <a:r>
              <a:rPr lang="en-GB" dirty="0" err="1" smtClean="0"/>
              <a:t>autoridades</a:t>
            </a:r>
            <a:r>
              <a:rPr lang="en-GB" dirty="0" smtClean="0"/>
              <a:t> no les </a:t>
            </a:r>
            <a:r>
              <a:rPr lang="en-GB" dirty="0" err="1" smtClean="0"/>
              <a:t>gustan</a:t>
            </a:r>
            <a:r>
              <a:rPr lang="en-GB" dirty="0" smtClean="0"/>
              <a:t> los </a:t>
            </a:r>
            <a:r>
              <a:rPr lang="en-GB" dirty="0" err="1" smtClean="0"/>
              <a:t>grafitis</a:t>
            </a:r>
            <a:r>
              <a:rPr lang="en-GB" dirty="0" smtClean="0"/>
              <a:t>.  </a:t>
            </a:r>
            <a:r>
              <a:rPr lang="en-GB" dirty="0" err="1" smtClean="0"/>
              <a:t>Dicen</a:t>
            </a:r>
            <a:r>
              <a:rPr lang="en-GB" dirty="0" smtClean="0"/>
              <a:t> </a:t>
            </a:r>
            <a:r>
              <a:rPr lang="en-GB" dirty="0" err="1" smtClean="0"/>
              <a:t>que</a:t>
            </a:r>
            <a:r>
              <a:rPr lang="en-GB" dirty="0" smtClean="0"/>
              <a:t> Justin Bieber </a:t>
            </a:r>
            <a:r>
              <a:rPr lang="en-GB" dirty="0" err="1" smtClean="0"/>
              <a:t>tiene</a:t>
            </a:r>
            <a:r>
              <a:rPr lang="en-GB" dirty="0" smtClean="0"/>
              <a:t> </a:t>
            </a:r>
            <a:r>
              <a:rPr lang="en-GB" dirty="0" err="1" smtClean="0"/>
              <a:t>que</a:t>
            </a:r>
            <a:r>
              <a:rPr lang="en-GB" dirty="0" smtClean="0"/>
              <a:t> </a:t>
            </a:r>
            <a:r>
              <a:rPr lang="en-GB" dirty="0" err="1" smtClean="0"/>
              <a:t>eliminar</a:t>
            </a:r>
            <a:r>
              <a:rPr lang="en-GB" dirty="0" smtClean="0"/>
              <a:t> los </a:t>
            </a:r>
            <a:r>
              <a:rPr lang="en-GB" dirty="0" err="1" smtClean="0"/>
              <a:t>grafitis</a:t>
            </a:r>
            <a:r>
              <a:rPr lang="en-GB" dirty="0" smtClean="0"/>
              <a:t>.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20</a:t>
            </a:fld>
            <a:endParaRPr lang="en-GB" altLang="en-US"/>
          </a:p>
        </p:txBody>
      </p:sp>
    </p:spTree>
    <p:extLst>
      <p:ext uri="{BB962C8B-B14F-4D97-AF65-F5344CB8AC3E}">
        <p14:creationId xmlns:p14="http://schemas.microsoft.com/office/powerpoint/2010/main" val="195734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66775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551762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377BAF-A11C-4C4E-890C-7203641A28E3}" type="slidenum">
              <a:rPr lang="en-GB" altLang="en-US"/>
              <a:pPr eaLnBrk="1" hangingPunct="1"/>
              <a:t>22</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GB" altLang="en-US" smtClean="0"/>
              <a:t>Listening activity for independent consolidation.  </a:t>
            </a:r>
          </a:p>
        </p:txBody>
      </p:sp>
    </p:spTree>
    <p:extLst>
      <p:ext uri="{BB962C8B-B14F-4D97-AF65-F5344CB8AC3E}">
        <p14:creationId xmlns:p14="http://schemas.microsoft.com/office/powerpoint/2010/main" val="1576528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30FD72-AA06-4FCB-B970-D6C74C69FA30}" type="slidenum">
              <a:rPr lang="en-GB" altLang="en-US"/>
              <a:pPr eaLnBrk="1" hangingPunct="1"/>
              <a:t>23</a:t>
            </a:fld>
            <a:endParaRPr lang="en-GB"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GB" altLang="en-US" smtClean="0"/>
              <a:t>Listening activity for independent consolidation.  </a:t>
            </a:r>
          </a:p>
        </p:txBody>
      </p:sp>
    </p:spTree>
    <p:extLst>
      <p:ext uri="{BB962C8B-B14F-4D97-AF65-F5344CB8AC3E}">
        <p14:creationId xmlns:p14="http://schemas.microsoft.com/office/powerpoint/2010/main" val="34131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p133 Ex 3 Ramón. Students complete the option of</a:t>
            </a:r>
            <a:r>
              <a:rPr lang="en-GB" baseline="0" dirty="0" smtClean="0"/>
              <a:t> their choice as a listening task. They then looked at the full transcript and completed the other as a reading comprehension. </a:t>
            </a:r>
            <a:endParaRPr lang="en-GB" dirty="0" smtClean="0"/>
          </a:p>
          <a:p>
            <a:r>
              <a:rPr lang="en-GB" dirty="0" smtClean="0"/>
              <a:t>I asked them to choose between written answers to questions or a gap-fill exercise of the transcript. Once they had completed the listening task they then completed the other option as a reading comprehension. I did that with Y11 and they quite liked having the chance to engage with the text in written form having listening to it already. It meant that the ones who had completed the transcript gap fill then felt confident enough to have a go at the written answers as a reading comprehension. Those who had done the written answers then tackled the gap fill from the more challenging angle of reading, rather than just listening for the words. </a:t>
            </a:r>
            <a:endParaRPr lang="en-GB" dirty="0"/>
          </a:p>
        </p:txBody>
      </p:sp>
      <p:sp>
        <p:nvSpPr>
          <p:cNvPr id="4" name="Slide Number Placeholder 3"/>
          <p:cNvSpPr>
            <a:spLocks noGrp="1"/>
          </p:cNvSpPr>
          <p:nvPr>
            <p:ph type="sldNum" sz="quarter" idx="10"/>
          </p:nvPr>
        </p:nvSpPr>
        <p:spPr/>
        <p:txBody>
          <a:bodyPr/>
          <a:lstStyle/>
          <a:p>
            <a:fld id="{817834DE-79B5-41BF-B8EB-325BAB97D39B}"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562757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7834DE-79B5-41BF-B8EB-325BAB97D39B}"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833131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4168231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842799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595274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We have worked as a department on feedback, marking and targets this year.</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4083837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smtClean="0"/>
              <a:t>According to Vygotsky, support should be contingent – i.e. dependent on and responsive to learner need.  One way to individualise/differentiate support is to move from implicit to explicit support in terms of prompts for improvement.  Here are 3 different types of prompt that could be used to structure formative feedback/target:</a:t>
            </a:r>
          </a:p>
          <a:p>
            <a:pPr marL="179388" lvl="1" eaLnBrk="1" hangingPunct="1">
              <a:buFontTx/>
              <a:buChar char="•"/>
              <a:defRPr/>
            </a:pPr>
            <a:r>
              <a:rPr lang="en-GB" dirty="0" smtClean="0"/>
              <a:t>reminder</a:t>
            </a:r>
          </a:p>
          <a:p>
            <a:pPr marL="179388" lvl="1" eaLnBrk="1" hangingPunct="1">
              <a:buFontTx/>
              <a:buChar char="•"/>
              <a:defRPr/>
            </a:pPr>
            <a:r>
              <a:rPr lang="en-GB" dirty="0" smtClean="0"/>
              <a:t>scaffold</a:t>
            </a:r>
          </a:p>
          <a:p>
            <a:pPr marL="179388" lvl="1" eaLnBrk="1" hangingPunct="1">
              <a:buFontTx/>
              <a:buChar char="•"/>
              <a:defRPr/>
            </a:pPr>
            <a:r>
              <a:rPr lang="en-GB" dirty="0" smtClean="0"/>
              <a:t>Example</a:t>
            </a:r>
          </a:p>
          <a:p>
            <a:pPr marL="179388" lvl="1" eaLnBrk="1" hangingPunct="1">
              <a:buFontTx/>
              <a:buChar char="•"/>
              <a:defRPr/>
            </a:pPr>
            <a:r>
              <a:rPr lang="en-GB" dirty="0" smtClean="0"/>
              <a:t>Explicit modelling</a:t>
            </a:r>
          </a:p>
          <a:p>
            <a:pPr marL="179388" lvl="1" eaLnBrk="1" hangingPunct="1">
              <a:defRPr/>
            </a:pPr>
            <a:endParaRPr lang="en-GB" dirty="0" smtClean="0"/>
          </a:p>
          <a:p>
            <a:pPr eaLnBrk="1" hangingPunct="1">
              <a:buFontTx/>
              <a:buChar char="•"/>
              <a:defRPr/>
            </a:pPr>
            <a:endParaRPr lang="en-GB" dirty="0" smtClean="0"/>
          </a:p>
          <a:p>
            <a:pPr eaLnBrk="1" hangingPunct="1">
              <a:defRPr/>
            </a:pPr>
            <a:r>
              <a:rPr lang="en-GB" dirty="0" smtClean="0"/>
              <a:t>Here is an example of each.  Reminders are clearly the most implicit and examples the most explicit and supportive.</a:t>
            </a:r>
          </a:p>
          <a:p>
            <a:pPr eaLnBrk="1" hangingPunct="1">
              <a:defRPr/>
            </a:pPr>
            <a:r>
              <a:rPr lang="en-US" i="1" dirty="0" smtClean="0">
                <a:solidFill>
                  <a:srgbClr val="4D4D4D"/>
                </a:solidFill>
                <a:latin typeface="Georgia" pitchFamily="18" charset="0"/>
              </a:rPr>
              <a:t>‘Say more about how you feel about this person.’</a:t>
            </a:r>
            <a:endParaRPr lang="en-GB" dirty="0" smtClean="0"/>
          </a:p>
          <a:p>
            <a:pPr marL="342900" indent="-342900">
              <a:lnSpc>
                <a:spcPct val="115000"/>
              </a:lnSpc>
              <a:spcBef>
                <a:spcPct val="20000"/>
              </a:spcBef>
              <a:defRPr/>
            </a:pPr>
            <a:r>
              <a:rPr lang="en-US" i="1" dirty="0" smtClean="0">
                <a:solidFill>
                  <a:srgbClr val="4D4D4D"/>
                </a:solidFill>
                <a:latin typeface="Georgia" pitchFamily="18" charset="0"/>
              </a:rPr>
              <a:t>‘Can you describe how this person is a ‘good friend’?’</a:t>
            </a:r>
          </a:p>
          <a:p>
            <a:pPr marL="342900" indent="-342900">
              <a:lnSpc>
                <a:spcPct val="115000"/>
              </a:lnSpc>
              <a:spcBef>
                <a:spcPct val="20000"/>
              </a:spcBef>
              <a:defRPr/>
            </a:pPr>
            <a:r>
              <a:rPr lang="en-US" i="1" dirty="0" smtClean="0">
                <a:solidFill>
                  <a:srgbClr val="4D4D4D"/>
                </a:solidFill>
                <a:latin typeface="Georgia" pitchFamily="18" charset="0"/>
              </a:rPr>
              <a:t>‘Describe something that happened that showed they are a good friend.’</a:t>
            </a:r>
          </a:p>
          <a:p>
            <a:pPr eaLnBrk="1" hangingPunct="1">
              <a:defRPr/>
            </a:pPr>
            <a:r>
              <a:rPr lang="en-US" b="1" i="1" dirty="0" smtClean="0">
                <a:solidFill>
                  <a:srgbClr val="4D4D4D"/>
                </a:solidFill>
                <a:latin typeface="Georgia" pitchFamily="18" charset="0"/>
              </a:rPr>
              <a:t>‘</a:t>
            </a:r>
            <a:r>
              <a:rPr lang="en-US" i="1" dirty="0" smtClean="0">
                <a:solidFill>
                  <a:srgbClr val="4D4D4D"/>
                </a:solidFill>
                <a:latin typeface="Georgia" pitchFamily="18" charset="0"/>
              </a:rPr>
              <a:t>Choose one of these or your own: “He is a good friend because he never says unkind things about me”, “My friend is a friend because he never tells me lies.’”</a:t>
            </a:r>
            <a:r>
              <a:rPr lang="en-US" dirty="0" smtClean="0">
                <a:solidFill>
                  <a:srgbClr val="4D4D4D"/>
                </a:solidFill>
                <a:latin typeface="Georgia" pitchFamily="18" charset="0"/>
              </a:rPr>
              <a:t>	(Shirley Clarke)	</a:t>
            </a:r>
            <a:endParaRPr lang="en-GB" dirty="0" smtClean="0"/>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0025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Ofsted</a:t>
            </a:r>
            <a:r>
              <a:rPr lang="en-GB" sz="1200" kern="1200" baseline="0" dirty="0" smtClean="0">
                <a:solidFill>
                  <a:schemeClr val="tx1"/>
                </a:solidFill>
                <a:effectLst/>
                <a:latin typeface="+mn-lt"/>
                <a:ea typeface="+mn-ea"/>
                <a:cs typeface="+mn-cs"/>
              </a:rPr>
              <a:t> – Teaching Standards Jan 2014 – Outstanding.</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This does not mean produce 3 x different worksheets for every task</a:t>
            </a:r>
            <a:r>
              <a:rPr lang="en-GB" sz="1200" kern="1200" baseline="0" dirty="0" smtClean="0">
                <a:solidFill>
                  <a:schemeClr val="tx1"/>
                </a:solidFill>
                <a:effectLst/>
                <a:latin typeface="+mn-lt"/>
                <a:ea typeface="+mn-ea"/>
                <a:cs typeface="+mn-cs"/>
              </a:rPr>
              <a:t> you want to do.</a:t>
            </a:r>
          </a:p>
          <a:p>
            <a:pPr lvl="0"/>
            <a:r>
              <a:rPr lang="en-GB" sz="1200" kern="1200" baseline="0" dirty="0" smtClean="0">
                <a:solidFill>
                  <a:schemeClr val="tx1"/>
                </a:solidFill>
                <a:effectLst/>
                <a:latin typeface="+mn-lt"/>
                <a:ea typeface="+mn-ea"/>
                <a:cs typeface="+mn-cs"/>
              </a:rPr>
              <a:t>Differentiation can come in a variety of different, yet appropriate ways in language teaching &amp; learning.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818217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784785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4137611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a:t>
            </a:r>
            <a:r>
              <a:rPr lang="en-GB" baseline="0" dirty="0" smtClean="0"/>
              <a:t> 2</a:t>
            </a:r>
            <a:r>
              <a:rPr lang="en-GB" baseline="30000" dirty="0" smtClean="0"/>
              <a:t>nd</a:t>
            </a:r>
            <a:r>
              <a:rPr lang="en-GB" baseline="0" dirty="0" smtClean="0"/>
              <a:t> prose translation in class.</a:t>
            </a:r>
            <a:endParaRPr lang="en-GB" dirty="0"/>
          </a:p>
        </p:txBody>
      </p:sp>
      <p:sp>
        <p:nvSpPr>
          <p:cNvPr id="4" name="Slide Number Placeholder 3"/>
          <p:cNvSpPr>
            <a:spLocks noGrp="1"/>
          </p:cNvSpPr>
          <p:nvPr>
            <p:ph type="sldNum" sz="quarter" idx="10"/>
          </p:nvPr>
        </p:nvSpPr>
        <p:spPr/>
        <p:txBody>
          <a:bodyPr/>
          <a:lstStyle/>
          <a:p>
            <a:fld id="{D5486DC8-5D2F-4331-A890-9230868FE90D}"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965144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90511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74267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922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3951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r>
              <a:rPr lang="en-GB" baseline="0" dirty="0" smtClean="0"/>
              <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51380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argentino</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Students can be invited to compare their answers in their groups, or not, depending on time etc.</a:t>
            </a:r>
            <a:br>
              <a:rPr lang="en-GB" baseline="0" dirty="0" smtClean="0"/>
            </a:br>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The task has built-in differentiation.</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19330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27880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1FD7CC-2B6C-49D2-9FBB-34DDA01077DF}" type="datetimeFigureOut">
              <a:rPr lang="en-GB" smtClean="0"/>
              <a:t>15/03/2014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360363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1FD7CC-2B6C-49D2-9FBB-34DDA01077DF}" type="datetimeFigureOut">
              <a:rPr lang="en-GB" smtClean="0"/>
              <a:t>15/03/2014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32834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1FD7CC-2B6C-49D2-9FBB-34DDA01077DF}" type="datetimeFigureOut">
              <a:rPr lang="en-GB" smtClean="0"/>
              <a:t>15/03/2014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196597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3568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0328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3234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0420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1883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745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5082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6325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1FD7CC-2B6C-49D2-9FBB-34DDA01077DF}" type="datetimeFigureOut">
              <a:rPr lang="en-GB" smtClean="0"/>
              <a:t>15/03/2014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3979617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5241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4166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6906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232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333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992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133601"/>
            <a:ext cx="3009900" cy="60340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1" y="2133601"/>
            <a:ext cx="3009900" cy="60340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8949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39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3780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100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FD7CC-2B6C-49D2-9FBB-34DDA01077DF}" type="datetimeFigureOut">
              <a:rPr lang="en-GB" smtClean="0"/>
              <a:t>15/03/2014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2595415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3759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928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1636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068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6614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6693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396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133601"/>
            <a:ext cx="3009900" cy="60340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1" y="2133601"/>
            <a:ext cx="3009900" cy="60340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7099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3911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623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1FD7CC-2B6C-49D2-9FBB-34DDA01077DF}" type="datetimeFigureOut">
              <a:rPr lang="en-GB" smtClean="0"/>
              <a:t>15/03/2014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574591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5574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456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0057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4366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365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1FD7CC-2B6C-49D2-9FBB-34DDA01077DF}" type="datetimeFigureOut">
              <a:rPr lang="en-GB" smtClean="0"/>
              <a:t>15/03/2014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347060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1FD7CC-2B6C-49D2-9FBB-34DDA01077DF}" type="datetimeFigureOut">
              <a:rPr lang="en-GB" smtClean="0"/>
              <a:t>15/03/2014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366299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FD7CC-2B6C-49D2-9FBB-34DDA01077DF}" type="datetimeFigureOut">
              <a:rPr lang="en-GB" smtClean="0"/>
              <a:t>15/03/2014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289710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FD7CC-2B6C-49D2-9FBB-34DDA01077DF}" type="datetimeFigureOut">
              <a:rPr lang="en-GB" smtClean="0"/>
              <a:t>15/03/2014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161917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FD7CC-2B6C-49D2-9FBB-34DDA01077DF}" type="datetimeFigureOut">
              <a:rPr lang="en-GB" smtClean="0"/>
              <a:t>15/03/2014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ECF4B-3521-4783-903F-82EFA724B57C}" type="slidenum">
              <a:rPr lang="en-GB" smtClean="0"/>
              <a:t>‹#›</a:t>
            </a:fld>
            <a:endParaRPr lang="en-GB"/>
          </a:p>
        </p:txBody>
      </p:sp>
    </p:spTree>
    <p:extLst>
      <p:ext uri="{BB962C8B-B14F-4D97-AF65-F5344CB8AC3E}">
        <p14:creationId xmlns:p14="http://schemas.microsoft.com/office/powerpoint/2010/main" val="387177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FD7CC-2B6C-49D2-9FBB-34DDA01077DF}" type="datetimeFigureOut">
              <a:rPr lang="en-GB" smtClean="0"/>
              <a:t>15/03/2014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ECF4B-3521-4783-903F-82EFA724B57C}" type="slidenum">
              <a:rPr lang="en-GB" smtClean="0"/>
              <a:t>‹#›</a:t>
            </a:fld>
            <a:endParaRPr lang="en-GB"/>
          </a:p>
        </p:txBody>
      </p:sp>
    </p:spTree>
    <p:extLst>
      <p:ext uri="{BB962C8B-B14F-4D97-AF65-F5344CB8AC3E}">
        <p14:creationId xmlns:p14="http://schemas.microsoft.com/office/powerpoint/2010/main" val="95627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A377A-BD74-4C27-B75C-E5C6700247EF}"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465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3759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6C9F8B-31B4-46CD-9E0F-032C94D52FA0}" type="datetimeFigureOut">
              <a:rPr lang="en-GB" smtClean="0">
                <a:solidFill>
                  <a:prstClr val="black">
                    <a:tint val="75000"/>
                  </a:prstClr>
                </a:solidFill>
              </a:rPr>
              <a:pPr/>
              <a:t>16/03/2014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171971-7975-4AF4-98DF-ACA6AAA75A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0999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11" name="Rectangle 10"/>
          <p:cNvSpPr/>
          <p:nvPr/>
        </p:nvSpPr>
        <p:spPr>
          <a:xfrm>
            <a:off x="670827" y="5157192"/>
            <a:ext cx="7920879" cy="1200329"/>
          </a:xfrm>
          <a:prstGeom prst="rect">
            <a:avLst/>
          </a:prstGeom>
        </p:spPr>
        <p:txBody>
          <a:bodyPr wrap="square">
            <a:spAutoFit/>
          </a:bodyPr>
          <a:lstStyle/>
          <a:p>
            <a:pPr>
              <a:spcAft>
                <a:spcPts val="0"/>
              </a:spcAft>
            </a:pPr>
            <a:r>
              <a:rPr lang="en-GB" b="1" dirty="0">
                <a:latin typeface="Calibri" panose="020F0502020204030204" pitchFamily="34" charset="0"/>
                <a:ea typeface="Times New Roman" panose="02020603050405020304" pitchFamily="18" charset="0"/>
              </a:rPr>
              <a:t>Northern Lincolnshire Education Consortium </a:t>
            </a:r>
            <a:endParaRPr lang="en-GB" dirty="0">
              <a:latin typeface="Times New Roman" panose="02020603050405020304" pitchFamily="18" charset="0"/>
              <a:ea typeface="Times New Roman" panose="02020603050405020304" pitchFamily="18" charset="0"/>
            </a:endParaRPr>
          </a:p>
          <a:p>
            <a:pPr>
              <a:spcAft>
                <a:spcPts val="0"/>
              </a:spcAft>
            </a:pPr>
            <a:r>
              <a:rPr lang="en-GB" b="1" dirty="0">
                <a:latin typeface="Calibri" panose="020F0502020204030204" pitchFamily="34" charset="0"/>
                <a:ea typeface="Times New Roman" panose="02020603050405020304" pitchFamily="18" charset="0"/>
              </a:rPr>
              <a:t>Joint training day</a:t>
            </a:r>
            <a:endParaRPr lang="en-GB" dirty="0">
              <a:latin typeface="Times New Roman" panose="02020603050405020304" pitchFamily="18" charset="0"/>
              <a:ea typeface="Times New Roman" panose="02020603050405020304" pitchFamily="18" charset="0"/>
            </a:endParaRPr>
          </a:p>
          <a:p>
            <a:pPr>
              <a:spcAft>
                <a:spcPts val="0"/>
              </a:spcAft>
            </a:pPr>
            <a:r>
              <a:rPr lang="en-GB" b="1" dirty="0">
                <a:latin typeface="Calibri" panose="020F0502020204030204" pitchFamily="34" charset="0"/>
                <a:ea typeface="Times New Roman" panose="02020603050405020304" pitchFamily="18" charset="0"/>
              </a:rPr>
              <a:t>Tuesday 22</a:t>
            </a:r>
            <a:r>
              <a:rPr lang="en-GB" b="1" baseline="30000" dirty="0">
                <a:latin typeface="Calibri" panose="020F0502020204030204" pitchFamily="34" charset="0"/>
                <a:ea typeface="Times New Roman" panose="02020603050405020304" pitchFamily="18" charset="0"/>
              </a:rPr>
              <a:t>nd</a:t>
            </a:r>
            <a:r>
              <a:rPr lang="en-GB" b="1" dirty="0">
                <a:latin typeface="Calibri" panose="020F0502020204030204" pitchFamily="34" charset="0"/>
                <a:ea typeface="Times New Roman" panose="02020603050405020304" pitchFamily="18" charset="0"/>
              </a:rPr>
              <a:t> April 2014</a:t>
            </a:r>
            <a:endParaRPr lang="en-GB" dirty="0">
              <a:latin typeface="Times New Roman" panose="02020603050405020304" pitchFamily="18" charset="0"/>
              <a:ea typeface="Times New Roman" panose="02020603050405020304" pitchFamily="18" charset="0"/>
            </a:endParaRPr>
          </a:p>
          <a:p>
            <a:pPr>
              <a:spcAft>
                <a:spcPts val="0"/>
              </a:spcAft>
            </a:pPr>
            <a:r>
              <a:rPr lang="en-GB" b="1" dirty="0">
                <a:latin typeface="Calibri" panose="020F0502020204030204" pitchFamily="34" charset="0"/>
                <a:ea typeface="Times New Roman" panose="02020603050405020304" pitchFamily="18" charset="0"/>
              </a:rPr>
              <a:t>John </a:t>
            </a:r>
            <a:r>
              <a:rPr lang="en-GB" b="1" dirty="0" err="1">
                <a:latin typeface="Calibri" panose="020F0502020204030204" pitchFamily="34" charset="0"/>
                <a:ea typeface="Times New Roman" panose="02020603050405020304" pitchFamily="18" charset="0"/>
              </a:rPr>
              <a:t>Leggott</a:t>
            </a:r>
            <a:r>
              <a:rPr lang="en-GB" b="1" dirty="0">
                <a:latin typeface="Calibri" panose="020F0502020204030204" pitchFamily="34" charset="0"/>
                <a:ea typeface="Times New Roman" panose="02020603050405020304" pitchFamily="18" charset="0"/>
              </a:rPr>
              <a:t> College</a:t>
            </a:r>
            <a:endParaRPr lang="en-GB"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50" y="1532721"/>
            <a:ext cx="7840136" cy="3572566"/>
          </a:xfrm>
          <a:prstGeom prst="rect">
            <a:avLst/>
          </a:prstGeom>
        </p:spPr>
      </p:pic>
      <p:sp>
        <p:nvSpPr>
          <p:cNvPr id="7" name="TextBox 6"/>
          <p:cNvSpPr txBox="1"/>
          <p:nvPr/>
        </p:nvSpPr>
        <p:spPr>
          <a:xfrm>
            <a:off x="6444208" y="6217041"/>
            <a:ext cx="2016224" cy="369332"/>
          </a:xfrm>
          <a:prstGeom prst="rect">
            <a:avLst/>
          </a:prstGeom>
          <a:noFill/>
        </p:spPr>
        <p:txBody>
          <a:bodyPr wrap="square" rtlCol="0">
            <a:spAutoFit/>
          </a:bodyPr>
          <a:lstStyle/>
          <a:p>
            <a:pPr algn="r"/>
            <a:r>
              <a:rPr lang="en-GB" dirty="0" smtClean="0"/>
              <a:t>Dr Rachel Hawkes</a:t>
            </a:r>
            <a:endParaRPr lang="en-GB" dirty="0"/>
          </a:p>
        </p:txBody>
      </p:sp>
    </p:spTree>
    <p:extLst>
      <p:ext uri="{BB962C8B-B14F-4D97-AF65-F5344CB8AC3E}">
        <p14:creationId xmlns:p14="http://schemas.microsoft.com/office/powerpoint/2010/main" val="4011428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51520"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395536"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a:t>
            </a:r>
            <a:r>
              <a:rPr lang="en-US" altLang="en-US" sz="2400" b="1" dirty="0" smtClean="0">
                <a:solidFill>
                  <a:srgbClr val="000000"/>
                </a:solidFill>
                <a:latin typeface="Arial" charset="0"/>
                <a:cs typeface="Arial" charset="0"/>
              </a:rPr>
              <a:t>Vivo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274"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078802870"/>
              </p:ext>
            </p:extLst>
          </p:nvPr>
        </p:nvGraphicFramePr>
        <p:xfrm>
          <a:off x="5390150" y="3735288"/>
          <a:ext cx="3528392" cy="2590800"/>
        </p:xfrm>
        <a:graphic>
          <a:graphicData uri="http://schemas.openxmlformats.org/drawingml/2006/table">
            <a:tbl>
              <a:tblPr firstRow="1" bandRow="1">
                <a:tableStyleId>{17292A2E-F333-43FB-9621-5CBBE7FDCDCB}</a:tableStyleId>
              </a:tblPr>
              <a:tblGrid>
                <a:gridCol w="1764196"/>
                <a:gridCol w="1764196"/>
              </a:tblGrid>
              <a:tr h="370840">
                <a:tc>
                  <a:txBody>
                    <a:bodyPr/>
                    <a:lstStyle/>
                    <a:p>
                      <a:r>
                        <a:rPr lang="en-GB" sz="2800" dirty="0" err="1" smtClean="0"/>
                        <a:t>vivir</a:t>
                      </a:r>
                      <a:endParaRPr lang="en-GB" sz="2800" b="1" dirty="0"/>
                    </a:p>
                  </a:txBody>
                  <a:tcPr/>
                </a:tc>
                <a:tc>
                  <a:txBody>
                    <a:bodyPr/>
                    <a:lstStyle/>
                    <a:p>
                      <a:r>
                        <a:rPr lang="en-GB" sz="2800" dirty="0" smtClean="0"/>
                        <a:t>to live</a:t>
                      </a:r>
                      <a:endParaRPr lang="en-GB" sz="2800" b="1" dirty="0"/>
                    </a:p>
                  </a:txBody>
                  <a:tcPr/>
                </a:tc>
              </a:tr>
              <a:tr h="370840">
                <a:tc>
                  <a:txBody>
                    <a:bodyPr/>
                    <a:lstStyle/>
                    <a:p>
                      <a:r>
                        <a:rPr lang="en-GB" sz="2800" dirty="0" smtClean="0"/>
                        <a:t>vivo</a:t>
                      </a:r>
                      <a:endParaRPr lang="en-GB" sz="2800" b="1" dirty="0"/>
                    </a:p>
                  </a:txBody>
                  <a:tcPr/>
                </a:tc>
                <a:tc>
                  <a:txBody>
                    <a:bodyPr/>
                    <a:lstStyle/>
                    <a:p>
                      <a:r>
                        <a:rPr lang="en-GB" sz="2800" dirty="0" smtClean="0"/>
                        <a:t>I live</a:t>
                      </a:r>
                      <a:endParaRPr lang="en-GB" sz="2800" b="1" dirty="0"/>
                    </a:p>
                  </a:txBody>
                  <a:tcPr/>
                </a:tc>
              </a:tr>
              <a:tr h="370840">
                <a:tc>
                  <a:txBody>
                    <a:bodyPr/>
                    <a:lstStyle/>
                    <a:p>
                      <a:endParaRPr lang="en-GB" sz="2800" b="1" dirty="0"/>
                    </a:p>
                  </a:txBody>
                  <a:tcPr/>
                </a:tc>
                <a:tc>
                  <a:txBody>
                    <a:bodyPr/>
                    <a:lstStyle/>
                    <a:p>
                      <a:r>
                        <a:rPr lang="en-GB" sz="2800" dirty="0" smtClean="0"/>
                        <a:t>she lives</a:t>
                      </a:r>
                      <a:endParaRPr lang="en-GB" sz="2800" b="1" dirty="0"/>
                    </a:p>
                  </a:txBody>
                  <a:tcPr/>
                </a:tc>
              </a:tr>
              <a:tr h="370840">
                <a:tc>
                  <a:txBody>
                    <a:bodyPr/>
                    <a:lstStyle/>
                    <a:p>
                      <a:endParaRPr lang="en-GB" sz="2800" b="1" dirty="0"/>
                    </a:p>
                  </a:txBody>
                  <a:tcPr/>
                </a:tc>
                <a:tc>
                  <a:txBody>
                    <a:bodyPr/>
                    <a:lstStyle/>
                    <a:p>
                      <a:r>
                        <a:rPr lang="en-GB" sz="2800" dirty="0" smtClean="0"/>
                        <a:t>we live</a:t>
                      </a:r>
                      <a:endParaRPr lang="en-GB" sz="2800" b="1" dirty="0"/>
                    </a:p>
                  </a:txBody>
                  <a:tcPr/>
                </a:tc>
              </a:tr>
              <a:tr h="370840">
                <a:tc>
                  <a:txBody>
                    <a:bodyPr/>
                    <a:lstStyle/>
                    <a:p>
                      <a:endParaRPr lang="en-GB" sz="2800" b="1"/>
                    </a:p>
                  </a:txBody>
                  <a:tcPr/>
                </a:tc>
                <a:tc>
                  <a:txBody>
                    <a:bodyPr/>
                    <a:lstStyle/>
                    <a:p>
                      <a:r>
                        <a:rPr lang="en-GB" sz="2800" dirty="0" smtClean="0"/>
                        <a:t>they live</a:t>
                      </a:r>
                      <a:endParaRPr lang="en-GB" sz="2800" b="1" dirty="0"/>
                    </a:p>
                  </a:txBody>
                  <a:tcPr/>
                </a:tc>
              </a:tr>
            </a:tbl>
          </a:graphicData>
        </a:graphic>
      </p:graphicFrame>
      <p:graphicFrame>
        <p:nvGraphicFramePr>
          <p:cNvPr id="12" name="Table 11"/>
          <p:cNvGraphicFramePr>
            <a:graphicFrameLocks noGrp="1"/>
          </p:cNvGraphicFramePr>
          <p:nvPr>
            <p:extLst/>
          </p:nvPr>
        </p:nvGraphicFramePr>
        <p:xfrm>
          <a:off x="251520" y="4149080"/>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call myself</a:t>
                      </a:r>
                      <a:endParaRPr lang="en-GB" sz="2800" dirty="0"/>
                    </a:p>
                  </a:txBody>
                  <a:tcPr/>
                </a:tc>
              </a:tr>
            </a:tbl>
          </a:graphicData>
        </a:graphic>
      </p:graphicFrame>
      <p:graphicFrame>
        <p:nvGraphicFramePr>
          <p:cNvPr id="14" name="Table 13"/>
          <p:cNvGraphicFramePr>
            <a:graphicFrameLocks noGrp="1"/>
          </p:cNvGraphicFramePr>
          <p:nvPr>
            <p:extLst/>
          </p:nvPr>
        </p:nvGraphicFramePr>
        <p:xfrm>
          <a:off x="251520" y="4725144"/>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speak</a:t>
                      </a:r>
                      <a:endParaRPr lang="en-GB" sz="2800" dirty="0"/>
                    </a:p>
                  </a:txBody>
                  <a:tcPr/>
                </a:tc>
              </a:tr>
            </a:tbl>
          </a:graphicData>
        </a:graphic>
      </p:graphicFrame>
      <p:graphicFrame>
        <p:nvGraphicFramePr>
          <p:cNvPr id="15" name="Table 14"/>
          <p:cNvGraphicFramePr>
            <a:graphicFrameLocks noGrp="1"/>
          </p:cNvGraphicFramePr>
          <p:nvPr>
            <p:extLst/>
          </p:nvPr>
        </p:nvGraphicFramePr>
        <p:xfrm>
          <a:off x="251520" y="5503128"/>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am</a:t>
                      </a:r>
                      <a:endParaRPr lang="en-GB" sz="2800" dirty="0"/>
                    </a:p>
                  </a:txBody>
                  <a:tcPr/>
                </a:tc>
              </a:tr>
            </a:tbl>
          </a:graphicData>
        </a:graphic>
      </p:graphicFrame>
      <p:graphicFrame>
        <p:nvGraphicFramePr>
          <p:cNvPr id="16" name="Table 15"/>
          <p:cNvGraphicFramePr>
            <a:graphicFrameLocks noGrp="1"/>
          </p:cNvGraphicFramePr>
          <p:nvPr>
            <p:extLst/>
          </p:nvPr>
        </p:nvGraphicFramePr>
        <p:xfrm>
          <a:off x="251520" y="6079192"/>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they are</a:t>
                      </a:r>
                      <a:endParaRPr lang="en-GB" sz="2800" dirty="0"/>
                    </a:p>
                  </a:txBody>
                  <a:tcPr/>
                </a:tc>
              </a:tr>
            </a:tbl>
          </a:graphicData>
        </a:graphic>
      </p:graphicFrame>
      <p:sp>
        <p:nvSpPr>
          <p:cNvPr id="13" name="TextBox 12"/>
          <p:cNvSpPr txBox="1"/>
          <p:nvPr/>
        </p:nvSpPr>
        <p:spPr>
          <a:xfrm>
            <a:off x="5446966" y="4777988"/>
            <a:ext cx="1224136" cy="523220"/>
          </a:xfrm>
          <a:prstGeom prst="rect">
            <a:avLst/>
          </a:prstGeom>
          <a:noFill/>
        </p:spPr>
        <p:txBody>
          <a:bodyPr wrap="square" rtlCol="0">
            <a:spAutoFit/>
          </a:bodyPr>
          <a:lstStyle/>
          <a:p>
            <a:r>
              <a:rPr lang="en-GB" sz="2800" b="1" dirty="0" smtClean="0">
                <a:solidFill>
                  <a:prstClr val="black"/>
                </a:solidFill>
              </a:rPr>
              <a:t>vive</a:t>
            </a:r>
            <a:endParaRPr lang="en-GB" sz="2800" b="1" dirty="0">
              <a:solidFill>
                <a:prstClr val="black"/>
              </a:solidFill>
            </a:endParaRPr>
          </a:p>
        </p:txBody>
      </p:sp>
      <p:sp>
        <p:nvSpPr>
          <p:cNvPr id="18" name="TextBox 17"/>
          <p:cNvSpPr txBox="1"/>
          <p:nvPr/>
        </p:nvSpPr>
        <p:spPr>
          <a:xfrm>
            <a:off x="5436096" y="5282044"/>
            <a:ext cx="1646242" cy="523220"/>
          </a:xfrm>
          <a:prstGeom prst="rect">
            <a:avLst/>
          </a:prstGeom>
          <a:noFill/>
        </p:spPr>
        <p:txBody>
          <a:bodyPr wrap="square" rtlCol="0">
            <a:spAutoFit/>
          </a:bodyPr>
          <a:lstStyle/>
          <a:p>
            <a:r>
              <a:rPr lang="en-GB" sz="2800" b="1" dirty="0" err="1" smtClean="0">
                <a:solidFill>
                  <a:prstClr val="black"/>
                </a:solidFill>
              </a:rPr>
              <a:t>vivimos</a:t>
            </a:r>
            <a:endParaRPr lang="en-GB" sz="2800" b="1" dirty="0">
              <a:solidFill>
                <a:prstClr val="black"/>
              </a:solidFill>
            </a:endParaRPr>
          </a:p>
        </p:txBody>
      </p:sp>
      <p:sp>
        <p:nvSpPr>
          <p:cNvPr id="19" name="TextBox 18"/>
          <p:cNvSpPr txBox="1"/>
          <p:nvPr/>
        </p:nvSpPr>
        <p:spPr>
          <a:xfrm>
            <a:off x="5436096" y="5786100"/>
            <a:ext cx="1224136" cy="523220"/>
          </a:xfrm>
          <a:prstGeom prst="rect">
            <a:avLst/>
          </a:prstGeom>
          <a:noFill/>
        </p:spPr>
        <p:txBody>
          <a:bodyPr wrap="square" rtlCol="0">
            <a:spAutoFit/>
          </a:bodyPr>
          <a:lstStyle/>
          <a:p>
            <a:r>
              <a:rPr lang="en-GB" sz="2800" b="1" dirty="0" err="1" smtClean="0">
                <a:solidFill>
                  <a:prstClr val="black"/>
                </a:solidFill>
              </a:rPr>
              <a:t>viven</a:t>
            </a:r>
            <a:endParaRPr lang="en-GB" sz="2800" b="1" dirty="0">
              <a:solidFill>
                <a:prstClr val="black"/>
              </a:solidFill>
            </a:endParaRPr>
          </a:p>
        </p:txBody>
      </p:sp>
      <p:sp>
        <p:nvSpPr>
          <p:cNvPr id="20" name="TextBox 19"/>
          <p:cNvSpPr txBox="1"/>
          <p:nvPr/>
        </p:nvSpPr>
        <p:spPr>
          <a:xfrm>
            <a:off x="539552" y="4149080"/>
            <a:ext cx="1872208" cy="523220"/>
          </a:xfrm>
          <a:prstGeom prst="rect">
            <a:avLst/>
          </a:prstGeom>
          <a:noFill/>
        </p:spPr>
        <p:txBody>
          <a:bodyPr wrap="square" rtlCol="0">
            <a:spAutoFit/>
          </a:bodyPr>
          <a:lstStyle/>
          <a:p>
            <a:r>
              <a:rPr lang="en-GB" sz="2800" b="1" dirty="0" smtClean="0">
                <a:solidFill>
                  <a:prstClr val="black"/>
                </a:solidFill>
              </a:rPr>
              <a:t>me </a:t>
            </a:r>
            <a:r>
              <a:rPr lang="en-GB" sz="2800" b="1" dirty="0" err="1" smtClean="0">
                <a:solidFill>
                  <a:prstClr val="black"/>
                </a:solidFill>
              </a:rPr>
              <a:t>llamo</a:t>
            </a:r>
            <a:endParaRPr lang="en-GB" sz="2800" b="1" dirty="0">
              <a:solidFill>
                <a:prstClr val="black"/>
              </a:solidFill>
            </a:endParaRPr>
          </a:p>
        </p:txBody>
      </p:sp>
      <p:sp>
        <p:nvSpPr>
          <p:cNvPr id="21" name="TextBox 20"/>
          <p:cNvSpPr txBox="1"/>
          <p:nvPr/>
        </p:nvSpPr>
        <p:spPr>
          <a:xfrm>
            <a:off x="539552" y="4705980"/>
            <a:ext cx="1872208" cy="523220"/>
          </a:xfrm>
          <a:prstGeom prst="rect">
            <a:avLst/>
          </a:prstGeom>
          <a:noFill/>
        </p:spPr>
        <p:txBody>
          <a:bodyPr wrap="square" rtlCol="0">
            <a:spAutoFit/>
          </a:bodyPr>
          <a:lstStyle/>
          <a:p>
            <a:r>
              <a:rPr lang="en-GB" sz="2800" b="1" dirty="0" err="1" smtClean="0">
                <a:solidFill>
                  <a:prstClr val="black"/>
                </a:solidFill>
              </a:rPr>
              <a:t>hablo</a:t>
            </a:r>
            <a:endParaRPr lang="en-GB" sz="2800" b="1" dirty="0">
              <a:solidFill>
                <a:prstClr val="black"/>
              </a:solidFill>
            </a:endParaRPr>
          </a:p>
        </p:txBody>
      </p:sp>
      <p:sp>
        <p:nvSpPr>
          <p:cNvPr id="22" name="TextBox 21"/>
          <p:cNvSpPr txBox="1"/>
          <p:nvPr/>
        </p:nvSpPr>
        <p:spPr>
          <a:xfrm>
            <a:off x="467544" y="5498068"/>
            <a:ext cx="1872208" cy="523220"/>
          </a:xfrm>
          <a:prstGeom prst="rect">
            <a:avLst/>
          </a:prstGeom>
          <a:noFill/>
        </p:spPr>
        <p:txBody>
          <a:bodyPr wrap="square" rtlCol="0">
            <a:spAutoFit/>
          </a:bodyPr>
          <a:lstStyle/>
          <a:p>
            <a:r>
              <a:rPr lang="en-GB" sz="2800" b="1" dirty="0" smtClean="0">
                <a:solidFill>
                  <a:prstClr val="black"/>
                </a:solidFill>
              </a:rPr>
              <a:t>soy</a:t>
            </a:r>
            <a:endParaRPr lang="en-GB" sz="2800" b="1" dirty="0">
              <a:solidFill>
                <a:prstClr val="black"/>
              </a:solidFill>
            </a:endParaRPr>
          </a:p>
        </p:txBody>
      </p:sp>
      <p:sp>
        <p:nvSpPr>
          <p:cNvPr id="23" name="TextBox 22"/>
          <p:cNvSpPr txBox="1"/>
          <p:nvPr/>
        </p:nvSpPr>
        <p:spPr>
          <a:xfrm>
            <a:off x="395536" y="6074132"/>
            <a:ext cx="1872208" cy="523220"/>
          </a:xfrm>
          <a:prstGeom prst="rect">
            <a:avLst/>
          </a:prstGeom>
          <a:noFill/>
        </p:spPr>
        <p:txBody>
          <a:bodyPr wrap="square" rtlCol="0">
            <a:spAutoFit/>
          </a:bodyPr>
          <a:lstStyle/>
          <a:p>
            <a:r>
              <a:rPr lang="en-GB" sz="2800" b="1" dirty="0" smtClean="0">
                <a:solidFill>
                  <a:prstClr val="black"/>
                </a:solidFill>
              </a:rPr>
              <a:t>son</a:t>
            </a:r>
            <a:endParaRPr lang="en-GB" sz="2800" b="1" dirty="0">
              <a:solidFill>
                <a:prstClr val="black"/>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5" name="TextBox 24"/>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3</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328176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179512"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32352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26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solidFill>
                  <a:prstClr val="black"/>
                </a:solidFill>
              </a:rPr>
              <a:t>País</a:t>
            </a:r>
            <a:endParaRPr lang="en-GB" sz="2400" b="1" u="sng" dirty="0">
              <a:solidFill>
                <a:prstClr val="black"/>
              </a:solidFill>
            </a:endParaRPr>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solidFill>
                  <a:prstClr val="black"/>
                </a:solidFill>
              </a:rPr>
              <a:t>Nacionalidad</a:t>
            </a:r>
            <a:r>
              <a:rPr lang="en-GB" sz="2400" b="1" u="sng" dirty="0" smtClean="0">
                <a:solidFill>
                  <a:prstClr val="black"/>
                </a:solidFill>
              </a:rPr>
              <a:t> / </a:t>
            </a:r>
            <a:r>
              <a:rPr lang="en-GB" sz="2400" b="1" u="sng" dirty="0" err="1" smtClean="0">
                <a:solidFill>
                  <a:prstClr val="black"/>
                </a:solidFill>
              </a:rPr>
              <a:t>Idioma</a:t>
            </a:r>
            <a:endParaRPr lang="en-GB" sz="2400" b="1" u="sng" dirty="0">
              <a:solidFill>
                <a:prstClr val="black"/>
              </a:solidFill>
            </a:endParaRPr>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solidFill>
                  <a:prstClr val="black"/>
                </a:solidFill>
              </a:rPr>
              <a:t>Ciudad</a:t>
            </a:r>
            <a:endParaRPr lang="en-GB" sz="2400" b="1" u="sng" dirty="0">
              <a:solidFill>
                <a:prstClr val="black"/>
              </a:solidFill>
            </a:endParaRPr>
          </a:p>
        </p:txBody>
      </p:sp>
      <p:cxnSp>
        <p:nvCxnSpPr>
          <p:cNvPr id="8" name="Straight Connector 7"/>
          <p:cNvCxnSpPr/>
          <p:nvPr/>
        </p:nvCxnSpPr>
        <p:spPr>
          <a:xfrm>
            <a:off x="2555776" y="4365104"/>
            <a:ext cx="0" cy="1728192"/>
          </a:xfrm>
          <a:prstGeom prst="line">
            <a:avLst/>
          </a:prstGeom>
          <a:ln w="57150">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rgbClr val="80008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8" name="TextBox 27"/>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4</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3480042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34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solidFill>
                  <a:prstClr val="black"/>
                </a:solidFill>
              </a:rPr>
              <a:t>País</a:t>
            </a:r>
            <a:endParaRPr lang="en-GB" sz="2400" b="1" u="sng" dirty="0">
              <a:solidFill>
                <a:prstClr val="black"/>
              </a:solidFill>
            </a:endParaRPr>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solidFill>
                  <a:prstClr val="black"/>
                </a:solidFill>
              </a:rPr>
              <a:t>Nacionalidad</a:t>
            </a:r>
            <a:r>
              <a:rPr lang="en-GB" sz="2400" b="1" u="sng" dirty="0" smtClean="0">
                <a:solidFill>
                  <a:prstClr val="black"/>
                </a:solidFill>
              </a:rPr>
              <a:t> / </a:t>
            </a:r>
            <a:r>
              <a:rPr lang="en-GB" sz="2400" b="1" u="sng" dirty="0" err="1" smtClean="0">
                <a:solidFill>
                  <a:prstClr val="black"/>
                </a:solidFill>
              </a:rPr>
              <a:t>Idioma</a:t>
            </a:r>
            <a:endParaRPr lang="en-GB" sz="2400" b="1" u="sng" dirty="0">
              <a:solidFill>
                <a:prstClr val="black"/>
              </a:solidFill>
            </a:endParaRPr>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solidFill>
                  <a:prstClr val="black"/>
                </a:solidFill>
              </a:rPr>
              <a:t>Ciudad</a:t>
            </a:r>
            <a:endParaRPr lang="en-GB" sz="2400" b="1" u="sng" dirty="0">
              <a:solidFill>
                <a:prstClr val="black"/>
              </a:solidFill>
            </a:endParaRPr>
          </a:p>
        </p:txBody>
      </p:sp>
      <p:cxnSp>
        <p:nvCxnSpPr>
          <p:cNvPr id="8" name="Straight Connector 7"/>
          <p:cNvCxnSpPr/>
          <p:nvPr/>
        </p:nvCxnSpPr>
        <p:spPr>
          <a:xfrm>
            <a:off x="2555776" y="4365104"/>
            <a:ext cx="0" cy="1728192"/>
          </a:xfrm>
          <a:prstGeom prst="line">
            <a:avLst/>
          </a:prstGeom>
          <a:ln w="57150">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rgbClr val="80008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3568" y="4718702"/>
            <a:ext cx="1800200" cy="523220"/>
          </a:xfrm>
          <a:prstGeom prst="rect">
            <a:avLst/>
          </a:prstGeom>
          <a:noFill/>
        </p:spPr>
        <p:txBody>
          <a:bodyPr wrap="square" rtlCol="0">
            <a:spAutoFit/>
          </a:bodyPr>
          <a:lstStyle/>
          <a:p>
            <a:pPr algn="ctr"/>
            <a:r>
              <a:rPr lang="en-GB" sz="2800" b="1" dirty="0" err="1" smtClean="0">
                <a:solidFill>
                  <a:prstClr val="black"/>
                </a:solidFill>
              </a:rPr>
              <a:t>España</a:t>
            </a:r>
            <a:endParaRPr lang="en-GB" sz="2800" b="1" dirty="0">
              <a:solidFill>
                <a:prstClr val="black"/>
              </a:solidFill>
            </a:endParaRPr>
          </a:p>
        </p:txBody>
      </p:sp>
      <p:sp>
        <p:nvSpPr>
          <p:cNvPr id="12" name="TextBox 11"/>
          <p:cNvSpPr txBox="1"/>
          <p:nvPr/>
        </p:nvSpPr>
        <p:spPr>
          <a:xfrm>
            <a:off x="683568" y="5210036"/>
            <a:ext cx="1800200" cy="523220"/>
          </a:xfrm>
          <a:prstGeom prst="rect">
            <a:avLst/>
          </a:prstGeom>
          <a:noFill/>
        </p:spPr>
        <p:txBody>
          <a:bodyPr wrap="square" rtlCol="0">
            <a:spAutoFit/>
          </a:bodyPr>
          <a:lstStyle/>
          <a:p>
            <a:pPr algn="ctr"/>
            <a:r>
              <a:rPr lang="en-GB" sz="2800" b="1" dirty="0" smtClean="0">
                <a:solidFill>
                  <a:prstClr val="black"/>
                </a:solidFill>
              </a:rPr>
              <a:t>Argentina</a:t>
            </a:r>
            <a:endParaRPr lang="en-GB" sz="2800" b="1" dirty="0">
              <a:solidFill>
                <a:prstClr val="black"/>
              </a:solidFill>
            </a:endParaRPr>
          </a:p>
        </p:txBody>
      </p:sp>
      <p:sp>
        <p:nvSpPr>
          <p:cNvPr id="13" name="TextBox 12"/>
          <p:cNvSpPr txBox="1"/>
          <p:nvPr/>
        </p:nvSpPr>
        <p:spPr>
          <a:xfrm>
            <a:off x="2771800" y="4725144"/>
            <a:ext cx="1800200" cy="523220"/>
          </a:xfrm>
          <a:prstGeom prst="rect">
            <a:avLst/>
          </a:prstGeom>
          <a:noFill/>
        </p:spPr>
        <p:txBody>
          <a:bodyPr wrap="square" rtlCol="0">
            <a:spAutoFit/>
          </a:bodyPr>
          <a:lstStyle/>
          <a:p>
            <a:pPr algn="ctr"/>
            <a:r>
              <a:rPr lang="en-GB" sz="2800" b="1" dirty="0" err="1" smtClean="0">
                <a:solidFill>
                  <a:prstClr val="black"/>
                </a:solidFill>
              </a:rPr>
              <a:t>argentino</a:t>
            </a:r>
            <a:endParaRPr lang="en-GB" sz="2800" b="1" dirty="0">
              <a:solidFill>
                <a:prstClr val="black"/>
              </a:solidFill>
            </a:endParaRPr>
          </a:p>
        </p:txBody>
      </p:sp>
      <p:sp>
        <p:nvSpPr>
          <p:cNvPr id="14" name="TextBox 13"/>
          <p:cNvSpPr txBox="1"/>
          <p:nvPr/>
        </p:nvSpPr>
        <p:spPr>
          <a:xfrm>
            <a:off x="4499992" y="4725144"/>
            <a:ext cx="1800200" cy="523220"/>
          </a:xfrm>
          <a:prstGeom prst="rect">
            <a:avLst/>
          </a:prstGeom>
          <a:noFill/>
        </p:spPr>
        <p:txBody>
          <a:bodyPr wrap="square" rtlCol="0">
            <a:spAutoFit/>
          </a:bodyPr>
          <a:lstStyle/>
          <a:p>
            <a:pPr algn="ctr"/>
            <a:r>
              <a:rPr lang="en-GB" sz="2800" b="1" dirty="0" err="1" smtClean="0">
                <a:solidFill>
                  <a:prstClr val="black"/>
                </a:solidFill>
              </a:rPr>
              <a:t>español</a:t>
            </a:r>
            <a:endParaRPr lang="en-GB" sz="2800" b="1" dirty="0">
              <a:solidFill>
                <a:prstClr val="black"/>
              </a:solidFill>
            </a:endParaRPr>
          </a:p>
        </p:txBody>
      </p:sp>
      <p:sp>
        <p:nvSpPr>
          <p:cNvPr id="15" name="TextBox 14"/>
          <p:cNvSpPr txBox="1"/>
          <p:nvPr/>
        </p:nvSpPr>
        <p:spPr>
          <a:xfrm>
            <a:off x="2771800" y="5229200"/>
            <a:ext cx="1800200" cy="523220"/>
          </a:xfrm>
          <a:prstGeom prst="rect">
            <a:avLst/>
          </a:prstGeom>
          <a:noFill/>
        </p:spPr>
        <p:txBody>
          <a:bodyPr wrap="square" rtlCol="0">
            <a:spAutoFit/>
          </a:bodyPr>
          <a:lstStyle/>
          <a:p>
            <a:pPr algn="ctr"/>
            <a:r>
              <a:rPr lang="en-GB" sz="2800" b="1" dirty="0" err="1" smtClean="0">
                <a:solidFill>
                  <a:prstClr val="black"/>
                </a:solidFill>
              </a:rPr>
              <a:t>inglés</a:t>
            </a:r>
            <a:endParaRPr lang="en-GB" sz="2800" b="1" dirty="0">
              <a:solidFill>
                <a:prstClr val="black"/>
              </a:solidFill>
            </a:endParaRPr>
          </a:p>
        </p:txBody>
      </p:sp>
      <p:sp>
        <p:nvSpPr>
          <p:cNvPr id="16" name="TextBox 15"/>
          <p:cNvSpPr txBox="1"/>
          <p:nvPr/>
        </p:nvSpPr>
        <p:spPr>
          <a:xfrm>
            <a:off x="4572000" y="5138028"/>
            <a:ext cx="1800200" cy="523220"/>
          </a:xfrm>
          <a:prstGeom prst="rect">
            <a:avLst/>
          </a:prstGeom>
          <a:noFill/>
        </p:spPr>
        <p:txBody>
          <a:bodyPr wrap="square" rtlCol="0">
            <a:spAutoFit/>
          </a:bodyPr>
          <a:lstStyle/>
          <a:p>
            <a:pPr algn="ctr"/>
            <a:r>
              <a:rPr lang="en-GB" sz="2800" b="1" dirty="0" err="1" smtClean="0">
                <a:solidFill>
                  <a:prstClr val="black"/>
                </a:solidFill>
              </a:rPr>
              <a:t>francés</a:t>
            </a:r>
            <a:endParaRPr lang="en-GB" sz="2800" b="1" dirty="0">
              <a:solidFill>
                <a:prstClr val="black"/>
              </a:solidFill>
            </a:endParaRPr>
          </a:p>
        </p:txBody>
      </p:sp>
      <p:sp>
        <p:nvSpPr>
          <p:cNvPr id="17" name="TextBox 16"/>
          <p:cNvSpPr txBox="1"/>
          <p:nvPr/>
        </p:nvSpPr>
        <p:spPr>
          <a:xfrm>
            <a:off x="7020272" y="4725144"/>
            <a:ext cx="1800200" cy="523220"/>
          </a:xfrm>
          <a:prstGeom prst="rect">
            <a:avLst/>
          </a:prstGeom>
          <a:noFill/>
        </p:spPr>
        <p:txBody>
          <a:bodyPr wrap="square" rtlCol="0">
            <a:spAutoFit/>
          </a:bodyPr>
          <a:lstStyle/>
          <a:p>
            <a:pPr algn="ctr"/>
            <a:r>
              <a:rPr lang="en-GB" sz="2800" b="1" dirty="0" smtClean="0">
                <a:solidFill>
                  <a:prstClr val="black"/>
                </a:solidFill>
              </a:rPr>
              <a:t>Valencia</a:t>
            </a:r>
            <a:endParaRPr lang="en-GB" sz="2800" b="1" dirty="0">
              <a:solidFill>
                <a:prstClr val="black"/>
              </a:solidFill>
            </a:endParaRPr>
          </a:p>
        </p:txBody>
      </p:sp>
      <p:sp>
        <p:nvSpPr>
          <p:cNvPr id="18" name="TextBox 17"/>
          <p:cNvSpPr txBox="1"/>
          <p:nvPr/>
        </p:nvSpPr>
        <p:spPr>
          <a:xfrm>
            <a:off x="7092280" y="5157192"/>
            <a:ext cx="1800200" cy="523220"/>
          </a:xfrm>
          <a:prstGeom prst="rect">
            <a:avLst/>
          </a:prstGeom>
          <a:noFill/>
        </p:spPr>
        <p:txBody>
          <a:bodyPr wrap="square" rtlCol="0">
            <a:spAutoFit/>
          </a:bodyPr>
          <a:lstStyle/>
          <a:p>
            <a:pPr algn="ctr"/>
            <a:r>
              <a:rPr lang="en-GB" sz="2800" b="1" dirty="0" smtClean="0">
                <a:solidFill>
                  <a:prstClr val="black"/>
                </a:solidFill>
              </a:rPr>
              <a:t>Barcelona</a:t>
            </a:r>
            <a:endParaRPr lang="en-GB" sz="2800" b="1" dirty="0">
              <a:solidFill>
                <a:prstClr val="black"/>
              </a:solidFill>
            </a:endParaRPr>
          </a:p>
        </p:txBody>
      </p:sp>
    </p:spTree>
    <p:extLst>
      <p:ext uri="{BB962C8B-B14F-4D97-AF65-F5344CB8AC3E}">
        <p14:creationId xmlns:p14="http://schemas.microsoft.com/office/powerpoint/2010/main" val="2196192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323528"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Argentina </a:t>
            </a:r>
            <a:r>
              <a:rPr lang="en-US" altLang="en-US" sz="2400" b="1" u="sng" dirty="0" err="1" smtClean="0">
                <a:solidFill>
                  <a:srgbClr val="000000"/>
                </a:solidFill>
                <a:latin typeface="Arial" charset="0"/>
                <a:cs typeface="Arial" charset="0"/>
              </a:rPr>
              <a:t>así</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que</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soy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y</a:t>
            </a:r>
            <a:r>
              <a:rPr lang="en-US" altLang="en-US" sz="2400" dirty="0" smtClean="0">
                <a:solidFill>
                  <a:srgbClr val="000000"/>
                </a:solidFill>
                <a:latin typeface="Arial" charset="0"/>
                <a:cs typeface="Arial" charset="0"/>
              </a:rPr>
              <a:t>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b="1" u="sng"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con</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Valencia, </a:t>
            </a:r>
            <a:r>
              <a:rPr lang="en-US" altLang="en-US" sz="2400" b="1"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b="1" u="sng"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Ella</a:t>
            </a:r>
            <a:r>
              <a:rPr lang="en-US" altLang="en-US" sz="2400" dirty="0" smtClean="0">
                <a:solidFill>
                  <a:srgbClr val="000000"/>
                </a:solidFill>
                <a:latin typeface="Arial" charset="0"/>
                <a:cs typeface="Arial" charset="0"/>
              </a:rPr>
              <a:t> y </a:t>
            </a:r>
            <a:r>
              <a:rPr lang="en-US" altLang="en-US" sz="2400" b="1"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139952" y="3796286"/>
            <a:ext cx="3888432" cy="1841528"/>
            <a:chOff x="4716016" y="3796286"/>
            <a:chExt cx="3888432" cy="1841528"/>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4" name="Oval Callout 13"/>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5" name="Oval Callout 14"/>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6" name="Oval Callout 15"/>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7" name="Oval Callout 16"/>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9" name="TextBox 18"/>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5</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2117202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81826"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425842"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580"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44" y="4293096"/>
            <a:ext cx="1567830" cy="1567830"/>
          </a:xfrm>
          <a:prstGeom prst="rect">
            <a:avLst/>
          </a:prstGeom>
        </p:spPr>
      </p:pic>
      <p:sp>
        <p:nvSpPr>
          <p:cNvPr id="7" name="TextBox 6"/>
          <p:cNvSpPr txBox="1"/>
          <p:nvPr/>
        </p:nvSpPr>
        <p:spPr>
          <a:xfrm>
            <a:off x="2339752" y="4293096"/>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Cómo</a:t>
            </a:r>
            <a:r>
              <a:rPr lang="en-GB" sz="2800" b="1" dirty="0" smtClean="0">
                <a:solidFill>
                  <a:prstClr val="black"/>
                </a:solidFill>
              </a:rPr>
              <a:t> </a:t>
            </a:r>
            <a:r>
              <a:rPr lang="en-GB" sz="2800" b="1" dirty="0" err="1" smtClean="0">
                <a:solidFill>
                  <a:prstClr val="black"/>
                </a:solidFill>
              </a:rPr>
              <a:t>te</a:t>
            </a:r>
            <a:r>
              <a:rPr lang="en-GB" sz="2800" b="1" dirty="0" smtClean="0">
                <a:solidFill>
                  <a:prstClr val="black"/>
                </a:solidFill>
              </a:rPr>
              <a:t> llamas?</a:t>
            </a:r>
            <a:endParaRPr lang="en-GB" sz="2800" b="1" dirty="0">
              <a:solidFill>
                <a:prstClr val="black"/>
              </a:solidFill>
            </a:endParaRPr>
          </a:p>
        </p:txBody>
      </p:sp>
      <p:sp>
        <p:nvSpPr>
          <p:cNvPr id="13" name="TextBox 12"/>
          <p:cNvSpPr txBox="1"/>
          <p:nvPr/>
        </p:nvSpPr>
        <p:spPr>
          <a:xfrm>
            <a:off x="2363813" y="4941168"/>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¿De </a:t>
            </a:r>
            <a:r>
              <a:rPr lang="en-GB" sz="2800" b="1" dirty="0" err="1" smtClean="0">
                <a:solidFill>
                  <a:prstClr val="black"/>
                </a:solidFill>
              </a:rPr>
              <a:t>dónde</a:t>
            </a:r>
            <a:r>
              <a:rPr lang="en-GB" sz="2800" b="1" dirty="0" smtClean="0">
                <a:solidFill>
                  <a:prstClr val="black"/>
                </a:solidFill>
              </a:rPr>
              <a:t> </a:t>
            </a:r>
            <a:r>
              <a:rPr lang="en-GB" sz="2800" b="1" dirty="0" err="1" smtClean="0">
                <a:solidFill>
                  <a:prstClr val="black"/>
                </a:solidFill>
              </a:rPr>
              <a:t>eres</a:t>
            </a:r>
            <a:r>
              <a:rPr lang="en-GB" sz="2800" b="1" dirty="0" smtClean="0">
                <a:solidFill>
                  <a:prstClr val="black"/>
                </a:solidFill>
              </a:rPr>
              <a:t>?</a:t>
            </a:r>
            <a:endParaRPr lang="en-GB" sz="2800" b="1" dirty="0">
              <a:solidFill>
                <a:prstClr val="black"/>
              </a:solidFill>
            </a:endParaRPr>
          </a:p>
        </p:txBody>
      </p:sp>
      <p:sp>
        <p:nvSpPr>
          <p:cNvPr id="14" name="TextBox 13"/>
          <p:cNvSpPr txBox="1"/>
          <p:nvPr/>
        </p:nvSpPr>
        <p:spPr>
          <a:xfrm>
            <a:off x="5540549" y="4649095"/>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Dónde</a:t>
            </a:r>
            <a:r>
              <a:rPr lang="en-GB" sz="2800" b="1" dirty="0" smtClean="0">
                <a:solidFill>
                  <a:prstClr val="black"/>
                </a:solidFill>
              </a:rPr>
              <a:t> </a:t>
            </a:r>
            <a:r>
              <a:rPr lang="en-GB" sz="2800" b="1" dirty="0" err="1" smtClean="0">
                <a:solidFill>
                  <a:prstClr val="black"/>
                </a:solidFill>
              </a:rPr>
              <a:t>vives</a:t>
            </a:r>
            <a:r>
              <a:rPr lang="en-GB" sz="2800" b="1" dirty="0" smtClean="0">
                <a:solidFill>
                  <a:prstClr val="black"/>
                </a:solidFill>
              </a:rPr>
              <a:t>?</a:t>
            </a:r>
            <a:endParaRPr lang="en-GB" sz="2800" b="1" dirty="0">
              <a:solidFill>
                <a:prstClr val="black"/>
              </a:solidFill>
            </a:endParaRPr>
          </a:p>
        </p:txBody>
      </p:sp>
      <p:sp>
        <p:nvSpPr>
          <p:cNvPr id="15" name="TextBox 14"/>
          <p:cNvSpPr txBox="1"/>
          <p:nvPr/>
        </p:nvSpPr>
        <p:spPr>
          <a:xfrm>
            <a:off x="2339752" y="5575825"/>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Cuál</a:t>
            </a:r>
            <a:r>
              <a:rPr lang="en-GB" sz="2800" b="1" dirty="0" smtClean="0">
                <a:solidFill>
                  <a:prstClr val="black"/>
                </a:solidFill>
              </a:rPr>
              <a:t> </a:t>
            </a:r>
            <a:r>
              <a:rPr lang="en-GB" sz="2800" b="1" dirty="0" err="1" smtClean="0">
                <a:solidFill>
                  <a:prstClr val="black"/>
                </a:solidFill>
              </a:rPr>
              <a:t>es</a:t>
            </a:r>
            <a:r>
              <a:rPr lang="en-GB" sz="2800" b="1" dirty="0" smtClean="0">
                <a:solidFill>
                  <a:prstClr val="black"/>
                </a:solidFill>
              </a:rPr>
              <a:t> </a:t>
            </a:r>
            <a:r>
              <a:rPr lang="en-GB" sz="2800" b="1" dirty="0" err="1" smtClean="0">
                <a:solidFill>
                  <a:prstClr val="black"/>
                </a:solidFill>
              </a:rPr>
              <a:t>tu</a:t>
            </a:r>
            <a:r>
              <a:rPr lang="en-GB" sz="2800" b="1" dirty="0" smtClean="0">
                <a:solidFill>
                  <a:prstClr val="black"/>
                </a:solidFill>
              </a:rPr>
              <a:t> </a:t>
            </a:r>
            <a:r>
              <a:rPr lang="en-GB" sz="2800" b="1" dirty="0" err="1" smtClean="0">
                <a:solidFill>
                  <a:prstClr val="black"/>
                </a:solidFill>
              </a:rPr>
              <a:t>nacionalidad</a:t>
            </a:r>
            <a:r>
              <a:rPr lang="en-GB" sz="2800" b="1" dirty="0" smtClean="0">
                <a:solidFill>
                  <a:prstClr val="black"/>
                </a:solidFill>
              </a:rPr>
              <a:t>?</a:t>
            </a:r>
            <a:endParaRPr lang="en-GB" sz="2800" b="1" dirty="0">
              <a:solidFill>
                <a:prstClr val="black"/>
              </a:solidFill>
            </a:endParaRPr>
          </a:p>
        </p:txBody>
      </p:sp>
      <p:pic>
        <p:nvPicPr>
          <p:cNvPr id="16" name="Picture 3" descr="ch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491" y="5247480"/>
            <a:ext cx="1282452" cy="12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508104" y="3573016"/>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Qué</a:t>
            </a:r>
            <a:r>
              <a:rPr lang="en-GB" sz="2800" b="1" dirty="0" smtClean="0">
                <a:solidFill>
                  <a:prstClr val="black"/>
                </a:solidFill>
              </a:rPr>
              <a:t> </a:t>
            </a:r>
            <a:r>
              <a:rPr lang="en-GB" sz="2800" b="1" dirty="0" err="1" smtClean="0">
                <a:solidFill>
                  <a:prstClr val="black"/>
                </a:solidFill>
              </a:rPr>
              <a:t>idiomas</a:t>
            </a:r>
            <a:r>
              <a:rPr lang="en-GB" sz="2800" b="1" dirty="0" smtClean="0">
                <a:solidFill>
                  <a:prstClr val="black"/>
                </a:solidFill>
              </a:rPr>
              <a:t> </a:t>
            </a:r>
            <a:r>
              <a:rPr lang="en-GB" sz="2800" b="1" dirty="0" err="1" smtClean="0">
                <a:solidFill>
                  <a:prstClr val="black"/>
                </a:solidFill>
              </a:rPr>
              <a:t>hablas</a:t>
            </a:r>
            <a:r>
              <a:rPr lang="en-GB" sz="2800" b="1" dirty="0" smtClean="0">
                <a:solidFill>
                  <a:prstClr val="black"/>
                </a:solidFill>
              </a:rPr>
              <a:t>?</a:t>
            </a:r>
            <a:endParaRPr lang="en-GB" sz="2800" b="1" dirty="0">
              <a:solidFill>
                <a:prstClr val="black"/>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0" name="TextBox 19"/>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6</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4250672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323528"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39752" y="4293096"/>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Cómo</a:t>
            </a:r>
            <a:r>
              <a:rPr lang="en-GB" sz="2800" b="1" dirty="0" smtClean="0">
                <a:solidFill>
                  <a:prstClr val="black"/>
                </a:solidFill>
              </a:rPr>
              <a:t> </a:t>
            </a:r>
            <a:r>
              <a:rPr lang="en-GB" sz="2800" b="1" dirty="0" err="1" smtClean="0">
                <a:solidFill>
                  <a:prstClr val="black"/>
                </a:solidFill>
              </a:rPr>
              <a:t>te</a:t>
            </a:r>
            <a:r>
              <a:rPr lang="en-GB" sz="2800" b="1" dirty="0" smtClean="0">
                <a:solidFill>
                  <a:prstClr val="black"/>
                </a:solidFill>
              </a:rPr>
              <a:t> llamas?</a:t>
            </a:r>
            <a:endParaRPr lang="en-GB" sz="2800" b="1" dirty="0">
              <a:solidFill>
                <a:prstClr val="black"/>
              </a:solidFill>
            </a:endParaRPr>
          </a:p>
        </p:txBody>
      </p:sp>
      <p:sp>
        <p:nvSpPr>
          <p:cNvPr id="7" name="TextBox 6"/>
          <p:cNvSpPr txBox="1"/>
          <p:nvPr/>
        </p:nvSpPr>
        <p:spPr>
          <a:xfrm>
            <a:off x="2363813" y="4941168"/>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¿De </a:t>
            </a:r>
            <a:r>
              <a:rPr lang="en-GB" sz="2800" b="1" dirty="0" err="1" smtClean="0">
                <a:solidFill>
                  <a:prstClr val="black"/>
                </a:solidFill>
              </a:rPr>
              <a:t>dónde</a:t>
            </a:r>
            <a:r>
              <a:rPr lang="en-GB" sz="2800" b="1" dirty="0" smtClean="0">
                <a:solidFill>
                  <a:prstClr val="black"/>
                </a:solidFill>
              </a:rPr>
              <a:t> </a:t>
            </a:r>
            <a:r>
              <a:rPr lang="en-GB" sz="2800" b="1" dirty="0" err="1" smtClean="0">
                <a:solidFill>
                  <a:prstClr val="black"/>
                </a:solidFill>
              </a:rPr>
              <a:t>eres</a:t>
            </a:r>
            <a:r>
              <a:rPr lang="en-GB" sz="2800" b="1" dirty="0" smtClean="0">
                <a:solidFill>
                  <a:prstClr val="black"/>
                </a:solidFill>
              </a:rPr>
              <a:t>?</a:t>
            </a:r>
            <a:endParaRPr lang="en-GB" sz="2800" b="1" dirty="0">
              <a:solidFill>
                <a:prstClr val="black"/>
              </a:solidFill>
            </a:endParaRPr>
          </a:p>
        </p:txBody>
      </p:sp>
      <p:sp>
        <p:nvSpPr>
          <p:cNvPr id="8" name="TextBox 7"/>
          <p:cNvSpPr txBox="1"/>
          <p:nvPr/>
        </p:nvSpPr>
        <p:spPr>
          <a:xfrm>
            <a:off x="5540549" y="4649095"/>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Dónde</a:t>
            </a:r>
            <a:r>
              <a:rPr lang="en-GB" sz="2800" b="1" dirty="0" smtClean="0">
                <a:solidFill>
                  <a:prstClr val="black"/>
                </a:solidFill>
              </a:rPr>
              <a:t> </a:t>
            </a:r>
            <a:r>
              <a:rPr lang="en-GB" sz="2800" b="1" dirty="0" err="1" smtClean="0">
                <a:solidFill>
                  <a:prstClr val="black"/>
                </a:solidFill>
              </a:rPr>
              <a:t>vives</a:t>
            </a:r>
            <a:r>
              <a:rPr lang="en-GB" sz="2800" b="1" dirty="0" smtClean="0">
                <a:solidFill>
                  <a:prstClr val="black"/>
                </a:solidFill>
              </a:rPr>
              <a:t>?</a:t>
            </a:r>
            <a:endParaRPr lang="en-GB" sz="2800" b="1" dirty="0">
              <a:solidFill>
                <a:prstClr val="black"/>
              </a:solidFill>
            </a:endParaRPr>
          </a:p>
        </p:txBody>
      </p:sp>
      <p:sp>
        <p:nvSpPr>
          <p:cNvPr id="9" name="TextBox 8"/>
          <p:cNvSpPr txBox="1"/>
          <p:nvPr/>
        </p:nvSpPr>
        <p:spPr>
          <a:xfrm>
            <a:off x="2339752" y="5575825"/>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Cuál</a:t>
            </a:r>
            <a:r>
              <a:rPr lang="en-GB" sz="2800" b="1" dirty="0" smtClean="0">
                <a:solidFill>
                  <a:prstClr val="black"/>
                </a:solidFill>
              </a:rPr>
              <a:t> </a:t>
            </a:r>
            <a:r>
              <a:rPr lang="en-GB" sz="2800" b="1" dirty="0" err="1" smtClean="0">
                <a:solidFill>
                  <a:prstClr val="black"/>
                </a:solidFill>
              </a:rPr>
              <a:t>es</a:t>
            </a:r>
            <a:r>
              <a:rPr lang="en-GB" sz="2800" b="1" dirty="0" smtClean="0">
                <a:solidFill>
                  <a:prstClr val="black"/>
                </a:solidFill>
              </a:rPr>
              <a:t> </a:t>
            </a:r>
            <a:r>
              <a:rPr lang="en-GB" sz="2800" b="1" dirty="0" err="1" smtClean="0">
                <a:solidFill>
                  <a:prstClr val="black"/>
                </a:solidFill>
              </a:rPr>
              <a:t>tu</a:t>
            </a:r>
            <a:r>
              <a:rPr lang="en-GB" sz="2800" b="1" dirty="0" smtClean="0">
                <a:solidFill>
                  <a:prstClr val="black"/>
                </a:solidFill>
              </a:rPr>
              <a:t> </a:t>
            </a:r>
            <a:r>
              <a:rPr lang="en-GB" sz="2800" b="1" dirty="0" err="1" smtClean="0">
                <a:solidFill>
                  <a:prstClr val="black"/>
                </a:solidFill>
              </a:rPr>
              <a:t>nacionalidad</a:t>
            </a:r>
            <a:r>
              <a:rPr lang="en-GB" sz="2800" b="1" dirty="0" smtClean="0">
                <a:solidFill>
                  <a:prstClr val="black"/>
                </a:solidFill>
              </a:rPr>
              <a:t>?</a:t>
            </a:r>
            <a:endParaRPr lang="en-GB" sz="2800" b="1" dirty="0">
              <a:solidFill>
                <a:prstClr val="black"/>
              </a:solidFill>
            </a:endParaRPr>
          </a:p>
        </p:txBody>
      </p:sp>
      <p:sp>
        <p:nvSpPr>
          <p:cNvPr id="11" name="TextBox 10"/>
          <p:cNvSpPr txBox="1"/>
          <p:nvPr/>
        </p:nvSpPr>
        <p:spPr>
          <a:xfrm>
            <a:off x="5508104" y="3573016"/>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Qué</a:t>
            </a:r>
            <a:r>
              <a:rPr lang="en-GB" sz="2800" b="1" dirty="0" smtClean="0">
                <a:solidFill>
                  <a:prstClr val="black"/>
                </a:solidFill>
              </a:rPr>
              <a:t> </a:t>
            </a:r>
            <a:r>
              <a:rPr lang="en-GB" sz="2800" b="1" dirty="0" err="1" smtClean="0">
                <a:solidFill>
                  <a:prstClr val="black"/>
                </a:solidFill>
              </a:rPr>
              <a:t>idiomas</a:t>
            </a:r>
            <a:r>
              <a:rPr lang="en-GB" sz="2800" b="1" dirty="0" smtClean="0">
                <a:solidFill>
                  <a:prstClr val="black"/>
                </a:solidFill>
              </a:rPr>
              <a:t> </a:t>
            </a:r>
            <a:r>
              <a:rPr lang="en-GB" sz="2800" b="1" dirty="0" err="1" smtClean="0">
                <a:solidFill>
                  <a:prstClr val="black"/>
                </a:solidFill>
              </a:rPr>
              <a:t>hablas</a:t>
            </a:r>
            <a:r>
              <a:rPr lang="en-GB" sz="2800" b="1" dirty="0" smtClean="0">
                <a:solidFill>
                  <a:prstClr val="black"/>
                </a:solidFill>
              </a:rPr>
              <a:t>?</a:t>
            </a:r>
            <a:endParaRPr lang="en-GB" sz="2800" b="1" dirty="0">
              <a:solidFill>
                <a:prstClr val="black"/>
              </a:solidFill>
            </a:endParaRPr>
          </a:p>
        </p:txBody>
      </p:sp>
      <p:pic>
        <p:nvPicPr>
          <p:cNvPr id="12" name="Picture 2" descr="school13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56" y="4157831"/>
            <a:ext cx="7794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7</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1423141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b="1" dirty="0" smtClean="0"/>
              <a:t>Summary of learning </a:t>
            </a:r>
            <a:endParaRPr lang="en-GB" b="1" dirty="0"/>
          </a:p>
        </p:txBody>
      </p:sp>
      <p:graphicFrame>
        <p:nvGraphicFramePr>
          <p:cNvPr id="4" name="Content Placeholder 3"/>
          <p:cNvGraphicFramePr>
            <a:graphicFrameLocks noGrp="1"/>
          </p:cNvGraphicFramePr>
          <p:nvPr>
            <p:ph idx="1"/>
            <p:extLst/>
          </p:nvPr>
        </p:nvGraphicFramePr>
        <p:xfrm>
          <a:off x="467544" y="764704"/>
          <a:ext cx="8496944" cy="5765800"/>
        </p:xfrm>
        <a:graphic>
          <a:graphicData uri="http://schemas.openxmlformats.org/drawingml/2006/table">
            <a:tbl>
              <a:tblPr firstRow="1" bandRow="1">
                <a:tableStyleId>{E8B1032C-EA38-4F05-BA0D-38AFFFC7BED3}</a:tableStyleId>
              </a:tblPr>
              <a:tblGrid>
                <a:gridCol w="2016224"/>
                <a:gridCol w="6480720"/>
              </a:tblGrid>
              <a:tr h="370840">
                <a:tc>
                  <a:txBody>
                    <a:bodyPr/>
                    <a:lstStyle/>
                    <a:p>
                      <a:r>
                        <a:rPr lang="en-GB" sz="1800" dirty="0" smtClean="0"/>
                        <a:t>Task</a:t>
                      </a:r>
                      <a:endParaRPr lang="en-GB" sz="1800" dirty="0"/>
                    </a:p>
                  </a:txBody>
                  <a:tcPr/>
                </a:tc>
                <a:tc>
                  <a:txBody>
                    <a:bodyPr/>
                    <a:lstStyle/>
                    <a:p>
                      <a:r>
                        <a:rPr lang="en-GB" sz="1800" dirty="0" smtClean="0"/>
                        <a:t>Learning objective</a:t>
                      </a:r>
                      <a:endParaRPr lang="en-GB" sz="1800" dirty="0"/>
                    </a:p>
                  </a:txBody>
                  <a:tcPr/>
                </a:tc>
              </a:tr>
              <a:tr h="370840">
                <a:tc>
                  <a:txBody>
                    <a:bodyPr/>
                    <a:lstStyle/>
                    <a:p>
                      <a:r>
                        <a:rPr lang="en-GB" sz="1800" dirty="0" smtClean="0"/>
                        <a:t>1  Group</a:t>
                      </a:r>
                      <a:r>
                        <a:rPr lang="en-GB" sz="1800" baseline="0" dirty="0" smtClean="0"/>
                        <a:t> speaking - ¿</a:t>
                      </a:r>
                      <a:r>
                        <a:rPr lang="en-GB" sz="1800" baseline="0" dirty="0" err="1" smtClean="0"/>
                        <a:t>Cómo</a:t>
                      </a:r>
                      <a:r>
                        <a:rPr lang="en-GB" sz="1800" baseline="0" dirty="0" smtClean="0"/>
                        <a:t> se dice?</a:t>
                      </a:r>
                      <a:endParaRPr lang="en-GB" sz="1800" dirty="0"/>
                    </a:p>
                  </a:txBody>
                  <a:tcPr/>
                </a:tc>
                <a:tc>
                  <a:txBody>
                    <a:bodyPr/>
                    <a:lstStyle/>
                    <a:p>
                      <a:r>
                        <a:rPr lang="en-GB" sz="1800" dirty="0" smtClean="0"/>
                        <a:t>Retrieve</a:t>
                      </a:r>
                      <a:r>
                        <a:rPr lang="en-GB" sz="1800" baseline="0" dirty="0" smtClean="0"/>
                        <a:t> prior knowledge and share it</a:t>
                      </a:r>
                    </a:p>
                    <a:p>
                      <a:r>
                        <a:rPr lang="en-GB" sz="1800" baseline="0" dirty="0" smtClean="0"/>
                        <a:t>Identify gaps in current knowledge</a:t>
                      </a:r>
                      <a:br>
                        <a:rPr lang="en-GB" sz="1800" baseline="0" dirty="0" smtClean="0"/>
                      </a:br>
                      <a:r>
                        <a:rPr lang="en-GB" sz="1800" baseline="0" dirty="0" smtClean="0"/>
                        <a:t>Use TL for routine communication</a:t>
                      </a:r>
                      <a:br>
                        <a:rPr lang="en-GB" sz="1800" baseline="0" dirty="0" smtClean="0"/>
                      </a:br>
                      <a:r>
                        <a:rPr lang="en-GB" sz="1800" baseline="0" dirty="0" smtClean="0"/>
                        <a:t>Ask / answer questions in TL</a:t>
                      </a:r>
                      <a:endParaRPr lang="en-GB" sz="1800" dirty="0"/>
                    </a:p>
                  </a:txBody>
                  <a:tcPr/>
                </a:tc>
              </a:tr>
              <a:tr h="370840">
                <a:tc>
                  <a:txBody>
                    <a:bodyPr/>
                    <a:lstStyle/>
                    <a:p>
                      <a:r>
                        <a:rPr lang="en-GB" sz="1800" dirty="0" smtClean="0"/>
                        <a:t>2  Listening</a:t>
                      </a:r>
                      <a:endParaRPr lang="en-GB" sz="1800" dirty="0"/>
                    </a:p>
                  </a:txBody>
                  <a:tcPr/>
                </a:tc>
                <a:tc>
                  <a:txBody>
                    <a:bodyPr/>
                    <a:lstStyle/>
                    <a:p>
                      <a:r>
                        <a:rPr lang="en-GB" sz="1800" dirty="0" smtClean="0"/>
                        <a:t>Develop attention to</a:t>
                      </a:r>
                      <a:r>
                        <a:rPr lang="en-GB" sz="1800" baseline="0" dirty="0" smtClean="0"/>
                        <a:t> detail in listening</a:t>
                      </a:r>
                    </a:p>
                    <a:p>
                      <a:r>
                        <a:rPr lang="en-GB" sz="1800" baseline="0" dirty="0" smtClean="0"/>
                        <a:t>Consolidate the sound-writing relationship through transcription</a:t>
                      </a:r>
                    </a:p>
                    <a:p>
                      <a:r>
                        <a:rPr lang="en-GB" sz="1800" baseline="0" dirty="0" smtClean="0"/>
                        <a:t>Begin to acquire some new vocabulary</a:t>
                      </a:r>
                      <a:endParaRPr lang="en-GB" sz="1800" dirty="0"/>
                    </a:p>
                  </a:txBody>
                  <a:tcPr/>
                </a:tc>
              </a:tr>
              <a:tr h="370840">
                <a:tc>
                  <a:txBody>
                    <a:bodyPr/>
                    <a:lstStyle/>
                    <a:p>
                      <a:r>
                        <a:rPr lang="en-GB" sz="1800" dirty="0" smtClean="0"/>
                        <a:t>3 Reading (in detail) </a:t>
                      </a:r>
                      <a:r>
                        <a:rPr lang="en-GB" sz="1800" dirty="0" smtClean="0">
                          <a:sym typeface="Wingdings" panose="05000000000000000000" pitchFamily="2" charset="2"/>
                        </a:rPr>
                        <a:t> literacy</a:t>
                      </a:r>
                      <a:endParaRPr lang="en-GB" sz="1800" dirty="0"/>
                    </a:p>
                  </a:txBody>
                  <a:tcPr/>
                </a:tc>
                <a:tc>
                  <a:txBody>
                    <a:bodyPr/>
                    <a:lstStyle/>
                    <a:p>
                      <a:r>
                        <a:rPr lang="en-GB" sz="1800" dirty="0" smtClean="0"/>
                        <a:t>Knowledge about verb forms</a:t>
                      </a:r>
                      <a:br>
                        <a:rPr lang="en-GB" sz="1800" dirty="0" smtClean="0"/>
                      </a:br>
                      <a:r>
                        <a:rPr lang="en-GB" sz="1800" dirty="0" smtClean="0"/>
                        <a:t>Identify</a:t>
                      </a:r>
                      <a:r>
                        <a:rPr lang="en-GB" sz="1800" baseline="0" dirty="0" smtClean="0"/>
                        <a:t> patterns in verb formation</a:t>
                      </a:r>
                      <a:endParaRPr lang="en-GB" sz="1800" dirty="0" smtClean="0"/>
                    </a:p>
                    <a:p>
                      <a:r>
                        <a:rPr lang="en-GB" sz="1800" dirty="0" smtClean="0"/>
                        <a:t>Infer</a:t>
                      </a:r>
                      <a:r>
                        <a:rPr lang="en-GB" sz="1800" baseline="0" dirty="0" smtClean="0"/>
                        <a:t> meaning of unknown words</a:t>
                      </a:r>
                      <a:br>
                        <a:rPr lang="en-GB" sz="1800" baseline="0" dirty="0" smtClean="0"/>
                      </a:br>
                      <a:r>
                        <a:rPr lang="en-GB" sz="1800" baseline="0" dirty="0" smtClean="0"/>
                        <a:t>Acquire high-frequency words</a:t>
                      </a:r>
                      <a:br>
                        <a:rPr lang="en-GB" sz="1800" baseline="0" dirty="0" smtClean="0"/>
                      </a:br>
                      <a:r>
                        <a:rPr lang="en-GB" sz="1800" baseline="0" dirty="0" smtClean="0"/>
                        <a:t>Acquire new content/topic vocabulary</a:t>
                      </a:r>
                    </a:p>
                    <a:p>
                      <a:r>
                        <a:rPr lang="en-GB" sz="1800" baseline="0" dirty="0" smtClean="0"/>
                        <a:t>Show understanding by translating short text into English</a:t>
                      </a:r>
                      <a:endParaRPr lang="en-GB" sz="1800" dirty="0"/>
                    </a:p>
                  </a:txBody>
                  <a:tcPr/>
                </a:tc>
              </a:tr>
              <a:tr h="370840">
                <a:tc>
                  <a:txBody>
                    <a:bodyPr/>
                    <a:lstStyle/>
                    <a:p>
                      <a:r>
                        <a:rPr lang="en-GB" sz="1800" dirty="0" smtClean="0"/>
                        <a:t>4 Speaking – question &amp; answer</a:t>
                      </a:r>
                      <a:endParaRPr lang="en-GB" sz="1800" dirty="0"/>
                    </a:p>
                  </a:txBody>
                  <a:tcPr/>
                </a:tc>
                <a:tc>
                  <a:txBody>
                    <a:bodyPr/>
                    <a:lstStyle/>
                    <a:p>
                      <a:r>
                        <a:rPr lang="en-GB" sz="1800" dirty="0" smtClean="0"/>
                        <a:t>Improve speed of understanding spoken language</a:t>
                      </a:r>
                      <a:br>
                        <a:rPr lang="en-GB" sz="1800" dirty="0" smtClean="0"/>
                      </a:br>
                      <a:r>
                        <a:rPr lang="en-GB" sz="1800" dirty="0" smtClean="0"/>
                        <a:t>Develop ability to respond spontaneously</a:t>
                      </a:r>
                      <a:br>
                        <a:rPr lang="en-GB" sz="1800" dirty="0" smtClean="0"/>
                      </a:br>
                      <a:r>
                        <a:rPr lang="en-GB" sz="1800" dirty="0" smtClean="0"/>
                        <a:t>Recognise the difference in language use</a:t>
                      </a:r>
                      <a:r>
                        <a:rPr lang="en-GB" sz="1800" baseline="0" dirty="0" smtClean="0"/>
                        <a:t> (spoken / written register)</a:t>
                      </a:r>
                      <a:endParaRPr lang="en-GB" sz="1800" dirty="0"/>
                    </a:p>
                  </a:txBody>
                  <a:tcPr/>
                </a:tc>
              </a:tr>
              <a:tr h="370840">
                <a:tc>
                  <a:txBody>
                    <a:bodyPr/>
                    <a:lstStyle/>
                    <a:p>
                      <a:r>
                        <a:rPr lang="en-GB" sz="1800" dirty="0" smtClean="0"/>
                        <a:t>5 Writing – question &amp; answer</a:t>
                      </a:r>
                      <a:endParaRPr lang="en-GB" sz="1800" dirty="0"/>
                    </a:p>
                  </a:txBody>
                  <a:tcPr/>
                </a:tc>
                <a:tc>
                  <a:txBody>
                    <a:bodyPr/>
                    <a:lstStyle/>
                    <a:p>
                      <a:r>
                        <a:rPr lang="en-GB" sz="1800" dirty="0" smtClean="0"/>
                        <a:t>Write in sentences / short</a:t>
                      </a:r>
                      <a:r>
                        <a:rPr lang="en-GB" sz="1800" baseline="0" dirty="0" smtClean="0"/>
                        <a:t> paragraph from memory</a:t>
                      </a:r>
                      <a:endParaRPr lang="en-GB" sz="1800" dirty="0"/>
                    </a:p>
                  </a:txBody>
                  <a:tcPr/>
                </a:tc>
              </a:tr>
            </a:tbl>
          </a:graphicData>
        </a:graphic>
      </p:graphicFrame>
    </p:spTree>
    <p:extLst>
      <p:ext uri="{BB962C8B-B14F-4D97-AF65-F5344CB8AC3E}">
        <p14:creationId xmlns:p14="http://schemas.microsoft.com/office/powerpoint/2010/main" val="3244862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87917" y="1532721"/>
            <a:ext cx="7886700" cy="863091"/>
          </a:xfrm>
        </p:spPr>
        <p:txBody>
          <a:bodyPr/>
          <a:lstStyle/>
          <a:p>
            <a:r>
              <a:rPr lang="en-GB" b="1" dirty="0" smtClean="0"/>
              <a:t>Support</a:t>
            </a:r>
            <a:endParaRPr lang="en-GB" b="1" dirty="0"/>
          </a:p>
        </p:txBody>
      </p:sp>
      <p:sp>
        <p:nvSpPr>
          <p:cNvPr id="4" name="Content Placeholder 3"/>
          <p:cNvSpPr>
            <a:spLocks noGrp="1"/>
          </p:cNvSpPr>
          <p:nvPr>
            <p:ph idx="1"/>
          </p:nvPr>
        </p:nvSpPr>
        <p:spPr>
          <a:xfrm>
            <a:off x="687917" y="2484268"/>
            <a:ext cx="7886700" cy="3619599"/>
          </a:xfrm>
        </p:spPr>
        <p:txBody>
          <a:bodyPr>
            <a:normAutofit/>
          </a:bodyPr>
          <a:lstStyle/>
          <a:p>
            <a:pPr>
              <a:buFont typeface="Wingdings" panose="05000000000000000000" pitchFamily="2" charset="2"/>
              <a:buChar char="§"/>
            </a:pPr>
            <a:r>
              <a:rPr lang="en-GB" sz="3200" dirty="0" smtClean="0"/>
              <a:t> </a:t>
            </a:r>
            <a:r>
              <a:rPr lang="en-GB" sz="3200" dirty="0"/>
              <a:t>In listening tasks (ones you make up yourself) start hard and progress to easy so that finally you give the answer on a plate and everyone gets it, but some have been able to get the answer earlier from the more challenging material.  They can signal by making a gesture when they have got it, but keep listening to the end.</a:t>
            </a:r>
            <a:endParaRPr lang="en-GB" sz="3200" dirty="0" smtClean="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26590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Wer</a:t>
            </a:r>
            <a:r>
              <a:rPr lang="en-GB" b="1" dirty="0" smtClean="0"/>
              <a:t> </a:t>
            </a:r>
            <a:r>
              <a:rPr lang="en-GB" b="1" dirty="0" err="1" smtClean="0"/>
              <a:t>ist</a:t>
            </a:r>
            <a:r>
              <a:rPr lang="en-GB" b="1" dirty="0" smtClean="0"/>
              <a:t> das?</a:t>
            </a:r>
            <a:endParaRPr lang="en-GB" b="1" dirty="0"/>
          </a:p>
        </p:txBody>
      </p:sp>
      <p:sp>
        <p:nvSpPr>
          <p:cNvPr id="3" name="Content Placeholder 2"/>
          <p:cNvSpPr>
            <a:spLocks noGrp="1"/>
          </p:cNvSpPr>
          <p:nvPr>
            <p:ph idx="1"/>
          </p:nvPr>
        </p:nvSpPr>
        <p:spPr/>
        <p:txBody>
          <a:bodyPr/>
          <a:lstStyle/>
          <a:p>
            <a:r>
              <a:rPr lang="en-GB" dirty="0" err="1" smtClean="0"/>
              <a:t>Er</a:t>
            </a:r>
            <a:r>
              <a:rPr lang="en-GB" dirty="0" smtClean="0"/>
              <a:t> </a:t>
            </a:r>
            <a:r>
              <a:rPr lang="en-GB" dirty="0" err="1" smtClean="0"/>
              <a:t>spielt</a:t>
            </a:r>
            <a:r>
              <a:rPr lang="en-GB" dirty="0" smtClean="0"/>
              <a:t> </a:t>
            </a:r>
            <a:r>
              <a:rPr lang="en-GB" dirty="0" err="1" smtClean="0"/>
              <a:t>gern</a:t>
            </a:r>
            <a:r>
              <a:rPr lang="en-GB" dirty="0" smtClean="0"/>
              <a:t> </a:t>
            </a:r>
            <a:r>
              <a:rPr lang="en-GB" dirty="0" err="1" smtClean="0"/>
              <a:t>Fußball</a:t>
            </a:r>
            <a:r>
              <a:rPr lang="en-GB" dirty="0" smtClean="0"/>
              <a:t>.</a:t>
            </a:r>
          </a:p>
          <a:p>
            <a:r>
              <a:rPr lang="en-GB" dirty="0" err="1" smtClean="0"/>
              <a:t>Er</a:t>
            </a:r>
            <a:r>
              <a:rPr lang="en-GB" dirty="0" smtClean="0"/>
              <a:t> </a:t>
            </a:r>
            <a:r>
              <a:rPr lang="en-GB" dirty="0" err="1" smtClean="0"/>
              <a:t>macht</a:t>
            </a:r>
            <a:r>
              <a:rPr lang="en-GB" dirty="0" smtClean="0"/>
              <a:t> </a:t>
            </a:r>
            <a:r>
              <a:rPr lang="en-GB" dirty="0" err="1" smtClean="0"/>
              <a:t>viel</a:t>
            </a:r>
            <a:r>
              <a:rPr lang="en-GB" dirty="0" smtClean="0"/>
              <a:t> Sport.</a:t>
            </a:r>
          </a:p>
          <a:p>
            <a:r>
              <a:rPr lang="en-GB" dirty="0" err="1" smtClean="0"/>
              <a:t>Er</a:t>
            </a:r>
            <a:r>
              <a:rPr lang="en-GB" dirty="0" smtClean="0"/>
              <a:t> hat an der </a:t>
            </a:r>
            <a:r>
              <a:rPr lang="en-GB" dirty="0" err="1" smtClean="0"/>
              <a:t>Uni</a:t>
            </a:r>
            <a:r>
              <a:rPr lang="en-GB" dirty="0" smtClean="0"/>
              <a:t> in Cambridge </a:t>
            </a:r>
            <a:r>
              <a:rPr lang="en-GB" dirty="0" err="1" smtClean="0"/>
              <a:t>studiert</a:t>
            </a:r>
            <a:r>
              <a:rPr lang="en-GB" dirty="0" smtClean="0"/>
              <a:t>.</a:t>
            </a:r>
          </a:p>
          <a:p>
            <a:r>
              <a:rPr lang="en-GB" dirty="0" err="1" smtClean="0"/>
              <a:t>Er</a:t>
            </a:r>
            <a:r>
              <a:rPr lang="en-GB" dirty="0" smtClean="0"/>
              <a:t> </a:t>
            </a:r>
            <a:r>
              <a:rPr lang="en-GB" dirty="0" err="1" smtClean="0"/>
              <a:t>wohnt</a:t>
            </a:r>
            <a:r>
              <a:rPr lang="en-GB" dirty="0" smtClean="0"/>
              <a:t> </a:t>
            </a:r>
            <a:r>
              <a:rPr lang="en-GB" dirty="0" err="1" smtClean="0"/>
              <a:t>nicht</a:t>
            </a:r>
            <a:r>
              <a:rPr lang="en-GB" dirty="0" smtClean="0"/>
              <a:t> in </a:t>
            </a:r>
            <a:r>
              <a:rPr lang="en-GB" dirty="0" err="1" smtClean="0"/>
              <a:t>Comberton</a:t>
            </a:r>
            <a:r>
              <a:rPr lang="en-GB" dirty="0" smtClean="0"/>
              <a:t>.</a:t>
            </a:r>
          </a:p>
          <a:p>
            <a:r>
              <a:rPr lang="en-GB" dirty="0" err="1" smtClean="0"/>
              <a:t>Er</a:t>
            </a:r>
            <a:r>
              <a:rPr lang="en-GB" dirty="0" smtClean="0"/>
              <a:t> </a:t>
            </a:r>
            <a:r>
              <a:rPr lang="en-GB" dirty="0" err="1" smtClean="0"/>
              <a:t>arbeitet</a:t>
            </a:r>
            <a:r>
              <a:rPr lang="en-GB" dirty="0" smtClean="0"/>
              <a:t> an CVC.</a:t>
            </a:r>
          </a:p>
          <a:p>
            <a:r>
              <a:rPr lang="en-GB" dirty="0" err="1" smtClean="0"/>
              <a:t>Er</a:t>
            </a:r>
            <a:r>
              <a:rPr lang="en-GB" dirty="0" smtClean="0"/>
              <a:t> </a:t>
            </a:r>
            <a:r>
              <a:rPr lang="en-GB" dirty="0" err="1" smtClean="0"/>
              <a:t>ist</a:t>
            </a:r>
            <a:r>
              <a:rPr lang="en-GB" dirty="0" smtClean="0"/>
              <a:t> </a:t>
            </a:r>
            <a:r>
              <a:rPr lang="en-GB" dirty="0" err="1" smtClean="0"/>
              <a:t>älter</a:t>
            </a:r>
            <a:r>
              <a:rPr lang="en-GB" dirty="0" smtClean="0"/>
              <a:t> </a:t>
            </a:r>
            <a:r>
              <a:rPr lang="en-GB" dirty="0" err="1" smtClean="0"/>
              <a:t>als</a:t>
            </a:r>
            <a:r>
              <a:rPr lang="en-GB" dirty="0" smtClean="0"/>
              <a:t> Frau Hawkes.</a:t>
            </a:r>
          </a:p>
          <a:p>
            <a:r>
              <a:rPr lang="en-GB" dirty="0" err="1" smtClean="0"/>
              <a:t>Er</a:t>
            </a:r>
            <a:r>
              <a:rPr lang="en-GB" dirty="0" smtClean="0"/>
              <a:t> </a:t>
            </a:r>
            <a:r>
              <a:rPr lang="en-GB" dirty="0" err="1" smtClean="0"/>
              <a:t>ist</a:t>
            </a:r>
            <a:r>
              <a:rPr lang="en-GB" dirty="0" smtClean="0"/>
              <a:t> </a:t>
            </a:r>
            <a:r>
              <a:rPr lang="en-GB" dirty="0" err="1" smtClean="0"/>
              <a:t>unser</a:t>
            </a:r>
            <a:r>
              <a:rPr lang="en-GB" dirty="0" smtClean="0"/>
              <a:t> </a:t>
            </a:r>
            <a:r>
              <a:rPr lang="en-GB" dirty="0" err="1" smtClean="0"/>
              <a:t>Schuldirektor</a:t>
            </a:r>
            <a:r>
              <a:rPr lang="en-GB" dirty="0" smtClean="0"/>
              <a:t>.</a:t>
            </a:r>
            <a:endParaRPr lang="en-GB" dirty="0"/>
          </a:p>
        </p:txBody>
      </p:sp>
      <p:pic>
        <p:nvPicPr>
          <p:cNvPr id="4" name="Picture 3"/>
          <p:cNvPicPr>
            <a:picLocks noChangeAspect="1"/>
          </p:cNvPicPr>
          <p:nvPr/>
        </p:nvPicPr>
        <p:blipFill>
          <a:blip r:embed="rId3"/>
          <a:stretch>
            <a:fillRect/>
          </a:stretch>
        </p:blipFill>
        <p:spPr>
          <a:xfrm>
            <a:off x="6162675" y="3573016"/>
            <a:ext cx="2524125" cy="2857500"/>
          </a:xfrm>
          <a:prstGeom prst="rect">
            <a:avLst/>
          </a:prstGeom>
        </p:spPr>
      </p:pic>
    </p:spTree>
    <p:extLst>
      <p:ext uri="{BB962C8B-B14F-4D97-AF65-F5344CB8AC3E}">
        <p14:creationId xmlns:p14="http://schemas.microsoft.com/office/powerpoint/2010/main" val="3809353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2768" y="193659"/>
            <a:ext cx="8064897" cy="5376597"/>
          </a:xfrm>
          <a:prstGeom prst="rect">
            <a:avLst/>
          </a:prstGeom>
        </p:spPr>
      </p:pic>
      <p:sp>
        <p:nvSpPr>
          <p:cNvPr id="5" name="TextBox 4"/>
          <p:cNvSpPr txBox="1"/>
          <p:nvPr/>
        </p:nvSpPr>
        <p:spPr>
          <a:xfrm>
            <a:off x="592768" y="3508153"/>
            <a:ext cx="4680520" cy="2062103"/>
          </a:xfrm>
          <a:prstGeom prst="rect">
            <a:avLst/>
          </a:prstGeom>
          <a:noFill/>
        </p:spPr>
        <p:txBody>
          <a:bodyPr wrap="square" rtlCol="0">
            <a:spAutoFit/>
          </a:bodyPr>
          <a:lstStyle/>
          <a:p>
            <a:r>
              <a:rPr lang="en-GB" sz="3200" b="1" dirty="0" err="1" smtClean="0">
                <a:solidFill>
                  <a:schemeClr val="bg1"/>
                </a:solidFill>
              </a:rPr>
              <a:t>Qué</a:t>
            </a:r>
            <a:r>
              <a:rPr lang="en-GB" sz="3200" b="1" dirty="0" smtClean="0">
                <a:solidFill>
                  <a:schemeClr val="bg1"/>
                </a:solidFill>
              </a:rPr>
              <a:t>:</a:t>
            </a:r>
            <a:br>
              <a:rPr lang="en-GB" sz="3200" b="1" dirty="0" smtClean="0">
                <a:solidFill>
                  <a:schemeClr val="bg1"/>
                </a:solidFill>
              </a:rPr>
            </a:br>
            <a:r>
              <a:rPr lang="en-GB" sz="3200" b="1" dirty="0" err="1" smtClean="0">
                <a:solidFill>
                  <a:schemeClr val="bg1"/>
                </a:solidFill>
              </a:rPr>
              <a:t>Cuándo</a:t>
            </a:r>
            <a:r>
              <a:rPr lang="en-GB" sz="3200" b="1" dirty="0" smtClean="0">
                <a:solidFill>
                  <a:schemeClr val="bg1"/>
                </a:solidFill>
              </a:rPr>
              <a:t>:</a:t>
            </a:r>
          </a:p>
          <a:p>
            <a:r>
              <a:rPr lang="en-GB" sz="3200" b="1" dirty="0" err="1" smtClean="0">
                <a:solidFill>
                  <a:schemeClr val="bg1"/>
                </a:solidFill>
              </a:rPr>
              <a:t>Quién</a:t>
            </a:r>
            <a:r>
              <a:rPr lang="en-GB" sz="3200" b="1" dirty="0" smtClean="0">
                <a:solidFill>
                  <a:schemeClr val="bg1"/>
                </a:solidFill>
              </a:rPr>
              <a:t>:</a:t>
            </a:r>
            <a:br>
              <a:rPr lang="en-GB" sz="3200" b="1" dirty="0" smtClean="0">
                <a:solidFill>
                  <a:schemeClr val="bg1"/>
                </a:solidFill>
              </a:rPr>
            </a:br>
            <a:r>
              <a:rPr lang="en-GB" sz="3200" b="1" dirty="0" err="1" smtClean="0">
                <a:solidFill>
                  <a:schemeClr val="bg1"/>
                </a:solidFill>
              </a:rPr>
              <a:t>Dónde</a:t>
            </a:r>
            <a:r>
              <a:rPr lang="en-GB" sz="3200" b="1" dirty="0" smtClean="0">
                <a:solidFill>
                  <a:schemeClr val="bg1"/>
                </a:solidFill>
              </a:rPr>
              <a:t>:</a:t>
            </a:r>
            <a:endParaRPr lang="en-GB" sz="3200" b="1" dirty="0">
              <a:solidFill>
                <a:schemeClr val="bg1"/>
              </a:solidFill>
            </a:endParaRPr>
          </a:p>
        </p:txBody>
      </p:sp>
      <p:sp>
        <p:nvSpPr>
          <p:cNvPr id="7" name="TextBox 6"/>
          <p:cNvSpPr txBox="1"/>
          <p:nvPr/>
        </p:nvSpPr>
        <p:spPr>
          <a:xfrm>
            <a:off x="683568" y="199098"/>
            <a:ext cx="2376264" cy="830997"/>
          </a:xfrm>
          <a:prstGeom prst="rect">
            <a:avLst/>
          </a:prstGeom>
          <a:noFill/>
        </p:spPr>
        <p:txBody>
          <a:bodyPr wrap="square" rtlCol="0">
            <a:spAutoFit/>
          </a:bodyPr>
          <a:lstStyle/>
          <a:p>
            <a:r>
              <a:rPr lang="en-GB" sz="2400" dirty="0" err="1">
                <a:solidFill>
                  <a:schemeClr val="bg1"/>
                </a:solidFill>
              </a:rPr>
              <a:t>l</a:t>
            </a:r>
            <a:r>
              <a:rPr lang="en-GB" sz="2400" dirty="0" err="1" smtClean="0">
                <a:solidFill>
                  <a:schemeClr val="bg1"/>
                </a:solidFill>
              </a:rPr>
              <a:t>as</a:t>
            </a:r>
            <a:r>
              <a:rPr lang="en-GB" sz="2400" dirty="0" smtClean="0">
                <a:solidFill>
                  <a:schemeClr val="bg1"/>
                </a:solidFill>
              </a:rPr>
              <a:t> </a:t>
            </a:r>
            <a:r>
              <a:rPr lang="en-GB" sz="2400" dirty="0" err="1" smtClean="0">
                <a:solidFill>
                  <a:schemeClr val="bg1"/>
                </a:solidFill>
              </a:rPr>
              <a:t>autoridades</a:t>
            </a:r>
            <a:r>
              <a:rPr lang="en-GB" sz="2400" dirty="0" smtClean="0">
                <a:solidFill>
                  <a:schemeClr val="bg1"/>
                </a:solidFill>
              </a:rPr>
              <a:t> = the council</a:t>
            </a:r>
            <a:endParaRPr lang="en-GB" sz="2400" dirty="0">
              <a:solidFill>
                <a:schemeClr val="bg1"/>
              </a:solidFill>
            </a:endParaRPr>
          </a:p>
        </p:txBody>
      </p:sp>
    </p:spTree>
    <p:extLst>
      <p:ext uri="{BB962C8B-B14F-4D97-AF65-F5344CB8AC3E}">
        <p14:creationId xmlns:p14="http://schemas.microsoft.com/office/powerpoint/2010/main" val="3964657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26581" y="1052736"/>
            <a:ext cx="7886700" cy="1325563"/>
          </a:xfrm>
        </p:spPr>
        <p:txBody>
          <a:bodyPr>
            <a:normAutofit/>
          </a:bodyPr>
          <a:lstStyle/>
          <a:p>
            <a:r>
              <a:rPr lang="en-GB" sz="4000" b="1" dirty="0" smtClean="0"/>
              <a:t>Aims for the day</a:t>
            </a:r>
            <a:endParaRPr lang="en-GB" sz="4000" b="1" dirty="0"/>
          </a:p>
        </p:txBody>
      </p:sp>
      <p:sp>
        <p:nvSpPr>
          <p:cNvPr id="4" name="Content Placeholder 3"/>
          <p:cNvSpPr>
            <a:spLocks noGrp="1"/>
          </p:cNvSpPr>
          <p:nvPr>
            <p:ph idx="1"/>
          </p:nvPr>
        </p:nvSpPr>
        <p:spPr>
          <a:xfrm>
            <a:off x="624839" y="2145037"/>
            <a:ext cx="7886700" cy="4351338"/>
          </a:xfrm>
        </p:spPr>
        <p:txBody>
          <a:bodyPr/>
          <a:lstStyle/>
          <a:p>
            <a:pPr>
              <a:buFont typeface="Wingdings" panose="05000000000000000000" pitchFamily="2" charset="2"/>
              <a:buChar char="§"/>
            </a:pPr>
            <a:r>
              <a:rPr lang="en-GB" dirty="0" smtClean="0"/>
              <a:t>Explore ways to meet the needs of all language learners</a:t>
            </a:r>
          </a:p>
          <a:p>
            <a:pPr>
              <a:buFont typeface="Wingdings" panose="05000000000000000000" pitchFamily="2" charset="2"/>
              <a:buChar char="§"/>
            </a:pPr>
            <a:r>
              <a:rPr lang="en-GB" dirty="0" smtClean="0"/>
              <a:t>Examine strategies for improving memory and maximising retention</a:t>
            </a:r>
          </a:p>
          <a:p>
            <a:pPr>
              <a:buFont typeface="Wingdings" panose="05000000000000000000" pitchFamily="2" charset="2"/>
              <a:buChar char="§"/>
            </a:pPr>
            <a:r>
              <a:rPr lang="en-GB" dirty="0" smtClean="0"/>
              <a:t>Consider ways to make learning active</a:t>
            </a:r>
          </a:p>
          <a:p>
            <a:pPr>
              <a:buFont typeface="Wingdings" panose="05000000000000000000" pitchFamily="2" charset="2"/>
              <a:buChar char="§"/>
            </a:pPr>
            <a:r>
              <a:rPr lang="en-GB" dirty="0" smtClean="0"/>
              <a:t>Focus on excellent uses of technology, inside and outside of the classroom</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195411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2768" y="193659"/>
            <a:ext cx="8064897" cy="5376597"/>
          </a:xfrm>
          <a:prstGeom prst="rect">
            <a:avLst/>
          </a:prstGeom>
        </p:spPr>
      </p:pic>
      <p:sp>
        <p:nvSpPr>
          <p:cNvPr id="5" name="TextBox 4"/>
          <p:cNvSpPr txBox="1"/>
          <p:nvPr/>
        </p:nvSpPr>
        <p:spPr>
          <a:xfrm>
            <a:off x="592768" y="3508153"/>
            <a:ext cx="4680520" cy="2062103"/>
          </a:xfrm>
          <a:prstGeom prst="rect">
            <a:avLst/>
          </a:prstGeom>
          <a:noFill/>
        </p:spPr>
        <p:txBody>
          <a:bodyPr wrap="square" rtlCol="0">
            <a:spAutoFit/>
          </a:bodyPr>
          <a:lstStyle/>
          <a:p>
            <a:r>
              <a:rPr lang="en-GB" sz="3200" b="1" dirty="0" err="1" smtClean="0">
                <a:solidFill>
                  <a:schemeClr val="bg1"/>
                </a:solidFill>
              </a:rPr>
              <a:t>Qué</a:t>
            </a:r>
            <a:r>
              <a:rPr lang="en-GB" sz="3200" b="1" dirty="0" smtClean="0">
                <a:solidFill>
                  <a:schemeClr val="bg1"/>
                </a:solidFill>
              </a:rPr>
              <a:t>:</a:t>
            </a:r>
            <a:br>
              <a:rPr lang="en-GB" sz="3200" b="1" dirty="0" smtClean="0">
                <a:solidFill>
                  <a:schemeClr val="bg1"/>
                </a:solidFill>
              </a:rPr>
            </a:br>
            <a:r>
              <a:rPr lang="en-GB" sz="3200" b="1" dirty="0" err="1" smtClean="0">
                <a:solidFill>
                  <a:schemeClr val="bg1"/>
                </a:solidFill>
              </a:rPr>
              <a:t>Cuándo</a:t>
            </a:r>
            <a:r>
              <a:rPr lang="en-GB" sz="3200" b="1" dirty="0" smtClean="0">
                <a:solidFill>
                  <a:schemeClr val="bg1"/>
                </a:solidFill>
              </a:rPr>
              <a:t>:</a:t>
            </a:r>
          </a:p>
          <a:p>
            <a:r>
              <a:rPr lang="en-GB" sz="3200" b="1" dirty="0" err="1" smtClean="0">
                <a:solidFill>
                  <a:schemeClr val="bg1"/>
                </a:solidFill>
              </a:rPr>
              <a:t>Quién</a:t>
            </a:r>
            <a:r>
              <a:rPr lang="en-GB" sz="3200" b="1" dirty="0" smtClean="0">
                <a:solidFill>
                  <a:schemeClr val="bg1"/>
                </a:solidFill>
              </a:rPr>
              <a:t>:</a:t>
            </a:r>
            <a:br>
              <a:rPr lang="en-GB" sz="3200" b="1" dirty="0" smtClean="0">
                <a:solidFill>
                  <a:schemeClr val="bg1"/>
                </a:solidFill>
              </a:rPr>
            </a:br>
            <a:r>
              <a:rPr lang="en-GB" sz="3200" b="1" dirty="0" err="1" smtClean="0">
                <a:solidFill>
                  <a:schemeClr val="bg1"/>
                </a:solidFill>
              </a:rPr>
              <a:t>Dónde</a:t>
            </a:r>
            <a:r>
              <a:rPr lang="en-GB" sz="3200" b="1" dirty="0" smtClean="0">
                <a:solidFill>
                  <a:schemeClr val="bg1"/>
                </a:solidFill>
              </a:rPr>
              <a:t>:</a:t>
            </a:r>
            <a:endParaRPr lang="en-GB" sz="3200" b="1" dirty="0">
              <a:solidFill>
                <a:schemeClr val="bg1"/>
              </a:solidFill>
            </a:endParaRPr>
          </a:p>
        </p:txBody>
      </p:sp>
      <p:sp>
        <p:nvSpPr>
          <p:cNvPr id="7" name="TextBox 6"/>
          <p:cNvSpPr txBox="1"/>
          <p:nvPr/>
        </p:nvSpPr>
        <p:spPr>
          <a:xfrm>
            <a:off x="683568" y="199098"/>
            <a:ext cx="2376264" cy="830997"/>
          </a:xfrm>
          <a:prstGeom prst="rect">
            <a:avLst/>
          </a:prstGeom>
          <a:noFill/>
        </p:spPr>
        <p:txBody>
          <a:bodyPr wrap="square" rtlCol="0">
            <a:spAutoFit/>
          </a:bodyPr>
          <a:lstStyle/>
          <a:p>
            <a:r>
              <a:rPr lang="en-GB" sz="2400" dirty="0" err="1">
                <a:solidFill>
                  <a:schemeClr val="bg1"/>
                </a:solidFill>
              </a:rPr>
              <a:t>l</a:t>
            </a:r>
            <a:r>
              <a:rPr lang="en-GB" sz="2400" dirty="0" err="1" smtClean="0">
                <a:solidFill>
                  <a:schemeClr val="bg1"/>
                </a:solidFill>
              </a:rPr>
              <a:t>as</a:t>
            </a:r>
            <a:r>
              <a:rPr lang="en-GB" sz="2400" dirty="0" smtClean="0">
                <a:solidFill>
                  <a:schemeClr val="bg1"/>
                </a:solidFill>
              </a:rPr>
              <a:t> </a:t>
            </a:r>
            <a:r>
              <a:rPr lang="en-GB" sz="2400" dirty="0" err="1" smtClean="0">
                <a:solidFill>
                  <a:schemeClr val="bg1"/>
                </a:solidFill>
              </a:rPr>
              <a:t>autoridades</a:t>
            </a:r>
            <a:r>
              <a:rPr lang="en-GB" sz="2400" dirty="0" smtClean="0">
                <a:solidFill>
                  <a:schemeClr val="bg1"/>
                </a:solidFill>
              </a:rPr>
              <a:t> = the council</a:t>
            </a:r>
            <a:endParaRPr lang="en-GB" sz="2400" dirty="0">
              <a:solidFill>
                <a:schemeClr val="bg1"/>
              </a:solidFill>
            </a:endParaRPr>
          </a:p>
        </p:txBody>
      </p:sp>
      <p:sp>
        <p:nvSpPr>
          <p:cNvPr id="6" name="TextBox 5"/>
          <p:cNvSpPr txBox="1"/>
          <p:nvPr/>
        </p:nvSpPr>
        <p:spPr>
          <a:xfrm>
            <a:off x="376745" y="5589240"/>
            <a:ext cx="8280920" cy="1200329"/>
          </a:xfrm>
          <a:prstGeom prst="rect">
            <a:avLst/>
          </a:prstGeom>
          <a:noFill/>
        </p:spPr>
        <p:txBody>
          <a:bodyPr wrap="square" rtlCol="0">
            <a:spAutoFit/>
          </a:bodyPr>
          <a:lstStyle/>
          <a:p>
            <a:r>
              <a:rPr lang="en-GB" dirty="0" smtClean="0"/>
              <a:t>Justin Bieber </a:t>
            </a:r>
            <a:r>
              <a:rPr lang="en-GB" dirty="0" err="1" smtClean="0"/>
              <a:t>está</a:t>
            </a:r>
            <a:r>
              <a:rPr lang="en-GB" dirty="0" smtClean="0"/>
              <a:t> en Australia.  </a:t>
            </a:r>
            <a:r>
              <a:rPr lang="en-GB" dirty="0" err="1" smtClean="0"/>
              <a:t>Está</a:t>
            </a:r>
            <a:r>
              <a:rPr lang="en-GB" dirty="0" smtClean="0"/>
              <a:t> en un hotel y el </a:t>
            </a:r>
            <a:r>
              <a:rPr lang="en-GB" dirty="0" err="1" smtClean="0"/>
              <a:t>jueves</a:t>
            </a:r>
            <a:r>
              <a:rPr lang="en-GB" dirty="0" smtClean="0"/>
              <a:t> </a:t>
            </a:r>
            <a:r>
              <a:rPr lang="en-GB" dirty="0" err="1" smtClean="0"/>
              <a:t>pintó</a:t>
            </a:r>
            <a:r>
              <a:rPr lang="en-GB" dirty="0" smtClean="0"/>
              <a:t> </a:t>
            </a:r>
            <a:r>
              <a:rPr lang="en-GB" dirty="0" err="1" smtClean="0"/>
              <a:t>grafitis</a:t>
            </a:r>
            <a:r>
              <a:rPr lang="en-GB" dirty="0" smtClean="0"/>
              <a:t> en el hotel.  Le </a:t>
            </a:r>
            <a:r>
              <a:rPr lang="en-GB" dirty="0" err="1" smtClean="0"/>
              <a:t>gustan</a:t>
            </a:r>
            <a:r>
              <a:rPr lang="en-GB" dirty="0" smtClean="0"/>
              <a:t> los </a:t>
            </a:r>
            <a:r>
              <a:rPr lang="en-GB" dirty="0" err="1" smtClean="0"/>
              <a:t>grafitis</a:t>
            </a:r>
            <a:r>
              <a:rPr lang="en-GB" dirty="0" smtClean="0"/>
              <a:t>.  Al hotel le </a:t>
            </a:r>
            <a:r>
              <a:rPr lang="en-GB" dirty="0" err="1" smtClean="0"/>
              <a:t>gustan</a:t>
            </a:r>
            <a:r>
              <a:rPr lang="en-GB" dirty="0" smtClean="0"/>
              <a:t> los </a:t>
            </a:r>
            <a:r>
              <a:rPr lang="en-GB" dirty="0" err="1" smtClean="0"/>
              <a:t>grafitis</a:t>
            </a:r>
            <a:r>
              <a:rPr lang="en-GB" dirty="0" smtClean="0"/>
              <a:t> de Justin Bieber.  </a:t>
            </a:r>
            <a:r>
              <a:rPr lang="en-GB" dirty="0" err="1" smtClean="0"/>
              <a:t>Pero</a:t>
            </a:r>
            <a:r>
              <a:rPr lang="en-GB" dirty="0" smtClean="0"/>
              <a:t> a </a:t>
            </a:r>
            <a:r>
              <a:rPr lang="en-GB" dirty="0" err="1" smtClean="0"/>
              <a:t>las</a:t>
            </a:r>
            <a:r>
              <a:rPr lang="en-GB" dirty="0" smtClean="0"/>
              <a:t> </a:t>
            </a:r>
            <a:r>
              <a:rPr lang="en-GB" dirty="0" err="1" smtClean="0"/>
              <a:t>autoridades</a:t>
            </a:r>
            <a:r>
              <a:rPr lang="en-GB" dirty="0" smtClean="0"/>
              <a:t> no les </a:t>
            </a:r>
            <a:r>
              <a:rPr lang="en-GB" dirty="0" err="1" smtClean="0"/>
              <a:t>gustan</a:t>
            </a:r>
            <a:r>
              <a:rPr lang="en-GB" dirty="0" smtClean="0"/>
              <a:t> los </a:t>
            </a:r>
            <a:r>
              <a:rPr lang="en-GB" dirty="0" err="1" smtClean="0"/>
              <a:t>grafitis</a:t>
            </a:r>
            <a:r>
              <a:rPr lang="en-GB" dirty="0" smtClean="0"/>
              <a:t>.  </a:t>
            </a:r>
            <a:r>
              <a:rPr lang="en-GB" dirty="0" err="1" smtClean="0"/>
              <a:t>Dicen</a:t>
            </a:r>
            <a:r>
              <a:rPr lang="en-GB" dirty="0" smtClean="0"/>
              <a:t> </a:t>
            </a:r>
            <a:r>
              <a:rPr lang="en-GB" dirty="0" err="1" smtClean="0"/>
              <a:t>que</a:t>
            </a:r>
            <a:r>
              <a:rPr lang="en-GB" dirty="0" smtClean="0"/>
              <a:t> Justin Bieber </a:t>
            </a:r>
            <a:r>
              <a:rPr lang="en-GB" dirty="0" err="1" smtClean="0"/>
              <a:t>tiene</a:t>
            </a:r>
            <a:r>
              <a:rPr lang="en-GB" dirty="0" smtClean="0"/>
              <a:t> </a:t>
            </a:r>
            <a:r>
              <a:rPr lang="en-GB" dirty="0" err="1" smtClean="0"/>
              <a:t>que</a:t>
            </a:r>
            <a:r>
              <a:rPr lang="en-GB" dirty="0" smtClean="0"/>
              <a:t> </a:t>
            </a:r>
            <a:r>
              <a:rPr lang="en-GB" dirty="0" err="1" smtClean="0"/>
              <a:t>eliminar</a:t>
            </a:r>
            <a:r>
              <a:rPr lang="en-GB" dirty="0" smtClean="0"/>
              <a:t> los </a:t>
            </a:r>
            <a:r>
              <a:rPr lang="en-GB" dirty="0" err="1" smtClean="0"/>
              <a:t>grafitis</a:t>
            </a:r>
            <a:r>
              <a:rPr lang="en-GB" dirty="0" smtClean="0"/>
              <a:t>.  </a:t>
            </a:r>
            <a:endParaRPr lang="en-GB" dirty="0"/>
          </a:p>
        </p:txBody>
      </p:sp>
      <p:sp>
        <p:nvSpPr>
          <p:cNvPr id="10" name="TextBox 9"/>
          <p:cNvSpPr txBox="1"/>
          <p:nvPr/>
        </p:nvSpPr>
        <p:spPr>
          <a:xfrm>
            <a:off x="1758469" y="3479506"/>
            <a:ext cx="2736304" cy="646331"/>
          </a:xfrm>
          <a:prstGeom prst="rect">
            <a:avLst/>
          </a:prstGeom>
          <a:noFill/>
        </p:spPr>
        <p:txBody>
          <a:bodyPr wrap="square" rtlCol="0">
            <a:spAutoFit/>
          </a:bodyPr>
          <a:lstStyle/>
          <a:p>
            <a:r>
              <a:rPr lang="en-GB" sz="3600" b="1" dirty="0" err="1" smtClean="0">
                <a:solidFill>
                  <a:schemeClr val="bg1"/>
                </a:solidFill>
              </a:rPr>
              <a:t>Grafiti</a:t>
            </a:r>
            <a:endParaRPr lang="en-GB" sz="3600" b="1" dirty="0">
              <a:solidFill>
                <a:schemeClr val="bg1"/>
              </a:solidFill>
            </a:endParaRPr>
          </a:p>
        </p:txBody>
      </p:sp>
      <p:sp>
        <p:nvSpPr>
          <p:cNvPr id="11" name="TextBox 10"/>
          <p:cNvSpPr txBox="1"/>
          <p:nvPr/>
        </p:nvSpPr>
        <p:spPr>
          <a:xfrm>
            <a:off x="2051720" y="4006805"/>
            <a:ext cx="3960440" cy="646331"/>
          </a:xfrm>
          <a:prstGeom prst="rect">
            <a:avLst/>
          </a:prstGeom>
          <a:noFill/>
        </p:spPr>
        <p:txBody>
          <a:bodyPr wrap="square" rtlCol="0">
            <a:spAutoFit/>
          </a:bodyPr>
          <a:lstStyle/>
          <a:p>
            <a:r>
              <a:rPr lang="en-GB" sz="3600" b="1" dirty="0">
                <a:solidFill>
                  <a:schemeClr val="bg1"/>
                </a:solidFill>
              </a:rPr>
              <a:t>e</a:t>
            </a:r>
            <a:r>
              <a:rPr lang="en-GB" sz="3600" b="1" dirty="0" smtClean="0">
                <a:solidFill>
                  <a:schemeClr val="bg1"/>
                </a:solidFill>
              </a:rPr>
              <a:t>l </a:t>
            </a:r>
            <a:r>
              <a:rPr lang="en-GB" sz="3600" b="1" dirty="0" err="1" smtClean="0">
                <a:solidFill>
                  <a:schemeClr val="bg1"/>
                </a:solidFill>
              </a:rPr>
              <a:t>jueves</a:t>
            </a:r>
            <a:endParaRPr lang="en-GB" sz="3600" b="1" dirty="0">
              <a:solidFill>
                <a:schemeClr val="bg1"/>
              </a:solidFill>
            </a:endParaRPr>
          </a:p>
        </p:txBody>
      </p:sp>
      <p:sp>
        <p:nvSpPr>
          <p:cNvPr id="12" name="TextBox 11"/>
          <p:cNvSpPr txBox="1"/>
          <p:nvPr/>
        </p:nvSpPr>
        <p:spPr>
          <a:xfrm>
            <a:off x="1907704" y="4437112"/>
            <a:ext cx="3960440" cy="646331"/>
          </a:xfrm>
          <a:prstGeom prst="rect">
            <a:avLst/>
          </a:prstGeom>
          <a:noFill/>
        </p:spPr>
        <p:txBody>
          <a:bodyPr wrap="square" rtlCol="0">
            <a:spAutoFit/>
          </a:bodyPr>
          <a:lstStyle/>
          <a:p>
            <a:r>
              <a:rPr lang="en-GB" sz="3600" b="1" dirty="0" smtClean="0">
                <a:solidFill>
                  <a:schemeClr val="bg1"/>
                </a:solidFill>
              </a:rPr>
              <a:t>Justin Bieber</a:t>
            </a:r>
            <a:endParaRPr lang="en-GB" sz="3600" b="1" dirty="0">
              <a:solidFill>
                <a:schemeClr val="bg1"/>
              </a:solidFill>
            </a:endParaRPr>
          </a:p>
        </p:txBody>
      </p:sp>
      <p:sp>
        <p:nvSpPr>
          <p:cNvPr id="13" name="TextBox 12"/>
          <p:cNvSpPr txBox="1"/>
          <p:nvPr/>
        </p:nvSpPr>
        <p:spPr>
          <a:xfrm>
            <a:off x="1907704" y="4942909"/>
            <a:ext cx="3960440" cy="646331"/>
          </a:xfrm>
          <a:prstGeom prst="rect">
            <a:avLst/>
          </a:prstGeom>
          <a:noFill/>
        </p:spPr>
        <p:txBody>
          <a:bodyPr wrap="square" rtlCol="0">
            <a:spAutoFit/>
          </a:bodyPr>
          <a:lstStyle/>
          <a:p>
            <a:r>
              <a:rPr lang="en-GB" sz="3600" b="1" dirty="0">
                <a:solidFill>
                  <a:schemeClr val="bg1"/>
                </a:solidFill>
              </a:rPr>
              <a:t>e</a:t>
            </a:r>
            <a:r>
              <a:rPr lang="en-GB" sz="3600" b="1" dirty="0" smtClean="0">
                <a:solidFill>
                  <a:schemeClr val="bg1"/>
                </a:solidFill>
              </a:rPr>
              <a:t>n Australia</a:t>
            </a:r>
            <a:endParaRPr lang="en-GB" sz="3600" b="1" dirty="0">
              <a:solidFill>
                <a:schemeClr val="bg1"/>
              </a:solidFill>
            </a:endParaRPr>
          </a:p>
        </p:txBody>
      </p:sp>
    </p:spTree>
    <p:extLst>
      <p:ext uri="{BB962C8B-B14F-4D97-AF65-F5344CB8AC3E}">
        <p14:creationId xmlns:p14="http://schemas.microsoft.com/office/powerpoint/2010/main" val="3058721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20041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Title 2"/>
          <p:cNvSpPr txBox="1">
            <a:spLocks/>
          </p:cNvSpPr>
          <p:nvPr/>
        </p:nvSpPr>
        <p:spPr>
          <a:xfrm>
            <a:off x="687917" y="1412607"/>
            <a:ext cx="7886700" cy="8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smtClean="0"/>
              <a:t>Task</a:t>
            </a:r>
            <a:endParaRPr lang="en-GB" sz="5400" b="1" dirty="0"/>
          </a:p>
        </p:txBody>
      </p:sp>
      <p:sp>
        <p:nvSpPr>
          <p:cNvPr id="7" name="Content Placeholder 3"/>
          <p:cNvSpPr txBox="1">
            <a:spLocks/>
          </p:cNvSpPr>
          <p:nvPr/>
        </p:nvSpPr>
        <p:spPr>
          <a:xfrm>
            <a:off x="687917" y="2204863"/>
            <a:ext cx="7886700" cy="443592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r>
              <a:rPr lang="en-GB" sz="3200" dirty="0" smtClean="0"/>
              <a:t> Include </a:t>
            </a:r>
            <a:r>
              <a:rPr lang="en-GB" sz="3200" dirty="0"/>
              <a:t>support material (or not!) to create different tasks</a:t>
            </a:r>
            <a:br>
              <a:rPr lang="en-GB" sz="3200" dirty="0"/>
            </a:br>
            <a:r>
              <a:rPr lang="en-GB" sz="3200" dirty="0"/>
              <a:t>e.g. </a:t>
            </a:r>
            <a:br>
              <a:rPr lang="en-GB" sz="3200" dirty="0"/>
            </a:br>
            <a:r>
              <a:rPr lang="en-GB" sz="3200" dirty="0"/>
              <a:t>the transcript </a:t>
            </a:r>
            <a:r>
              <a:rPr lang="en-GB" sz="3200" b="1" dirty="0"/>
              <a:t>or</a:t>
            </a:r>
            <a:r>
              <a:rPr lang="en-GB" sz="3200" dirty="0"/>
              <a:t> </a:t>
            </a:r>
            <a:br>
              <a:rPr lang="en-GB" sz="3200" dirty="0"/>
            </a:br>
            <a:r>
              <a:rPr lang="en-GB" sz="3200" dirty="0"/>
              <a:t>the first letter of each answer </a:t>
            </a:r>
            <a:r>
              <a:rPr lang="en-GB" sz="3200" b="1" dirty="0"/>
              <a:t>or</a:t>
            </a:r>
            <a:r>
              <a:rPr lang="en-GB" sz="3200" dirty="0"/>
              <a:t> </a:t>
            </a:r>
            <a:br>
              <a:rPr lang="en-GB" sz="3200" dirty="0"/>
            </a:br>
            <a:r>
              <a:rPr lang="en-GB" sz="3200" dirty="0"/>
              <a:t>the possible answers jumbled at the bottom </a:t>
            </a:r>
            <a:r>
              <a:rPr lang="en-GB" sz="3200" b="1" dirty="0"/>
              <a:t>or</a:t>
            </a:r>
            <a:r>
              <a:rPr lang="en-GB" sz="3200" dirty="0"/>
              <a:t> </a:t>
            </a:r>
            <a:br>
              <a:rPr lang="en-GB" sz="3200" dirty="0"/>
            </a:br>
            <a:r>
              <a:rPr lang="en-GB" sz="3200" dirty="0"/>
              <a:t>a glossary of key words </a:t>
            </a:r>
            <a:r>
              <a:rPr lang="en-GB" sz="3200" b="1" dirty="0"/>
              <a:t>or</a:t>
            </a:r>
            <a:r>
              <a:rPr lang="en-GB" sz="3200" dirty="0"/>
              <a:t/>
            </a:r>
            <a:br>
              <a:rPr lang="en-GB" sz="3200" dirty="0"/>
            </a:br>
            <a:r>
              <a:rPr lang="en-GB" sz="3200" dirty="0"/>
              <a:t>a multiple choice support sheet </a:t>
            </a:r>
            <a:r>
              <a:rPr lang="en-GB" sz="3200" b="1" dirty="0"/>
              <a:t>or</a:t>
            </a:r>
            <a:r>
              <a:rPr lang="en-GB" sz="3200" dirty="0"/>
              <a:t/>
            </a:r>
            <a:br>
              <a:rPr lang="en-GB" sz="3200" dirty="0"/>
            </a:br>
            <a:r>
              <a:rPr lang="en-GB" sz="3200" dirty="0"/>
              <a:t>a dictionary (+/- maximum no. of words that can be looked up</a:t>
            </a:r>
            <a:r>
              <a:rPr lang="en-GB" sz="3200" dirty="0" smtClean="0"/>
              <a:t>)</a:t>
            </a:r>
            <a:endParaRPr lang="en-GB" sz="3200" dirty="0" smtClean="0"/>
          </a:p>
        </p:txBody>
      </p:sp>
    </p:spTree>
    <p:extLst>
      <p:ext uri="{BB962C8B-B14F-4D97-AF65-F5344CB8AC3E}">
        <p14:creationId xmlns:p14="http://schemas.microsoft.com/office/powerpoint/2010/main" val="1227760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326541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31113" y="-263525"/>
            <a:ext cx="15128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539750" y="1916113"/>
            <a:ext cx="49688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a:t>1.  What does Sergio have for breakfast?</a:t>
            </a:r>
            <a:br>
              <a:rPr lang="en-GB" altLang="en-US" sz="2000"/>
            </a:br>
            <a:r>
              <a:rPr lang="en-GB" altLang="en-US" sz="2000"/>
              <a:t/>
            </a:r>
            <a:br>
              <a:rPr lang="en-GB" altLang="en-US" sz="2000"/>
            </a:br>
            <a:r>
              <a:rPr lang="en-GB" altLang="en-US" sz="2000"/>
              <a:t>2.  What does he drink?</a:t>
            </a:r>
            <a:br>
              <a:rPr lang="en-GB" altLang="en-US" sz="2000"/>
            </a:br>
            <a:r>
              <a:rPr lang="en-GB" altLang="en-US" sz="2000"/>
              <a:t/>
            </a:r>
            <a:br>
              <a:rPr lang="en-GB" altLang="en-US" sz="2000"/>
            </a:br>
            <a:r>
              <a:rPr lang="en-GB" altLang="en-US" sz="2000"/>
              <a:t>3.  What time does he have breakfast?</a:t>
            </a:r>
            <a:br>
              <a:rPr lang="en-GB" altLang="en-US" sz="2000"/>
            </a:br>
            <a:r>
              <a:rPr lang="en-GB" altLang="en-US" sz="2000"/>
              <a:t/>
            </a:r>
            <a:br>
              <a:rPr lang="en-GB" altLang="en-US" sz="2000"/>
            </a:br>
            <a:r>
              <a:rPr lang="en-GB" altLang="en-US" sz="2000"/>
              <a:t>4.  What does he eat for lunch?</a:t>
            </a:r>
            <a:br>
              <a:rPr lang="en-GB" altLang="en-US" sz="2000"/>
            </a:br>
            <a:r>
              <a:rPr lang="en-GB" altLang="en-US" sz="2000"/>
              <a:t/>
            </a:r>
            <a:br>
              <a:rPr lang="en-GB" altLang="en-US" sz="2000"/>
            </a:br>
            <a:r>
              <a:rPr lang="en-GB" altLang="en-US" sz="2000"/>
              <a:t>5.  What time is his lunch?</a:t>
            </a:r>
            <a:br>
              <a:rPr lang="en-GB" altLang="en-US" sz="2000"/>
            </a:br>
            <a:r>
              <a:rPr lang="en-GB" altLang="en-US" sz="2000"/>
              <a:t/>
            </a:r>
            <a:br>
              <a:rPr lang="en-GB" altLang="en-US" sz="2000"/>
            </a:br>
            <a:r>
              <a:rPr lang="en-GB" altLang="en-US" sz="2000"/>
              <a:t>6.  What does he have for tea?</a:t>
            </a:r>
            <a:br>
              <a:rPr lang="en-GB" altLang="en-US" sz="2000"/>
            </a:br>
            <a:r>
              <a:rPr lang="en-GB" altLang="en-US" sz="2000"/>
              <a:t/>
            </a:r>
            <a:br>
              <a:rPr lang="en-GB" altLang="en-US" sz="2000"/>
            </a:br>
            <a:r>
              <a:rPr lang="en-GB" altLang="en-US" sz="2000"/>
              <a:t>7.  What time does he have dinner?</a:t>
            </a:r>
            <a:br>
              <a:rPr lang="en-GB" altLang="en-US" sz="2000"/>
            </a:br>
            <a:r>
              <a:rPr lang="en-GB" altLang="en-US" sz="2000"/>
              <a:t/>
            </a:r>
            <a:br>
              <a:rPr lang="en-GB" altLang="en-US" sz="2000"/>
            </a:br>
            <a:r>
              <a:rPr lang="en-GB" altLang="en-US" sz="2000"/>
              <a:t>8.  What does he have for dinner?</a:t>
            </a:r>
          </a:p>
        </p:txBody>
      </p:sp>
      <p:sp>
        <p:nvSpPr>
          <p:cNvPr id="4100" name="Text Box 7"/>
          <p:cNvSpPr txBox="1">
            <a:spLocks noChangeArrowheads="1"/>
          </p:cNvSpPr>
          <p:nvPr/>
        </p:nvSpPr>
        <p:spPr bwMode="auto">
          <a:xfrm>
            <a:off x="4845050" y="6302375"/>
            <a:ext cx="411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altLang="en-US">
                <a:latin typeface="Papyrus" pitchFamily="66" charset="0"/>
              </a:rPr>
              <a:t>Listening = level 4      6/8 = level 4</a:t>
            </a:r>
          </a:p>
        </p:txBody>
      </p:sp>
      <p:sp>
        <p:nvSpPr>
          <p:cNvPr id="4101" name="Text Box 8"/>
          <p:cNvSpPr txBox="1">
            <a:spLocks noChangeArrowheads="1"/>
          </p:cNvSpPr>
          <p:nvPr/>
        </p:nvSpPr>
        <p:spPr bwMode="auto">
          <a:xfrm>
            <a:off x="6286500" y="5915025"/>
            <a:ext cx="2678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latin typeface="Papyrus" pitchFamily="66" charset="0"/>
              </a:rPr>
              <a:t>Mira 2 p.60</a:t>
            </a:r>
          </a:p>
        </p:txBody>
      </p:sp>
      <p:sp>
        <p:nvSpPr>
          <p:cNvPr id="4102" name="Title 3"/>
          <p:cNvSpPr>
            <a:spLocks noGrp="1"/>
          </p:cNvSpPr>
          <p:nvPr>
            <p:ph type="title"/>
          </p:nvPr>
        </p:nvSpPr>
        <p:spPr/>
        <p:txBody>
          <a:bodyPr/>
          <a:lstStyle/>
          <a:p>
            <a:pPr algn="l" eaLnBrk="1" hangingPunct="1"/>
            <a:r>
              <a:rPr lang="en-GB" altLang="en-US" sz="2800" b="1" u="sng" smtClean="0"/>
              <a:t>Difícil – nivel 4b</a:t>
            </a:r>
            <a:r>
              <a:rPr lang="en-GB" altLang="en-US" sz="2800" b="1" smtClean="0"/>
              <a:t/>
            </a:r>
            <a:br>
              <a:rPr lang="en-GB" altLang="en-US" sz="2800" b="1" smtClean="0"/>
            </a:br>
            <a:r>
              <a:rPr lang="en-GB" altLang="en-US" sz="2800" b="1" smtClean="0"/>
              <a:t>Responde a las preguntas en inglés</a:t>
            </a:r>
          </a:p>
        </p:txBody>
      </p:sp>
    </p:spTree>
    <p:extLst>
      <p:ext uri="{BB962C8B-B14F-4D97-AF65-F5344CB8AC3E}">
        <p14:creationId xmlns:p14="http://schemas.microsoft.com/office/powerpoint/2010/main" val="684190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326541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31113" y="-263525"/>
            <a:ext cx="15128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539750" y="1412875"/>
            <a:ext cx="49688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a:t>1.  What does Sergio have for breakfast?</a:t>
            </a:r>
            <a:br>
              <a:rPr lang="en-GB" altLang="en-US" sz="2000"/>
            </a:br>
            <a:r>
              <a:rPr lang="en-GB" altLang="en-US" sz="2000"/>
              <a:t/>
            </a:r>
            <a:br>
              <a:rPr lang="en-GB" altLang="en-US" sz="2000"/>
            </a:br>
            <a:r>
              <a:rPr lang="en-GB" altLang="en-US" sz="2000"/>
              <a:t>2.  What does he drink?</a:t>
            </a:r>
            <a:br>
              <a:rPr lang="en-GB" altLang="en-US" sz="2000"/>
            </a:br>
            <a:r>
              <a:rPr lang="en-GB" altLang="en-US" sz="2000"/>
              <a:t/>
            </a:r>
            <a:br>
              <a:rPr lang="en-GB" altLang="en-US" sz="2000"/>
            </a:br>
            <a:r>
              <a:rPr lang="en-GB" altLang="en-US" sz="2000"/>
              <a:t>3.  What time does he have breakfast?</a:t>
            </a:r>
            <a:br>
              <a:rPr lang="en-GB" altLang="en-US" sz="2000"/>
            </a:br>
            <a:r>
              <a:rPr lang="en-GB" altLang="en-US" sz="2000"/>
              <a:t/>
            </a:r>
            <a:br>
              <a:rPr lang="en-GB" altLang="en-US" sz="2000"/>
            </a:br>
            <a:r>
              <a:rPr lang="en-GB" altLang="en-US" sz="2000"/>
              <a:t>4.  What does he eat for lunch?</a:t>
            </a:r>
            <a:br>
              <a:rPr lang="en-GB" altLang="en-US" sz="2000"/>
            </a:br>
            <a:r>
              <a:rPr lang="en-GB" altLang="en-US" sz="2000"/>
              <a:t/>
            </a:r>
            <a:br>
              <a:rPr lang="en-GB" altLang="en-US" sz="2000"/>
            </a:br>
            <a:r>
              <a:rPr lang="en-GB" altLang="en-US" sz="2000"/>
              <a:t>5.  What time is his lunch?</a:t>
            </a:r>
            <a:br>
              <a:rPr lang="en-GB" altLang="en-US" sz="2000"/>
            </a:br>
            <a:r>
              <a:rPr lang="en-GB" altLang="en-US" sz="2000"/>
              <a:t/>
            </a:r>
            <a:br>
              <a:rPr lang="en-GB" altLang="en-US" sz="2000"/>
            </a:br>
            <a:r>
              <a:rPr lang="en-GB" altLang="en-US" sz="2000"/>
              <a:t>6.  What does he have for tea?</a:t>
            </a:r>
            <a:br>
              <a:rPr lang="en-GB" altLang="en-US" sz="2000"/>
            </a:br>
            <a:r>
              <a:rPr lang="en-GB" altLang="en-US" sz="2000"/>
              <a:t/>
            </a:r>
            <a:br>
              <a:rPr lang="en-GB" altLang="en-US" sz="2000"/>
            </a:br>
            <a:r>
              <a:rPr lang="en-GB" altLang="en-US" sz="2000"/>
              <a:t>7.  What time does he have dinner?</a:t>
            </a:r>
            <a:br>
              <a:rPr lang="en-GB" altLang="en-US" sz="2000"/>
            </a:br>
            <a:r>
              <a:rPr lang="en-GB" altLang="en-US" sz="2000"/>
              <a:t/>
            </a:r>
            <a:br>
              <a:rPr lang="en-GB" altLang="en-US" sz="2000"/>
            </a:br>
            <a:r>
              <a:rPr lang="en-GB" altLang="en-US" sz="2000"/>
              <a:t>8.  What does he have for dinner?</a:t>
            </a:r>
          </a:p>
        </p:txBody>
      </p:sp>
      <p:sp>
        <p:nvSpPr>
          <p:cNvPr id="5124" name="Text Box 7"/>
          <p:cNvSpPr txBox="1">
            <a:spLocks noChangeArrowheads="1"/>
          </p:cNvSpPr>
          <p:nvPr/>
        </p:nvSpPr>
        <p:spPr bwMode="auto">
          <a:xfrm>
            <a:off x="4829175" y="6507163"/>
            <a:ext cx="411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altLang="en-US">
                <a:latin typeface="Papyrus" pitchFamily="66" charset="0"/>
              </a:rPr>
              <a:t>Listening = level 3b    6/8 = level 3b</a:t>
            </a:r>
          </a:p>
        </p:txBody>
      </p:sp>
      <p:sp>
        <p:nvSpPr>
          <p:cNvPr id="5125" name="Text Box 8"/>
          <p:cNvSpPr txBox="1">
            <a:spLocks noChangeArrowheads="1"/>
          </p:cNvSpPr>
          <p:nvPr/>
        </p:nvSpPr>
        <p:spPr bwMode="auto">
          <a:xfrm>
            <a:off x="2555875" y="6484938"/>
            <a:ext cx="26781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latin typeface="Papyrus" pitchFamily="66" charset="0"/>
              </a:rPr>
              <a:t>Mira 2 p.60</a:t>
            </a:r>
          </a:p>
        </p:txBody>
      </p:sp>
      <p:sp>
        <p:nvSpPr>
          <p:cNvPr id="5126" name="Title 3"/>
          <p:cNvSpPr>
            <a:spLocks noGrp="1"/>
          </p:cNvSpPr>
          <p:nvPr>
            <p:ph type="title"/>
          </p:nvPr>
        </p:nvSpPr>
        <p:spPr/>
        <p:txBody>
          <a:bodyPr>
            <a:normAutofit/>
          </a:bodyPr>
          <a:lstStyle/>
          <a:p>
            <a:pPr algn="l" eaLnBrk="1" hangingPunct="1"/>
            <a:r>
              <a:rPr lang="en-GB" altLang="en-US" sz="3600" b="1" u="sng" smtClean="0"/>
              <a:t>Fácil– nivel 3b</a:t>
            </a:r>
            <a:r>
              <a:rPr lang="en-GB" altLang="en-US" sz="3600" b="1" smtClean="0"/>
              <a:t/>
            </a:r>
            <a:br>
              <a:rPr lang="en-GB" altLang="en-US" sz="3600" b="1" smtClean="0"/>
            </a:br>
            <a:r>
              <a:rPr lang="en-GB" altLang="en-US" sz="3600" b="1" smtClean="0"/>
              <a:t>Circle the correct option</a:t>
            </a:r>
          </a:p>
        </p:txBody>
      </p:sp>
      <p:sp>
        <p:nvSpPr>
          <p:cNvPr id="5127" name="Text Box 3"/>
          <p:cNvSpPr txBox="1">
            <a:spLocks noChangeArrowheads="1"/>
          </p:cNvSpPr>
          <p:nvPr/>
        </p:nvSpPr>
        <p:spPr bwMode="auto">
          <a:xfrm>
            <a:off x="539750" y="1412875"/>
            <a:ext cx="8135938"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a:t>1.  What does Sergio have for breakfast?</a:t>
            </a:r>
            <a:br>
              <a:rPr lang="en-GB" altLang="en-US" sz="2000"/>
            </a:br>
            <a:r>
              <a:rPr lang="en-GB" altLang="en-US" sz="2000"/>
              <a:t>cereal		toast		biscuits</a:t>
            </a:r>
            <a:br>
              <a:rPr lang="en-GB" altLang="en-US" sz="2000"/>
            </a:br>
            <a:r>
              <a:rPr lang="en-GB" altLang="en-US" sz="2000"/>
              <a:t>2.  What does he drink?</a:t>
            </a:r>
            <a:br>
              <a:rPr lang="en-GB" altLang="en-US" sz="2000"/>
            </a:br>
            <a:r>
              <a:rPr lang="en-GB" altLang="en-US" sz="2000"/>
              <a:t>milk		coffee		orange juice</a:t>
            </a:r>
            <a:br>
              <a:rPr lang="en-GB" altLang="en-US" sz="2000"/>
            </a:br>
            <a:r>
              <a:rPr lang="en-GB" altLang="en-US" sz="2000"/>
              <a:t>3.  What time does he have breakfast?</a:t>
            </a:r>
            <a:br>
              <a:rPr lang="en-GB" altLang="en-US" sz="2000"/>
            </a:br>
            <a:r>
              <a:rPr lang="en-GB" altLang="en-US" sz="2000"/>
              <a:t>8 o’ clock	7.30		8:30</a:t>
            </a:r>
            <a:br>
              <a:rPr lang="en-GB" altLang="en-US" sz="2000"/>
            </a:br>
            <a:r>
              <a:rPr lang="en-GB" altLang="en-US" sz="2000"/>
              <a:t>4.  What does he eat for lunch? (3)</a:t>
            </a:r>
            <a:br>
              <a:rPr lang="en-GB" altLang="en-US" sz="2000"/>
            </a:br>
            <a:r>
              <a:rPr lang="en-GB" altLang="en-US" sz="2000"/>
              <a:t>chips 	salad		meat 	pizza 	burger		vegetables</a:t>
            </a:r>
            <a:br>
              <a:rPr lang="en-GB" altLang="en-US" sz="2000"/>
            </a:br>
            <a:r>
              <a:rPr lang="en-GB" altLang="en-US" sz="2000"/>
              <a:t>5.  What time is his lunch?</a:t>
            </a:r>
            <a:br>
              <a:rPr lang="en-GB" altLang="en-US" sz="2000"/>
            </a:br>
            <a:r>
              <a:rPr lang="en-GB" altLang="en-US" sz="2000"/>
              <a:t>1:00		12:00		3:00</a:t>
            </a:r>
            <a:br>
              <a:rPr lang="en-GB" altLang="en-US" sz="2000"/>
            </a:br>
            <a:r>
              <a:rPr lang="en-GB" altLang="en-US" sz="2000"/>
              <a:t>6.  What does he have for tea?</a:t>
            </a:r>
            <a:br>
              <a:rPr lang="en-GB" altLang="en-US" sz="2000"/>
            </a:br>
            <a:r>
              <a:rPr lang="en-GB" altLang="en-US" sz="2000"/>
              <a:t>Cake		Biscuits		nothing</a:t>
            </a:r>
            <a:br>
              <a:rPr lang="en-GB" altLang="en-US" sz="2000"/>
            </a:br>
            <a:r>
              <a:rPr lang="en-GB" altLang="en-US" sz="2000"/>
              <a:t>7.  What time does he have dinner?</a:t>
            </a:r>
            <a:br>
              <a:rPr lang="en-GB" altLang="en-US" sz="2000"/>
            </a:br>
            <a:r>
              <a:rPr lang="en-GB" altLang="en-US" sz="2000"/>
              <a:t>8:00		6:00		7:00</a:t>
            </a:r>
            <a:br>
              <a:rPr lang="en-GB" altLang="en-US" sz="2000"/>
            </a:br>
            <a:r>
              <a:rPr lang="en-GB" altLang="en-US" sz="2000"/>
              <a:t>8.  What does he have for dinner?</a:t>
            </a:r>
            <a:br>
              <a:rPr lang="en-GB" altLang="en-US" sz="2000"/>
            </a:br>
            <a:r>
              <a:rPr lang="en-GB" altLang="en-US" sz="2000"/>
              <a:t>fish and salad		burger and chips	meat and salad</a:t>
            </a:r>
          </a:p>
        </p:txBody>
      </p:sp>
    </p:spTree>
    <p:extLst>
      <p:ext uri="{BB962C8B-B14F-4D97-AF65-F5344CB8AC3E}">
        <p14:creationId xmlns:p14="http://schemas.microsoft.com/office/powerpoint/2010/main" val="1672694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22114"/>
          </a:xfrm>
        </p:spPr>
        <p:txBody>
          <a:bodyPr/>
          <a:lstStyle/>
          <a:p>
            <a:r>
              <a:rPr lang="en-GB" b="1" u="sng" dirty="0" smtClean="0"/>
              <a:t>La ciudad hoy y </a:t>
            </a:r>
            <a:r>
              <a:rPr lang="en-GB" b="1" u="sng" dirty="0" err="1" smtClean="0"/>
              <a:t>mañana</a:t>
            </a:r>
            <a:endParaRPr lang="en-GB" b="1" u="sng" dirty="0"/>
          </a:p>
        </p:txBody>
      </p:sp>
      <p:sp>
        <p:nvSpPr>
          <p:cNvPr id="5" name="Content Placeholder 4"/>
          <p:cNvSpPr>
            <a:spLocks noGrp="1"/>
          </p:cNvSpPr>
          <p:nvPr>
            <p:ph idx="1"/>
          </p:nvPr>
        </p:nvSpPr>
        <p:spPr>
          <a:xfrm>
            <a:off x="252834" y="1052736"/>
            <a:ext cx="8999686" cy="5544616"/>
          </a:xfrm>
        </p:spPr>
        <p:txBody>
          <a:bodyPr>
            <a:normAutofit fontScale="85000" lnSpcReduction="10000"/>
          </a:bodyPr>
          <a:lstStyle/>
          <a:p>
            <a:pPr marL="0" indent="0">
              <a:lnSpc>
                <a:spcPct val="210000"/>
              </a:lnSpc>
              <a:buNone/>
            </a:pPr>
            <a:r>
              <a:rPr lang="en-GB" b="1" dirty="0" err="1" smtClean="0"/>
              <a:t>Difícil</a:t>
            </a:r>
            <a:r>
              <a:rPr lang="en-GB" b="1" dirty="0" smtClean="0"/>
              <a:t> – </a:t>
            </a:r>
            <a:r>
              <a:rPr lang="en-GB" b="1" dirty="0" err="1" smtClean="0"/>
              <a:t>contesta</a:t>
            </a:r>
            <a:r>
              <a:rPr lang="en-GB" b="1" dirty="0" smtClean="0"/>
              <a:t> </a:t>
            </a:r>
            <a:r>
              <a:rPr lang="en-GB" b="1" dirty="0" err="1" smtClean="0"/>
              <a:t>las</a:t>
            </a:r>
            <a:r>
              <a:rPr lang="en-GB" b="1" dirty="0" smtClean="0"/>
              <a:t> </a:t>
            </a:r>
            <a:r>
              <a:rPr lang="en-GB" b="1" dirty="0" err="1" smtClean="0"/>
              <a:t>preguntas</a:t>
            </a:r>
            <a:r>
              <a:rPr lang="en-GB" b="1" dirty="0" smtClean="0"/>
              <a:t> en </a:t>
            </a:r>
            <a:r>
              <a:rPr lang="en-GB" b="1" dirty="0" err="1" smtClean="0"/>
              <a:t>inglés</a:t>
            </a:r>
            <a:endParaRPr lang="en-GB" b="1" dirty="0" smtClean="0"/>
          </a:p>
          <a:p>
            <a:pPr marL="514350" indent="-514350">
              <a:lnSpc>
                <a:spcPct val="210000"/>
              </a:lnSpc>
              <a:buFont typeface="+mj-lt"/>
              <a:buAutoNum type="arabicPeriod"/>
            </a:pPr>
            <a:r>
              <a:rPr lang="en-GB" dirty="0" smtClean="0"/>
              <a:t>What is Ramón </a:t>
            </a:r>
            <a:r>
              <a:rPr lang="en-GB" b="1" dirty="0" smtClean="0"/>
              <a:t>worried</a:t>
            </a:r>
            <a:r>
              <a:rPr lang="en-GB" dirty="0" smtClean="0"/>
              <a:t> about? (1)</a:t>
            </a:r>
          </a:p>
          <a:p>
            <a:pPr marL="514350" indent="-514350">
              <a:lnSpc>
                <a:spcPct val="210000"/>
              </a:lnSpc>
              <a:buFont typeface="+mj-lt"/>
              <a:buAutoNum type="arabicPeriod"/>
            </a:pPr>
            <a:r>
              <a:rPr lang="en-GB" dirty="0" smtClean="0"/>
              <a:t>What does he do </a:t>
            </a:r>
            <a:r>
              <a:rPr lang="en-GB" b="1" dirty="0" smtClean="0"/>
              <a:t>every day </a:t>
            </a:r>
            <a:r>
              <a:rPr lang="en-GB" dirty="0" smtClean="0"/>
              <a:t>and </a:t>
            </a:r>
            <a:r>
              <a:rPr lang="en-GB" b="1" dirty="0" smtClean="0"/>
              <a:t>why</a:t>
            </a:r>
            <a:r>
              <a:rPr lang="en-GB" dirty="0" smtClean="0"/>
              <a:t>? (2)</a:t>
            </a:r>
          </a:p>
          <a:p>
            <a:pPr marL="514350" indent="-514350">
              <a:lnSpc>
                <a:spcPct val="210000"/>
              </a:lnSpc>
              <a:buFont typeface="+mj-lt"/>
              <a:buAutoNum type="arabicPeriod"/>
            </a:pPr>
            <a:r>
              <a:rPr lang="en-GB" dirty="0" smtClean="0"/>
              <a:t>How does he </a:t>
            </a:r>
            <a:r>
              <a:rPr lang="en-GB" b="1" dirty="0" smtClean="0"/>
              <a:t>describe</a:t>
            </a:r>
            <a:r>
              <a:rPr lang="en-GB" dirty="0" smtClean="0"/>
              <a:t> the town where he lives? (3)</a:t>
            </a:r>
          </a:p>
          <a:p>
            <a:pPr marL="514350" indent="-514350">
              <a:lnSpc>
                <a:spcPct val="210000"/>
              </a:lnSpc>
              <a:buFont typeface="+mj-lt"/>
              <a:buAutoNum type="arabicPeriod"/>
            </a:pPr>
            <a:r>
              <a:rPr lang="en-GB" dirty="0" smtClean="0"/>
              <a:t>What </a:t>
            </a:r>
            <a:r>
              <a:rPr lang="en-GB" b="1" dirty="0" smtClean="0"/>
              <a:t>should</a:t>
            </a:r>
            <a:r>
              <a:rPr lang="en-GB" dirty="0" smtClean="0"/>
              <a:t> be done </a:t>
            </a:r>
            <a:r>
              <a:rPr lang="en-GB" b="1" dirty="0" smtClean="0"/>
              <a:t>to improve </a:t>
            </a:r>
            <a:r>
              <a:rPr lang="en-GB" dirty="0" smtClean="0"/>
              <a:t>the area he lives in? (2)</a:t>
            </a:r>
          </a:p>
          <a:p>
            <a:pPr marL="514350" indent="-514350">
              <a:lnSpc>
                <a:spcPct val="210000"/>
              </a:lnSpc>
              <a:buFont typeface="+mj-lt"/>
              <a:buAutoNum type="arabicPeriod"/>
            </a:pPr>
            <a:r>
              <a:rPr lang="en-GB" dirty="0" smtClean="0"/>
              <a:t>What does he suggest would be a </a:t>
            </a:r>
            <a:r>
              <a:rPr lang="en-GB" b="1" dirty="0" smtClean="0"/>
              <a:t>good idea</a:t>
            </a:r>
            <a:r>
              <a:rPr lang="en-GB" dirty="0" smtClean="0"/>
              <a:t>? (1)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012" y="260649"/>
            <a:ext cx="701674" cy="544512"/>
          </a:xfrm>
          <a:prstGeom prst="rect">
            <a:avLst/>
          </a:prstGeom>
        </p:spPr>
      </p:pic>
    </p:spTree>
    <p:extLst>
      <p:ext uri="{BB962C8B-B14F-4D97-AF65-F5344CB8AC3E}">
        <p14:creationId xmlns:p14="http://schemas.microsoft.com/office/powerpoint/2010/main" val="2138480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408"/>
            <a:ext cx="8229600" cy="922114"/>
          </a:xfrm>
        </p:spPr>
        <p:txBody>
          <a:bodyPr>
            <a:normAutofit/>
          </a:bodyPr>
          <a:lstStyle/>
          <a:p>
            <a:r>
              <a:rPr lang="en-GB" sz="2400" b="1" u="sng" dirty="0" smtClean="0"/>
              <a:t>La ciudad hoy y </a:t>
            </a:r>
            <a:r>
              <a:rPr lang="en-GB" sz="2400" b="1" u="sng" dirty="0" err="1" smtClean="0"/>
              <a:t>mañana</a:t>
            </a:r>
            <a:endParaRPr lang="en-GB" sz="2400" b="1" u="sng" dirty="0"/>
          </a:p>
        </p:txBody>
      </p:sp>
      <p:graphicFrame>
        <p:nvGraphicFramePr>
          <p:cNvPr id="2" name="Content Placeholder 1"/>
          <p:cNvGraphicFramePr>
            <a:graphicFrameLocks noGrp="1"/>
          </p:cNvGraphicFramePr>
          <p:nvPr>
            <p:ph idx="1"/>
            <p:extLst/>
          </p:nvPr>
        </p:nvGraphicFramePr>
        <p:xfrm>
          <a:off x="179512" y="5877272"/>
          <a:ext cx="8748463" cy="936104"/>
        </p:xfrm>
        <a:graphic>
          <a:graphicData uri="http://schemas.openxmlformats.org/drawingml/2006/table">
            <a:tbl>
              <a:tblPr firstRow="1" firstCol="1" bandRow="1">
                <a:tableStyleId>{5940675A-B579-460E-94D1-54222C63F5DA}</a:tableStyleId>
              </a:tblPr>
              <a:tblGrid>
                <a:gridCol w="1737878"/>
                <a:gridCol w="1744050"/>
                <a:gridCol w="1741404"/>
                <a:gridCol w="1742286"/>
                <a:gridCol w="1782845"/>
              </a:tblGrid>
              <a:tr h="237934">
                <a:tc>
                  <a:txBody>
                    <a:bodyPr/>
                    <a:lstStyle/>
                    <a:p>
                      <a:pPr algn="ctr">
                        <a:lnSpc>
                          <a:spcPts val="1600"/>
                        </a:lnSpc>
                        <a:spcAft>
                          <a:spcPts val="1000"/>
                        </a:spcAft>
                      </a:pPr>
                      <a:r>
                        <a:rPr lang="es-ES" sz="2000">
                          <a:effectLst/>
                        </a:rPr>
                        <a:t>mejorar</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medio</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ambiente</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ocio</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ciudad</a:t>
                      </a:r>
                      <a:endParaRPr lang="en-GB" sz="2000">
                        <a:effectLst/>
                        <a:latin typeface="Arial"/>
                        <a:ea typeface="Calibri"/>
                        <a:cs typeface="Times New Roman"/>
                      </a:endParaRPr>
                    </a:p>
                  </a:txBody>
                  <a:tcPr marL="68580" marR="68580" marT="0" marB="0" anchor="ctr"/>
                </a:tc>
              </a:tr>
              <a:tr h="460236">
                <a:tc>
                  <a:txBody>
                    <a:bodyPr/>
                    <a:lstStyle/>
                    <a:p>
                      <a:pPr algn="ctr">
                        <a:lnSpc>
                          <a:spcPts val="1600"/>
                        </a:lnSpc>
                        <a:spcAft>
                          <a:spcPts val="1000"/>
                        </a:spcAft>
                      </a:pPr>
                      <a:r>
                        <a:rPr lang="es-ES" sz="2000">
                          <a:effectLst/>
                        </a:rPr>
                        <a:t>lectura</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sostenibles</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jóvenes</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bicicletas</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contaminación</a:t>
                      </a:r>
                      <a:endParaRPr lang="en-GB" sz="2000">
                        <a:effectLst/>
                        <a:latin typeface="Arial"/>
                        <a:ea typeface="Calibri"/>
                        <a:cs typeface="Times New Roman"/>
                      </a:endParaRPr>
                    </a:p>
                  </a:txBody>
                  <a:tcPr marL="68580" marR="68580" marT="0" marB="0" anchor="ctr"/>
                </a:tc>
              </a:tr>
              <a:tr h="237934">
                <a:tc>
                  <a:txBody>
                    <a:bodyPr/>
                    <a:lstStyle/>
                    <a:p>
                      <a:pPr algn="ctr">
                        <a:lnSpc>
                          <a:spcPts val="1600"/>
                        </a:lnSpc>
                        <a:spcAft>
                          <a:spcPts val="1000"/>
                        </a:spcAft>
                      </a:pPr>
                      <a:r>
                        <a:rPr lang="es-ES" sz="2000">
                          <a:effectLst/>
                        </a:rPr>
                        <a:t>basura</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grandes</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tráfico</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blog</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dirty="0">
                          <a:effectLst/>
                        </a:rPr>
                        <a:t>pueblo</a:t>
                      </a:r>
                      <a:endParaRPr lang="en-GB" sz="2000" dirty="0">
                        <a:effectLst/>
                        <a:latin typeface="Arial"/>
                        <a:ea typeface="Calibri"/>
                        <a:cs typeface="Times New Roman"/>
                      </a:endParaRPr>
                    </a:p>
                  </a:txBody>
                  <a:tcPr marL="68580" marR="68580" marT="0" marB="0" anchor="ct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650" y="0"/>
            <a:ext cx="1403350" cy="1089025"/>
          </a:xfrm>
          <a:prstGeom prst="rect">
            <a:avLst/>
          </a:prstGeom>
        </p:spPr>
      </p:pic>
      <p:sp>
        <p:nvSpPr>
          <p:cNvPr id="3" name="Rectangle 1"/>
          <p:cNvSpPr>
            <a:spLocks noChangeArrowheads="1"/>
          </p:cNvSpPr>
          <p:nvPr/>
        </p:nvSpPr>
        <p:spPr bwMode="auto">
          <a:xfrm>
            <a:off x="0" y="404664"/>
            <a:ext cx="8999686"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s-ES" altLang="en-US" b="1" dirty="0" smtClean="0">
                <a:solidFill>
                  <a:prstClr val="black"/>
                </a:solidFill>
                <a:latin typeface="Arial" pitchFamily="34" charset="0"/>
                <a:ea typeface="Calibri" pitchFamily="34" charset="0"/>
                <a:cs typeface="Arial" pitchFamily="34" charset="0"/>
              </a:rPr>
              <a:t>Menos difícil – completa el texto con las palabras abajo</a:t>
            </a:r>
          </a:p>
          <a:p>
            <a:pPr fontAlgn="base">
              <a:lnSpc>
                <a:spcPct val="150000"/>
              </a:lnSpc>
              <a:spcBef>
                <a:spcPct val="0"/>
              </a:spcBef>
              <a:spcAft>
                <a:spcPct val="0"/>
              </a:spcAft>
            </a:pPr>
            <a:r>
              <a:rPr lang="es-ES" altLang="en-US" dirty="0" smtClean="0">
                <a:solidFill>
                  <a:prstClr val="black"/>
                </a:solidFill>
                <a:latin typeface="Arial" pitchFamily="34" charset="0"/>
                <a:ea typeface="Calibri" pitchFamily="34" charset="0"/>
                <a:cs typeface="Arial" pitchFamily="34" charset="0"/>
              </a:rPr>
              <a:t>Me llamo Ramón. Me preocupa mucho el ________  ____________, y por eso soy miembro de un grupo ecologista. Creo que tenemos que cambiar nuestra manera de vivir. Me gusta mucho la __________  y todos los días escribo un ______  sobre el medio ambiente.</a:t>
            </a:r>
            <a:endParaRPr lang="en-GB" altLang="en-US" sz="1000" dirty="0" smtClean="0">
              <a:solidFill>
                <a:prstClr val="black"/>
              </a:solidFill>
              <a:latin typeface="Arial" pitchFamily="34" charset="0"/>
              <a:cs typeface="Arial" pitchFamily="34" charset="0"/>
            </a:endParaRPr>
          </a:p>
          <a:p>
            <a:pPr eaLnBrk="0" fontAlgn="base" hangingPunct="0">
              <a:lnSpc>
                <a:spcPct val="150000"/>
              </a:lnSpc>
              <a:spcBef>
                <a:spcPct val="0"/>
              </a:spcBef>
              <a:spcAft>
                <a:spcPct val="0"/>
              </a:spcAft>
            </a:pPr>
            <a:r>
              <a:rPr lang="es-ES" altLang="en-US" dirty="0" smtClean="0">
                <a:solidFill>
                  <a:prstClr val="black"/>
                </a:solidFill>
                <a:latin typeface="Arial" pitchFamily="34" charset="0"/>
                <a:ea typeface="Calibri" pitchFamily="34" charset="0"/>
                <a:cs typeface="Arial" pitchFamily="34" charset="0"/>
              </a:rPr>
              <a:t>Vivo en una __________ donde hay mucha _____________. Hay mucho tráfico, y lo malo es que también hay mucha ___________. No hay ni árboles, ni espacios verdes, ¡es una pena!</a:t>
            </a:r>
            <a:endParaRPr lang="en-GB" altLang="en-US" sz="1000" dirty="0" smtClean="0">
              <a:solidFill>
                <a:prstClr val="black"/>
              </a:solidFill>
              <a:latin typeface="Arial" pitchFamily="34" charset="0"/>
              <a:cs typeface="Arial" pitchFamily="34" charset="0"/>
            </a:endParaRPr>
          </a:p>
          <a:p>
            <a:pPr eaLnBrk="0" fontAlgn="base" hangingPunct="0">
              <a:lnSpc>
                <a:spcPct val="150000"/>
              </a:lnSpc>
              <a:spcBef>
                <a:spcPct val="0"/>
              </a:spcBef>
              <a:spcAft>
                <a:spcPct val="0"/>
              </a:spcAft>
            </a:pPr>
            <a:r>
              <a:rPr lang="es-ES" altLang="en-US" dirty="0" smtClean="0">
                <a:solidFill>
                  <a:prstClr val="black"/>
                </a:solidFill>
                <a:latin typeface="Arial" pitchFamily="34" charset="0"/>
                <a:ea typeface="Calibri" pitchFamily="34" charset="0"/>
                <a:cs typeface="Arial" pitchFamily="34" charset="0"/>
              </a:rPr>
              <a:t>Deberíamos ______________ nuestro entorno. Deberíamos construir áreas de ________ con árboles para los _____________. Me gustaría mejorar la red de transporte público, así habría menos coches y menos contaminación. Un sistema de alquiler de _______________ sería una idea muy buena. También construiría casas ______________, es importante para nuestro futuro.</a:t>
            </a:r>
            <a:endParaRPr lang="en-GB" altLang="en-US" sz="10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32220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20041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68" y="3068960"/>
            <a:ext cx="6948264" cy="3256999"/>
          </a:xfrm>
          <a:prstGeom prst="rect">
            <a:avLst/>
          </a:prstGeom>
        </p:spPr>
      </p:pic>
      <p:pic>
        <p:nvPicPr>
          <p:cNvPr id="4" name="Picture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1132" y="3068960"/>
            <a:ext cx="1905000" cy="1905000"/>
          </a:xfrm>
          <a:prstGeom prst="rect">
            <a:avLst/>
          </a:prstGeom>
        </p:spPr>
      </p:pic>
      <p:sp>
        <p:nvSpPr>
          <p:cNvPr id="8" name="TextBox 7"/>
          <p:cNvSpPr txBox="1"/>
          <p:nvPr/>
        </p:nvSpPr>
        <p:spPr>
          <a:xfrm>
            <a:off x="755576" y="1444265"/>
            <a:ext cx="7632848" cy="1631216"/>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1 Read the </a:t>
            </a:r>
            <a:r>
              <a:rPr lang="en-GB" sz="2000" b="1" dirty="0" err="1" smtClean="0">
                <a:latin typeface="Arial" panose="020B0604020202020204" pitchFamily="34" charset="0"/>
                <a:cs typeface="Arial" panose="020B0604020202020204" pitchFamily="34" charset="0"/>
              </a:rPr>
              <a:t>handout</a:t>
            </a:r>
            <a:r>
              <a:rPr lang="en-GB" sz="2000" b="1" dirty="0" smtClean="0">
                <a:latin typeface="Arial" panose="020B0604020202020204" pitchFamily="34" charset="0"/>
                <a:cs typeface="Arial" panose="020B0604020202020204" pitchFamily="34" charset="0"/>
              </a:rPr>
              <a:t> ‘Differentiation’</a:t>
            </a:r>
            <a:br>
              <a:rPr lang="en-GB" sz="2000" b="1"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2 Think of one successful differentiation strategy you like to use.</a:t>
            </a:r>
            <a:br>
              <a:rPr lang="en-GB" sz="2000" b="1"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3 Share with your table.</a:t>
            </a:r>
          </a:p>
          <a:p>
            <a:r>
              <a:rPr lang="en-GB" sz="2000" b="1" dirty="0" smtClean="0">
                <a:latin typeface="Arial" panose="020B0604020202020204" pitchFamily="34" charset="0"/>
                <a:cs typeface="Arial" panose="020B0604020202020204" pitchFamily="34" charset="0"/>
              </a:rPr>
              <a:t>4  Choose a spokesperson to feed back.</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858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20041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Title 2"/>
          <p:cNvSpPr txBox="1">
            <a:spLocks/>
          </p:cNvSpPr>
          <p:nvPr/>
        </p:nvSpPr>
        <p:spPr>
          <a:xfrm>
            <a:off x="687917" y="1412607"/>
            <a:ext cx="7886700" cy="86309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dirty="0"/>
              <a:t>Key aims of assessment / features of successful assessment:</a:t>
            </a:r>
            <a:endParaRPr lang="en-GB" sz="4800" dirty="0"/>
          </a:p>
        </p:txBody>
      </p:sp>
      <p:sp>
        <p:nvSpPr>
          <p:cNvPr id="7" name="Content Placeholder 3"/>
          <p:cNvSpPr txBox="1">
            <a:spLocks/>
          </p:cNvSpPr>
          <p:nvPr/>
        </p:nvSpPr>
        <p:spPr>
          <a:xfrm>
            <a:off x="687917" y="2377455"/>
            <a:ext cx="7886700" cy="4795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GB" dirty="0"/>
              <a:t> </a:t>
            </a:r>
            <a:r>
              <a:rPr lang="en-GB" dirty="0" smtClean="0"/>
              <a:t>it </a:t>
            </a:r>
            <a:r>
              <a:rPr lang="en-GB" dirty="0"/>
              <a:t>leads to improvement in student outcomes over </a:t>
            </a:r>
            <a:r>
              <a:rPr lang="en-GB" dirty="0" smtClean="0"/>
              <a:t>time</a:t>
            </a:r>
          </a:p>
          <a:p>
            <a:pPr marL="342900" indent="-342900" algn="l">
              <a:buFont typeface="Wingdings" panose="05000000000000000000" pitchFamily="2" charset="2"/>
              <a:buChar char="§"/>
            </a:pPr>
            <a:r>
              <a:rPr lang="en-GB" dirty="0" smtClean="0"/>
              <a:t>the </a:t>
            </a:r>
            <a:r>
              <a:rPr lang="en-GB" dirty="0"/>
              <a:t>student puts in as much effort into the response to marking/feedback as the teacher </a:t>
            </a:r>
            <a:endParaRPr lang="en-GB" dirty="0" smtClean="0"/>
          </a:p>
          <a:p>
            <a:pPr marL="342900" indent="-342900" algn="l">
              <a:buFont typeface="Wingdings" panose="05000000000000000000" pitchFamily="2" charset="2"/>
              <a:buChar char="§"/>
            </a:pPr>
            <a:r>
              <a:rPr lang="en-GB" dirty="0" smtClean="0"/>
              <a:t>high </a:t>
            </a:r>
            <a:r>
              <a:rPr lang="en-GB" dirty="0"/>
              <a:t>quality work/achievement is affirmed and the student knows </a:t>
            </a:r>
            <a:r>
              <a:rPr lang="en-GB" dirty="0" smtClean="0"/>
              <a:t>why</a:t>
            </a:r>
          </a:p>
          <a:p>
            <a:pPr marL="342900" indent="-342900" algn="l">
              <a:buFont typeface="Wingdings" panose="05000000000000000000" pitchFamily="2" charset="2"/>
              <a:buChar char="§"/>
            </a:pPr>
            <a:r>
              <a:rPr lang="en-GB" dirty="0" smtClean="0"/>
              <a:t>misconceptions </a:t>
            </a:r>
            <a:r>
              <a:rPr lang="en-GB" dirty="0"/>
              <a:t>are addressed (either in subsequent teaching, or student response to feedback dialogue in the </a:t>
            </a:r>
            <a:r>
              <a:rPr lang="en-GB" dirty="0" smtClean="0"/>
              <a:t>book)</a:t>
            </a:r>
          </a:p>
          <a:p>
            <a:pPr marL="342900" indent="-342900" algn="l">
              <a:buFont typeface="Wingdings" panose="05000000000000000000" pitchFamily="2" charset="2"/>
              <a:buChar char="§"/>
            </a:pPr>
            <a:r>
              <a:rPr lang="en-GB" dirty="0" smtClean="0"/>
              <a:t>targets </a:t>
            </a:r>
            <a:r>
              <a:rPr lang="en-GB" dirty="0"/>
              <a:t>set are appropriate to the needs/ability level of the student (differentiated scaffolding model = Question or Prompt or Example or Explicit modelling</a:t>
            </a:r>
          </a:p>
          <a:p>
            <a:pPr algn="l"/>
            <a:r>
              <a:rPr lang="en-GB" dirty="0"/>
              <a:t> </a:t>
            </a:r>
          </a:p>
        </p:txBody>
      </p:sp>
    </p:spTree>
    <p:extLst>
      <p:ext uri="{BB962C8B-B14F-4D97-AF65-F5344CB8AC3E}">
        <p14:creationId xmlns:p14="http://schemas.microsoft.com/office/powerpoint/2010/main" val="591759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20041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Title 2"/>
          <p:cNvSpPr txBox="1">
            <a:spLocks/>
          </p:cNvSpPr>
          <p:nvPr/>
        </p:nvSpPr>
        <p:spPr>
          <a:xfrm>
            <a:off x="687917" y="1412607"/>
            <a:ext cx="7886700" cy="86309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dirty="0"/>
              <a:t>Suggestions / items for discussion:</a:t>
            </a:r>
            <a:endParaRPr lang="en-GB" sz="4800" dirty="0"/>
          </a:p>
        </p:txBody>
      </p:sp>
      <p:sp>
        <p:nvSpPr>
          <p:cNvPr id="7" name="Content Placeholder 3"/>
          <p:cNvSpPr txBox="1">
            <a:spLocks/>
          </p:cNvSpPr>
          <p:nvPr/>
        </p:nvSpPr>
        <p:spPr>
          <a:xfrm>
            <a:off x="687917" y="2377455"/>
            <a:ext cx="7886700" cy="4795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GB" dirty="0" smtClean="0"/>
              <a:t>do </a:t>
            </a:r>
            <a:r>
              <a:rPr lang="en-GB" dirty="0"/>
              <a:t>as much assessment work during class time as possible  (what could this look </a:t>
            </a:r>
            <a:r>
              <a:rPr lang="en-GB" dirty="0" smtClean="0"/>
              <a:t>like?</a:t>
            </a:r>
          </a:p>
          <a:p>
            <a:pPr marL="342900" indent="-342900" algn="l">
              <a:buFont typeface="Wingdings" panose="05000000000000000000" pitchFamily="2" charset="2"/>
              <a:buChar char="§"/>
            </a:pPr>
            <a:r>
              <a:rPr lang="en-GB" dirty="0" smtClean="0"/>
              <a:t>don’t </a:t>
            </a:r>
            <a:r>
              <a:rPr lang="en-GB" dirty="0"/>
              <a:t>mark </a:t>
            </a:r>
            <a:r>
              <a:rPr lang="en-GB" dirty="0" smtClean="0"/>
              <a:t>everything?</a:t>
            </a:r>
          </a:p>
          <a:p>
            <a:pPr marL="342900" indent="-342900" algn="l">
              <a:buFont typeface="Wingdings" panose="05000000000000000000" pitchFamily="2" charset="2"/>
              <a:buChar char="§"/>
            </a:pPr>
            <a:r>
              <a:rPr lang="en-GB" dirty="0" smtClean="0"/>
              <a:t>carousel clinics?</a:t>
            </a:r>
          </a:p>
          <a:p>
            <a:pPr marL="342900" indent="-342900" algn="l">
              <a:buFont typeface="Wingdings" panose="05000000000000000000" pitchFamily="2" charset="2"/>
              <a:buChar char="§"/>
            </a:pPr>
            <a:r>
              <a:rPr lang="en-GB" dirty="0" smtClean="0"/>
              <a:t>Set </a:t>
            </a:r>
            <a:r>
              <a:rPr lang="en-GB" dirty="0"/>
              <a:t>a feedback </a:t>
            </a:r>
            <a:r>
              <a:rPr lang="en-GB" dirty="0" err="1"/>
              <a:t>hw</a:t>
            </a:r>
            <a:r>
              <a:rPr lang="en-GB" dirty="0"/>
              <a:t> – i.e. action with an outcome whereby students prepare something that addresses the issue they were </a:t>
            </a:r>
            <a:r>
              <a:rPr lang="en-GB" dirty="0" smtClean="0"/>
              <a:t>having</a:t>
            </a:r>
          </a:p>
          <a:p>
            <a:pPr marL="342900" indent="-342900" algn="l">
              <a:buFont typeface="Wingdings" panose="05000000000000000000" pitchFamily="2" charset="2"/>
              <a:buChar char="§"/>
            </a:pPr>
            <a:r>
              <a:rPr lang="en-GB" dirty="0" smtClean="0"/>
              <a:t>Build </a:t>
            </a:r>
            <a:r>
              <a:rPr lang="en-GB" dirty="0"/>
              <a:t>response to feedback tasks into classroom lesson planning (a la ‘DIRT’ model = Directed Improvement and Reflection Time)</a:t>
            </a:r>
            <a:endParaRPr lang="en-GB" dirty="0"/>
          </a:p>
        </p:txBody>
      </p:sp>
    </p:spTree>
    <p:extLst>
      <p:ext uri="{BB962C8B-B14F-4D97-AF65-F5344CB8AC3E}">
        <p14:creationId xmlns:p14="http://schemas.microsoft.com/office/powerpoint/2010/main" val="4129732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20041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Title 2"/>
          <p:cNvSpPr txBox="1">
            <a:spLocks/>
          </p:cNvSpPr>
          <p:nvPr/>
        </p:nvSpPr>
        <p:spPr>
          <a:xfrm>
            <a:off x="687917" y="1412607"/>
            <a:ext cx="7886700" cy="8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smtClean="0">
                <a:solidFill>
                  <a:prstClr val="black"/>
                </a:solidFill>
              </a:rPr>
              <a:t>Feedback and targets</a:t>
            </a:r>
            <a:endParaRPr lang="en-GB" sz="5400" b="1" dirty="0">
              <a:solidFill>
                <a:prstClr val="black"/>
              </a:solidFill>
            </a:endParaRPr>
          </a:p>
        </p:txBody>
      </p:sp>
      <p:sp>
        <p:nvSpPr>
          <p:cNvPr id="7" name="Content Placeholder 3"/>
          <p:cNvSpPr txBox="1">
            <a:spLocks/>
          </p:cNvSpPr>
          <p:nvPr/>
        </p:nvSpPr>
        <p:spPr>
          <a:xfrm>
            <a:off x="687917" y="2377455"/>
            <a:ext cx="7886700" cy="44359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r>
              <a:rPr lang="en-GB" sz="3200" dirty="0" smtClean="0">
                <a:solidFill>
                  <a:prstClr val="black"/>
                </a:solidFill>
              </a:rPr>
              <a:t> </a:t>
            </a:r>
            <a:r>
              <a:rPr lang="en-GB" sz="3200" dirty="0" err="1" smtClean="0">
                <a:solidFill>
                  <a:prstClr val="black"/>
                </a:solidFill>
              </a:rPr>
              <a:t>Scaffolded</a:t>
            </a:r>
            <a:r>
              <a:rPr lang="en-GB" sz="3200" dirty="0" smtClean="0">
                <a:solidFill>
                  <a:prstClr val="black"/>
                </a:solidFill>
              </a:rPr>
              <a:t> targets</a:t>
            </a:r>
          </a:p>
          <a:p>
            <a:pPr algn="l">
              <a:buFont typeface="Wingdings" panose="05000000000000000000" pitchFamily="2" charset="2"/>
              <a:buChar char="§"/>
            </a:pPr>
            <a:r>
              <a:rPr lang="en-GB" sz="3200" dirty="0">
                <a:solidFill>
                  <a:prstClr val="black"/>
                </a:solidFill>
              </a:rPr>
              <a:t> ‘Book back’ or individual follow up tasks</a:t>
            </a:r>
          </a:p>
          <a:p>
            <a:pPr algn="l">
              <a:buFont typeface="Wingdings" panose="05000000000000000000" pitchFamily="2" charset="2"/>
              <a:buChar char="§"/>
            </a:pPr>
            <a:r>
              <a:rPr lang="en-GB" sz="3200" dirty="0" smtClean="0">
                <a:solidFill>
                  <a:prstClr val="black"/>
                </a:solidFill>
              </a:rPr>
              <a:t> Whole class tasks with different levels of challenge</a:t>
            </a:r>
          </a:p>
          <a:p>
            <a:pPr algn="l">
              <a:buFont typeface="Wingdings" panose="05000000000000000000" pitchFamily="2" charset="2"/>
              <a:buChar char="§"/>
            </a:pPr>
            <a:r>
              <a:rPr lang="en-GB" sz="3200" dirty="0">
                <a:solidFill>
                  <a:prstClr val="black"/>
                </a:solidFill>
              </a:rPr>
              <a:t> </a:t>
            </a:r>
            <a:r>
              <a:rPr lang="en-GB" sz="3200" dirty="0" smtClean="0">
                <a:solidFill>
                  <a:prstClr val="black"/>
                </a:solidFill>
              </a:rPr>
              <a:t>Whole class analysis </a:t>
            </a:r>
            <a:r>
              <a:rPr lang="en-GB" sz="3200" dirty="0" smtClean="0">
                <a:solidFill>
                  <a:prstClr val="black"/>
                </a:solidFill>
                <a:sym typeface="Wingdings" panose="05000000000000000000" pitchFamily="2" charset="2"/>
              </a:rPr>
              <a:t> setting own targets</a:t>
            </a:r>
            <a:endParaRPr lang="en-GB" sz="3200" dirty="0" smtClean="0">
              <a:solidFill>
                <a:prstClr val="black"/>
              </a:solidFill>
            </a:endParaRPr>
          </a:p>
        </p:txBody>
      </p:sp>
    </p:spTree>
    <p:extLst>
      <p:ext uri="{BB962C8B-B14F-4D97-AF65-F5344CB8AC3E}">
        <p14:creationId xmlns:p14="http://schemas.microsoft.com/office/powerpoint/2010/main" val="3562930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87917" y="1532721"/>
            <a:ext cx="7886700" cy="863091"/>
          </a:xfrm>
        </p:spPr>
        <p:txBody>
          <a:bodyPr/>
          <a:lstStyle/>
          <a:p>
            <a:r>
              <a:rPr lang="en-GB" b="1" dirty="0" smtClean="0"/>
              <a:t>Differentiation</a:t>
            </a:r>
            <a:endParaRPr lang="en-GB" b="1" dirty="0"/>
          </a:p>
        </p:txBody>
      </p:sp>
      <p:sp>
        <p:nvSpPr>
          <p:cNvPr id="4" name="Content Placeholder 3"/>
          <p:cNvSpPr>
            <a:spLocks noGrp="1"/>
          </p:cNvSpPr>
          <p:nvPr>
            <p:ph idx="1"/>
          </p:nvPr>
        </p:nvSpPr>
        <p:spPr>
          <a:xfrm>
            <a:off x="687917" y="2587711"/>
            <a:ext cx="7886700" cy="3619599"/>
          </a:xfrm>
        </p:spPr>
        <p:txBody>
          <a:bodyPr/>
          <a:lstStyle/>
          <a:p>
            <a:pPr marL="0" indent="0">
              <a:buNone/>
            </a:pPr>
            <a:r>
              <a:rPr lang="en-GB" dirty="0"/>
              <a:t>Teachers use </a:t>
            </a:r>
            <a:r>
              <a:rPr lang="en-GB" b="1" i="1" dirty="0"/>
              <a:t>well-judged and often imaginative teaching strategies</a:t>
            </a:r>
            <a:r>
              <a:rPr lang="en-GB" dirty="0"/>
              <a:t>, including setting appropriate homework that, </a:t>
            </a:r>
            <a:r>
              <a:rPr lang="en-GB" b="1" i="1" dirty="0"/>
              <a:t>together with clearly directed and timely support and intervention</a:t>
            </a:r>
            <a:r>
              <a:rPr lang="en-GB" dirty="0"/>
              <a:t>, </a:t>
            </a:r>
            <a:r>
              <a:rPr lang="en-GB" b="1" i="1" dirty="0"/>
              <a:t>match individual needs accurately.</a:t>
            </a:r>
            <a:r>
              <a:rPr lang="en-GB" dirty="0"/>
              <a:t> Consequently, pupils learn exceptionally well across the curriculum.</a:t>
            </a:r>
            <a:endParaRPr lang="en-GB" dirty="0"/>
          </a:p>
        </p:txBody>
      </p:sp>
    </p:spTree>
    <p:extLst>
      <p:ext uri="{BB962C8B-B14F-4D97-AF65-F5344CB8AC3E}">
        <p14:creationId xmlns:p14="http://schemas.microsoft.com/office/powerpoint/2010/main" val="989199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20041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Title 2"/>
          <p:cNvSpPr txBox="1">
            <a:spLocks/>
          </p:cNvSpPr>
          <p:nvPr/>
        </p:nvSpPr>
        <p:spPr>
          <a:xfrm>
            <a:off x="577702" y="1413781"/>
            <a:ext cx="7886700" cy="863091"/>
          </a:xfrm>
          <a:prstGeom prst="rect">
            <a:avLst/>
          </a:prstGeom>
          <a:no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err="1" smtClean="0">
                <a:solidFill>
                  <a:prstClr val="black"/>
                </a:solidFill>
              </a:rPr>
              <a:t>Scaffolded</a:t>
            </a:r>
            <a:r>
              <a:rPr lang="en-GB" sz="5400" b="1" dirty="0" smtClean="0">
                <a:solidFill>
                  <a:prstClr val="black"/>
                </a:solidFill>
              </a:rPr>
              <a:t> targets</a:t>
            </a:r>
            <a:endParaRPr lang="en-GB" sz="5400" b="1" dirty="0">
              <a:solidFill>
                <a:prstClr val="black"/>
              </a:solidFill>
            </a:endParaRPr>
          </a:p>
        </p:txBody>
      </p:sp>
      <p:sp>
        <p:nvSpPr>
          <p:cNvPr id="7" name="Content Placeholder 3"/>
          <p:cNvSpPr txBox="1">
            <a:spLocks/>
          </p:cNvSpPr>
          <p:nvPr/>
        </p:nvSpPr>
        <p:spPr>
          <a:xfrm>
            <a:off x="687917" y="2377455"/>
            <a:ext cx="7886700" cy="44359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200" dirty="0" smtClean="0">
              <a:solidFill>
                <a:prstClr val="black"/>
              </a:solidFill>
            </a:endParaRPr>
          </a:p>
        </p:txBody>
      </p:sp>
      <p:sp>
        <p:nvSpPr>
          <p:cNvPr id="8" name="Rectangle 7"/>
          <p:cNvSpPr/>
          <p:nvPr/>
        </p:nvSpPr>
        <p:spPr>
          <a:xfrm>
            <a:off x="881931" y="4933495"/>
            <a:ext cx="1810469" cy="1160685"/>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3200" dirty="0">
                <a:solidFill>
                  <a:prstClr val="white"/>
                </a:solidFill>
              </a:rPr>
              <a:t>Reminder</a:t>
            </a:r>
            <a:endParaRPr lang="en-US" sz="3200" dirty="0">
              <a:solidFill>
                <a:prstClr val="white"/>
              </a:solidFill>
            </a:endParaRPr>
          </a:p>
        </p:txBody>
      </p:sp>
      <p:sp>
        <p:nvSpPr>
          <p:cNvPr id="10" name="Rectangle 9"/>
          <p:cNvSpPr/>
          <p:nvPr/>
        </p:nvSpPr>
        <p:spPr>
          <a:xfrm>
            <a:off x="2705272" y="3707354"/>
            <a:ext cx="1868872" cy="1221774"/>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3200" dirty="0">
                <a:solidFill>
                  <a:prstClr val="white"/>
                </a:solidFill>
              </a:rPr>
              <a:t>Scaffold</a:t>
            </a:r>
            <a:endParaRPr lang="en-US" sz="3200" dirty="0">
              <a:solidFill>
                <a:prstClr val="white"/>
              </a:solidFill>
            </a:endParaRPr>
          </a:p>
        </p:txBody>
      </p:sp>
      <p:sp>
        <p:nvSpPr>
          <p:cNvPr id="11" name="Rectangle 10"/>
          <p:cNvSpPr/>
          <p:nvPr/>
        </p:nvSpPr>
        <p:spPr>
          <a:xfrm>
            <a:off x="4574144" y="2588582"/>
            <a:ext cx="1985676" cy="1160686"/>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3200" dirty="0">
                <a:solidFill>
                  <a:prstClr val="white"/>
                </a:solidFill>
              </a:rPr>
              <a:t>Example</a:t>
            </a:r>
            <a:endParaRPr lang="en-US" sz="3200" dirty="0">
              <a:solidFill>
                <a:prstClr val="white"/>
              </a:solidFill>
            </a:endParaRPr>
          </a:p>
        </p:txBody>
      </p:sp>
      <p:sp>
        <p:nvSpPr>
          <p:cNvPr id="12" name="Rectangle 11"/>
          <p:cNvSpPr/>
          <p:nvPr/>
        </p:nvSpPr>
        <p:spPr>
          <a:xfrm>
            <a:off x="6559820" y="1427896"/>
            <a:ext cx="1985676" cy="1160686"/>
          </a:xfrm>
          <a:prstGeom prst="rect">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3200" dirty="0" smtClean="0">
                <a:solidFill>
                  <a:prstClr val="white"/>
                </a:solidFill>
              </a:rPr>
              <a:t>Explicit model</a:t>
            </a:r>
            <a:endParaRPr lang="en-US" sz="3200" dirty="0">
              <a:solidFill>
                <a:prstClr val="white"/>
              </a:solidFill>
            </a:endParaRPr>
          </a:p>
        </p:txBody>
      </p:sp>
      <p:sp>
        <p:nvSpPr>
          <p:cNvPr id="13" name="TextBox 7"/>
          <p:cNvSpPr txBox="1">
            <a:spLocks noChangeArrowheads="1"/>
          </p:cNvSpPr>
          <p:nvPr/>
        </p:nvSpPr>
        <p:spPr bwMode="auto">
          <a:xfrm>
            <a:off x="881931" y="6176597"/>
            <a:ext cx="766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dirty="0" smtClean="0">
                <a:solidFill>
                  <a:prstClr val="black"/>
                </a:solidFill>
              </a:rPr>
              <a:t>Implicit ----------------------------------------------------------------</a:t>
            </a:r>
            <a:r>
              <a:rPr lang="en-GB" dirty="0" smtClean="0">
                <a:solidFill>
                  <a:prstClr val="black"/>
                </a:solidFill>
                <a:sym typeface="Wingdings" panose="05000000000000000000" pitchFamily="2" charset="2"/>
              </a:rPr>
              <a:t> Explicit</a:t>
            </a:r>
            <a:endParaRPr lang="en-US" dirty="0" smtClean="0">
              <a:solidFill>
                <a:prstClr val="black"/>
              </a:solidFill>
            </a:endParaRPr>
          </a:p>
        </p:txBody>
      </p:sp>
    </p:spTree>
    <p:extLst>
      <p:ext uri="{BB962C8B-B14F-4D97-AF65-F5344CB8AC3E}">
        <p14:creationId xmlns:p14="http://schemas.microsoft.com/office/powerpoint/2010/main" val="2226266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20041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Title 2"/>
          <p:cNvSpPr txBox="1">
            <a:spLocks/>
          </p:cNvSpPr>
          <p:nvPr/>
        </p:nvSpPr>
        <p:spPr>
          <a:xfrm>
            <a:off x="687917" y="1412607"/>
            <a:ext cx="7886700" cy="8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smtClean="0">
                <a:solidFill>
                  <a:prstClr val="black"/>
                </a:solidFill>
              </a:rPr>
              <a:t>‘Book back’ tasks</a:t>
            </a:r>
            <a:endParaRPr lang="en-GB" sz="5400" b="1" dirty="0">
              <a:solidFill>
                <a:prstClr val="black"/>
              </a:solidFill>
            </a:endParaRPr>
          </a:p>
        </p:txBody>
      </p:sp>
      <p:sp>
        <p:nvSpPr>
          <p:cNvPr id="7" name="Content Placeholder 3"/>
          <p:cNvSpPr txBox="1">
            <a:spLocks/>
          </p:cNvSpPr>
          <p:nvPr/>
        </p:nvSpPr>
        <p:spPr>
          <a:xfrm>
            <a:off x="687917" y="2377455"/>
            <a:ext cx="7886700" cy="4795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latin typeface="Arial" panose="020B0604020202020204" pitchFamily="34" charset="0"/>
                <a:cs typeface="Arial" panose="020B0604020202020204" pitchFamily="34" charset="0"/>
              </a:rPr>
              <a:t>I find that I am able to do quite a bit of this with my new approach to target setting at KS4. As we now spend </a:t>
            </a:r>
            <a:r>
              <a:rPr lang="en-GB" b="1" i="1" dirty="0">
                <a:latin typeface="Arial" panose="020B0604020202020204" pitchFamily="34" charset="0"/>
                <a:cs typeface="Arial" panose="020B0604020202020204" pitchFamily="34" charset="0"/>
              </a:rPr>
              <a:t>5/10 minutes working on individual targets to improve work when I first return marked books,</a:t>
            </a:r>
            <a:r>
              <a:rPr lang="en-GB" dirty="0">
                <a:latin typeface="Arial" panose="020B0604020202020204" pitchFamily="34" charset="0"/>
                <a:cs typeface="Arial" panose="020B0604020202020204" pitchFamily="34" charset="0"/>
              </a:rPr>
              <a:t> I am able to reinforce and consolidate for those who need extra support, and extend the most able by introducing new ideas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some of the most able in y11 are now able to use the subjunctive in a number of key areas </a:t>
            </a:r>
            <a:r>
              <a:rPr lang="en-GB" b="1" i="1" dirty="0">
                <a:latin typeface="Arial" panose="020B0604020202020204" pitchFamily="34" charset="0"/>
                <a:cs typeface="Arial" panose="020B0604020202020204" pitchFamily="34" charset="0"/>
              </a:rPr>
              <a:t>through my having given them a few pointers and having referred them to a website/grammar note in textbook</a:t>
            </a:r>
            <a:r>
              <a:rPr lang="en-GB" dirty="0">
                <a:latin typeface="Arial" panose="020B0604020202020204" pitchFamily="34" charset="0"/>
                <a:cs typeface="Arial" panose="020B0604020202020204" pitchFamily="34" charset="0"/>
              </a:rPr>
              <a:t>).</a:t>
            </a:r>
            <a:endParaRPr lang="en-GB"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610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20041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Title 2"/>
          <p:cNvSpPr txBox="1">
            <a:spLocks/>
          </p:cNvSpPr>
          <p:nvPr/>
        </p:nvSpPr>
        <p:spPr>
          <a:xfrm>
            <a:off x="687917" y="1412607"/>
            <a:ext cx="7886700" cy="863091"/>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smtClean="0">
                <a:solidFill>
                  <a:prstClr val="black"/>
                </a:solidFill>
              </a:rPr>
              <a:t>Whole class tasks with challenge</a:t>
            </a:r>
            <a:endParaRPr lang="en-GB" sz="5400" b="1" dirty="0">
              <a:solidFill>
                <a:prstClr val="black"/>
              </a:solidFill>
            </a:endParaRPr>
          </a:p>
        </p:txBody>
      </p:sp>
      <p:sp>
        <p:nvSpPr>
          <p:cNvPr id="7" name="Content Placeholder 3"/>
          <p:cNvSpPr txBox="1">
            <a:spLocks/>
          </p:cNvSpPr>
          <p:nvPr/>
        </p:nvSpPr>
        <p:spPr>
          <a:xfrm>
            <a:off x="687917" y="2377455"/>
            <a:ext cx="7886700" cy="4795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smtClean="0">
                <a:latin typeface="Arial" panose="020B0604020202020204" pitchFamily="34" charset="0"/>
                <a:cs typeface="Arial" panose="020B0604020202020204" pitchFamily="34" charset="0"/>
              </a:rPr>
              <a:t>Based </a:t>
            </a:r>
            <a:r>
              <a:rPr lang="en-GB" dirty="0">
                <a:latin typeface="Arial" panose="020B0604020202020204" pitchFamily="34" charset="0"/>
                <a:cs typeface="Arial" panose="020B0604020202020204" pitchFamily="34" charset="0"/>
              </a:rPr>
              <a:t>on their assessments/homework I create </a:t>
            </a:r>
            <a:r>
              <a:rPr lang="en-GB" b="1" i="1" dirty="0">
                <a:latin typeface="Arial" panose="020B0604020202020204" pitchFamily="34" charset="0"/>
                <a:cs typeface="Arial" panose="020B0604020202020204" pitchFamily="34" charset="0"/>
              </a:rPr>
              <a:t>a 'Curry' sheet of the common errors they have made</a:t>
            </a:r>
            <a:r>
              <a:rPr lang="en-GB" dirty="0">
                <a:latin typeface="Arial" panose="020B0604020202020204" pitchFamily="34" charset="0"/>
                <a:cs typeface="Arial" panose="020B0604020202020204" pitchFamily="34" charset="0"/>
              </a:rPr>
              <a:t>. Each statement has the number of errors written next to it and this corresponds to the maximum number of points available for that statement. If they successfully identify and correct the errors they are awarded all the marks. </a:t>
            </a:r>
            <a:r>
              <a:rPr lang="en-GB" b="1" i="1" dirty="0">
                <a:latin typeface="Arial" panose="020B0604020202020204" pitchFamily="34" charset="0"/>
                <a:cs typeface="Arial" panose="020B0604020202020204" pitchFamily="34" charset="0"/>
              </a:rPr>
              <a:t>Each 'Curry' has a different difficulty rating (Korma - a deliciously nice and easy way to start, </a:t>
            </a:r>
            <a:r>
              <a:rPr lang="en-GB" b="1" i="1" dirty="0" err="1">
                <a:latin typeface="Arial" panose="020B0604020202020204" pitchFamily="34" charset="0"/>
                <a:cs typeface="Arial" panose="020B0604020202020204" pitchFamily="34" charset="0"/>
              </a:rPr>
              <a:t>Jalfrezi</a:t>
            </a:r>
            <a:r>
              <a:rPr lang="en-GB" b="1" i="1" dirty="0">
                <a:latin typeface="Arial" panose="020B0604020202020204" pitchFamily="34" charset="0"/>
                <a:cs typeface="Arial" panose="020B0604020202020204" pitchFamily="34" charset="0"/>
              </a:rPr>
              <a:t>! You must be crazy, </a:t>
            </a:r>
            <a:r>
              <a:rPr lang="en-GB" b="1" i="1" dirty="0" err="1">
                <a:latin typeface="Arial" panose="020B0604020202020204" pitchFamily="34" charset="0"/>
                <a:cs typeface="Arial" panose="020B0604020202020204" pitchFamily="34" charset="0"/>
              </a:rPr>
              <a:t>Vindaloo</a:t>
            </a:r>
            <a:r>
              <a:rPr lang="en-GB" b="1" i="1" dirty="0">
                <a:latin typeface="Arial" panose="020B0604020202020204" pitchFamily="34" charset="0"/>
                <a:cs typeface="Arial" panose="020B0604020202020204" pitchFamily="34" charset="0"/>
              </a:rPr>
              <a:t> - Ay! Only for the very brave) </a:t>
            </a:r>
            <a:r>
              <a:rPr lang="en-GB" dirty="0">
                <a:latin typeface="Arial" panose="020B0604020202020204" pitchFamily="34" charset="0"/>
                <a:cs typeface="Arial" panose="020B0604020202020204" pitchFamily="34" charset="0"/>
              </a:rPr>
              <a:t>and there is a leader board whereby their marks are noted down. </a:t>
            </a: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has worked nicely </a:t>
            </a:r>
            <a:r>
              <a:rPr lang="en-GB" dirty="0" smtClean="0">
                <a:latin typeface="Arial" panose="020B0604020202020204" pitchFamily="34" charset="0"/>
                <a:cs typeface="Arial" panose="020B0604020202020204" pitchFamily="34" charset="0"/>
              </a:rPr>
              <a:t>post-marking as </a:t>
            </a:r>
            <a:r>
              <a:rPr lang="en-GB" dirty="0">
                <a:latin typeface="Arial" panose="020B0604020202020204" pitchFamily="34" charset="0"/>
                <a:cs typeface="Arial" panose="020B0604020202020204" pitchFamily="34" charset="0"/>
              </a:rPr>
              <a:t>a feedback and consolidation lesson.</a:t>
            </a:r>
          </a:p>
          <a:p>
            <a:pPr algn="l"/>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39022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27483"/>
            <a:ext cx="4948014" cy="6924973"/>
          </a:xfrm>
          <a:prstGeom prst="rect">
            <a:avLst/>
          </a:prstGeom>
          <a:noFill/>
          <a:ln w="28575">
            <a:solidFill>
              <a:schemeClr val="tx1"/>
            </a:solidFill>
          </a:ln>
        </p:spPr>
        <p:txBody>
          <a:bodyPr wrap="square" rtlCol="0">
            <a:spAutoFit/>
          </a:bodyPr>
          <a:lstStyle/>
          <a:p>
            <a:r>
              <a:rPr lang="en-GB" sz="1200" u="sng" dirty="0">
                <a:solidFill>
                  <a:prstClr val="black"/>
                </a:solidFill>
              </a:rPr>
              <a:t>Main Problem Areas of Translation</a:t>
            </a:r>
          </a:p>
          <a:p>
            <a:endParaRPr lang="en-GB" sz="1200" dirty="0">
              <a:solidFill>
                <a:prstClr val="black"/>
              </a:solidFill>
            </a:endParaRPr>
          </a:p>
          <a:p>
            <a:pPr marL="257175" indent="-257175">
              <a:buFontTx/>
              <a:buAutoNum type="arabicPeriod"/>
            </a:pPr>
            <a:r>
              <a:rPr lang="en-GB" sz="1200" b="1" dirty="0">
                <a:solidFill>
                  <a:prstClr val="black"/>
                </a:solidFill>
              </a:rPr>
              <a:t>Translating the word ‘in’:</a:t>
            </a:r>
          </a:p>
          <a:p>
            <a:r>
              <a:rPr lang="en-GB" sz="1200" dirty="0">
                <a:solidFill>
                  <a:prstClr val="black"/>
                </a:solidFill>
              </a:rPr>
              <a:t>In Cambridge = ___ Cambridge (note that ___ also means ____)</a:t>
            </a:r>
          </a:p>
          <a:p>
            <a:r>
              <a:rPr lang="en-GB" sz="1200" dirty="0">
                <a:solidFill>
                  <a:prstClr val="black"/>
                </a:solidFill>
              </a:rPr>
              <a:t>In my/the village = ______ </a:t>
            </a:r>
            <a:r>
              <a:rPr lang="en-GB" sz="1200" dirty="0" err="1">
                <a:solidFill>
                  <a:prstClr val="black"/>
                </a:solidFill>
              </a:rPr>
              <a:t>mon</a:t>
            </a:r>
            <a:r>
              <a:rPr lang="en-GB" sz="1200" dirty="0">
                <a:solidFill>
                  <a:prstClr val="black"/>
                </a:solidFill>
              </a:rPr>
              <a:t>/le village</a:t>
            </a:r>
          </a:p>
          <a:p>
            <a:r>
              <a:rPr lang="en-GB" sz="1200" dirty="0">
                <a:solidFill>
                  <a:prstClr val="black"/>
                </a:solidFill>
              </a:rPr>
              <a:t>In England = _____ </a:t>
            </a:r>
            <a:r>
              <a:rPr lang="en-GB" sz="1200" dirty="0" err="1">
                <a:solidFill>
                  <a:prstClr val="black"/>
                </a:solidFill>
              </a:rPr>
              <a:t>Angleterre</a:t>
            </a:r>
            <a:endParaRPr lang="en-GB" sz="1200" dirty="0">
              <a:solidFill>
                <a:prstClr val="black"/>
              </a:solidFill>
            </a:endParaRPr>
          </a:p>
          <a:p>
            <a:endParaRPr lang="en-GB" sz="1200" dirty="0">
              <a:solidFill>
                <a:prstClr val="black"/>
              </a:solidFill>
            </a:endParaRPr>
          </a:p>
          <a:p>
            <a:r>
              <a:rPr lang="en-GB" sz="1200" b="1" dirty="0">
                <a:solidFill>
                  <a:prstClr val="black"/>
                </a:solidFill>
              </a:rPr>
              <a:t>2. Who is called/who are called </a:t>
            </a:r>
            <a:r>
              <a:rPr lang="en-GB" sz="1200" dirty="0">
                <a:solidFill>
                  <a:prstClr val="black"/>
                </a:solidFill>
              </a:rPr>
              <a:t>=______________/_____________</a:t>
            </a:r>
          </a:p>
          <a:p>
            <a:endParaRPr lang="en-GB" sz="1200" dirty="0">
              <a:solidFill>
                <a:prstClr val="black"/>
              </a:solidFill>
            </a:endParaRPr>
          </a:p>
          <a:p>
            <a:r>
              <a:rPr lang="en-GB" sz="1200" b="1" dirty="0">
                <a:solidFill>
                  <a:prstClr val="black"/>
                </a:solidFill>
              </a:rPr>
              <a:t>3. ‘de’ after negative phrases (and therefore no un/</a:t>
            </a:r>
            <a:r>
              <a:rPr lang="en-GB" sz="1200" b="1" dirty="0" err="1">
                <a:solidFill>
                  <a:prstClr val="black"/>
                </a:solidFill>
              </a:rPr>
              <a:t>une</a:t>
            </a:r>
            <a:r>
              <a:rPr lang="en-GB" sz="1200" b="1" dirty="0">
                <a:solidFill>
                  <a:prstClr val="black"/>
                </a:solidFill>
              </a:rPr>
              <a:t>/des:</a:t>
            </a:r>
          </a:p>
          <a:p>
            <a:r>
              <a:rPr lang="en-GB" sz="1200" dirty="0">
                <a:solidFill>
                  <a:prstClr val="black"/>
                </a:solidFill>
              </a:rPr>
              <a:t>I don’t have any brothers/sisters = Je </a:t>
            </a:r>
            <a:r>
              <a:rPr lang="en-GB" sz="1200" dirty="0" err="1">
                <a:solidFill>
                  <a:prstClr val="black"/>
                </a:solidFill>
              </a:rPr>
              <a:t>n’ai</a:t>
            </a:r>
            <a:r>
              <a:rPr lang="en-GB" sz="1200" dirty="0">
                <a:solidFill>
                  <a:prstClr val="black"/>
                </a:solidFill>
              </a:rPr>
              <a:t> pas ___ frères/</a:t>
            </a:r>
            <a:r>
              <a:rPr lang="en-GB" sz="1200" dirty="0" err="1">
                <a:solidFill>
                  <a:prstClr val="black"/>
                </a:solidFill>
              </a:rPr>
              <a:t>soeurs</a:t>
            </a:r>
            <a:endParaRPr lang="en-GB" sz="1200" dirty="0">
              <a:solidFill>
                <a:prstClr val="black"/>
              </a:solidFill>
            </a:endParaRPr>
          </a:p>
          <a:p>
            <a:r>
              <a:rPr lang="en-GB" sz="1200" dirty="0">
                <a:solidFill>
                  <a:prstClr val="black"/>
                </a:solidFill>
              </a:rPr>
              <a:t>There isn’t a swimming pool = Il </a:t>
            </a:r>
            <a:r>
              <a:rPr lang="en-GB" sz="1200" dirty="0" err="1">
                <a:solidFill>
                  <a:prstClr val="black"/>
                </a:solidFill>
              </a:rPr>
              <a:t>n’y</a:t>
            </a:r>
            <a:r>
              <a:rPr lang="en-GB" sz="1200" dirty="0">
                <a:solidFill>
                  <a:prstClr val="black"/>
                </a:solidFill>
              </a:rPr>
              <a:t> a pas ___ piscine </a:t>
            </a:r>
          </a:p>
          <a:p>
            <a:endParaRPr lang="en-GB" sz="1200" dirty="0">
              <a:solidFill>
                <a:prstClr val="black"/>
              </a:solidFill>
            </a:endParaRPr>
          </a:p>
          <a:p>
            <a:r>
              <a:rPr lang="en-GB" sz="1200" b="1" dirty="0">
                <a:solidFill>
                  <a:prstClr val="black"/>
                </a:solidFill>
              </a:rPr>
              <a:t>4. Translating the word ‘to’ + a certain place:</a:t>
            </a:r>
          </a:p>
          <a:p>
            <a:r>
              <a:rPr lang="en-GB" sz="1200" dirty="0">
                <a:solidFill>
                  <a:prstClr val="black"/>
                </a:solidFill>
              </a:rPr>
              <a:t>to = à but ‘to the’ = _____ , _______, or ______ and _______if it is followed by a masculine or feminine word which starts with a vowel</a:t>
            </a:r>
          </a:p>
          <a:p>
            <a:endParaRPr lang="en-GB" sz="1200" dirty="0">
              <a:solidFill>
                <a:prstClr val="black"/>
              </a:solidFill>
            </a:endParaRPr>
          </a:p>
          <a:p>
            <a:r>
              <a:rPr lang="en-GB" sz="1200" b="1" dirty="0">
                <a:solidFill>
                  <a:prstClr val="black"/>
                </a:solidFill>
              </a:rPr>
              <a:t>5. Difference between  (1) </a:t>
            </a:r>
            <a:r>
              <a:rPr lang="en-GB" sz="1200" b="1" dirty="0" err="1">
                <a:solidFill>
                  <a:prstClr val="black"/>
                </a:solidFill>
              </a:rPr>
              <a:t>préféré</a:t>
            </a:r>
            <a:r>
              <a:rPr lang="en-GB" sz="1200" b="1" dirty="0">
                <a:solidFill>
                  <a:prstClr val="black"/>
                </a:solidFill>
              </a:rPr>
              <a:t> and  (2)</a:t>
            </a:r>
            <a:r>
              <a:rPr lang="en-GB" sz="1200" b="1" dirty="0" err="1">
                <a:solidFill>
                  <a:prstClr val="black"/>
                </a:solidFill>
              </a:rPr>
              <a:t>préfère</a:t>
            </a:r>
            <a:r>
              <a:rPr lang="en-GB" sz="1200" b="1" dirty="0">
                <a:solidFill>
                  <a:prstClr val="black"/>
                </a:solidFill>
              </a:rPr>
              <a:t>:</a:t>
            </a:r>
          </a:p>
          <a:p>
            <a:pPr marL="257175" indent="-257175">
              <a:buFontTx/>
              <a:buAutoNum type="arabicParenBoth"/>
            </a:pPr>
            <a:r>
              <a:rPr lang="en-GB" sz="1200" dirty="0">
                <a:solidFill>
                  <a:prstClr val="black"/>
                </a:solidFill>
              </a:rPr>
              <a:t>= _____________</a:t>
            </a:r>
          </a:p>
          <a:p>
            <a:pPr marL="257175" indent="-257175">
              <a:buFontTx/>
              <a:buAutoNum type="arabicParenBoth"/>
            </a:pPr>
            <a:r>
              <a:rPr lang="en-GB" sz="1200" dirty="0">
                <a:solidFill>
                  <a:prstClr val="black"/>
                </a:solidFill>
              </a:rPr>
              <a:t>=_____________ </a:t>
            </a:r>
          </a:p>
          <a:p>
            <a:pPr marL="257175" indent="-257175">
              <a:buFontTx/>
              <a:buAutoNum type="arabicParenBoth"/>
            </a:pPr>
            <a:endParaRPr lang="en-GB" sz="1200" dirty="0">
              <a:solidFill>
                <a:prstClr val="black"/>
              </a:solidFill>
            </a:endParaRPr>
          </a:p>
          <a:p>
            <a:r>
              <a:rPr lang="en-GB" sz="1200" b="1" dirty="0">
                <a:solidFill>
                  <a:prstClr val="black"/>
                </a:solidFill>
              </a:rPr>
              <a:t>6. Translating the word ‘you’:</a:t>
            </a:r>
          </a:p>
          <a:p>
            <a:r>
              <a:rPr lang="en-GB" sz="1200" dirty="0">
                <a:solidFill>
                  <a:prstClr val="black"/>
                </a:solidFill>
              </a:rPr>
              <a:t>One person (familiar) = ________ One person or more (polite) =_______</a:t>
            </a:r>
          </a:p>
          <a:p>
            <a:r>
              <a:rPr lang="en-GB" sz="1200" dirty="0">
                <a:solidFill>
                  <a:prstClr val="black"/>
                </a:solidFill>
              </a:rPr>
              <a:t>You meaning ‘one in general’ = _______</a:t>
            </a:r>
          </a:p>
          <a:p>
            <a:endParaRPr lang="en-GB" sz="1200" dirty="0">
              <a:solidFill>
                <a:prstClr val="black"/>
              </a:solidFill>
            </a:endParaRPr>
          </a:p>
          <a:p>
            <a:r>
              <a:rPr lang="en-GB" sz="1200" dirty="0">
                <a:solidFill>
                  <a:prstClr val="black"/>
                </a:solidFill>
              </a:rPr>
              <a:t>7. </a:t>
            </a:r>
            <a:r>
              <a:rPr lang="en-GB" sz="1200" b="1" dirty="0">
                <a:solidFill>
                  <a:prstClr val="black"/>
                </a:solidFill>
              </a:rPr>
              <a:t>You can/one can </a:t>
            </a:r>
            <a:r>
              <a:rPr lang="en-GB" sz="1200" dirty="0">
                <a:solidFill>
                  <a:prstClr val="black"/>
                </a:solidFill>
              </a:rPr>
              <a:t>= _____ ______ and is followed by a verb in the </a:t>
            </a:r>
          </a:p>
          <a:p>
            <a:r>
              <a:rPr lang="en-GB" sz="1200" dirty="0">
                <a:solidFill>
                  <a:prstClr val="black"/>
                </a:solidFill>
              </a:rPr>
              <a:t>____________ form e.g. _____ _____ ______ = You/one can do.</a:t>
            </a:r>
          </a:p>
          <a:p>
            <a:endParaRPr lang="en-GB" sz="1200" dirty="0">
              <a:solidFill>
                <a:prstClr val="black"/>
              </a:solidFill>
            </a:endParaRPr>
          </a:p>
          <a:p>
            <a:r>
              <a:rPr lang="en-GB" sz="1200" dirty="0">
                <a:solidFill>
                  <a:prstClr val="black"/>
                </a:solidFill>
              </a:rPr>
              <a:t>8</a:t>
            </a:r>
            <a:r>
              <a:rPr lang="en-GB" sz="1200" b="1" dirty="0">
                <a:solidFill>
                  <a:prstClr val="black"/>
                </a:solidFill>
              </a:rPr>
              <a:t>. It is = ________; is = _________; isn’t = ____________</a:t>
            </a:r>
          </a:p>
          <a:p>
            <a:r>
              <a:rPr lang="en-GB" sz="1200" b="1" dirty="0">
                <a:solidFill>
                  <a:prstClr val="black"/>
                </a:solidFill>
              </a:rPr>
              <a:t>are=__________; they are =___________; they aren’t=___________</a:t>
            </a:r>
          </a:p>
          <a:p>
            <a:endParaRPr lang="en-GB" sz="1200" b="1" dirty="0">
              <a:solidFill>
                <a:prstClr val="black"/>
              </a:solidFill>
            </a:endParaRPr>
          </a:p>
          <a:p>
            <a:r>
              <a:rPr lang="en-GB" sz="1200" b="1" dirty="0">
                <a:solidFill>
                  <a:prstClr val="black"/>
                </a:solidFill>
              </a:rPr>
              <a:t>9. Present Tense Verbs:</a:t>
            </a:r>
          </a:p>
          <a:p>
            <a:r>
              <a:rPr lang="en-GB" sz="1200" dirty="0">
                <a:solidFill>
                  <a:prstClr val="black"/>
                </a:solidFill>
              </a:rPr>
              <a:t>-e,-</a:t>
            </a:r>
            <a:r>
              <a:rPr lang="en-GB" sz="1200" dirty="0" err="1">
                <a:solidFill>
                  <a:prstClr val="black"/>
                </a:solidFill>
              </a:rPr>
              <a:t>es</a:t>
            </a:r>
            <a:r>
              <a:rPr lang="en-GB" sz="1200" dirty="0">
                <a:solidFill>
                  <a:prstClr val="black"/>
                </a:solidFill>
              </a:rPr>
              <a:t>,-e,-</a:t>
            </a:r>
            <a:r>
              <a:rPr lang="en-GB" sz="1200" dirty="0" err="1">
                <a:solidFill>
                  <a:prstClr val="black"/>
                </a:solidFill>
              </a:rPr>
              <a:t>ons</a:t>
            </a:r>
            <a:r>
              <a:rPr lang="en-GB" sz="1200" dirty="0">
                <a:solidFill>
                  <a:prstClr val="black"/>
                </a:solidFill>
              </a:rPr>
              <a:t>-</a:t>
            </a:r>
            <a:r>
              <a:rPr lang="en-GB" sz="1200" dirty="0" err="1">
                <a:solidFill>
                  <a:prstClr val="black"/>
                </a:solidFill>
              </a:rPr>
              <a:t>ez</a:t>
            </a:r>
            <a:r>
              <a:rPr lang="en-GB" sz="1200" dirty="0">
                <a:solidFill>
                  <a:prstClr val="black"/>
                </a:solidFill>
              </a:rPr>
              <a:t>,-</a:t>
            </a:r>
            <a:r>
              <a:rPr lang="en-GB" sz="1200" dirty="0" err="1">
                <a:solidFill>
                  <a:prstClr val="black"/>
                </a:solidFill>
              </a:rPr>
              <a:t>ent</a:t>
            </a:r>
            <a:r>
              <a:rPr lang="en-GB" sz="1200" dirty="0">
                <a:solidFill>
                  <a:prstClr val="black"/>
                </a:solidFill>
              </a:rPr>
              <a:t> + irregular verbs (</a:t>
            </a:r>
            <a:r>
              <a:rPr lang="en-GB" sz="1200" dirty="0" err="1">
                <a:solidFill>
                  <a:prstClr val="black"/>
                </a:solidFill>
              </a:rPr>
              <a:t>avoir</a:t>
            </a:r>
            <a:r>
              <a:rPr lang="en-GB" sz="1200" dirty="0">
                <a:solidFill>
                  <a:prstClr val="black"/>
                </a:solidFill>
              </a:rPr>
              <a:t>, </a:t>
            </a:r>
            <a:r>
              <a:rPr lang="en-GB" sz="1200" dirty="0" err="1">
                <a:solidFill>
                  <a:prstClr val="black"/>
                </a:solidFill>
              </a:rPr>
              <a:t>être</a:t>
            </a:r>
            <a:r>
              <a:rPr lang="en-GB" sz="1200" dirty="0">
                <a:solidFill>
                  <a:prstClr val="black"/>
                </a:solidFill>
              </a:rPr>
              <a:t> &amp; </a:t>
            </a:r>
            <a:r>
              <a:rPr lang="en-GB" sz="1200" dirty="0" err="1">
                <a:solidFill>
                  <a:prstClr val="black"/>
                </a:solidFill>
              </a:rPr>
              <a:t>aller</a:t>
            </a:r>
            <a:r>
              <a:rPr lang="en-GB" sz="1200" dirty="0">
                <a:solidFill>
                  <a:prstClr val="black"/>
                </a:solidFill>
              </a:rPr>
              <a:t>)</a:t>
            </a:r>
          </a:p>
          <a:p>
            <a:r>
              <a:rPr lang="en-GB" sz="1200" dirty="0">
                <a:solidFill>
                  <a:prstClr val="black"/>
                </a:solidFill>
              </a:rPr>
              <a:t>In particular there are problems with:</a:t>
            </a:r>
          </a:p>
          <a:p>
            <a:r>
              <a:rPr lang="en-GB" sz="1200" dirty="0">
                <a:solidFill>
                  <a:prstClr val="black"/>
                </a:solidFill>
              </a:rPr>
              <a:t>I go/I am going = ___ ______</a:t>
            </a:r>
          </a:p>
          <a:p>
            <a:r>
              <a:rPr lang="en-GB" sz="1200" dirty="0">
                <a:solidFill>
                  <a:prstClr val="black"/>
                </a:solidFill>
              </a:rPr>
              <a:t>My mum likes = ____ ______ ______</a:t>
            </a:r>
          </a:p>
          <a:p>
            <a:r>
              <a:rPr lang="en-GB" sz="1200" dirty="0">
                <a:solidFill>
                  <a:prstClr val="black"/>
                </a:solidFill>
              </a:rPr>
              <a:t>My friends play = ____ _______ __________</a:t>
            </a:r>
          </a:p>
        </p:txBody>
      </p:sp>
      <p:sp>
        <p:nvSpPr>
          <p:cNvPr id="2" name="TextBox 1"/>
          <p:cNvSpPr txBox="1"/>
          <p:nvPr/>
        </p:nvSpPr>
        <p:spPr>
          <a:xfrm>
            <a:off x="179512" y="332656"/>
            <a:ext cx="2376264" cy="1938992"/>
          </a:xfrm>
          <a:prstGeom prst="rect">
            <a:avLst/>
          </a:prstGeom>
          <a:solidFill>
            <a:schemeClr val="bg1">
              <a:lumMod val="85000"/>
            </a:schemeClr>
          </a:solidFill>
          <a:ln w="38100">
            <a:solidFill>
              <a:srgbClr val="800080"/>
            </a:solidFill>
          </a:ln>
        </p:spPr>
        <p:txBody>
          <a:bodyPr wrap="square" rtlCol="0">
            <a:spAutoFit/>
          </a:bodyPr>
          <a:lstStyle/>
          <a:p>
            <a:r>
              <a:rPr lang="en-GB" sz="2000" dirty="0" smtClean="0">
                <a:latin typeface="Arial" panose="020B0604020202020204" pitchFamily="34" charset="0"/>
                <a:cs typeface="Arial" panose="020B0604020202020204" pitchFamily="34" charset="0"/>
              </a:rPr>
              <a:t>Whole class focus on problem areas following a prose translation ‘milestone’ assessment.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963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8176"/>
            <a:ext cx="4948014" cy="6924973"/>
          </a:xfrm>
          <a:prstGeom prst="rect">
            <a:avLst/>
          </a:prstGeom>
          <a:noFill/>
          <a:ln w="28575">
            <a:solidFill>
              <a:srgbClr val="800080"/>
            </a:solidFill>
          </a:ln>
        </p:spPr>
        <p:txBody>
          <a:bodyPr wrap="square" rtlCol="0">
            <a:spAutoFit/>
          </a:bodyPr>
          <a:lstStyle/>
          <a:p>
            <a:r>
              <a:rPr lang="en-GB" sz="1200" u="sng" dirty="0">
                <a:solidFill>
                  <a:prstClr val="black"/>
                </a:solidFill>
              </a:rPr>
              <a:t>Main Problem Areas of Translation: TEST</a:t>
            </a:r>
          </a:p>
          <a:p>
            <a:endParaRPr lang="en-GB" sz="1200" dirty="0">
              <a:solidFill>
                <a:prstClr val="black"/>
              </a:solidFill>
            </a:endParaRPr>
          </a:p>
          <a:p>
            <a:pPr marL="257175" indent="-257175">
              <a:buFontTx/>
              <a:buAutoNum type="arabicPeriod"/>
            </a:pPr>
            <a:r>
              <a:rPr lang="en-GB" sz="1200" b="1" dirty="0">
                <a:solidFill>
                  <a:prstClr val="black"/>
                </a:solidFill>
              </a:rPr>
              <a:t>Translating the word ‘in’:</a:t>
            </a:r>
          </a:p>
          <a:p>
            <a:r>
              <a:rPr lang="en-GB" sz="1200" dirty="0">
                <a:solidFill>
                  <a:prstClr val="black"/>
                </a:solidFill>
              </a:rPr>
              <a:t>In Cambridge = ___ Cambridge </a:t>
            </a:r>
          </a:p>
          <a:p>
            <a:r>
              <a:rPr lang="en-GB" sz="1200" dirty="0">
                <a:solidFill>
                  <a:prstClr val="black"/>
                </a:solidFill>
              </a:rPr>
              <a:t>In my/the village = ______ </a:t>
            </a:r>
            <a:r>
              <a:rPr lang="en-GB" sz="1200" dirty="0" err="1">
                <a:solidFill>
                  <a:prstClr val="black"/>
                </a:solidFill>
              </a:rPr>
              <a:t>mon</a:t>
            </a:r>
            <a:r>
              <a:rPr lang="en-GB" sz="1200" dirty="0">
                <a:solidFill>
                  <a:prstClr val="black"/>
                </a:solidFill>
              </a:rPr>
              <a:t>/le village</a:t>
            </a:r>
          </a:p>
          <a:p>
            <a:r>
              <a:rPr lang="en-GB" sz="1200" dirty="0">
                <a:solidFill>
                  <a:prstClr val="black"/>
                </a:solidFill>
              </a:rPr>
              <a:t>In England = _____ </a:t>
            </a:r>
            <a:r>
              <a:rPr lang="en-GB" sz="1200" dirty="0" err="1">
                <a:solidFill>
                  <a:prstClr val="black"/>
                </a:solidFill>
              </a:rPr>
              <a:t>Angleterre</a:t>
            </a:r>
            <a:endParaRPr lang="en-GB" sz="1200" dirty="0">
              <a:solidFill>
                <a:prstClr val="black"/>
              </a:solidFill>
            </a:endParaRPr>
          </a:p>
          <a:p>
            <a:endParaRPr lang="en-GB" sz="1200" dirty="0">
              <a:solidFill>
                <a:prstClr val="black"/>
              </a:solidFill>
            </a:endParaRPr>
          </a:p>
          <a:p>
            <a:r>
              <a:rPr lang="en-GB" sz="1200" b="1" dirty="0">
                <a:solidFill>
                  <a:prstClr val="black"/>
                </a:solidFill>
              </a:rPr>
              <a:t>2. Who is called/who are called </a:t>
            </a:r>
            <a:r>
              <a:rPr lang="en-GB" sz="1200" dirty="0">
                <a:solidFill>
                  <a:prstClr val="black"/>
                </a:solidFill>
              </a:rPr>
              <a:t>=______________/_____________</a:t>
            </a:r>
          </a:p>
          <a:p>
            <a:endParaRPr lang="en-GB" sz="1200" dirty="0">
              <a:solidFill>
                <a:prstClr val="black"/>
              </a:solidFill>
            </a:endParaRPr>
          </a:p>
          <a:p>
            <a:r>
              <a:rPr lang="en-GB" sz="1200" b="1" dirty="0">
                <a:solidFill>
                  <a:prstClr val="black"/>
                </a:solidFill>
              </a:rPr>
              <a:t>3. ‘de’ after negative phrases (and therefore no un/</a:t>
            </a:r>
            <a:r>
              <a:rPr lang="en-GB" sz="1200" b="1" dirty="0" err="1">
                <a:solidFill>
                  <a:prstClr val="black"/>
                </a:solidFill>
              </a:rPr>
              <a:t>une</a:t>
            </a:r>
            <a:r>
              <a:rPr lang="en-GB" sz="1200" b="1" dirty="0">
                <a:solidFill>
                  <a:prstClr val="black"/>
                </a:solidFill>
              </a:rPr>
              <a:t>/des:</a:t>
            </a:r>
          </a:p>
          <a:p>
            <a:r>
              <a:rPr lang="en-GB" sz="1200" dirty="0">
                <a:solidFill>
                  <a:prstClr val="black"/>
                </a:solidFill>
              </a:rPr>
              <a:t>I don’t have any brothers/sisters = Je </a:t>
            </a:r>
            <a:r>
              <a:rPr lang="en-GB" sz="1200" dirty="0" err="1">
                <a:solidFill>
                  <a:prstClr val="black"/>
                </a:solidFill>
              </a:rPr>
              <a:t>n’ai</a:t>
            </a:r>
            <a:r>
              <a:rPr lang="en-GB" sz="1200" dirty="0">
                <a:solidFill>
                  <a:prstClr val="black"/>
                </a:solidFill>
              </a:rPr>
              <a:t> pas _________/________</a:t>
            </a:r>
          </a:p>
          <a:p>
            <a:r>
              <a:rPr lang="en-GB" sz="1200" dirty="0">
                <a:solidFill>
                  <a:prstClr val="black"/>
                </a:solidFill>
              </a:rPr>
              <a:t>There isn’t a swimming pool = Il </a:t>
            </a:r>
            <a:r>
              <a:rPr lang="en-GB" sz="1200" dirty="0" err="1">
                <a:solidFill>
                  <a:prstClr val="black"/>
                </a:solidFill>
              </a:rPr>
              <a:t>n’y</a:t>
            </a:r>
            <a:r>
              <a:rPr lang="en-GB" sz="1200" dirty="0">
                <a:solidFill>
                  <a:prstClr val="black"/>
                </a:solidFill>
              </a:rPr>
              <a:t> a pas _____________</a:t>
            </a:r>
          </a:p>
          <a:p>
            <a:endParaRPr lang="en-GB" sz="1200" dirty="0">
              <a:solidFill>
                <a:prstClr val="black"/>
              </a:solidFill>
            </a:endParaRPr>
          </a:p>
          <a:p>
            <a:r>
              <a:rPr lang="en-GB" sz="1200" b="1" dirty="0">
                <a:solidFill>
                  <a:prstClr val="black"/>
                </a:solidFill>
              </a:rPr>
              <a:t>4. Translating the word ‘to’ + a certain place:</a:t>
            </a:r>
          </a:p>
          <a:p>
            <a:r>
              <a:rPr lang="en-GB" sz="1200" dirty="0">
                <a:solidFill>
                  <a:prstClr val="black"/>
                </a:solidFill>
              </a:rPr>
              <a:t>to = à but ‘to the’ = _____ , _______, or ______ and _______if it is followed by a masculine or feminine word which starts with a vowel</a:t>
            </a:r>
          </a:p>
          <a:p>
            <a:endParaRPr lang="en-GB" sz="1200" dirty="0">
              <a:solidFill>
                <a:prstClr val="black"/>
              </a:solidFill>
            </a:endParaRPr>
          </a:p>
          <a:p>
            <a:r>
              <a:rPr lang="en-GB" sz="1200" b="1" dirty="0">
                <a:solidFill>
                  <a:prstClr val="black"/>
                </a:solidFill>
              </a:rPr>
              <a:t>5. Difference between  (1) </a:t>
            </a:r>
            <a:r>
              <a:rPr lang="en-GB" sz="1200" b="1" dirty="0" err="1">
                <a:solidFill>
                  <a:prstClr val="black"/>
                </a:solidFill>
              </a:rPr>
              <a:t>préféré</a:t>
            </a:r>
            <a:r>
              <a:rPr lang="en-GB" sz="1200" b="1" dirty="0">
                <a:solidFill>
                  <a:prstClr val="black"/>
                </a:solidFill>
              </a:rPr>
              <a:t> and  (2)</a:t>
            </a:r>
            <a:r>
              <a:rPr lang="en-GB" sz="1200" b="1" dirty="0" err="1">
                <a:solidFill>
                  <a:prstClr val="black"/>
                </a:solidFill>
              </a:rPr>
              <a:t>préfère</a:t>
            </a:r>
            <a:r>
              <a:rPr lang="en-GB" sz="1200" b="1" dirty="0">
                <a:solidFill>
                  <a:prstClr val="black"/>
                </a:solidFill>
              </a:rPr>
              <a:t>:</a:t>
            </a:r>
          </a:p>
          <a:p>
            <a:pPr marL="257175" indent="-257175">
              <a:buFontTx/>
              <a:buAutoNum type="arabicParenBoth"/>
            </a:pPr>
            <a:r>
              <a:rPr lang="en-GB" sz="1200" dirty="0">
                <a:solidFill>
                  <a:prstClr val="black"/>
                </a:solidFill>
              </a:rPr>
              <a:t>= _____________</a:t>
            </a:r>
          </a:p>
          <a:p>
            <a:pPr marL="257175" indent="-257175">
              <a:buFontTx/>
              <a:buAutoNum type="arabicParenBoth"/>
            </a:pPr>
            <a:r>
              <a:rPr lang="en-GB" sz="1200" dirty="0">
                <a:solidFill>
                  <a:prstClr val="black"/>
                </a:solidFill>
              </a:rPr>
              <a:t>=_____________ </a:t>
            </a:r>
          </a:p>
          <a:p>
            <a:pPr marL="257175" indent="-257175">
              <a:buFontTx/>
              <a:buAutoNum type="arabicParenBoth"/>
            </a:pPr>
            <a:endParaRPr lang="en-GB" sz="1200" dirty="0">
              <a:solidFill>
                <a:prstClr val="black"/>
              </a:solidFill>
            </a:endParaRPr>
          </a:p>
          <a:p>
            <a:r>
              <a:rPr lang="en-GB" sz="1200" b="1" dirty="0">
                <a:solidFill>
                  <a:prstClr val="black"/>
                </a:solidFill>
              </a:rPr>
              <a:t>6. Translating the word ‘you’:</a:t>
            </a:r>
          </a:p>
          <a:p>
            <a:r>
              <a:rPr lang="en-GB" sz="1200" dirty="0">
                <a:solidFill>
                  <a:prstClr val="black"/>
                </a:solidFill>
              </a:rPr>
              <a:t>One person (familiar) = ________ One person or more (polite) =_______</a:t>
            </a:r>
          </a:p>
          <a:p>
            <a:r>
              <a:rPr lang="en-GB" sz="1200" dirty="0">
                <a:solidFill>
                  <a:prstClr val="black"/>
                </a:solidFill>
              </a:rPr>
              <a:t>You meaning ‘one in general’ = _______</a:t>
            </a:r>
          </a:p>
          <a:p>
            <a:endParaRPr lang="en-GB" sz="1200" dirty="0">
              <a:solidFill>
                <a:prstClr val="black"/>
              </a:solidFill>
            </a:endParaRPr>
          </a:p>
          <a:p>
            <a:r>
              <a:rPr lang="en-GB" sz="1200" dirty="0">
                <a:solidFill>
                  <a:prstClr val="black"/>
                </a:solidFill>
              </a:rPr>
              <a:t>7. </a:t>
            </a:r>
            <a:r>
              <a:rPr lang="en-GB" sz="1200" b="1" dirty="0">
                <a:solidFill>
                  <a:prstClr val="black"/>
                </a:solidFill>
              </a:rPr>
              <a:t>You can/one can </a:t>
            </a:r>
            <a:r>
              <a:rPr lang="en-GB" sz="1200" dirty="0">
                <a:solidFill>
                  <a:prstClr val="black"/>
                </a:solidFill>
              </a:rPr>
              <a:t>= _____ ______ and is followed by a verb in the </a:t>
            </a:r>
          </a:p>
          <a:p>
            <a:r>
              <a:rPr lang="en-GB" sz="1200" dirty="0">
                <a:solidFill>
                  <a:prstClr val="black"/>
                </a:solidFill>
              </a:rPr>
              <a:t>____________ form e.g. _____ __________ = You/one can do.</a:t>
            </a:r>
          </a:p>
          <a:p>
            <a:endParaRPr lang="en-GB" sz="1200" dirty="0">
              <a:solidFill>
                <a:prstClr val="black"/>
              </a:solidFill>
            </a:endParaRPr>
          </a:p>
          <a:p>
            <a:r>
              <a:rPr lang="en-GB" sz="1200" dirty="0">
                <a:solidFill>
                  <a:prstClr val="black"/>
                </a:solidFill>
              </a:rPr>
              <a:t>8</a:t>
            </a:r>
            <a:r>
              <a:rPr lang="en-GB" sz="1200" b="1" dirty="0">
                <a:solidFill>
                  <a:prstClr val="black"/>
                </a:solidFill>
              </a:rPr>
              <a:t>. It is = ________; is = _________; isn’t = ____________</a:t>
            </a:r>
          </a:p>
          <a:p>
            <a:r>
              <a:rPr lang="en-GB" sz="1200" b="1" dirty="0">
                <a:solidFill>
                  <a:prstClr val="black"/>
                </a:solidFill>
              </a:rPr>
              <a:t>are=__________; they are =___________; they aren’t=___________</a:t>
            </a:r>
          </a:p>
          <a:p>
            <a:endParaRPr lang="en-GB" sz="1200" b="1" dirty="0">
              <a:solidFill>
                <a:prstClr val="black"/>
              </a:solidFill>
            </a:endParaRPr>
          </a:p>
          <a:p>
            <a:r>
              <a:rPr lang="en-GB" sz="1200" b="1" dirty="0">
                <a:solidFill>
                  <a:prstClr val="black"/>
                </a:solidFill>
              </a:rPr>
              <a:t>9. Present Tense Verbs:</a:t>
            </a:r>
          </a:p>
          <a:p>
            <a:r>
              <a:rPr lang="en-GB" sz="1200" dirty="0">
                <a:solidFill>
                  <a:prstClr val="black"/>
                </a:solidFill>
              </a:rPr>
              <a:t>-e,-</a:t>
            </a:r>
            <a:r>
              <a:rPr lang="en-GB" sz="1200" dirty="0" err="1">
                <a:solidFill>
                  <a:prstClr val="black"/>
                </a:solidFill>
              </a:rPr>
              <a:t>es</a:t>
            </a:r>
            <a:r>
              <a:rPr lang="en-GB" sz="1200" dirty="0">
                <a:solidFill>
                  <a:prstClr val="black"/>
                </a:solidFill>
              </a:rPr>
              <a:t>,-e,-</a:t>
            </a:r>
            <a:r>
              <a:rPr lang="en-GB" sz="1200" dirty="0" err="1">
                <a:solidFill>
                  <a:prstClr val="black"/>
                </a:solidFill>
              </a:rPr>
              <a:t>ons</a:t>
            </a:r>
            <a:r>
              <a:rPr lang="en-GB" sz="1200" dirty="0">
                <a:solidFill>
                  <a:prstClr val="black"/>
                </a:solidFill>
              </a:rPr>
              <a:t>-</a:t>
            </a:r>
            <a:r>
              <a:rPr lang="en-GB" sz="1200" dirty="0" err="1">
                <a:solidFill>
                  <a:prstClr val="black"/>
                </a:solidFill>
              </a:rPr>
              <a:t>ez</a:t>
            </a:r>
            <a:r>
              <a:rPr lang="en-GB" sz="1200" dirty="0">
                <a:solidFill>
                  <a:prstClr val="black"/>
                </a:solidFill>
              </a:rPr>
              <a:t>,-</a:t>
            </a:r>
            <a:r>
              <a:rPr lang="en-GB" sz="1200" dirty="0" err="1">
                <a:solidFill>
                  <a:prstClr val="black"/>
                </a:solidFill>
              </a:rPr>
              <a:t>ent</a:t>
            </a:r>
            <a:r>
              <a:rPr lang="en-GB" sz="1200" dirty="0">
                <a:solidFill>
                  <a:prstClr val="black"/>
                </a:solidFill>
              </a:rPr>
              <a:t> + irregular verbs (</a:t>
            </a:r>
            <a:r>
              <a:rPr lang="en-GB" sz="1200" dirty="0" err="1">
                <a:solidFill>
                  <a:prstClr val="black"/>
                </a:solidFill>
              </a:rPr>
              <a:t>avoir</a:t>
            </a:r>
            <a:r>
              <a:rPr lang="en-GB" sz="1200" dirty="0">
                <a:solidFill>
                  <a:prstClr val="black"/>
                </a:solidFill>
              </a:rPr>
              <a:t>, </a:t>
            </a:r>
            <a:r>
              <a:rPr lang="en-GB" sz="1200" dirty="0" err="1">
                <a:solidFill>
                  <a:prstClr val="black"/>
                </a:solidFill>
              </a:rPr>
              <a:t>être</a:t>
            </a:r>
            <a:r>
              <a:rPr lang="en-GB" sz="1200" dirty="0">
                <a:solidFill>
                  <a:prstClr val="black"/>
                </a:solidFill>
              </a:rPr>
              <a:t> &amp; </a:t>
            </a:r>
            <a:r>
              <a:rPr lang="en-GB" sz="1200" dirty="0" err="1">
                <a:solidFill>
                  <a:prstClr val="black"/>
                </a:solidFill>
              </a:rPr>
              <a:t>aller</a:t>
            </a:r>
            <a:r>
              <a:rPr lang="en-GB" sz="1200" dirty="0">
                <a:solidFill>
                  <a:prstClr val="black"/>
                </a:solidFill>
              </a:rPr>
              <a:t>)</a:t>
            </a:r>
          </a:p>
          <a:p>
            <a:r>
              <a:rPr lang="en-GB" sz="1200" dirty="0">
                <a:solidFill>
                  <a:prstClr val="black"/>
                </a:solidFill>
              </a:rPr>
              <a:t>In particular there are problems with:</a:t>
            </a:r>
          </a:p>
          <a:p>
            <a:r>
              <a:rPr lang="en-GB" sz="1200" dirty="0">
                <a:solidFill>
                  <a:prstClr val="black"/>
                </a:solidFill>
              </a:rPr>
              <a:t>I go/I am going = ___ ______</a:t>
            </a:r>
          </a:p>
          <a:p>
            <a:r>
              <a:rPr lang="en-GB" sz="1200" dirty="0">
                <a:solidFill>
                  <a:prstClr val="black"/>
                </a:solidFill>
              </a:rPr>
              <a:t>My mum likes = ____ ______ ______</a:t>
            </a:r>
          </a:p>
          <a:p>
            <a:r>
              <a:rPr lang="en-GB" sz="1200" dirty="0">
                <a:solidFill>
                  <a:prstClr val="black"/>
                </a:solidFill>
              </a:rPr>
              <a:t>My friends play = ____ _______ __________</a:t>
            </a:r>
          </a:p>
        </p:txBody>
      </p:sp>
      <p:sp>
        <p:nvSpPr>
          <p:cNvPr id="3" name="TextBox 2"/>
          <p:cNvSpPr txBox="1"/>
          <p:nvPr/>
        </p:nvSpPr>
        <p:spPr>
          <a:xfrm>
            <a:off x="179512" y="332656"/>
            <a:ext cx="2376264" cy="3477875"/>
          </a:xfrm>
          <a:prstGeom prst="rect">
            <a:avLst/>
          </a:prstGeom>
          <a:solidFill>
            <a:schemeClr val="bg1">
              <a:lumMod val="85000"/>
            </a:schemeClr>
          </a:solidFill>
          <a:ln w="38100">
            <a:solidFill>
              <a:srgbClr val="800080"/>
            </a:solidFill>
          </a:ln>
        </p:spPr>
        <p:txBody>
          <a:bodyPr wrap="square" rtlCol="0">
            <a:spAutoFit/>
          </a:bodyPr>
          <a:lstStyle/>
          <a:p>
            <a:r>
              <a:rPr lang="en-GB" sz="2000" dirty="0" smtClean="0">
                <a:latin typeface="Arial" panose="020B0604020202020204" pitchFamily="34" charset="0"/>
                <a:cs typeface="Arial" panose="020B0604020202020204" pitchFamily="34" charset="0"/>
              </a:rPr>
              <a:t>Whole class given their own milestone task back and asked to:</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1) set own targets based on the areas 1-9 that they had difficulty with</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2) revise for a test on the main problem areas.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32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70" y="1329990"/>
            <a:ext cx="4176213" cy="3917031"/>
          </a:xfrm>
        </p:spPr>
        <p:txBody>
          <a:bodyPr>
            <a:normAutofit/>
          </a:bodyPr>
          <a:lstStyle/>
          <a:p>
            <a:pPr marL="0" indent="0">
              <a:buNone/>
            </a:pPr>
            <a:r>
              <a:rPr lang="en-GB" dirty="0"/>
              <a:t>Hello. My name is Sophie and I live in Annecy (3). I have a brother who is called </a:t>
            </a:r>
            <a:r>
              <a:rPr lang="en-GB" dirty="0" smtClean="0"/>
              <a:t>Marc </a:t>
            </a:r>
            <a:r>
              <a:rPr lang="en-GB" dirty="0"/>
              <a:t>(3). I don’t have any sisters (3).  In Annecy there is a market, some restaurants and some shops (3). My brother likes to go to the swimming pool (3) but I prefer to go to the </a:t>
            </a:r>
            <a:r>
              <a:rPr lang="en-GB" dirty="0" smtClean="0"/>
              <a:t>lake *(</a:t>
            </a:r>
            <a:r>
              <a:rPr lang="en-GB" dirty="0"/>
              <a:t>3). </a:t>
            </a:r>
          </a:p>
        </p:txBody>
      </p:sp>
      <p:sp>
        <p:nvSpPr>
          <p:cNvPr id="4" name="TextBox 3"/>
          <p:cNvSpPr txBox="1"/>
          <p:nvPr/>
        </p:nvSpPr>
        <p:spPr>
          <a:xfrm>
            <a:off x="4838836" y="3874993"/>
            <a:ext cx="4273937" cy="707886"/>
          </a:xfrm>
          <a:prstGeom prst="rect">
            <a:avLst/>
          </a:prstGeom>
          <a:noFill/>
        </p:spPr>
        <p:txBody>
          <a:bodyPr wrap="square" rtlCol="0">
            <a:spAutoFit/>
          </a:bodyPr>
          <a:lstStyle/>
          <a:p>
            <a:r>
              <a:rPr lang="en-GB" sz="2000" dirty="0">
                <a:solidFill>
                  <a:prstClr val="black"/>
                </a:solidFill>
              </a:rPr>
              <a:t>*le lac= lake</a:t>
            </a:r>
          </a:p>
          <a:p>
            <a:r>
              <a:rPr lang="en-GB" sz="2000" dirty="0">
                <a:solidFill>
                  <a:prstClr val="black"/>
                </a:solidFill>
              </a:rPr>
              <a:t>*à la </a:t>
            </a:r>
            <a:r>
              <a:rPr lang="en-GB" sz="2000" dirty="0" err="1">
                <a:solidFill>
                  <a:prstClr val="black"/>
                </a:solidFill>
              </a:rPr>
              <a:t>montagne</a:t>
            </a:r>
            <a:r>
              <a:rPr lang="en-GB" sz="2000" dirty="0">
                <a:solidFill>
                  <a:prstClr val="black"/>
                </a:solidFill>
              </a:rPr>
              <a:t>= in the mountains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8541" y="1157572"/>
            <a:ext cx="333137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1520" y="260648"/>
            <a:ext cx="5112568" cy="707886"/>
          </a:xfrm>
          <a:prstGeom prst="rect">
            <a:avLst/>
          </a:prstGeom>
          <a:solidFill>
            <a:schemeClr val="bg1">
              <a:lumMod val="85000"/>
            </a:schemeClr>
          </a:solidFill>
          <a:ln w="38100">
            <a:solidFill>
              <a:srgbClr val="800080"/>
            </a:solidFill>
          </a:ln>
        </p:spPr>
        <p:txBody>
          <a:bodyPr wrap="square" rtlCol="0">
            <a:spAutoFit/>
          </a:bodyPr>
          <a:lstStyle/>
          <a:p>
            <a:r>
              <a:rPr lang="en-GB" sz="2000" dirty="0" smtClean="0">
                <a:latin typeface="Arial" panose="020B0604020202020204" pitchFamily="34" charset="0"/>
                <a:cs typeface="Arial" panose="020B0604020202020204" pitchFamily="34" charset="0"/>
              </a:rPr>
              <a:t>Class (a week later) given a similar, yet different prose translation to do.</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251520" y="4673310"/>
            <a:ext cx="8568952" cy="1938992"/>
          </a:xfrm>
          <a:prstGeom prst="rect">
            <a:avLst/>
          </a:prstGeom>
        </p:spPr>
        <p:txBody>
          <a:bodyPr wrap="square">
            <a:spAutoFit/>
          </a:bodyPr>
          <a:lstStyle/>
          <a:p>
            <a:r>
              <a:rPr lang="en-GB" sz="2400" dirty="0"/>
              <a:t>There isn’t an ice rink in Annecy (3) but you can go skiing in the mountains*(3). I like my town and in my opinion it’s pretty (3) but it isn’t big (3). Sometimes I go to the leisure centre  with my friends(3) and we play table tennis or tennis (3). I like playing table tennis because it’s fun (3) but I can’t play tennis! (3)</a:t>
            </a:r>
            <a:endParaRPr lang="en-GB" sz="2400" dirty="0"/>
          </a:p>
        </p:txBody>
      </p:sp>
    </p:spTree>
    <p:extLst>
      <p:ext uri="{BB962C8B-B14F-4D97-AF65-F5344CB8AC3E}">
        <p14:creationId xmlns:p14="http://schemas.microsoft.com/office/powerpoint/2010/main" val="2569136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latin typeface="Arial" panose="020B0604020202020204" pitchFamily="34" charset="0"/>
                <a:cs typeface="Arial" panose="020B0604020202020204" pitchFamily="34" charset="0"/>
              </a:rPr>
              <a:t>Answer slide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dirty="0" smtClean="0">
                <a:latin typeface="Arial" panose="020B0604020202020204" pitchFamily="34" charset="0"/>
                <a:cs typeface="Arial" panose="020B0604020202020204" pitchFamily="34" charset="0"/>
              </a:rPr>
              <a:t>Bonjour. Je </a:t>
            </a:r>
            <a:r>
              <a:rPr lang="en-GB" dirty="0" err="1" smtClean="0">
                <a:latin typeface="Arial" panose="020B0604020202020204" pitchFamily="34" charset="0"/>
                <a:cs typeface="Arial" panose="020B0604020202020204" pitchFamily="34" charset="0"/>
              </a:rPr>
              <a:t>m’appelle</a:t>
            </a:r>
            <a:r>
              <a:rPr lang="en-GB" dirty="0" smtClean="0">
                <a:latin typeface="Arial" panose="020B0604020202020204" pitchFamily="34" charset="0"/>
                <a:cs typeface="Arial" panose="020B0604020202020204" pitchFamily="34" charset="0"/>
              </a:rPr>
              <a:t> Sophie et </a:t>
            </a:r>
            <a:r>
              <a:rPr lang="en-GB" dirty="0" err="1" smtClean="0">
                <a:latin typeface="Arial" panose="020B0604020202020204" pitchFamily="34" charset="0"/>
                <a:cs typeface="Arial" panose="020B0604020202020204" pitchFamily="34" charset="0"/>
              </a:rPr>
              <a:t>j’habite</a:t>
            </a:r>
            <a:r>
              <a:rPr lang="en-GB" dirty="0" smtClean="0">
                <a:latin typeface="Arial" panose="020B0604020202020204" pitchFamily="34" charset="0"/>
                <a:cs typeface="Arial" panose="020B0604020202020204" pitchFamily="34" charset="0"/>
              </a:rPr>
              <a:t> à Annecy (3</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J’ai</a:t>
            </a:r>
            <a:r>
              <a:rPr lang="en-GB" dirty="0" smtClean="0">
                <a:latin typeface="Arial" panose="020B0604020202020204" pitchFamily="34" charset="0"/>
                <a:cs typeface="Arial" panose="020B0604020202020204" pitchFamily="34" charset="0"/>
              </a:rPr>
              <a:t> un frère qui </a:t>
            </a:r>
            <a:r>
              <a:rPr lang="en-GB" dirty="0" err="1" smtClean="0">
                <a:latin typeface="Arial" panose="020B0604020202020204" pitchFamily="34" charset="0"/>
                <a:cs typeface="Arial" panose="020B0604020202020204" pitchFamily="34" charset="0"/>
              </a:rPr>
              <a:t>s’appelle</a:t>
            </a:r>
            <a:r>
              <a:rPr lang="en-GB" dirty="0" smtClean="0">
                <a:latin typeface="Arial" panose="020B0604020202020204" pitchFamily="34" charset="0"/>
                <a:cs typeface="Arial" panose="020B0604020202020204" pitchFamily="34" charset="0"/>
              </a:rPr>
              <a:t> Marc </a:t>
            </a:r>
            <a:r>
              <a:rPr lang="en-GB" dirty="0">
                <a:latin typeface="Arial" panose="020B0604020202020204" pitchFamily="34" charset="0"/>
                <a:cs typeface="Arial" panose="020B0604020202020204" pitchFamily="34" charset="0"/>
              </a:rPr>
              <a:t>(3). </a:t>
            </a:r>
            <a:r>
              <a:rPr lang="en-GB" dirty="0" smtClean="0">
                <a:latin typeface="Arial" panose="020B0604020202020204" pitchFamily="34" charset="0"/>
                <a:cs typeface="Arial" panose="020B0604020202020204" pitchFamily="34" charset="0"/>
              </a:rPr>
              <a:t>Je </a:t>
            </a:r>
            <a:r>
              <a:rPr lang="en-GB" dirty="0" err="1" smtClean="0">
                <a:latin typeface="Arial" panose="020B0604020202020204" pitchFamily="34" charset="0"/>
                <a:cs typeface="Arial" panose="020B0604020202020204" pitchFamily="34" charset="0"/>
              </a:rPr>
              <a:t>n’ai</a:t>
            </a:r>
            <a:r>
              <a:rPr lang="en-GB" dirty="0" smtClean="0">
                <a:latin typeface="Arial" panose="020B0604020202020204" pitchFamily="34" charset="0"/>
                <a:cs typeface="Arial" panose="020B0604020202020204" pitchFamily="34" charset="0"/>
              </a:rPr>
              <a:t> pas de </a:t>
            </a:r>
            <a:r>
              <a:rPr lang="en-GB" dirty="0" err="1" smtClean="0">
                <a:latin typeface="Arial" panose="020B0604020202020204" pitchFamily="34" charset="0"/>
                <a:cs typeface="Arial" panose="020B0604020202020204" pitchFamily="34" charset="0"/>
              </a:rPr>
              <a:t>soeurs</a:t>
            </a:r>
            <a:r>
              <a:rPr lang="en-GB" dirty="0" smtClean="0">
                <a:latin typeface="Arial" panose="020B0604020202020204" pitchFamily="34" charset="0"/>
                <a:cs typeface="Arial" panose="020B0604020202020204" pitchFamily="34" charset="0"/>
              </a:rPr>
              <a:t> (3</a:t>
            </a:r>
            <a:r>
              <a:rPr lang="en-GB" dirty="0">
                <a:latin typeface="Arial" panose="020B0604020202020204" pitchFamily="34" charset="0"/>
                <a:cs typeface="Arial" panose="020B0604020202020204" pitchFamily="34" charset="0"/>
              </a:rPr>
              <a:t>). À</a:t>
            </a:r>
            <a:r>
              <a:rPr lang="en-GB" dirty="0" smtClean="0">
                <a:latin typeface="Arial" panose="020B0604020202020204" pitchFamily="34" charset="0"/>
                <a:cs typeface="Arial" panose="020B0604020202020204" pitchFamily="34" charset="0"/>
              </a:rPr>
              <a:t> Annecy </a:t>
            </a:r>
            <a:r>
              <a:rPr lang="en-GB" dirty="0" err="1" smtClean="0">
                <a:latin typeface="Arial" panose="020B0604020202020204" pitchFamily="34" charset="0"/>
                <a:cs typeface="Arial" panose="020B0604020202020204" pitchFamily="34" charset="0"/>
              </a:rPr>
              <a:t>il</a:t>
            </a:r>
            <a:r>
              <a:rPr lang="en-GB" dirty="0" smtClean="0">
                <a:latin typeface="Arial" panose="020B0604020202020204" pitchFamily="34" charset="0"/>
                <a:cs typeface="Arial" panose="020B0604020202020204" pitchFamily="34" charset="0"/>
              </a:rPr>
              <a:t> y a un </a:t>
            </a:r>
            <a:r>
              <a:rPr lang="en-GB" dirty="0" err="1" smtClean="0">
                <a:latin typeface="Arial" panose="020B0604020202020204" pitchFamily="34" charset="0"/>
                <a:cs typeface="Arial" panose="020B0604020202020204" pitchFamily="34" charset="0"/>
              </a:rPr>
              <a:t>marché</a:t>
            </a:r>
            <a:r>
              <a:rPr lang="en-GB" dirty="0" smtClean="0">
                <a:latin typeface="Arial" panose="020B0604020202020204" pitchFamily="34" charset="0"/>
                <a:cs typeface="Arial" panose="020B0604020202020204" pitchFamily="34" charset="0"/>
              </a:rPr>
              <a:t>, des restaurants et des </a:t>
            </a:r>
            <a:r>
              <a:rPr lang="en-GB" dirty="0" err="1" smtClean="0">
                <a:latin typeface="Arial" panose="020B0604020202020204" pitchFamily="34" charset="0"/>
                <a:cs typeface="Arial" panose="020B0604020202020204" pitchFamily="34" charset="0"/>
              </a:rPr>
              <a:t>magasins</a:t>
            </a:r>
            <a:r>
              <a:rPr lang="en-GB" dirty="0" smtClean="0">
                <a:latin typeface="Arial" panose="020B0604020202020204" pitchFamily="34" charset="0"/>
                <a:cs typeface="Arial" panose="020B0604020202020204" pitchFamily="34" charset="0"/>
              </a:rPr>
              <a:t> (3</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Mon frère </a:t>
            </a:r>
            <a:r>
              <a:rPr lang="en-GB" dirty="0" err="1" smtClean="0">
                <a:latin typeface="Arial" panose="020B0604020202020204" pitchFamily="34" charset="0"/>
                <a:cs typeface="Arial" panose="020B0604020202020204" pitchFamily="34" charset="0"/>
              </a:rPr>
              <a:t>aime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aller</a:t>
            </a:r>
            <a:r>
              <a:rPr lang="en-GB" dirty="0" smtClean="0">
                <a:latin typeface="Arial" panose="020B0604020202020204" pitchFamily="34" charset="0"/>
                <a:cs typeface="Arial" panose="020B0604020202020204" pitchFamily="34" charset="0"/>
              </a:rPr>
              <a:t> à la piscine(3</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mais</a:t>
            </a:r>
            <a:r>
              <a:rPr lang="en-GB" dirty="0" smtClean="0">
                <a:latin typeface="Arial" panose="020B0604020202020204" pitchFamily="34" charset="0"/>
                <a:cs typeface="Arial" panose="020B0604020202020204" pitchFamily="34" charset="0"/>
              </a:rPr>
              <a:t> je </a:t>
            </a:r>
            <a:r>
              <a:rPr lang="en-GB" dirty="0" err="1" smtClean="0">
                <a:latin typeface="Arial" panose="020B0604020202020204" pitchFamily="34" charset="0"/>
                <a:cs typeface="Arial" panose="020B0604020202020204" pitchFamily="34" charset="0"/>
              </a:rPr>
              <a:t>préfère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aller</a:t>
            </a:r>
            <a:r>
              <a:rPr lang="en-GB" dirty="0" smtClean="0">
                <a:latin typeface="Arial" panose="020B0604020202020204" pitchFamily="34" charset="0"/>
                <a:cs typeface="Arial" panose="020B0604020202020204" pitchFamily="34" charset="0"/>
              </a:rPr>
              <a:t> au lac (3</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Il </a:t>
            </a:r>
            <a:r>
              <a:rPr lang="en-GB" dirty="0" err="1" smtClean="0">
                <a:latin typeface="Arial" panose="020B0604020202020204" pitchFamily="34" charset="0"/>
                <a:cs typeface="Arial" panose="020B0604020202020204" pitchFamily="34" charset="0"/>
              </a:rPr>
              <a:t>n’y</a:t>
            </a:r>
            <a:r>
              <a:rPr lang="en-GB" dirty="0" smtClean="0">
                <a:latin typeface="Arial" panose="020B0604020202020204" pitchFamily="34" charset="0"/>
                <a:cs typeface="Arial" panose="020B0604020202020204" pitchFamily="34" charset="0"/>
              </a:rPr>
              <a:t> a pas de </a:t>
            </a:r>
            <a:r>
              <a:rPr lang="en-GB" dirty="0" err="1" smtClean="0">
                <a:latin typeface="Arial" panose="020B0604020202020204" pitchFamily="34" charset="0"/>
                <a:cs typeface="Arial" panose="020B0604020202020204" pitchFamily="34" charset="0"/>
              </a:rPr>
              <a:t>patinoire</a:t>
            </a:r>
            <a:r>
              <a:rPr lang="en-GB" dirty="0" smtClean="0">
                <a:latin typeface="Arial" panose="020B0604020202020204" pitchFamily="34" charset="0"/>
                <a:cs typeface="Arial" panose="020B0604020202020204" pitchFamily="34" charset="0"/>
              </a:rPr>
              <a:t> à Annecy(3</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mais</a:t>
            </a:r>
            <a:r>
              <a:rPr lang="en-GB" dirty="0" smtClean="0">
                <a:latin typeface="Arial" panose="020B0604020202020204" pitchFamily="34" charset="0"/>
                <a:cs typeface="Arial" panose="020B0604020202020204" pitchFamily="34" charset="0"/>
              </a:rPr>
              <a:t> on </a:t>
            </a:r>
            <a:r>
              <a:rPr lang="en-GB" dirty="0" err="1" smtClean="0">
                <a:latin typeface="Arial" panose="020B0604020202020204" pitchFamily="34" charset="0"/>
                <a:cs typeface="Arial" panose="020B0604020202020204" pitchFamily="34" charset="0"/>
              </a:rPr>
              <a:t>peut</a:t>
            </a:r>
            <a:r>
              <a:rPr lang="en-GB" dirty="0" smtClean="0">
                <a:latin typeface="Arial" panose="020B0604020202020204" pitchFamily="34" charset="0"/>
                <a:cs typeface="Arial" panose="020B0604020202020204" pitchFamily="34" charset="0"/>
              </a:rPr>
              <a:t> faire du ski à la </a:t>
            </a:r>
            <a:r>
              <a:rPr lang="en-GB" dirty="0" err="1" smtClean="0">
                <a:latin typeface="Arial" panose="020B0604020202020204" pitchFamily="34" charset="0"/>
                <a:cs typeface="Arial" panose="020B0604020202020204" pitchFamily="34" charset="0"/>
              </a:rPr>
              <a:t>montagne</a:t>
            </a:r>
            <a:r>
              <a:rPr lang="en-GB" dirty="0" smtClean="0">
                <a:latin typeface="Arial" panose="020B0604020202020204" pitchFamily="34" charset="0"/>
                <a:cs typeface="Arial" panose="020B0604020202020204" pitchFamily="34" charset="0"/>
              </a:rPr>
              <a:t> (3</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J’aime</a:t>
            </a:r>
            <a:r>
              <a:rPr lang="en-GB" dirty="0" smtClean="0">
                <a:latin typeface="Arial" panose="020B0604020202020204" pitchFamily="34" charset="0"/>
                <a:cs typeface="Arial" panose="020B0604020202020204" pitchFamily="34" charset="0"/>
              </a:rPr>
              <a:t> ma </a:t>
            </a:r>
            <a:r>
              <a:rPr lang="en-GB" dirty="0" err="1" smtClean="0">
                <a:latin typeface="Arial" panose="020B0604020202020204" pitchFamily="34" charset="0"/>
                <a:cs typeface="Arial" panose="020B0604020202020204" pitchFamily="34" charset="0"/>
              </a:rPr>
              <a:t>ville</a:t>
            </a:r>
            <a:r>
              <a:rPr lang="en-GB" dirty="0" smtClean="0">
                <a:latin typeface="Arial" panose="020B0604020202020204" pitchFamily="34" charset="0"/>
                <a:cs typeface="Arial" panose="020B0604020202020204" pitchFamily="34" charset="0"/>
              </a:rPr>
              <a:t> et à </a:t>
            </a:r>
            <a:r>
              <a:rPr lang="en-GB" dirty="0" err="1" smtClean="0">
                <a:latin typeface="Arial" panose="020B0604020202020204" pitchFamily="34" charset="0"/>
                <a:cs typeface="Arial" panose="020B0604020202020204" pitchFamily="34" charset="0"/>
              </a:rPr>
              <a:t>mon</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avis</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c’est</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jolie</a:t>
            </a:r>
            <a:r>
              <a:rPr lang="en-GB" dirty="0" smtClean="0">
                <a:latin typeface="Arial" panose="020B0604020202020204" pitchFamily="34" charset="0"/>
                <a:cs typeface="Arial" panose="020B0604020202020204" pitchFamily="34" charset="0"/>
              </a:rPr>
              <a:t> (3</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mais</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ce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n’est</a:t>
            </a:r>
            <a:r>
              <a:rPr lang="en-GB" dirty="0" smtClean="0">
                <a:latin typeface="Arial" panose="020B0604020202020204" pitchFamily="34" charset="0"/>
                <a:cs typeface="Arial" panose="020B0604020202020204" pitchFamily="34" charset="0"/>
              </a:rPr>
              <a:t> pas </a:t>
            </a:r>
            <a:r>
              <a:rPr lang="en-GB" dirty="0" err="1" smtClean="0">
                <a:latin typeface="Arial" panose="020B0604020202020204" pitchFamily="34" charset="0"/>
                <a:cs typeface="Arial" panose="020B0604020202020204" pitchFamily="34" charset="0"/>
              </a:rPr>
              <a:t>grande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(3). </a:t>
            </a:r>
            <a:r>
              <a:rPr lang="en-GB" dirty="0" err="1" smtClean="0">
                <a:latin typeface="Arial" panose="020B0604020202020204" pitchFamily="34" charset="0"/>
                <a:cs typeface="Arial" panose="020B0604020202020204" pitchFamily="34" charset="0"/>
              </a:rPr>
              <a:t>Quelquefois</a:t>
            </a:r>
            <a:r>
              <a:rPr lang="en-GB" dirty="0" smtClean="0">
                <a:latin typeface="Arial" panose="020B0604020202020204" pitchFamily="34" charset="0"/>
                <a:cs typeface="Arial" panose="020B0604020202020204" pitchFamily="34" charset="0"/>
              </a:rPr>
              <a:t> je </a:t>
            </a:r>
            <a:r>
              <a:rPr lang="en-GB" dirty="0" err="1" smtClean="0">
                <a:latin typeface="Arial" panose="020B0604020202020204" pitchFamily="34" charset="0"/>
                <a:cs typeface="Arial" panose="020B0604020202020204" pitchFamily="34" charset="0"/>
              </a:rPr>
              <a:t>vais</a:t>
            </a:r>
            <a:r>
              <a:rPr lang="en-GB" dirty="0" smtClean="0">
                <a:latin typeface="Arial" panose="020B0604020202020204" pitchFamily="34" charset="0"/>
                <a:cs typeface="Arial" panose="020B0604020202020204" pitchFamily="34" charset="0"/>
              </a:rPr>
              <a:t> au centre de </a:t>
            </a:r>
            <a:r>
              <a:rPr lang="en-GB" dirty="0" err="1" smtClean="0">
                <a:latin typeface="Arial" panose="020B0604020202020204" pitchFamily="34" charset="0"/>
                <a:cs typeface="Arial" panose="020B0604020202020204" pitchFamily="34" charset="0"/>
              </a:rPr>
              <a:t>loisirs</a:t>
            </a:r>
            <a:r>
              <a:rPr lang="en-GB" dirty="0" smtClean="0">
                <a:latin typeface="Arial" panose="020B0604020202020204" pitchFamily="34" charset="0"/>
                <a:cs typeface="Arial" panose="020B0604020202020204" pitchFamily="34" charset="0"/>
              </a:rPr>
              <a:t> avec </a:t>
            </a:r>
            <a:r>
              <a:rPr lang="en-GB" dirty="0" err="1" smtClean="0">
                <a:latin typeface="Arial" panose="020B0604020202020204" pitchFamily="34" charset="0"/>
                <a:cs typeface="Arial" panose="020B0604020202020204" pitchFamily="34" charset="0"/>
              </a:rPr>
              <a:t>mes</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amis</a:t>
            </a:r>
            <a:r>
              <a:rPr lang="en-GB" dirty="0" smtClean="0">
                <a:latin typeface="Arial" panose="020B0604020202020204" pitchFamily="34" charset="0"/>
                <a:cs typeface="Arial" panose="020B0604020202020204" pitchFamily="34" charset="0"/>
              </a:rPr>
              <a:t> (3) et nous </a:t>
            </a:r>
            <a:r>
              <a:rPr lang="en-GB" dirty="0" err="1" smtClean="0">
                <a:latin typeface="Arial" panose="020B0604020202020204" pitchFamily="34" charset="0"/>
                <a:cs typeface="Arial" panose="020B0604020202020204" pitchFamily="34" charset="0"/>
              </a:rPr>
              <a:t>jouons</a:t>
            </a:r>
            <a:r>
              <a:rPr lang="en-GB" dirty="0" smtClean="0">
                <a:latin typeface="Arial" panose="020B0604020202020204" pitchFamily="34" charset="0"/>
                <a:cs typeface="Arial" panose="020B0604020202020204" pitchFamily="34" charset="0"/>
              </a:rPr>
              <a:t> au </a:t>
            </a:r>
            <a:r>
              <a:rPr lang="en-GB" dirty="0" err="1" smtClean="0">
                <a:latin typeface="Arial" panose="020B0604020202020204" pitchFamily="34" charset="0"/>
                <a:cs typeface="Arial" panose="020B0604020202020204" pitchFamily="34" charset="0"/>
              </a:rPr>
              <a:t>ping-pong</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ou</a:t>
            </a:r>
            <a:r>
              <a:rPr lang="en-GB" dirty="0" smtClean="0">
                <a:latin typeface="Arial" panose="020B0604020202020204" pitchFamily="34" charset="0"/>
                <a:cs typeface="Arial" panose="020B0604020202020204" pitchFamily="34" charset="0"/>
              </a:rPr>
              <a:t> au tennis(3</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J’aime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jouer</a:t>
            </a:r>
            <a:r>
              <a:rPr lang="en-GB" dirty="0" smtClean="0">
                <a:latin typeface="Arial" panose="020B0604020202020204" pitchFamily="34" charset="0"/>
                <a:cs typeface="Arial" panose="020B0604020202020204" pitchFamily="34" charset="0"/>
              </a:rPr>
              <a:t> au </a:t>
            </a:r>
            <a:r>
              <a:rPr lang="en-GB" dirty="0" err="1" smtClean="0">
                <a:latin typeface="Arial" panose="020B0604020202020204" pitchFamily="34" charset="0"/>
                <a:cs typeface="Arial" panose="020B0604020202020204" pitchFamily="34" charset="0"/>
              </a:rPr>
              <a:t>ping-pong</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parce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que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c’est</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amusant</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3</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mais</a:t>
            </a:r>
            <a:r>
              <a:rPr lang="en-GB" dirty="0" smtClean="0">
                <a:latin typeface="Arial" panose="020B0604020202020204" pitchFamily="34" charset="0"/>
                <a:cs typeface="Arial" panose="020B0604020202020204" pitchFamily="34" charset="0"/>
              </a:rPr>
              <a:t> je ne </a:t>
            </a:r>
            <a:r>
              <a:rPr lang="en-GB" dirty="0" err="1" smtClean="0">
                <a:latin typeface="Arial" panose="020B0604020202020204" pitchFamily="34" charset="0"/>
                <a:cs typeface="Arial" panose="020B0604020202020204" pitchFamily="34" charset="0"/>
              </a:rPr>
              <a:t>peux</a:t>
            </a:r>
            <a:r>
              <a:rPr lang="en-GB" dirty="0" smtClean="0">
                <a:latin typeface="Arial" panose="020B0604020202020204" pitchFamily="34" charset="0"/>
                <a:cs typeface="Arial" panose="020B0604020202020204" pitchFamily="34" charset="0"/>
              </a:rPr>
              <a:t> pas </a:t>
            </a:r>
            <a:r>
              <a:rPr lang="en-GB" dirty="0" err="1" smtClean="0">
                <a:latin typeface="Arial" panose="020B0604020202020204" pitchFamily="34" charset="0"/>
                <a:cs typeface="Arial" panose="020B0604020202020204" pitchFamily="34" charset="0"/>
              </a:rPr>
              <a:t>jouer</a:t>
            </a:r>
            <a:r>
              <a:rPr lang="en-GB" dirty="0" smtClean="0">
                <a:latin typeface="Arial" panose="020B0604020202020204" pitchFamily="34" charset="0"/>
                <a:cs typeface="Arial" panose="020B0604020202020204" pitchFamily="34" charset="0"/>
              </a:rPr>
              <a:t> au tennis! </a:t>
            </a:r>
            <a:r>
              <a:rPr lang="en-GB" dirty="0">
                <a:latin typeface="Arial" panose="020B0604020202020204" pitchFamily="34" charset="0"/>
                <a:cs typeface="Arial" panose="020B0604020202020204" pitchFamily="34" charset="0"/>
              </a:rPr>
              <a:t>(3)</a:t>
            </a:r>
          </a:p>
          <a:p>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5382090" y="6129300"/>
            <a:ext cx="1458162" cy="461665"/>
          </a:xfrm>
          <a:prstGeom prst="rect">
            <a:avLst/>
          </a:prstGeom>
          <a:noFill/>
        </p:spPr>
        <p:txBody>
          <a:bodyPr wrap="square" rtlCol="0">
            <a:spAutoFit/>
          </a:bodyPr>
          <a:lstStyle/>
          <a:p>
            <a:r>
              <a:rPr lang="en-GB" sz="2400" dirty="0">
                <a:solidFill>
                  <a:prstClr val="black"/>
                </a:solidFill>
              </a:rPr>
              <a:t>/42</a:t>
            </a:r>
          </a:p>
        </p:txBody>
      </p:sp>
    </p:spTree>
    <p:extLst>
      <p:ext uri="{BB962C8B-B14F-4D97-AF65-F5344CB8AC3E}">
        <p14:creationId xmlns:p14="http://schemas.microsoft.com/office/powerpoint/2010/main" val="277605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26581" y="1052736"/>
            <a:ext cx="7886700" cy="1325563"/>
          </a:xfrm>
        </p:spPr>
        <p:txBody>
          <a:bodyPr>
            <a:normAutofit/>
          </a:bodyPr>
          <a:lstStyle/>
          <a:p>
            <a:r>
              <a:rPr lang="en-GB" sz="4000" b="1" dirty="0" smtClean="0"/>
              <a:t>Aims for the day</a:t>
            </a:r>
            <a:endParaRPr lang="en-GB" sz="4000" b="1" dirty="0"/>
          </a:p>
        </p:txBody>
      </p:sp>
      <p:sp>
        <p:nvSpPr>
          <p:cNvPr id="4" name="Content Placeholder 3"/>
          <p:cNvSpPr>
            <a:spLocks noGrp="1"/>
          </p:cNvSpPr>
          <p:nvPr>
            <p:ph idx="1"/>
          </p:nvPr>
        </p:nvSpPr>
        <p:spPr>
          <a:xfrm>
            <a:off x="624839" y="2145037"/>
            <a:ext cx="7886700" cy="4351338"/>
          </a:xfrm>
        </p:spPr>
        <p:txBody>
          <a:bodyPr/>
          <a:lstStyle/>
          <a:p>
            <a:pPr>
              <a:buFont typeface="Wingdings" panose="05000000000000000000" pitchFamily="2" charset="2"/>
              <a:buChar char="§"/>
            </a:pPr>
            <a:r>
              <a:rPr lang="en-GB" dirty="0" smtClean="0"/>
              <a:t>Explore ways to meet the needs of all language learners</a:t>
            </a:r>
          </a:p>
          <a:p>
            <a:pPr>
              <a:buFont typeface="Wingdings" panose="05000000000000000000" pitchFamily="2" charset="2"/>
              <a:buChar char="§"/>
            </a:pPr>
            <a:r>
              <a:rPr lang="en-GB" dirty="0" smtClean="0"/>
              <a:t>Examine strategies for improving memory and maximising retention</a:t>
            </a:r>
          </a:p>
          <a:p>
            <a:pPr>
              <a:buFont typeface="Wingdings" panose="05000000000000000000" pitchFamily="2" charset="2"/>
              <a:buChar char="§"/>
            </a:pPr>
            <a:r>
              <a:rPr lang="en-GB" dirty="0" smtClean="0"/>
              <a:t>Consider ways to make learning active</a:t>
            </a:r>
          </a:p>
          <a:p>
            <a:pPr>
              <a:buFont typeface="Wingdings" panose="05000000000000000000" pitchFamily="2" charset="2"/>
              <a:buChar char="§"/>
            </a:pPr>
            <a:r>
              <a:rPr lang="en-GB" dirty="0" smtClean="0"/>
              <a:t>Focus on excellent uses of technology, inside and outside of the classroom</a:t>
            </a:r>
          </a:p>
          <a:p>
            <a:pPr>
              <a:buFont typeface="Wingdings" panose="05000000000000000000" pitchFamily="2" charset="2"/>
              <a:buChar char="§"/>
            </a:pPr>
            <a:endParaRPr lang="en-GB"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1452" y="2056580"/>
            <a:ext cx="648072" cy="648072"/>
          </a:xfrm>
          <a:prstGeom prst="rect">
            <a:avLst/>
          </a:prstGeom>
        </p:spPr>
      </p:pic>
    </p:spTree>
    <p:extLst>
      <p:ext uri="{BB962C8B-B14F-4D97-AF65-F5344CB8AC3E}">
        <p14:creationId xmlns:p14="http://schemas.microsoft.com/office/powerpoint/2010/main" val="1656356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87917" y="1532721"/>
            <a:ext cx="7886700" cy="863091"/>
          </a:xfrm>
        </p:spPr>
        <p:txBody>
          <a:bodyPr/>
          <a:lstStyle/>
          <a:p>
            <a:r>
              <a:rPr lang="en-GB" b="1" dirty="0" smtClean="0"/>
              <a:t>Differentiation</a:t>
            </a:r>
            <a:endParaRPr lang="en-GB" b="1" dirty="0"/>
          </a:p>
        </p:txBody>
      </p:sp>
      <p:sp>
        <p:nvSpPr>
          <p:cNvPr id="4" name="Content Placeholder 3"/>
          <p:cNvSpPr>
            <a:spLocks noGrp="1"/>
          </p:cNvSpPr>
          <p:nvPr>
            <p:ph idx="1"/>
          </p:nvPr>
        </p:nvSpPr>
        <p:spPr>
          <a:xfrm>
            <a:off x="759924" y="3516611"/>
            <a:ext cx="3236011" cy="3619599"/>
          </a:xfrm>
        </p:spPr>
        <p:txBody>
          <a:bodyPr>
            <a:normAutofit/>
          </a:bodyPr>
          <a:lstStyle/>
          <a:p>
            <a:pPr>
              <a:buFont typeface="Wingdings" panose="05000000000000000000" pitchFamily="2" charset="2"/>
              <a:buChar char="§"/>
            </a:pPr>
            <a:r>
              <a:rPr lang="en-GB" sz="3200" dirty="0" smtClean="0"/>
              <a:t> outcome</a:t>
            </a:r>
          </a:p>
          <a:p>
            <a:pPr>
              <a:buFont typeface="Wingdings" panose="05000000000000000000" pitchFamily="2" charset="2"/>
              <a:buChar char="§"/>
            </a:pPr>
            <a:r>
              <a:rPr lang="en-GB" sz="3200" dirty="0"/>
              <a:t> s</a:t>
            </a:r>
            <a:r>
              <a:rPr lang="en-GB" sz="3200" dirty="0" smtClean="0"/>
              <a:t>upport</a:t>
            </a:r>
          </a:p>
          <a:p>
            <a:pPr>
              <a:buFont typeface="Wingdings" panose="05000000000000000000" pitchFamily="2" charset="2"/>
              <a:buChar char="§"/>
            </a:pPr>
            <a:r>
              <a:rPr lang="en-GB" sz="3200" dirty="0" smtClean="0"/>
              <a:t> task</a:t>
            </a:r>
            <a:endParaRPr lang="en-GB" sz="3200" dirty="0"/>
          </a:p>
        </p:txBody>
      </p:sp>
      <p:sp>
        <p:nvSpPr>
          <p:cNvPr id="7" name="Content Placeholder 3"/>
          <p:cNvSpPr txBox="1">
            <a:spLocks/>
          </p:cNvSpPr>
          <p:nvPr/>
        </p:nvSpPr>
        <p:spPr>
          <a:xfrm>
            <a:off x="4944064" y="3065414"/>
            <a:ext cx="3630553" cy="361959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Font typeface="Wingdings" panose="05000000000000000000" pitchFamily="2" charset="2"/>
              <a:buChar char="§"/>
            </a:pPr>
            <a:r>
              <a:rPr lang="en-GB" sz="3200" dirty="0" smtClean="0"/>
              <a:t> m</a:t>
            </a:r>
            <a:r>
              <a:rPr lang="en-GB" sz="3200" dirty="0" smtClean="0">
                <a:latin typeface="Arial" panose="020B0604020202020204" pitchFamily="34" charset="0"/>
                <a:ea typeface="Calibri" panose="020F0502020204030204" pitchFamily="34" charset="0"/>
                <a:cs typeface="Arial" panose="020B0604020202020204" pitchFamily="34" charset="0"/>
              </a:rPr>
              <a:t>anageability (!)</a:t>
            </a:r>
          </a:p>
          <a:p>
            <a:pPr eaLnBrk="0" fontAlgn="base" hangingPunct="0">
              <a:lnSpc>
                <a:spcPct val="100000"/>
              </a:lnSpc>
              <a:spcBef>
                <a:spcPct val="0"/>
              </a:spcBef>
              <a:spcAft>
                <a:spcPct val="0"/>
              </a:spcAft>
              <a:buFont typeface="Wingdings" panose="05000000000000000000" pitchFamily="2" charset="2"/>
              <a:buChar char="§"/>
            </a:pPr>
            <a:r>
              <a:rPr lang="en-GB" sz="3200" dirty="0">
                <a:latin typeface="Arial" panose="020B0604020202020204" pitchFamily="34" charset="0"/>
                <a:ea typeface="Calibri" panose="020F0502020204030204" pitchFamily="34" charset="0"/>
                <a:cs typeface="Arial" panose="020B0604020202020204" pitchFamily="34" charset="0"/>
              </a:rPr>
              <a:t> </a:t>
            </a:r>
            <a:r>
              <a:rPr lang="en-GB" sz="3200" dirty="0" smtClean="0">
                <a:latin typeface="Arial" panose="020B0604020202020204" pitchFamily="34" charset="0"/>
                <a:ea typeface="Calibri" panose="020F0502020204030204" pitchFamily="34" charset="0"/>
                <a:cs typeface="Arial" panose="020B0604020202020204" pitchFamily="34" charset="0"/>
              </a:rPr>
              <a:t>ensuring </a:t>
            </a:r>
            <a:r>
              <a:rPr lang="en-GB" sz="3200" dirty="0">
                <a:latin typeface="Arial" panose="020B0604020202020204" pitchFamily="34" charset="0"/>
                <a:ea typeface="Calibri" panose="020F0502020204030204" pitchFamily="34" charset="0"/>
                <a:cs typeface="Arial" panose="020B0604020202020204" pitchFamily="34" charset="0"/>
              </a:rPr>
              <a:t>optimum progress for each </a:t>
            </a:r>
            <a:r>
              <a:rPr lang="en-GB" sz="3200" dirty="0" smtClean="0">
                <a:latin typeface="Arial" panose="020B0604020202020204" pitchFamily="34" charset="0"/>
                <a:ea typeface="Calibri" panose="020F0502020204030204" pitchFamily="34" charset="0"/>
                <a:cs typeface="Arial" panose="020B0604020202020204" pitchFamily="34" charset="0"/>
              </a:rPr>
              <a:t>student</a:t>
            </a:r>
          </a:p>
          <a:p>
            <a:pPr eaLnBrk="0" fontAlgn="base" hangingPunct="0">
              <a:lnSpc>
                <a:spcPct val="100000"/>
              </a:lnSpc>
              <a:spcBef>
                <a:spcPct val="0"/>
              </a:spcBef>
              <a:spcAft>
                <a:spcPct val="0"/>
              </a:spcAft>
              <a:buFont typeface="Wingdings" panose="05000000000000000000" pitchFamily="2" charset="2"/>
              <a:buChar char="§"/>
            </a:pPr>
            <a:r>
              <a:rPr lang="en-GB" sz="3200" dirty="0">
                <a:latin typeface="Arial" panose="020B0604020202020204" pitchFamily="34" charset="0"/>
                <a:ea typeface="Calibri" panose="020F0502020204030204" pitchFamily="34" charset="0"/>
                <a:cs typeface="Arial" panose="020B0604020202020204" pitchFamily="34" charset="0"/>
              </a:rPr>
              <a:t> </a:t>
            </a:r>
            <a:r>
              <a:rPr lang="en-GB" sz="3200" dirty="0" smtClean="0">
                <a:latin typeface="Arial" panose="020B0604020202020204" pitchFamily="34" charset="0"/>
                <a:ea typeface="Calibri" panose="020F0502020204030204" pitchFamily="34" charset="0"/>
                <a:cs typeface="Arial" panose="020B0604020202020204" pitchFamily="34" charset="0"/>
              </a:rPr>
              <a:t>creating </a:t>
            </a:r>
            <a:r>
              <a:rPr lang="en-GB" sz="3200" dirty="0">
                <a:latin typeface="Arial" panose="020B0604020202020204" pitchFamily="34" charset="0"/>
                <a:ea typeface="Calibri" panose="020F0502020204030204" pitchFamily="34" charset="0"/>
                <a:cs typeface="Arial" panose="020B0604020202020204" pitchFamily="34" charset="0"/>
              </a:rPr>
              <a:t>a positive classroom atmosphere</a:t>
            </a:r>
            <a:endParaRPr lang="en-GB" sz="4400" dirty="0">
              <a:latin typeface="Arial" panose="020B0604020202020204" pitchFamily="34" charset="0"/>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687917" y="2243217"/>
            <a:ext cx="3380027" cy="1200329"/>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cs typeface="Arial" panose="020B0604020202020204" pitchFamily="34" charset="0"/>
              </a:rPr>
              <a:t>All four skills essentially differentiate by: </a:t>
            </a:r>
            <a:endParaRPr lang="en-GB" sz="2400" dirty="0"/>
          </a:p>
        </p:txBody>
      </p:sp>
      <p:sp>
        <p:nvSpPr>
          <p:cNvPr id="12" name="Rectangle 11"/>
          <p:cNvSpPr/>
          <p:nvPr/>
        </p:nvSpPr>
        <p:spPr>
          <a:xfrm>
            <a:off x="4989933" y="2299602"/>
            <a:ext cx="2903359" cy="461665"/>
          </a:xfrm>
          <a:prstGeom prst="rect">
            <a:avLst/>
          </a:prstGeom>
        </p:spPr>
        <p:txBody>
          <a:bodyPr wrap="none">
            <a:spAutoFit/>
          </a:bodyPr>
          <a:lstStyle/>
          <a:p>
            <a:r>
              <a:rPr lang="en-GB" sz="2400" dirty="0">
                <a:latin typeface="Arial" panose="020B0604020202020204" pitchFamily="34" charset="0"/>
                <a:ea typeface="Calibri" panose="020F0502020204030204" pitchFamily="34" charset="0"/>
                <a:cs typeface="Arial" panose="020B0604020202020204" pitchFamily="34" charset="0"/>
              </a:rPr>
              <a:t>Key for teachers is: </a:t>
            </a:r>
            <a:endParaRPr lang="en-GB" sz="2400" dirty="0"/>
          </a:p>
        </p:txBody>
      </p:sp>
    </p:spTree>
    <p:extLst>
      <p:ext uri="{BB962C8B-B14F-4D97-AF65-F5344CB8AC3E}">
        <p14:creationId xmlns:p14="http://schemas.microsoft.com/office/powerpoint/2010/main" val="1716095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87917" y="1532721"/>
            <a:ext cx="7886700" cy="863091"/>
          </a:xfrm>
        </p:spPr>
        <p:txBody>
          <a:bodyPr/>
          <a:lstStyle/>
          <a:p>
            <a:r>
              <a:rPr lang="en-GB" b="1" dirty="0" smtClean="0"/>
              <a:t>Outcome</a:t>
            </a:r>
            <a:endParaRPr lang="en-GB" b="1" dirty="0"/>
          </a:p>
        </p:txBody>
      </p:sp>
      <p:sp>
        <p:nvSpPr>
          <p:cNvPr id="4" name="Content Placeholder 3"/>
          <p:cNvSpPr>
            <a:spLocks noGrp="1"/>
          </p:cNvSpPr>
          <p:nvPr>
            <p:ph idx="1"/>
          </p:nvPr>
        </p:nvSpPr>
        <p:spPr>
          <a:xfrm>
            <a:off x="687917" y="2484268"/>
            <a:ext cx="7886700" cy="3619599"/>
          </a:xfrm>
        </p:spPr>
        <p:txBody>
          <a:bodyPr>
            <a:normAutofit/>
          </a:bodyPr>
          <a:lstStyle/>
          <a:p>
            <a:pPr>
              <a:buFont typeface="Wingdings" panose="05000000000000000000" pitchFamily="2" charset="2"/>
              <a:buChar char="§"/>
            </a:pPr>
            <a:r>
              <a:rPr lang="en-GB" sz="3200" dirty="0" smtClean="0"/>
              <a:t> build flexibility into a learning sequence so that the different tasks can be completed at a different rate</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231277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70" y="476672"/>
            <a:ext cx="3794604" cy="2770059"/>
          </a:xfrm>
          <a:prstGeom prst="rect">
            <a:avLst/>
          </a:prstGeom>
        </p:spPr>
      </p:pic>
      <p:sp>
        <p:nvSpPr>
          <p:cNvPr id="5" name="Oval Callout 4"/>
          <p:cNvSpPr/>
          <p:nvPr/>
        </p:nvSpPr>
        <p:spPr>
          <a:xfrm>
            <a:off x="4716016" y="1518539"/>
            <a:ext cx="3528392" cy="1728192"/>
          </a:xfrm>
          <a:prstGeom prst="wedgeEllipseCallout">
            <a:avLst>
              <a:gd name="adj1" fmla="val -42422"/>
              <a:gd name="adj2" fmla="val 4923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solidFill>
                  <a:prstClr val="white"/>
                </a:solidFill>
                <a:latin typeface="Arial Rounded MT Bold" pitchFamily="34" charset="0"/>
              </a:rPr>
              <a:t>Pienso</a:t>
            </a:r>
            <a:r>
              <a:rPr lang="fr-FR" sz="2800" dirty="0" smtClean="0">
                <a:solidFill>
                  <a:prstClr val="white"/>
                </a:solidFill>
                <a:latin typeface="Arial Rounded MT Bold" pitchFamily="34" charset="0"/>
              </a:rPr>
              <a:t> que …es…</a:t>
            </a:r>
          </a:p>
        </p:txBody>
      </p:sp>
      <p:sp>
        <p:nvSpPr>
          <p:cNvPr id="6" name="Oval Callout 5"/>
          <p:cNvSpPr/>
          <p:nvPr/>
        </p:nvSpPr>
        <p:spPr>
          <a:xfrm>
            <a:off x="323528" y="538483"/>
            <a:ext cx="3528392" cy="1872208"/>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a:t>
            </a:r>
            <a:r>
              <a:rPr lang="fr-FR" sz="2800" dirty="0" err="1" smtClean="0">
                <a:solidFill>
                  <a:prstClr val="black"/>
                </a:solidFill>
                <a:latin typeface="Arial Rounded MT Bold" pitchFamily="34" charset="0"/>
              </a:rPr>
              <a:t>Cómo</a:t>
            </a:r>
            <a:r>
              <a:rPr lang="fr-FR" sz="2800" dirty="0" smtClean="0">
                <a:solidFill>
                  <a:prstClr val="black"/>
                </a:solidFill>
                <a:latin typeface="Arial Rounded MT Bold" pitchFamily="34" charset="0"/>
              </a:rPr>
              <a:t> se </a:t>
            </a:r>
            <a:r>
              <a:rPr lang="fr-FR" sz="2800" dirty="0" err="1" smtClean="0">
                <a:solidFill>
                  <a:prstClr val="black"/>
                </a:solidFill>
                <a:latin typeface="Arial Rounded MT Bold" pitchFamily="34" charset="0"/>
              </a:rPr>
              <a:t>dice</a:t>
            </a:r>
            <a:r>
              <a:rPr lang="fr-FR" sz="2800" dirty="0" smtClean="0">
                <a:solidFill>
                  <a:prstClr val="black"/>
                </a:solidFill>
                <a:latin typeface="Arial Rounded MT Bold" pitchFamily="34" charset="0"/>
              </a:rPr>
              <a:t> … en </a:t>
            </a:r>
            <a:r>
              <a:rPr lang="fr-FR" sz="2800" dirty="0" err="1" smtClean="0">
                <a:solidFill>
                  <a:prstClr val="black"/>
                </a:solidFill>
                <a:latin typeface="Arial Rounded MT Bold" pitchFamily="34" charset="0"/>
              </a:rPr>
              <a:t>inglés</a:t>
            </a:r>
            <a:r>
              <a:rPr lang="fr-FR" sz="2800" dirty="0" smtClean="0">
                <a:solidFill>
                  <a:prstClr val="black"/>
                </a:solidFill>
                <a:latin typeface="Arial Rounded MT Bold" pitchFamily="34" charset="0"/>
              </a:rPr>
              <a:t> / </a:t>
            </a:r>
            <a:r>
              <a:rPr lang="fr-FR" sz="2800" dirty="0" err="1" smtClean="0">
                <a:solidFill>
                  <a:prstClr val="black"/>
                </a:solidFill>
                <a:latin typeface="Arial Rounded MT Bold" pitchFamily="34" charset="0"/>
              </a:rPr>
              <a:t>español</a:t>
            </a:r>
            <a:r>
              <a:rPr lang="fr-FR" sz="2800" dirty="0" smtClean="0">
                <a:solidFill>
                  <a:prstClr val="black"/>
                </a:solidFill>
                <a:latin typeface="Arial Rounded MT Bold" pitchFamily="34" charset="0"/>
              </a:rPr>
              <a:t>?</a:t>
            </a:r>
          </a:p>
        </p:txBody>
      </p:sp>
      <p:sp>
        <p:nvSpPr>
          <p:cNvPr id="7" name="Oval Callout 6"/>
          <p:cNvSpPr/>
          <p:nvPr/>
        </p:nvSpPr>
        <p:spPr>
          <a:xfrm>
            <a:off x="5896512" y="3366136"/>
            <a:ext cx="2563920" cy="1396022"/>
          </a:xfrm>
          <a:prstGeom prst="wedgeEllipseCallout">
            <a:avLst>
              <a:gd name="adj1" fmla="val -51657"/>
              <a:gd name="adj2" fmla="val -3895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a:t>
            </a:r>
            <a:r>
              <a:rPr lang="fr-FR" sz="2800" dirty="0" err="1" smtClean="0">
                <a:solidFill>
                  <a:prstClr val="white"/>
                </a:solidFill>
                <a:latin typeface="Arial Rounded MT Bold" pitchFamily="34" charset="0"/>
              </a:rPr>
              <a:t>Qué</a:t>
            </a:r>
            <a:r>
              <a:rPr lang="fr-FR" sz="2800" dirty="0" smtClean="0">
                <a:solidFill>
                  <a:prstClr val="white"/>
                </a:solidFill>
                <a:latin typeface="Arial Rounded MT Bold" pitchFamily="34" charset="0"/>
              </a:rPr>
              <a:t> </a:t>
            </a:r>
            <a:r>
              <a:rPr lang="fr-FR" sz="2800" dirty="0" err="1" smtClean="0">
                <a:solidFill>
                  <a:prstClr val="white"/>
                </a:solidFill>
                <a:latin typeface="Arial Rounded MT Bold" pitchFamily="34" charset="0"/>
              </a:rPr>
              <a:t>piensas</a:t>
            </a:r>
            <a:r>
              <a:rPr lang="fr-FR" sz="2800" dirty="0" smtClean="0">
                <a:solidFill>
                  <a:prstClr val="white"/>
                </a:solidFill>
                <a:latin typeface="Arial Rounded MT Bold" pitchFamily="34" charset="0"/>
              </a:rPr>
              <a:t>?</a:t>
            </a:r>
          </a:p>
        </p:txBody>
      </p:sp>
      <p:sp>
        <p:nvSpPr>
          <p:cNvPr id="8" name="Oval Callout 7"/>
          <p:cNvSpPr/>
          <p:nvPr/>
        </p:nvSpPr>
        <p:spPr>
          <a:xfrm>
            <a:off x="2195736" y="3524087"/>
            <a:ext cx="1944216" cy="930735"/>
          </a:xfrm>
          <a:prstGeom prst="wedgeEllipseCallout">
            <a:avLst>
              <a:gd name="adj1" fmla="val 56458"/>
              <a:gd name="adj2" fmla="val -17252"/>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 </a:t>
            </a:r>
            <a:r>
              <a:rPr lang="fr-FR" sz="2800" dirty="0" err="1" smtClean="0">
                <a:solidFill>
                  <a:prstClr val="white"/>
                </a:solidFill>
                <a:latin typeface="Arial Rounded MT Bold" pitchFamily="34" charset="0"/>
              </a:rPr>
              <a:t>lo</a:t>
            </a:r>
            <a:r>
              <a:rPr lang="fr-FR" sz="2800" dirty="0" smtClean="0">
                <a:solidFill>
                  <a:prstClr val="white"/>
                </a:solidFill>
                <a:latin typeface="Arial Rounded MT Bold" pitchFamily="34" charset="0"/>
              </a:rPr>
              <a:t> </a:t>
            </a:r>
            <a:r>
              <a:rPr lang="fr-FR" sz="2800" dirty="0" err="1" smtClean="0">
                <a:solidFill>
                  <a:prstClr val="white"/>
                </a:solidFill>
                <a:latin typeface="Arial Rounded MT Bold" pitchFamily="34" charset="0"/>
              </a:rPr>
              <a:t>sé</a:t>
            </a:r>
            <a:r>
              <a:rPr lang="fr-FR" sz="2800" dirty="0" smtClean="0">
                <a:solidFill>
                  <a:prstClr val="white"/>
                </a:solidFill>
                <a:latin typeface="Arial Rounded MT Bold" pitchFamily="34" charset="0"/>
              </a:rPr>
              <a:t>!</a:t>
            </a:r>
          </a:p>
        </p:txBody>
      </p:sp>
      <p:sp>
        <p:nvSpPr>
          <p:cNvPr id="9" name="Oval Callout 8"/>
          <p:cNvSpPr/>
          <p:nvPr/>
        </p:nvSpPr>
        <p:spPr>
          <a:xfrm>
            <a:off x="3680185" y="4454822"/>
            <a:ext cx="1440160" cy="659994"/>
          </a:xfrm>
          <a:prstGeom prst="wedgeEllipseCallout">
            <a:avLst>
              <a:gd name="adj1" fmla="val 12417"/>
              <a:gd name="adj2" fmla="val -70509"/>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a:t>
            </a:r>
            <a:r>
              <a:rPr lang="fr-FR" sz="2800" dirty="0" err="1" smtClean="0">
                <a:solidFill>
                  <a:prstClr val="black"/>
                </a:solidFill>
                <a:latin typeface="Arial Rounded MT Bold" pitchFamily="34" charset="0"/>
              </a:rPr>
              <a:t>Sí</a:t>
            </a:r>
            <a:r>
              <a:rPr lang="fr-FR" sz="2800" dirty="0" smtClean="0">
                <a:solidFill>
                  <a:prstClr val="black"/>
                </a:solidFill>
                <a:latin typeface="Arial Rounded MT Bold" pitchFamily="34" charset="0"/>
              </a:rPr>
              <a:t>!</a:t>
            </a:r>
          </a:p>
        </p:txBody>
      </p:sp>
      <p:sp>
        <p:nvSpPr>
          <p:cNvPr id="10" name="Oval Callout 9"/>
          <p:cNvSpPr/>
          <p:nvPr/>
        </p:nvSpPr>
        <p:spPr>
          <a:xfrm>
            <a:off x="5133880" y="4762158"/>
            <a:ext cx="1440160" cy="659994"/>
          </a:xfrm>
          <a:prstGeom prst="wedgeEllipseCallout">
            <a:avLst>
              <a:gd name="adj1" fmla="val -18235"/>
              <a:gd name="adj2" fmla="val -73694"/>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2" name="TextBox 11"/>
          <p:cNvSpPr txBox="1"/>
          <p:nvPr/>
        </p:nvSpPr>
        <p:spPr>
          <a:xfrm>
            <a:off x="251520" y="5880647"/>
            <a:ext cx="4536504" cy="769441"/>
          </a:xfrm>
          <a:prstGeom prst="rect">
            <a:avLst/>
          </a:prstGeom>
          <a:noFill/>
        </p:spPr>
        <p:txBody>
          <a:bodyPr wrap="square" rtlCol="0">
            <a:spAutoFit/>
          </a:bodyPr>
          <a:lstStyle/>
          <a:p>
            <a:r>
              <a:rPr lang="en-GB" sz="4400" b="1" dirty="0" smtClean="0">
                <a:solidFill>
                  <a:prstClr val="black"/>
                </a:solidFill>
              </a:rPr>
              <a:t>Week 1 Year 7</a:t>
            </a:r>
            <a:endParaRPr lang="en-GB" sz="4400" b="1" dirty="0">
              <a:solidFill>
                <a:prstClr val="black"/>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442" y="188639"/>
            <a:ext cx="868475" cy="1224137"/>
          </a:xfrm>
          <a:prstGeom prst="rect">
            <a:avLst/>
          </a:prstGeom>
        </p:spPr>
      </p:pic>
      <p:sp>
        <p:nvSpPr>
          <p:cNvPr id="14" name="TextBox 13"/>
          <p:cNvSpPr txBox="1"/>
          <p:nvPr/>
        </p:nvSpPr>
        <p:spPr>
          <a:xfrm>
            <a:off x="8316416" y="508610"/>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1</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1388769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539552" y="1364202"/>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83568" y="1508218"/>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12" y="1004162"/>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355976" y="4395784"/>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a:solidFill>
                  <a:prstClr val="black"/>
                </a:solidFill>
                <a:latin typeface="AR DARLING" panose="02000000000000000000" pitchFamily="2" charset="0"/>
              </a:rPr>
              <a:t>2</a:t>
            </a:r>
          </a:p>
        </p:txBody>
      </p:sp>
    </p:spTree>
    <p:extLst>
      <p:ext uri="{BB962C8B-B14F-4D97-AF65-F5344CB8AC3E}">
        <p14:creationId xmlns:p14="http://schemas.microsoft.com/office/powerpoint/2010/main" val="1242710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046988"/>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Me </a:t>
            </a:r>
            <a:r>
              <a:rPr lang="en-US" altLang="en-US" sz="2400" b="1" u="sng" dirty="0" err="1" smtClean="0">
                <a:solidFill>
                  <a:srgbClr val="000000"/>
                </a:solidFill>
                <a:latin typeface="Arial" charset="0"/>
                <a:cs typeface="Arial" charset="0"/>
              </a:rPr>
              <a:t>llamo</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err="1" smtClean="0">
                <a:solidFill>
                  <a:srgbClr val="000000"/>
                </a:solidFill>
                <a:latin typeface="Arial" charset="0"/>
                <a:cs typeface="Arial" charset="0"/>
              </a:rPr>
              <a:t>mis</a:t>
            </a:r>
            <a:r>
              <a:rPr lang="en-US" altLang="en-US" sz="2400" b="1" u="sng" dirty="0" smtClean="0">
                <a:solidFill>
                  <a:srgbClr val="000000"/>
                </a:solidFill>
                <a:latin typeface="Arial" charset="0"/>
                <a:cs typeface="Arial" charset="0"/>
              </a:rPr>
              <a:t> padres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del </a:t>
            </a:r>
            <a:r>
              <a:rPr lang="en-US" altLang="en-US" sz="2400" b="1" u="sng"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6016" y="3796286"/>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spTree>
    <p:extLst>
      <p:ext uri="{BB962C8B-B14F-4D97-AF65-F5344CB8AC3E}">
        <p14:creationId xmlns:p14="http://schemas.microsoft.com/office/powerpoint/2010/main" val="874723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4104456"/>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416320"/>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___________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__________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smtClean="0">
                <a:solidFill>
                  <a:srgbClr val="000000"/>
                </a:solidFill>
                <a:latin typeface="Arial" charset="0"/>
                <a:cs typeface="Arial" charset="0"/>
              </a:rPr>
              <a:t>___________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________________</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817548"/>
            <a:ext cx="2520280" cy="523220"/>
          </a:xfrm>
          <a:prstGeom prst="rect">
            <a:avLst/>
          </a:prstGeom>
          <a:noFill/>
        </p:spPr>
        <p:txBody>
          <a:bodyPr wrap="square" rtlCol="0">
            <a:spAutoFit/>
          </a:bodyPr>
          <a:lstStyle/>
          <a:p>
            <a:pPr algn="ctr"/>
            <a:r>
              <a:rPr lang="en-GB" sz="2800" b="1" dirty="0" err="1" smtClean="0">
                <a:solidFill>
                  <a:srgbClr val="7030A0"/>
                </a:solidFill>
              </a:rPr>
              <a:t>Mi</a:t>
            </a:r>
            <a:r>
              <a:rPr lang="en-GB" sz="2800" b="1" dirty="0" smtClean="0">
                <a:solidFill>
                  <a:srgbClr val="7030A0"/>
                </a:solidFill>
              </a:rPr>
              <a:t> </a:t>
            </a:r>
            <a:r>
              <a:rPr lang="en-GB" sz="2800" b="1" dirty="0" err="1" smtClean="0">
                <a:solidFill>
                  <a:srgbClr val="7030A0"/>
                </a:solidFill>
              </a:rPr>
              <a:t>nombre</a:t>
            </a:r>
            <a:r>
              <a:rPr lang="en-GB" sz="2800" b="1" dirty="0" smtClean="0">
                <a:solidFill>
                  <a:srgbClr val="7030A0"/>
                </a:solidFill>
              </a:rPr>
              <a:t> </a:t>
            </a:r>
            <a:r>
              <a:rPr lang="en-GB" sz="2800" b="1" dirty="0" err="1" smtClean="0">
                <a:solidFill>
                  <a:srgbClr val="7030A0"/>
                </a:solidFill>
              </a:rPr>
              <a:t>es</a:t>
            </a:r>
            <a:endParaRPr lang="en-GB" sz="2800" b="1" dirty="0">
              <a:solidFill>
                <a:srgbClr val="7030A0"/>
              </a:solidFill>
            </a:endParaRPr>
          </a:p>
        </p:txBody>
      </p:sp>
      <p:sp>
        <p:nvSpPr>
          <p:cNvPr id="13" name="TextBox 12"/>
          <p:cNvSpPr txBox="1"/>
          <p:nvPr/>
        </p:nvSpPr>
        <p:spPr>
          <a:xfrm>
            <a:off x="4644008" y="1196752"/>
            <a:ext cx="2520280" cy="523220"/>
          </a:xfrm>
          <a:prstGeom prst="rect">
            <a:avLst/>
          </a:prstGeom>
          <a:noFill/>
        </p:spPr>
        <p:txBody>
          <a:bodyPr wrap="square" rtlCol="0">
            <a:spAutoFit/>
          </a:bodyPr>
          <a:lstStyle/>
          <a:p>
            <a:pPr algn="ctr"/>
            <a:r>
              <a:rPr lang="en-GB" sz="2800" b="1" dirty="0" err="1" smtClean="0">
                <a:solidFill>
                  <a:srgbClr val="7030A0"/>
                </a:solidFill>
              </a:rPr>
              <a:t>argentinos</a:t>
            </a:r>
            <a:endParaRPr lang="en-GB" sz="2800" b="1" dirty="0">
              <a:solidFill>
                <a:srgbClr val="7030A0"/>
              </a:solidFill>
            </a:endParaRPr>
          </a:p>
        </p:txBody>
      </p:sp>
      <p:sp>
        <p:nvSpPr>
          <p:cNvPr id="14" name="TextBox 13"/>
          <p:cNvSpPr txBox="1"/>
          <p:nvPr/>
        </p:nvSpPr>
        <p:spPr>
          <a:xfrm>
            <a:off x="4243736" y="1969676"/>
            <a:ext cx="2520280" cy="523220"/>
          </a:xfrm>
          <a:prstGeom prst="rect">
            <a:avLst/>
          </a:prstGeom>
          <a:noFill/>
        </p:spPr>
        <p:txBody>
          <a:bodyPr wrap="square" rtlCol="0">
            <a:spAutoFit/>
          </a:bodyPr>
          <a:lstStyle/>
          <a:p>
            <a:pPr algn="ctr"/>
            <a:r>
              <a:rPr lang="en-GB" sz="2800" b="1" dirty="0" err="1" smtClean="0">
                <a:solidFill>
                  <a:srgbClr val="7030A0"/>
                </a:solidFill>
              </a:rPr>
              <a:t>claro</a:t>
            </a:r>
            <a:endParaRPr lang="en-GB" sz="2800" b="1" dirty="0">
              <a:solidFill>
                <a:srgbClr val="7030A0"/>
              </a:solidFill>
            </a:endParaRPr>
          </a:p>
        </p:txBody>
      </p:sp>
      <p:sp>
        <p:nvSpPr>
          <p:cNvPr id="15" name="TextBox 14"/>
          <p:cNvSpPr txBox="1"/>
          <p:nvPr/>
        </p:nvSpPr>
        <p:spPr>
          <a:xfrm>
            <a:off x="1403648" y="2689756"/>
            <a:ext cx="2520280" cy="523220"/>
          </a:xfrm>
          <a:prstGeom prst="rect">
            <a:avLst/>
          </a:prstGeom>
          <a:noFill/>
        </p:spPr>
        <p:txBody>
          <a:bodyPr wrap="square" rtlCol="0">
            <a:spAutoFit/>
          </a:bodyPr>
          <a:lstStyle/>
          <a:p>
            <a:pPr algn="ctr"/>
            <a:r>
              <a:rPr lang="en-GB" sz="2800" b="1" dirty="0">
                <a:solidFill>
                  <a:srgbClr val="7030A0"/>
                </a:solidFill>
              </a:rPr>
              <a:t>m</a:t>
            </a:r>
            <a:r>
              <a:rPr lang="en-GB" sz="2800" b="1" dirty="0" smtClean="0">
                <a:solidFill>
                  <a:srgbClr val="7030A0"/>
                </a:solidFill>
              </a:rPr>
              <a:t>i </a:t>
            </a:r>
            <a:r>
              <a:rPr lang="en-GB" sz="2800" b="1" dirty="0" err="1" smtClean="0">
                <a:solidFill>
                  <a:srgbClr val="7030A0"/>
                </a:solidFill>
              </a:rPr>
              <a:t>familia</a:t>
            </a:r>
            <a:endParaRPr lang="en-GB" sz="2800" b="1" dirty="0">
              <a:solidFill>
                <a:srgbClr val="7030A0"/>
              </a:solidFill>
            </a:endParaRPr>
          </a:p>
        </p:txBody>
      </p:sp>
      <p:sp>
        <p:nvSpPr>
          <p:cNvPr id="16" name="TextBox 15"/>
          <p:cNvSpPr txBox="1"/>
          <p:nvPr/>
        </p:nvSpPr>
        <p:spPr>
          <a:xfrm>
            <a:off x="2123728" y="3068960"/>
            <a:ext cx="2520280" cy="523220"/>
          </a:xfrm>
          <a:prstGeom prst="rect">
            <a:avLst/>
          </a:prstGeom>
          <a:noFill/>
        </p:spPr>
        <p:txBody>
          <a:bodyPr wrap="square" rtlCol="0">
            <a:spAutoFit/>
          </a:bodyPr>
          <a:lstStyle/>
          <a:p>
            <a:pPr algn="ctr"/>
            <a:r>
              <a:rPr lang="en-GB" sz="2800" b="1" dirty="0">
                <a:solidFill>
                  <a:srgbClr val="7030A0"/>
                </a:solidFill>
              </a:rPr>
              <a:t>d</a:t>
            </a:r>
            <a:r>
              <a:rPr lang="en-GB" sz="2800" b="1" dirty="0" smtClean="0">
                <a:solidFill>
                  <a:srgbClr val="7030A0"/>
                </a:solidFill>
              </a:rPr>
              <a:t>e </a:t>
            </a:r>
            <a:r>
              <a:rPr lang="en-GB" sz="2800" b="1" dirty="0" err="1" smtClean="0">
                <a:solidFill>
                  <a:srgbClr val="7030A0"/>
                </a:solidFill>
              </a:rPr>
              <a:t>España</a:t>
            </a:r>
            <a:endParaRPr lang="en-GB" sz="2800" b="1" dirty="0">
              <a:solidFill>
                <a:srgbClr val="7030A0"/>
              </a:solidFill>
            </a:endParaRPr>
          </a:p>
        </p:txBody>
      </p:sp>
      <p:sp>
        <p:nvSpPr>
          <p:cNvPr id="17" name="TextBox 16"/>
          <p:cNvSpPr txBox="1"/>
          <p:nvPr/>
        </p:nvSpPr>
        <p:spPr>
          <a:xfrm>
            <a:off x="683568" y="3831431"/>
            <a:ext cx="3448000" cy="461665"/>
          </a:xfrm>
          <a:prstGeom prst="rect">
            <a:avLst/>
          </a:prstGeom>
          <a:noFill/>
        </p:spPr>
        <p:txBody>
          <a:bodyPr wrap="square" rtlCol="0">
            <a:spAutoFit/>
          </a:bodyPr>
          <a:lstStyle/>
          <a:p>
            <a:pPr algn="ctr"/>
            <a:r>
              <a:rPr lang="en-GB" sz="2400" b="1" dirty="0" err="1" smtClean="0">
                <a:solidFill>
                  <a:srgbClr val="7030A0"/>
                </a:solidFill>
              </a:rPr>
              <a:t>tienen</a:t>
            </a:r>
            <a:r>
              <a:rPr lang="en-GB" sz="2400" b="1" dirty="0" smtClean="0">
                <a:solidFill>
                  <a:srgbClr val="7030A0"/>
                </a:solidFill>
              </a:rPr>
              <a:t> un </a:t>
            </a:r>
            <a:r>
              <a:rPr lang="en-GB" sz="2400" b="1" dirty="0" err="1" smtClean="0">
                <a:solidFill>
                  <a:srgbClr val="7030A0"/>
                </a:solidFill>
              </a:rPr>
              <a:t>apartamento</a:t>
            </a:r>
            <a:endParaRPr lang="en-GB" sz="2400" b="1" dirty="0">
              <a:solidFill>
                <a:srgbClr val="7030A0"/>
              </a:solidFill>
            </a:endParaRPr>
          </a:p>
        </p:txBody>
      </p:sp>
    </p:spTree>
    <p:extLst>
      <p:ext uri="{BB962C8B-B14F-4D97-AF65-F5344CB8AC3E}">
        <p14:creationId xmlns:p14="http://schemas.microsoft.com/office/powerpoint/2010/main" val="3274216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TotalTime>
  <Words>3761</Words>
  <Application>Microsoft Office PowerPoint</Application>
  <PresentationFormat>On-screen Show (4:3)</PresentationFormat>
  <Paragraphs>402</Paragraphs>
  <Slides>37</Slides>
  <Notes>33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37</vt:i4>
      </vt:variant>
    </vt:vector>
  </HeadingPairs>
  <TitlesOfParts>
    <vt:vector size="50" baseType="lpstr">
      <vt:lpstr>AR DARLING</vt:lpstr>
      <vt:lpstr>Arial</vt:lpstr>
      <vt:lpstr>Arial Rounded MT Bold</vt:lpstr>
      <vt:lpstr>Calibri</vt:lpstr>
      <vt:lpstr>Calibri Light</vt:lpstr>
      <vt:lpstr>Georgia</vt:lpstr>
      <vt:lpstr>Papyrus</vt:lpstr>
      <vt:lpstr>Times New Roman</vt:lpstr>
      <vt:lpstr>Wingdings</vt:lpstr>
      <vt:lpstr>Office Theme</vt:lpstr>
      <vt:lpstr>1_Office Theme</vt:lpstr>
      <vt:lpstr>2_Office Theme</vt:lpstr>
      <vt:lpstr>3_Office Theme</vt:lpstr>
      <vt:lpstr>PowerPoint Presentation</vt:lpstr>
      <vt:lpstr>Aims for the day</vt:lpstr>
      <vt:lpstr>Differentiation</vt:lpstr>
      <vt:lpstr>Differentiation</vt:lpstr>
      <vt:lpstr>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learning </vt:lpstr>
      <vt:lpstr>Support</vt:lpstr>
      <vt:lpstr>Wer ist das?</vt:lpstr>
      <vt:lpstr>PowerPoint Presentation</vt:lpstr>
      <vt:lpstr>PowerPoint Presentation</vt:lpstr>
      <vt:lpstr>PowerPoint Presentation</vt:lpstr>
      <vt:lpstr>Difícil – nivel 4b Responde a las preguntas en inglés</vt:lpstr>
      <vt:lpstr>Fácil– nivel 3b Circle the correct option</vt:lpstr>
      <vt:lpstr>La ciudad hoy y mañana</vt:lpstr>
      <vt:lpstr>La ciudad hoy y mañana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 slide</vt:lpstr>
      <vt:lpstr>Aims for the 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28</cp:revision>
  <dcterms:created xsi:type="dcterms:W3CDTF">2011-07-13T09:03:24Z</dcterms:created>
  <dcterms:modified xsi:type="dcterms:W3CDTF">2014-03-16T17:19:19Z</dcterms:modified>
</cp:coreProperties>
</file>