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Lst>
  <p:notesMasterIdLst>
    <p:notesMasterId r:id="rId90"/>
  </p:notesMasterIdLst>
  <p:sldIdLst>
    <p:sldId id="256" r:id="rId10"/>
    <p:sldId id="258" r:id="rId11"/>
    <p:sldId id="261" r:id="rId12"/>
    <p:sldId id="259" r:id="rId13"/>
    <p:sldId id="260" r:id="rId14"/>
    <p:sldId id="263" r:id="rId15"/>
    <p:sldId id="264" r:id="rId16"/>
    <p:sldId id="292" r:id="rId17"/>
    <p:sldId id="265" r:id="rId18"/>
    <p:sldId id="266" r:id="rId19"/>
    <p:sldId id="268" r:id="rId20"/>
    <p:sldId id="293" r:id="rId21"/>
    <p:sldId id="294" r:id="rId22"/>
    <p:sldId id="295" r:id="rId23"/>
    <p:sldId id="269" r:id="rId24"/>
    <p:sldId id="286" r:id="rId25"/>
    <p:sldId id="270" r:id="rId26"/>
    <p:sldId id="273" r:id="rId27"/>
    <p:sldId id="274" r:id="rId28"/>
    <p:sldId id="271" r:id="rId29"/>
    <p:sldId id="296" r:id="rId30"/>
    <p:sldId id="297" r:id="rId31"/>
    <p:sldId id="298" r:id="rId32"/>
    <p:sldId id="299" r:id="rId33"/>
    <p:sldId id="300" r:id="rId34"/>
    <p:sldId id="301" r:id="rId35"/>
    <p:sldId id="302" r:id="rId36"/>
    <p:sldId id="303" r:id="rId37"/>
    <p:sldId id="304" r:id="rId38"/>
    <p:sldId id="310" r:id="rId39"/>
    <p:sldId id="305" r:id="rId40"/>
    <p:sldId id="306" r:id="rId41"/>
    <p:sldId id="307" r:id="rId42"/>
    <p:sldId id="308" r:id="rId43"/>
    <p:sldId id="309" r:id="rId44"/>
    <p:sldId id="276" r:id="rId45"/>
    <p:sldId id="277" r:id="rId46"/>
    <p:sldId id="272" r:id="rId47"/>
    <p:sldId id="311" r:id="rId48"/>
    <p:sldId id="312" r:id="rId49"/>
    <p:sldId id="313" r:id="rId50"/>
    <p:sldId id="314" r:id="rId51"/>
    <p:sldId id="315" r:id="rId52"/>
    <p:sldId id="316" r:id="rId53"/>
    <p:sldId id="317" r:id="rId54"/>
    <p:sldId id="319" r:id="rId55"/>
    <p:sldId id="280" r:id="rId56"/>
    <p:sldId id="278" r:id="rId57"/>
    <p:sldId id="282" r:id="rId58"/>
    <p:sldId id="279" r:id="rId59"/>
    <p:sldId id="336" r:id="rId60"/>
    <p:sldId id="337" r:id="rId61"/>
    <p:sldId id="338" r:id="rId62"/>
    <p:sldId id="284" r:id="rId63"/>
    <p:sldId id="287" r:id="rId64"/>
    <p:sldId id="288" r:id="rId65"/>
    <p:sldId id="28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281" r:id="rId83"/>
    <p:sldId id="283" r:id="rId84"/>
    <p:sldId id="339" r:id="rId85"/>
    <p:sldId id="340" r:id="rId86"/>
    <p:sldId id="341" r:id="rId87"/>
    <p:sldId id="257" r:id="rId88"/>
    <p:sldId id="290"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548" autoAdjust="0"/>
  </p:normalViewPr>
  <p:slideViewPr>
    <p:cSldViewPr snapToGrid="0">
      <p:cViewPr>
        <p:scale>
          <a:sx n="41" d="100"/>
          <a:sy n="41" d="100"/>
        </p:scale>
        <p:origin x="3102" y="80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57274-7EED-4FA4-8A30-43DA8F644E0D}" type="datetimeFigureOut">
              <a:rPr lang="en-GB" smtClean="0"/>
              <a:t>03/02/2016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D116E-BEF1-48CA-AD8B-2CBA2240FBFF}" type="slidenum">
              <a:rPr lang="en-GB" smtClean="0"/>
              <a:t>‹#›</a:t>
            </a:fld>
            <a:endParaRPr lang="en-GB"/>
          </a:p>
        </p:txBody>
      </p:sp>
    </p:spTree>
    <p:extLst>
      <p:ext uri="{BB962C8B-B14F-4D97-AF65-F5344CB8AC3E}">
        <p14:creationId xmlns:p14="http://schemas.microsoft.com/office/powerpoint/2010/main" val="223457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x.doi.org/10.1037/a003319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198.82.142.160/spenser/Welcome.php"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penserians.cath.vt.edu/AuthorRecord.php?&amp;method=GET&amp;recordid=33307"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ebmail.combertonvc.org/owa/redir.aspx?C=9nWUYfi6x0OFCTkn8CSTAVLULSyXNdIIk7XYz-oBfbjx_2mn76HD8kmhzl2VrjLhrZUYmQ0HBvU.&amp;URL=https://www.gov.uk/government/publications/ofsted-inspections-clarification-for-school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Session 6</a:t>
            </a:r>
          </a:p>
          <a:p>
            <a:r>
              <a:rPr lang="en-GB" sz="1200" b="1" kern="1200" dirty="0" smtClean="0">
                <a:solidFill>
                  <a:schemeClr val="tx1"/>
                </a:solidFill>
                <a:effectLst/>
                <a:latin typeface="+mn-lt"/>
                <a:ea typeface="+mn-ea"/>
                <a:cs typeface="+mn-cs"/>
              </a:rPr>
              <a:t>Thursday 4</a:t>
            </a:r>
            <a:r>
              <a:rPr lang="en-GB" sz="1200" b="1" kern="1200" baseline="30000" dirty="0" smtClean="0">
                <a:solidFill>
                  <a:schemeClr val="tx1"/>
                </a:solidFill>
                <a:effectLst/>
                <a:latin typeface="+mn-lt"/>
                <a:ea typeface="+mn-ea"/>
                <a:cs typeface="+mn-cs"/>
              </a:rPr>
              <a:t>th</a:t>
            </a:r>
            <a:r>
              <a:rPr lang="en-GB" sz="1200" b="1" kern="1200" dirty="0" smtClean="0">
                <a:solidFill>
                  <a:schemeClr val="tx1"/>
                </a:solidFill>
                <a:effectLst/>
                <a:latin typeface="+mn-lt"/>
                <a:ea typeface="+mn-ea"/>
                <a:cs typeface="+mn-cs"/>
              </a:rPr>
              <a:t> February 2016</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Memory</a:t>
            </a:r>
          </a:p>
          <a:p>
            <a:r>
              <a:rPr lang="en-GB" sz="1200" b="1" kern="1200" dirty="0" smtClean="0">
                <a:solidFill>
                  <a:schemeClr val="tx1"/>
                </a:solidFill>
                <a:effectLst/>
                <a:latin typeface="+mn-lt"/>
                <a:ea typeface="+mn-ea"/>
                <a:cs typeface="+mn-cs"/>
              </a:rPr>
              <a:t>Developing Memory Skills in Language Learning</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Rachel Hawkes</a:t>
            </a:r>
          </a:p>
          <a:p>
            <a:r>
              <a:rPr lang="en-GB" sz="1200" b="1" kern="1200" dirty="0" smtClean="0">
                <a:solidFill>
                  <a:schemeClr val="tx1"/>
                </a:solidFill>
                <a:effectLst/>
                <a:latin typeface="+mn-lt"/>
                <a:ea typeface="+mn-ea"/>
                <a:cs typeface="+mn-cs"/>
              </a:rPr>
              <a:t>Associate Deputy Principal and SLE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Comberton Academy Trust, Cambridge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ability to retain and recall new words (with increasing speed) is central to language learning and, alongside an ability to pronounce the foreign language well and the ability to put together words and structures into new sentences, it is one of the three essential skills we focus on the very beginning. With the move to linear GCSEs the ability to store and retrieve knowledge to and from long term memory has become of paramount importance, not just in MFL but across the curriculum. By including explicit work on memory within our teaching, we can not only enable students to get better at languages, we can also flag up a unique selling point to SLTs, colleagues in other departments and parents!</a:t>
            </a:r>
          </a:p>
          <a:p>
            <a:r>
              <a:rPr lang="en-GB" sz="1200" kern="1200" dirty="0" smtClean="0">
                <a:solidFill>
                  <a:schemeClr val="tx1"/>
                </a:solidFill>
                <a:effectLst/>
                <a:latin typeface="+mn-lt"/>
                <a:ea typeface="+mn-ea"/>
                <a:cs typeface="+mn-cs"/>
              </a:rPr>
              <a:t>In this session Rachel will draw on cognitive psychology, considering how we create memories, retrieve stored information and how we know what we know. She will share ideas and strategies which she has used with her own students and in her own school for many years to help learners remember language and retrieve it successfully over time.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Rachel Hawkes</a:t>
            </a:r>
            <a:r>
              <a:rPr lang="en-GB" sz="1200" kern="1200" dirty="0" smtClean="0">
                <a:solidFill>
                  <a:schemeClr val="tx1"/>
                </a:solidFill>
                <a:effectLst/>
                <a:latin typeface="+mn-lt"/>
                <a:ea typeface="+mn-ea"/>
                <a:cs typeface="+mn-cs"/>
              </a:rPr>
              <a:t> works across the four secondary schools in the Comberton Academy Trust. Associate Deputy Principal and SLE for languages, she is Languages Advisor for TES Resources and Past President of ALL. She has a PhD from Cambridge University, focusing on teacher and learner interaction in the secondary languages classroom.</a:t>
            </a:r>
          </a:p>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smtClean="0"/>
              <a:t>1</a:t>
            </a:fld>
            <a:endParaRPr lang="en-GB"/>
          </a:p>
        </p:txBody>
      </p:sp>
    </p:spTree>
    <p:extLst>
      <p:ext uri="{BB962C8B-B14F-4D97-AF65-F5344CB8AC3E}">
        <p14:creationId xmlns:p14="http://schemas.microsoft.com/office/powerpoint/2010/main" val="228924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56281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http://discovery.ucl.ac.uk/1399515/</a:t>
            </a:r>
            <a:br>
              <a:rPr lang="en-GB" dirty="0" smtClean="0"/>
            </a:br>
            <a:r>
              <a:rPr lang="en-GB" dirty="0" smtClean="0"/>
              <a:t>Potts, R; Shanks, DR; (2014) The Benefit of Generating Errors During Learning. </a:t>
            </a:r>
            <a:r>
              <a:rPr lang="en-GB" b="1" dirty="0" smtClean="0"/>
              <a:t>Journal of Experimental Psychology: General</a:t>
            </a:r>
            <a:r>
              <a:rPr lang="en-GB" dirty="0" smtClean="0"/>
              <a:t> , 143 (2) pp. 644-667. </a:t>
            </a:r>
            <a:r>
              <a:rPr lang="en-GB" dirty="0" smtClean="0">
                <a:hlinkClick r:id="rId3"/>
              </a:rPr>
              <a:t>10.1037/a0033194</a:t>
            </a: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study (four</a:t>
            </a:r>
            <a:r>
              <a:rPr lang="en-GB" baseline="0" dirty="0" smtClean="0"/>
              <a:t> replicated experiments) used unknown vocabulary – presented it to learners.  They either generated guesses, read a definition that was given, or chose the answer from a multi-choice selection.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time the self-generation of answers, even where those answers were wrong and that was sorted out through feedback, resulted in better retention of the correct definition.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Why does this work?  There are several theories.  I don’t know.  My gut feeling is that students are involved in more thinking when they generate their own idea of what the word could mean.</a:t>
            </a:r>
            <a:endParaRPr lang="en-GB" dirty="0" smtClean="0"/>
          </a:p>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016146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01853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60420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597401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3421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430900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Agarwal, P. K., Bain, P. M. &amp; Chamberlain, R. W. (2012). The value of applied research: Retrieval practice improves classroom learning and recommendations from a teacher, a principal, and a scientist. </a:t>
            </a:r>
            <a:r>
              <a:rPr lang="en-GB" i="1" dirty="0" smtClean="0"/>
              <a:t>Educational Psychology Review, 24,  </a:t>
            </a:r>
            <a:r>
              <a:rPr lang="en-GB" dirty="0" smtClean="0"/>
              <a:t>437-448.</a:t>
            </a:r>
          </a:p>
          <a:p>
            <a:r>
              <a:rPr lang="en-GB" dirty="0" smtClean="0"/>
              <a:t>https://www.google.co.uk/search?q=+Agarwal,+P.+K.,+Bain,+P.+M.+%26+Chamberlain,+R.+W.+%282012%29.+The+value+of+applied+research:+Retrieval+practice+improves+classroom+learning+and+recommendations+from+a+teacher,+a+principal,+and+a+scientist.+Educational+Psychology+Review,+24,++437-448.&amp;ie=utf-8&amp;oe=utf-8&amp;gws_rd=cr&amp;ei=_3PjVLDPEebl7gabjIGQCQ </a:t>
            </a:r>
          </a:p>
          <a:p>
            <a:endParaRPr lang="en-GB" dirty="0" smtClean="0"/>
          </a:p>
          <a:p>
            <a:r>
              <a:rPr lang="en-GB" dirty="0" smtClean="0"/>
              <a:t>Little tweaks to recall / retrieval activities that increase the thinking needed (makes the brain hurt more!) are easily achieved</a:t>
            </a:r>
            <a:r>
              <a:rPr lang="en-GB" baseline="0" dirty="0" smtClean="0"/>
              <a:t> and improve memory.</a:t>
            </a:r>
            <a:br>
              <a:rPr lang="en-GB" baseline="0" dirty="0" smtClean="0"/>
            </a:br>
            <a:r>
              <a:rPr lang="en-GB" baseline="0" dirty="0" smtClean="0"/>
              <a:t>Again, feedback is needed, though.</a:t>
            </a:r>
          </a:p>
          <a:p>
            <a:r>
              <a:rPr lang="en-GB" baseline="0" dirty="0" smtClean="0"/>
              <a:t>We mustn’t lose sight of what’s important here!  </a:t>
            </a:r>
            <a:br>
              <a:rPr lang="en-GB" baseline="0" dirty="0" smtClean="0"/>
            </a:br>
            <a:r>
              <a:rPr lang="en-GB" baseline="0" dirty="0" smtClean="0"/>
              <a:t>Just setting lots of tests without feedback learning in between to correct misunderstandings and develop knowledge will not help!</a:t>
            </a:r>
          </a:p>
          <a:p>
            <a:r>
              <a:rPr lang="en-GB" baseline="0" dirty="0" smtClean="0"/>
              <a:t/>
            </a:r>
            <a:br>
              <a:rPr lang="en-GB" baseline="0" dirty="0" smtClean="0"/>
            </a:br>
            <a:r>
              <a:rPr lang="en-GB" baseline="0" dirty="0" smtClean="0"/>
              <a:t>We need perhaps to </a:t>
            </a:r>
            <a:r>
              <a:rPr lang="en-GB" baseline="0" dirty="0" err="1" smtClean="0"/>
              <a:t>relabel</a:t>
            </a:r>
            <a:r>
              <a:rPr lang="en-GB" baseline="0" dirty="0" smtClean="0"/>
              <a:t> some of our ‘tests’ as tasks or activities.  Test is not necessarily a positive, motivating word for all learners, and they do often ask, when they are doing something without their books, whether it is a test.  We just perhaps need to agree an answer for that within our departments.</a:t>
            </a:r>
          </a:p>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60997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909715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70632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content</a:t>
            </a:r>
            <a:r>
              <a:rPr lang="en-GB" baseline="0" dirty="0" smtClean="0"/>
              <a:t> </a:t>
            </a:r>
            <a:r>
              <a:rPr lang="en-GB" dirty="0" smtClean="0"/>
              <a:t>of this talk was</a:t>
            </a:r>
            <a:r>
              <a:rPr lang="en-GB" baseline="0" dirty="0" smtClean="0"/>
              <a:t> inspired by </a:t>
            </a:r>
            <a:r>
              <a:rPr lang="en-GB" dirty="0" smtClean="0"/>
              <a:t>an article by cognitive scientist Daniel</a:t>
            </a:r>
            <a:r>
              <a:rPr lang="en-GB" baseline="0" dirty="0" smtClean="0"/>
              <a:t> Willingham published back in 2008 in The Educator and entitled ‘Ask the cognitive scientist: what will improve a student’s memory?’</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smtClean="0"/>
              <a:t>2</a:t>
            </a:fld>
            <a:endParaRPr lang="en-GB"/>
          </a:p>
        </p:txBody>
      </p:sp>
    </p:spTree>
    <p:extLst>
      <p:ext uri="{BB962C8B-B14F-4D97-AF65-F5344CB8AC3E}">
        <p14:creationId xmlns:p14="http://schemas.microsoft.com/office/powerpoint/2010/main" val="3600353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Drill vocab call response 5 mins</a:t>
            </a:r>
            <a:endParaRPr lang="en-GB" dirty="0"/>
          </a:p>
        </p:txBody>
      </p:sp>
      <p:sp>
        <p:nvSpPr>
          <p:cNvPr id="4" name="Slide Number Placeholder 3"/>
          <p:cNvSpPr>
            <a:spLocks noGrp="1"/>
          </p:cNvSpPr>
          <p:nvPr>
            <p:ph type="sldNum" sz="quarter" idx="10"/>
          </p:nvPr>
        </p:nvSpPr>
        <p:spPr/>
        <p:txBody>
          <a:bodyPr/>
          <a:lstStyle/>
          <a:p>
            <a:fld id="{38157D0E-C991-4353-B1DB-FCAB53FA94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378563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mins</a:t>
            </a:r>
            <a:endParaRPr lang="en-GB" dirty="0"/>
          </a:p>
        </p:txBody>
      </p:sp>
      <p:sp>
        <p:nvSpPr>
          <p:cNvPr id="4" name="Slide Number Placeholder 3"/>
          <p:cNvSpPr>
            <a:spLocks noGrp="1"/>
          </p:cNvSpPr>
          <p:nvPr>
            <p:ph type="sldNum" sz="quarter" idx="10"/>
          </p:nvPr>
        </p:nvSpPr>
        <p:spPr/>
        <p:txBody>
          <a:bodyPr/>
          <a:lstStyle/>
          <a:p>
            <a:fld id="{38157D0E-C991-4353-B1DB-FCAB53FA94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74783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766416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parts of the body one by one and begin to work to fix the vocabulary,</a:t>
            </a:r>
            <a:r>
              <a:rPr lang="en-GB" baseline="0" dirty="0" smtClean="0"/>
              <a:t> using the numbers to elicit in various ways as in previous lessons. (See for example the food lesson in Y3 for detailed instructions of 5-6 practice activities to do with a slide like this).</a:t>
            </a:r>
            <a:endParaRPr lang="en-GB" dirty="0" smtClean="0"/>
          </a:p>
          <a:p>
            <a:endParaRPr lang="en-GB" dirty="0" smtClean="0"/>
          </a:p>
          <a:p>
            <a:r>
              <a:rPr lang="en-GB" dirty="0" smtClean="0"/>
              <a:t>1 = la</a:t>
            </a:r>
            <a:r>
              <a:rPr lang="en-GB" baseline="0" dirty="0" smtClean="0"/>
              <a:t> </a:t>
            </a:r>
            <a:r>
              <a:rPr lang="en-GB" baseline="0" dirty="0" err="1" smtClean="0"/>
              <a:t>cabeza</a:t>
            </a:r>
            <a:r>
              <a:rPr lang="en-GB" baseline="0" dirty="0" smtClean="0"/>
              <a:t/>
            </a:r>
            <a:br>
              <a:rPr lang="en-GB" baseline="0" dirty="0" smtClean="0"/>
            </a:br>
            <a:r>
              <a:rPr lang="en-GB" baseline="0" dirty="0" smtClean="0"/>
              <a:t>2 = los </a:t>
            </a:r>
            <a:r>
              <a:rPr lang="en-GB" baseline="0" dirty="0" err="1" smtClean="0"/>
              <a:t>hombros</a:t>
            </a:r>
            <a:r>
              <a:rPr lang="en-GB" baseline="0" dirty="0" smtClean="0"/>
              <a:t/>
            </a:r>
            <a:br>
              <a:rPr lang="en-GB" baseline="0" dirty="0" smtClean="0"/>
            </a:br>
            <a:r>
              <a:rPr lang="en-GB" baseline="0" dirty="0" smtClean="0"/>
              <a:t>3 = el </a:t>
            </a:r>
            <a:r>
              <a:rPr lang="en-GB" baseline="0" dirty="0" err="1" smtClean="0"/>
              <a:t>brazo</a:t>
            </a:r>
            <a:r>
              <a:rPr lang="en-GB" baseline="0" dirty="0" smtClean="0"/>
              <a:t/>
            </a:r>
            <a:br>
              <a:rPr lang="en-GB" baseline="0" dirty="0" smtClean="0"/>
            </a:br>
            <a:r>
              <a:rPr lang="en-GB" baseline="0" dirty="0" smtClean="0"/>
              <a:t>4 = el </a:t>
            </a:r>
            <a:r>
              <a:rPr lang="en-GB" baseline="0" dirty="0" err="1" smtClean="0"/>
              <a:t>codo</a:t>
            </a:r>
            <a:endParaRPr lang="en-GB" baseline="0" dirty="0" smtClean="0"/>
          </a:p>
          <a:p>
            <a:r>
              <a:rPr lang="en-GB" baseline="0" dirty="0" smtClean="0"/>
              <a:t>5 = la </a:t>
            </a:r>
            <a:r>
              <a:rPr lang="en-GB" baseline="0" dirty="0" err="1" smtClean="0"/>
              <a:t>mano</a:t>
            </a:r>
            <a:r>
              <a:rPr lang="en-GB" baseline="0" dirty="0" smtClean="0"/>
              <a:t/>
            </a:r>
            <a:br>
              <a:rPr lang="en-GB" baseline="0" dirty="0" smtClean="0"/>
            </a:br>
            <a:r>
              <a:rPr lang="en-GB" baseline="0" dirty="0" smtClean="0"/>
              <a:t>6 = el </a:t>
            </a:r>
            <a:r>
              <a:rPr lang="en-GB" baseline="0" dirty="0" err="1" smtClean="0"/>
              <a:t>dedo</a:t>
            </a:r>
            <a:r>
              <a:rPr lang="en-GB" baseline="0" dirty="0" smtClean="0"/>
              <a:t/>
            </a:r>
            <a:br>
              <a:rPr lang="en-GB" baseline="0" dirty="0" smtClean="0"/>
            </a:br>
            <a:r>
              <a:rPr lang="en-GB" baseline="0" dirty="0" smtClean="0"/>
              <a:t>7 = la </a:t>
            </a:r>
            <a:r>
              <a:rPr lang="en-GB" baseline="0" dirty="0" err="1" smtClean="0"/>
              <a:t>pierna</a:t>
            </a:r>
            <a:endParaRPr lang="en-GB" baseline="0" dirty="0" smtClean="0"/>
          </a:p>
          <a:p>
            <a:r>
              <a:rPr lang="en-GB" baseline="0" dirty="0" smtClean="0"/>
              <a:t>8 = la </a:t>
            </a:r>
            <a:r>
              <a:rPr lang="en-GB" baseline="0" dirty="0" err="1" smtClean="0"/>
              <a:t>rodilla</a:t>
            </a:r>
            <a:r>
              <a:rPr lang="en-GB" baseline="0" dirty="0" smtClean="0"/>
              <a:t/>
            </a:r>
            <a:br>
              <a:rPr lang="en-GB" baseline="0" dirty="0" smtClean="0"/>
            </a:br>
            <a:r>
              <a:rPr lang="en-GB" baseline="0" dirty="0" smtClean="0"/>
              <a:t>9 = el pie</a:t>
            </a:r>
            <a:endParaRPr lang="en-GB" dirty="0" smtClean="0"/>
          </a:p>
          <a:p>
            <a:endParaRPr lang="en-GB" dirty="0"/>
          </a:p>
        </p:txBody>
      </p:sp>
      <p:sp>
        <p:nvSpPr>
          <p:cNvPr id="4" name="Slide Number Placeholder 3"/>
          <p:cNvSpPr>
            <a:spLocks noGrp="1"/>
          </p:cNvSpPr>
          <p:nvPr>
            <p:ph type="sldNum" sz="quarter" idx="10"/>
          </p:nvPr>
        </p:nvSpPr>
        <p:spPr/>
        <p:txBody>
          <a:bodyPr/>
          <a:lstStyle/>
          <a:p>
            <a:fld id="{232EC575-E40D-470D-BF85-5967EADE755C}"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24037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parts of the body one by one and begin to work to fix the vocabulary,</a:t>
            </a:r>
            <a:r>
              <a:rPr lang="en-GB" baseline="0" dirty="0" smtClean="0"/>
              <a:t> using the numbers to elicit in various ways as in previous lessons. (See for example the food lesson in Y3 for detailed instructions of 5-6 practice activities to do with a slide like this).</a:t>
            </a:r>
            <a:endParaRPr lang="en-GB" dirty="0" smtClean="0"/>
          </a:p>
          <a:p>
            <a:endParaRPr lang="en-GB" dirty="0" smtClean="0"/>
          </a:p>
          <a:p>
            <a:r>
              <a:rPr lang="en-GB" dirty="0" smtClean="0"/>
              <a:t>1 = la</a:t>
            </a:r>
            <a:r>
              <a:rPr lang="en-GB" baseline="0" dirty="0" smtClean="0"/>
              <a:t> </a:t>
            </a:r>
            <a:r>
              <a:rPr lang="en-GB" baseline="0" dirty="0" err="1" smtClean="0"/>
              <a:t>cabeza</a:t>
            </a:r>
            <a:r>
              <a:rPr lang="en-GB" baseline="0" dirty="0" smtClean="0"/>
              <a:t/>
            </a:r>
            <a:br>
              <a:rPr lang="en-GB" baseline="0" dirty="0" smtClean="0"/>
            </a:br>
            <a:r>
              <a:rPr lang="en-GB" baseline="0" dirty="0" smtClean="0"/>
              <a:t>2 = los </a:t>
            </a:r>
            <a:r>
              <a:rPr lang="en-GB" baseline="0" dirty="0" err="1" smtClean="0"/>
              <a:t>hombros</a:t>
            </a:r>
            <a:r>
              <a:rPr lang="en-GB" baseline="0" dirty="0" smtClean="0"/>
              <a:t/>
            </a:r>
            <a:br>
              <a:rPr lang="en-GB" baseline="0" dirty="0" smtClean="0"/>
            </a:br>
            <a:r>
              <a:rPr lang="en-GB" baseline="0" dirty="0" smtClean="0"/>
              <a:t>3 = el </a:t>
            </a:r>
            <a:r>
              <a:rPr lang="en-GB" baseline="0" dirty="0" err="1" smtClean="0"/>
              <a:t>brazo</a:t>
            </a:r>
            <a:r>
              <a:rPr lang="en-GB" baseline="0" dirty="0" smtClean="0"/>
              <a:t/>
            </a:r>
            <a:br>
              <a:rPr lang="en-GB" baseline="0" dirty="0" smtClean="0"/>
            </a:br>
            <a:r>
              <a:rPr lang="en-GB" baseline="0" dirty="0" smtClean="0"/>
              <a:t>4 = el </a:t>
            </a:r>
            <a:r>
              <a:rPr lang="en-GB" baseline="0" dirty="0" err="1" smtClean="0"/>
              <a:t>codo</a:t>
            </a:r>
            <a:endParaRPr lang="en-GB" baseline="0" dirty="0" smtClean="0"/>
          </a:p>
          <a:p>
            <a:r>
              <a:rPr lang="en-GB" baseline="0" dirty="0" smtClean="0"/>
              <a:t>5 = la </a:t>
            </a:r>
            <a:r>
              <a:rPr lang="en-GB" baseline="0" dirty="0" err="1" smtClean="0"/>
              <a:t>mano</a:t>
            </a:r>
            <a:r>
              <a:rPr lang="en-GB" baseline="0" dirty="0" smtClean="0"/>
              <a:t/>
            </a:r>
            <a:br>
              <a:rPr lang="en-GB" baseline="0" dirty="0" smtClean="0"/>
            </a:br>
            <a:r>
              <a:rPr lang="en-GB" baseline="0" dirty="0" smtClean="0"/>
              <a:t>6 = el </a:t>
            </a:r>
            <a:r>
              <a:rPr lang="en-GB" baseline="0" dirty="0" err="1" smtClean="0"/>
              <a:t>dedo</a:t>
            </a:r>
            <a:r>
              <a:rPr lang="en-GB" baseline="0" dirty="0" smtClean="0"/>
              <a:t/>
            </a:r>
            <a:br>
              <a:rPr lang="en-GB" baseline="0" dirty="0" smtClean="0"/>
            </a:br>
            <a:r>
              <a:rPr lang="en-GB" baseline="0" dirty="0" smtClean="0"/>
              <a:t>7 = la </a:t>
            </a:r>
            <a:r>
              <a:rPr lang="en-GB" baseline="0" dirty="0" err="1" smtClean="0"/>
              <a:t>pierna</a:t>
            </a:r>
            <a:endParaRPr lang="en-GB" baseline="0" dirty="0" smtClean="0"/>
          </a:p>
          <a:p>
            <a:r>
              <a:rPr lang="en-GB" baseline="0" dirty="0" smtClean="0"/>
              <a:t>8 = la </a:t>
            </a:r>
            <a:r>
              <a:rPr lang="en-GB" baseline="0" dirty="0" err="1" smtClean="0"/>
              <a:t>rodilla</a:t>
            </a:r>
            <a:r>
              <a:rPr lang="en-GB" baseline="0" dirty="0" smtClean="0"/>
              <a:t/>
            </a:r>
            <a:br>
              <a:rPr lang="en-GB" baseline="0" dirty="0" smtClean="0"/>
            </a:br>
            <a:r>
              <a:rPr lang="en-GB" baseline="0" dirty="0" smtClean="0"/>
              <a:t>9 = el pie</a:t>
            </a:r>
            <a:endParaRPr lang="en-GB" dirty="0" smtClean="0"/>
          </a:p>
          <a:p>
            <a:endParaRPr lang="en-GB" dirty="0"/>
          </a:p>
        </p:txBody>
      </p:sp>
      <p:sp>
        <p:nvSpPr>
          <p:cNvPr id="4" name="Slide Number Placeholder 3"/>
          <p:cNvSpPr>
            <a:spLocks noGrp="1"/>
          </p:cNvSpPr>
          <p:nvPr>
            <p:ph type="sldNum" sz="quarter" idx="10"/>
          </p:nvPr>
        </p:nvSpPr>
        <p:spPr/>
        <p:txBody>
          <a:bodyPr/>
          <a:lstStyle/>
          <a:p>
            <a:fld id="{232EC575-E40D-470D-BF85-5967EADE755C}"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745079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the tune of Heads</a:t>
            </a:r>
            <a:r>
              <a:rPr lang="en-GB" baseline="0" dirty="0" smtClean="0"/>
              <a:t> Shoulders Knees and Toes</a:t>
            </a:r>
          </a:p>
          <a:p>
            <a:r>
              <a:rPr lang="en-GB" baseline="0" dirty="0" smtClean="0"/>
              <a:t>Next slide has only the picture prompts</a:t>
            </a:r>
            <a:endParaRPr lang="en-GB" dirty="0"/>
          </a:p>
        </p:txBody>
      </p:sp>
      <p:sp>
        <p:nvSpPr>
          <p:cNvPr id="4" name="Slide Number Placeholder 3"/>
          <p:cNvSpPr>
            <a:spLocks noGrp="1"/>
          </p:cNvSpPr>
          <p:nvPr>
            <p:ph type="sldNum" sz="quarter" idx="10"/>
          </p:nvPr>
        </p:nvSpPr>
        <p:spPr/>
        <p:txBody>
          <a:bodyPr/>
          <a:lstStyle/>
          <a:p>
            <a:fld id="{F8383F15-618E-48B6-BD54-E252FF5ECF6F}"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656890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Sing from just</a:t>
            </a:r>
            <a:r>
              <a:rPr lang="en-GB" baseline="0" dirty="0" smtClean="0"/>
              <a:t> the pictures, doing the gestures too.</a:t>
            </a:r>
            <a:endParaRPr lang="en-GB" dirty="0"/>
          </a:p>
        </p:txBody>
      </p:sp>
      <p:sp>
        <p:nvSpPr>
          <p:cNvPr id="4" name="Slide Number Placeholder 3"/>
          <p:cNvSpPr>
            <a:spLocks noGrp="1"/>
          </p:cNvSpPr>
          <p:nvPr>
            <p:ph type="sldNum" sz="quarter" idx="10"/>
          </p:nvPr>
        </p:nvSpPr>
        <p:spPr/>
        <p:txBody>
          <a:bodyPr/>
          <a:lstStyle/>
          <a:p>
            <a:fld id="{232EC575-E40D-470D-BF85-5967EADE755C}"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346348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a game of Simon says</a:t>
            </a:r>
          </a:p>
          <a:p>
            <a:endParaRPr lang="en-GB" dirty="0" smtClean="0"/>
          </a:p>
          <a:p>
            <a:r>
              <a:rPr lang="en-GB" dirty="0" smtClean="0"/>
              <a:t>At the moment, just use ‘</a:t>
            </a:r>
            <a:r>
              <a:rPr lang="en-GB" dirty="0" err="1" smtClean="0"/>
              <a:t>Tocaos</a:t>
            </a:r>
            <a:r>
              <a:rPr lang="en-GB" dirty="0" smtClean="0"/>
              <a:t> la / el / los / </a:t>
            </a:r>
            <a:r>
              <a:rPr lang="en-GB" dirty="0" err="1" smtClean="0"/>
              <a:t>las</a:t>
            </a:r>
            <a:r>
              <a:rPr lang="en-GB" dirty="0" smtClean="0"/>
              <a:t>’ with the different parts of the </a:t>
            </a:r>
            <a:r>
              <a:rPr lang="en-GB" dirty="0" err="1" smtClean="0"/>
              <a:t>boday</a:t>
            </a:r>
            <a:r>
              <a:rPr lang="en-GB" dirty="0" smtClean="0"/>
              <a:t>.</a:t>
            </a:r>
            <a:endParaRPr lang="en-GB" dirty="0"/>
          </a:p>
        </p:txBody>
      </p:sp>
      <p:sp>
        <p:nvSpPr>
          <p:cNvPr id="4" name="Slide Number Placeholder 3"/>
          <p:cNvSpPr>
            <a:spLocks noGrp="1"/>
          </p:cNvSpPr>
          <p:nvPr>
            <p:ph type="sldNum" sz="quarter" idx="10"/>
          </p:nvPr>
        </p:nvSpPr>
        <p:spPr/>
        <p:txBody>
          <a:bodyPr/>
          <a:lstStyle/>
          <a:p>
            <a:fld id="{232EC575-E40D-470D-BF85-5967EADE755C}"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589484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Lithuanian question words.  Let’s see how many we can learn?</a:t>
            </a:r>
          </a:p>
          <a:p>
            <a:endParaRPr lang="en-GB" dirty="0" smtClean="0"/>
          </a:p>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032725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424683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journey to the article itself is worth</a:t>
            </a:r>
            <a:r>
              <a:rPr lang="en-GB" baseline="0" dirty="0" smtClean="0"/>
              <a:t> a little more detail:</a:t>
            </a:r>
            <a:endParaRPr lang="en-GB" dirty="0" smtClean="0"/>
          </a:p>
          <a:p>
            <a:r>
              <a:rPr lang="en-GB" dirty="0" smtClean="0"/>
              <a:t>I came across the article when following up some of the references from a high-profile report published by the Sutton</a:t>
            </a:r>
            <a:r>
              <a:rPr lang="en-GB" baseline="0" dirty="0" smtClean="0"/>
              <a:t> Trust </a:t>
            </a:r>
            <a:r>
              <a:rPr lang="en-GB" dirty="0" smtClean="0"/>
              <a:t>that came out in October last year, entitled: What makes great teaching?</a:t>
            </a:r>
          </a:p>
          <a:p>
            <a:r>
              <a:rPr lang="en-GB" dirty="0" smtClean="0"/>
              <a:t>The report itself</a:t>
            </a:r>
            <a:r>
              <a:rPr lang="en-GB" baseline="0" dirty="0" smtClean="0"/>
              <a:t> was then picked up in the press…</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smtClean="0"/>
              <a:t>3</a:t>
            </a:fld>
            <a:endParaRPr lang="en-GB"/>
          </a:p>
        </p:txBody>
      </p:sp>
    </p:spTree>
    <p:extLst>
      <p:ext uri="{BB962C8B-B14F-4D97-AF65-F5344CB8AC3E}">
        <p14:creationId xmlns:p14="http://schemas.microsoft.com/office/powerpoint/2010/main" val="3299595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different songs / gestures / pictures for different languages – don’t overlap</a:t>
            </a:r>
            <a:r>
              <a:rPr lang="en-GB" baseline="0" dirty="0" smtClean="0"/>
              <a:t> them.</a:t>
            </a:r>
            <a:br>
              <a:rPr lang="en-GB" baseline="0" dirty="0" smtClean="0"/>
            </a:br>
            <a:r>
              <a:rPr lang="en-GB" baseline="0" dirty="0" smtClean="0"/>
              <a:t>This is why remembering a two-week timetable is hard.  Same structural cues but different information to slot in.  </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485412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420124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905251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9259F8-5B89-4287-A753-67C3E6BA7A01}"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052356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147F55-E22E-4494-AF7E-164E60670D70}" type="slidenum">
              <a:rPr lang="en-GB" altLang="en-US">
                <a:solidFill>
                  <a:srgbClr val="000000"/>
                </a:solidFill>
              </a:rPr>
              <a:pPr eaLnBrk="1" hangingPunct="1"/>
              <a:t>43</a:t>
            </a:fld>
            <a:endParaRPr lang="en-GB" altLang="en-US">
              <a:solidFill>
                <a:srgbClr val="000000"/>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GB" altLang="en-US" dirty="0" smtClean="0">
                <a:latin typeface="Arial" panose="020B0604020202020204" pitchFamily="34" charset="0"/>
              </a:rPr>
              <a:t>Sing the song</a:t>
            </a:r>
            <a:r>
              <a:rPr lang="en-GB" altLang="en-US" baseline="0" dirty="0" smtClean="0">
                <a:latin typeface="Arial" panose="020B0604020202020204" pitchFamily="34" charset="0"/>
              </a:rPr>
              <a:t> – they write down the numbers of the lines</a:t>
            </a:r>
            <a:br>
              <a:rPr lang="en-GB" altLang="en-US" baseline="0" dirty="0" smtClean="0">
                <a:latin typeface="Arial" panose="020B0604020202020204" pitchFamily="34" charset="0"/>
              </a:rPr>
            </a:br>
            <a:r>
              <a:rPr lang="en-GB" altLang="en-US" baseline="0" dirty="0" smtClean="0">
                <a:latin typeface="Arial" panose="020B0604020202020204" pitchFamily="34" charset="0"/>
              </a:rPr>
              <a:t>1 Was hast du </a:t>
            </a:r>
            <a:r>
              <a:rPr lang="en-GB" altLang="en-US" baseline="0" dirty="0" err="1" smtClean="0">
                <a:latin typeface="Arial" panose="020B0604020202020204" pitchFamily="34" charset="0"/>
              </a:rPr>
              <a:t>gemacht</a:t>
            </a:r>
            <a:r>
              <a:rPr lang="en-GB" altLang="en-US" baseline="0" dirty="0" smtClean="0">
                <a:latin typeface="Arial" panose="020B0604020202020204" pitchFamily="34" charset="0"/>
              </a:rPr>
              <a:t>?</a:t>
            </a:r>
            <a:br>
              <a:rPr lang="en-GB" altLang="en-US" baseline="0" dirty="0" smtClean="0">
                <a:latin typeface="Arial" panose="020B0604020202020204" pitchFamily="34" charset="0"/>
              </a:rPr>
            </a:br>
            <a:r>
              <a:rPr lang="en-GB" altLang="en-US" baseline="0" dirty="0" smtClean="0">
                <a:latin typeface="Arial" panose="020B0604020202020204" pitchFamily="34" charset="0"/>
              </a:rPr>
              <a:t>2 Was hast du </a:t>
            </a:r>
            <a:r>
              <a:rPr lang="en-GB" altLang="en-US" baseline="0" dirty="0" err="1" smtClean="0">
                <a:latin typeface="Arial" panose="020B0604020202020204" pitchFamily="34" charset="0"/>
              </a:rPr>
              <a:t>gemacht</a:t>
            </a:r>
            <a:r>
              <a:rPr lang="en-GB" altLang="en-US" baseline="0" dirty="0" smtClean="0">
                <a:latin typeface="Arial" panose="020B0604020202020204" pitchFamily="34" charset="0"/>
              </a:rPr>
              <a:t>?</a:t>
            </a:r>
            <a:br>
              <a:rPr lang="en-GB" altLang="en-US" baseline="0" dirty="0" smtClean="0">
                <a:latin typeface="Arial" panose="020B0604020202020204" pitchFamily="34" charset="0"/>
              </a:rPr>
            </a:br>
            <a:r>
              <a:rPr lang="en-GB" altLang="en-US" baseline="0" dirty="0" smtClean="0">
                <a:latin typeface="Arial" panose="020B0604020202020204" pitchFamily="34" charset="0"/>
              </a:rPr>
              <a:t>3 </a:t>
            </a:r>
            <a:r>
              <a:rPr lang="en-GB" altLang="en-US" baseline="0" dirty="0" err="1" smtClean="0">
                <a:latin typeface="Arial" panose="020B0604020202020204" pitchFamily="34" charset="0"/>
              </a:rPr>
              <a:t>Ich</a:t>
            </a:r>
            <a:r>
              <a:rPr lang="en-GB" altLang="en-US" baseline="0" dirty="0" smtClean="0">
                <a:latin typeface="Arial" panose="020B0604020202020204" pitchFamily="34" charset="0"/>
              </a:rPr>
              <a:t> bin </a:t>
            </a:r>
            <a:r>
              <a:rPr lang="en-GB" altLang="en-US" baseline="0" dirty="0" err="1" smtClean="0">
                <a:latin typeface="Arial" panose="020B0604020202020204" pitchFamily="34" charset="0"/>
              </a:rPr>
              <a:t>mit</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Freunden</a:t>
            </a:r>
            <a:r>
              <a:rPr lang="en-GB" altLang="en-US" baseline="0" dirty="0" smtClean="0">
                <a:latin typeface="Arial" panose="020B0604020202020204" pitchFamily="34" charset="0"/>
              </a:rPr>
              <a:t> ins Kino </a:t>
            </a:r>
            <a:r>
              <a:rPr lang="en-GB" altLang="en-US" baseline="0" dirty="0" err="1" smtClean="0">
                <a:latin typeface="Arial" panose="020B0604020202020204" pitchFamily="34" charset="0"/>
              </a:rPr>
              <a:t>gegangen</a:t>
            </a:r>
            <a:r>
              <a:rPr lang="en-GB" altLang="en-US" baseline="0" dirty="0" smtClean="0">
                <a:latin typeface="Arial" panose="020B0604020202020204" pitchFamily="34" charset="0"/>
              </a:rPr>
              <a:t>.</a:t>
            </a:r>
            <a:br>
              <a:rPr lang="en-GB" altLang="en-US" baseline="0" dirty="0" smtClean="0">
                <a:latin typeface="Arial" panose="020B0604020202020204" pitchFamily="34" charset="0"/>
              </a:rPr>
            </a:br>
            <a:r>
              <a:rPr lang="en-GB" altLang="en-US" baseline="0" dirty="0" smtClean="0">
                <a:latin typeface="Arial" panose="020B0604020202020204" pitchFamily="34" charset="0"/>
              </a:rPr>
              <a:t>4 </a:t>
            </a:r>
            <a:r>
              <a:rPr lang="en-GB" altLang="en-US" baseline="0" dirty="0" err="1" smtClean="0">
                <a:latin typeface="Arial" panose="020B0604020202020204" pitchFamily="34" charset="0"/>
              </a:rPr>
              <a:t>Wir</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haben</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einen</a:t>
            </a:r>
            <a:r>
              <a:rPr lang="en-GB" altLang="en-US" baseline="0" dirty="0" smtClean="0">
                <a:latin typeface="Arial" panose="020B0604020202020204" pitchFamily="34" charset="0"/>
              </a:rPr>
              <a:t> Film </a:t>
            </a:r>
            <a:r>
              <a:rPr lang="en-GB" altLang="en-US" baseline="0" dirty="0" err="1" smtClean="0">
                <a:latin typeface="Arial" panose="020B0604020202020204" pitchFamily="34" charset="0"/>
              </a:rPr>
              <a:t>gesehen</a:t>
            </a:r>
            <a:endParaRPr lang="en-GB" altLang="en-US" baseline="0" dirty="0" smtClean="0">
              <a:latin typeface="Arial" panose="020B0604020202020204" pitchFamily="34" charset="0"/>
            </a:endParaRPr>
          </a:p>
          <a:p>
            <a:pPr eaLnBrk="1" hangingPunct="1"/>
            <a:r>
              <a:rPr lang="en-GB" altLang="en-US" baseline="0" dirty="0" smtClean="0">
                <a:latin typeface="Arial" panose="020B0604020202020204" pitchFamily="34" charset="0"/>
              </a:rPr>
              <a:t>5 Der </a:t>
            </a:r>
            <a:r>
              <a:rPr lang="en-GB" altLang="en-US" baseline="0" dirty="0" err="1" smtClean="0">
                <a:latin typeface="Arial" panose="020B0604020202020204" pitchFamily="34" charset="0"/>
              </a:rPr>
              <a:t>nicht</a:t>
            </a:r>
            <a:r>
              <a:rPr lang="en-GB" altLang="en-US" baseline="0" dirty="0" smtClean="0">
                <a:latin typeface="Arial" panose="020B0604020202020204" pitchFamily="34" charset="0"/>
              </a:rPr>
              <a:t> so </a:t>
            </a:r>
            <a:r>
              <a:rPr lang="en-GB" altLang="en-US" baseline="0" dirty="0" err="1" smtClean="0">
                <a:latin typeface="Arial" panose="020B0604020202020204" pitchFamily="34" charset="0"/>
              </a:rPr>
              <a:t>unterhaltsam</a:t>
            </a:r>
            <a:r>
              <a:rPr lang="en-GB" altLang="en-US" baseline="0" dirty="0" smtClean="0">
                <a:latin typeface="Arial" panose="020B0604020202020204" pitchFamily="34" charset="0"/>
              </a:rPr>
              <a:t> war.</a:t>
            </a:r>
            <a:br>
              <a:rPr lang="en-GB" altLang="en-US" baseline="0" dirty="0" smtClean="0">
                <a:latin typeface="Arial" panose="020B0604020202020204" pitchFamily="34" charset="0"/>
              </a:rPr>
            </a:br>
            <a:r>
              <a:rPr lang="en-GB" altLang="en-US" baseline="0" dirty="0" smtClean="0">
                <a:latin typeface="Arial" panose="020B0604020202020204" pitchFamily="34" charset="0"/>
              </a:rPr>
              <a:t>Oh la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Oh la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Oh la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la</a:t>
            </a:r>
            <a:r>
              <a:rPr lang="en-GB" altLang="en-US" baseline="0" dirty="0" smtClean="0">
                <a:latin typeface="Arial" panose="020B0604020202020204" pitchFamily="34" charset="0"/>
              </a:rPr>
              <a:t/>
            </a:r>
            <a:br>
              <a:rPr lang="en-GB" altLang="en-US" baseline="0" dirty="0" smtClean="0">
                <a:latin typeface="Arial" panose="020B0604020202020204" pitchFamily="34" charset="0"/>
              </a:rPr>
            </a:br>
            <a:endParaRPr lang="en-GB" altLang="en-US" dirty="0" smtClean="0">
              <a:latin typeface="Arial" panose="020B0604020202020204" pitchFamily="34" charset="0"/>
            </a:endParaRPr>
          </a:p>
        </p:txBody>
      </p:sp>
    </p:spTree>
    <p:extLst>
      <p:ext uri="{BB962C8B-B14F-4D97-AF65-F5344CB8AC3E}">
        <p14:creationId xmlns:p14="http://schemas.microsoft.com/office/powerpoint/2010/main" val="3184753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the German.</a:t>
            </a:r>
            <a:endParaRPr lang="en-GB" dirty="0"/>
          </a:p>
        </p:txBody>
      </p:sp>
      <p:sp>
        <p:nvSpPr>
          <p:cNvPr id="4" name="Slide Number Placeholder 3"/>
          <p:cNvSpPr>
            <a:spLocks noGrp="1"/>
          </p:cNvSpPr>
          <p:nvPr>
            <p:ph type="sldNum" sz="quarter" idx="10"/>
          </p:nvPr>
        </p:nvSpPr>
        <p:spPr/>
        <p:txBody>
          <a:bodyPr/>
          <a:lstStyle/>
          <a:p>
            <a:fld id="{739259F8-5B89-4287-A753-67C3E6BA7A01}"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334123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505063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Advantage of this is that students think individually about their own knowledge</a:t>
            </a:r>
            <a:r>
              <a:rPr lang="en-GB" baseline="0" dirty="0" smtClean="0"/>
              <a:t> – a personal response to the word, so the approach is differentiated / personalised from the outset (very useful for Y7 who increasingly come to us with a variety of learning experiences / previous knowledge).</a:t>
            </a:r>
            <a:br>
              <a:rPr lang="en-GB" baseline="0" dirty="0" smtClean="0"/>
            </a:br>
            <a:r>
              <a:rPr lang="en-GB" baseline="0" dirty="0" smtClean="0"/>
              <a:t>It needs follow up activity – it is just a first step.</a:t>
            </a:r>
            <a:br>
              <a:rPr lang="en-GB" baseline="0" dirty="0" smtClean="0"/>
            </a:br>
            <a:r>
              <a:rPr lang="en-GB" baseline="0" dirty="0" smtClean="0"/>
              <a:t>Could you do it at the end of a lesson to gather information from students to inform your planning for the next lesson?</a:t>
            </a:r>
            <a:br>
              <a:rPr lang="en-GB" baseline="0" dirty="0" smtClean="0"/>
            </a:br>
            <a:r>
              <a:rPr lang="en-GB" baseline="0" dirty="0" smtClean="0"/>
              <a:t>Could you use it at the start of a lesson and then again at the end to measure progress in knowledge?</a:t>
            </a:r>
            <a:br>
              <a:rPr lang="en-GB" baseline="0" dirty="0" smtClean="0"/>
            </a:br>
            <a:r>
              <a:rPr lang="en-GB" baseline="0" dirty="0" smtClean="0"/>
              <a:t>Could peers teach each other all the words they’ve given 4 to?</a:t>
            </a:r>
            <a:br>
              <a:rPr lang="en-GB" baseline="0" dirty="0" smtClean="0"/>
            </a:br>
            <a:r>
              <a:rPr lang="en-GB" baseline="0" dirty="0" smtClean="0"/>
              <a:t>Could they use it to set themselves learning targets for the lesson?</a:t>
            </a:r>
            <a:br>
              <a:rPr lang="en-GB" baseline="0" dirty="0" smtClean="0"/>
            </a:b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3184400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4283123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t>There is empirical support for the benefits repeating speaking tasks immediately:</a:t>
            </a:r>
          </a:p>
          <a:p>
            <a:pPr>
              <a:spcBef>
                <a:spcPct val="0"/>
              </a:spcBef>
            </a:pPr>
            <a:r>
              <a:rPr lang="en-GB" dirty="0" smtClean="0"/>
              <a:t>Lynch, D., &amp; Maclean, J. (2001). A case of exercising: effects of immediate task repetition on learners' performance.  In M. </a:t>
            </a:r>
            <a:r>
              <a:rPr lang="en-GB" dirty="0" err="1" smtClean="0"/>
              <a:t>Bygate</a:t>
            </a:r>
            <a:r>
              <a:rPr lang="en-GB" dirty="0" smtClean="0"/>
              <a:t>, P. </a:t>
            </a:r>
            <a:r>
              <a:rPr lang="en-GB" dirty="0" err="1" smtClean="0"/>
              <a:t>Skehan</a:t>
            </a:r>
            <a:r>
              <a:rPr lang="en-GB" dirty="0" smtClean="0"/>
              <a:t>, &amp; M. Swain (Eds.), </a:t>
            </a:r>
            <a:r>
              <a:rPr lang="en-GB" i="1" dirty="0" smtClean="0"/>
              <a:t>Researching pedagogic tasks: Second language learning, teaching and testing</a:t>
            </a:r>
            <a:r>
              <a:rPr lang="en-GB" dirty="0" smtClean="0"/>
              <a:t>. Harlow, Essex: Addison Wesley Longman.</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80672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smtClean="0"/>
              <a:t>4</a:t>
            </a:fld>
            <a:endParaRPr lang="en-GB"/>
          </a:p>
        </p:txBody>
      </p:sp>
    </p:spTree>
    <p:extLst>
      <p:ext uri="{BB962C8B-B14F-4D97-AF65-F5344CB8AC3E}">
        <p14:creationId xmlns:p14="http://schemas.microsoft.com/office/powerpoint/2010/main" val="3497219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t>There is empirical support for the benefits repeating speaking tasks immediately:</a:t>
            </a:r>
          </a:p>
          <a:p>
            <a:pPr>
              <a:spcBef>
                <a:spcPct val="0"/>
              </a:spcBef>
            </a:pPr>
            <a:r>
              <a:rPr lang="en-GB" dirty="0" smtClean="0"/>
              <a:t>Lynch, D., &amp; Maclean, J. (2001). A case of exercising: effects of immediate task repetition on learners' performance.  In M. </a:t>
            </a:r>
            <a:r>
              <a:rPr lang="en-GB" dirty="0" err="1" smtClean="0"/>
              <a:t>Bygate</a:t>
            </a:r>
            <a:r>
              <a:rPr lang="en-GB" dirty="0" smtClean="0"/>
              <a:t>, P. </a:t>
            </a:r>
            <a:r>
              <a:rPr lang="en-GB" dirty="0" err="1" smtClean="0"/>
              <a:t>Skehan</a:t>
            </a:r>
            <a:r>
              <a:rPr lang="en-GB" dirty="0" smtClean="0"/>
              <a:t>, &amp; M. Swain (Eds.), </a:t>
            </a:r>
            <a:r>
              <a:rPr lang="en-GB" i="1" dirty="0" smtClean="0"/>
              <a:t>Researching pedagogic tasks: Second language learning, teaching and testing</a:t>
            </a:r>
            <a:r>
              <a:rPr lang="en-GB" dirty="0" smtClean="0"/>
              <a:t>. Harlow, Essex: Addison Wesley Longman.</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3200611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 biggie!  It’s led me to THREE very different avenues of thought:</a:t>
            </a:r>
            <a:br>
              <a:rPr lang="en-GB" baseline="0" dirty="0" smtClean="0"/>
            </a:br>
            <a:r>
              <a:rPr lang="en-GB" baseline="0" dirty="0" smtClean="0"/>
              <a:t>First…</a:t>
            </a:r>
            <a:endParaRPr lang="en-GB" dirty="0" smtClean="0"/>
          </a:p>
          <a:p>
            <a:r>
              <a:rPr lang="en-GB" dirty="0" smtClean="0"/>
              <a:t>Well,</a:t>
            </a:r>
            <a:r>
              <a:rPr lang="en-GB" baseline="0" dirty="0" smtClean="0"/>
              <a:t> on the one hand, it’s a bit of an earth-shattering moment, when you realise that essentially your whole subject has been dubbed meaningless. </a:t>
            </a:r>
            <a:br>
              <a:rPr lang="en-GB" baseline="0" dirty="0" smtClean="0"/>
            </a:br>
            <a:r>
              <a:rPr lang="en-GB" baseline="0" dirty="0" smtClean="0"/>
              <a:t>This is not the only time I’ve run into this view this year.</a:t>
            </a:r>
          </a:p>
          <a:p>
            <a:r>
              <a:rPr lang="en-GB" baseline="0" dirty="0" smtClean="0"/>
              <a:t>There have been two further times.</a:t>
            </a:r>
            <a:br>
              <a:rPr lang="en-GB" baseline="0" dirty="0" smtClean="0"/>
            </a:br>
            <a:r>
              <a:rPr lang="en-GB" baseline="0" dirty="0" smtClean="0"/>
              <a:t>First, in the school in Peterborough where I’m currently teaching and doing a stint as head of department, I’ve taken on a small Y10 class which started out as not so very motivated or high achieving.  A few weeks ago we started the topic of school and future plans.  I felt that I’d at least made enough headway with them to elicit their opinions about Spanish.  One girl gave a very hesitant ‘mmm me </a:t>
            </a:r>
            <a:r>
              <a:rPr lang="en-GB" baseline="0" dirty="0" err="1" smtClean="0"/>
              <a:t>gusta</a:t>
            </a:r>
            <a:r>
              <a:rPr lang="en-GB" baseline="0" dirty="0" smtClean="0"/>
              <a:t>’ and then trailed off.  I sensed she had a view she wanted to share but not the Spanish to express it, so asked for more information in English.  She said ‘Well, I like the lessons but the thing is with Spanish you don’t actually learn anything new do you?’  Essentially, she meant you just learn how to say the things you already know but with different words, but no new conceptual knowledge.</a:t>
            </a:r>
            <a:br>
              <a:rPr lang="en-GB" baseline="0" dirty="0" smtClean="0"/>
            </a:br>
            <a:r>
              <a:rPr lang="en-GB" baseline="0" dirty="0" smtClean="0"/>
              <a:t>I was given the same view in a meeting with an EAL expert adviser I was meeting with earlier this term.  When I suggested that EAL students should always stay in MFL lessons as this is one place where they succeed (in my mind I was thinking that the reasons for this are the fact that it’s a level playing field.  Lessons are taught in the TL heavily supported with gesture, picture etc.. And so all can achieve.  And he said, “Well yes of course, but that’s because there’s no content, no new conceptual knowledge’</a:t>
            </a:r>
            <a:br>
              <a:rPr lang="en-GB" baseline="0" dirty="0" smtClean="0"/>
            </a:br>
            <a:r>
              <a:rPr lang="en-GB" baseline="0" dirty="0" smtClean="0"/>
              <a:t/>
            </a:r>
            <a:br>
              <a:rPr lang="en-GB" baseline="0" dirty="0" smtClean="0"/>
            </a:br>
            <a:r>
              <a:rPr lang="en-GB" baseline="0" dirty="0" smtClean="0"/>
              <a:t>I’m still grappling with the implications of this and my response.</a:t>
            </a:r>
            <a:br>
              <a:rPr lang="en-GB" baseline="0" dirty="0" smtClean="0"/>
            </a:br>
            <a:r>
              <a:rPr lang="en-GB" baseline="0" dirty="0" smtClean="0"/>
              <a:t>Caught unawares, with the EAL expert, I said: What about grammatical knowledge?  That is conceptual, and new to the vast majority.  Even where students have been introduced to grammar they frequently only begin to understand it conceptually in their foreign language lessons (as many of us did).  He grunted, which I took to be an assent.</a:t>
            </a:r>
          </a:p>
          <a:p>
            <a:endParaRPr lang="en-GB" baseline="0" dirty="0" smtClean="0"/>
          </a:p>
          <a:p>
            <a:r>
              <a:rPr lang="en-GB" baseline="0" dirty="0" smtClean="0"/>
              <a:t>With the Y10 student, I was equally taken aback, and said: “Oh, you’ve just punctured a hole in my entire reason for existence.  I’m going to have to go away and think about that.”</a:t>
            </a:r>
            <a:br>
              <a:rPr lang="en-GB" baseline="0" dirty="0" smtClean="0"/>
            </a:br>
            <a:r>
              <a:rPr lang="en-GB" baseline="0" dirty="0" smtClean="0"/>
              <a:t>I’ve since returned to the theme a couple of times with them, and rather than the grammar tack (which I don’t think would impress), I’ve explained what it has meant to me in my lifetime so far to meet people and be able to communicate with them without resorting to English: the friendships I’ve made, the responses I’ve had, the thrill of confounding expectations in tourist resorts, the smiles, the human interactions, the fact that a greater part of the world is open to me in this way because of the languages I can speak, and those I will have a go at.</a:t>
            </a:r>
            <a:br>
              <a:rPr lang="en-GB" baseline="0" dirty="0" smtClean="0"/>
            </a:br>
            <a:r>
              <a:rPr lang="en-GB" baseline="0" dirty="0" smtClean="0"/>
              <a:t/>
            </a:r>
            <a:br>
              <a:rPr lang="en-GB" baseline="0" dirty="0" smtClean="0"/>
            </a:br>
            <a:r>
              <a:rPr lang="en-GB" baseline="0" dirty="0" smtClean="0"/>
              <a:t>I’m not sure if they’re convinced, but what I do know is that the attitudes of the students towards me and the subject are changed and changing.  </a:t>
            </a:r>
            <a:br>
              <a:rPr lang="en-GB" baseline="0" dirty="0" smtClean="0"/>
            </a:br>
            <a:r>
              <a:rPr lang="en-GB" baseline="0" dirty="0" smtClean="0"/>
              <a:t>One student in the class has learnt how to say: </a:t>
            </a:r>
            <a:r>
              <a:rPr lang="en-GB" baseline="0" dirty="0" err="1" smtClean="0"/>
              <a:t>Mi</a:t>
            </a:r>
            <a:r>
              <a:rPr lang="en-GB" baseline="0" dirty="0" smtClean="0"/>
              <a:t> </a:t>
            </a:r>
            <a:r>
              <a:rPr lang="en-GB" baseline="0" dirty="0" err="1" smtClean="0"/>
              <a:t>asignatura</a:t>
            </a:r>
            <a:r>
              <a:rPr lang="en-GB" baseline="0" dirty="0" smtClean="0"/>
              <a:t> </a:t>
            </a:r>
            <a:r>
              <a:rPr lang="en-GB" baseline="0" dirty="0" err="1" smtClean="0"/>
              <a:t>favorita</a:t>
            </a:r>
            <a:r>
              <a:rPr lang="en-GB" baseline="0" dirty="0" smtClean="0"/>
              <a:t> </a:t>
            </a:r>
            <a:r>
              <a:rPr lang="en-GB" baseline="0" dirty="0" err="1" smtClean="0"/>
              <a:t>es</a:t>
            </a:r>
            <a:r>
              <a:rPr lang="en-GB" baseline="0" dirty="0" smtClean="0"/>
              <a:t> el </a:t>
            </a:r>
            <a:r>
              <a:rPr lang="en-GB" baseline="0" dirty="0" err="1" smtClean="0"/>
              <a:t>español</a:t>
            </a:r>
            <a:r>
              <a:rPr lang="en-GB" baseline="0" dirty="0" smtClean="0"/>
              <a:t> </a:t>
            </a:r>
            <a:r>
              <a:rPr lang="en-GB" baseline="0" dirty="0" err="1" smtClean="0"/>
              <a:t>porque</a:t>
            </a:r>
            <a:r>
              <a:rPr lang="en-GB" baseline="0" dirty="0" smtClean="0"/>
              <a:t> </a:t>
            </a:r>
            <a:r>
              <a:rPr lang="en-GB" baseline="0" dirty="0" err="1" smtClean="0"/>
              <a:t>puedo</a:t>
            </a:r>
            <a:r>
              <a:rPr lang="en-GB" baseline="0" dirty="0" smtClean="0"/>
              <a:t> </a:t>
            </a:r>
            <a:r>
              <a:rPr lang="en-GB" baseline="0" dirty="0" err="1" smtClean="0"/>
              <a:t>expresarme</a:t>
            </a:r>
            <a:r>
              <a:rPr lang="en-GB" baseline="0" dirty="0" smtClean="0"/>
              <a:t> y </a:t>
            </a:r>
            <a:r>
              <a:rPr lang="en-GB" baseline="0" dirty="0" err="1" smtClean="0"/>
              <a:t>comunicarme</a:t>
            </a:r>
            <a:r>
              <a:rPr lang="en-GB" baseline="0" dirty="0" smtClean="0"/>
              <a:t> con </a:t>
            </a:r>
            <a:r>
              <a:rPr lang="en-GB" baseline="0" dirty="0" err="1" smtClean="0"/>
              <a:t>mucha</a:t>
            </a:r>
            <a:r>
              <a:rPr lang="en-GB" baseline="0" dirty="0" smtClean="0"/>
              <a:t> </a:t>
            </a:r>
            <a:r>
              <a:rPr lang="en-GB" baseline="0" dirty="0" err="1" smtClean="0"/>
              <a:t>gente</a:t>
            </a:r>
            <a:r>
              <a:rPr lang="en-GB" baseline="0" dirty="0" smtClean="0"/>
              <a:t>.</a:t>
            </a:r>
            <a:br>
              <a:rPr lang="en-GB" baseline="0" dirty="0" smtClean="0"/>
            </a:br>
            <a:r>
              <a:rPr lang="en-GB" baseline="0" dirty="0" smtClean="0"/>
              <a:t>It’s not a finished answer – I still feel I need re-examine for myself the point of this subject of ours.</a:t>
            </a:r>
            <a:br>
              <a:rPr lang="en-GB" baseline="0" dirty="0" smtClean="0"/>
            </a:br>
            <a:r>
              <a:rPr lang="en-GB" baseline="0" dirty="0" smtClean="0"/>
              <a:t>One thing it has reminded me of however, is the centrality of relationships in the classroom.  </a:t>
            </a:r>
            <a:br>
              <a:rPr lang="en-GB" baseline="0" dirty="0" smtClean="0"/>
            </a:br>
            <a:r>
              <a:rPr lang="en-GB" baseline="0" dirty="0" smtClean="0"/>
              <a:t>Perhaps because our subject lacks new facts and its purpose is essentially communication using new words for familiar ideas, it is far more important in our subject that students like the lessons, enjoy the experience of being in the classroom, and therefore make a positive, personal connection with us.  </a:t>
            </a:r>
            <a:br>
              <a:rPr lang="en-GB" baseline="0" dirty="0" smtClean="0"/>
            </a:br>
            <a:r>
              <a:rPr lang="en-GB" baseline="0" dirty="0" smtClean="0"/>
              <a:t>We may not feel this is fair or right, but in my experience, it is the case, and therefore it is important for us to put time and effort into creating those relationships.  That is one key way in which the subject acquires meaning for the students.</a:t>
            </a:r>
            <a:br>
              <a:rPr lang="en-GB" baseline="0" dirty="0" smtClean="0"/>
            </a:br>
            <a:r>
              <a:rPr lang="en-GB" baseline="0" dirty="0" smtClean="0"/>
              <a:t/>
            </a:r>
            <a:br>
              <a:rPr lang="en-GB" baseline="0" dirty="0" smtClean="0"/>
            </a:br>
            <a:r>
              <a:rPr lang="en-GB" baseline="0" dirty="0" smtClean="0"/>
              <a:t>Second,</a:t>
            </a:r>
            <a:br>
              <a:rPr lang="en-GB" baseline="0" dirty="0" smtClean="0"/>
            </a:br>
            <a:r>
              <a:rPr lang="en-GB" baseline="0" dirty="0" smtClean="0"/>
              <a:t>It’s reminded me that as far as is possible, we should situate new language within a text that is meaningful.  Rather than present isolated words as often as we might do, especially with younger learners, presenting them in the context of a text, and drawing the language out from the text, both encourages thinking and meaning making.</a:t>
            </a:r>
          </a:p>
          <a:p>
            <a:endParaRPr lang="en-GB" baseline="0" dirty="0" smtClean="0"/>
          </a:p>
          <a:p>
            <a:r>
              <a:rPr lang="en-GB" baseline="0" dirty="0" smtClean="0"/>
              <a:t>Third</a:t>
            </a:r>
            <a:br>
              <a:rPr lang="en-GB" baseline="0" dirty="0" smtClean="0"/>
            </a:br>
            <a:r>
              <a:rPr lang="en-GB" baseline="0" dirty="0" smtClean="0"/>
              <a:t>We can make use of a whole range of memory strategies to make the meaningless meaningful.  The David Willingham article lists these on p.23</a:t>
            </a:r>
            <a:br>
              <a:rPr lang="en-GB" baseline="0" dirty="0" smtClean="0"/>
            </a:br>
            <a:r>
              <a:rPr lang="en-GB" baseline="0" dirty="0" smtClean="0"/>
              <a:t>These can involve a whole range of strategies:  </a:t>
            </a:r>
            <a:r>
              <a:rPr lang="en-GB" baseline="0" dirty="0" err="1" smtClean="0"/>
              <a:t>pegword</a:t>
            </a:r>
            <a:r>
              <a:rPr lang="en-GB" baseline="0" dirty="0" smtClean="0"/>
              <a:t>, method of loci, acronyms, acrostics, music or rhyme, mnemonic associations (grammar – don’t ‘mar’ your word with bad grammar – principal – s/he is my pal), keyword (often used in FL learning – use a sounds like English word association to fix the meaning)</a:t>
            </a:r>
          </a:p>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829835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2895710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1222737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example of the Keyword idea</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3293316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Planning</a:t>
            </a:r>
            <a:r>
              <a:rPr lang="en-GB" baseline="0" dirty="0" smtClean="0"/>
              <a:t> for the new GCSE, knowing that it will require students to have a better grasp of individual word and structure meaning, that they will need to manipulate language more independently to create meaning in response to unseen tasks, means that we need to work with current Y8 and Y7 now, requiring of them that they build sentences of increasing length and complexity, combining and re-combining high frequency words and structures from memory in writing.  In speaking our classrooms need to be full of situations where students respond to questions they are not reading from the whiteboard, but only hear, and that we are constant recycling familiar question words and verbs in different contexts,  refusing to allow ourselves to be confined by what is within the specific double-spread / unit / topic on the SOW, but remembering and recalling what they covered last term, last year, two years ago, to plan for a continual process of learning and over-learning.  That’s our job, our responsibility.  Our planning needs to be multi-perspective and long-distance – looking forward from Y7 to the GCSE in Y11, but also continually casting the net back to pick up language that they covered last month, last term, last year, two years, three years ago.  </a:t>
            </a:r>
          </a:p>
          <a:p>
            <a:r>
              <a:rPr lang="en-GB" baseline="0" dirty="0" smtClean="0"/>
              <a:t>And so our KS3 teaching must include translation into FL and into English, working with authentic texts that challenge and extend skills, vocabulary and grammar knowledge.</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1798827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A literary quote to finish, reminding us that the link between thought and memory is</a:t>
            </a:r>
            <a:r>
              <a:rPr lang="en-GB" baseline="0" dirty="0" smtClean="0">
                <a:effectLst/>
              </a:rPr>
              <a:t> nothing new!</a:t>
            </a:r>
            <a:br>
              <a:rPr lang="en-GB" baseline="0" dirty="0" smtClean="0">
                <a:effectLst/>
              </a:rPr>
            </a:br>
            <a:r>
              <a:rPr lang="en-GB" baseline="0" dirty="0" smtClean="0">
                <a:effectLst/>
              </a:rPr>
              <a:t>Having said that, I commend Daniel Willingham’s article (itself not new) to you – worth reading and digesting in full and letting the ideas seep into your planning.</a:t>
            </a:r>
            <a:br>
              <a:rPr lang="en-GB" baseline="0" dirty="0" smtClean="0">
                <a:effectLst/>
              </a:rPr>
            </a:br>
            <a:endParaRPr lang="en-GB" dirty="0" smtClean="0">
              <a:effectLst/>
            </a:endParaRPr>
          </a:p>
          <a:p>
            <a:r>
              <a:rPr lang="en-GB" dirty="0" smtClean="0">
                <a:effectLst/>
              </a:rPr>
              <a:t>1792</a:t>
            </a:r>
            <a:r>
              <a:rPr lang="en-GB" dirty="0" smtClean="0"/>
              <a:t> </a:t>
            </a:r>
            <a:r>
              <a:rPr lang="en-GB" u="none" strike="noStrike" dirty="0" smtClean="0">
                <a:effectLst/>
                <a:hlinkClick r:id="rId3"/>
              </a:rPr>
              <a:t>ENGLISH POETRY 1579-1830: SPENSER AND THE TRADITION</a:t>
            </a:r>
            <a:r>
              <a:rPr lang="en-GB" dirty="0" smtClean="0"/>
              <a:t> </a:t>
            </a:r>
          </a:p>
          <a:p>
            <a:r>
              <a:rPr lang="en-GB" b="1" dirty="0" smtClean="0">
                <a:effectLst/>
              </a:rPr>
              <a:t>The Pleasures of Memory, a Poem. In two Parts. By the Author of An Ode to Superstition, with some other Poems.</a:t>
            </a:r>
          </a:p>
          <a:p>
            <a:r>
              <a:rPr lang="en-GB" b="1" u="none" strike="noStrike" dirty="0" smtClean="0">
                <a:effectLst/>
                <a:hlinkClick r:id="rId4"/>
              </a:rPr>
              <a:t>Samuel Rogers</a:t>
            </a:r>
            <a:endParaRPr lang="en-GB" b="1" u="none" strike="noStrike" dirty="0" smtClean="0">
              <a:effectLst/>
            </a:endParaRPr>
          </a:p>
          <a:p>
            <a:r>
              <a:rPr lang="en-GB" b="1" u="none" strike="noStrike" dirty="0" smtClean="0">
                <a:effectLst/>
              </a:rPr>
              <a:t>18</a:t>
            </a:r>
            <a:r>
              <a:rPr lang="en-GB" b="1" u="none" strike="noStrike" baseline="30000" dirty="0" smtClean="0">
                <a:effectLst/>
              </a:rPr>
              <a:t>th</a:t>
            </a:r>
            <a:r>
              <a:rPr lang="en-GB" b="1" u="none" strike="noStrike" dirty="0" smtClean="0">
                <a:effectLst/>
              </a:rPr>
              <a:t> century</a:t>
            </a:r>
            <a:r>
              <a:rPr lang="en-GB" b="1" u="none" strike="noStrike" baseline="0" dirty="0" smtClean="0">
                <a:effectLst/>
              </a:rPr>
              <a:t> poem</a:t>
            </a:r>
            <a:endParaRPr lang="en-GB" b="1" dirty="0" smtClean="0">
              <a:effectLst/>
            </a:endParaRPr>
          </a:p>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smtClean="0"/>
              <a:t>79</a:t>
            </a:fld>
            <a:endParaRPr lang="en-GB"/>
          </a:p>
        </p:txBody>
      </p:sp>
    </p:spTree>
    <p:extLst>
      <p:ext uri="{BB962C8B-B14F-4D97-AF65-F5344CB8AC3E}">
        <p14:creationId xmlns:p14="http://schemas.microsoft.com/office/powerpoint/2010/main" val="3207461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1  Memory and thought: why we can’t have one without the other</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This session draws on key messages from cognitive psychology about how we create memories, how we retrieve stored information and how we can know what we know.  We then look at how this applies to our practice as languages teachers.  What can we do in our teaching that ensures that our learners remember language and can retrieve it successfully over time?  This will be ever more relevant as we move from controlled assessments to terminal examination at GCSE.</a:t>
            </a:r>
          </a:p>
          <a:p>
            <a:endParaRPr lang="en-GB" dirty="0" smtClean="0"/>
          </a:p>
          <a:p>
            <a:r>
              <a:rPr lang="en-GB" dirty="0" smtClean="0"/>
              <a:t>Saturday 21 March 14.00</a:t>
            </a:r>
            <a:r>
              <a:rPr lang="en-GB" baseline="0" dirty="0" smtClean="0"/>
              <a:t> – 14.45</a:t>
            </a:r>
          </a:p>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smtClean="0">
                <a:solidFill>
                  <a:prstClr val="black"/>
                </a:solidFill>
              </a:rPr>
              <a:pPr/>
              <a:t>80</a:t>
            </a:fld>
            <a:endParaRPr lang="en-GB">
              <a:solidFill>
                <a:prstClr val="black"/>
              </a:solidFill>
            </a:endParaRPr>
          </a:p>
        </p:txBody>
      </p:sp>
    </p:spTree>
    <p:extLst>
      <p:ext uri="{BB962C8B-B14F-4D97-AF65-F5344CB8AC3E}">
        <p14:creationId xmlns:p14="http://schemas.microsoft.com/office/powerpoint/2010/main" val="2869485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24454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well as identifying some key factors</a:t>
            </a:r>
            <a:r>
              <a:rPr lang="en-GB" baseline="0" dirty="0" smtClean="0"/>
              <a:t> that support great teaching, the report also sought to debunk some popular practices that are not supported by evidence.</a:t>
            </a:r>
            <a:endParaRPr lang="en-GB" dirty="0" smtClean="0"/>
          </a:p>
          <a:p>
            <a:r>
              <a:rPr lang="en-GB" dirty="0" smtClean="0"/>
              <a:t>According to the</a:t>
            </a:r>
            <a:r>
              <a:rPr lang="en-GB" baseline="0" dirty="0" smtClean="0"/>
              <a:t> report, </a:t>
            </a:r>
            <a:r>
              <a:rPr lang="en-GB" dirty="0" smtClean="0"/>
              <a:t>7 popular practices are not supported by empirical research.</a:t>
            </a:r>
          </a:p>
          <a:p>
            <a:r>
              <a:rPr lang="en-GB" dirty="0" smtClean="0"/>
              <a:t>Now reading this provoked</a:t>
            </a:r>
            <a:r>
              <a:rPr lang="en-GB" baseline="0" dirty="0" smtClean="0"/>
              <a:t> two reactions:  first, I felt a bit awkward – I’m sure I’m not the only one to leap on a widely publicised idea and extrapolate strategies and tasks based on its principles without thoroughly researching all of the evidence that may (or may not) support it, but nevertheless I thought ‘</a:t>
            </a:r>
            <a:r>
              <a:rPr lang="en-GB" baseline="0" dirty="0" err="1" smtClean="0"/>
              <a:t>Ooops</a:t>
            </a:r>
            <a:r>
              <a:rPr lang="en-GB" baseline="0" dirty="0" smtClean="0"/>
              <a:t>!’  Second, though, I found myself re-evaluating some of those ideas and strategies and finding that the reason I might still be using them is that they actually work for me and those I teach in the classroom.  And I reminded myself that, whilst empirical evidence is useful, teaching is a very dynamic, fast-moving job.  We don’t always have the luxury of waiting until educational researchers have had the time to set up, implement, evaluate, analyse and publish studies before we try out new ideas.  Sometimes we just try them for ourselves and judge whether they work, or not, for us at the local level.  We don’t then pronounce that these ideas are the new methodology, transferable to all classrooms and generalizable to every learning situation.  We just share what we have found, and invite others to try or adapt the thoughts.</a:t>
            </a:r>
          </a:p>
          <a:p>
            <a:r>
              <a:rPr lang="en-GB" baseline="0" dirty="0" smtClean="0"/>
              <a:t>That is the beauty of teaching as a profession.  And, whilst there have been pressures that have stymied our attempts to take risks in the classroom, there are signs that these are lessening a little!  Even Ofsted has publically and unequivocally declared itself methodologically neutral…!</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9594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School inspection handbook</a:t>
            </a:r>
          </a:p>
          <a:p>
            <a:r>
              <a:rPr lang="en-GB" sz="1200" kern="1200" dirty="0" smtClean="0">
                <a:solidFill>
                  <a:schemeClr val="tx1"/>
                </a:solidFill>
                <a:effectLst/>
                <a:latin typeface="+mn-lt"/>
                <a:ea typeface="+mn-ea"/>
                <a:cs typeface="+mn-cs"/>
              </a:rPr>
              <a:t>January 2015 , No. 120101</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p.57-58</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like this has no doubt</a:t>
            </a:r>
            <a:r>
              <a:rPr lang="en-GB" sz="1200" kern="1200" baseline="0" dirty="0" smtClean="0">
                <a:solidFill>
                  <a:schemeClr val="tx1"/>
                </a:solidFill>
                <a:effectLst/>
                <a:latin typeface="+mn-lt"/>
                <a:ea typeface="+mn-ea"/>
                <a:cs typeface="+mn-cs"/>
              </a:rPr>
              <a:t> been helpful in encouraging certain organisations to be less dogmatic about particular practices.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Whilst there were statements from Ofsted along these lines from as early as late 2013, it has taken a while for messages to get through.</a:t>
            </a:r>
          </a:p>
          <a:p>
            <a:r>
              <a:rPr lang="en-GB" sz="1200" kern="1200" baseline="0" dirty="0" smtClean="0">
                <a:solidFill>
                  <a:schemeClr val="tx1"/>
                </a:solidFill>
                <a:effectLst/>
                <a:latin typeface="+mn-lt"/>
                <a:ea typeface="+mn-ea"/>
                <a:cs typeface="+mn-cs"/>
              </a:rPr>
              <a:t>This wording from the SIH Jan 2015 is certainly the strongest yet.</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So, with that freedom very much in mind, let’s return to memory!</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2501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Ofsted has updated its guidance: </a:t>
            </a:r>
            <a:r>
              <a:rPr lang="en-GB" dirty="0" smtClean="0">
                <a:hlinkClick r:id="rId3"/>
              </a:rPr>
              <a:t>https://www.gov.uk/government/publications/ofsted-inspections-clarification-for-schools</a:t>
            </a:r>
            <a:r>
              <a:rPr lang="en-GB" dirty="0" smtClean="0"/>
              <a:t> </a:t>
            </a:r>
          </a:p>
          <a:p>
            <a:r>
              <a:rPr lang="en-GB" dirty="0" smtClean="0"/>
              <a:t> </a:t>
            </a:r>
          </a:p>
          <a:p>
            <a:r>
              <a:rPr lang="en-GB" dirty="0" smtClean="0"/>
              <a:t>March 2015</a:t>
            </a:r>
            <a:br>
              <a:rPr lang="en-GB" dirty="0" smtClean="0"/>
            </a:br>
            <a:r>
              <a:rPr lang="en-GB" dirty="0" smtClean="0"/>
              <a:t>In the document, they address the issue of marking:</a:t>
            </a:r>
          </a:p>
          <a:p>
            <a:r>
              <a:rPr lang="en-GB" dirty="0" smtClean="0"/>
              <a:t> </a:t>
            </a:r>
          </a:p>
          <a:p>
            <a:r>
              <a:rPr lang="en-GB" b="1" dirty="0" smtClean="0"/>
              <a:t>Pupils’ work</a:t>
            </a:r>
          </a:p>
          <a:p>
            <a:r>
              <a:rPr lang="en-GB" dirty="0" smtClean="0"/>
              <a:t>n  Ofsted </a:t>
            </a:r>
            <a:r>
              <a:rPr lang="en-GB" b="1" dirty="0" smtClean="0"/>
              <a:t>does not </a:t>
            </a:r>
            <a:r>
              <a:rPr lang="en-GB" dirty="0" smtClean="0"/>
              <a:t>expect to see a particular frequency or quantity of work in pupils’ books or folders. Ofsted recognises that the amount of work in books and folders will depend on the subject being studied and the age and ability of the pupils.</a:t>
            </a:r>
          </a:p>
          <a:p>
            <a:r>
              <a:rPr lang="en-GB" dirty="0" smtClean="0"/>
              <a:t>n  Ofsted recognises that marking and feedback to pupils, both written and oral, are important aspects of assessment. However, Ofsted </a:t>
            </a:r>
            <a:r>
              <a:rPr lang="en-GB" b="1" dirty="0" smtClean="0"/>
              <a:t>does not</a:t>
            </a:r>
            <a:r>
              <a:rPr lang="en-GB" dirty="0" smtClean="0"/>
              <a:t> expect to see any specific frequency, type or volume of marking and feedback; these are for the school to decide through its assessment policy. Marking and feedback should be consistent with that policy, which may cater for different subjects and different age groups of pupils in different ways, in order to be effective and efficient in promoting learning.</a:t>
            </a:r>
          </a:p>
          <a:p>
            <a:r>
              <a:rPr lang="en-GB" dirty="0" smtClean="0"/>
              <a:t>n  While inspectors will consider how written and oral feedback are used to promote learning, Ofsted </a:t>
            </a:r>
            <a:r>
              <a:rPr lang="en-GB" b="1" dirty="0" smtClean="0"/>
              <a:t>does not</a:t>
            </a:r>
            <a:r>
              <a:rPr lang="en-GB" dirty="0" smtClean="0"/>
              <a:t> expect to see any written record of oral feedback provided to pupils by teachers.</a:t>
            </a:r>
          </a:p>
          <a:p>
            <a:r>
              <a:rPr lang="en-GB" dirty="0" smtClean="0"/>
              <a:t>n  If it is necessary for inspectors to identify marking as an area for improvement for a school, they will pay careful attention to the way recommendations are written to ensure that these do not drive unnecessary workload for teachers.</a:t>
            </a:r>
          </a:p>
          <a:p>
            <a:r>
              <a:rPr lang="en-GB" dirty="0" smtClean="0"/>
              <a:t> </a:t>
            </a:r>
          </a:p>
          <a:p>
            <a:r>
              <a:rPr lang="en-GB" dirty="0" smtClean="0"/>
              <a:t>In a separate update for inspectors, Ofsted gives this message:</a:t>
            </a:r>
          </a:p>
          <a:p>
            <a:r>
              <a:rPr lang="en-GB" dirty="0" smtClean="0"/>
              <a:t> </a:t>
            </a:r>
          </a:p>
          <a:p>
            <a:r>
              <a:rPr lang="en-GB" dirty="0" smtClean="0"/>
              <a:t>I also want to take this opportunity to raise the issue of marking. I recognise that marking and feedback to pupils, both written and oral, are important aspects of assessment. However, as inspectors we should not expect to see any specific frequency, type or volume of marking and feedback; these are for the school to decide through its assessment policy. Marking and feedback should be consistent with that policy, which may cater for different subjects and different age groups of pupils in different ways, in order to promote learning effectively. These activities need to be useful for pupils and sustainable for teachers. As a result, the clarification document has been amended to reflect this. If it is necessary to identify marking/feedback as an area for improvement for a school, inspectors must pay careful attention to the way recommendations are written to ensure that these do not drive unnecessary workload for teachers.</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044874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so back</a:t>
            </a:r>
            <a:r>
              <a:rPr lang="en-GB" baseline="0" dirty="0" smtClean="0"/>
              <a:t> to memory.</a:t>
            </a:r>
            <a:br>
              <a:rPr lang="en-GB" baseline="0" dirty="0" smtClean="0"/>
            </a:br>
            <a:r>
              <a:rPr lang="en-GB" baseline="0" dirty="0" smtClean="0"/>
              <a:t>This was the aspect of the report I followed up in most detail for two main reasons:</a:t>
            </a:r>
            <a:br>
              <a:rPr lang="en-GB" baseline="0" dirty="0" smtClean="0"/>
            </a:br>
            <a:r>
              <a:rPr lang="en-GB" baseline="0" dirty="0" smtClean="0"/>
              <a:t>1)  I had done some previous work on memory strategies within language learning and wanted to re-visit those ideas, following up on new references including ideas from cognitive psychology.</a:t>
            </a:r>
            <a:br>
              <a:rPr lang="en-GB" baseline="0" dirty="0" smtClean="0"/>
            </a:br>
            <a:r>
              <a:rPr lang="en-GB" baseline="0" dirty="0" smtClean="0"/>
              <a:t>2)  I am looking ahead to teaching current Y8 from 2016 and preparing them for a GCSE in which long-term retention will be much more important than it has been, and still is, for the current CA-version of GCSE.</a:t>
            </a:r>
          </a:p>
          <a:p>
            <a:endParaRPr lang="en-GB" baseline="0" dirty="0" smtClean="0"/>
          </a:p>
          <a:p>
            <a:r>
              <a:rPr lang="en-GB" baseline="0" dirty="0" smtClean="0"/>
              <a:t>I found a lot within Daniel Willingham’s work that resonates with my experiences in the classroom (both positive and negative) and so I’ve structured this session around 7 ideas I’ve drawn from his article, illustrated with ideas / strategies and resources from my teaching.</a:t>
            </a:r>
            <a:endParaRPr lang="en-GB" dirty="0"/>
          </a:p>
        </p:txBody>
      </p:sp>
      <p:sp>
        <p:nvSpPr>
          <p:cNvPr id="4" name="Slide Number Placeholder 3"/>
          <p:cNvSpPr>
            <a:spLocks noGrp="1"/>
          </p:cNvSpPr>
          <p:nvPr>
            <p:ph type="sldNum" sz="quarter" idx="10"/>
          </p:nvPr>
        </p:nvSpPr>
        <p:spPr/>
        <p:txBody>
          <a:bodyPr/>
          <a:lstStyle/>
          <a:p>
            <a:fld id="{25ED116E-BEF1-48CA-AD8B-2CBA2240FBFF}" type="slidenum">
              <a:rPr lang="en-GB">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66090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8CE566-DD6D-40A5-92A5-A2E51D1A113D}" type="datetimeFigureOut">
              <a:rPr lang="en-GB" smtClean="0"/>
              <a:t>03/02/2016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408118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8CE566-DD6D-40A5-92A5-A2E51D1A113D}" type="datetimeFigureOut">
              <a:rPr lang="en-GB" smtClean="0"/>
              <a:t>03/02/2016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282874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8CE566-DD6D-40A5-92A5-A2E51D1A113D}" type="datetimeFigureOut">
              <a:rPr lang="en-GB" smtClean="0"/>
              <a:t>03/02/2016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3709398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DE9DC1-3F8C-41C9-85C4-88CC7DE8DA3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59460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43A3573-082D-4182-AEDD-952F26B0CD7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23897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B129F2-36F1-4ED1-AE68-704A19F3625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97435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5739D79-2043-4386-8CC6-A95962A93A7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3741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FE43E2C-2F68-4332-B3B2-BB40B7B11A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00840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5115180-394F-4DD4-813E-CDA4AB91549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66959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414780-2983-4F83-A8D4-E6B361BEAE9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40853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DC58E53-E3EF-4F33-A2E0-9230E68CA78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1570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8CE566-DD6D-40A5-92A5-A2E51D1A113D}" type="datetimeFigureOut">
              <a:rPr lang="en-GB" smtClean="0"/>
              <a:t>03/02/2016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3892117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672AD-DAF1-406A-B44B-E45C67D9172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28698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04718F-952B-451F-AAAD-AEC731A7A94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14109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B61910-B481-404D-B304-40859EA70F2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43800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99C7F4E-7FD1-425E-80FA-CFEE4E0E5EEB}" type="datetimeFigureOut">
              <a:rPr lang="en-US">
                <a:solidFill>
                  <a:prstClr val="black">
                    <a:tint val="75000"/>
                  </a:prstClr>
                </a:solidFill>
              </a:rPr>
              <a:pPr>
                <a:defRPr/>
              </a:pPr>
              <a:t>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4C455F0-13E2-4DC8-934B-AD9F06869AF8}" type="slidenum">
              <a:rPr lang="en-US" altLang="en-US"/>
              <a:pPr/>
              <a:t>‹#›</a:t>
            </a:fld>
            <a:endParaRPr lang="en-US" altLang="en-US"/>
          </a:p>
        </p:txBody>
      </p:sp>
    </p:spTree>
    <p:extLst>
      <p:ext uri="{BB962C8B-B14F-4D97-AF65-F5344CB8AC3E}">
        <p14:creationId xmlns:p14="http://schemas.microsoft.com/office/powerpoint/2010/main" val="279143409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DC13C0-BF39-4431-A794-D062F2FB4D6C}" type="datetimeFigureOut">
              <a:rPr lang="en-US">
                <a:solidFill>
                  <a:prstClr val="black">
                    <a:tint val="75000"/>
                  </a:prstClr>
                </a:solidFill>
              </a:rPr>
              <a:pPr>
                <a:defRPr/>
              </a:pPr>
              <a:t>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70CD6F-2B7A-4CB5-9BAC-46E26BEB7E0D}" type="slidenum">
              <a:rPr lang="en-US" altLang="en-US"/>
              <a:pPr/>
              <a:t>‹#›</a:t>
            </a:fld>
            <a:endParaRPr lang="en-US" altLang="en-US"/>
          </a:p>
        </p:txBody>
      </p:sp>
    </p:spTree>
    <p:extLst>
      <p:ext uri="{BB962C8B-B14F-4D97-AF65-F5344CB8AC3E}">
        <p14:creationId xmlns:p14="http://schemas.microsoft.com/office/powerpoint/2010/main" val="367536290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5B4138-873A-4645-B2A2-6CDDFCF9F2A7}" type="datetimeFigureOut">
              <a:rPr lang="en-US">
                <a:solidFill>
                  <a:prstClr val="black">
                    <a:tint val="75000"/>
                  </a:prstClr>
                </a:solidFill>
              </a:rPr>
              <a:pPr>
                <a:defRPr/>
              </a:pPr>
              <a:t>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A0E3159-B1EF-4C46-8C03-C58EF8E4673D}" type="slidenum">
              <a:rPr lang="en-US" altLang="en-US"/>
              <a:pPr/>
              <a:t>‹#›</a:t>
            </a:fld>
            <a:endParaRPr lang="en-US" altLang="en-US"/>
          </a:p>
        </p:txBody>
      </p:sp>
    </p:spTree>
    <p:extLst>
      <p:ext uri="{BB962C8B-B14F-4D97-AF65-F5344CB8AC3E}">
        <p14:creationId xmlns:p14="http://schemas.microsoft.com/office/powerpoint/2010/main" val="140094590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A2FAEE-2682-4E50-A927-C2A5BC708336}" type="datetimeFigureOut">
              <a:rPr lang="en-US">
                <a:solidFill>
                  <a:prstClr val="black">
                    <a:tint val="75000"/>
                  </a:prstClr>
                </a:solidFill>
              </a:rPr>
              <a:pPr>
                <a:defRPr/>
              </a:pPr>
              <a:t>2/3/2016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2480AD3-79C9-492B-B8F9-58BC50E917B6}" type="slidenum">
              <a:rPr lang="en-US" altLang="en-US"/>
              <a:pPr/>
              <a:t>‹#›</a:t>
            </a:fld>
            <a:endParaRPr lang="en-US" altLang="en-US"/>
          </a:p>
        </p:txBody>
      </p:sp>
    </p:spTree>
    <p:extLst>
      <p:ext uri="{BB962C8B-B14F-4D97-AF65-F5344CB8AC3E}">
        <p14:creationId xmlns:p14="http://schemas.microsoft.com/office/powerpoint/2010/main" val="308719938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6617B23-AB54-4E94-8157-7C924AE83293}" type="datetimeFigureOut">
              <a:rPr lang="en-US">
                <a:solidFill>
                  <a:prstClr val="black">
                    <a:tint val="75000"/>
                  </a:prstClr>
                </a:solidFill>
              </a:rPr>
              <a:pPr>
                <a:defRPr/>
              </a:pPr>
              <a:t>2/3/2016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9940A94-E75C-4A1E-AFE8-EABE39206C8F}" type="slidenum">
              <a:rPr lang="en-US" altLang="en-US"/>
              <a:pPr/>
              <a:t>‹#›</a:t>
            </a:fld>
            <a:endParaRPr lang="en-US" altLang="en-US"/>
          </a:p>
        </p:txBody>
      </p:sp>
    </p:spTree>
    <p:extLst>
      <p:ext uri="{BB962C8B-B14F-4D97-AF65-F5344CB8AC3E}">
        <p14:creationId xmlns:p14="http://schemas.microsoft.com/office/powerpoint/2010/main" val="337117118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8554F5F-C7E3-4722-8946-C2B0286EDC37}" type="datetimeFigureOut">
              <a:rPr lang="en-US">
                <a:solidFill>
                  <a:prstClr val="black">
                    <a:tint val="75000"/>
                  </a:prstClr>
                </a:solidFill>
              </a:rPr>
              <a:pPr>
                <a:defRPr/>
              </a:pPr>
              <a:t>2/3/2016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1AFCC2D-290A-4444-842D-F0DFDB3377C5}" type="slidenum">
              <a:rPr lang="en-US" altLang="en-US"/>
              <a:pPr/>
              <a:t>‹#›</a:t>
            </a:fld>
            <a:endParaRPr lang="en-US" altLang="en-US"/>
          </a:p>
        </p:txBody>
      </p:sp>
    </p:spTree>
    <p:extLst>
      <p:ext uri="{BB962C8B-B14F-4D97-AF65-F5344CB8AC3E}">
        <p14:creationId xmlns:p14="http://schemas.microsoft.com/office/powerpoint/2010/main" val="309785518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D4B88A-D991-447F-81E8-DDE95049E572}" type="datetimeFigureOut">
              <a:rPr lang="en-US">
                <a:solidFill>
                  <a:prstClr val="black">
                    <a:tint val="75000"/>
                  </a:prstClr>
                </a:solidFill>
              </a:rPr>
              <a:pPr>
                <a:defRPr/>
              </a:pPr>
              <a:t>2/3/2016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7DD1432-581C-4D16-A198-E35E9FFFF810}" type="slidenum">
              <a:rPr lang="en-US" altLang="en-US"/>
              <a:pPr/>
              <a:t>‹#›</a:t>
            </a:fld>
            <a:endParaRPr lang="en-US" altLang="en-US"/>
          </a:p>
        </p:txBody>
      </p:sp>
    </p:spTree>
    <p:extLst>
      <p:ext uri="{BB962C8B-B14F-4D97-AF65-F5344CB8AC3E}">
        <p14:creationId xmlns:p14="http://schemas.microsoft.com/office/powerpoint/2010/main" val="23849451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CE566-DD6D-40A5-92A5-A2E51D1A113D}" type="datetimeFigureOut">
              <a:rPr lang="en-GB" smtClean="0"/>
              <a:t>03/02/2016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334652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AF0DD2-9060-4B3F-8261-D66B27E2B915}" type="datetimeFigureOut">
              <a:rPr lang="en-US">
                <a:solidFill>
                  <a:prstClr val="black">
                    <a:tint val="75000"/>
                  </a:prstClr>
                </a:solidFill>
              </a:rPr>
              <a:pPr>
                <a:defRPr/>
              </a:pPr>
              <a:t>2/3/2016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A4AE23-4D6A-407F-A71B-97DD83731A56}" type="slidenum">
              <a:rPr lang="en-US" altLang="en-US"/>
              <a:pPr/>
              <a:t>‹#›</a:t>
            </a:fld>
            <a:endParaRPr lang="en-US" altLang="en-US"/>
          </a:p>
        </p:txBody>
      </p:sp>
    </p:spTree>
    <p:extLst>
      <p:ext uri="{BB962C8B-B14F-4D97-AF65-F5344CB8AC3E}">
        <p14:creationId xmlns:p14="http://schemas.microsoft.com/office/powerpoint/2010/main" val="39477152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66054B-094F-42FB-952E-A7003B3F5D19}" type="datetimeFigureOut">
              <a:rPr lang="en-US">
                <a:solidFill>
                  <a:prstClr val="black">
                    <a:tint val="75000"/>
                  </a:prstClr>
                </a:solidFill>
              </a:rPr>
              <a:pPr>
                <a:defRPr/>
              </a:pPr>
              <a:t>2/3/2016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E7D03F-59B8-4F55-A2ED-9EB740D22E98}" type="slidenum">
              <a:rPr lang="en-US" altLang="en-US"/>
              <a:pPr/>
              <a:t>‹#›</a:t>
            </a:fld>
            <a:endParaRPr lang="en-US" altLang="en-US"/>
          </a:p>
        </p:txBody>
      </p:sp>
    </p:spTree>
    <p:extLst>
      <p:ext uri="{BB962C8B-B14F-4D97-AF65-F5344CB8AC3E}">
        <p14:creationId xmlns:p14="http://schemas.microsoft.com/office/powerpoint/2010/main" val="77926786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A9A747-8340-4C3A-BA5C-AA1BF3ABBE04}" type="datetimeFigureOut">
              <a:rPr lang="en-US">
                <a:solidFill>
                  <a:prstClr val="black">
                    <a:tint val="75000"/>
                  </a:prstClr>
                </a:solidFill>
              </a:rPr>
              <a:pPr>
                <a:defRPr/>
              </a:pPr>
              <a:t>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7214352-489D-4FE8-BF58-617561384227}" type="slidenum">
              <a:rPr lang="en-US" altLang="en-US"/>
              <a:pPr/>
              <a:t>‹#›</a:t>
            </a:fld>
            <a:endParaRPr lang="en-US" altLang="en-US"/>
          </a:p>
        </p:txBody>
      </p:sp>
    </p:spTree>
    <p:extLst>
      <p:ext uri="{BB962C8B-B14F-4D97-AF65-F5344CB8AC3E}">
        <p14:creationId xmlns:p14="http://schemas.microsoft.com/office/powerpoint/2010/main" val="211447838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DDB3C2-7C4C-4E3E-A1D3-5A4FADDB380F}" type="datetimeFigureOut">
              <a:rPr lang="en-US">
                <a:solidFill>
                  <a:prstClr val="black">
                    <a:tint val="75000"/>
                  </a:prstClr>
                </a:solidFill>
              </a:rPr>
              <a:pPr>
                <a:defRPr/>
              </a:pPr>
              <a:t>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AFFF383-377C-444C-AE0A-A843830C8EED}" type="slidenum">
              <a:rPr lang="en-US" altLang="en-US"/>
              <a:pPr/>
              <a:t>‹#›</a:t>
            </a:fld>
            <a:endParaRPr lang="en-US" altLang="en-US"/>
          </a:p>
        </p:txBody>
      </p:sp>
    </p:spTree>
    <p:extLst>
      <p:ext uri="{BB962C8B-B14F-4D97-AF65-F5344CB8AC3E}">
        <p14:creationId xmlns:p14="http://schemas.microsoft.com/office/powerpoint/2010/main" val="422748173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284312C-436F-4A70-8E23-D8CF08557AEA}"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632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73C384-F839-422E-ACFE-C56826527626}"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9632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A1068E-CFF2-4236-AF9D-E07918BCCB26}"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2671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A5DCBB1-E5B0-4044-AEE6-080DBA8D3218}"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1399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C756D95-0A2A-4299-9666-C0F7F587E670}"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9972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4CBDBE-AA3F-4E07-AA7D-10E5EA965E61}"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423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8CE566-DD6D-40A5-92A5-A2E51D1A113D}" type="datetimeFigureOut">
              <a:rPr lang="en-GB" smtClean="0"/>
              <a:t>03/02/2016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900281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D07C4-D246-43C3-A022-487099F1373D}"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7610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5184F-2099-43A7-B109-0486DDFE36DF}"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2113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82C18F-585F-4F4D-A27B-D61C613A6FA9}"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3160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9AB4BD-4BC2-4F27-B78C-F4BDEB0A35DD}"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9502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75156B-A1CF-4B0D-A78F-A3788AC7A015}"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3079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1398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8173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3268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7104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358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48CE566-DD6D-40A5-92A5-A2E51D1A113D}" type="datetimeFigureOut">
              <a:rPr lang="en-GB" smtClean="0"/>
              <a:t>03/02/2016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3185310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2893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4064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9675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3962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5142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4501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5875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4397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80577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2321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48CE566-DD6D-40A5-92A5-A2E51D1A113D}" type="datetimeFigureOut">
              <a:rPr lang="en-GB" smtClean="0"/>
              <a:t>03/02/2016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2650025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0363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14342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01790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5432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7451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8165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1873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5618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2110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091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CE566-DD6D-40A5-92A5-A2E51D1A113D}" type="datetimeFigureOut">
              <a:rPr lang="en-GB" smtClean="0"/>
              <a:t>03/02/2016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22691093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9458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95300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337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7140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4785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3981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0432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2105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6772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327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CE566-DD6D-40A5-92A5-A2E51D1A113D}" type="datetimeFigureOut">
              <a:rPr lang="en-GB" smtClean="0"/>
              <a:t>03/02/2016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5305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4522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32972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0032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657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6929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92060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7247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8449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042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2645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CE566-DD6D-40A5-92A5-A2E51D1A113D}" type="datetimeFigureOut">
              <a:rPr lang="en-GB" smtClean="0"/>
              <a:t>03/02/2016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13E2E0-2B9F-43D1-A2FA-279E9814E015}" type="slidenum">
              <a:rPr lang="en-GB" smtClean="0"/>
              <a:t>‹#›</a:t>
            </a:fld>
            <a:endParaRPr lang="en-GB"/>
          </a:p>
        </p:txBody>
      </p:sp>
    </p:spTree>
    <p:extLst>
      <p:ext uri="{BB962C8B-B14F-4D97-AF65-F5344CB8AC3E}">
        <p14:creationId xmlns:p14="http://schemas.microsoft.com/office/powerpoint/2010/main" val="27009884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05763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10643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3877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3418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37383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34023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52288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03844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65073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8810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CE566-DD6D-40A5-92A5-A2E51D1A113D}" type="datetimeFigureOut">
              <a:rPr lang="en-GB" smtClean="0"/>
              <a:t>03/02/2016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3E2E0-2B9F-43D1-A2FA-279E9814E015}" type="slidenum">
              <a:rPr lang="en-GB" smtClean="0"/>
              <a:t>‹#›</a:t>
            </a:fld>
            <a:endParaRPr lang="en-GB"/>
          </a:p>
        </p:txBody>
      </p:sp>
    </p:spTree>
    <p:extLst>
      <p:ext uri="{BB962C8B-B14F-4D97-AF65-F5344CB8AC3E}">
        <p14:creationId xmlns:p14="http://schemas.microsoft.com/office/powerpoint/2010/main" val="1033920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B7FDE2A-AF0A-4EF4-A1F2-01B1E4C357B5}"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737890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95BE5D3-92D6-4E81-A11A-31C09BC1A77F}" type="datetimeFigureOut">
              <a:rPr lang="en-US">
                <a:solidFill>
                  <a:prstClr val="black">
                    <a:tint val="75000"/>
                  </a:prstClr>
                </a:solidFill>
              </a:rPr>
              <a:pPr>
                <a:defRPr/>
              </a:pPr>
              <a:t>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3C6C5DF7-1AC4-47BD-B4C6-01647DD0C280}"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36048249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9355E5-DF80-42FF-9BD1-F3E30AC1ACE3}" type="datetime2">
              <a:rPr lang="es-ES" smtClean="0">
                <a:solidFill>
                  <a:prstClr val="black">
                    <a:tint val="75000"/>
                  </a:prstClr>
                </a:solidFill>
              </a:rPr>
              <a:pPr/>
              <a:t>miércoles, 3 de febrero de 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41A5F2-65A8-4000-AF70-F691FDFE8FF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96048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38513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A333935-5E17-4E2C-835C-0EE45392ED16}"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7948AB-9579-4C75-920A-0D326EE6C6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5614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1B3303-6D67-4578-A0BC-F69EF5E3A9A4}"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B85D22-BEC7-4EB2-9B39-A181C993A6E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8749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7EF">
            <a:alpha val="7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6A445-5B3C-4896-BF28-D76431B8163E}"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11700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8B0A1-5471-4B75-881F-811F37479AD3}" type="datetimeFigureOut">
              <a:rPr lang="en-GB" smtClean="0">
                <a:solidFill>
                  <a:prstClr val="black">
                    <a:tint val="75000"/>
                  </a:prstClr>
                </a:solidFill>
              </a:rPr>
              <a:pPr/>
              <a:t>03/02/2016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64634-87E0-43B7-9DB2-43BCDA2DCDC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596585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png"/><Relationship Id="rId7" Type="http://schemas.openxmlformats.org/officeDocument/2006/relationships/image" Target="../media/image60.wmf"/><Relationship Id="rId2" Type="http://schemas.openxmlformats.org/officeDocument/2006/relationships/notesSlide" Target="../notesSlides/notesSlide26.xml"/><Relationship Id="rId1" Type="http://schemas.openxmlformats.org/officeDocument/2006/relationships/slideLayout" Target="../slideLayouts/slideLayout7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wmf"/><Relationship Id="rId4" Type="http://schemas.openxmlformats.org/officeDocument/2006/relationships/image" Target="../media/image57.png"/><Relationship Id="rId9" Type="http://schemas.openxmlformats.org/officeDocument/2006/relationships/image" Target="../media/image62.wmf"/></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2.xml"/><Relationship Id="rId7" Type="http://schemas.openxmlformats.org/officeDocument/2006/relationships/image" Target="../media/image67.gif"/><Relationship Id="rId2" Type="http://schemas.openxmlformats.org/officeDocument/2006/relationships/video" Target="file:///H:\Resources\Spanish\Year%207\Year7Lessons\Module%201%20Mi%20mundo%20y%20yo\sertobe.wmv" TargetMode="External"/><Relationship Id="rId1" Type="http://schemas.microsoft.com/office/2007/relationships/media" Target="file:///H:\Resources\Spanish\Year%207\Year7Lessons\Module%201%20Mi%20mundo%20y%20yo\sertobe.wmv" TargetMode="External"/><Relationship Id="rId6" Type="http://schemas.openxmlformats.org/officeDocument/2006/relationships/image" Target="../media/image66.wmf"/><Relationship Id="rId5" Type="http://schemas.openxmlformats.org/officeDocument/2006/relationships/audio" Target="../media/audio1.wav"/><Relationship Id="rId4" Type="http://schemas.openxmlformats.org/officeDocument/2006/relationships/notesSlide" Target="../notesSlides/notesSlide30.xml"/><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84.xml"/><Relationship Id="rId4" Type="http://schemas.openxmlformats.org/officeDocument/2006/relationships/hyperlink" Target="http://thisissurreal.com/shai/flsb/scree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95.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30578" y="212502"/>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323873"/>
            <a:ext cx="7772400" cy="2387600"/>
          </a:xfrm>
        </p:spPr>
        <p:txBody>
          <a:bodyPr>
            <a:normAutofit fontScale="90000"/>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Developing memory skills in language learning</a:t>
            </a:r>
            <a:endParaRPr lang="en-GB" sz="53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Subtitle 2"/>
          <p:cNvSpPr>
            <a:spLocks noGrp="1"/>
          </p:cNvSpPr>
          <p:nvPr>
            <p:ph type="subTitle" idx="1"/>
          </p:nvPr>
        </p:nvSpPr>
        <p:spPr>
          <a:xfrm>
            <a:off x="821027" y="5173517"/>
            <a:ext cx="8078273" cy="1655762"/>
          </a:xfrm>
        </p:spPr>
        <p:txBody>
          <a:bodyPr>
            <a:normAutofit/>
          </a:bodyPr>
          <a:lstStyle/>
          <a:p>
            <a:r>
              <a:rPr lang="en-GB" sz="2800" dirty="0">
                <a:latin typeface="Arial" panose="020B0604020202020204" pitchFamily="34" charset="0"/>
                <a:cs typeface="Arial" panose="020B0604020202020204" pitchFamily="34" charset="0"/>
              </a:rPr>
              <a:t>Rachel Hawkes</a:t>
            </a:r>
          </a:p>
          <a:p>
            <a:r>
              <a:rPr lang="en-GB" sz="2800" b="1" dirty="0" smtClean="0">
                <a:latin typeface="Arial" panose="020B0604020202020204" pitchFamily="34" charset="0"/>
                <a:cs typeface="Arial" panose="020B0604020202020204" pitchFamily="34" charset="0"/>
              </a:rPr>
              <a:t>Director International Education and Research</a:t>
            </a:r>
            <a:endParaRPr lang="en-GB" sz="2800" dirty="0">
              <a:latin typeface="Arial" panose="020B0604020202020204" pitchFamily="34" charset="0"/>
              <a:cs typeface="Arial" panose="020B0604020202020204" pitchFamily="34" charset="0"/>
            </a:endParaRPr>
          </a:p>
          <a:p>
            <a:r>
              <a:rPr lang="en-GB" sz="2800" b="1" dirty="0">
                <a:latin typeface="Arial" panose="020B0604020202020204" pitchFamily="34" charset="0"/>
                <a:cs typeface="Arial" panose="020B0604020202020204" pitchFamily="34" charset="0"/>
              </a:rPr>
              <a:t>Comberton Academy Trust, Cambridge</a:t>
            </a:r>
            <a:endParaRPr lang="en-GB"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277104" y="2711473"/>
            <a:ext cx="2177668" cy="2177668"/>
          </a:xfrm>
          <a:prstGeom prst="rect">
            <a:avLst/>
          </a:prstGeom>
        </p:spPr>
      </p:pic>
    </p:spTree>
    <p:extLst>
      <p:ext uri="{BB962C8B-B14F-4D97-AF65-F5344CB8AC3E}">
        <p14:creationId xmlns:p14="http://schemas.microsoft.com/office/powerpoint/2010/main" val="2434966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1  Memory is…</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28649" y="1452138"/>
            <a:ext cx="8064589" cy="4351338"/>
          </a:xfrm>
        </p:spPr>
        <p:txBody>
          <a:bodyPr/>
          <a:lstStyle/>
          <a:p>
            <a:pPr marL="0" indent="0">
              <a:buNone/>
            </a:pPr>
            <a:r>
              <a:rPr lang="en-GB" dirty="0" smtClean="0">
                <a:latin typeface="Segoe Print" panose="02000600000000000000" pitchFamily="2" charset="0"/>
              </a:rPr>
              <a:t>the </a:t>
            </a:r>
            <a:r>
              <a:rPr lang="en-GB" dirty="0">
                <a:latin typeface="Segoe Print" panose="02000600000000000000" pitchFamily="2" charset="0"/>
              </a:rPr>
              <a:t>residue </a:t>
            </a:r>
            <a:r>
              <a:rPr lang="en-GB" dirty="0" smtClean="0">
                <a:latin typeface="Segoe Print" panose="02000600000000000000" pitchFamily="2" charset="0"/>
              </a:rPr>
              <a:t>of thought</a:t>
            </a:r>
            <a:r>
              <a:rPr lang="en-GB" dirty="0">
                <a:latin typeface="Segoe Print" panose="02000600000000000000" pitchFamily="2" charset="0"/>
              </a:rPr>
              <a:t>, meaning that the more you think about something, </a:t>
            </a:r>
            <a:r>
              <a:rPr lang="en-GB" dirty="0" smtClean="0">
                <a:latin typeface="Segoe Print" panose="02000600000000000000" pitchFamily="2" charset="0"/>
              </a:rPr>
              <a:t>the more </a:t>
            </a:r>
            <a:r>
              <a:rPr lang="en-GB" dirty="0">
                <a:latin typeface="Segoe Print" panose="02000600000000000000" pitchFamily="2" charset="0"/>
              </a:rPr>
              <a:t>likely it is that you’ll remember it later. </a:t>
            </a:r>
          </a:p>
        </p:txBody>
      </p:sp>
      <p:sp>
        <p:nvSpPr>
          <p:cNvPr id="4" name="Rectangle 3"/>
          <p:cNvSpPr/>
          <p:nvPr/>
        </p:nvSpPr>
        <p:spPr>
          <a:xfrm>
            <a:off x="660043" y="3404553"/>
            <a:ext cx="7823914" cy="1936428"/>
          </a:xfrm>
          <a:prstGeom prst="rect">
            <a:avLst/>
          </a:prstGeom>
        </p:spPr>
        <p:txBody>
          <a:bodyPr wrap="square">
            <a:spAutoFit/>
          </a:bodyPr>
          <a:lstStyle/>
          <a:p>
            <a:pPr>
              <a:lnSpc>
                <a:spcPct val="107000"/>
              </a:lnSpc>
              <a:spcAft>
                <a:spcPts val="800"/>
              </a:spcAft>
            </a:pPr>
            <a:r>
              <a:rPr lang="en-GB" sz="2800" b="1" u="sng" dirty="0">
                <a:latin typeface="Arial" panose="020B0604020202020204" pitchFamily="34" charset="0"/>
                <a:ea typeface="Calibri" panose="020F0502020204030204" pitchFamily="34" charset="0"/>
                <a:cs typeface="Arial" panose="020B0604020202020204" pitchFamily="34" charset="0"/>
              </a:rPr>
              <a:t>A</a:t>
            </a:r>
            <a:r>
              <a:rPr lang="en-GB" sz="2800" b="1" u="sng" dirty="0" smtClean="0">
                <a:effectLst/>
                <a:latin typeface="Arial" panose="020B0604020202020204" pitchFamily="34" charset="0"/>
                <a:ea typeface="Calibri" panose="020F0502020204030204" pitchFamily="34" charset="0"/>
                <a:cs typeface="Arial" panose="020B0604020202020204" pitchFamily="34" charset="0"/>
              </a:rPr>
              <a:t>dvice to teachers</a:t>
            </a:r>
            <a:r>
              <a:rPr lang="en-GB" sz="2800" dirty="0" smtClean="0">
                <a:effectLst/>
                <a:latin typeface="Arial" panose="020B0604020202020204" pitchFamily="34" charset="0"/>
                <a:ea typeface="Calibri" panose="020F0502020204030204" pitchFamily="34" charset="0"/>
                <a:cs typeface="Arial" panose="020B0604020202020204" pitchFamily="34" charset="0"/>
              </a:rPr>
              <a:t>:  focus on “ways to help them think about meaning and avoid study methods that do not encourage them to think about meaning”. </a:t>
            </a:r>
            <a:endParaRPr lang="en-GB"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489725" cy="369332"/>
          </a:xfrm>
          <a:prstGeom prst="rect">
            <a:avLst/>
          </a:prstGeom>
        </p:spPr>
        <p:txBody>
          <a:bodyPr wrap="none">
            <a:spAutoFit/>
          </a:bodyPr>
          <a:lstStyle/>
          <a:p>
            <a:r>
              <a:rPr lang="en-GB" dirty="0"/>
              <a:t>AMERICAN EDUCATOR | WINTER 2008-2009 p.18 David Willingham</a:t>
            </a:r>
          </a:p>
        </p:txBody>
      </p:sp>
    </p:spTree>
    <p:extLst>
      <p:ext uri="{BB962C8B-B14F-4D97-AF65-F5344CB8AC3E}">
        <p14:creationId xmlns:p14="http://schemas.microsoft.com/office/powerpoint/2010/main" val="122651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112294"/>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10" name="Content Placeholder 2"/>
          <p:cNvSpPr>
            <a:spLocks noGrp="1"/>
          </p:cNvSpPr>
          <p:nvPr>
            <p:ph idx="1"/>
          </p:nvPr>
        </p:nvSpPr>
        <p:spPr>
          <a:xfrm>
            <a:off x="628650" y="1418782"/>
            <a:ext cx="7886700" cy="4351338"/>
          </a:xfrm>
        </p:spPr>
        <p:txBody>
          <a:bodyPr/>
          <a:lstStyle/>
          <a:p>
            <a:pPr marL="0" indent="0">
              <a:buNone/>
            </a:pPr>
            <a:r>
              <a:rPr lang="en-GB" dirty="0" smtClean="0"/>
              <a:t>Present new language by asking students to generate the meaning of each key word themselves (either by drawing a representation or writing what they think it means). Then reveal the meanings and ask students to correct their drawings / written versions.</a:t>
            </a:r>
            <a:endParaRPr lang="en-GB" dirty="0"/>
          </a:p>
        </p:txBody>
      </p:sp>
      <p:sp>
        <p:nvSpPr>
          <p:cNvPr id="11"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[1]</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2" name="Rectangle 11"/>
          <p:cNvSpPr/>
          <p:nvPr/>
        </p:nvSpPr>
        <p:spPr>
          <a:xfrm>
            <a:off x="1643451" y="3763969"/>
            <a:ext cx="5857098" cy="1938992"/>
          </a:xfrm>
          <a:prstGeom prst="rect">
            <a:avLst/>
          </a:prstGeom>
        </p:spPr>
        <p:txBody>
          <a:bodyPr wrap="square">
            <a:spAutoFit/>
          </a:bodyPr>
          <a:lstStyle/>
          <a:p>
            <a:r>
              <a:rPr lang="en-GB" sz="2400" b="1" i="0" u="none" strike="noStrike" baseline="0" dirty="0" smtClean="0">
                <a:latin typeface="Segoe Print" panose="02000600000000000000" pitchFamily="2" charset="0"/>
              </a:rPr>
              <a:t>Generating errors followed by feedback led to significantly better memory for the correct</a:t>
            </a:r>
          </a:p>
          <a:p>
            <a:r>
              <a:rPr lang="en-GB" sz="2400" b="1" i="0" u="none" strike="noStrike" baseline="0" dirty="0" smtClean="0">
                <a:latin typeface="Segoe Print" panose="02000600000000000000" pitchFamily="2" charset="0"/>
              </a:rPr>
              <a:t>definition/translation than either reading or making incorrect choices.</a:t>
            </a:r>
            <a:endParaRPr lang="en-GB" sz="2400" b="1" dirty="0">
              <a:latin typeface="Segoe Print" panose="02000600000000000000" pitchFamily="2" charset="0"/>
            </a:endParaRPr>
          </a:p>
        </p:txBody>
      </p:sp>
      <p:sp>
        <p:nvSpPr>
          <p:cNvPr id="13" name="Rectangle 12"/>
          <p:cNvSpPr/>
          <p:nvPr/>
        </p:nvSpPr>
        <p:spPr>
          <a:xfrm>
            <a:off x="989961" y="5940790"/>
            <a:ext cx="7691737" cy="646331"/>
          </a:xfrm>
          <a:prstGeom prst="rect">
            <a:avLst/>
          </a:prstGeom>
        </p:spPr>
        <p:txBody>
          <a:bodyPr wrap="square">
            <a:spAutoFit/>
          </a:bodyPr>
          <a:lstStyle/>
          <a:p>
            <a:r>
              <a:rPr lang="en-GB" dirty="0" smtClean="0"/>
              <a:t>Potts, R; Shanks, DR; (2014) The Benefit of Generating Errors During Learning. </a:t>
            </a:r>
            <a:r>
              <a:rPr lang="en-GB" b="1" dirty="0" smtClean="0"/>
              <a:t>Journal of Experimental Psychology: General</a:t>
            </a:r>
            <a:r>
              <a:rPr lang="en-GB" dirty="0" smtClean="0"/>
              <a:t> , 143 (2) pp. 644-667</a:t>
            </a:r>
            <a:endParaRPr lang="en-GB" dirty="0"/>
          </a:p>
        </p:txBody>
      </p:sp>
    </p:spTree>
    <p:extLst>
      <p:ext uri="{BB962C8B-B14F-4D97-AF65-F5344CB8AC3E}">
        <p14:creationId xmlns:p14="http://schemas.microsoft.com/office/powerpoint/2010/main" val="1422530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112294"/>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9" name="Title 1"/>
          <p:cNvSpPr>
            <a:spLocks noGrp="1"/>
          </p:cNvSpPr>
          <p:nvPr>
            <p:ph type="title"/>
          </p:nvPr>
        </p:nvSpPr>
        <p:spPr>
          <a:xfrm>
            <a:off x="429007" y="149353"/>
            <a:ext cx="7797662" cy="1151965"/>
          </a:xfrm>
        </p:spPr>
        <p:txBody>
          <a:bodyPr/>
          <a:lstStyle/>
          <a:p>
            <a:r>
              <a:rPr lang="en-GB" b="1" cap="none" dirty="0" smtClean="0">
                <a:latin typeface="Arial" panose="020B0604020202020204" pitchFamily="34" charset="0"/>
                <a:cs typeface="Arial" panose="020B0604020202020204" pitchFamily="34" charset="0"/>
              </a:rPr>
              <a:t>O </a:t>
            </a:r>
            <a:r>
              <a:rPr lang="en-GB" b="1" cap="none" dirty="0" err="1" smtClean="0">
                <a:latin typeface="Arial" panose="020B0604020202020204" pitchFamily="34" charset="0"/>
                <a:cs typeface="Arial" panose="020B0604020202020204" pitchFamily="34" charset="0"/>
              </a:rPr>
              <a:t>português</a:t>
            </a:r>
            <a:endParaRPr lang="en-GB" b="1" cap="none" dirty="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064164332"/>
              </p:ext>
            </p:extLst>
          </p:nvPr>
        </p:nvGraphicFramePr>
        <p:xfrm>
          <a:off x="481205" y="1474311"/>
          <a:ext cx="7866771" cy="3454400"/>
        </p:xfrm>
        <a:graphic>
          <a:graphicData uri="http://schemas.openxmlformats.org/drawingml/2006/table">
            <a:tbl>
              <a:tblPr firstRow="1" bandRow="1">
                <a:tableStyleId>{5940675A-B579-460E-94D1-54222C63F5DA}</a:tableStyleId>
              </a:tblPr>
              <a:tblGrid>
                <a:gridCol w="2622257"/>
                <a:gridCol w="2622257"/>
                <a:gridCol w="2622257"/>
              </a:tblGrid>
              <a:tr h="1727200">
                <a:tc>
                  <a:txBody>
                    <a:bodyPr/>
                    <a:lstStyle/>
                    <a:p>
                      <a:r>
                        <a:rPr lang="en-GB" b="1" dirty="0" smtClean="0">
                          <a:latin typeface="Arial" panose="020B0604020202020204" pitchFamily="34" charset="0"/>
                          <a:cs typeface="Arial" panose="020B0604020202020204" pitchFamily="34" charset="0"/>
                        </a:rPr>
                        <a:t>1</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2</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3</a:t>
                      </a:r>
                      <a:endParaRPr lang="en-GB" b="1" dirty="0">
                        <a:latin typeface="Arial" panose="020B0604020202020204" pitchFamily="34" charset="0"/>
                        <a:cs typeface="Arial" panose="020B0604020202020204" pitchFamily="34" charset="0"/>
                      </a:endParaRPr>
                    </a:p>
                  </a:txBody>
                  <a:tcPr/>
                </a:tc>
              </a:tr>
              <a:tr h="1727200">
                <a:tc>
                  <a:txBody>
                    <a:bodyPr/>
                    <a:lstStyle/>
                    <a:p>
                      <a:r>
                        <a:rPr lang="en-GB" b="1" dirty="0" smtClean="0">
                          <a:latin typeface="Arial" panose="020B0604020202020204" pitchFamily="34" charset="0"/>
                          <a:cs typeface="Arial" panose="020B0604020202020204" pitchFamily="34" charset="0"/>
                        </a:rPr>
                        <a:t>4</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5</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6</a:t>
                      </a:r>
                      <a:endParaRPr lang="en-GB" b="1" dirty="0">
                        <a:latin typeface="Arial" panose="020B0604020202020204" pitchFamily="34" charset="0"/>
                        <a:cs typeface="Arial" panose="020B0604020202020204" pitchFamily="34" charset="0"/>
                      </a:endParaRPr>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079893286"/>
              </p:ext>
            </p:extLst>
          </p:nvPr>
        </p:nvGraphicFramePr>
        <p:xfrm>
          <a:off x="2892738" y="5369987"/>
          <a:ext cx="3358524" cy="1107440"/>
        </p:xfrm>
        <a:graphic>
          <a:graphicData uri="http://schemas.openxmlformats.org/drawingml/2006/table">
            <a:tbl>
              <a:tblPr firstRow="1" bandRow="1">
                <a:tableStyleId>{5940675A-B579-460E-94D1-54222C63F5DA}</a:tableStyleId>
              </a:tblPr>
              <a:tblGrid>
                <a:gridCol w="1679262"/>
                <a:gridCol w="1679262"/>
              </a:tblGrid>
              <a:tr h="0">
                <a:tc>
                  <a:txBody>
                    <a:bodyPr/>
                    <a:lstStyle/>
                    <a:p>
                      <a:pPr algn="ctr"/>
                      <a:r>
                        <a:rPr lang="en-GB" dirty="0" smtClean="0">
                          <a:latin typeface="Arial" panose="020B0604020202020204" pitchFamily="34" charset="0"/>
                          <a:cs typeface="Arial" panose="020B0604020202020204" pitchFamily="34" charset="0"/>
                        </a:rPr>
                        <a:t>beach</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cheese</a:t>
                      </a:r>
                      <a:endParaRPr lang="en-GB" dirty="0">
                        <a:latin typeface="Arial" panose="020B0604020202020204" pitchFamily="34" charset="0"/>
                        <a:cs typeface="Arial" panose="020B0604020202020204" pitchFamily="34" charset="0"/>
                      </a:endParaRPr>
                    </a:p>
                  </a:txBody>
                  <a:tcPr/>
                </a:tc>
              </a:tr>
              <a:tr h="370840">
                <a:tc>
                  <a:txBody>
                    <a:bodyPr/>
                    <a:lstStyle/>
                    <a:p>
                      <a:pPr algn="ctr"/>
                      <a:r>
                        <a:rPr lang="en-GB" dirty="0" smtClean="0">
                          <a:latin typeface="Arial" panose="020B0604020202020204" pitchFamily="34" charset="0"/>
                          <a:cs typeface="Arial" panose="020B0604020202020204" pitchFamily="34" charset="0"/>
                        </a:rPr>
                        <a:t>work</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chewing</a:t>
                      </a:r>
                      <a:r>
                        <a:rPr lang="en-GB" baseline="0" dirty="0" smtClean="0">
                          <a:latin typeface="Arial" panose="020B0604020202020204" pitchFamily="34" charset="0"/>
                          <a:cs typeface="Arial" panose="020B0604020202020204" pitchFamily="34" charset="0"/>
                        </a:rPr>
                        <a:t> gum</a:t>
                      </a:r>
                      <a:endParaRPr lang="en-GB" dirty="0">
                        <a:latin typeface="Arial" panose="020B0604020202020204" pitchFamily="34" charset="0"/>
                        <a:cs typeface="Arial" panose="020B0604020202020204" pitchFamily="34" charset="0"/>
                      </a:endParaRPr>
                    </a:p>
                  </a:txBody>
                  <a:tcPr/>
                </a:tc>
              </a:tr>
              <a:tr h="370840">
                <a:tc>
                  <a:txBody>
                    <a:bodyPr/>
                    <a:lstStyle/>
                    <a:p>
                      <a:pPr algn="ctr"/>
                      <a:r>
                        <a:rPr lang="en-GB" dirty="0" smtClean="0">
                          <a:latin typeface="Arial" panose="020B0604020202020204" pitchFamily="34" charset="0"/>
                          <a:cs typeface="Arial" panose="020B0604020202020204" pitchFamily="34" charset="0"/>
                        </a:rPr>
                        <a:t>city</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heart</a:t>
                      </a:r>
                      <a:endParaRPr lang="en-GB"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4170336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112294"/>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9" name="Title 1"/>
          <p:cNvSpPr>
            <a:spLocks noGrp="1"/>
          </p:cNvSpPr>
          <p:nvPr>
            <p:ph type="title"/>
          </p:nvPr>
        </p:nvSpPr>
        <p:spPr>
          <a:xfrm>
            <a:off x="429007" y="149353"/>
            <a:ext cx="7797662" cy="1151965"/>
          </a:xfrm>
        </p:spPr>
        <p:txBody>
          <a:bodyPr/>
          <a:lstStyle/>
          <a:p>
            <a:r>
              <a:rPr lang="en-GB" b="1" cap="none" dirty="0" smtClean="0">
                <a:latin typeface="Arial" panose="020B0604020202020204" pitchFamily="34" charset="0"/>
                <a:cs typeface="Arial" panose="020B0604020202020204" pitchFamily="34" charset="0"/>
              </a:rPr>
              <a:t>O </a:t>
            </a:r>
            <a:r>
              <a:rPr lang="en-GB" b="1" cap="none" dirty="0" err="1" smtClean="0">
                <a:latin typeface="Arial" panose="020B0604020202020204" pitchFamily="34" charset="0"/>
                <a:cs typeface="Arial" panose="020B0604020202020204" pitchFamily="34" charset="0"/>
              </a:rPr>
              <a:t>português</a:t>
            </a:r>
            <a:endParaRPr lang="en-GB" b="1" cap="none" dirty="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064164332"/>
              </p:ext>
            </p:extLst>
          </p:nvPr>
        </p:nvGraphicFramePr>
        <p:xfrm>
          <a:off x="481205" y="1474311"/>
          <a:ext cx="7866771" cy="3454400"/>
        </p:xfrm>
        <a:graphic>
          <a:graphicData uri="http://schemas.openxmlformats.org/drawingml/2006/table">
            <a:tbl>
              <a:tblPr firstRow="1" bandRow="1">
                <a:tableStyleId>{5940675A-B579-460E-94D1-54222C63F5DA}</a:tableStyleId>
              </a:tblPr>
              <a:tblGrid>
                <a:gridCol w="2622257"/>
                <a:gridCol w="2622257"/>
                <a:gridCol w="2622257"/>
              </a:tblGrid>
              <a:tr h="1727200">
                <a:tc>
                  <a:txBody>
                    <a:bodyPr/>
                    <a:lstStyle/>
                    <a:p>
                      <a:r>
                        <a:rPr lang="en-GB" b="1" dirty="0" smtClean="0">
                          <a:latin typeface="Arial" panose="020B0604020202020204" pitchFamily="34" charset="0"/>
                          <a:cs typeface="Arial" panose="020B0604020202020204" pitchFamily="34" charset="0"/>
                        </a:rPr>
                        <a:t>1</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2</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3</a:t>
                      </a:r>
                      <a:endParaRPr lang="en-GB" b="1" dirty="0">
                        <a:latin typeface="Arial" panose="020B0604020202020204" pitchFamily="34" charset="0"/>
                        <a:cs typeface="Arial" panose="020B0604020202020204" pitchFamily="34" charset="0"/>
                      </a:endParaRPr>
                    </a:p>
                  </a:txBody>
                  <a:tcPr/>
                </a:tc>
              </a:tr>
              <a:tr h="1727200">
                <a:tc>
                  <a:txBody>
                    <a:bodyPr/>
                    <a:lstStyle/>
                    <a:p>
                      <a:r>
                        <a:rPr lang="en-GB" b="1" dirty="0" smtClean="0">
                          <a:latin typeface="Arial" panose="020B0604020202020204" pitchFamily="34" charset="0"/>
                          <a:cs typeface="Arial" panose="020B0604020202020204" pitchFamily="34" charset="0"/>
                        </a:rPr>
                        <a:t>4</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5</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6</a:t>
                      </a:r>
                      <a:endParaRPr lang="en-GB" b="1" dirty="0">
                        <a:latin typeface="Arial" panose="020B0604020202020204" pitchFamily="34" charset="0"/>
                        <a:cs typeface="Arial" panose="020B0604020202020204" pitchFamily="34" charset="0"/>
                      </a:endParaRPr>
                    </a:p>
                  </a:txBody>
                  <a:tcPr/>
                </a:tc>
              </a:tr>
            </a:tbl>
          </a:graphicData>
        </a:graphic>
      </p:graphicFrame>
      <p:pic>
        <p:nvPicPr>
          <p:cNvPr id="17" name="Picture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19793" y="3655620"/>
            <a:ext cx="1443661" cy="1270421"/>
          </a:xfrm>
          <a:prstGeom prst="rect">
            <a:avLst/>
          </a:prstGeom>
        </p:spPr>
      </p:pic>
      <p:sp>
        <p:nvSpPr>
          <p:cNvPr id="18" name="Text Box 51"/>
          <p:cNvSpPr txBox="1">
            <a:spLocks noChangeArrowheads="1"/>
          </p:cNvSpPr>
          <p:nvPr/>
        </p:nvSpPr>
        <p:spPr bwMode="auto">
          <a:xfrm>
            <a:off x="3316833" y="3129509"/>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ch</a:t>
            </a:r>
            <a:r>
              <a:rPr lang="en-GB" sz="2800" b="1" dirty="0" err="1" smtClean="0">
                <a:latin typeface="Calibri" pitchFamily="34" charset="0"/>
              </a:rPr>
              <a:t>iclete</a:t>
            </a:r>
            <a:endParaRPr lang="en-GB" sz="2800" b="1" dirty="0">
              <a:latin typeface="Calibri" pitchFamily="34" charset="0"/>
              <a:cs typeface="Times New Roman" pitchFamily="18" charset="0"/>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32813" r="11059"/>
          <a:stretch/>
        </p:blipFill>
        <p:spPr>
          <a:xfrm>
            <a:off x="10968714" y="4639431"/>
            <a:ext cx="2453207" cy="882759"/>
          </a:xfrm>
          <a:prstGeom prst="rect">
            <a:avLst/>
          </a:prstGeom>
        </p:spPr>
      </p:pic>
      <p:sp>
        <p:nvSpPr>
          <p:cNvPr id="20" name="Text Box 51"/>
          <p:cNvSpPr txBox="1">
            <a:spLocks noChangeArrowheads="1"/>
          </p:cNvSpPr>
          <p:nvPr/>
        </p:nvSpPr>
        <p:spPr bwMode="auto">
          <a:xfrm>
            <a:off x="5964471" y="313855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ci</a:t>
            </a:r>
            <a:r>
              <a:rPr lang="en-GB" sz="2800" b="1" dirty="0" err="1" smtClean="0">
                <a:latin typeface="Calibri" pitchFamily="34" charset="0"/>
              </a:rPr>
              <a:t>da</a:t>
            </a:r>
            <a:r>
              <a:rPr lang="en-GB" sz="2800" b="1" u="sng" dirty="0" err="1" smtClean="0">
                <a:latin typeface="Calibri" pitchFamily="34" charset="0"/>
              </a:rPr>
              <a:t>d</a:t>
            </a:r>
            <a:r>
              <a:rPr lang="en-GB" sz="2800" b="1" dirty="0" err="1" smtClean="0">
                <a:latin typeface="Calibri" pitchFamily="34" charset="0"/>
              </a:rPr>
              <a:t>e</a:t>
            </a:r>
            <a:endParaRPr lang="en-GB" sz="2800" b="1" dirty="0">
              <a:latin typeface="Calibri" pitchFamily="34" charset="0"/>
              <a:cs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9490" y="1228241"/>
            <a:ext cx="1792570" cy="1159195"/>
          </a:xfrm>
          <a:prstGeom prst="rect">
            <a:avLst/>
          </a:prstGeom>
        </p:spPr>
      </p:pic>
      <p:sp>
        <p:nvSpPr>
          <p:cNvPr id="22" name="Text Box 51"/>
          <p:cNvSpPr txBox="1">
            <a:spLocks noChangeArrowheads="1"/>
          </p:cNvSpPr>
          <p:nvPr/>
        </p:nvSpPr>
        <p:spPr bwMode="auto">
          <a:xfrm>
            <a:off x="697225" y="1459332"/>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que</a:t>
            </a:r>
            <a:r>
              <a:rPr lang="en-GB" sz="2800" b="1" dirty="0" err="1" smtClean="0">
                <a:latin typeface="Calibri" pitchFamily="34" charset="0"/>
              </a:rPr>
              <a:t>i</a:t>
            </a:r>
            <a:r>
              <a:rPr lang="en-GB" sz="2800" b="1" u="sng" dirty="0" err="1" smtClean="0">
                <a:latin typeface="Calibri" pitchFamily="34" charset="0"/>
              </a:rPr>
              <a:t>j</a:t>
            </a:r>
            <a:r>
              <a:rPr lang="en-GB" sz="2800" b="1" dirty="0" err="1" smtClean="0">
                <a:latin typeface="Calibri" pitchFamily="34" charset="0"/>
              </a:rPr>
              <a:t>o</a:t>
            </a:r>
            <a:endParaRPr lang="en-GB" sz="2800" b="1" dirty="0">
              <a:latin typeface="Calibri" pitchFamily="34" charset="0"/>
              <a:cs typeface="Times New Roman" pitchFamily="18" charset="0"/>
            </a:endParaRPr>
          </a:p>
        </p:txBody>
      </p:sp>
      <p:pic>
        <p:nvPicPr>
          <p:cNvPr id="23" name="Picture 2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26548" y="3415950"/>
            <a:ext cx="1889221" cy="1533723"/>
          </a:xfrm>
          <a:prstGeom prst="rect">
            <a:avLst/>
          </a:prstGeom>
        </p:spPr>
      </p:pic>
      <p:sp>
        <p:nvSpPr>
          <p:cNvPr id="24" name="Text Box 51"/>
          <p:cNvSpPr txBox="1">
            <a:spLocks noChangeArrowheads="1"/>
          </p:cNvSpPr>
          <p:nvPr/>
        </p:nvSpPr>
        <p:spPr bwMode="auto">
          <a:xfrm>
            <a:off x="3245154" y="1437190"/>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coraç</a:t>
            </a:r>
            <a:r>
              <a:rPr lang="en-GB" sz="2800" b="1" u="sng" dirty="0" err="1" smtClean="0">
                <a:latin typeface="Calibri" pitchFamily="34" charset="0"/>
              </a:rPr>
              <a:t>ão</a:t>
            </a:r>
            <a:endParaRPr lang="en-GB" sz="2800" b="1" u="sng" dirty="0">
              <a:latin typeface="Calibri" pitchFamily="34" charset="0"/>
              <a:cs typeface="Times New Roman" pitchFamily="18" charset="0"/>
            </a:endParaRPr>
          </a:p>
        </p:txBody>
      </p:sp>
      <p:sp>
        <p:nvSpPr>
          <p:cNvPr id="27" name="Text Box 51"/>
          <p:cNvSpPr txBox="1">
            <a:spLocks noChangeArrowheads="1"/>
          </p:cNvSpPr>
          <p:nvPr/>
        </p:nvSpPr>
        <p:spPr bwMode="auto">
          <a:xfrm>
            <a:off x="5986030" y="1459332"/>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traba</a:t>
            </a:r>
            <a:r>
              <a:rPr lang="en-GB" sz="2800" b="1" u="sng" dirty="0" err="1" smtClean="0">
                <a:latin typeface="Calibri" pitchFamily="34" charset="0"/>
              </a:rPr>
              <a:t>lh</a:t>
            </a:r>
            <a:r>
              <a:rPr lang="en-GB" sz="2800" b="1" dirty="0" err="1" smtClean="0">
                <a:latin typeface="Calibri" pitchFamily="34" charset="0"/>
              </a:rPr>
              <a:t>o</a:t>
            </a:r>
            <a:endParaRPr lang="en-GB" sz="2800" b="1" u="sng" dirty="0">
              <a:latin typeface="Calibri" pitchFamily="34" charset="0"/>
              <a:cs typeface="Times New Roman" pitchFamily="18" charset="0"/>
            </a:endParaRPr>
          </a:p>
        </p:txBody>
      </p:sp>
      <p:sp>
        <p:nvSpPr>
          <p:cNvPr id="28" name="Text Box 51"/>
          <p:cNvSpPr txBox="1">
            <a:spLocks noChangeArrowheads="1"/>
          </p:cNvSpPr>
          <p:nvPr/>
        </p:nvSpPr>
        <p:spPr bwMode="auto">
          <a:xfrm>
            <a:off x="669195" y="3156394"/>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pr</a:t>
            </a:r>
            <a:r>
              <a:rPr lang="en-GB" sz="2800" b="1" u="sng" dirty="0" err="1" smtClean="0">
                <a:latin typeface="Calibri" pitchFamily="34" charset="0"/>
              </a:rPr>
              <a:t>ai</a:t>
            </a:r>
            <a:r>
              <a:rPr lang="en-GB" sz="2800" b="1" dirty="0" err="1" smtClean="0">
                <a:latin typeface="Calibri" pitchFamily="34" charset="0"/>
              </a:rPr>
              <a:t>a</a:t>
            </a:r>
            <a:endParaRPr lang="en-GB" sz="2800" b="1" u="sng" dirty="0">
              <a:latin typeface="Calibri" pitchFamily="34" charset="0"/>
              <a:cs typeface="Times New Roman" pitchFamily="18" charset="0"/>
            </a:endParaRP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9490" y="4973305"/>
            <a:ext cx="1571702" cy="1273079"/>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9885" y="0"/>
            <a:ext cx="1588893" cy="1390281"/>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79893286"/>
              </p:ext>
            </p:extLst>
          </p:nvPr>
        </p:nvGraphicFramePr>
        <p:xfrm>
          <a:off x="2892738" y="5369987"/>
          <a:ext cx="3358524" cy="1107440"/>
        </p:xfrm>
        <a:graphic>
          <a:graphicData uri="http://schemas.openxmlformats.org/drawingml/2006/table">
            <a:tbl>
              <a:tblPr firstRow="1" bandRow="1">
                <a:tableStyleId>{5940675A-B579-460E-94D1-54222C63F5DA}</a:tableStyleId>
              </a:tblPr>
              <a:tblGrid>
                <a:gridCol w="1679262"/>
                <a:gridCol w="1679262"/>
              </a:tblGrid>
              <a:tr h="0">
                <a:tc>
                  <a:txBody>
                    <a:bodyPr/>
                    <a:lstStyle/>
                    <a:p>
                      <a:pPr algn="ctr"/>
                      <a:r>
                        <a:rPr lang="en-GB" dirty="0" smtClean="0">
                          <a:latin typeface="Arial" panose="020B0604020202020204" pitchFamily="34" charset="0"/>
                          <a:cs typeface="Arial" panose="020B0604020202020204" pitchFamily="34" charset="0"/>
                        </a:rPr>
                        <a:t>beach</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cheese</a:t>
                      </a:r>
                      <a:endParaRPr lang="en-GB" dirty="0">
                        <a:latin typeface="Arial" panose="020B0604020202020204" pitchFamily="34" charset="0"/>
                        <a:cs typeface="Arial" panose="020B0604020202020204" pitchFamily="34" charset="0"/>
                      </a:endParaRPr>
                    </a:p>
                  </a:txBody>
                  <a:tcPr/>
                </a:tc>
              </a:tr>
              <a:tr h="370840">
                <a:tc>
                  <a:txBody>
                    <a:bodyPr/>
                    <a:lstStyle/>
                    <a:p>
                      <a:pPr algn="ctr"/>
                      <a:r>
                        <a:rPr lang="en-GB" dirty="0" smtClean="0">
                          <a:latin typeface="Arial" panose="020B0604020202020204" pitchFamily="34" charset="0"/>
                          <a:cs typeface="Arial" panose="020B0604020202020204" pitchFamily="34" charset="0"/>
                        </a:rPr>
                        <a:t>work</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chewing</a:t>
                      </a:r>
                      <a:r>
                        <a:rPr lang="en-GB" baseline="0" dirty="0" smtClean="0">
                          <a:latin typeface="Arial" panose="020B0604020202020204" pitchFamily="34" charset="0"/>
                          <a:cs typeface="Arial" panose="020B0604020202020204" pitchFamily="34" charset="0"/>
                        </a:rPr>
                        <a:t> gum</a:t>
                      </a:r>
                      <a:endParaRPr lang="en-GB" dirty="0">
                        <a:latin typeface="Arial" panose="020B0604020202020204" pitchFamily="34" charset="0"/>
                        <a:cs typeface="Arial" panose="020B0604020202020204" pitchFamily="34" charset="0"/>
                      </a:endParaRPr>
                    </a:p>
                  </a:txBody>
                  <a:tcPr/>
                </a:tc>
              </a:tr>
              <a:tr h="370840">
                <a:tc>
                  <a:txBody>
                    <a:bodyPr/>
                    <a:lstStyle/>
                    <a:p>
                      <a:pPr algn="ctr"/>
                      <a:r>
                        <a:rPr lang="en-GB" dirty="0" smtClean="0">
                          <a:latin typeface="Arial" panose="020B0604020202020204" pitchFamily="34" charset="0"/>
                          <a:cs typeface="Arial" panose="020B0604020202020204" pitchFamily="34" charset="0"/>
                        </a:rPr>
                        <a:t>city</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heart</a:t>
                      </a:r>
                      <a:endParaRPr lang="en-GB"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31631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112294"/>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9" name="Title 1"/>
          <p:cNvSpPr>
            <a:spLocks noGrp="1"/>
          </p:cNvSpPr>
          <p:nvPr>
            <p:ph type="title"/>
          </p:nvPr>
        </p:nvSpPr>
        <p:spPr>
          <a:xfrm>
            <a:off x="429007" y="149353"/>
            <a:ext cx="7797662" cy="1151965"/>
          </a:xfrm>
        </p:spPr>
        <p:txBody>
          <a:bodyPr/>
          <a:lstStyle/>
          <a:p>
            <a:r>
              <a:rPr lang="en-GB" b="1" cap="none" dirty="0" smtClean="0">
                <a:latin typeface="Arial" panose="020B0604020202020204" pitchFamily="34" charset="0"/>
                <a:cs typeface="Arial" panose="020B0604020202020204" pitchFamily="34" charset="0"/>
              </a:rPr>
              <a:t>O </a:t>
            </a:r>
            <a:r>
              <a:rPr lang="en-GB" b="1" cap="none" dirty="0" err="1" smtClean="0">
                <a:latin typeface="Arial" panose="020B0604020202020204" pitchFamily="34" charset="0"/>
                <a:cs typeface="Arial" panose="020B0604020202020204" pitchFamily="34" charset="0"/>
              </a:rPr>
              <a:t>português</a:t>
            </a:r>
            <a:endParaRPr lang="en-GB" b="1" cap="none" dirty="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064164332"/>
              </p:ext>
            </p:extLst>
          </p:nvPr>
        </p:nvGraphicFramePr>
        <p:xfrm>
          <a:off x="481205" y="1474311"/>
          <a:ext cx="7866771" cy="3454400"/>
        </p:xfrm>
        <a:graphic>
          <a:graphicData uri="http://schemas.openxmlformats.org/drawingml/2006/table">
            <a:tbl>
              <a:tblPr firstRow="1" bandRow="1">
                <a:tableStyleId>{5940675A-B579-460E-94D1-54222C63F5DA}</a:tableStyleId>
              </a:tblPr>
              <a:tblGrid>
                <a:gridCol w="2622257"/>
                <a:gridCol w="2622257"/>
                <a:gridCol w="2622257"/>
              </a:tblGrid>
              <a:tr h="1727200">
                <a:tc>
                  <a:txBody>
                    <a:bodyPr/>
                    <a:lstStyle/>
                    <a:p>
                      <a:r>
                        <a:rPr lang="en-GB" b="1" dirty="0" smtClean="0">
                          <a:latin typeface="Arial" panose="020B0604020202020204" pitchFamily="34" charset="0"/>
                          <a:cs typeface="Arial" panose="020B0604020202020204" pitchFamily="34" charset="0"/>
                        </a:rPr>
                        <a:t>1</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2</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3</a:t>
                      </a:r>
                      <a:endParaRPr lang="en-GB" b="1" dirty="0">
                        <a:latin typeface="Arial" panose="020B0604020202020204" pitchFamily="34" charset="0"/>
                        <a:cs typeface="Arial" panose="020B0604020202020204" pitchFamily="34" charset="0"/>
                      </a:endParaRPr>
                    </a:p>
                  </a:txBody>
                  <a:tcPr/>
                </a:tc>
              </a:tr>
              <a:tr h="1727200">
                <a:tc>
                  <a:txBody>
                    <a:bodyPr/>
                    <a:lstStyle/>
                    <a:p>
                      <a:r>
                        <a:rPr lang="en-GB" b="1" dirty="0" smtClean="0">
                          <a:latin typeface="Arial" panose="020B0604020202020204" pitchFamily="34" charset="0"/>
                          <a:cs typeface="Arial" panose="020B0604020202020204" pitchFamily="34" charset="0"/>
                        </a:rPr>
                        <a:t>4</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5</a:t>
                      </a:r>
                      <a:endParaRPr lang="en-GB" b="1" dirty="0">
                        <a:latin typeface="Arial" panose="020B0604020202020204" pitchFamily="34" charset="0"/>
                        <a:cs typeface="Arial" panose="020B0604020202020204" pitchFamily="34" charset="0"/>
                      </a:endParaRPr>
                    </a:p>
                  </a:txBody>
                  <a:tcPr/>
                </a:tc>
                <a:tc>
                  <a:txBody>
                    <a:bodyPr/>
                    <a:lstStyle/>
                    <a:p>
                      <a:r>
                        <a:rPr lang="en-GB" b="1" dirty="0" smtClean="0">
                          <a:latin typeface="Arial" panose="020B0604020202020204" pitchFamily="34" charset="0"/>
                          <a:cs typeface="Arial" panose="020B0604020202020204" pitchFamily="34" charset="0"/>
                        </a:rPr>
                        <a:t>6</a:t>
                      </a:r>
                      <a:endParaRPr lang="en-GB" b="1" dirty="0">
                        <a:latin typeface="Arial" panose="020B0604020202020204" pitchFamily="34" charset="0"/>
                        <a:cs typeface="Arial" panose="020B0604020202020204" pitchFamily="34" charset="0"/>
                      </a:endParaRPr>
                    </a:p>
                  </a:txBody>
                  <a:tcPr/>
                </a:tc>
              </a:tr>
            </a:tbl>
          </a:graphicData>
        </a:graphic>
      </p:graphicFrame>
      <p:pic>
        <p:nvPicPr>
          <p:cNvPr id="17" name="Picture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5827" y="3578196"/>
            <a:ext cx="1443661" cy="1270421"/>
          </a:xfrm>
          <a:prstGeom prst="rect">
            <a:avLst/>
          </a:prstGeom>
        </p:spPr>
      </p:pic>
      <p:sp>
        <p:nvSpPr>
          <p:cNvPr id="18" name="Text Box 51"/>
          <p:cNvSpPr txBox="1">
            <a:spLocks noChangeArrowheads="1"/>
          </p:cNvSpPr>
          <p:nvPr/>
        </p:nvSpPr>
        <p:spPr bwMode="auto">
          <a:xfrm>
            <a:off x="3316833" y="3129509"/>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ch</a:t>
            </a:r>
            <a:r>
              <a:rPr lang="en-GB" sz="2800" b="1" dirty="0" err="1" smtClean="0">
                <a:latin typeface="Calibri" pitchFamily="34" charset="0"/>
              </a:rPr>
              <a:t>iclete</a:t>
            </a:r>
            <a:endParaRPr lang="en-GB" sz="2800" b="1" dirty="0">
              <a:latin typeface="Calibri" pitchFamily="34" charset="0"/>
              <a:cs typeface="Times New Roman" pitchFamily="18" charset="0"/>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32813" r="11059"/>
          <a:stretch/>
        </p:blipFill>
        <p:spPr>
          <a:xfrm>
            <a:off x="5781727" y="3744755"/>
            <a:ext cx="2453207" cy="882759"/>
          </a:xfrm>
          <a:prstGeom prst="rect">
            <a:avLst/>
          </a:prstGeom>
        </p:spPr>
      </p:pic>
      <p:sp>
        <p:nvSpPr>
          <p:cNvPr id="20" name="Text Box 51"/>
          <p:cNvSpPr txBox="1">
            <a:spLocks noChangeArrowheads="1"/>
          </p:cNvSpPr>
          <p:nvPr/>
        </p:nvSpPr>
        <p:spPr bwMode="auto">
          <a:xfrm>
            <a:off x="5964471" y="313855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ci</a:t>
            </a:r>
            <a:r>
              <a:rPr lang="en-GB" sz="2800" b="1" dirty="0" err="1" smtClean="0">
                <a:latin typeface="Calibri" pitchFamily="34" charset="0"/>
              </a:rPr>
              <a:t>da</a:t>
            </a:r>
            <a:r>
              <a:rPr lang="en-GB" sz="2800" b="1" u="sng" dirty="0" err="1" smtClean="0">
                <a:latin typeface="Calibri" pitchFamily="34" charset="0"/>
              </a:rPr>
              <a:t>d</a:t>
            </a:r>
            <a:r>
              <a:rPr lang="en-GB" sz="2800" b="1" dirty="0" err="1" smtClean="0">
                <a:latin typeface="Calibri" pitchFamily="34" charset="0"/>
              </a:rPr>
              <a:t>e</a:t>
            </a:r>
            <a:endParaRPr lang="en-GB" sz="2800" b="1" dirty="0">
              <a:latin typeface="Calibri" pitchFamily="34" charset="0"/>
              <a:cs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221" y="1910702"/>
            <a:ext cx="1792570" cy="1159195"/>
          </a:xfrm>
          <a:prstGeom prst="rect">
            <a:avLst/>
          </a:prstGeom>
        </p:spPr>
      </p:pic>
      <p:sp>
        <p:nvSpPr>
          <p:cNvPr id="22" name="Text Box 51"/>
          <p:cNvSpPr txBox="1">
            <a:spLocks noChangeArrowheads="1"/>
          </p:cNvSpPr>
          <p:nvPr/>
        </p:nvSpPr>
        <p:spPr bwMode="auto">
          <a:xfrm>
            <a:off x="697225" y="1459332"/>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que</a:t>
            </a:r>
            <a:r>
              <a:rPr lang="en-GB" sz="2800" b="1" dirty="0" err="1" smtClean="0">
                <a:latin typeface="Calibri" pitchFamily="34" charset="0"/>
              </a:rPr>
              <a:t>i</a:t>
            </a:r>
            <a:r>
              <a:rPr lang="en-GB" sz="2800" b="1" u="sng" dirty="0" err="1" smtClean="0">
                <a:latin typeface="Calibri" pitchFamily="34" charset="0"/>
              </a:rPr>
              <a:t>j</a:t>
            </a:r>
            <a:r>
              <a:rPr lang="en-GB" sz="2800" b="1" dirty="0" err="1" smtClean="0">
                <a:latin typeface="Calibri" pitchFamily="34" charset="0"/>
              </a:rPr>
              <a:t>o</a:t>
            </a:r>
            <a:endParaRPr lang="en-GB" sz="2800" b="1" dirty="0">
              <a:latin typeface="Calibri" pitchFamily="34" charset="0"/>
              <a:cs typeface="Times New Roman" pitchFamily="18" charset="0"/>
            </a:endParaRPr>
          </a:p>
        </p:txBody>
      </p:sp>
      <p:pic>
        <p:nvPicPr>
          <p:cNvPr id="23" name="Picture 2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5182" y="1660029"/>
            <a:ext cx="1889221" cy="1533723"/>
          </a:xfrm>
          <a:prstGeom prst="rect">
            <a:avLst/>
          </a:prstGeom>
        </p:spPr>
      </p:pic>
      <p:sp>
        <p:nvSpPr>
          <p:cNvPr id="24" name="Text Box 51"/>
          <p:cNvSpPr txBox="1">
            <a:spLocks noChangeArrowheads="1"/>
          </p:cNvSpPr>
          <p:nvPr/>
        </p:nvSpPr>
        <p:spPr bwMode="auto">
          <a:xfrm>
            <a:off x="3245154" y="1437190"/>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coraç</a:t>
            </a:r>
            <a:r>
              <a:rPr lang="en-GB" sz="2800" b="1" u="sng" dirty="0" err="1" smtClean="0">
                <a:latin typeface="Calibri" pitchFamily="34" charset="0"/>
              </a:rPr>
              <a:t>ão</a:t>
            </a:r>
            <a:endParaRPr lang="en-GB" sz="2800" b="1" u="sng" dirty="0">
              <a:latin typeface="Calibri" pitchFamily="34" charset="0"/>
              <a:cs typeface="Times New Roman" pitchFamily="18" charset="0"/>
            </a:endParaRPr>
          </a:p>
        </p:txBody>
      </p:sp>
      <p:sp>
        <p:nvSpPr>
          <p:cNvPr id="27" name="Text Box 51"/>
          <p:cNvSpPr txBox="1">
            <a:spLocks noChangeArrowheads="1"/>
          </p:cNvSpPr>
          <p:nvPr/>
        </p:nvSpPr>
        <p:spPr bwMode="auto">
          <a:xfrm>
            <a:off x="5986030" y="1459332"/>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traba</a:t>
            </a:r>
            <a:r>
              <a:rPr lang="en-GB" sz="2800" b="1" u="sng" dirty="0" err="1" smtClean="0">
                <a:latin typeface="Calibri" pitchFamily="34" charset="0"/>
              </a:rPr>
              <a:t>lh</a:t>
            </a:r>
            <a:r>
              <a:rPr lang="en-GB" sz="2800" b="1" dirty="0" err="1" smtClean="0">
                <a:latin typeface="Calibri" pitchFamily="34" charset="0"/>
              </a:rPr>
              <a:t>o</a:t>
            </a:r>
            <a:endParaRPr lang="en-GB" sz="2800" b="1" u="sng" dirty="0">
              <a:latin typeface="Calibri" pitchFamily="34" charset="0"/>
              <a:cs typeface="Times New Roman" pitchFamily="18" charset="0"/>
            </a:endParaRPr>
          </a:p>
        </p:txBody>
      </p:sp>
      <p:sp>
        <p:nvSpPr>
          <p:cNvPr id="28" name="Text Box 51"/>
          <p:cNvSpPr txBox="1">
            <a:spLocks noChangeArrowheads="1"/>
          </p:cNvSpPr>
          <p:nvPr/>
        </p:nvSpPr>
        <p:spPr bwMode="auto">
          <a:xfrm>
            <a:off x="669195" y="3156394"/>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pr</a:t>
            </a:r>
            <a:r>
              <a:rPr lang="en-GB" sz="2800" b="1" u="sng" dirty="0" err="1" smtClean="0">
                <a:latin typeface="Calibri" pitchFamily="34" charset="0"/>
              </a:rPr>
              <a:t>ai</a:t>
            </a:r>
            <a:r>
              <a:rPr lang="en-GB" sz="2800" b="1" dirty="0" err="1" smtClean="0">
                <a:latin typeface="Calibri" pitchFamily="34" charset="0"/>
              </a:rPr>
              <a:t>a</a:t>
            </a:r>
            <a:endParaRPr lang="en-GB" sz="2800" b="1" u="sng" dirty="0">
              <a:latin typeface="Calibri" pitchFamily="34" charset="0"/>
              <a:cs typeface="Times New Roman" pitchFamily="18" charset="0"/>
            </a:endParaRP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187" y="3580377"/>
            <a:ext cx="1571702" cy="1273079"/>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9339" y="1880321"/>
            <a:ext cx="1437985" cy="125823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79893286"/>
              </p:ext>
            </p:extLst>
          </p:nvPr>
        </p:nvGraphicFramePr>
        <p:xfrm>
          <a:off x="2892738" y="5369987"/>
          <a:ext cx="3358524" cy="1107440"/>
        </p:xfrm>
        <a:graphic>
          <a:graphicData uri="http://schemas.openxmlformats.org/drawingml/2006/table">
            <a:tbl>
              <a:tblPr firstRow="1" bandRow="1">
                <a:tableStyleId>{5940675A-B579-460E-94D1-54222C63F5DA}</a:tableStyleId>
              </a:tblPr>
              <a:tblGrid>
                <a:gridCol w="1679262"/>
                <a:gridCol w="1679262"/>
              </a:tblGrid>
              <a:tr h="0">
                <a:tc>
                  <a:txBody>
                    <a:bodyPr/>
                    <a:lstStyle/>
                    <a:p>
                      <a:pPr algn="ctr"/>
                      <a:r>
                        <a:rPr lang="en-GB" dirty="0" smtClean="0">
                          <a:latin typeface="Arial" panose="020B0604020202020204" pitchFamily="34" charset="0"/>
                          <a:cs typeface="Arial" panose="020B0604020202020204" pitchFamily="34" charset="0"/>
                        </a:rPr>
                        <a:t>beach</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cheese</a:t>
                      </a:r>
                      <a:endParaRPr lang="en-GB" dirty="0">
                        <a:latin typeface="Arial" panose="020B0604020202020204" pitchFamily="34" charset="0"/>
                        <a:cs typeface="Arial" panose="020B0604020202020204" pitchFamily="34" charset="0"/>
                      </a:endParaRPr>
                    </a:p>
                  </a:txBody>
                  <a:tcPr/>
                </a:tc>
              </a:tr>
              <a:tr h="370840">
                <a:tc>
                  <a:txBody>
                    <a:bodyPr/>
                    <a:lstStyle/>
                    <a:p>
                      <a:pPr algn="ctr"/>
                      <a:r>
                        <a:rPr lang="en-GB" dirty="0" smtClean="0">
                          <a:latin typeface="Arial" panose="020B0604020202020204" pitchFamily="34" charset="0"/>
                          <a:cs typeface="Arial" panose="020B0604020202020204" pitchFamily="34" charset="0"/>
                        </a:rPr>
                        <a:t>work</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chewing</a:t>
                      </a:r>
                      <a:r>
                        <a:rPr lang="en-GB" baseline="0" dirty="0" smtClean="0">
                          <a:latin typeface="Arial" panose="020B0604020202020204" pitchFamily="34" charset="0"/>
                          <a:cs typeface="Arial" panose="020B0604020202020204" pitchFamily="34" charset="0"/>
                        </a:rPr>
                        <a:t> gum</a:t>
                      </a:r>
                      <a:endParaRPr lang="en-GB" dirty="0">
                        <a:latin typeface="Arial" panose="020B0604020202020204" pitchFamily="34" charset="0"/>
                        <a:cs typeface="Arial" panose="020B0604020202020204" pitchFamily="34" charset="0"/>
                      </a:endParaRPr>
                    </a:p>
                  </a:txBody>
                  <a:tcPr/>
                </a:tc>
              </a:tr>
              <a:tr h="370840">
                <a:tc>
                  <a:txBody>
                    <a:bodyPr/>
                    <a:lstStyle/>
                    <a:p>
                      <a:pPr algn="ctr"/>
                      <a:r>
                        <a:rPr lang="en-GB" dirty="0" smtClean="0">
                          <a:latin typeface="Arial" panose="020B0604020202020204" pitchFamily="34" charset="0"/>
                          <a:cs typeface="Arial" panose="020B0604020202020204" pitchFamily="34" charset="0"/>
                        </a:rPr>
                        <a:t>city</a:t>
                      </a:r>
                      <a:endParaRPr lang="en-GB" dirty="0">
                        <a:latin typeface="Arial" panose="020B0604020202020204" pitchFamily="34" charset="0"/>
                        <a:cs typeface="Arial" panose="020B0604020202020204" pitchFamily="34" charset="0"/>
                      </a:endParaRPr>
                    </a:p>
                  </a:txBody>
                  <a:tcPr/>
                </a:tc>
                <a:tc>
                  <a:txBody>
                    <a:bodyPr/>
                    <a:lstStyle/>
                    <a:p>
                      <a:pPr algn="ctr"/>
                      <a:r>
                        <a:rPr lang="en-GB" dirty="0" smtClean="0">
                          <a:latin typeface="Arial" panose="020B0604020202020204" pitchFamily="34" charset="0"/>
                          <a:cs typeface="Arial" panose="020B0604020202020204" pitchFamily="34" charset="0"/>
                        </a:rPr>
                        <a:t>heart</a:t>
                      </a:r>
                      <a:endParaRPr lang="en-GB"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1646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a:blip r:embed="rId3"/>
          <a:stretch>
            <a:fillRect/>
          </a:stretch>
        </p:blipFill>
        <p:spPr>
          <a:xfrm>
            <a:off x="1195754" y="674044"/>
            <a:ext cx="7083302" cy="5658615"/>
          </a:xfrm>
          <a:prstGeom prst="rect">
            <a:avLst/>
          </a:prstGeom>
        </p:spPr>
      </p:pic>
    </p:spTree>
    <p:extLst>
      <p:ext uri="{BB962C8B-B14F-4D97-AF65-F5344CB8AC3E}">
        <p14:creationId xmlns:p14="http://schemas.microsoft.com/office/powerpoint/2010/main" val="3124505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2  Repetition is…</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69297" y="1304083"/>
            <a:ext cx="8064589" cy="4351338"/>
          </a:xfrm>
        </p:spPr>
        <p:txBody>
          <a:bodyPr>
            <a:normAutofit/>
          </a:bodyPr>
          <a:lstStyle/>
          <a:p>
            <a:pPr marL="0" indent="0">
              <a:lnSpc>
                <a:spcPct val="107000"/>
              </a:lnSpc>
              <a:spcAft>
                <a:spcPts val="800"/>
              </a:spcAft>
              <a:buNone/>
            </a:pPr>
            <a:r>
              <a:rPr lang="en-GB" dirty="0" smtClean="0">
                <a:latin typeface="Segoe Print" panose="02000600000000000000" pitchFamily="2" charset="0"/>
                <a:ea typeface="Calibri" panose="020F0502020204030204" pitchFamily="34" charset="0"/>
                <a:cs typeface="UtopiaStd-Regular"/>
              </a:rPr>
              <a:t>helpful, but only when one repeats thinking about meaning.  “Shallow” repetition…i.e. repetition without thinking about the meaning is not helpful to learning.</a:t>
            </a:r>
            <a:endParaRPr lang="en-GB" sz="3600" dirty="0">
              <a:latin typeface="Segoe Print" panose="020006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628650" y="4024564"/>
            <a:ext cx="7823914" cy="1384995"/>
          </a:xfrm>
          <a:prstGeom prst="rect">
            <a:avLst/>
          </a:prstGeom>
        </p:spPr>
        <p:txBody>
          <a:bodyPr wrap="square">
            <a:spAutoFit/>
          </a:bodyPr>
          <a:lstStyle/>
          <a:p>
            <a:r>
              <a:rPr lang="en-GB" sz="2800" b="1" u="sng" dirty="0">
                <a:solidFill>
                  <a:prstClr val="black"/>
                </a:solidFill>
                <a:latin typeface="Arial" panose="020B0604020202020204" pitchFamily="34" charset="0"/>
                <a:ea typeface="Calibri" panose="020F0502020204030204" pitchFamily="34" charset="0"/>
                <a:cs typeface="Arial" panose="020B0604020202020204" pitchFamily="34" charset="0"/>
              </a:rPr>
              <a:t>Advice to teachers</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800" dirty="0" smtClean="0">
                <a:solidFill>
                  <a:prstClr val="black"/>
                </a:solidFill>
              </a:rPr>
              <a:t>consider the drilling activities we use.  Can they be tweaked so that the word-meaning relationship is sustained throughout?</a:t>
            </a:r>
            <a:endParaRPr lang="en-GB" sz="28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489725" cy="369332"/>
          </a:xfrm>
          <a:prstGeom prst="rect">
            <a:avLst/>
          </a:prstGeom>
        </p:spPr>
        <p:txBody>
          <a:bodyPr wrap="none">
            <a:spAutoFit/>
          </a:bodyPr>
          <a:lstStyle/>
          <a:p>
            <a:r>
              <a:rPr lang="en-GB" dirty="0">
                <a:solidFill>
                  <a:prstClr val="black"/>
                </a:solidFill>
              </a:rPr>
              <a:t>AMERICAN EDUCATOR | WINTER 2008-2009 </a:t>
            </a:r>
            <a:r>
              <a:rPr lang="en-GB" dirty="0" smtClean="0">
                <a:solidFill>
                  <a:prstClr val="black"/>
                </a:solidFill>
              </a:rPr>
              <a:t>p.21 </a:t>
            </a:r>
            <a:r>
              <a:rPr lang="en-GB" dirty="0">
                <a:solidFill>
                  <a:prstClr val="black"/>
                </a:solidFill>
              </a:rPr>
              <a:t>David Willingham</a:t>
            </a:r>
          </a:p>
        </p:txBody>
      </p:sp>
    </p:spTree>
    <p:extLst>
      <p:ext uri="{BB962C8B-B14F-4D97-AF65-F5344CB8AC3E}">
        <p14:creationId xmlns:p14="http://schemas.microsoft.com/office/powerpoint/2010/main" val="267413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105291"/>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[2]</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 name="Rectangle 1"/>
          <p:cNvSpPr/>
          <p:nvPr/>
        </p:nvSpPr>
        <p:spPr>
          <a:xfrm>
            <a:off x="1712494" y="3324447"/>
            <a:ext cx="5719011" cy="2308324"/>
          </a:xfrm>
          <a:prstGeom prst="rect">
            <a:avLst/>
          </a:prstGeom>
        </p:spPr>
        <p:txBody>
          <a:bodyPr wrap="square">
            <a:spAutoFit/>
          </a:bodyPr>
          <a:lstStyle/>
          <a:p>
            <a:r>
              <a:rPr lang="en-GB" sz="2400" b="1" dirty="0" smtClean="0">
                <a:latin typeface="Segoe Print" panose="02000600000000000000" pitchFamily="2" charset="0"/>
              </a:rPr>
              <a:t>The “testing effect," later renamed "retrieval practice" refers to the fact that </a:t>
            </a:r>
            <a:r>
              <a:rPr lang="en-GB" sz="2400" b="1" i="1" dirty="0" smtClean="0">
                <a:latin typeface="Segoe Print" panose="02000600000000000000" pitchFamily="2" charset="0"/>
              </a:rPr>
              <a:t>trying </a:t>
            </a:r>
            <a:r>
              <a:rPr lang="en-GB" sz="2400" b="1" dirty="0" smtClean="0">
                <a:latin typeface="Segoe Print" panose="02000600000000000000" pitchFamily="2" charset="0"/>
              </a:rPr>
              <a:t>to remember something can actually help cement things in memory more effectively than further study. </a:t>
            </a:r>
            <a:endParaRPr lang="en-GB" sz="2400" b="1" dirty="0">
              <a:latin typeface="Segoe Print" panose="02000600000000000000" pitchFamily="2" charset="0"/>
            </a:endParaRPr>
          </a:p>
        </p:txBody>
      </p:sp>
      <p:sp>
        <p:nvSpPr>
          <p:cNvPr id="6" name="Content Placeholder 2"/>
          <p:cNvSpPr>
            <a:spLocks noGrp="1"/>
          </p:cNvSpPr>
          <p:nvPr>
            <p:ph idx="1"/>
          </p:nvPr>
        </p:nvSpPr>
        <p:spPr>
          <a:xfrm>
            <a:off x="628650" y="1122513"/>
            <a:ext cx="7886700" cy="4351338"/>
          </a:xfrm>
        </p:spPr>
        <p:txBody>
          <a:bodyPr/>
          <a:lstStyle/>
          <a:p>
            <a:pPr marL="0" indent="0">
              <a:buNone/>
            </a:pPr>
            <a:r>
              <a:rPr lang="en-GB" dirty="0" smtClean="0"/>
              <a:t>Put students frequently in the situation where they need to retrieve language from memory, but keep the link to meaning.  E.g.   Mini whiteboard Q&amp;A, sentence-completion, translation – cued by pictures, gestures, English. Also works orally.</a:t>
            </a:r>
            <a:endParaRPr lang="en-GB" dirty="0"/>
          </a:p>
        </p:txBody>
      </p:sp>
      <p:sp>
        <p:nvSpPr>
          <p:cNvPr id="4" name="Rectangle 3"/>
          <p:cNvSpPr/>
          <p:nvPr/>
        </p:nvSpPr>
        <p:spPr>
          <a:xfrm>
            <a:off x="565985" y="5713121"/>
            <a:ext cx="8578015" cy="923330"/>
          </a:xfrm>
          <a:prstGeom prst="rect">
            <a:avLst/>
          </a:prstGeom>
        </p:spPr>
        <p:txBody>
          <a:bodyPr wrap="square">
            <a:spAutoFit/>
          </a:bodyPr>
          <a:lstStyle/>
          <a:p>
            <a:r>
              <a:rPr lang="en-GB" dirty="0" smtClean="0"/>
              <a:t>Agarwal, P. K., Bain, P. M. &amp; Chamberlain, R. W. (2012). The value of applied research: Retrieval practice improves classroom learning and recommendations from a teacher, a principal, and a scientist. </a:t>
            </a:r>
            <a:r>
              <a:rPr lang="en-GB" i="1" dirty="0" smtClean="0"/>
              <a:t>Educational Psychology Review, 24,  </a:t>
            </a:r>
            <a:r>
              <a:rPr lang="en-GB" dirty="0" smtClean="0"/>
              <a:t>437-448.</a:t>
            </a:r>
          </a:p>
        </p:txBody>
      </p:sp>
    </p:spTree>
    <p:extLst>
      <p:ext uri="{BB962C8B-B14F-4D97-AF65-F5344CB8AC3E}">
        <p14:creationId xmlns:p14="http://schemas.microsoft.com/office/powerpoint/2010/main" val="414974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2333625"/>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6"/>
          <p:cNvSpPr txBox="1">
            <a:spLocks noChangeArrowheads="1"/>
          </p:cNvSpPr>
          <p:nvPr/>
        </p:nvSpPr>
        <p:spPr bwMode="auto">
          <a:xfrm>
            <a:off x="381000" y="37861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Alreves</a:t>
            </a:r>
          </a:p>
        </p:txBody>
      </p:sp>
      <p:pic>
        <p:nvPicPr>
          <p:cNvPr id="20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13" y="2071688"/>
            <a:ext cx="18478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52388"/>
            <a:ext cx="166211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0"/>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11"/>
          <p:cNvSpPr txBox="1">
            <a:spLocks noChangeArrowheads="1"/>
          </p:cNvSpPr>
          <p:nvPr/>
        </p:nvSpPr>
        <p:spPr bwMode="auto">
          <a:xfrm>
            <a:off x="2438400" y="378618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r>
              <a:rPr lang="en-GB" altLang="en-US">
                <a:solidFill>
                  <a:srgbClr val="000000"/>
                </a:solidFill>
              </a:rPr>
              <a:t>Don Cosquillas</a:t>
            </a:r>
          </a:p>
        </p:txBody>
      </p:sp>
      <p:pic>
        <p:nvPicPr>
          <p:cNvPr id="2057"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0" y="2333625"/>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6563" y="17859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063" y="4572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5" y="4429125"/>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238" y="435768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9438" y="428625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43188"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9"/>
          <p:cNvSpPr txBox="1">
            <a:spLocks noChangeArrowheads="1"/>
          </p:cNvSpPr>
          <p:nvPr/>
        </p:nvSpPr>
        <p:spPr bwMode="auto">
          <a:xfrm>
            <a:off x="2166938" y="1614488"/>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Tontainas</a:t>
            </a:r>
          </a:p>
        </p:txBody>
      </p:sp>
      <p:sp>
        <p:nvSpPr>
          <p:cNvPr id="2065" name="Text Box 20"/>
          <p:cNvSpPr txBox="1">
            <a:spLocks noChangeArrowheads="1"/>
          </p:cNvSpPr>
          <p:nvPr/>
        </p:nvSpPr>
        <p:spPr bwMode="auto">
          <a:xfrm>
            <a:off x="0" y="1614488"/>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Glot</a:t>
            </a:r>
            <a:r>
              <a:rPr lang="en-GB" altLang="en-US">
                <a:solidFill>
                  <a:srgbClr val="000000"/>
                </a:solidFill>
                <a:cs typeface="Times New Roman" panose="02020603050405020304" pitchFamily="18" charset="0"/>
              </a:rPr>
              <a:t>ón</a:t>
            </a:r>
            <a:endParaRPr lang="en-GB" altLang="en-US">
              <a:solidFill>
                <a:srgbClr val="000000"/>
              </a:solidFill>
            </a:endParaRPr>
          </a:p>
        </p:txBody>
      </p:sp>
      <p:sp>
        <p:nvSpPr>
          <p:cNvPr id="2066" name="Text Box 21"/>
          <p:cNvSpPr txBox="1">
            <a:spLocks noChangeArrowheads="1"/>
          </p:cNvSpPr>
          <p:nvPr/>
        </p:nvSpPr>
        <p:spPr bwMode="auto">
          <a:xfrm>
            <a:off x="4310063" y="1614488"/>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Feliz</a:t>
            </a:r>
          </a:p>
        </p:txBody>
      </p:sp>
      <p:sp>
        <p:nvSpPr>
          <p:cNvPr id="2067" name="Text Box 22"/>
          <p:cNvSpPr txBox="1">
            <a:spLocks noChangeArrowheads="1"/>
          </p:cNvSpPr>
          <p:nvPr/>
        </p:nvSpPr>
        <p:spPr bwMode="auto">
          <a:xfrm>
            <a:off x="6453188" y="1614488"/>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Curioso</a:t>
            </a:r>
          </a:p>
        </p:txBody>
      </p:sp>
      <p:sp>
        <p:nvSpPr>
          <p:cNvPr id="2068" name="Text Box 23"/>
          <p:cNvSpPr txBox="1">
            <a:spLocks noChangeArrowheads="1"/>
          </p:cNvSpPr>
          <p:nvPr/>
        </p:nvSpPr>
        <p:spPr bwMode="auto">
          <a:xfrm>
            <a:off x="4357688" y="3757613"/>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Pupas</a:t>
            </a:r>
          </a:p>
        </p:txBody>
      </p:sp>
      <p:sp>
        <p:nvSpPr>
          <p:cNvPr id="2069" name="Text Box 24"/>
          <p:cNvSpPr txBox="1">
            <a:spLocks noChangeArrowheads="1"/>
          </p:cNvSpPr>
          <p:nvPr/>
        </p:nvSpPr>
        <p:spPr bwMode="auto">
          <a:xfrm>
            <a:off x="6524625" y="3757613"/>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Lioso</a:t>
            </a:r>
          </a:p>
        </p:txBody>
      </p:sp>
      <p:sp>
        <p:nvSpPr>
          <p:cNvPr id="2070" name="Text Box 25"/>
          <p:cNvSpPr txBox="1">
            <a:spLocks noChangeArrowheads="1"/>
          </p:cNvSpPr>
          <p:nvPr/>
        </p:nvSpPr>
        <p:spPr bwMode="auto">
          <a:xfrm>
            <a:off x="2238375" y="6143625"/>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Peque</a:t>
            </a:r>
            <a:r>
              <a:rPr lang="en-GB" altLang="en-US">
                <a:solidFill>
                  <a:srgbClr val="000000"/>
                </a:solidFill>
                <a:cs typeface="Times New Roman" panose="02020603050405020304" pitchFamily="18" charset="0"/>
              </a:rPr>
              <a:t>ño</a:t>
            </a:r>
            <a:endParaRPr lang="en-GB" altLang="en-US">
              <a:solidFill>
                <a:srgbClr val="000000"/>
              </a:solidFill>
            </a:endParaRPr>
          </a:p>
        </p:txBody>
      </p:sp>
      <p:sp>
        <p:nvSpPr>
          <p:cNvPr id="2071" name="Text Box 26"/>
          <p:cNvSpPr txBox="1">
            <a:spLocks noChangeArrowheads="1"/>
          </p:cNvSpPr>
          <p:nvPr/>
        </p:nvSpPr>
        <p:spPr bwMode="auto">
          <a:xfrm>
            <a:off x="4286250" y="6143625"/>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Vago</a:t>
            </a:r>
          </a:p>
        </p:txBody>
      </p:sp>
      <p:sp>
        <p:nvSpPr>
          <p:cNvPr id="2072" name="Text Box 27"/>
          <p:cNvSpPr txBox="1">
            <a:spLocks noChangeArrowheads="1"/>
          </p:cNvSpPr>
          <p:nvPr/>
        </p:nvSpPr>
        <p:spPr bwMode="auto">
          <a:xfrm>
            <a:off x="6596063" y="6143625"/>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Quisquilloso</a:t>
            </a:r>
          </a:p>
        </p:txBody>
      </p:sp>
      <p:sp>
        <p:nvSpPr>
          <p:cNvPr id="2073" name="Text Box 28"/>
          <p:cNvSpPr txBox="1">
            <a:spLocks noChangeArrowheads="1"/>
          </p:cNvSpPr>
          <p:nvPr/>
        </p:nvSpPr>
        <p:spPr bwMode="auto">
          <a:xfrm>
            <a:off x="71438" y="6143625"/>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GB" altLang="en-US">
                <a:solidFill>
                  <a:srgbClr val="000000"/>
                </a:solidFill>
              </a:rPr>
              <a:t>Don Inteligente</a:t>
            </a:r>
          </a:p>
        </p:txBody>
      </p:sp>
    </p:spTree>
    <p:extLst>
      <p:ext uri="{BB962C8B-B14F-4D97-AF65-F5344CB8AC3E}">
        <p14:creationId xmlns:p14="http://schemas.microsoft.com/office/powerpoint/2010/main" val="1182956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3  Your access to…</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28649" y="1452138"/>
            <a:ext cx="8064589" cy="4351338"/>
          </a:xfrm>
        </p:spPr>
        <p:txBody>
          <a:bodyPr/>
          <a:lstStyle/>
          <a:p>
            <a:pPr marL="0" indent="0">
              <a:buNone/>
            </a:pPr>
            <a:r>
              <a:rPr lang="en-GB" dirty="0" smtClean="0">
                <a:latin typeface="Segoe Print" panose="02000600000000000000" pitchFamily="2" charset="0"/>
              </a:rPr>
              <a:t>things </a:t>
            </a:r>
            <a:r>
              <a:rPr lang="en-GB" dirty="0">
                <a:latin typeface="Segoe Print" panose="02000600000000000000" pitchFamily="2" charset="0"/>
              </a:rPr>
              <a:t>that are </a:t>
            </a:r>
            <a:r>
              <a:rPr lang="en-GB" dirty="0" smtClean="0">
                <a:latin typeface="Segoe Print" panose="02000600000000000000" pitchFamily="2" charset="0"/>
              </a:rPr>
              <a:t>stored in </a:t>
            </a:r>
            <a:r>
              <a:rPr lang="en-GB" dirty="0">
                <a:latin typeface="Segoe Print" panose="02000600000000000000" pitchFamily="2" charset="0"/>
              </a:rPr>
              <a:t>your memory will succeed or </a:t>
            </a:r>
            <a:r>
              <a:rPr lang="en-GB" dirty="0" smtClean="0">
                <a:latin typeface="Segoe Print" panose="02000600000000000000" pitchFamily="2" charset="0"/>
              </a:rPr>
              <a:t>fail depending </a:t>
            </a:r>
            <a:r>
              <a:rPr lang="en-GB" dirty="0">
                <a:latin typeface="Segoe Print" panose="02000600000000000000" pitchFamily="2" charset="0"/>
              </a:rPr>
              <a:t>on the quality </a:t>
            </a:r>
            <a:r>
              <a:rPr lang="en-GB" dirty="0" smtClean="0">
                <a:latin typeface="Segoe Print" panose="02000600000000000000" pitchFamily="2" charset="0"/>
              </a:rPr>
              <a:t>of the </a:t>
            </a:r>
            <a:r>
              <a:rPr lang="en-GB" dirty="0">
                <a:latin typeface="Segoe Print" panose="02000600000000000000" pitchFamily="2" charset="0"/>
              </a:rPr>
              <a:t>cues or triggers that get you back to the information. </a:t>
            </a:r>
          </a:p>
        </p:txBody>
      </p:sp>
      <p:sp>
        <p:nvSpPr>
          <p:cNvPr id="4" name="Rectangle 3"/>
          <p:cNvSpPr/>
          <p:nvPr/>
        </p:nvSpPr>
        <p:spPr>
          <a:xfrm>
            <a:off x="628648" y="3746225"/>
            <a:ext cx="7823914" cy="1936428"/>
          </a:xfrm>
          <a:prstGeom prst="rect">
            <a:avLst/>
          </a:prstGeom>
        </p:spPr>
        <p:txBody>
          <a:bodyPr wrap="square">
            <a:spAutoFit/>
          </a:bodyPr>
          <a:lstStyle/>
          <a:p>
            <a:pPr>
              <a:lnSpc>
                <a:spcPct val="107000"/>
              </a:lnSpc>
              <a:spcAft>
                <a:spcPts val="800"/>
              </a:spcAft>
            </a:pPr>
            <a:r>
              <a:rPr lang="en-GB" sz="2800" b="1" u="sng" dirty="0">
                <a:solidFill>
                  <a:prstClr val="black"/>
                </a:solidFill>
                <a:latin typeface="Arial" panose="020B0604020202020204" pitchFamily="34" charset="0"/>
                <a:ea typeface="Calibri" panose="020F0502020204030204" pitchFamily="34" charset="0"/>
                <a:cs typeface="Arial" panose="020B0604020202020204" pitchFamily="34" charset="0"/>
              </a:rPr>
              <a:t>Advice to teachers</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800" dirty="0" smtClean="0">
                <a:solidFill>
                  <a:prstClr val="black"/>
                </a:solidFill>
                <a:latin typeface="Arial" panose="020B0604020202020204" pitchFamily="34" charset="0"/>
                <a:ea typeface="Calibri" panose="020F0502020204030204" pitchFamily="34" charset="0"/>
                <a:cs typeface="Arial" panose="020B0604020202020204" pitchFamily="34" charset="0"/>
              </a:rPr>
              <a:t>experiment with different types of triggers: visuals, gestures, miming.  Where possible, involve students in the generation of the cues.</a:t>
            </a:r>
            <a:endParaRPr lang="en-GB"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489725" cy="369332"/>
          </a:xfrm>
          <a:prstGeom prst="rect">
            <a:avLst/>
          </a:prstGeom>
        </p:spPr>
        <p:txBody>
          <a:bodyPr wrap="none">
            <a:spAutoFit/>
          </a:bodyPr>
          <a:lstStyle/>
          <a:p>
            <a:r>
              <a:rPr lang="en-GB" dirty="0">
                <a:solidFill>
                  <a:prstClr val="black"/>
                </a:solidFill>
              </a:rPr>
              <a:t>AMERICAN EDUCATOR | WINTER 2008-2009 p.18 David Willingham</a:t>
            </a:r>
          </a:p>
        </p:txBody>
      </p:sp>
    </p:spTree>
    <p:extLst>
      <p:ext uri="{BB962C8B-B14F-4D97-AF65-F5344CB8AC3E}">
        <p14:creationId xmlns:p14="http://schemas.microsoft.com/office/powerpoint/2010/main" val="308954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773692" y="429128"/>
            <a:ext cx="7596615" cy="5929847"/>
          </a:xfrm>
          <a:prstGeom prst="rect">
            <a:avLst/>
          </a:prstGeom>
        </p:spPr>
      </p:pic>
    </p:spTree>
    <p:extLst>
      <p:ext uri="{BB962C8B-B14F-4D97-AF65-F5344CB8AC3E}">
        <p14:creationId xmlns:p14="http://schemas.microsoft.com/office/powerpoint/2010/main" val="146518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[3]</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Content Placeholder 2"/>
          <p:cNvSpPr>
            <a:spLocks noGrp="1"/>
          </p:cNvSpPr>
          <p:nvPr>
            <p:ph idx="1"/>
          </p:nvPr>
        </p:nvSpPr>
        <p:spPr>
          <a:xfrm>
            <a:off x="628650" y="1475439"/>
            <a:ext cx="7886700" cy="4351338"/>
          </a:xfrm>
        </p:spPr>
        <p:txBody>
          <a:bodyPr/>
          <a:lstStyle/>
          <a:p>
            <a:pPr marL="0" indent="0">
              <a:buNone/>
            </a:pPr>
            <a:r>
              <a:rPr lang="en-GB" dirty="0" smtClean="0"/>
              <a:t>Use gestures to teach key language and to retrieve it.</a:t>
            </a:r>
            <a:br>
              <a:rPr lang="en-GB" dirty="0" smtClean="0"/>
            </a:br>
            <a:r>
              <a:rPr lang="en-GB" dirty="0" smtClean="0"/>
              <a:t>Involve students in suggesting cues at the introduction phase.  </a:t>
            </a:r>
            <a:br>
              <a:rPr lang="en-GB" dirty="0" smtClean="0"/>
            </a:br>
            <a:r>
              <a:rPr lang="en-GB" dirty="0" smtClean="0"/>
              <a:t>Language I have tried this with includes: days of the week, months, question words, pronouns, verb endings, animals, transport, modal verbs (1</a:t>
            </a:r>
            <a:r>
              <a:rPr lang="en-GB" baseline="30000" dirty="0" smtClean="0"/>
              <a:t>st</a:t>
            </a:r>
            <a:r>
              <a:rPr lang="en-GB" dirty="0" smtClean="0"/>
              <a:t> person) + infinitives, and of course, phonics key words, </a:t>
            </a:r>
            <a:r>
              <a:rPr lang="en-GB" dirty="0" err="1" smtClean="0"/>
              <a:t>preterite</a:t>
            </a:r>
            <a:r>
              <a:rPr lang="en-GB" dirty="0" smtClean="0"/>
              <a:t> and present 1</a:t>
            </a:r>
            <a:r>
              <a:rPr lang="en-GB" baseline="30000" dirty="0" smtClean="0"/>
              <a:t>st</a:t>
            </a:r>
            <a:r>
              <a:rPr lang="en-GB" dirty="0" smtClean="0"/>
              <a:t> person regular verbs, etc…</a:t>
            </a:r>
            <a:endParaRPr lang="en-GB" dirty="0"/>
          </a:p>
        </p:txBody>
      </p:sp>
      <p:sp>
        <p:nvSpPr>
          <p:cNvPr id="2" name="TextBox 1"/>
          <p:cNvSpPr txBox="1"/>
          <p:nvPr/>
        </p:nvSpPr>
        <p:spPr>
          <a:xfrm>
            <a:off x="628650" y="4685476"/>
            <a:ext cx="7794133" cy="203132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Retrieval:</a:t>
            </a:r>
            <a:br>
              <a:rPr lang="en-GB" b="1" dirty="0" smtClean="0">
                <a:latin typeface="Arial" panose="020B0604020202020204" pitchFamily="34" charset="0"/>
                <a:cs typeface="Arial" panose="020B0604020202020204" pitchFamily="34" charset="0"/>
              </a:rPr>
            </a:br>
            <a:r>
              <a:rPr lang="en-GB" b="1" dirty="0" smtClean="0">
                <a:latin typeface="Arial" panose="020B0604020202020204" pitchFamily="34" charset="0"/>
                <a:cs typeface="Arial" panose="020B0604020202020204" pitchFamily="34" charset="0"/>
              </a:rPr>
              <a:t>In the initial stages peg the new language to a particular student in the class, and keep returning to that student.  </a:t>
            </a:r>
            <a:br>
              <a:rPr lang="en-GB" b="1" dirty="0" smtClean="0">
                <a:latin typeface="Arial" panose="020B0604020202020204" pitchFamily="34" charset="0"/>
                <a:cs typeface="Arial" panose="020B0604020202020204" pitchFamily="34" charset="0"/>
              </a:rPr>
            </a:br>
            <a:r>
              <a:rPr lang="en-GB" b="1" dirty="0" smtClean="0">
                <a:latin typeface="Arial" panose="020B0604020202020204" pitchFamily="34" charset="0"/>
                <a:cs typeface="Arial" panose="020B0604020202020204" pitchFamily="34" charset="0"/>
              </a:rPr>
              <a:t>‘Das </a:t>
            </a:r>
            <a:r>
              <a:rPr lang="en-GB" b="1" dirty="0" err="1" smtClean="0">
                <a:latin typeface="Arial" panose="020B0604020202020204" pitchFamily="34" charset="0"/>
                <a:cs typeface="Arial" panose="020B0604020202020204" pitchFamily="34" charset="0"/>
              </a:rPr>
              <a:t>ist</a:t>
            </a:r>
            <a:r>
              <a:rPr lang="en-GB" b="1" dirty="0" smtClean="0">
                <a:latin typeface="Arial" panose="020B0604020202020204" pitchFamily="34" charset="0"/>
                <a:cs typeface="Arial" panose="020B0604020202020204" pitchFamily="34" charset="0"/>
              </a:rPr>
              <a:t> </a:t>
            </a:r>
            <a:r>
              <a:rPr lang="en-GB" b="1" dirty="0" err="1" smtClean="0">
                <a:latin typeface="Arial" panose="020B0604020202020204" pitchFamily="34" charset="0"/>
                <a:cs typeface="Arial" panose="020B0604020202020204" pitchFamily="34" charset="0"/>
              </a:rPr>
              <a:t>Joels</a:t>
            </a:r>
            <a:r>
              <a:rPr lang="en-GB" b="1" dirty="0" smtClean="0">
                <a:latin typeface="Arial" panose="020B0604020202020204" pitchFamily="34" charset="0"/>
                <a:cs typeface="Arial" panose="020B0604020202020204" pitchFamily="34" charset="0"/>
              </a:rPr>
              <a:t> Wort. </a:t>
            </a:r>
            <a:r>
              <a:rPr lang="en-GB" b="1" dirty="0" err="1" smtClean="0">
                <a:latin typeface="Arial" panose="020B0604020202020204" pitchFamily="34" charset="0"/>
                <a:cs typeface="Arial" panose="020B0604020202020204" pitchFamily="34" charset="0"/>
              </a:rPr>
              <a:t>Wie</a:t>
            </a:r>
            <a:r>
              <a:rPr lang="en-GB" b="1" dirty="0" smtClean="0">
                <a:latin typeface="Arial" panose="020B0604020202020204" pitchFamily="34" charset="0"/>
                <a:cs typeface="Arial" panose="020B0604020202020204" pitchFamily="34" charset="0"/>
              </a:rPr>
              <a:t> war das </a:t>
            </a:r>
            <a:r>
              <a:rPr lang="en-GB" b="1" dirty="0" err="1" smtClean="0">
                <a:latin typeface="Arial" panose="020B0604020202020204" pitchFamily="34" charset="0"/>
                <a:cs typeface="Arial" panose="020B0604020202020204" pitchFamily="34" charset="0"/>
              </a:rPr>
              <a:t>noch</a:t>
            </a:r>
            <a:r>
              <a:rPr lang="en-GB" b="1" dirty="0" smtClean="0">
                <a:latin typeface="Arial" panose="020B0604020202020204" pitchFamily="34" charset="0"/>
                <a:cs typeface="Arial" panose="020B0604020202020204" pitchFamily="34" charset="0"/>
              </a:rPr>
              <a:t> mal?’  As you elaborate with them, extend outwards to elicit the same words from others, but keep the personal connection.  It just acts as another neural ‘</a:t>
            </a:r>
            <a:r>
              <a:rPr lang="en-GB" b="1" dirty="0" err="1" smtClean="0">
                <a:latin typeface="Arial" panose="020B0604020202020204" pitchFamily="34" charset="0"/>
                <a:cs typeface="Arial" panose="020B0604020202020204" pitchFamily="34" charset="0"/>
              </a:rPr>
              <a:t>fixant</a:t>
            </a:r>
            <a:r>
              <a:rPr lang="en-GB" b="1" dirty="0" smtClean="0">
                <a:latin typeface="Arial" panose="020B0604020202020204" pitchFamily="34" charset="0"/>
                <a:cs typeface="Arial" panose="020B0604020202020204" pitchFamily="34" charset="0"/>
              </a:rPr>
              <a:t>’.</a:t>
            </a:r>
            <a:br>
              <a:rPr lang="en-GB" b="1" dirty="0" smtClean="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713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44619" y="4275007"/>
            <a:ext cx="3358612" cy="784830"/>
          </a:xfrm>
          <a:prstGeom prst="rect">
            <a:avLst/>
          </a:prstGeom>
        </p:spPr>
        <p:txBody>
          <a:bodyPr wrap="none">
            <a:spAutoFit/>
          </a:bodyPr>
          <a:lstStyle/>
          <a:p>
            <a:r>
              <a:rPr lang="en-GB" sz="4500" b="1" dirty="0">
                <a:solidFill>
                  <a:prstClr val="black"/>
                </a:solidFill>
                <a:latin typeface="Arial" panose="020B0604020202020204" pitchFamily="34" charset="0"/>
                <a:cs typeface="Arial" panose="020B0604020202020204" pitchFamily="34" charset="0"/>
              </a:rPr>
              <a:t>me </a:t>
            </a:r>
            <a:r>
              <a:rPr lang="en-GB" sz="4500" b="1" dirty="0" err="1">
                <a:solidFill>
                  <a:prstClr val="black"/>
                </a:solidFill>
                <a:latin typeface="Arial" panose="020B0604020202020204" pitchFamily="34" charset="0"/>
                <a:cs typeface="Arial" panose="020B0604020202020204" pitchFamily="34" charset="0"/>
              </a:rPr>
              <a:t>levanto</a:t>
            </a:r>
            <a:r>
              <a:rPr lang="en-GB" sz="4500" b="1" dirty="0">
                <a:solidFill>
                  <a:prstClr val="black"/>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7464481" y="880162"/>
            <a:ext cx="1130591" cy="1280622"/>
          </a:xfrm>
          <a:prstGeom prst="rect">
            <a:avLst/>
          </a:prstGeom>
        </p:spPr>
      </p:pic>
      <p:pic>
        <p:nvPicPr>
          <p:cNvPr id="3" name="Picture 2"/>
          <p:cNvPicPr>
            <a:picLocks noChangeAspect="1"/>
          </p:cNvPicPr>
          <p:nvPr/>
        </p:nvPicPr>
        <p:blipFill>
          <a:blip r:embed="rId4">
            <a:clrChange>
              <a:clrFrom>
                <a:srgbClr val="F8F7F7"/>
              </a:clrFrom>
              <a:clrTo>
                <a:srgbClr val="F8F7F7">
                  <a:alpha val="0"/>
                </a:srgbClr>
              </a:clrTo>
            </a:clrChange>
          </a:blip>
          <a:stretch>
            <a:fillRect/>
          </a:stretch>
        </p:blipFill>
        <p:spPr>
          <a:xfrm>
            <a:off x="2918299" y="1893960"/>
            <a:ext cx="2765087" cy="2381048"/>
          </a:xfrm>
          <a:prstGeom prst="rect">
            <a:avLst/>
          </a:prstGeom>
        </p:spPr>
      </p:pic>
      <p:sp>
        <p:nvSpPr>
          <p:cNvPr id="6" name="TextBox 5"/>
          <p:cNvSpPr txBox="1"/>
          <p:nvPr/>
        </p:nvSpPr>
        <p:spPr>
          <a:xfrm>
            <a:off x="6990796" y="136033"/>
            <a:ext cx="2824934" cy="646331"/>
          </a:xfrm>
          <a:prstGeom prst="rect">
            <a:avLst/>
          </a:prstGeom>
          <a:noFill/>
        </p:spPr>
        <p:txBody>
          <a:bodyPr wrap="square" rtlCol="0">
            <a:spAutoFit/>
          </a:bodyPr>
          <a:lstStyle/>
          <a:p>
            <a:r>
              <a:rPr lang="en-GB" dirty="0" err="1">
                <a:solidFill>
                  <a:prstClr val="black"/>
                </a:solidFill>
                <a:latin typeface="Arial" panose="020B0604020202020204" pitchFamily="34" charset="0"/>
                <a:cs typeface="Arial" panose="020B0604020202020204" pitchFamily="34" charset="0"/>
              </a:rPr>
              <a:t>lenguaje</a:t>
            </a:r>
            <a:r>
              <a:rPr lang="en-GB" dirty="0">
                <a:solidFill>
                  <a:prstClr val="black"/>
                </a:solidFill>
                <a:latin typeface="Arial" panose="020B0604020202020204" pitchFamily="34" charset="0"/>
                <a:cs typeface="Arial" panose="020B0604020202020204" pitchFamily="34" charset="0"/>
              </a:rPr>
              <a:t> de </a:t>
            </a:r>
            <a:r>
              <a:rPr lang="en-GB" dirty="0" err="1">
                <a:solidFill>
                  <a:prstClr val="black"/>
                </a:solidFill>
                <a:latin typeface="Arial" panose="020B0604020202020204" pitchFamily="34" charset="0"/>
                <a:cs typeface="Arial" panose="020B0604020202020204" pitchFamily="34" charset="0"/>
              </a:rPr>
              <a:t>señas</a:t>
            </a:r>
            <a:r>
              <a:rPr lang="en-GB" dirty="0">
                <a:solidFill>
                  <a:prstClr val="black"/>
                </a:solidFill>
                <a:latin typeface="Arial" panose="020B0604020202020204" pitchFamily="34" charset="0"/>
                <a:cs typeface="Arial" panose="020B0604020202020204" pitchFamily="34" charset="0"/>
              </a:rPr>
              <a:t> </a:t>
            </a:r>
            <a:r>
              <a:rPr lang="en-GB" dirty="0" smtClean="0">
                <a:solidFill>
                  <a:prstClr val="black"/>
                </a:solidFill>
                <a:latin typeface="Arial" panose="020B0604020202020204" pitchFamily="34" charset="0"/>
                <a:cs typeface="Arial" panose="020B0604020202020204" pitchFamily="34" charset="0"/>
              </a:rPr>
              <a:t/>
            </a:r>
            <a:br>
              <a:rPr lang="en-GB" dirty="0" smtClean="0">
                <a:solidFill>
                  <a:prstClr val="black"/>
                </a:solidFill>
                <a:latin typeface="Arial" panose="020B0604020202020204" pitchFamily="34" charset="0"/>
                <a:cs typeface="Arial" panose="020B0604020202020204" pitchFamily="34" charset="0"/>
              </a:rPr>
            </a:br>
            <a:r>
              <a:rPr lang="en-GB" dirty="0" smtClean="0">
                <a:solidFill>
                  <a:prstClr val="black"/>
                </a:solidFill>
                <a:latin typeface="Arial" panose="020B0604020202020204" pitchFamily="34" charset="0"/>
                <a:cs typeface="Arial" panose="020B0604020202020204" pitchFamily="34" charset="0"/>
              </a:rPr>
              <a:t>= </a:t>
            </a:r>
            <a:r>
              <a:rPr lang="en-GB" dirty="0">
                <a:solidFill>
                  <a:prstClr val="black"/>
                </a:solidFill>
                <a:latin typeface="Arial" panose="020B0604020202020204" pitchFamily="34" charset="0"/>
                <a:cs typeface="Arial" panose="020B0604020202020204" pitchFamily="34" charset="0"/>
              </a:rPr>
              <a:t>sign language</a:t>
            </a:r>
          </a:p>
        </p:txBody>
      </p:sp>
    </p:spTree>
    <p:extLst>
      <p:ext uri="{BB962C8B-B14F-4D97-AF65-F5344CB8AC3E}">
        <p14:creationId xmlns:p14="http://schemas.microsoft.com/office/powerpoint/2010/main" val="584644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8437" y="4010409"/>
            <a:ext cx="2637260" cy="715581"/>
          </a:xfrm>
          <a:prstGeom prst="rect">
            <a:avLst/>
          </a:prstGeom>
        </p:spPr>
        <p:txBody>
          <a:bodyPr wrap="none">
            <a:spAutoFit/>
          </a:bodyPr>
          <a:lstStyle/>
          <a:p>
            <a:r>
              <a:rPr lang="en-GB" sz="4050" b="1" dirty="0">
                <a:solidFill>
                  <a:prstClr val="black"/>
                </a:solidFill>
                <a:latin typeface="Arial" panose="020B0604020202020204" pitchFamily="34" charset="0"/>
                <a:cs typeface="Arial" panose="020B0604020202020204" pitchFamily="34" charset="0"/>
              </a:rPr>
              <a:t>me </a:t>
            </a:r>
            <a:r>
              <a:rPr lang="en-GB" sz="4050" b="1" dirty="0" err="1">
                <a:solidFill>
                  <a:prstClr val="black"/>
                </a:solidFill>
                <a:latin typeface="Arial" panose="020B0604020202020204" pitchFamily="34" charset="0"/>
                <a:cs typeface="Arial" panose="020B0604020202020204" pitchFamily="34" charset="0"/>
              </a:rPr>
              <a:t>ducho</a:t>
            </a:r>
            <a:endParaRPr lang="en-GB" sz="405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l="30784" t="7181" r="32713" b="28458"/>
          <a:stretch/>
        </p:blipFill>
        <p:spPr>
          <a:xfrm>
            <a:off x="7594425" y="204675"/>
            <a:ext cx="1327826" cy="1316942"/>
          </a:xfrm>
          <a:prstGeom prst="rect">
            <a:avLst/>
          </a:prstGeom>
        </p:spPr>
      </p:pic>
      <p:pic>
        <p:nvPicPr>
          <p:cNvPr id="3" name="Picture 2"/>
          <p:cNvPicPr>
            <a:picLocks noChangeAspect="1"/>
          </p:cNvPicPr>
          <p:nvPr/>
        </p:nvPicPr>
        <p:blipFill>
          <a:blip r:embed="rId3"/>
          <a:stretch>
            <a:fillRect/>
          </a:stretch>
        </p:blipFill>
        <p:spPr>
          <a:xfrm>
            <a:off x="2818438" y="1661635"/>
            <a:ext cx="2787975" cy="2348774"/>
          </a:xfrm>
          <a:prstGeom prst="rect">
            <a:avLst/>
          </a:prstGeom>
        </p:spPr>
      </p:pic>
      <p:sp>
        <p:nvSpPr>
          <p:cNvPr id="7" name="Right Triangle 6"/>
          <p:cNvSpPr/>
          <p:nvPr/>
        </p:nvSpPr>
        <p:spPr>
          <a:xfrm rot="16200000">
            <a:off x="3100433" y="1504428"/>
            <a:ext cx="2348773" cy="266318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350">
              <a:solidFill>
                <a:prstClr val="white"/>
              </a:solidFill>
            </a:endParaRPr>
          </a:p>
        </p:txBody>
      </p:sp>
    </p:spTree>
    <p:extLst>
      <p:ext uri="{BB962C8B-B14F-4D97-AF65-F5344CB8AC3E}">
        <p14:creationId xmlns:p14="http://schemas.microsoft.com/office/powerpoint/2010/main" val="191950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7992" y="4388844"/>
            <a:ext cx="5330246" cy="600164"/>
          </a:xfrm>
          <a:prstGeom prst="rect">
            <a:avLst/>
          </a:prstGeom>
        </p:spPr>
        <p:txBody>
          <a:bodyPr wrap="square">
            <a:spAutoFit/>
          </a:bodyPr>
          <a:lstStyle/>
          <a:p>
            <a:pPr algn="ctr"/>
            <a:r>
              <a:rPr lang="en-GB" sz="3300" b="1" dirty="0">
                <a:solidFill>
                  <a:prstClr val="black"/>
                </a:solidFill>
                <a:latin typeface="Arial" panose="020B0604020202020204" pitchFamily="34" charset="0"/>
                <a:cs typeface="Arial" panose="020B0604020202020204" pitchFamily="34" charset="0"/>
              </a:rPr>
              <a:t>me </a:t>
            </a:r>
            <a:r>
              <a:rPr lang="en-GB" sz="3300" b="1" dirty="0" err="1">
                <a:solidFill>
                  <a:prstClr val="black"/>
                </a:solidFill>
                <a:latin typeface="Arial" panose="020B0604020202020204" pitchFamily="34" charset="0"/>
                <a:cs typeface="Arial" panose="020B0604020202020204" pitchFamily="34" charset="0"/>
              </a:rPr>
              <a:t>lavo</a:t>
            </a:r>
            <a:r>
              <a:rPr lang="en-GB" sz="3300" b="1" dirty="0">
                <a:solidFill>
                  <a:prstClr val="black"/>
                </a:solidFill>
                <a:latin typeface="Arial" panose="020B0604020202020204" pitchFamily="34" charset="0"/>
                <a:cs typeface="Arial" panose="020B0604020202020204" pitchFamily="34" charset="0"/>
              </a:rPr>
              <a:t> </a:t>
            </a:r>
            <a:r>
              <a:rPr lang="en-GB" sz="3300" b="1" dirty="0" err="1">
                <a:solidFill>
                  <a:prstClr val="black"/>
                </a:solidFill>
                <a:latin typeface="Arial" panose="020B0604020202020204" pitchFamily="34" charset="0"/>
                <a:cs typeface="Arial" panose="020B0604020202020204" pitchFamily="34" charset="0"/>
              </a:rPr>
              <a:t>los</a:t>
            </a:r>
            <a:r>
              <a:rPr lang="en-GB" sz="3300" b="1" dirty="0">
                <a:solidFill>
                  <a:prstClr val="black"/>
                </a:solidFill>
                <a:latin typeface="Arial" panose="020B0604020202020204" pitchFamily="34" charset="0"/>
                <a:cs typeface="Arial" panose="020B0604020202020204" pitchFamily="34" charset="0"/>
              </a:rPr>
              <a:t> </a:t>
            </a:r>
            <a:r>
              <a:rPr lang="en-GB" sz="3300" b="1" dirty="0" err="1">
                <a:solidFill>
                  <a:prstClr val="black"/>
                </a:solidFill>
                <a:latin typeface="Arial" panose="020B0604020202020204" pitchFamily="34" charset="0"/>
                <a:cs typeface="Arial" panose="020B0604020202020204" pitchFamily="34" charset="0"/>
              </a:rPr>
              <a:t>dientes</a:t>
            </a:r>
            <a:endParaRPr lang="en-GB" sz="330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006053" y="1746325"/>
            <a:ext cx="2914125" cy="2499267"/>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7994768" y="111653"/>
            <a:ext cx="1037363" cy="1103378"/>
          </a:xfrm>
          <a:prstGeom prst="rect">
            <a:avLst/>
          </a:prstGeom>
        </p:spPr>
      </p:pic>
    </p:spTree>
    <p:extLst>
      <p:ext uri="{BB962C8B-B14F-4D97-AF65-F5344CB8AC3E}">
        <p14:creationId xmlns:p14="http://schemas.microsoft.com/office/powerpoint/2010/main" val="259523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1409" y="4548677"/>
            <a:ext cx="2159566" cy="600164"/>
          </a:xfrm>
          <a:prstGeom prst="rect">
            <a:avLst/>
          </a:prstGeom>
        </p:spPr>
        <p:txBody>
          <a:bodyPr wrap="none">
            <a:spAutoFit/>
          </a:bodyPr>
          <a:lstStyle/>
          <a:p>
            <a:r>
              <a:rPr lang="en-GB" sz="3300" b="1" dirty="0" err="1">
                <a:solidFill>
                  <a:prstClr val="black"/>
                </a:solidFill>
                <a:latin typeface="Arial" panose="020B0604020202020204" pitchFamily="34" charset="0"/>
                <a:cs typeface="Arial" panose="020B0604020202020204" pitchFamily="34" charset="0"/>
              </a:rPr>
              <a:t>desayuno</a:t>
            </a:r>
            <a:endParaRPr lang="en-GB" sz="330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9562" y="195221"/>
            <a:ext cx="979258" cy="1252696"/>
          </a:xfrm>
          <a:prstGeom prst="rect">
            <a:avLst/>
          </a:prstGeom>
        </p:spPr>
      </p:pic>
      <p:pic>
        <p:nvPicPr>
          <p:cNvPr id="6" name="Picture 5"/>
          <p:cNvPicPr>
            <a:picLocks noChangeAspect="1"/>
          </p:cNvPicPr>
          <p:nvPr/>
        </p:nvPicPr>
        <p:blipFill>
          <a:blip r:embed="rId3"/>
          <a:stretch>
            <a:fillRect/>
          </a:stretch>
        </p:blipFill>
        <p:spPr>
          <a:xfrm>
            <a:off x="2818438" y="1661635"/>
            <a:ext cx="3251069" cy="2738915"/>
          </a:xfrm>
          <a:prstGeom prst="rect">
            <a:avLst/>
          </a:prstGeom>
        </p:spPr>
      </p:pic>
      <p:sp>
        <p:nvSpPr>
          <p:cNvPr id="7" name="Right Triangle 6"/>
          <p:cNvSpPr/>
          <p:nvPr/>
        </p:nvSpPr>
        <p:spPr>
          <a:xfrm rot="5400000">
            <a:off x="2708560" y="1774161"/>
            <a:ext cx="3010376" cy="278532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350">
              <a:solidFill>
                <a:prstClr val="white"/>
              </a:solidFill>
            </a:endParaRPr>
          </a:p>
        </p:txBody>
      </p:sp>
    </p:spTree>
    <p:extLst>
      <p:ext uri="{BB962C8B-B14F-4D97-AF65-F5344CB8AC3E}">
        <p14:creationId xmlns:p14="http://schemas.microsoft.com/office/powerpoint/2010/main" val="30395826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98252" y="4511488"/>
            <a:ext cx="3313728" cy="646331"/>
          </a:xfrm>
          <a:prstGeom prst="rect">
            <a:avLst/>
          </a:prstGeom>
        </p:spPr>
        <p:txBody>
          <a:bodyPr wrap="none">
            <a:spAutoFit/>
          </a:bodyPr>
          <a:lstStyle/>
          <a:p>
            <a:r>
              <a:rPr lang="en-GB" sz="3600" b="1" dirty="0" err="1">
                <a:solidFill>
                  <a:prstClr val="black"/>
                </a:solidFill>
                <a:latin typeface="Arial" panose="020B0604020202020204" pitchFamily="34" charset="0"/>
                <a:cs typeface="Arial" panose="020B0604020202020204" pitchFamily="34" charset="0"/>
              </a:rPr>
              <a:t>hago</a:t>
            </a:r>
            <a:r>
              <a:rPr lang="en-GB" sz="3600" b="1" dirty="0">
                <a:solidFill>
                  <a:prstClr val="black"/>
                </a:solidFill>
                <a:latin typeface="Arial" panose="020B0604020202020204" pitchFamily="34" charset="0"/>
                <a:cs typeface="Arial" panose="020B0604020202020204" pitchFamily="34" charset="0"/>
              </a:rPr>
              <a:t> </a:t>
            </a:r>
            <a:r>
              <a:rPr lang="en-GB" sz="3600" b="1" dirty="0" err="1">
                <a:solidFill>
                  <a:prstClr val="black"/>
                </a:solidFill>
                <a:latin typeface="Arial" panose="020B0604020202020204" pitchFamily="34" charset="0"/>
                <a:cs typeface="Arial" panose="020B0604020202020204" pitchFamily="34" charset="0"/>
              </a:rPr>
              <a:t>natación</a:t>
            </a:r>
            <a:endParaRPr lang="en-GB" sz="360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018234" y="1496155"/>
            <a:ext cx="3353991" cy="28865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7650" y="135287"/>
            <a:ext cx="1356350" cy="1489263"/>
          </a:xfrm>
          <a:prstGeom prst="rect">
            <a:avLst/>
          </a:prstGeom>
        </p:spPr>
      </p:pic>
    </p:spTree>
    <p:extLst>
      <p:ext uri="{BB962C8B-B14F-4D97-AF65-F5344CB8AC3E}">
        <p14:creationId xmlns:p14="http://schemas.microsoft.com/office/powerpoint/2010/main" val="30003647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68375" y="4397476"/>
            <a:ext cx="1396536" cy="715581"/>
          </a:xfrm>
          <a:prstGeom prst="rect">
            <a:avLst/>
          </a:prstGeom>
        </p:spPr>
        <p:txBody>
          <a:bodyPr wrap="none">
            <a:spAutoFit/>
          </a:bodyPr>
          <a:lstStyle/>
          <a:p>
            <a:r>
              <a:rPr lang="en-GB" sz="4050" b="1" dirty="0" err="1">
                <a:solidFill>
                  <a:prstClr val="black"/>
                </a:solidFill>
                <a:latin typeface="Arial" panose="020B0604020202020204" pitchFamily="34" charset="0"/>
                <a:cs typeface="Arial" panose="020B0604020202020204" pitchFamily="34" charset="0"/>
              </a:rPr>
              <a:t>ceno</a:t>
            </a:r>
            <a:endParaRPr lang="en-GB" sz="405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587230" y="157520"/>
            <a:ext cx="1380936" cy="1235026"/>
          </a:xfrm>
          <a:prstGeom prst="rect">
            <a:avLst/>
          </a:prstGeom>
        </p:spPr>
      </p:pic>
      <p:pic>
        <p:nvPicPr>
          <p:cNvPr id="3" name="Picture 2"/>
          <p:cNvPicPr>
            <a:picLocks noChangeAspect="1"/>
          </p:cNvPicPr>
          <p:nvPr/>
        </p:nvPicPr>
        <p:blipFill>
          <a:blip r:embed="rId3"/>
          <a:stretch>
            <a:fillRect/>
          </a:stretch>
        </p:blipFill>
        <p:spPr>
          <a:xfrm>
            <a:off x="3000376" y="1836099"/>
            <a:ext cx="3132534" cy="2677287"/>
          </a:xfrm>
          <a:prstGeom prst="rect">
            <a:avLst/>
          </a:prstGeom>
        </p:spPr>
      </p:pic>
    </p:spTree>
    <p:extLst>
      <p:ext uri="{BB962C8B-B14F-4D97-AF65-F5344CB8AC3E}">
        <p14:creationId xmlns:p14="http://schemas.microsoft.com/office/powerpoint/2010/main" val="545120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53643" y="4422660"/>
            <a:ext cx="3185487" cy="715581"/>
          </a:xfrm>
          <a:prstGeom prst="rect">
            <a:avLst/>
          </a:prstGeom>
        </p:spPr>
        <p:txBody>
          <a:bodyPr wrap="none">
            <a:spAutoFit/>
          </a:bodyPr>
          <a:lstStyle/>
          <a:p>
            <a:r>
              <a:rPr lang="en-GB" sz="4050" b="1" dirty="0">
                <a:solidFill>
                  <a:prstClr val="black"/>
                </a:solidFill>
                <a:latin typeface="Arial" panose="020B0604020202020204" pitchFamily="34" charset="0"/>
                <a:cs typeface="Arial" panose="020B0604020202020204" pitchFamily="34" charset="0"/>
              </a:rPr>
              <a:t>me </a:t>
            </a:r>
            <a:r>
              <a:rPr lang="en-GB" sz="4050" b="1" dirty="0" err="1">
                <a:solidFill>
                  <a:prstClr val="black"/>
                </a:solidFill>
                <a:latin typeface="Arial" panose="020B0604020202020204" pitchFamily="34" charset="0"/>
                <a:cs typeface="Arial" panose="020B0604020202020204" pitchFamily="34" charset="0"/>
              </a:rPr>
              <a:t>acuesto</a:t>
            </a:r>
            <a:r>
              <a:rPr lang="en-GB" sz="4050" b="1" dirty="0">
                <a:solidFill>
                  <a:prstClr val="black"/>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2953643" y="1820130"/>
            <a:ext cx="2850356" cy="243754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820" y="122953"/>
            <a:ext cx="1342180" cy="1443038"/>
          </a:xfrm>
          <a:prstGeom prst="rect">
            <a:avLst/>
          </a:prstGeom>
        </p:spPr>
      </p:pic>
    </p:spTree>
    <p:extLst>
      <p:ext uri="{BB962C8B-B14F-4D97-AF65-F5344CB8AC3E}">
        <p14:creationId xmlns:p14="http://schemas.microsoft.com/office/powerpoint/2010/main" val="3834735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881187" y="1396999"/>
          <a:ext cx="5361387" cy="4060826"/>
        </p:xfrm>
        <a:graphic>
          <a:graphicData uri="http://schemas.openxmlformats.org/drawingml/2006/table">
            <a:tbl>
              <a:tblPr firstRow="1" bandRow="1">
                <a:tableStyleId>{5940675A-B579-460E-94D1-54222C63F5DA}</a:tableStyleId>
              </a:tblPr>
              <a:tblGrid>
                <a:gridCol w="1787129"/>
                <a:gridCol w="1787129"/>
                <a:gridCol w="1787129"/>
              </a:tblGrid>
              <a:tr h="2030413">
                <a:tc>
                  <a:txBody>
                    <a:bodyPr/>
                    <a:lstStyle/>
                    <a:p>
                      <a:r>
                        <a:rPr lang="en-GB" sz="2400" b="1" dirty="0" smtClean="0">
                          <a:latin typeface="Arial" panose="020B0604020202020204" pitchFamily="34" charset="0"/>
                          <a:cs typeface="Arial" panose="020B0604020202020204" pitchFamily="34" charset="0"/>
                        </a:rPr>
                        <a:t>A</a:t>
                      </a:r>
                      <a:endParaRPr lang="en-GB" sz="2400" b="1" dirty="0">
                        <a:latin typeface="Arial" panose="020B0604020202020204" pitchFamily="34" charset="0"/>
                        <a:cs typeface="Arial" panose="020B0604020202020204" pitchFamily="34" charset="0"/>
                      </a:endParaRPr>
                    </a:p>
                  </a:txBody>
                  <a:tcPr marL="68580" marR="68580" marT="34290" marB="34290"/>
                </a:tc>
                <a:tc>
                  <a:txBody>
                    <a:bodyPr/>
                    <a:lstStyle/>
                    <a:p>
                      <a:r>
                        <a:rPr lang="en-GB" sz="2400" b="1" dirty="0" smtClean="0">
                          <a:latin typeface="Arial" panose="020B0604020202020204" pitchFamily="34" charset="0"/>
                          <a:cs typeface="Arial" panose="020B0604020202020204" pitchFamily="34" charset="0"/>
                        </a:rPr>
                        <a:t>B</a:t>
                      </a:r>
                      <a:endParaRPr lang="en-GB" sz="2400" b="1" dirty="0">
                        <a:latin typeface="Arial" panose="020B0604020202020204" pitchFamily="34" charset="0"/>
                        <a:cs typeface="Arial" panose="020B0604020202020204" pitchFamily="34" charset="0"/>
                      </a:endParaRPr>
                    </a:p>
                  </a:txBody>
                  <a:tcPr marL="68580" marR="68580" marT="34290" marB="34290"/>
                </a:tc>
                <a:tc>
                  <a:txBody>
                    <a:bodyPr/>
                    <a:lstStyle/>
                    <a:p>
                      <a:r>
                        <a:rPr lang="en-GB" sz="2400" b="1" dirty="0" smtClean="0">
                          <a:latin typeface="Arial" panose="020B0604020202020204" pitchFamily="34" charset="0"/>
                          <a:cs typeface="Arial" panose="020B0604020202020204" pitchFamily="34" charset="0"/>
                        </a:rPr>
                        <a:t>C</a:t>
                      </a:r>
                      <a:endParaRPr lang="en-GB" sz="2400" b="1" dirty="0">
                        <a:latin typeface="Arial" panose="020B0604020202020204" pitchFamily="34" charset="0"/>
                        <a:cs typeface="Arial" panose="020B0604020202020204" pitchFamily="34" charset="0"/>
                      </a:endParaRPr>
                    </a:p>
                  </a:txBody>
                  <a:tcPr marL="68580" marR="68580" marT="34290" marB="34290"/>
                </a:tc>
              </a:tr>
              <a:tr h="2030413">
                <a:tc>
                  <a:txBody>
                    <a:bodyPr/>
                    <a:lstStyle/>
                    <a:p>
                      <a:r>
                        <a:rPr lang="en-GB" sz="2400" b="1" dirty="0" smtClean="0">
                          <a:latin typeface="Arial" panose="020B0604020202020204" pitchFamily="34" charset="0"/>
                          <a:cs typeface="Arial" panose="020B0604020202020204" pitchFamily="34" charset="0"/>
                        </a:rPr>
                        <a:t>D</a:t>
                      </a:r>
                      <a:endParaRPr lang="en-GB" sz="2400" b="1" dirty="0">
                        <a:latin typeface="Arial" panose="020B0604020202020204" pitchFamily="34" charset="0"/>
                        <a:cs typeface="Arial" panose="020B0604020202020204" pitchFamily="34" charset="0"/>
                      </a:endParaRPr>
                    </a:p>
                  </a:txBody>
                  <a:tcPr marL="68580" marR="68580" marT="34290" marB="34290"/>
                </a:tc>
                <a:tc>
                  <a:txBody>
                    <a:bodyPr/>
                    <a:lstStyle/>
                    <a:p>
                      <a:r>
                        <a:rPr lang="en-GB" sz="2400" b="1" dirty="0" smtClean="0">
                          <a:latin typeface="Arial" panose="020B0604020202020204" pitchFamily="34" charset="0"/>
                          <a:cs typeface="Arial" panose="020B0604020202020204" pitchFamily="34" charset="0"/>
                        </a:rPr>
                        <a:t>E</a:t>
                      </a:r>
                      <a:endParaRPr lang="en-GB" sz="2400" b="1" dirty="0">
                        <a:latin typeface="Arial" panose="020B0604020202020204" pitchFamily="34" charset="0"/>
                        <a:cs typeface="Arial" panose="020B0604020202020204" pitchFamily="34" charset="0"/>
                      </a:endParaRPr>
                    </a:p>
                  </a:txBody>
                  <a:tcPr marL="68580" marR="68580" marT="34290" marB="34290"/>
                </a:tc>
                <a:tc>
                  <a:txBody>
                    <a:bodyPr/>
                    <a:lstStyle/>
                    <a:p>
                      <a:r>
                        <a:rPr lang="en-GB" sz="2400" b="1" dirty="0" smtClean="0">
                          <a:latin typeface="Arial" panose="020B0604020202020204" pitchFamily="34" charset="0"/>
                          <a:cs typeface="Arial" panose="020B0604020202020204" pitchFamily="34" charset="0"/>
                        </a:rPr>
                        <a:t>F</a:t>
                      </a:r>
                      <a:endParaRPr lang="en-GB" sz="2400" b="1" dirty="0">
                        <a:latin typeface="Arial" panose="020B0604020202020204" pitchFamily="34" charset="0"/>
                        <a:cs typeface="Arial" panose="020B0604020202020204" pitchFamily="34" charset="0"/>
                      </a:endParaRPr>
                    </a:p>
                  </a:txBody>
                  <a:tcPr marL="68580" marR="68580" marT="34290" marB="34290"/>
                </a:tc>
              </a:tr>
            </a:tbl>
          </a:graphicData>
        </a:graphic>
      </p:graphicFrame>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5809143" y="1804638"/>
            <a:ext cx="1130591" cy="128062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046" y="3714750"/>
            <a:ext cx="1342180" cy="14430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9318" y="1702536"/>
            <a:ext cx="1160720" cy="1484827"/>
          </a:xfrm>
          <a:prstGeom prst="rect">
            <a:avLst/>
          </a:prstGeom>
        </p:spPr>
      </p:pic>
      <p:pic>
        <p:nvPicPr>
          <p:cNvPr id="10" name="Picture 9"/>
          <p:cNvPicPr>
            <a:picLocks noChangeAspect="1"/>
          </p:cNvPicPr>
          <p:nvPr/>
        </p:nvPicPr>
        <p:blipFill rotWithShape="1">
          <a:blip r:embed="rId5"/>
          <a:srcRect l="30784" t="7181" r="32713" b="28458"/>
          <a:stretch/>
        </p:blipFill>
        <p:spPr>
          <a:xfrm>
            <a:off x="5710525" y="3900058"/>
            <a:ext cx="1327826" cy="1316942"/>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2163198" y="3713706"/>
            <a:ext cx="1312961" cy="139651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416" y="1628985"/>
            <a:ext cx="1356350" cy="1489263"/>
          </a:xfrm>
          <a:prstGeom prst="rect">
            <a:avLst/>
          </a:prstGeom>
        </p:spPr>
      </p:pic>
    </p:spTree>
    <p:extLst>
      <p:ext uri="{BB962C8B-B14F-4D97-AF65-F5344CB8AC3E}">
        <p14:creationId xmlns:p14="http://schemas.microsoft.com/office/powerpoint/2010/main" val="40343830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709366" y="1571546"/>
          <a:ext cx="5901890" cy="4727133"/>
        </p:xfrm>
        <a:graphic>
          <a:graphicData uri="http://schemas.openxmlformats.org/drawingml/2006/table">
            <a:tbl>
              <a:tblPr firstRow="1" bandRow="1">
                <a:tableStyleId>{2D5ABB26-0587-4C30-8999-92F81FD0307C}</a:tableStyleId>
              </a:tblPr>
              <a:tblGrid>
                <a:gridCol w="2031303"/>
                <a:gridCol w="1980601"/>
                <a:gridCol w="1889986"/>
              </a:tblGrid>
              <a:tr h="1359088">
                <a:tc>
                  <a:txBody>
                    <a:bodyPr/>
                    <a:lstStyle/>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a:latin typeface="Arial Narrow" panose="020B0606020202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400" b="1" noProof="0" dirty="0">
                        <a:latin typeface="Arial Narrow" panose="020B0606020202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400" b="1" noProof="0" dirty="0">
                        <a:latin typeface="Arial Narrow" panose="020B0606020202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latin typeface="Arial Narrow" panose="020B0606020202030204" pitchFamily="34" charset="0"/>
                        </a:rPr>
                        <a:t>me levanto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latin typeface="Arial Narrow" panose="020B0606020202030204" pitchFamily="34" charset="0"/>
                        </a:rPr>
                        <a:t>me lavo los dientes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latin typeface="Arial Narrow" panose="020B0606020202030204" pitchFamily="34" charset="0"/>
                        </a:rPr>
                        <a:t>me ducho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39670">
                <a:tc>
                  <a:txBody>
                    <a:bodyPr/>
                    <a:lstStyle/>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a:latin typeface="Arial Narrow" panose="020B0606020202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400" b="1" noProof="0" dirty="0">
                        <a:latin typeface="Arial Narrow" panose="020B0606020202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1400" b="1" noProof="0" dirty="0">
                        <a:latin typeface="Arial Narrow" panose="020B0606020202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9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latin typeface="Arial Narrow" panose="020B0606020202030204" pitchFamily="34" charset="0"/>
                        </a:rPr>
                        <a:t>desayuno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latin typeface="Arial Narrow" panose="020B0606020202030204" pitchFamily="34" charset="0"/>
                        </a:rPr>
                        <a:t>ceno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latin typeface="Arial Narrow" panose="020B0606020202030204" pitchFamily="34" charset="0"/>
                        </a:rPr>
                        <a:t>me acuesto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39670">
                <a:tc gridSpan="3">
                  <a:txBody>
                    <a:bodyPr/>
                    <a:lstStyle/>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smtClean="0">
                        <a:latin typeface="Arial Narrow" panose="020B0606020202030204" pitchFamily="34" charset="0"/>
                      </a:endParaRPr>
                    </a:p>
                    <a:p>
                      <a:pPr algn="ctr"/>
                      <a:endParaRPr lang="es-ES" sz="1400" b="1" noProof="0" dirty="0">
                        <a:latin typeface="Arial Narrow" panose="020B060602020203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s-E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s-E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Oval 13"/>
          <p:cNvSpPr/>
          <p:nvPr/>
        </p:nvSpPr>
        <p:spPr>
          <a:xfrm>
            <a:off x="8045032" y="1544368"/>
            <a:ext cx="693683" cy="6936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88" dirty="0">
                <a:solidFill>
                  <a:prstClr val="white"/>
                </a:solidFill>
              </a:rPr>
              <a:t>T vs P</a:t>
            </a:r>
          </a:p>
        </p:txBody>
      </p:sp>
      <p:sp>
        <p:nvSpPr>
          <p:cNvPr id="15" name="Oval 14"/>
          <p:cNvSpPr/>
          <p:nvPr/>
        </p:nvSpPr>
        <p:spPr>
          <a:xfrm>
            <a:off x="8045032" y="2738959"/>
            <a:ext cx="709217" cy="709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88" dirty="0">
                <a:solidFill>
                  <a:prstClr val="white"/>
                </a:solidFill>
              </a:rPr>
              <a:t>Reveal</a:t>
            </a:r>
          </a:p>
        </p:txBody>
      </p:sp>
      <p:sp>
        <p:nvSpPr>
          <p:cNvPr id="16" name="Oval 15"/>
          <p:cNvSpPr/>
          <p:nvPr/>
        </p:nvSpPr>
        <p:spPr>
          <a:xfrm>
            <a:off x="8045032" y="4180139"/>
            <a:ext cx="709217" cy="709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88" dirty="0">
                <a:solidFill>
                  <a:prstClr val="white"/>
                </a:solidFill>
              </a:rPr>
              <a:t>Magic 3</a:t>
            </a:r>
          </a:p>
        </p:txBody>
      </p:sp>
      <p:sp>
        <p:nvSpPr>
          <p:cNvPr id="17" name="Rounded Rectangle 16"/>
          <p:cNvSpPr/>
          <p:nvPr/>
        </p:nvSpPr>
        <p:spPr>
          <a:xfrm>
            <a:off x="5774574" y="4675599"/>
            <a:ext cx="1808321" cy="20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8" name="Rounded Rectangle 17"/>
          <p:cNvSpPr/>
          <p:nvPr/>
        </p:nvSpPr>
        <p:spPr>
          <a:xfrm>
            <a:off x="3813807" y="4671407"/>
            <a:ext cx="1870364" cy="213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19" name="Rounded Rectangle 18"/>
          <p:cNvSpPr/>
          <p:nvPr/>
        </p:nvSpPr>
        <p:spPr>
          <a:xfrm>
            <a:off x="3813807" y="2983521"/>
            <a:ext cx="1870364" cy="213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0" name="Rounded Rectangle 19"/>
          <p:cNvSpPr/>
          <p:nvPr/>
        </p:nvSpPr>
        <p:spPr>
          <a:xfrm>
            <a:off x="5740892" y="2986690"/>
            <a:ext cx="1870364" cy="213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1" name="Rounded Rectangle 20"/>
          <p:cNvSpPr/>
          <p:nvPr/>
        </p:nvSpPr>
        <p:spPr>
          <a:xfrm>
            <a:off x="1799770" y="4675600"/>
            <a:ext cx="1870364" cy="213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2" name="Rounded Rectangle 21"/>
          <p:cNvSpPr/>
          <p:nvPr/>
        </p:nvSpPr>
        <p:spPr>
          <a:xfrm>
            <a:off x="1799770" y="2980869"/>
            <a:ext cx="1870364" cy="213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pic>
        <p:nvPicPr>
          <p:cNvPr id="23" name="Picture 22"/>
          <p:cNvPicPr>
            <a:picLocks noChangeAspect="1"/>
          </p:cNvPicPr>
          <p:nvPr/>
        </p:nvPicPr>
        <p:blipFill>
          <a:blip r:embed="rId3"/>
          <a:stretch>
            <a:fillRect/>
          </a:stretch>
        </p:blipFill>
        <p:spPr>
          <a:xfrm>
            <a:off x="1997568" y="3341430"/>
            <a:ext cx="1474767" cy="1247407"/>
          </a:xfrm>
          <a:prstGeom prst="rect">
            <a:avLst/>
          </a:prstGeom>
        </p:spPr>
      </p:pic>
      <p:pic>
        <p:nvPicPr>
          <p:cNvPr id="24" name="Picture 23"/>
          <p:cNvPicPr>
            <a:picLocks noChangeAspect="1"/>
          </p:cNvPicPr>
          <p:nvPr/>
        </p:nvPicPr>
        <p:blipFill>
          <a:blip r:embed="rId4"/>
          <a:stretch>
            <a:fillRect/>
          </a:stretch>
        </p:blipFill>
        <p:spPr>
          <a:xfrm>
            <a:off x="5943840" y="1627607"/>
            <a:ext cx="1464469" cy="1243013"/>
          </a:xfrm>
          <a:prstGeom prst="rect">
            <a:avLst/>
          </a:prstGeom>
        </p:spPr>
      </p:pic>
      <p:pic>
        <p:nvPicPr>
          <p:cNvPr id="25" name="Picture 24"/>
          <p:cNvPicPr>
            <a:picLocks noChangeAspect="1"/>
          </p:cNvPicPr>
          <p:nvPr/>
        </p:nvPicPr>
        <p:blipFill>
          <a:blip r:embed="rId5"/>
          <a:stretch>
            <a:fillRect/>
          </a:stretch>
        </p:blipFill>
        <p:spPr>
          <a:xfrm>
            <a:off x="5943840" y="3307798"/>
            <a:ext cx="1511144" cy="1292289"/>
          </a:xfrm>
          <a:prstGeom prst="rect">
            <a:avLst/>
          </a:prstGeom>
        </p:spPr>
      </p:pic>
      <p:pic>
        <p:nvPicPr>
          <p:cNvPr id="26" name="Picture 25"/>
          <p:cNvPicPr>
            <a:picLocks noChangeAspect="1"/>
          </p:cNvPicPr>
          <p:nvPr/>
        </p:nvPicPr>
        <p:blipFill>
          <a:blip r:embed="rId6"/>
          <a:stretch>
            <a:fillRect/>
          </a:stretch>
        </p:blipFill>
        <p:spPr>
          <a:xfrm>
            <a:off x="4117155" y="3410569"/>
            <a:ext cx="1378620" cy="1178267"/>
          </a:xfrm>
          <a:prstGeom prst="rect">
            <a:avLst/>
          </a:prstGeom>
        </p:spPr>
      </p:pic>
      <p:pic>
        <p:nvPicPr>
          <p:cNvPr id="27" name="Picture 26"/>
          <p:cNvPicPr>
            <a:picLocks noChangeAspect="1"/>
          </p:cNvPicPr>
          <p:nvPr/>
        </p:nvPicPr>
        <p:blipFill>
          <a:blip r:embed="rId7">
            <a:clrChange>
              <a:clrFrom>
                <a:srgbClr val="F8F7F7"/>
              </a:clrFrom>
              <a:clrTo>
                <a:srgbClr val="F8F7F7">
                  <a:alpha val="0"/>
                </a:srgbClr>
              </a:clrTo>
            </a:clrChange>
          </a:blip>
          <a:stretch>
            <a:fillRect/>
          </a:stretch>
        </p:blipFill>
        <p:spPr>
          <a:xfrm>
            <a:off x="2040978" y="1624103"/>
            <a:ext cx="1431357" cy="1232558"/>
          </a:xfrm>
          <a:prstGeom prst="rect">
            <a:avLst/>
          </a:prstGeom>
        </p:spPr>
      </p:pic>
      <p:pic>
        <p:nvPicPr>
          <p:cNvPr id="28" name="Picture 27"/>
          <p:cNvPicPr>
            <a:picLocks noChangeAspect="1"/>
          </p:cNvPicPr>
          <p:nvPr/>
        </p:nvPicPr>
        <p:blipFill>
          <a:blip r:embed="rId8"/>
          <a:stretch>
            <a:fillRect/>
          </a:stretch>
        </p:blipFill>
        <p:spPr>
          <a:xfrm>
            <a:off x="4042194" y="1597759"/>
            <a:ext cx="1467869" cy="1258902"/>
          </a:xfrm>
          <a:prstGeom prst="rect">
            <a:avLst/>
          </a:prstGeom>
        </p:spPr>
      </p:pic>
    </p:spTree>
    <p:extLst>
      <p:ext uri="{BB962C8B-B14F-4D97-AF65-F5344CB8AC3E}">
        <p14:creationId xmlns:p14="http://schemas.microsoft.com/office/powerpoint/2010/main" val="429658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8"/>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9"/>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2"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17" grpId="0" animBg="1"/>
      <p:bldP spid="17" grpId="1" animBg="1"/>
      <p:bldP spid="18" grpId="0" animBg="1"/>
      <p:bldP spid="18" grpId="1" animBg="1"/>
      <p:bldP spid="18" grpId="2" animBg="1"/>
      <p:bldP spid="19" grpId="0" animBg="1"/>
      <p:bldP spid="19" grpId="1" animBg="1"/>
      <p:bldP spid="20" grpId="0" animBg="1"/>
      <p:bldP spid="20" grpId="1" animBg="1"/>
      <p:bldP spid="20" grpId="2" animBg="1"/>
      <p:bldP spid="21" grpId="0" animBg="1"/>
      <p:bldP spid="21" grpId="1" animBg="1"/>
      <p:bldP spid="22" grpId="0" animBg="1"/>
      <p:bldP spid="22" grpId="1" animBg="1"/>
      <p:bldP spid="22"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b="46766"/>
          <a:stretch/>
        </p:blipFill>
        <p:spPr>
          <a:xfrm>
            <a:off x="380060" y="1967147"/>
            <a:ext cx="3840890" cy="1311826"/>
          </a:xfrm>
          <a:prstGeom prst="rect">
            <a:avLst/>
          </a:prstGeom>
        </p:spPr>
      </p:pic>
      <p:pic>
        <p:nvPicPr>
          <p:cNvPr id="6" name="Picture 5"/>
          <p:cNvPicPr>
            <a:picLocks noChangeAspect="1"/>
          </p:cNvPicPr>
          <p:nvPr/>
        </p:nvPicPr>
        <p:blipFill>
          <a:blip r:embed="rId4"/>
          <a:stretch>
            <a:fillRect/>
          </a:stretch>
        </p:blipFill>
        <p:spPr>
          <a:xfrm>
            <a:off x="589140" y="517435"/>
            <a:ext cx="2505075" cy="1238250"/>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4088875" y="517435"/>
            <a:ext cx="4714875" cy="5334000"/>
          </a:xfrm>
          <a:prstGeom prst="rect">
            <a:avLst/>
          </a:prstGeom>
        </p:spPr>
      </p:pic>
      <p:pic>
        <p:nvPicPr>
          <p:cNvPr id="8" name="Picture 7"/>
          <p:cNvPicPr>
            <a:picLocks noChangeAspect="1"/>
          </p:cNvPicPr>
          <p:nvPr/>
        </p:nvPicPr>
        <p:blipFill>
          <a:blip r:embed="rId6"/>
          <a:stretch>
            <a:fillRect/>
          </a:stretch>
        </p:blipFill>
        <p:spPr>
          <a:xfrm>
            <a:off x="380060" y="3488426"/>
            <a:ext cx="3508271" cy="2363009"/>
          </a:xfrm>
          <a:prstGeom prst="rect">
            <a:avLst/>
          </a:prstGeom>
        </p:spPr>
      </p:pic>
    </p:spTree>
    <p:extLst>
      <p:ext uri="{BB962C8B-B14F-4D97-AF65-F5344CB8AC3E}">
        <p14:creationId xmlns:p14="http://schemas.microsoft.com/office/powerpoint/2010/main" val="3723676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a:t>
            </a:r>
            <a:r>
              <a:rPr lang="en-GB" b="1" dirty="0" smtClean="0">
                <a:latin typeface="Segoe UI Black" panose="020B0A02040204020203" pitchFamily="34" charset="0"/>
                <a:ea typeface="Segoe UI Black" panose="020B0A02040204020203" pitchFamily="34" charset="0"/>
                <a:cs typeface="Segoe UI Black" panose="020B0A02040204020203" pitchFamily="34" charset="0"/>
              </a:rPr>
              <a:t>3 cont’d.]</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Content Placeholder 2"/>
          <p:cNvSpPr>
            <a:spLocks noGrp="1"/>
          </p:cNvSpPr>
          <p:nvPr>
            <p:ph idx="1"/>
          </p:nvPr>
        </p:nvSpPr>
        <p:spPr>
          <a:xfrm>
            <a:off x="628650" y="1475439"/>
            <a:ext cx="7886700" cy="4351338"/>
          </a:xfrm>
        </p:spPr>
        <p:txBody>
          <a:bodyPr/>
          <a:lstStyle/>
          <a:p>
            <a:pPr marL="0" indent="0">
              <a:buNone/>
            </a:pPr>
            <a:endParaRPr lang="en-GB" dirty="0"/>
          </a:p>
        </p:txBody>
      </p:sp>
      <p:sp>
        <p:nvSpPr>
          <p:cNvPr id="2" name="TextBox 1"/>
          <p:cNvSpPr txBox="1"/>
          <p:nvPr/>
        </p:nvSpPr>
        <p:spPr>
          <a:xfrm>
            <a:off x="628650" y="1619783"/>
            <a:ext cx="7794133" cy="4401205"/>
          </a:xfrm>
          <a:prstGeom prst="rect">
            <a:avLst/>
          </a:prstGeom>
          <a:noFill/>
        </p:spPr>
        <p:txBody>
          <a:bodyPr wrap="square" rtlCol="0">
            <a:spAutoFit/>
          </a:bodyPr>
          <a:lstStyle/>
          <a:p>
            <a:r>
              <a:rPr lang="en-GB" sz="2800" b="1" dirty="0" smtClean="0">
                <a:solidFill>
                  <a:prstClr val="black"/>
                </a:solidFill>
                <a:latin typeface="Arial" panose="020B0604020202020204" pitchFamily="34" charset="0"/>
                <a:cs typeface="Arial" panose="020B0604020202020204" pitchFamily="34" charset="0"/>
              </a:rPr>
              <a:t>Retrieval:</a:t>
            </a:r>
            <a:br>
              <a:rPr lang="en-GB" sz="2800" b="1" dirty="0" smtClean="0">
                <a:solidFill>
                  <a:prstClr val="black"/>
                </a:solidFill>
                <a:latin typeface="Arial" panose="020B0604020202020204" pitchFamily="34" charset="0"/>
                <a:cs typeface="Arial" panose="020B0604020202020204" pitchFamily="34" charset="0"/>
              </a:rPr>
            </a:br>
            <a:r>
              <a:rPr lang="en-GB" sz="2800" b="1" dirty="0" smtClean="0">
                <a:solidFill>
                  <a:prstClr val="black"/>
                </a:solidFill>
                <a:latin typeface="Arial" panose="020B0604020202020204" pitchFamily="34" charset="0"/>
                <a:cs typeface="Arial" panose="020B0604020202020204" pitchFamily="34" charset="0"/>
              </a:rPr>
              <a:t>In the initial stages peg the new language to a particular student in the class, and keep returning to that student.  </a:t>
            </a:r>
            <a:br>
              <a:rPr lang="en-GB" sz="2800" b="1" dirty="0" smtClean="0">
                <a:solidFill>
                  <a:prstClr val="black"/>
                </a:solidFill>
                <a:latin typeface="Arial" panose="020B0604020202020204" pitchFamily="34" charset="0"/>
                <a:cs typeface="Arial" panose="020B0604020202020204" pitchFamily="34" charset="0"/>
              </a:rPr>
            </a:br>
            <a:r>
              <a:rPr lang="en-GB" sz="2800" b="1" dirty="0" smtClean="0">
                <a:solidFill>
                  <a:prstClr val="black"/>
                </a:solidFill>
                <a:latin typeface="Arial" panose="020B0604020202020204" pitchFamily="34" charset="0"/>
                <a:cs typeface="Arial" panose="020B0604020202020204" pitchFamily="34" charset="0"/>
              </a:rPr>
              <a:t>‘Das </a:t>
            </a:r>
            <a:r>
              <a:rPr lang="en-GB" sz="2800" b="1" dirty="0" err="1" smtClean="0">
                <a:solidFill>
                  <a:prstClr val="black"/>
                </a:solidFill>
                <a:latin typeface="Arial" panose="020B0604020202020204" pitchFamily="34" charset="0"/>
                <a:cs typeface="Arial" panose="020B0604020202020204" pitchFamily="34" charset="0"/>
              </a:rPr>
              <a:t>ist</a:t>
            </a:r>
            <a:r>
              <a:rPr lang="en-GB" sz="2800" b="1" dirty="0" smtClean="0">
                <a:solidFill>
                  <a:prstClr val="black"/>
                </a:solidFill>
                <a:latin typeface="Arial" panose="020B0604020202020204" pitchFamily="34" charset="0"/>
                <a:cs typeface="Arial" panose="020B0604020202020204" pitchFamily="34" charset="0"/>
              </a:rPr>
              <a:t> </a:t>
            </a:r>
            <a:r>
              <a:rPr lang="en-GB" sz="2800" b="1" dirty="0" err="1" smtClean="0">
                <a:solidFill>
                  <a:prstClr val="black"/>
                </a:solidFill>
                <a:latin typeface="Arial" panose="020B0604020202020204" pitchFamily="34" charset="0"/>
                <a:cs typeface="Arial" panose="020B0604020202020204" pitchFamily="34" charset="0"/>
              </a:rPr>
              <a:t>Joels</a:t>
            </a:r>
            <a:r>
              <a:rPr lang="en-GB" sz="2800" b="1" dirty="0" smtClean="0">
                <a:solidFill>
                  <a:prstClr val="black"/>
                </a:solidFill>
                <a:latin typeface="Arial" panose="020B0604020202020204" pitchFamily="34" charset="0"/>
                <a:cs typeface="Arial" panose="020B0604020202020204" pitchFamily="34" charset="0"/>
              </a:rPr>
              <a:t> Wort. </a:t>
            </a:r>
            <a:r>
              <a:rPr lang="en-GB" sz="2800" b="1" dirty="0" err="1" smtClean="0">
                <a:solidFill>
                  <a:prstClr val="black"/>
                </a:solidFill>
                <a:latin typeface="Arial" panose="020B0604020202020204" pitchFamily="34" charset="0"/>
                <a:cs typeface="Arial" panose="020B0604020202020204" pitchFamily="34" charset="0"/>
              </a:rPr>
              <a:t>Wie</a:t>
            </a:r>
            <a:r>
              <a:rPr lang="en-GB" sz="2800" b="1" dirty="0" smtClean="0">
                <a:solidFill>
                  <a:prstClr val="black"/>
                </a:solidFill>
                <a:latin typeface="Arial" panose="020B0604020202020204" pitchFamily="34" charset="0"/>
                <a:cs typeface="Arial" panose="020B0604020202020204" pitchFamily="34" charset="0"/>
              </a:rPr>
              <a:t> war das </a:t>
            </a:r>
            <a:r>
              <a:rPr lang="en-GB" sz="2800" b="1" dirty="0" err="1" smtClean="0">
                <a:solidFill>
                  <a:prstClr val="black"/>
                </a:solidFill>
                <a:latin typeface="Arial" panose="020B0604020202020204" pitchFamily="34" charset="0"/>
                <a:cs typeface="Arial" panose="020B0604020202020204" pitchFamily="34" charset="0"/>
              </a:rPr>
              <a:t>noch</a:t>
            </a:r>
            <a:r>
              <a:rPr lang="en-GB" sz="2800" b="1" dirty="0" smtClean="0">
                <a:solidFill>
                  <a:prstClr val="black"/>
                </a:solidFill>
                <a:latin typeface="Arial" panose="020B0604020202020204" pitchFamily="34" charset="0"/>
                <a:cs typeface="Arial" panose="020B0604020202020204" pitchFamily="34" charset="0"/>
              </a:rPr>
              <a:t> mal?’  As you elaborate with them, extend outwards to elicit the same words from others, but keep the personal connection.  It just acts as another neural ‘</a:t>
            </a:r>
            <a:r>
              <a:rPr lang="en-GB" sz="2800" b="1" dirty="0" err="1" smtClean="0">
                <a:solidFill>
                  <a:prstClr val="black"/>
                </a:solidFill>
                <a:latin typeface="Arial" panose="020B0604020202020204" pitchFamily="34" charset="0"/>
                <a:cs typeface="Arial" panose="020B0604020202020204" pitchFamily="34" charset="0"/>
              </a:rPr>
              <a:t>fixant</a:t>
            </a:r>
            <a:r>
              <a:rPr lang="en-GB" sz="2800" b="1" dirty="0" smtClean="0">
                <a:solidFill>
                  <a:prstClr val="black"/>
                </a:solidFill>
                <a:latin typeface="Arial" panose="020B0604020202020204" pitchFamily="34" charset="0"/>
                <a:cs typeface="Arial" panose="020B0604020202020204" pitchFamily="34" charset="0"/>
              </a:rPr>
              <a:t>’.</a:t>
            </a:r>
            <a:br>
              <a:rPr lang="en-GB" sz="2800" b="1" dirty="0" smtClean="0">
                <a:solidFill>
                  <a:prstClr val="black"/>
                </a:solidFill>
                <a:latin typeface="Arial" panose="020B0604020202020204" pitchFamily="34" charset="0"/>
                <a:cs typeface="Arial" panose="020B0604020202020204" pitchFamily="34" charset="0"/>
              </a:rPr>
            </a:br>
            <a:endParaRPr lang="en-GB"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708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42999" y="857249"/>
          <a:ext cx="6858000" cy="5143500"/>
        </p:xfrm>
        <a:graphic>
          <a:graphicData uri="http://schemas.openxmlformats.org/drawingml/2006/table">
            <a:tbl>
              <a:tblPr firstRow="1" bandRow="1">
                <a:tableStyleId>{5940675A-B579-460E-94D1-54222C63F5DA}</a:tableStyleId>
              </a:tblPr>
              <a:tblGrid>
                <a:gridCol w="2286000"/>
                <a:gridCol w="2286000"/>
                <a:gridCol w="2286000"/>
              </a:tblGrid>
              <a:tr h="1714500">
                <a:tc>
                  <a:txBody>
                    <a:bodyPr/>
                    <a:lstStyle/>
                    <a:p>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marL="68580" marR="68580" marT="34290" marB="34290"/>
                </a:tc>
              </a:tr>
              <a:tr h="1714500">
                <a:tc>
                  <a:txBody>
                    <a:bodyPr/>
                    <a:lstStyle/>
                    <a:p>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6</a:t>
                      </a:r>
                      <a:endParaRPr lang="en-GB" sz="2400" dirty="0">
                        <a:latin typeface="Arial" panose="020B0604020202020204" pitchFamily="34" charset="0"/>
                        <a:cs typeface="Arial" panose="020B0604020202020204" pitchFamily="34" charset="0"/>
                      </a:endParaRPr>
                    </a:p>
                  </a:txBody>
                  <a:tcPr marL="68580" marR="68580" marT="34290" marB="34290"/>
                </a:tc>
              </a:tr>
              <a:tr h="1714500">
                <a:tc>
                  <a:txBody>
                    <a:bodyPr/>
                    <a:lstStyle/>
                    <a:p>
                      <a:r>
                        <a:rPr lang="en-GB" sz="2400" dirty="0" smtClean="0">
                          <a:latin typeface="Arial" panose="020B0604020202020204" pitchFamily="34" charset="0"/>
                          <a:cs typeface="Arial" panose="020B0604020202020204" pitchFamily="34" charset="0"/>
                        </a:rPr>
                        <a:t>7</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8</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9</a:t>
                      </a:r>
                      <a:endParaRPr lang="en-GB" sz="2400" dirty="0">
                        <a:latin typeface="Arial" panose="020B0604020202020204" pitchFamily="34" charset="0"/>
                        <a:cs typeface="Arial" panose="020B0604020202020204" pitchFamily="34" charset="0"/>
                      </a:endParaRPr>
                    </a:p>
                  </a:txBody>
                  <a:tcPr marL="68580" marR="68580" marT="34290" marB="34290"/>
                </a:tc>
              </a:tr>
            </a:tbl>
          </a:graphicData>
        </a:graphic>
      </p:graphicFrame>
      <p:pic>
        <p:nvPicPr>
          <p:cNvPr id="5" name="Picture 4"/>
          <p:cNvPicPr>
            <a:picLocks noChangeAspect="1"/>
          </p:cNvPicPr>
          <p:nvPr/>
        </p:nvPicPr>
        <p:blipFill>
          <a:blip r:embed="rId3"/>
          <a:stretch>
            <a:fillRect/>
          </a:stretch>
        </p:blipFill>
        <p:spPr>
          <a:xfrm>
            <a:off x="6290128" y="4336306"/>
            <a:ext cx="1280549" cy="1363898"/>
          </a:xfrm>
          <a:prstGeom prst="rect">
            <a:avLst/>
          </a:prstGeom>
        </p:spPr>
      </p:pic>
      <p:pic>
        <p:nvPicPr>
          <p:cNvPr id="6" name="Picture 5"/>
          <p:cNvPicPr>
            <a:picLocks noChangeAspect="1"/>
          </p:cNvPicPr>
          <p:nvPr/>
        </p:nvPicPr>
        <p:blipFill>
          <a:blip r:embed="rId4"/>
          <a:stretch>
            <a:fillRect/>
          </a:stretch>
        </p:blipFill>
        <p:spPr>
          <a:xfrm>
            <a:off x="1712819" y="2603870"/>
            <a:ext cx="1374626" cy="1456449"/>
          </a:xfrm>
          <a:prstGeom prst="rect">
            <a:avLst/>
          </a:prstGeom>
        </p:spPr>
      </p:pic>
      <p:pic>
        <p:nvPicPr>
          <p:cNvPr id="7" name="Picture 6"/>
          <p:cNvPicPr>
            <a:picLocks noChangeAspect="1"/>
          </p:cNvPicPr>
          <p:nvPr/>
        </p:nvPicPr>
        <p:blipFill>
          <a:blip r:embed="rId5"/>
          <a:stretch>
            <a:fillRect/>
          </a:stretch>
        </p:blipFill>
        <p:spPr>
          <a:xfrm>
            <a:off x="6229054" y="2592493"/>
            <a:ext cx="1341623" cy="1405132"/>
          </a:xfrm>
          <a:prstGeom prst="rect">
            <a:avLst/>
          </a:prstGeom>
        </p:spPr>
      </p:pic>
      <p:pic>
        <p:nvPicPr>
          <p:cNvPr id="8" name="Picture 7"/>
          <p:cNvPicPr>
            <a:picLocks noChangeAspect="1"/>
          </p:cNvPicPr>
          <p:nvPr/>
        </p:nvPicPr>
        <p:blipFill>
          <a:blip r:embed="rId6"/>
          <a:stretch>
            <a:fillRect/>
          </a:stretch>
        </p:blipFill>
        <p:spPr>
          <a:xfrm>
            <a:off x="6205204" y="896371"/>
            <a:ext cx="1365473" cy="1357441"/>
          </a:xfrm>
          <a:prstGeom prst="rect">
            <a:avLst/>
          </a:prstGeom>
        </p:spPr>
      </p:pic>
      <p:pic>
        <p:nvPicPr>
          <p:cNvPr id="9" name="Picture 8"/>
          <p:cNvPicPr>
            <a:picLocks noChangeAspect="1"/>
          </p:cNvPicPr>
          <p:nvPr/>
        </p:nvPicPr>
        <p:blipFill>
          <a:blip r:embed="rId7"/>
          <a:stretch>
            <a:fillRect/>
          </a:stretch>
        </p:blipFill>
        <p:spPr>
          <a:xfrm>
            <a:off x="3978421" y="2603870"/>
            <a:ext cx="1385603" cy="1393754"/>
          </a:xfrm>
          <a:prstGeom prst="rect">
            <a:avLst/>
          </a:prstGeom>
        </p:spPr>
      </p:pic>
      <p:pic>
        <p:nvPicPr>
          <p:cNvPr id="10" name="Picture 9"/>
          <p:cNvPicPr>
            <a:picLocks noChangeAspect="1"/>
          </p:cNvPicPr>
          <p:nvPr/>
        </p:nvPicPr>
        <p:blipFill>
          <a:blip r:embed="rId8"/>
          <a:stretch>
            <a:fillRect/>
          </a:stretch>
        </p:blipFill>
        <p:spPr>
          <a:xfrm>
            <a:off x="1712819" y="935493"/>
            <a:ext cx="1374626" cy="1415056"/>
          </a:xfrm>
          <a:prstGeom prst="rect">
            <a:avLst/>
          </a:prstGeom>
        </p:spPr>
      </p:pic>
      <p:pic>
        <p:nvPicPr>
          <p:cNvPr id="11" name="Picture 10"/>
          <p:cNvPicPr>
            <a:picLocks noChangeAspect="1"/>
          </p:cNvPicPr>
          <p:nvPr/>
        </p:nvPicPr>
        <p:blipFill>
          <a:blip r:embed="rId9"/>
          <a:stretch>
            <a:fillRect/>
          </a:stretch>
        </p:blipFill>
        <p:spPr>
          <a:xfrm>
            <a:off x="3983428" y="4333141"/>
            <a:ext cx="1320982" cy="1367063"/>
          </a:xfrm>
          <a:prstGeom prst="rect">
            <a:avLst/>
          </a:prstGeom>
        </p:spPr>
      </p:pic>
      <p:pic>
        <p:nvPicPr>
          <p:cNvPr id="12" name="Picture 11"/>
          <p:cNvPicPr>
            <a:picLocks noChangeAspect="1"/>
          </p:cNvPicPr>
          <p:nvPr/>
        </p:nvPicPr>
        <p:blipFill>
          <a:blip r:embed="rId10"/>
          <a:stretch>
            <a:fillRect/>
          </a:stretch>
        </p:blipFill>
        <p:spPr>
          <a:xfrm>
            <a:off x="1712819" y="4333141"/>
            <a:ext cx="1284890" cy="1367063"/>
          </a:xfrm>
          <a:prstGeom prst="rect">
            <a:avLst/>
          </a:prstGeom>
        </p:spPr>
      </p:pic>
      <p:pic>
        <p:nvPicPr>
          <p:cNvPr id="13" name="Picture 12"/>
          <p:cNvPicPr>
            <a:picLocks noChangeAspect="1"/>
          </p:cNvPicPr>
          <p:nvPr/>
        </p:nvPicPr>
        <p:blipFill>
          <a:blip r:embed="rId11"/>
          <a:stretch>
            <a:fillRect/>
          </a:stretch>
        </p:blipFill>
        <p:spPr>
          <a:xfrm>
            <a:off x="3974840" y="896371"/>
            <a:ext cx="1389185" cy="1454177"/>
          </a:xfrm>
          <a:prstGeom prst="rect">
            <a:avLst/>
          </a:prstGeom>
        </p:spPr>
      </p:pic>
      <p:sp>
        <p:nvSpPr>
          <p:cNvPr id="14" name="TextBox 13"/>
          <p:cNvSpPr txBox="1"/>
          <p:nvPr/>
        </p:nvSpPr>
        <p:spPr>
          <a:xfrm>
            <a:off x="1459690" y="2238932"/>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cabeza</a:t>
            </a:r>
            <a:endParaRPr lang="en-GB"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3720494" y="2238932"/>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los </a:t>
            </a:r>
            <a:r>
              <a:rPr lang="en-GB" b="1" dirty="0" err="1">
                <a:solidFill>
                  <a:srgbClr val="0070C0"/>
                </a:solidFill>
                <a:latin typeface="Arial" panose="020B0604020202020204" pitchFamily="34" charset="0"/>
                <a:cs typeface="Arial" panose="020B0604020202020204" pitchFamily="34" charset="0"/>
              </a:rPr>
              <a:t>hombros</a:t>
            </a:r>
            <a:endParaRPr lang="en-GB" b="1"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5981299" y="2238932"/>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a:t>
            </a:r>
            <a:r>
              <a:rPr lang="en-GB" b="1" dirty="0" err="1">
                <a:solidFill>
                  <a:srgbClr val="0070C0"/>
                </a:solidFill>
                <a:latin typeface="Arial" panose="020B0604020202020204" pitchFamily="34" charset="0"/>
                <a:cs typeface="Arial" panose="020B0604020202020204" pitchFamily="34" charset="0"/>
              </a:rPr>
              <a:t>brazo</a:t>
            </a:r>
            <a:endParaRPr lang="en-GB" b="1" dirty="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1459690" y="3979499"/>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a:t>
            </a:r>
            <a:r>
              <a:rPr lang="en-GB" b="1" dirty="0" err="1">
                <a:solidFill>
                  <a:srgbClr val="0070C0"/>
                </a:solidFill>
                <a:latin typeface="Arial" panose="020B0604020202020204" pitchFamily="34" charset="0"/>
                <a:cs typeface="Arial" panose="020B0604020202020204" pitchFamily="34" charset="0"/>
              </a:rPr>
              <a:t>codo</a:t>
            </a:r>
            <a:endParaRPr lang="en-GB" b="1" dirty="0">
              <a:solidFill>
                <a:srgbClr val="0070C0"/>
              </a:solidFill>
              <a:latin typeface="Arial" panose="020B0604020202020204" pitchFamily="34" charset="0"/>
              <a:cs typeface="Arial" panose="020B0604020202020204" pitchFamily="34" charset="0"/>
            </a:endParaRPr>
          </a:p>
        </p:txBody>
      </p:sp>
      <p:sp>
        <p:nvSpPr>
          <p:cNvPr id="18" name="TextBox 17"/>
          <p:cNvSpPr txBox="1"/>
          <p:nvPr/>
        </p:nvSpPr>
        <p:spPr>
          <a:xfrm>
            <a:off x="3677959" y="3928415"/>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mano</a:t>
            </a:r>
            <a:endParaRPr lang="en-GB"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5896228" y="3929272"/>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a:t>
            </a:r>
            <a:r>
              <a:rPr lang="en-GB" b="1" dirty="0" err="1">
                <a:solidFill>
                  <a:srgbClr val="0070C0"/>
                </a:solidFill>
                <a:latin typeface="Arial" panose="020B0604020202020204" pitchFamily="34" charset="0"/>
                <a:cs typeface="Arial" panose="020B0604020202020204" pitchFamily="34" charset="0"/>
              </a:rPr>
              <a:t>dedo</a:t>
            </a:r>
            <a:endParaRPr lang="en-GB" b="1" dirty="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420684" y="5619557"/>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pierna</a:t>
            </a:r>
            <a:endParaRPr lang="en-GB"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3669890" y="5601090"/>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rodilla</a:t>
            </a:r>
            <a:endParaRPr lang="en-GB" b="1"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5944338" y="5610369"/>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pie</a:t>
            </a:r>
          </a:p>
        </p:txBody>
      </p:sp>
    </p:spTree>
    <p:extLst>
      <p:ext uri="{BB962C8B-B14F-4D97-AF65-F5344CB8AC3E}">
        <p14:creationId xmlns:p14="http://schemas.microsoft.com/office/powerpoint/2010/main" val="1849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42999" y="857249"/>
          <a:ext cx="6858000" cy="5143500"/>
        </p:xfrm>
        <a:graphic>
          <a:graphicData uri="http://schemas.openxmlformats.org/drawingml/2006/table">
            <a:tbl>
              <a:tblPr firstRow="1" bandRow="1">
                <a:tableStyleId>{5940675A-B579-460E-94D1-54222C63F5DA}</a:tableStyleId>
              </a:tblPr>
              <a:tblGrid>
                <a:gridCol w="2286000"/>
                <a:gridCol w="2286000"/>
                <a:gridCol w="2286000"/>
              </a:tblGrid>
              <a:tr h="1714500">
                <a:tc>
                  <a:txBody>
                    <a:bodyPr/>
                    <a:lstStyle/>
                    <a:p>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marL="68580" marR="68580" marT="34290" marB="34290"/>
                </a:tc>
              </a:tr>
              <a:tr h="1714500">
                <a:tc>
                  <a:txBody>
                    <a:bodyPr/>
                    <a:lstStyle/>
                    <a:p>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6</a:t>
                      </a:r>
                      <a:endParaRPr lang="en-GB" sz="2400" dirty="0">
                        <a:latin typeface="Arial" panose="020B0604020202020204" pitchFamily="34" charset="0"/>
                        <a:cs typeface="Arial" panose="020B0604020202020204" pitchFamily="34" charset="0"/>
                      </a:endParaRPr>
                    </a:p>
                  </a:txBody>
                  <a:tcPr marL="68580" marR="68580" marT="34290" marB="34290"/>
                </a:tc>
              </a:tr>
              <a:tr h="1714500">
                <a:tc>
                  <a:txBody>
                    <a:bodyPr/>
                    <a:lstStyle/>
                    <a:p>
                      <a:r>
                        <a:rPr lang="en-GB" sz="2400" dirty="0" smtClean="0">
                          <a:latin typeface="Arial" panose="020B0604020202020204" pitchFamily="34" charset="0"/>
                          <a:cs typeface="Arial" panose="020B0604020202020204" pitchFamily="34" charset="0"/>
                        </a:rPr>
                        <a:t>7</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8</a:t>
                      </a:r>
                      <a:endParaRPr lang="en-GB" sz="2400" dirty="0">
                        <a:latin typeface="Arial" panose="020B0604020202020204" pitchFamily="34" charset="0"/>
                        <a:cs typeface="Arial" panose="020B0604020202020204" pitchFamily="34" charset="0"/>
                      </a:endParaRPr>
                    </a:p>
                  </a:txBody>
                  <a:tcPr marL="68580" marR="68580" marT="34290" marB="34290"/>
                </a:tc>
                <a:tc>
                  <a:txBody>
                    <a:bodyPr/>
                    <a:lstStyle/>
                    <a:p>
                      <a:r>
                        <a:rPr lang="en-GB" sz="2400" dirty="0" smtClean="0">
                          <a:latin typeface="Arial" panose="020B0604020202020204" pitchFamily="34" charset="0"/>
                          <a:cs typeface="Arial" panose="020B0604020202020204" pitchFamily="34" charset="0"/>
                        </a:rPr>
                        <a:t>9</a:t>
                      </a:r>
                      <a:endParaRPr lang="en-GB" sz="2400" dirty="0">
                        <a:latin typeface="Arial" panose="020B0604020202020204" pitchFamily="34" charset="0"/>
                        <a:cs typeface="Arial" panose="020B0604020202020204" pitchFamily="34" charset="0"/>
                      </a:endParaRPr>
                    </a:p>
                  </a:txBody>
                  <a:tcPr marL="68580" marR="68580" marT="34290" marB="34290"/>
                </a:tc>
              </a:tr>
            </a:tbl>
          </a:graphicData>
        </a:graphic>
      </p:graphicFrame>
      <p:pic>
        <p:nvPicPr>
          <p:cNvPr id="5" name="Picture 4"/>
          <p:cNvPicPr>
            <a:picLocks noChangeAspect="1"/>
          </p:cNvPicPr>
          <p:nvPr/>
        </p:nvPicPr>
        <p:blipFill>
          <a:blip r:embed="rId3"/>
          <a:stretch>
            <a:fillRect/>
          </a:stretch>
        </p:blipFill>
        <p:spPr>
          <a:xfrm>
            <a:off x="6290128" y="4336306"/>
            <a:ext cx="1280549" cy="1363898"/>
          </a:xfrm>
          <a:prstGeom prst="rect">
            <a:avLst/>
          </a:prstGeom>
        </p:spPr>
      </p:pic>
      <p:pic>
        <p:nvPicPr>
          <p:cNvPr id="6" name="Picture 5"/>
          <p:cNvPicPr>
            <a:picLocks noChangeAspect="1"/>
          </p:cNvPicPr>
          <p:nvPr/>
        </p:nvPicPr>
        <p:blipFill>
          <a:blip r:embed="rId4"/>
          <a:stretch>
            <a:fillRect/>
          </a:stretch>
        </p:blipFill>
        <p:spPr>
          <a:xfrm>
            <a:off x="1712819" y="2603870"/>
            <a:ext cx="1374626" cy="1456449"/>
          </a:xfrm>
          <a:prstGeom prst="rect">
            <a:avLst/>
          </a:prstGeom>
        </p:spPr>
      </p:pic>
      <p:pic>
        <p:nvPicPr>
          <p:cNvPr id="7" name="Picture 6"/>
          <p:cNvPicPr>
            <a:picLocks noChangeAspect="1"/>
          </p:cNvPicPr>
          <p:nvPr/>
        </p:nvPicPr>
        <p:blipFill>
          <a:blip r:embed="rId5"/>
          <a:stretch>
            <a:fillRect/>
          </a:stretch>
        </p:blipFill>
        <p:spPr>
          <a:xfrm>
            <a:off x="6229054" y="2592493"/>
            <a:ext cx="1341623" cy="1405132"/>
          </a:xfrm>
          <a:prstGeom prst="rect">
            <a:avLst/>
          </a:prstGeom>
        </p:spPr>
      </p:pic>
      <p:pic>
        <p:nvPicPr>
          <p:cNvPr id="8" name="Picture 7"/>
          <p:cNvPicPr>
            <a:picLocks noChangeAspect="1"/>
          </p:cNvPicPr>
          <p:nvPr/>
        </p:nvPicPr>
        <p:blipFill>
          <a:blip r:embed="rId6"/>
          <a:stretch>
            <a:fillRect/>
          </a:stretch>
        </p:blipFill>
        <p:spPr>
          <a:xfrm>
            <a:off x="6205204" y="896371"/>
            <a:ext cx="1365473" cy="1357441"/>
          </a:xfrm>
          <a:prstGeom prst="rect">
            <a:avLst/>
          </a:prstGeom>
        </p:spPr>
      </p:pic>
      <p:pic>
        <p:nvPicPr>
          <p:cNvPr id="9" name="Picture 8"/>
          <p:cNvPicPr>
            <a:picLocks noChangeAspect="1"/>
          </p:cNvPicPr>
          <p:nvPr/>
        </p:nvPicPr>
        <p:blipFill>
          <a:blip r:embed="rId7"/>
          <a:stretch>
            <a:fillRect/>
          </a:stretch>
        </p:blipFill>
        <p:spPr>
          <a:xfrm>
            <a:off x="3978421" y="2603870"/>
            <a:ext cx="1385603" cy="1393754"/>
          </a:xfrm>
          <a:prstGeom prst="rect">
            <a:avLst/>
          </a:prstGeom>
        </p:spPr>
      </p:pic>
      <p:pic>
        <p:nvPicPr>
          <p:cNvPr id="10" name="Picture 9"/>
          <p:cNvPicPr>
            <a:picLocks noChangeAspect="1"/>
          </p:cNvPicPr>
          <p:nvPr/>
        </p:nvPicPr>
        <p:blipFill>
          <a:blip r:embed="rId8"/>
          <a:stretch>
            <a:fillRect/>
          </a:stretch>
        </p:blipFill>
        <p:spPr>
          <a:xfrm>
            <a:off x="1712819" y="935493"/>
            <a:ext cx="1374626" cy="1415056"/>
          </a:xfrm>
          <a:prstGeom prst="rect">
            <a:avLst/>
          </a:prstGeom>
        </p:spPr>
      </p:pic>
      <p:pic>
        <p:nvPicPr>
          <p:cNvPr id="11" name="Picture 10"/>
          <p:cNvPicPr>
            <a:picLocks noChangeAspect="1"/>
          </p:cNvPicPr>
          <p:nvPr/>
        </p:nvPicPr>
        <p:blipFill>
          <a:blip r:embed="rId9"/>
          <a:stretch>
            <a:fillRect/>
          </a:stretch>
        </p:blipFill>
        <p:spPr>
          <a:xfrm>
            <a:off x="3983428" y="4333141"/>
            <a:ext cx="1320982" cy="1367063"/>
          </a:xfrm>
          <a:prstGeom prst="rect">
            <a:avLst/>
          </a:prstGeom>
        </p:spPr>
      </p:pic>
      <p:pic>
        <p:nvPicPr>
          <p:cNvPr id="12" name="Picture 11"/>
          <p:cNvPicPr>
            <a:picLocks noChangeAspect="1"/>
          </p:cNvPicPr>
          <p:nvPr/>
        </p:nvPicPr>
        <p:blipFill>
          <a:blip r:embed="rId10"/>
          <a:stretch>
            <a:fillRect/>
          </a:stretch>
        </p:blipFill>
        <p:spPr>
          <a:xfrm>
            <a:off x="1712819" y="4333141"/>
            <a:ext cx="1284890" cy="1367063"/>
          </a:xfrm>
          <a:prstGeom prst="rect">
            <a:avLst/>
          </a:prstGeom>
        </p:spPr>
      </p:pic>
      <p:pic>
        <p:nvPicPr>
          <p:cNvPr id="13" name="Picture 12"/>
          <p:cNvPicPr>
            <a:picLocks noChangeAspect="1"/>
          </p:cNvPicPr>
          <p:nvPr/>
        </p:nvPicPr>
        <p:blipFill>
          <a:blip r:embed="rId11"/>
          <a:stretch>
            <a:fillRect/>
          </a:stretch>
        </p:blipFill>
        <p:spPr>
          <a:xfrm>
            <a:off x="3974840" y="896371"/>
            <a:ext cx="1389185" cy="1454177"/>
          </a:xfrm>
          <a:prstGeom prst="rect">
            <a:avLst/>
          </a:prstGeom>
        </p:spPr>
      </p:pic>
      <p:sp>
        <p:nvSpPr>
          <p:cNvPr id="14" name="TextBox 13"/>
          <p:cNvSpPr txBox="1"/>
          <p:nvPr/>
        </p:nvSpPr>
        <p:spPr>
          <a:xfrm>
            <a:off x="1459690" y="2238932"/>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cabeza</a:t>
            </a:r>
            <a:endParaRPr lang="en-GB"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3720494" y="2238932"/>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los </a:t>
            </a:r>
            <a:r>
              <a:rPr lang="en-GB" b="1" dirty="0" err="1">
                <a:solidFill>
                  <a:srgbClr val="0070C0"/>
                </a:solidFill>
                <a:latin typeface="Arial" panose="020B0604020202020204" pitchFamily="34" charset="0"/>
                <a:cs typeface="Arial" panose="020B0604020202020204" pitchFamily="34" charset="0"/>
              </a:rPr>
              <a:t>hombros</a:t>
            </a:r>
            <a:endParaRPr lang="en-GB" b="1"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5981299" y="2238932"/>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a:t>
            </a:r>
            <a:r>
              <a:rPr lang="en-GB" b="1" dirty="0" err="1">
                <a:solidFill>
                  <a:srgbClr val="0070C0"/>
                </a:solidFill>
                <a:latin typeface="Arial" panose="020B0604020202020204" pitchFamily="34" charset="0"/>
                <a:cs typeface="Arial" panose="020B0604020202020204" pitchFamily="34" charset="0"/>
              </a:rPr>
              <a:t>brazo</a:t>
            </a:r>
            <a:endParaRPr lang="en-GB" b="1" dirty="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1459690" y="3979499"/>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a:t>
            </a:r>
            <a:r>
              <a:rPr lang="en-GB" b="1" dirty="0" err="1">
                <a:solidFill>
                  <a:srgbClr val="0070C0"/>
                </a:solidFill>
                <a:latin typeface="Arial" panose="020B0604020202020204" pitchFamily="34" charset="0"/>
                <a:cs typeface="Arial" panose="020B0604020202020204" pitchFamily="34" charset="0"/>
              </a:rPr>
              <a:t>codo</a:t>
            </a:r>
            <a:endParaRPr lang="en-GB" b="1" dirty="0">
              <a:solidFill>
                <a:srgbClr val="0070C0"/>
              </a:solidFill>
              <a:latin typeface="Arial" panose="020B0604020202020204" pitchFamily="34" charset="0"/>
              <a:cs typeface="Arial" panose="020B0604020202020204" pitchFamily="34" charset="0"/>
            </a:endParaRPr>
          </a:p>
        </p:txBody>
      </p:sp>
      <p:sp>
        <p:nvSpPr>
          <p:cNvPr id="18" name="TextBox 17"/>
          <p:cNvSpPr txBox="1"/>
          <p:nvPr/>
        </p:nvSpPr>
        <p:spPr>
          <a:xfrm>
            <a:off x="3677959" y="3928415"/>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mano</a:t>
            </a:r>
            <a:endParaRPr lang="en-GB"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5896228" y="3929272"/>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a:t>
            </a:r>
            <a:r>
              <a:rPr lang="en-GB" b="1" dirty="0" err="1">
                <a:solidFill>
                  <a:srgbClr val="0070C0"/>
                </a:solidFill>
                <a:latin typeface="Arial" panose="020B0604020202020204" pitchFamily="34" charset="0"/>
                <a:cs typeface="Arial" panose="020B0604020202020204" pitchFamily="34" charset="0"/>
              </a:rPr>
              <a:t>dedo</a:t>
            </a:r>
            <a:endParaRPr lang="en-GB" b="1" dirty="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420684" y="5619557"/>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pierna</a:t>
            </a:r>
            <a:endParaRPr lang="en-GB"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3669890" y="5601090"/>
            <a:ext cx="1791149"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la </a:t>
            </a:r>
            <a:r>
              <a:rPr lang="en-GB" b="1" dirty="0" err="1">
                <a:solidFill>
                  <a:srgbClr val="FF0000"/>
                </a:solidFill>
                <a:latin typeface="Arial" panose="020B0604020202020204" pitchFamily="34" charset="0"/>
                <a:cs typeface="Arial" panose="020B0604020202020204" pitchFamily="34" charset="0"/>
              </a:rPr>
              <a:t>rodilla</a:t>
            </a:r>
            <a:endParaRPr lang="en-GB" b="1"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5944338" y="5610369"/>
            <a:ext cx="1791149" cy="369332"/>
          </a:xfrm>
          <a:prstGeom prst="rect">
            <a:avLst/>
          </a:prstGeom>
          <a:noFill/>
        </p:spPr>
        <p:txBody>
          <a:bodyPr wrap="square" rtlCol="0">
            <a:spAutoFit/>
          </a:bodyPr>
          <a:lstStyle/>
          <a:p>
            <a:pPr algn="ctr"/>
            <a:r>
              <a:rPr lang="en-GB" b="1" dirty="0">
                <a:solidFill>
                  <a:srgbClr val="0070C0"/>
                </a:solidFill>
                <a:latin typeface="Arial" panose="020B0604020202020204" pitchFamily="34" charset="0"/>
                <a:cs typeface="Arial" panose="020B0604020202020204" pitchFamily="34" charset="0"/>
              </a:rPr>
              <a:t>el pie</a:t>
            </a:r>
          </a:p>
        </p:txBody>
      </p:sp>
      <p:sp>
        <p:nvSpPr>
          <p:cNvPr id="2" name="Rounded Rectangle 1"/>
          <p:cNvSpPr/>
          <p:nvPr/>
        </p:nvSpPr>
        <p:spPr>
          <a:xfrm>
            <a:off x="1659194" y="2238932"/>
            <a:ext cx="1428251" cy="28488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3" name="Rounded Rectangle 22"/>
          <p:cNvSpPr/>
          <p:nvPr/>
        </p:nvSpPr>
        <p:spPr>
          <a:xfrm>
            <a:off x="3885886" y="3959096"/>
            <a:ext cx="1428251" cy="28488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4" name="Rounded Rectangle 23"/>
          <p:cNvSpPr/>
          <p:nvPr/>
        </p:nvSpPr>
        <p:spPr>
          <a:xfrm>
            <a:off x="1589513" y="5660055"/>
            <a:ext cx="1428251" cy="28488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5" name="Rounded Rectangle 24"/>
          <p:cNvSpPr/>
          <p:nvPr/>
        </p:nvSpPr>
        <p:spPr>
          <a:xfrm>
            <a:off x="3882279" y="5671732"/>
            <a:ext cx="1428251" cy="28488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6" name="Rounded Rectangle 25"/>
          <p:cNvSpPr/>
          <p:nvPr/>
        </p:nvSpPr>
        <p:spPr>
          <a:xfrm>
            <a:off x="3882279" y="2265574"/>
            <a:ext cx="1428251" cy="28488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350">
              <a:solidFill>
                <a:prstClr val="white"/>
              </a:solidFill>
            </a:endParaRPr>
          </a:p>
        </p:txBody>
      </p:sp>
      <p:sp>
        <p:nvSpPr>
          <p:cNvPr id="27" name="Rounded Rectangle 26"/>
          <p:cNvSpPr/>
          <p:nvPr/>
        </p:nvSpPr>
        <p:spPr>
          <a:xfrm>
            <a:off x="6125787" y="2253741"/>
            <a:ext cx="1428251" cy="28488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350">
              <a:solidFill>
                <a:prstClr val="white"/>
              </a:solidFill>
            </a:endParaRPr>
          </a:p>
        </p:txBody>
      </p:sp>
      <p:sp>
        <p:nvSpPr>
          <p:cNvPr id="28" name="Rounded Rectangle 27"/>
          <p:cNvSpPr/>
          <p:nvPr/>
        </p:nvSpPr>
        <p:spPr>
          <a:xfrm>
            <a:off x="1589513" y="3989777"/>
            <a:ext cx="1428251" cy="28488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350">
              <a:solidFill>
                <a:prstClr val="white"/>
              </a:solidFill>
            </a:endParaRPr>
          </a:p>
        </p:txBody>
      </p:sp>
      <p:sp>
        <p:nvSpPr>
          <p:cNvPr id="29" name="Rounded Rectangle 28"/>
          <p:cNvSpPr/>
          <p:nvPr/>
        </p:nvSpPr>
        <p:spPr>
          <a:xfrm>
            <a:off x="6142426" y="3964528"/>
            <a:ext cx="1428251" cy="28488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350">
              <a:solidFill>
                <a:prstClr val="white"/>
              </a:solidFill>
            </a:endParaRPr>
          </a:p>
        </p:txBody>
      </p:sp>
      <p:sp>
        <p:nvSpPr>
          <p:cNvPr id="30" name="Rounded Rectangle 29"/>
          <p:cNvSpPr/>
          <p:nvPr/>
        </p:nvSpPr>
        <p:spPr>
          <a:xfrm>
            <a:off x="6142426" y="5667429"/>
            <a:ext cx="1428251" cy="28488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350">
              <a:solidFill>
                <a:prstClr val="white"/>
              </a:solidFill>
            </a:endParaRPr>
          </a:p>
        </p:txBody>
      </p:sp>
      <p:sp>
        <p:nvSpPr>
          <p:cNvPr id="3" name="Flowchart: Delay 2"/>
          <p:cNvSpPr/>
          <p:nvPr/>
        </p:nvSpPr>
        <p:spPr>
          <a:xfrm flipH="1">
            <a:off x="94667" y="1038335"/>
            <a:ext cx="776973" cy="619433"/>
          </a:xfrm>
          <a:prstGeom prst="flowChartDelay">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350">
              <a:solidFill>
                <a:prstClr val="white"/>
              </a:solidFill>
            </a:endParaRPr>
          </a:p>
        </p:txBody>
      </p:sp>
      <p:sp>
        <p:nvSpPr>
          <p:cNvPr id="31" name="Flowchart: Delay 30"/>
          <p:cNvSpPr/>
          <p:nvPr/>
        </p:nvSpPr>
        <p:spPr>
          <a:xfrm flipH="1">
            <a:off x="8111421" y="1038335"/>
            <a:ext cx="776973" cy="619433"/>
          </a:xfrm>
          <a:prstGeom prst="flowChartDelay">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350">
              <a:solidFill>
                <a:prstClr val="white"/>
              </a:solidFill>
            </a:endParaRPr>
          </a:p>
        </p:txBody>
      </p:sp>
    </p:spTree>
    <p:extLst>
      <p:ext uri="{BB962C8B-B14F-4D97-AF65-F5344CB8AC3E}">
        <p14:creationId xmlns:p14="http://schemas.microsoft.com/office/powerpoint/2010/main" val="2820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grpId="0" nodeType="click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par>
                                <p:cTn id="54" presetID="6" presetClass="exit" presetSubtype="32" fill="hold" grpId="0" nodeType="withEffect">
                                  <p:stCondLst>
                                    <p:cond delay="0"/>
                                  </p:stCondLst>
                                  <p:childTnLst>
                                    <p:animEffect transition="out" filter="circle(out)">
                                      <p:cBhvr>
                                        <p:cTn id="55" dur="2000"/>
                                        <p:tgtEl>
                                          <p:spTgt spid="26"/>
                                        </p:tgtEl>
                                      </p:cBhvr>
                                    </p:animEffect>
                                    <p:set>
                                      <p:cBhvr>
                                        <p:cTn id="56" dur="1" fill="hold">
                                          <p:stCondLst>
                                            <p:cond delay="1999"/>
                                          </p:stCondLst>
                                        </p:cTn>
                                        <p:tgtEl>
                                          <p:spTgt spid="26"/>
                                        </p:tgtEl>
                                        <p:attrNameLst>
                                          <p:attrName>style.visibility</p:attrName>
                                        </p:attrNameLst>
                                      </p:cBhvr>
                                      <p:to>
                                        <p:strVal val="hidden"/>
                                      </p:to>
                                    </p:set>
                                  </p:childTnLst>
                                </p:cTn>
                              </p:par>
                              <p:par>
                                <p:cTn id="57" presetID="6" presetClass="exit" presetSubtype="32" fill="hold" grpId="0" nodeType="withEffect">
                                  <p:stCondLst>
                                    <p:cond delay="0"/>
                                  </p:stCondLst>
                                  <p:childTnLst>
                                    <p:animEffect transition="out" filter="circle(out)">
                                      <p:cBhvr>
                                        <p:cTn id="58" dur="2000"/>
                                        <p:tgtEl>
                                          <p:spTgt spid="27"/>
                                        </p:tgtEl>
                                      </p:cBhvr>
                                    </p:animEffect>
                                    <p:set>
                                      <p:cBhvr>
                                        <p:cTn id="59" dur="1" fill="hold">
                                          <p:stCondLst>
                                            <p:cond delay="1999"/>
                                          </p:stCondLst>
                                        </p:cTn>
                                        <p:tgtEl>
                                          <p:spTgt spid="27"/>
                                        </p:tgtEl>
                                        <p:attrNameLst>
                                          <p:attrName>style.visibility</p:attrName>
                                        </p:attrNameLst>
                                      </p:cBhvr>
                                      <p:to>
                                        <p:strVal val="hidden"/>
                                      </p:to>
                                    </p:set>
                                  </p:childTnLst>
                                </p:cTn>
                              </p:par>
                              <p:par>
                                <p:cTn id="60" presetID="6" presetClass="exit" presetSubtype="32" fill="hold" grpId="0" nodeType="withEffect">
                                  <p:stCondLst>
                                    <p:cond delay="0"/>
                                  </p:stCondLst>
                                  <p:childTnLst>
                                    <p:animEffect transition="out" filter="circle(out)">
                                      <p:cBhvr>
                                        <p:cTn id="61" dur="2000"/>
                                        <p:tgtEl>
                                          <p:spTgt spid="28"/>
                                        </p:tgtEl>
                                      </p:cBhvr>
                                    </p:animEffect>
                                    <p:set>
                                      <p:cBhvr>
                                        <p:cTn id="62" dur="1" fill="hold">
                                          <p:stCondLst>
                                            <p:cond delay="1999"/>
                                          </p:stCondLst>
                                        </p:cTn>
                                        <p:tgtEl>
                                          <p:spTgt spid="28"/>
                                        </p:tgtEl>
                                        <p:attrNameLst>
                                          <p:attrName>style.visibility</p:attrName>
                                        </p:attrNameLst>
                                      </p:cBhvr>
                                      <p:to>
                                        <p:strVal val="hidden"/>
                                      </p:to>
                                    </p:set>
                                  </p:childTnLst>
                                </p:cTn>
                              </p:par>
                              <p:par>
                                <p:cTn id="63" presetID="6" presetClass="exit" presetSubtype="32" fill="hold" grpId="0" nodeType="withEffect">
                                  <p:stCondLst>
                                    <p:cond delay="0"/>
                                  </p:stCondLst>
                                  <p:childTnLst>
                                    <p:animEffect transition="out" filter="circle(out)">
                                      <p:cBhvr>
                                        <p:cTn id="64" dur="2000"/>
                                        <p:tgtEl>
                                          <p:spTgt spid="23"/>
                                        </p:tgtEl>
                                      </p:cBhvr>
                                    </p:animEffect>
                                    <p:set>
                                      <p:cBhvr>
                                        <p:cTn id="65" dur="1" fill="hold">
                                          <p:stCondLst>
                                            <p:cond delay="1999"/>
                                          </p:stCondLst>
                                        </p:cTn>
                                        <p:tgtEl>
                                          <p:spTgt spid="23"/>
                                        </p:tgtEl>
                                        <p:attrNameLst>
                                          <p:attrName>style.visibility</p:attrName>
                                        </p:attrNameLst>
                                      </p:cBhvr>
                                      <p:to>
                                        <p:strVal val="hidden"/>
                                      </p:to>
                                    </p:set>
                                  </p:childTnLst>
                                </p:cTn>
                              </p:par>
                              <p:par>
                                <p:cTn id="66" presetID="6" presetClass="exit" presetSubtype="32" fill="hold" grpId="0" nodeType="withEffect">
                                  <p:stCondLst>
                                    <p:cond delay="0"/>
                                  </p:stCondLst>
                                  <p:childTnLst>
                                    <p:animEffect transition="out" filter="circle(out)">
                                      <p:cBhvr>
                                        <p:cTn id="67" dur="2000"/>
                                        <p:tgtEl>
                                          <p:spTgt spid="29"/>
                                        </p:tgtEl>
                                      </p:cBhvr>
                                    </p:animEffect>
                                    <p:set>
                                      <p:cBhvr>
                                        <p:cTn id="68" dur="1" fill="hold">
                                          <p:stCondLst>
                                            <p:cond delay="1999"/>
                                          </p:stCondLst>
                                        </p:cTn>
                                        <p:tgtEl>
                                          <p:spTgt spid="29"/>
                                        </p:tgtEl>
                                        <p:attrNameLst>
                                          <p:attrName>style.visibility</p:attrName>
                                        </p:attrNameLst>
                                      </p:cBhvr>
                                      <p:to>
                                        <p:strVal val="hidden"/>
                                      </p:to>
                                    </p:set>
                                  </p:childTnLst>
                                </p:cTn>
                              </p:par>
                              <p:par>
                                <p:cTn id="69" presetID="6" presetClass="exit" presetSubtype="32" fill="hold" grpId="0" nodeType="withEffect">
                                  <p:stCondLst>
                                    <p:cond delay="0"/>
                                  </p:stCondLst>
                                  <p:childTnLst>
                                    <p:animEffect transition="out" filter="circle(out)">
                                      <p:cBhvr>
                                        <p:cTn id="70" dur="2000"/>
                                        <p:tgtEl>
                                          <p:spTgt spid="24"/>
                                        </p:tgtEl>
                                      </p:cBhvr>
                                    </p:animEffect>
                                    <p:set>
                                      <p:cBhvr>
                                        <p:cTn id="71" dur="1" fill="hold">
                                          <p:stCondLst>
                                            <p:cond delay="1999"/>
                                          </p:stCondLst>
                                        </p:cTn>
                                        <p:tgtEl>
                                          <p:spTgt spid="24"/>
                                        </p:tgtEl>
                                        <p:attrNameLst>
                                          <p:attrName>style.visibility</p:attrName>
                                        </p:attrNameLst>
                                      </p:cBhvr>
                                      <p:to>
                                        <p:strVal val="hidden"/>
                                      </p:to>
                                    </p:set>
                                  </p:childTnLst>
                                </p:cTn>
                              </p:par>
                              <p:par>
                                <p:cTn id="72" presetID="6" presetClass="exit" presetSubtype="32" fill="hold" grpId="0" nodeType="withEffect">
                                  <p:stCondLst>
                                    <p:cond delay="0"/>
                                  </p:stCondLst>
                                  <p:childTnLst>
                                    <p:animEffect transition="out" filter="circle(out)">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6" presetClass="exit" presetSubtype="32" fill="hold" grpId="0" nodeType="withEffect">
                                  <p:stCondLst>
                                    <p:cond delay="0"/>
                                  </p:stCondLst>
                                  <p:childTnLst>
                                    <p:animEffect transition="out" filter="circle(out)">
                                      <p:cBhvr>
                                        <p:cTn id="76" dur="2000"/>
                                        <p:tgtEl>
                                          <p:spTgt spid="30"/>
                                        </p:tgtEl>
                                      </p:cBhvr>
                                    </p:animEffect>
                                    <p:set>
                                      <p:cBhvr>
                                        <p:cTn id="77"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8" restart="whenNotActive" fill="hold" evtFilter="cancelBubble" nodeType="interactiveSeq">
                <p:stCondLst>
                  <p:cond evt="onClick" delay="0">
                    <p:tgtEl>
                      <p:spTgt spid="31"/>
                    </p:tgtEl>
                  </p:cond>
                </p:stCondLst>
                <p:endSync evt="end" delay="0">
                  <p:rtn val="all"/>
                </p:endSync>
                <p:childTnLst>
                  <p:par>
                    <p:cTn id="79" fill="hold">
                      <p:stCondLst>
                        <p:cond delay="0"/>
                      </p:stCondLst>
                      <p:childTnLst>
                        <p:par>
                          <p:cTn id="80" fill="hold">
                            <p:stCondLst>
                              <p:cond delay="0"/>
                            </p:stCondLst>
                            <p:childTnLst>
                              <p:par>
                                <p:cTn id="81" presetID="6" presetClass="entr" presetSubtype="16" fill="hold" grpId="1"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circle(in)">
                                      <p:cBhvr>
                                        <p:cTn id="83" dur="2000"/>
                                        <p:tgtEl>
                                          <p:spTgt spid="2"/>
                                        </p:tgtEl>
                                      </p:cBhvr>
                                    </p:animEffect>
                                  </p:childTnLst>
                                </p:cTn>
                              </p:par>
                              <p:par>
                                <p:cTn id="84" presetID="6" presetClass="entr" presetSubtype="16" fill="hold" grpId="1"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circle(in)">
                                      <p:cBhvr>
                                        <p:cTn id="86" dur="2000"/>
                                        <p:tgtEl>
                                          <p:spTgt spid="26"/>
                                        </p:tgtEl>
                                      </p:cBhvr>
                                    </p:animEffect>
                                  </p:childTnLst>
                                </p:cTn>
                              </p:par>
                              <p:par>
                                <p:cTn id="87" presetID="6" presetClass="entr" presetSubtype="16" fill="hold" grpId="1"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circle(in)">
                                      <p:cBhvr>
                                        <p:cTn id="89" dur="2000"/>
                                        <p:tgtEl>
                                          <p:spTgt spid="27"/>
                                        </p:tgtEl>
                                      </p:cBhvr>
                                    </p:animEffect>
                                  </p:childTnLst>
                                </p:cTn>
                              </p:par>
                              <p:par>
                                <p:cTn id="90" presetID="6" presetClass="entr" presetSubtype="16" fill="hold" grpId="1"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circle(in)">
                                      <p:cBhvr>
                                        <p:cTn id="92" dur="2000"/>
                                        <p:tgtEl>
                                          <p:spTgt spid="28"/>
                                        </p:tgtEl>
                                      </p:cBhvr>
                                    </p:animEffect>
                                  </p:childTnLst>
                                </p:cTn>
                              </p:par>
                              <p:par>
                                <p:cTn id="93" presetID="6" presetClass="entr" presetSubtype="16" fill="hold" grpId="1"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circle(in)">
                                      <p:cBhvr>
                                        <p:cTn id="95" dur="2000"/>
                                        <p:tgtEl>
                                          <p:spTgt spid="23"/>
                                        </p:tgtEl>
                                      </p:cBhvr>
                                    </p:animEffect>
                                  </p:childTnLst>
                                </p:cTn>
                              </p:par>
                              <p:par>
                                <p:cTn id="96" presetID="6" presetClass="entr" presetSubtype="16" fill="hold" grpId="1"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circle(in)">
                                      <p:cBhvr>
                                        <p:cTn id="98" dur="2000"/>
                                        <p:tgtEl>
                                          <p:spTgt spid="29"/>
                                        </p:tgtEl>
                                      </p:cBhvr>
                                    </p:animEffect>
                                  </p:childTnLst>
                                </p:cTn>
                              </p:par>
                              <p:par>
                                <p:cTn id="99" presetID="6" presetClass="entr" presetSubtype="16" fill="hold" grpId="1"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circle(in)">
                                      <p:cBhvr>
                                        <p:cTn id="101" dur="2000"/>
                                        <p:tgtEl>
                                          <p:spTgt spid="24"/>
                                        </p:tgtEl>
                                      </p:cBhvr>
                                    </p:animEffect>
                                  </p:childTnLst>
                                </p:cTn>
                              </p:par>
                              <p:par>
                                <p:cTn id="102" presetID="6" presetClass="entr" presetSubtype="16" fill="hold" grpId="1"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circle(in)">
                                      <p:cBhvr>
                                        <p:cTn id="104" dur="2000"/>
                                        <p:tgtEl>
                                          <p:spTgt spid="25"/>
                                        </p:tgtEl>
                                      </p:cBhvr>
                                    </p:animEffect>
                                  </p:childTnLst>
                                </p:cTn>
                              </p:par>
                              <p:par>
                                <p:cTn id="105" presetID="6" presetClass="entr" presetSubtype="16" fill="hold" grpId="1"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circle(in)">
                                      <p:cBhvr>
                                        <p:cTn id="107" dur="2000"/>
                                        <p:tgtEl>
                                          <p:spTgt spid="30"/>
                                        </p:tgtEl>
                                      </p:cBhvr>
                                    </p:animEffect>
                                  </p:childTnLst>
                                </p:cTn>
                              </p:par>
                            </p:childTnLst>
                          </p:cTn>
                        </p:par>
                      </p:childTnLst>
                    </p:cTn>
                  </p:par>
                </p:childTnLst>
              </p:cTn>
              <p:nextCondLst>
                <p:cond evt="onClick" delay="0">
                  <p:tgtEl>
                    <p:spTgt spid="31"/>
                  </p:tgtEl>
                </p:cond>
              </p:nextCondLst>
            </p:seq>
          </p:childTnLst>
        </p:cTn>
      </p:par>
    </p:tnLst>
    <p:bldLst>
      <p:bldP spid="2" grpId="0" animBg="1"/>
      <p:bldP spid="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1449425" y="2088142"/>
            <a:ext cx="5446227" cy="310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GB" sz="2625" dirty="0" err="1">
                <a:solidFill>
                  <a:prstClr val="black"/>
                </a:solidFill>
                <a:ea typeface="Calibri" panose="020F0502020204030204" pitchFamily="34" charset="0"/>
                <a:cs typeface="Times New Roman" panose="02020603050405020304" pitchFamily="18" charset="0"/>
              </a:rPr>
              <a:t>cabeza</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hombro</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rodilla</a:t>
            </a:r>
            <a:r>
              <a:rPr lang="en-GB" sz="2625" dirty="0">
                <a:solidFill>
                  <a:prstClr val="black"/>
                </a:solidFill>
                <a:ea typeface="Calibri" panose="020F0502020204030204" pitchFamily="34" charset="0"/>
                <a:cs typeface="Times New Roman" panose="02020603050405020304" pitchFamily="18" charset="0"/>
              </a:rPr>
              <a:t>   pie</a:t>
            </a:r>
            <a:endParaRPr lang="en-GB" sz="450" dirty="0">
              <a:solidFill>
                <a:prstClr val="black"/>
              </a:solidFill>
            </a:endParaRPr>
          </a:p>
          <a:p>
            <a:pPr eaLnBrk="0" fontAlgn="base" hangingPunct="0">
              <a:spcBef>
                <a:spcPct val="0"/>
              </a:spcBef>
              <a:spcAft>
                <a:spcPct val="0"/>
              </a:spcAft>
            </a:pPr>
            <a:r>
              <a:rPr lang="en-GB" sz="2625" dirty="0" err="1">
                <a:solidFill>
                  <a:prstClr val="black"/>
                </a:solidFill>
                <a:ea typeface="Calibri" panose="020F0502020204030204" pitchFamily="34" charset="0"/>
                <a:cs typeface="Times New Roman" panose="02020603050405020304" pitchFamily="18" charset="0"/>
              </a:rPr>
              <a:t>rodilla</a:t>
            </a:r>
            <a:r>
              <a:rPr lang="en-GB" sz="2625" dirty="0">
                <a:solidFill>
                  <a:prstClr val="black"/>
                </a:solidFill>
                <a:ea typeface="Calibri" panose="020F0502020204030204" pitchFamily="34" charset="0"/>
                <a:cs typeface="Times New Roman" panose="02020603050405020304" pitchFamily="18" charset="0"/>
              </a:rPr>
              <a:t>   pie</a:t>
            </a:r>
            <a:endParaRPr lang="en-GB" sz="450" dirty="0">
              <a:solidFill>
                <a:prstClr val="black"/>
              </a:solidFill>
            </a:endParaRPr>
          </a:p>
          <a:p>
            <a:pPr eaLnBrk="0" fontAlgn="base" hangingPunct="0">
              <a:spcBef>
                <a:spcPct val="0"/>
              </a:spcBef>
              <a:spcAft>
                <a:spcPct val="0"/>
              </a:spcAft>
            </a:pPr>
            <a:r>
              <a:rPr lang="en-GB" sz="2625" dirty="0" err="1">
                <a:solidFill>
                  <a:prstClr val="black"/>
                </a:solidFill>
                <a:ea typeface="Calibri" panose="020F0502020204030204" pitchFamily="34" charset="0"/>
                <a:cs typeface="Times New Roman" panose="02020603050405020304" pitchFamily="18" charset="0"/>
              </a:rPr>
              <a:t>cabeza</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hombro</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rodilla</a:t>
            </a:r>
            <a:r>
              <a:rPr lang="en-GB" sz="2625" dirty="0">
                <a:solidFill>
                  <a:prstClr val="black"/>
                </a:solidFill>
                <a:ea typeface="Calibri" panose="020F0502020204030204" pitchFamily="34" charset="0"/>
                <a:cs typeface="Times New Roman" panose="02020603050405020304" pitchFamily="18" charset="0"/>
              </a:rPr>
              <a:t>   pie</a:t>
            </a:r>
            <a:endParaRPr lang="en-GB" sz="450" dirty="0">
              <a:solidFill>
                <a:prstClr val="black"/>
              </a:solidFill>
            </a:endParaRPr>
          </a:p>
          <a:p>
            <a:pPr eaLnBrk="0" fontAlgn="base" hangingPunct="0">
              <a:spcBef>
                <a:spcPct val="0"/>
              </a:spcBef>
              <a:spcAft>
                <a:spcPct val="0"/>
              </a:spcAft>
            </a:pPr>
            <a:r>
              <a:rPr lang="en-GB" sz="2625" dirty="0" err="1">
                <a:solidFill>
                  <a:prstClr val="black"/>
                </a:solidFill>
                <a:ea typeface="Calibri" panose="020F0502020204030204" pitchFamily="34" charset="0"/>
                <a:cs typeface="Times New Roman" panose="02020603050405020304" pitchFamily="18" charset="0"/>
              </a:rPr>
              <a:t>rodilla</a:t>
            </a:r>
            <a:r>
              <a:rPr lang="en-GB" sz="2625" dirty="0">
                <a:solidFill>
                  <a:prstClr val="black"/>
                </a:solidFill>
                <a:ea typeface="Calibri" panose="020F0502020204030204" pitchFamily="34" charset="0"/>
                <a:cs typeface="Times New Roman" panose="02020603050405020304" pitchFamily="18" charset="0"/>
              </a:rPr>
              <a:t>     pie</a:t>
            </a:r>
            <a:endParaRPr lang="en-GB" sz="450" dirty="0">
              <a:solidFill>
                <a:prstClr val="black"/>
              </a:solidFill>
            </a:endParaRPr>
          </a:p>
          <a:p>
            <a:pPr eaLnBrk="0" fontAlgn="base" hangingPunct="0">
              <a:spcBef>
                <a:spcPct val="0"/>
              </a:spcBef>
              <a:spcAft>
                <a:spcPct val="0"/>
              </a:spcAft>
            </a:pPr>
            <a:r>
              <a:rPr lang="en-GB" sz="2625" dirty="0" err="1">
                <a:solidFill>
                  <a:prstClr val="black"/>
                </a:solidFill>
                <a:ea typeface="Calibri" panose="020F0502020204030204" pitchFamily="34" charset="0"/>
                <a:cs typeface="Times New Roman" panose="02020603050405020304" pitchFamily="18" charset="0"/>
              </a:rPr>
              <a:t>ojo</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oreja</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boca</a:t>
            </a:r>
            <a:r>
              <a:rPr lang="en-GB" sz="2625" dirty="0">
                <a:solidFill>
                  <a:prstClr val="black"/>
                </a:solidFill>
                <a:ea typeface="Calibri" panose="020F0502020204030204" pitchFamily="34" charset="0"/>
                <a:cs typeface="Times New Roman" panose="02020603050405020304" pitchFamily="18" charset="0"/>
              </a:rPr>
              <a:t>   y   </a:t>
            </a:r>
            <a:r>
              <a:rPr lang="en-GB" sz="2625" dirty="0" err="1">
                <a:solidFill>
                  <a:prstClr val="black"/>
                </a:solidFill>
                <a:ea typeface="Calibri" panose="020F0502020204030204" pitchFamily="34" charset="0"/>
                <a:cs typeface="Times New Roman" panose="02020603050405020304" pitchFamily="18" charset="0"/>
              </a:rPr>
              <a:t>nariz</a:t>
            </a:r>
            <a:endParaRPr lang="en-GB" sz="450" dirty="0">
              <a:solidFill>
                <a:prstClr val="black"/>
              </a:solidFill>
            </a:endParaRPr>
          </a:p>
          <a:p>
            <a:pPr eaLnBrk="0" fontAlgn="base" hangingPunct="0">
              <a:spcBef>
                <a:spcPct val="0"/>
              </a:spcBef>
              <a:spcAft>
                <a:spcPct val="0"/>
              </a:spcAft>
            </a:pPr>
            <a:r>
              <a:rPr lang="en-GB" sz="2625" dirty="0" err="1">
                <a:solidFill>
                  <a:prstClr val="black"/>
                </a:solidFill>
                <a:ea typeface="Calibri" panose="020F0502020204030204" pitchFamily="34" charset="0"/>
                <a:cs typeface="Times New Roman" panose="02020603050405020304" pitchFamily="18" charset="0"/>
              </a:rPr>
              <a:t>cabeza</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hombro</a:t>
            </a:r>
            <a:r>
              <a:rPr lang="en-GB" sz="2625" dirty="0">
                <a:solidFill>
                  <a:prstClr val="black"/>
                </a:solidFill>
                <a:ea typeface="Calibri" panose="020F0502020204030204" pitchFamily="34" charset="0"/>
                <a:cs typeface="Times New Roman" panose="02020603050405020304" pitchFamily="18" charset="0"/>
              </a:rPr>
              <a:t>  </a:t>
            </a:r>
            <a:r>
              <a:rPr lang="en-GB" sz="2625" dirty="0" err="1">
                <a:solidFill>
                  <a:prstClr val="black"/>
                </a:solidFill>
                <a:ea typeface="Calibri" panose="020F0502020204030204" pitchFamily="34" charset="0"/>
                <a:cs typeface="Times New Roman" panose="02020603050405020304" pitchFamily="18" charset="0"/>
              </a:rPr>
              <a:t>rodilla</a:t>
            </a:r>
            <a:r>
              <a:rPr lang="en-GB" sz="2625" dirty="0">
                <a:solidFill>
                  <a:prstClr val="black"/>
                </a:solidFill>
                <a:ea typeface="Calibri" panose="020F0502020204030204" pitchFamily="34" charset="0"/>
                <a:cs typeface="Times New Roman" panose="02020603050405020304" pitchFamily="18" charset="0"/>
              </a:rPr>
              <a:t>     pie</a:t>
            </a:r>
            <a:endParaRPr lang="en-GB" sz="450" dirty="0">
              <a:solidFill>
                <a:prstClr val="black"/>
              </a:solidFill>
            </a:endParaRPr>
          </a:p>
          <a:p>
            <a:pPr eaLnBrk="0" fontAlgn="base" hangingPunct="0">
              <a:spcBef>
                <a:spcPct val="0"/>
              </a:spcBef>
              <a:spcAft>
                <a:spcPct val="0"/>
              </a:spcAft>
            </a:pPr>
            <a:r>
              <a:rPr lang="en-GB" sz="2625" dirty="0" err="1">
                <a:solidFill>
                  <a:prstClr val="black"/>
                </a:solidFill>
                <a:ea typeface="Calibri" panose="020F0502020204030204" pitchFamily="34" charset="0"/>
                <a:cs typeface="Times New Roman" panose="02020603050405020304" pitchFamily="18" charset="0"/>
              </a:rPr>
              <a:t>rodilla</a:t>
            </a:r>
            <a:r>
              <a:rPr lang="en-GB" sz="2625" dirty="0">
                <a:solidFill>
                  <a:prstClr val="black"/>
                </a:solidFill>
                <a:ea typeface="Calibri" panose="020F0502020204030204" pitchFamily="34" charset="0"/>
                <a:cs typeface="Times New Roman" panose="02020603050405020304" pitchFamily="18" charset="0"/>
              </a:rPr>
              <a:t>     pie</a:t>
            </a:r>
            <a:endParaRPr lang="en-GB" sz="450" dirty="0">
              <a:solidFill>
                <a:prstClr val="black"/>
              </a:solidFill>
            </a:endParaRPr>
          </a:p>
          <a:p>
            <a:pPr eaLnBrk="0" fontAlgn="base" hangingPunct="0">
              <a:spcBef>
                <a:spcPct val="0"/>
              </a:spcBef>
              <a:spcAft>
                <a:spcPct val="0"/>
              </a:spcAft>
            </a:pPr>
            <a:endParaRPr lang="en-GB" sz="1350" dirty="0">
              <a:solidFill>
                <a:prstClr val="black"/>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349" y="1075297"/>
            <a:ext cx="2054218" cy="2025687"/>
          </a:xfrm>
          <a:prstGeom prst="rect">
            <a:avLst/>
          </a:prstGeom>
        </p:spPr>
      </p:pic>
    </p:spTree>
    <p:extLst>
      <p:ext uri="{BB962C8B-B14F-4D97-AF65-F5344CB8AC3E}">
        <p14:creationId xmlns:p14="http://schemas.microsoft.com/office/powerpoint/2010/main" val="1617899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1715" y="1058957"/>
            <a:ext cx="850106" cy="1050131"/>
          </a:xfrm>
          <a:prstGeom prst="rect">
            <a:avLst/>
          </a:prstGeom>
        </p:spPr>
      </p:pic>
      <p:pic>
        <p:nvPicPr>
          <p:cNvPr id="3" name="Picture 2"/>
          <p:cNvPicPr>
            <a:picLocks noChangeAspect="1"/>
          </p:cNvPicPr>
          <p:nvPr/>
        </p:nvPicPr>
        <p:blipFill>
          <a:blip r:embed="rId4"/>
          <a:stretch>
            <a:fillRect/>
          </a:stretch>
        </p:blipFill>
        <p:spPr>
          <a:xfrm>
            <a:off x="2510273" y="1066099"/>
            <a:ext cx="992981" cy="1042988"/>
          </a:xfrm>
          <a:prstGeom prst="rect">
            <a:avLst/>
          </a:prstGeom>
        </p:spPr>
      </p:pic>
      <p:pic>
        <p:nvPicPr>
          <p:cNvPr id="4" name="Picture 3"/>
          <p:cNvPicPr>
            <a:picLocks noChangeAspect="1"/>
          </p:cNvPicPr>
          <p:nvPr/>
        </p:nvPicPr>
        <p:blipFill>
          <a:blip r:embed="rId5"/>
          <a:stretch>
            <a:fillRect/>
          </a:stretch>
        </p:blipFill>
        <p:spPr>
          <a:xfrm>
            <a:off x="3739964" y="1187544"/>
            <a:ext cx="835819" cy="921544"/>
          </a:xfrm>
          <a:prstGeom prst="rect">
            <a:avLst/>
          </a:prstGeom>
        </p:spPr>
      </p:pic>
      <p:pic>
        <p:nvPicPr>
          <p:cNvPr id="5" name="Picture 4"/>
          <p:cNvPicPr>
            <a:picLocks noChangeAspect="1"/>
          </p:cNvPicPr>
          <p:nvPr/>
        </p:nvPicPr>
        <p:blipFill>
          <a:blip r:embed="rId6"/>
          <a:stretch>
            <a:fillRect/>
          </a:stretch>
        </p:blipFill>
        <p:spPr>
          <a:xfrm>
            <a:off x="4812493" y="1174722"/>
            <a:ext cx="1035844" cy="750094"/>
          </a:xfrm>
          <a:prstGeom prst="rect">
            <a:avLst/>
          </a:prstGeom>
        </p:spPr>
      </p:pic>
      <p:pic>
        <p:nvPicPr>
          <p:cNvPr id="6" name="Picture 5"/>
          <p:cNvPicPr>
            <a:picLocks noChangeAspect="1"/>
          </p:cNvPicPr>
          <p:nvPr/>
        </p:nvPicPr>
        <p:blipFill>
          <a:blip r:embed="rId5"/>
          <a:stretch>
            <a:fillRect/>
          </a:stretch>
        </p:blipFill>
        <p:spPr>
          <a:xfrm>
            <a:off x="5885022" y="1174722"/>
            <a:ext cx="835819" cy="921544"/>
          </a:xfrm>
          <a:prstGeom prst="rect">
            <a:avLst/>
          </a:prstGeom>
        </p:spPr>
      </p:pic>
      <p:pic>
        <p:nvPicPr>
          <p:cNvPr id="7" name="Picture 6"/>
          <p:cNvPicPr>
            <a:picLocks noChangeAspect="1"/>
          </p:cNvPicPr>
          <p:nvPr/>
        </p:nvPicPr>
        <p:blipFill>
          <a:blip r:embed="rId6"/>
          <a:stretch>
            <a:fillRect/>
          </a:stretch>
        </p:blipFill>
        <p:spPr>
          <a:xfrm>
            <a:off x="6855101" y="1174721"/>
            <a:ext cx="1035844" cy="750094"/>
          </a:xfrm>
          <a:prstGeom prst="rect">
            <a:avLst/>
          </a:prstGeom>
        </p:spPr>
      </p:pic>
      <p:pic>
        <p:nvPicPr>
          <p:cNvPr id="8" name="Picture 7"/>
          <p:cNvPicPr>
            <a:picLocks noChangeAspect="1"/>
          </p:cNvPicPr>
          <p:nvPr/>
        </p:nvPicPr>
        <p:blipFill>
          <a:blip r:embed="rId3"/>
          <a:stretch>
            <a:fillRect/>
          </a:stretch>
        </p:blipFill>
        <p:spPr>
          <a:xfrm>
            <a:off x="1363407" y="2345204"/>
            <a:ext cx="850106" cy="1050131"/>
          </a:xfrm>
          <a:prstGeom prst="rect">
            <a:avLst/>
          </a:prstGeom>
        </p:spPr>
      </p:pic>
      <p:pic>
        <p:nvPicPr>
          <p:cNvPr id="9" name="Picture 8"/>
          <p:cNvPicPr>
            <a:picLocks noChangeAspect="1"/>
          </p:cNvPicPr>
          <p:nvPr/>
        </p:nvPicPr>
        <p:blipFill>
          <a:blip r:embed="rId4"/>
          <a:stretch>
            <a:fillRect/>
          </a:stretch>
        </p:blipFill>
        <p:spPr>
          <a:xfrm>
            <a:off x="2582887" y="2345203"/>
            <a:ext cx="992981" cy="1042988"/>
          </a:xfrm>
          <a:prstGeom prst="rect">
            <a:avLst/>
          </a:prstGeom>
        </p:spPr>
      </p:pic>
      <p:pic>
        <p:nvPicPr>
          <p:cNvPr id="10" name="Picture 9"/>
          <p:cNvPicPr>
            <a:picLocks noChangeAspect="1"/>
          </p:cNvPicPr>
          <p:nvPr/>
        </p:nvPicPr>
        <p:blipFill>
          <a:blip r:embed="rId5"/>
          <a:stretch>
            <a:fillRect/>
          </a:stretch>
        </p:blipFill>
        <p:spPr>
          <a:xfrm>
            <a:off x="3879771" y="2466648"/>
            <a:ext cx="835819" cy="921544"/>
          </a:xfrm>
          <a:prstGeom prst="rect">
            <a:avLst/>
          </a:prstGeom>
        </p:spPr>
      </p:pic>
      <p:pic>
        <p:nvPicPr>
          <p:cNvPr id="11" name="Picture 10"/>
          <p:cNvPicPr>
            <a:picLocks noChangeAspect="1"/>
          </p:cNvPicPr>
          <p:nvPr/>
        </p:nvPicPr>
        <p:blipFill>
          <a:blip r:embed="rId6"/>
          <a:stretch>
            <a:fillRect/>
          </a:stretch>
        </p:blipFill>
        <p:spPr>
          <a:xfrm>
            <a:off x="4885107" y="2552372"/>
            <a:ext cx="1035844" cy="750094"/>
          </a:xfrm>
          <a:prstGeom prst="rect">
            <a:avLst/>
          </a:prstGeom>
        </p:spPr>
      </p:pic>
      <p:pic>
        <p:nvPicPr>
          <p:cNvPr id="12" name="Picture 11"/>
          <p:cNvPicPr>
            <a:picLocks noChangeAspect="1"/>
          </p:cNvPicPr>
          <p:nvPr/>
        </p:nvPicPr>
        <p:blipFill>
          <a:blip r:embed="rId5"/>
          <a:stretch>
            <a:fillRect/>
          </a:stretch>
        </p:blipFill>
        <p:spPr>
          <a:xfrm>
            <a:off x="5813753" y="2466648"/>
            <a:ext cx="835819" cy="921544"/>
          </a:xfrm>
          <a:prstGeom prst="rect">
            <a:avLst/>
          </a:prstGeom>
        </p:spPr>
      </p:pic>
      <p:pic>
        <p:nvPicPr>
          <p:cNvPr id="13" name="Picture 12"/>
          <p:cNvPicPr>
            <a:picLocks noChangeAspect="1"/>
          </p:cNvPicPr>
          <p:nvPr/>
        </p:nvPicPr>
        <p:blipFill>
          <a:blip r:embed="rId6"/>
          <a:stretch>
            <a:fillRect/>
          </a:stretch>
        </p:blipFill>
        <p:spPr>
          <a:xfrm>
            <a:off x="6783832" y="2466647"/>
            <a:ext cx="1035844" cy="750094"/>
          </a:xfrm>
          <a:prstGeom prst="rect">
            <a:avLst/>
          </a:prstGeom>
        </p:spPr>
      </p:pic>
      <p:pic>
        <p:nvPicPr>
          <p:cNvPr id="14" name="Picture 13"/>
          <p:cNvPicPr>
            <a:picLocks noChangeAspect="1"/>
          </p:cNvPicPr>
          <p:nvPr/>
        </p:nvPicPr>
        <p:blipFill>
          <a:blip r:embed="rId3"/>
          <a:stretch>
            <a:fillRect/>
          </a:stretch>
        </p:blipFill>
        <p:spPr>
          <a:xfrm>
            <a:off x="1363407" y="4775088"/>
            <a:ext cx="850106" cy="1050131"/>
          </a:xfrm>
          <a:prstGeom prst="rect">
            <a:avLst/>
          </a:prstGeom>
        </p:spPr>
      </p:pic>
      <p:pic>
        <p:nvPicPr>
          <p:cNvPr id="15" name="Picture 14"/>
          <p:cNvPicPr>
            <a:picLocks noChangeAspect="1"/>
          </p:cNvPicPr>
          <p:nvPr/>
        </p:nvPicPr>
        <p:blipFill>
          <a:blip r:embed="rId4"/>
          <a:stretch>
            <a:fillRect/>
          </a:stretch>
        </p:blipFill>
        <p:spPr>
          <a:xfrm>
            <a:off x="2582887" y="4775086"/>
            <a:ext cx="992981" cy="1042988"/>
          </a:xfrm>
          <a:prstGeom prst="rect">
            <a:avLst/>
          </a:prstGeom>
        </p:spPr>
      </p:pic>
      <p:pic>
        <p:nvPicPr>
          <p:cNvPr id="16" name="Picture 15"/>
          <p:cNvPicPr>
            <a:picLocks noChangeAspect="1"/>
          </p:cNvPicPr>
          <p:nvPr/>
        </p:nvPicPr>
        <p:blipFill>
          <a:blip r:embed="rId5"/>
          <a:stretch>
            <a:fillRect/>
          </a:stretch>
        </p:blipFill>
        <p:spPr>
          <a:xfrm>
            <a:off x="3879771" y="4896531"/>
            <a:ext cx="835819" cy="921544"/>
          </a:xfrm>
          <a:prstGeom prst="rect">
            <a:avLst/>
          </a:prstGeom>
        </p:spPr>
      </p:pic>
      <p:pic>
        <p:nvPicPr>
          <p:cNvPr id="17" name="Picture 16"/>
          <p:cNvPicPr>
            <a:picLocks noChangeAspect="1"/>
          </p:cNvPicPr>
          <p:nvPr/>
        </p:nvPicPr>
        <p:blipFill>
          <a:blip r:embed="rId6"/>
          <a:stretch>
            <a:fillRect/>
          </a:stretch>
        </p:blipFill>
        <p:spPr>
          <a:xfrm>
            <a:off x="4885107" y="4982256"/>
            <a:ext cx="1035844" cy="750094"/>
          </a:xfrm>
          <a:prstGeom prst="rect">
            <a:avLst/>
          </a:prstGeom>
        </p:spPr>
      </p:pic>
      <p:pic>
        <p:nvPicPr>
          <p:cNvPr id="18" name="Picture 17"/>
          <p:cNvPicPr>
            <a:picLocks noChangeAspect="1"/>
          </p:cNvPicPr>
          <p:nvPr/>
        </p:nvPicPr>
        <p:blipFill>
          <a:blip r:embed="rId5"/>
          <a:stretch>
            <a:fillRect/>
          </a:stretch>
        </p:blipFill>
        <p:spPr>
          <a:xfrm>
            <a:off x="5813753" y="4896531"/>
            <a:ext cx="835819" cy="921544"/>
          </a:xfrm>
          <a:prstGeom prst="rect">
            <a:avLst/>
          </a:prstGeom>
        </p:spPr>
      </p:pic>
      <p:pic>
        <p:nvPicPr>
          <p:cNvPr id="19" name="Picture 18"/>
          <p:cNvPicPr>
            <a:picLocks noChangeAspect="1"/>
          </p:cNvPicPr>
          <p:nvPr/>
        </p:nvPicPr>
        <p:blipFill>
          <a:blip r:embed="rId6"/>
          <a:stretch>
            <a:fillRect/>
          </a:stretch>
        </p:blipFill>
        <p:spPr>
          <a:xfrm>
            <a:off x="6783832" y="4896531"/>
            <a:ext cx="1035844" cy="750094"/>
          </a:xfrm>
          <a:prstGeom prst="rect">
            <a:avLst/>
          </a:prstGeom>
        </p:spPr>
      </p:pic>
      <p:pic>
        <p:nvPicPr>
          <p:cNvPr id="20" name="Picture 14" descr="pe02774_"/>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2443" y="3691166"/>
            <a:ext cx="863680" cy="60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pe02844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5014" y="3669210"/>
            <a:ext cx="574998" cy="54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 descr="hm00295_"/>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2476" y="3959393"/>
            <a:ext cx="807698" cy="2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pe02778_"/>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85310" y="3624307"/>
            <a:ext cx="444597" cy="8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3588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26" y="1252594"/>
            <a:ext cx="6010275" cy="4457700"/>
          </a:xfrm>
          <a:prstGeom prst="rect">
            <a:avLst/>
          </a:prstGeom>
        </p:spPr>
      </p:pic>
      <p:sp>
        <p:nvSpPr>
          <p:cNvPr id="5" name="Rounded Rectangular Callout 4"/>
          <p:cNvSpPr/>
          <p:nvPr/>
        </p:nvSpPr>
        <p:spPr>
          <a:xfrm>
            <a:off x="4991548" y="1464387"/>
            <a:ext cx="2751269" cy="2017058"/>
          </a:xfrm>
          <a:prstGeom prst="wedgeRoundRectCallout">
            <a:avLst>
              <a:gd name="adj1" fmla="val -79777"/>
              <a:gd name="adj2" fmla="val 34500"/>
              <a:gd name="adj3" fmla="val 16667"/>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700" dirty="0">
                <a:solidFill>
                  <a:prstClr val="black">
                    <a:lumMod val="65000"/>
                    <a:lumOff val="35000"/>
                  </a:prstClr>
                </a:solidFill>
                <a:latin typeface="Arial" panose="020B0604020202020204" pitchFamily="34" charset="0"/>
                <a:cs typeface="Arial" panose="020B0604020202020204" pitchFamily="34" charset="0"/>
              </a:rPr>
              <a:t>Juan dice…</a:t>
            </a:r>
            <a:r>
              <a:rPr lang="en-GB" sz="2700" dirty="0">
                <a:solidFill>
                  <a:prstClr val="white"/>
                </a:solidFill>
                <a:latin typeface="Arial" panose="020B0604020202020204" pitchFamily="34" charset="0"/>
                <a:cs typeface="Arial" panose="020B0604020202020204" pitchFamily="34" charset="0"/>
              </a:rPr>
              <a:t>…</a:t>
            </a:r>
          </a:p>
        </p:txBody>
      </p:sp>
      <p:sp>
        <p:nvSpPr>
          <p:cNvPr id="6" name="TextBox 5"/>
          <p:cNvSpPr txBox="1"/>
          <p:nvPr/>
        </p:nvSpPr>
        <p:spPr>
          <a:xfrm>
            <a:off x="4991550" y="2059417"/>
            <a:ext cx="2597972" cy="1107996"/>
          </a:xfrm>
          <a:prstGeom prst="rect">
            <a:avLst/>
          </a:prstGeom>
          <a:noFill/>
        </p:spPr>
        <p:txBody>
          <a:bodyPr wrap="square" rtlCol="0">
            <a:spAutoFit/>
          </a:bodyPr>
          <a:lstStyle/>
          <a:p>
            <a:pPr algn="ctr"/>
            <a:r>
              <a:rPr lang="en-GB" sz="3300" b="1" dirty="0">
                <a:solidFill>
                  <a:prstClr val="black">
                    <a:lumMod val="65000"/>
                    <a:lumOff val="35000"/>
                  </a:prstClr>
                </a:solidFill>
                <a:latin typeface="Arial" panose="020B0604020202020204" pitchFamily="34" charset="0"/>
                <a:cs typeface="Arial" panose="020B0604020202020204" pitchFamily="34" charset="0"/>
              </a:rPr>
              <a:t>¡</a:t>
            </a:r>
            <a:r>
              <a:rPr lang="en-GB" sz="3300" b="1" dirty="0" err="1">
                <a:solidFill>
                  <a:prstClr val="black">
                    <a:lumMod val="65000"/>
                    <a:lumOff val="35000"/>
                  </a:prstClr>
                </a:solidFill>
                <a:latin typeface="Arial" panose="020B0604020202020204" pitchFamily="34" charset="0"/>
                <a:cs typeface="Arial" panose="020B0604020202020204" pitchFamily="34" charset="0"/>
              </a:rPr>
              <a:t>Tocaos</a:t>
            </a:r>
            <a:r>
              <a:rPr lang="en-GB" sz="3300" b="1" dirty="0">
                <a:solidFill>
                  <a:prstClr val="black">
                    <a:lumMod val="65000"/>
                    <a:lumOff val="35000"/>
                  </a:prstClr>
                </a:solidFill>
                <a:latin typeface="Arial" panose="020B0604020202020204" pitchFamily="34" charset="0"/>
                <a:cs typeface="Arial" panose="020B0604020202020204" pitchFamily="34" charset="0"/>
              </a:rPr>
              <a:t> </a:t>
            </a:r>
            <a:r>
              <a:rPr lang="en-GB" sz="3300" b="1" dirty="0" err="1">
                <a:solidFill>
                  <a:prstClr val="black">
                    <a:lumMod val="65000"/>
                    <a:lumOff val="35000"/>
                  </a:prstClr>
                </a:solidFill>
                <a:latin typeface="Arial" panose="020B0604020202020204" pitchFamily="34" charset="0"/>
                <a:cs typeface="Arial" panose="020B0604020202020204" pitchFamily="34" charset="0"/>
              </a:rPr>
              <a:t>las</a:t>
            </a:r>
            <a:r>
              <a:rPr lang="en-GB" sz="3300" b="1" dirty="0">
                <a:solidFill>
                  <a:prstClr val="black">
                    <a:lumMod val="65000"/>
                    <a:lumOff val="35000"/>
                  </a:prstClr>
                </a:solidFill>
                <a:latin typeface="Arial" panose="020B0604020202020204" pitchFamily="34" charset="0"/>
                <a:cs typeface="Arial" panose="020B0604020202020204" pitchFamily="34" charset="0"/>
              </a:rPr>
              <a:t> </a:t>
            </a:r>
            <a:r>
              <a:rPr lang="en-GB" sz="3300" b="1" dirty="0" err="1">
                <a:solidFill>
                  <a:prstClr val="black">
                    <a:lumMod val="65000"/>
                    <a:lumOff val="35000"/>
                  </a:prstClr>
                </a:solidFill>
                <a:latin typeface="Arial" panose="020B0604020202020204" pitchFamily="34" charset="0"/>
                <a:cs typeface="Arial" panose="020B0604020202020204" pitchFamily="34" charset="0"/>
              </a:rPr>
              <a:t>piernas</a:t>
            </a:r>
            <a:r>
              <a:rPr lang="en-GB" sz="3300" b="1" dirty="0">
                <a:solidFill>
                  <a:prstClr val="black">
                    <a:lumMod val="65000"/>
                    <a:lumOff val="35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457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solidFill>
                  <a:prstClr val="black"/>
                </a:solidFill>
              </a:rPr>
              <a:t>Kur?</a:t>
            </a:r>
            <a:endParaRPr lang="en-GB" sz="4800" b="1" dirty="0">
              <a:solidFill>
                <a:prstClr val="black"/>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Kada</a:t>
            </a:r>
            <a:r>
              <a:rPr lang="en-GB" sz="4400" b="1" dirty="0" smtClean="0">
                <a:solidFill>
                  <a:prstClr val="black"/>
                </a:solidFill>
              </a:rPr>
              <a:t>?</a:t>
            </a:r>
            <a:endParaRPr lang="en-GB" sz="4400" b="1" dirty="0">
              <a:solidFill>
                <a:prstClr val="black"/>
              </a:solidFill>
            </a:endParaRP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t>K</a:t>
            </a:r>
            <a:r>
              <a:rPr lang="lt-LT" sz="4800" b="1" dirty="0" smtClean="0"/>
              <a:t>odėl</a:t>
            </a:r>
            <a:r>
              <a:rPr lang="en-GB" sz="4800" b="1" dirty="0" smtClean="0">
                <a:solidFill>
                  <a:prstClr val="white"/>
                </a:solidFill>
              </a:rPr>
              <a:t>?</a:t>
            </a:r>
            <a:endParaRPr lang="en-GB" sz="4800" b="1" dirty="0">
              <a:solidFill>
                <a:prstClr val="white"/>
              </a:solidFill>
            </a:endParaRP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Kiek</a:t>
            </a:r>
            <a:r>
              <a:rPr lang="en-GB" sz="4400" b="1" dirty="0" smtClean="0">
                <a:solidFill>
                  <a:prstClr val="black"/>
                </a:solidFill>
              </a:rPr>
              <a:t>?</a:t>
            </a:r>
            <a:endParaRPr lang="en-GB" sz="4400" b="1" dirty="0">
              <a:solidFill>
                <a:prstClr val="black"/>
              </a:solidFill>
            </a:endParaRPr>
          </a:p>
        </p:txBody>
      </p:sp>
      <p:sp>
        <p:nvSpPr>
          <p:cNvPr id="9" name="Oval Callout 8"/>
          <p:cNvSpPr/>
          <p:nvPr/>
        </p:nvSpPr>
        <p:spPr>
          <a:xfrm>
            <a:off x="377623" y="692696"/>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Kaip</a:t>
            </a:r>
            <a:r>
              <a:rPr lang="en-GB" sz="4400" b="1" dirty="0" smtClean="0">
                <a:solidFill>
                  <a:prstClr val="black"/>
                </a:solidFill>
              </a:rPr>
              <a:t>?</a:t>
            </a:r>
            <a:endParaRPr lang="en-GB" sz="4400" b="1" dirty="0">
              <a:solidFill>
                <a:prstClr val="black"/>
              </a:solidFill>
            </a:endParaRPr>
          </a:p>
        </p:txBody>
      </p:sp>
      <p:sp>
        <p:nvSpPr>
          <p:cNvPr id="10" name="Oval Callout 9"/>
          <p:cNvSpPr/>
          <p:nvPr/>
        </p:nvSpPr>
        <p:spPr>
          <a:xfrm>
            <a:off x="5940152" y="44624"/>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prstClr val="white"/>
                </a:solidFill>
              </a:rPr>
              <a:t>Kas</a:t>
            </a:r>
            <a:r>
              <a:rPr lang="en-GB" sz="4000" b="1" dirty="0" smtClean="0">
                <a:solidFill>
                  <a:prstClr val="white"/>
                </a:solidFill>
              </a:rPr>
              <a:t>?</a:t>
            </a:r>
            <a:endParaRPr lang="en-GB" sz="4000" b="1" dirty="0">
              <a:solidFill>
                <a:prstClr val="white"/>
              </a:solidFill>
            </a:endParaRPr>
          </a:p>
        </p:txBody>
      </p:sp>
      <p:sp>
        <p:nvSpPr>
          <p:cNvPr id="13" name="Oval Callout 12"/>
          <p:cNvSpPr/>
          <p:nvPr/>
        </p:nvSpPr>
        <p:spPr>
          <a:xfrm>
            <a:off x="715636" y="1952836"/>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err="1" smtClean="0"/>
              <a:t>ką</a:t>
            </a:r>
            <a:r>
              <a:rPr lang="en-GB" sz="5400" b="1" dirty="0" smtClean="0">
                <a:solidFill>
                  <a:prstClr val="white"/>
                </a:solidFill>
              </a:rPr>
              <a:t>?</a:t>
            </a:r>
            <a:endParaRPr lang="en-GB" sz="5400" b="1" dirty="0">
              <a:solidFill>
                <a:prstClr val="white"/>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smtClean="0">
                <a:solidFill>
                  <a:prstClr val="black"/>
                </a:solidFill>
              </a:rPr>
              <a:t>Kiek</a:t>
            </a:r>
            <a:r>
              <a:rPr lang="en-GB" sz="4400" b="1" dirty="0" smtClean="0">
                <a:solidFill>
                  <a:prstClr val="black"/>
                </a:solidFill>
              </a:rPr>
              <a:t>?</a:t>
            </a:r>
            <a:endParaRPr lang="en-GB" sz="4400" b="1" dirty="0">
              <a:solidFill>
                <a:prstClr val="black"/>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prstClr val="black"/>
                </a:solidFill>
              </a:rPr>
              <a:t>Kuris?</a:t>
            </a:r>
            <a:endParaRPr lang="en-GB" sz="4400" b="1" dirty="0">
              <a:solidFill>
                <a:prstClr val="black"/>
              </a:solidFill>
            </a:endParaRPr>
          </a:p>
        </p:txBody>
      </p:sp>
    </p:spTree>
    <p:extLst>
      <p:ext uri="{BB962C8B-B14F-4D97-AF65-F5344CB8AC3E}">
        <p14:creationId xmlns:p14="http://schemas.microsoft.com/office/powerpoint/2010/main" val="234258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4  But…</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69297" y="1304083"/>
            <a:ext cx="8064589" cy="4351338"/>
          </a:xfrm>
        </p:spPr>
        <p:txBody>
          <a:bodyPr>
            <a:normAutofit/>
          </a:bodyPr>
          <a:lstStyle/>
          <a:p>
            <a:pPr marL="0" indent="0">
              <a:buNone/>
            </a:pPr>
            <a:r>
              <a:rPr lang="en-GB" dirty="0">
                <a:latin typeface="Segoe Print" panose="02000600000000000000" pitchFamily="2" charset="0"/>
              </a:rPr>
              <a:t>s</a:t>
            </a:r>
            <a:r>
              <a:rPr lang="en-GB" dirty="0" smtClean="0">
                <a:latin typeface="Segoe Print" panose="02000600000000000000" pitchFamily="2" charset="0"/>
              </a:rPr>
              <a:t>ome to-be- remembered material </a:t>
            </a:r>
            <a:r>
              <a:rPr lang="en-GB" dirty="0">
                <a:latin typeface="Segoe Print" panose="02000600000000000000" pitchFamily="2" charset="0"/>
              </a:rPr>
              <a:t>interferes </a:t>
            </a:r>
            <a:r>
              <a:rPr lang="en-GB" dirty="0" smtClean="0">
                <a:latin typeface="Segoe Print" panose="02000600000000000000" pitchFamily="2" charset="0"/>
              </a:rPr>
              <a:t>with other to-be-remembered material</a:t>
            </a:r>
            <a:r>
              <a:rPr lang="en-GB" dirty="0">
                <a:latin typeface="Segoe Print" panose="02000600000000000000" pitchFamily="2" charset="0"/>
              </a:rPr>
              <a:t>, and the </a:t>
            </a:r>
            <a:r>
              <a:rPr lang="en-GB" dirty="0" smtClean="0">
                <a:latin typeface="Segoe Print" panose="02000600000000000000" pitchFamily="2" charset="0"/>
              </a:rPr>
              <a:t>greater the </a:t>
            </a:r>
            <a:r>
              <a:rPr lang="en-GB" dirty="0">
                <a:latin typeface="Segoe Print" panose="02000600000000000000" pitchFamily="2" charset="0"/>
              </a:rPr>
              <a:t>similarity between </a:t>
            </a:r>
            <a:r>
              <a:rPr lang="en-GB" dirty="0" smtClean="0">
                <a:latin typeface="Segoe Print" panose="02000600000000000000" pitchFamily="2" charset="0"/>
              </a:rPr>
              <a:t>them, the </a:t>
            </a:r>
            <a:r>
              <a:rPr lang="en-GB" dirty="0">
                <a:latin typeface="Segoe Print" panose="02000600000000000000" pitchFamily="2" charset="0"/>
              </a:rPr>
              <a:t>more likely that the cues </a:t>
            </a:r>
            <a:r>
              <a:rPr lang="en-GB" dirty="0" smtClean="0">
                <a:latin typeface="Segoe Print" panose="02000600000000000000" pitchFamily="2" charset="0"/>
              </a:rPr>
              <a:t>will be </a:t>
            </a:r>
            <a:r>
              <a:rPr lang="en-GB" dirty="0">
                <a:latin typeface="Segoe Print" panose="02000600000000000000" pitchFamily="2" charset="0"/>
              </a:rPr>
              <a:t>the same, and therefore the </a:t>
            </a:r>
            <a:r>
              <a:rPr lang="en-GB" dirty="0" smtClean="0">
                <a:latin typeface="Segoe Print" panose="02000600000000000000" pitchFamily="2" charset="0"/>
              </a:rPr>
              <a:t>more ambiguous </a:t>
            </a:r>
            <a:r>
              <a:rPr lang="en-GB" dirty="0">
                <a:latin typeface="Segoe Print" panose="02000600000000000000" pitchFamily="2" charset="0"/>
              </a:rPr>
              <a:t>they will be. </a:t>
            </a:r>
            <a:r>
              <a:rPr lang="en-GB" dirty="0" smtClean="0">
                <a:latin typeface="Segoe Print" panose="02000600000000000000" pitchFamily="2" charset="0"/>
              </a:rPr>
              <a:t> </a:t>
            </a:r>
            <a:endParaRPr lang="en-GB" dirty="0">
              <a:latin typeface="Segoe Print" panose="02000600000000000000" pitchFamily="2" charset="0"/>
            </a:endParaRPr>
          </a:p>
        </p:txBody>
      </p:sp>
      <p:sp>
        <p:nvSpPr>
          <p:cNvPr id="4" name="Rectangle 3"/>
          <p:cNvSpPr/>
          <p:nvPr/>
        </p:nvSpPr>
        <p:spPr>
          <a:xfrm>
            <a:off x="628650" y="4024564"/>
            <a:ext cx="7823914" cy="1384995"/>
          </a:xfrm>
          <a:prstGeom prst="rect">
            <a:avLst/>
          </a:prstGeom>
        </p:spPr>
        <p:txBody>
          <a:bodyPr wrap="square">
            <a:spAutoFit/>
          </a:bodyPr>
          <a:lstStyle/>
          <a:p>
            <a:r>
              <a:rPr lang="en-GB" sz="2800" b="1" u="sng" dirty="0">
                <a:solidFill>
                  <a:prstClr val="black"/>
                </a:solidFill>
                <a:latin typeface="Arial" panose="020B0604020202020204" pitchFamily="34" charset="0"/>
                <a:ea typeface="Calibri" panose="020F0502020204030204" pitchFamily="34" charset="0"/>
                <a:cs typeface="Arial" panose="020B0604020202020204" pitchFamily="34" charset="0"/>
              </a:rPr>
              <a:t>Advice to teachers</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800" dirty="0"/>
              <a:t>to minimize forgetting,</a:t>
            </a:r>
          </a:p>
          <a:p>
            <a:r>
              <a:rPr lang="en-GB" sz="2800" dirty="0" smtClean="0"/>
              <a:t>focus </a:t>
            </a:r>
            <a:r>
              <a:rPr lang="en-GB" sz="2800" dirty="0"/>
              <a:t>on ways to ensure that we have cues and</a:t>
            </a:r>
          </a:p>
          <a:p>
            <a:r>
              <a:rPr lang="en-GB" sz="2800" dirty="0"/>
              <a:t>that they are </a:t>
            </a:r>
            <a:r>
              <a:rPr lang="en-GB" sz="2800" dirty="0" smtClean="0"/>
              <a:t>distinctive.</a:t>
            </a:r>
            <a:endParaRPr lang="en-GB"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489725" cy="369332"/>
          </a:xfrm>
          <a:prstGeom prst="rect">
            <a:avLst/>
          </a:prstGeom>
        </p:spPr>
        <p:txBody>
          <a:bodyPr wrap="none">
            <a:spAutoFit/>
          </a:bodyPr>
          <a:lstStyle/>
          <a:p>
            <a:r>
              <a:rPr lang="en-GB" dirty="0">
                <a:solidFill>
                  <a:prstClr val="black"/>
                </a:solidFill>
              </a:rPr>
              <a:t>AMERICAN EDUCATOR | WINTER 2008-2009 </a:t>
            </a:r>
            <a:r>
              <a:rPr lang="en-GB" dirty="0" smtClean="0">
                <a:solidFill>
                  <a:prstClr val="black"/>
                </a:solidFill>
              </a:rPr>
              <a:t>p.19 </a:t>
            </a:r>
            <a:r>
              <a:rPr lang="en-GB" dirty="0">
                <a:solidFill>
                  <a:prstClr val="black"/>
                </a:solidFill>
              </a:rPr>
              <a:t>David Willingham</a:t>
            </a:r>
          </a:p>
        </p:txBody>
      </p:sp>
    </p:spTree>
    <p:extLst>
      <p:ext uri="{BB962C8B-B14F-4D97-AF65-F5344CB8AC3E}">
        <p14:creationId xmlns:p14="http://schemas.microsoft.com/office/powerpoint/2010/main" val="252576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525619" y="-51664"/>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[4]</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 Box 3"/>
          <p:cNvSpPr txBox="1">
            <a:spLocks noChangeArrowheads="1"/>
          </p:cNvSpPr>
          <p:nvPr/>
        </p:nvSpPr>
        <p:spPr bwMode="auto">
          <a:xfrm>
            <a:off x="597574" y="2410462"/>
            <a:ext cx="1801812"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j’</a:t>
            </a:r>
          </a:p>
        </p:txBody>
      </p:sp>
      <p:sp>
        <p:nvSpPr>
          <p:cNvPr id="7" name="Text Box 4"/>
          <p:cNvSpPr txBox="1">
            <a:spLocks noChangeArrowheads="1"/>
          </p:cNvSpPr>
          <p:nvPr/>
        </p:nvSpPr>
        <p:spPr bwMode="auto">
          <a:xfrm>
            <a:off x="597574" y="2913699"/>
            <a:ext cx="1801812" cy="519113"/>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tu</a:t>
            </a:r>
          </a:p>
        </p:txBody>
      </p:sp>
      <p:sp>
        <p:nvSpPr>
          <p:cNvPr id="8" name="Text Box 5"/>
          <p:cNvSpPr txBox="1">
            <a:spLocks noChangeArrowheads="1"/>
          </p:cNvSpPr>
          <p:nvPr/>
        </p:nvSpPr>
        <p:spPr bwMode="auto">
          <a:xfrm>
            <a:off x="597574" y="3418524"/>
            <a:ext cx="1801812" cy="519113"/>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il</a:t>
            </a:r>
          </a:p>
        </p:txBody>
      </p:sp>
      <p:sp>
        <p:nvSpPr>
          <p:cNvPr id="9" name="Text Box 6"/>
          <p:cNvSpPr txBox="1">
            <a:spLocks noChangeArrowheads="1"/>
          </p:cNvSpPr>
          <p:nvPr/>
        </p:nvSpPr>
        <p:spPr bwMode="auto">
          <a:xfrm>
            <a:off x="597574" y="3921762"/>
            <a:ext cx="1801812"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elle</a:t>
            </a:r>
          </a:p>
        </p:txBody>
      </p:sp>
      <p:sp>
        <p:nvSpPr>
          <p:cNvPr id="10" name="Text Box 7"/>
          <p:cNvSpPr txBox="1">
            <a:spLocks noChangeArrowheads="1"/>
          </p:cNvSpPr>
          <p:nvPr/>
        </p:nvSpPr>
        <p:spPr bwMode="auto">
          <a:xfrm>
            <a:off x="597574" y="4426587"/>
            <a:ext cx="1801812"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nous</a:t>
            </a:r>
          </a:p>
        </p:txBody>
      </p:sp>
      <p:sp>
        <p:nvSpPr>
          <p:cNvPr id="11" name="Text Box 8"/>
          <p:cNvSpPr txBox="1">
            <a:spLocks noChangeArrowheads="1"/>
          </p:cNvSpPr>
          <p:nvPr/>
        </p:nvSpPr>
        <p:spPr bwMode="auto">
          <a:xfrm>
            <a:off x="597574" y="4929824"/>
            <a:ext cx="1801812" cy="519113"/>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vous</a:t>
            </a:r>
          </a:p>
        </p:txBody>
      </p:sp>
      <p:sp>
        <p:nvSpPr>
          <p:cNvPr id="12" name="Text Box 9"/>
          <p:cNvSpPr txBox="1">
            <a:spLocks noChangeArrowheads="1"/>
          </p:cNvSpPr>
          <p:nvPr/>
        </p:nvSpPr>
        <p:spPr bwMode="auto">
          <a:xfrm>
            <a:off x="597574" y="5434649"/>
            <a:ext cx="1801812" cy="519113"/>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ils</a:t>
            </a:r>
          </a:p>
        </p:txBody>
      </p:sp>
      <p:sp>
        <p:nvSpPr>
          <p:cNvPr id="13" name="Text Box 10"/>
          <p:cNvSpPr txBox="1">
            <a:spLocks noChangeArrowheads="1"/>
          </p:cNvSpPr>
          <p:nvPr/>
        </p:nvSpPr>
        <p:spPr bwMode="auto">
          <a:xfrm>
            <a:off x="597574" y="5937887"/>
            <a:ext cx="1801812"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ltLang="en-US" sz="2800" b="1"/>
              <a:t>elles</a:t>
            </a:r>
          </a:p>
        </p:txBody>
      </p:sp>
      <p:sp>
        <p:nvSpPr>
          <p:cNvPr id="14" name="Text Box 11"/>
          <p:cNvSpPr txBox="1">
            <a:spLocks noChangeArrowheads="1"/>
          </p:cNvSpPr>
          <p:nvPr/>
        </p:nvSpPr>
        <p:spPr bwMode="auto">
          <a:xfrm>
            <a:off x="2399386" y="2410462"/>
            <a:ext cx="1798638"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ai</a:t>
            </a:r>
          </a:p>
        </p:txBody>
      </p:sp>
      <p:sp>
        <p:nvSpPr>
          <p:cNvPr id="15" name="Text Box 12"/>
          <p:cNvSpPr txBox="1">
            <a:spLocks noChangeArrowheads="1"/>
          </p:cNvSpPr>
          <p:nvPr/>
        </p:nvSpPr>
        <p:spPr bwMode="auto">
          <a:xfrm>
            <a:off x="2399386" y="2913699"/>
            <a:ext cx="1798638" cy="519113"/>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as</a:t>
            </a:r>
          </a:p>
        </p:txBody>
      </p:sp>
      <p:sp>
        <p:nvSpPr>
          <p:cNvPr id="16" name="Text Box 13"/>
          <p:cNvSpPr txBox="1">
            <a:spLocks noChangeArrowheads="1"/>
          </p:cNvSpPr>
          <p:nvPr/>
        </p:nvSpPr>
        <p:spPr bwMode="auto">
          <a:xfrm>
            <a:off x="2399386" y="3418524"/>
            <a:ext cx="1798638" cy="519113"/>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a</a:t>
            </a:r>
          </a:p>
        </p:txBody>
      </p:sp>
      <p:sp>
        <p:nvSpPr>
          <p:cNvPr id="17" name="Text Box 14"/>
          <p:cNvSpPr txBox="1">
            <a:spLocks noChangeArrowheads="1"/>
          </p:cNvSpPr>
          <p:nvPr/>
        </p:nvSpPr>
        <p:spPr bwMode="auto">
          <a:xfrm>
            <a:off x="2399386" y="3921762"/>
            <a:ext cx="1798638"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a</a:t>
            </a:r>
          </a:p>
        </p:txBody>
      </p:sp>
      <p:sp>
        <p:nvSpPr>
          <p:cNvPr id="18" name="Text Box 15"/>
          <p:cNvSpPr txBox="1">
            <a:spLocks noChangeArrowheads="1"/>
          </p:cNvSpPr>
          <p:nvPr/>
        </p:nvSpPr>
        <p:spPr bwMode="auto">
          <a:xfrm>
            <a:off x="2399386" y="4410712"/>
            <a:ext cx="1798638"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avons</a:t>
            </a:r>
          </a:p>
        </p:txBody>
      </p:sp>
      <p:sp>
        <p:nvSpPr>
          <p:cNvPr id="19" name="Text Box 16"/>
          <p:cNvSpPr txBox="1">
            <a:spLocks noChangeArrowheads="1"/>
          </p:cNvSpPr>
          <p:nvPr/>
        </p:nvSpPr>
        <p:spPr bwMode="auto">
          <a:xfrm>
            <a:off x="2399386" y="4915537"/>
            <a:ext cx="1798638"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avez</a:t>
            </a:r>
          </a:p>
        </p:txBody>
      </p:sp>
      <p:sp>
        <p:nvSpPr>
          <p:cNvPr id="20" name="Text Box 17"/>
          <p:cNvSpPr txBox="1">
            <a:spLocks noChangeArrowheads="1"/>
          </p:cNvSpPr>
          <p:nvPr/>
        </p:nvSpPr>
        <p:spPr bwMode="auto">
          <a:xfrm>
            <a:off x="2399386" y="5418774"/>
            <a:ext cx="1798638" cy="519113"/>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ont</a:t>
            </a:r>
          </a:p>
        </p:txBody>
      </p:sp>
      <p:pic>
        <p:nvPicPr>
          <p:cNvPr id="21" name="Picture 19" descr="EN00501_">
            <a:hlinkClick r:id="" action="ppaction://noaction">
              <a:snd r:embed="rId5" name="avoiredit.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2419" y="1343373"/>
            <a:ext cx="1003338" cy="980192"/>
          </a:xfrm>
          <a:prstGeom prst="rect">
            <a:avLst/>
          </a:prstGeom>
          <a:solidFill>
            <a:schemeClr val="bg1"/>
          </a:solidFill>
          <a:ln w="9525">
            <a:solidFill>
              <a:schemeClr val="bg1"/>
            </a:solidFill>
            <a:miter lim="800000"/>
            <a:headEnd/>
            <a:tailEnd/>
          </a:ln>
        </p:spPr>
      </p:pic>
      <p:sp>
        <p:nvSpPr>
          <p:cNvPr id="22" name="Text Box 20"/>
          <p:cNvSpPr txBox="1">
            <a:spLocks noChangeArrowheads="1"/>
          </p:cNvSpPr>
          <p:nvPr/>
        </p:nvSpPr>
        <p:spPr bwMode="auto">
          <a:xfrm>
            <a:off x="2399386" y="5937887"/>
            <a:ext cx="1798638" cy="51911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b="1"/>
              <a:t>ont</a:t>
            </a:r>
          </a:p>
        </p:txBody>
      </p:sp>
      <p:sp>
        <p:nvSpPr>
          <p:cNvPr id="23" name="WordArt 38"/>
          <p:cNvSpPr>
            <a:spLocks noChangeArrowheads="1" noChangeShapeType="1" noTextEdit="1"/>
          </p:cNvSpPr>
          <p:nvPr/>
        </p:nvSpPr>
        <p:spPr bwMode="auto">
          <a:xfrm>
            <a:off x="727056" y="1546862"/>
            <a:ext cx="33909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6699"/>
                </a:solidFill>
                <a:latin typeface="Arial Black" panose="020B0A04020102020204" pitchFamily="34" charset="0"/>
              </a:rPr>
              <a:t>avoir: to have</a:t>
            </a:r>
          </a:p>
        </p:txBody>
      </p:sp>
      <p:pic>
        <p:nvPicPr>
          <p:cNvPr id="24" name="Picture 2" descr="pinkblink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6632" y="1115866"/>
            <a:ext cx="1250087" cy="5994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Group 2"/>
          <p:cNvGraphicFramePr>
            <a:graphicFrameLocks noGrp="1"/>
          </p:cNvGraphicFramePr>
          <p:nvPr>
            <p:extLst>
              <p:ext uri="{D42A27DB-BD31-4B8C-83A1-F6EECF244321}">
                <p14:modId xmlns:p14="http://schemas.microsoft.com/office/powerpoint/2010/main" val="1223627500"/>
              </p:ext>
            </p:extLst>
          </p:nvPr>
        </p:nvGraphicFramePr>
        <p:xfrm>
          <a:off x="4275782" y="4263309"/>
          <a:ext cx="4428916" cy="2075030"/>
        </p:xfrm>
        <a:graphic>
          <a:graphicData uri="http://schemas.openxmlformats.org/drawingml/2006/table">
            <a:tbl>
              <a:tblPr/>
              <a:tblGrid>
                <a:gridCol w="909868"/>
                <a:gridCol w="957572"/>
                <a:gridCol w="1339403"/>
                <a:gridCol w="1222073"/>
              </a:tblGrid>
              <a:tr h="656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pitchFamily="34" charset="0"/>
                        </a:rPr>
                        <a:t>yo</a:t>
                      </a:r>
                      <a:endParaRPr kumimoji="0" lang="en-GB" sz="2000" b="0" i="0" u="none" strike="noStrike" cap="none" normalizeH="0" baseline="0" dirty="0" smtClean="0">
                        <a:ln>
                          <a:noFill/>
                        </a:ln>
                        <a:solidFill>
                          <a:schemeClr val="tx1"/>
                        </a:solidFill>
                        <a:effectLst/>
                        <a:latin typeface="Arial" pitchFamily="34" charset="0"/>
                      </a:endParaRP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pitchFamily="34" charset="0"/>
                        </a:rPr>
                        <a:t>nosotros</a:t>
                      </a:r>
                      <a:endParaRPr kumimoji="0" lang="en-GB" sz="2000" b="0" i="0" u="none" strike="noStrike" cap="none" normalizeH="0" baseline="0" dirty="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r>
              <a:tr h="656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t</a:t>
                      </a:r>
                      <a:r>
                        <a:rPr kumimoji="0" lang="en-US" sz="2000" b="0" i="0" u="none" strike="noStrike" cap="none" normalizeH="0" baseline="0" smtClean="0">
                          <a:ln>
                            <a:noFill/>
                          </a:ln>
                          <a:solidFill>
                            <a:schemeClr val="tx1"/>
                          </a:solidFill>
                          <a:effectLst/>
                          <a:latin typeface="Arial" pitchFamily="34" charset="0"/>
                          <a:cs typeface="Arial" pitchFamily="34" charset="0"/>
                        </a:rPr>
                        <a:t>ú</a:t>
                      </a: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pitchFamily="34" charset="0"/>
                        </a:rPr>
                        <a:t>vosotros</a:t>
                      </a:r>
                      <a:endParaRPr kumimoji="0" lang="en-GB" sz="2000" b="0" i="0" u="none" strike="noStrike" cap="none" normalizeH="0" baseline="0" dirty="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r>
              <a:tr h="6771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él/ella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Ud</a:t>
                      </a: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pitchFamily="34" charset="0"/>
                        </a:rPr>
                        <a:t>ellos</a:t>
                      </a:r>
                      <a:r>
                        <a:rPr kumimoji="0" lang="en-GB" sz="2000" b="0" i="0" u="none" strike="noStrike" cap="none" normalizeH="0" baseline="0" dirty="0" smtClean="0">
                          <a:ln>
                            <a:noFill/>
                          </a:ln>
                          <a:solidFill>
                            <a:schemeClr val="tx1"/>
                          </a:solidFill>
                          <a:effectLst/>
                          <a:latin typeface="Arial" pitchFamily="34" charset="0"/>
                        </a:rPr>
                        <a:t>/</a:t>
                      </a:r>
                      <a:r>
                        <a:rPr kumimoji="0" lang="en-GB" sz="2000" b="0" i="0" u="none" strike="noStrike" cap="none" normalizeH="0" baseline="0" dirty="0" err="1" smtClean="0">
                          <a:ln>
                            <a:noFill/>
                          </a:ln>
                          <a:solidFill>
                            <a:schemeClr val="tx1"/>
                          </a:solidFill>
                          <a:effectLst/>
                          <a:latin typeface="Arial" pitchFamily="34" charset="0"/>
                        </a:rPr>
                        <a:t>ellas</a:t>
                      </a:r>
                      <a:r>
                        <a:rPr kumimoji="0" lang="en-GB" sz="2000" b="0" i="0" u="none" strike="noStrike" cap="none" normalizeH="0" baseline="0" dirty="0" smtClean="0">
                          <a:ln>
                            <a:noFill/>
                          </a:ln>
                          <a:solidFill>
                            <a:schemeClr val="tx1"/>
                          </a:solidFill>
                          <a:effectLst/>
                          <a:latin typeface="Arial" pitchFamily="34" charset="0"/>
                        </a:rPr>
                        <a:t/>
                      </a:r>
                      <a:br>
                        <a:rPr kumimoji="0" lang="en-GB" sz="2000" b="0" i="0" u="none" strike="noStrike" cap="none" normalizeH="0" baseline="0" dirty="0" smtClean="0">
                          <a:ln>
                            <a:noFill/>
                          </a:ln>
                          <a:solidFill>
                            <a:schemeClr val="tx1"/>
                          </a:solidFill>
                          <a:effectLst/>
                          <a:latin typeface="Arial" pitchFamily="34" charset="0"/>
                        </a:rPr>
                      </a:br>
                      <a:r>
                        <a:rPr kumimoji="0" lang="en-GB" sz="2000" b="0" i="0" u="none" strike="noStrike" cap="none" normalizeH="0" baseline="0" dirty="0" err="1" smtClean="0">
                          <a:ln>
                            <a:noFill/>
                          </a:ln>
                          <a:solidFill>
                            <a:schemeClr val="tx1"/>
                          </a:solidFill>
                          <a:effectLst/>
                          <a:latin typeface="Arial" pitchFamily="34" charset="0"/>
                        </a:rPr>
                        <a:t>Uds</a:t>
                      </a:r>
                      <a:endParaRPr kumimoji="0" lang="en-GB" sz="2000" b="0" i="0" u="none" strike="noStrike" cap="none" normalizeH="0" baseline="0" dirty="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26" name="WordArt 24"/>
          <p:cNvSpPr>
            <a:spLocks noChangeArrowheads="1" noChangeShapeType="1" noTextEdit="1"/>
          </p:cNvSpPr>
          <p:nvPr/>
        </p:nvSpPr>
        <p:spPr bwMode="auto">
          <a:xfrm>
            <a:off x="5692672" y="236272"/>
            <a:ext cx="2769623" cy="508515"/>
          </a:xfrm>
          <a:prstGeom prst="rect">
            <a:avLst/>
          </a:prstGeom>
        </p:spPr>
        <p:txBody>
          <a:bodyPr wrap="none" fromWordArt="1">
            <a:prstTxWarp prst="textPlain">
              <a:avLst>
                <a:gd name="adj" fmla="val 50000"/>
              </a:avLst>
            </a:prstTxWarp>
          </a:bodyPr>
          <a:lstStyle/>
          <a:p>
            <a:pPr algn="ctr"/>
            <a:r>
              <a:rPr lang="en-GB" sz="2400" kern="10" dirty="0" err="1">
                <a:ln w="9525">
                  <a:solidFill>
                    <a:srgbClr val="000000"/>
                  </a:solidFill>
                  <a:round/>
                  <a:headEnd/>
                  <a:tailEnd/>
                </a:ln>
                <a:solidFill>
                  <a:schemeClr val="tx2"/>
                </a:solidFill>
                <a:latin typeface="Arial Black" panose="020B0A04020102020204" pitchFamily="34" charset="0"/>
              </a:rPr>
              <a:t>ser</a:t>
            </a:r>
            <a:r>
              <a:rPr lang="en-GB" sz="2400" kern="10" dirty="0">
                <a:ln w="9525">
                  <a:solidFill>
                    <a:srgbClr val="000000"/>
                  </a:solidFill>
                  <a:round/>
                  <a:headEnd/>
                  <a:tailEnd/>
                </a:ln>
                <a:solidFill>
                  <a:schemeClr val="tx2"/>
                </a:solidFill>
                <a:latin typeface="Arial Black" panose="020B0A04020102020204" pitchFamily="34" charset="0"/>
              </a:rPr>
              <a:t> - to be</a:t>
            </a:r>
          </a:p>
        </p:txBody>
      </p:sp>
      <p:sp>
        <p:nvSpPr>
          <p:cNvPr id="27" name="Text Box 25"/>
          <p:cNvSpPr txBox="1">
            <a:spLocks noChangeArrowheads="1"/>
          </p:cNvSpPr>
          <p:nvPr/>
        </p:nvSpPr>
        <p:spPr bwMode="auto">
          <a:xfrm>
            <a:off x="4953673" y="4285111"/>
            <a:ext cx="1427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a:t>soy</a:t>
            </a:r>
            <a:endParaRPr lang="en-GB" altLang="en-US" sz="2800" u="sng"/>
          </a:p>
        </p:txBody>
      </p:sp>
      <p:sp>
        <p:nvSpPr>
          <p:cNvPr id="28" name="Text Box 26"/>
          <p:cNvSpPr txBox="1">
            <a:spLocks noChangeArrowheads="1"/>
          </p:cNvSpPr>
          <p:nvPr/>
        </p:nvSpPr>
        <p:spPr bwMode="auto">
          <a:xfrm>
            <a:off x="4953672" y="4960019"/>
            <a:ext cx="1427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a:t>eres</a:t>
            </a:r>
            <a:endParaRPr lang="en-GB" altLang="en-US" sz="2800" u="sng"/>
          </a:p>
        </p:txBody>
      </p:sp>
      <p:sp>
        <p:nvSpPr>
          <p:cNvPr id="29" name="Text Box 27"/>
          <p:cNvSpPr txBox="1">
            <a:spLocks noChangeArrowheads="1"/>
          </p:cNvSpPr>
          <p:nvPr/>
        </p:nvSpPr>
        <p:spPr bwMode="auto">
          <a:xfrm>
            <a:off x="4921138" y="5699246"/>
            <a:ext cx="1427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dirty="0" err="1"/>
              <a:t>es</a:t>
            </a:r>
            <a:endParaRPr lang="en-GB" altLang="en-US" sz="2800" u="sng" dirty="0"/>
          </a:p>
        </p:txBody>
      </p:sp>
      <p:sp>
        <p:nvSpPr>
          <p:cNvPr id="30" name="Text Box 28"/>
          <p:cNvSpPr txBox="1">
            <a:spLocks noChangeArrowheads="1"/>
          </p:cNvSpPr>
          <p:nvPr/>
        </p:nvSpPr>
        <p:spPr bwMode="auto">
          <a:xfrm>
            <a:off x="7382961" y="4304898"/>
            <a:ext cx="1427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dirty="0" err="1"/>
              <a:t>somos</a:t>
            </a:r>
            <a:endParaRPr lang="en-GB" altLang="en-US" sz="2800" u="sng" dirty="0"/>
          </a:p>
        </p:txBody>
      </p:sp>
      <p:sp>
        <p:nvSpPr>
          <p:cNvPr id="31" name="Text Box 29"/>
          <p:cNvSpPr txBox="1">
            <a:spLocks noChangeArrowheads="1"/>
          </p:cNvSpPr>
          <p:nvPr/>
        </p:nvSpPr>
        <p:spPr bwMode="auto">
          <a:xfrm>
            <a:off x="7277229" y="4991661"/>
            <a:ext cx="1427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dirty="0" err="1">
                <a:cs typeface="Arial" panose="020B0604020202020204" pitchFamily="34" charset="0"/>
              </a:rPr>
              <a:t>sois</a:t>
            </a:r>
            <a:endParaRPr lang="en-US" altLang="en-US" sz="2800" dirty="0">
              <a:cs typeface="Arial" panose="020B0604020202020204" pitchFamily="34" charset="0"/>
            </a:endParaRPr>
          </a:p>
        </p:txBody>
      </p:sp>
      <p:sp>
        <p:nvSpPr>
          <p:cNvPr id="32" name="Text Box 30"/>
          <p:cNvSpPr txBox="1">
            <a:spLocks noChangeArrowheads="1"/>
          </p:cNvSpPr>
          <p:nvPr/>
        </p:nvSpPr>
        <p:spPr bwMode="auto">
          <a:xfrm>
            <a:off x="7277228" y="5692152"/>
            <a:ext cx="1427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dirty="0"/>
              <a:t>son</a:t>
            </a:r>
          </a:p>
        </p:txBody>
      </p:sp>
      <p:pic>
        <p:nvPicPr>
          <p:cNvPr id="33" name="Picture 31" descr="don't_s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4415" y="780969"/>
            <a:ext cx="2420135" cy="123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sertobe.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6042587" y="2060135"/>
            <a:ext cx="2417628" cy="181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67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9" presetClass="exit" presetSubtype="0" fill="hold" grpId="1" nodeType="withEffect">
                                  <p:stCondLst>
                                    <p:cond delay="0"/>
                                  </p:stCondLst>
                                  <p:childTnLst>
                                    <p:animEffect transition="out" filter="dissolv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34"/>
                                        </p:tgtEl>
                                      </p:cBhvr>
                                    </p:cmd>
                                  </p:childTnLst>
                                </p:cTn>
                              </p:par>
                            </p:childTnLst>
                          </p:cTn>
                        </p:par>
                      </p:childTnLst>
                    </p:cTn>
                  </p:par>
                </p:childTnLst>
              </p:cTn>
              <p:nextCondLst>
                <p:cond evt="onClick" delay="0">
                  <p:tgtEl>
                    <p:spTgt spid="34"/>
                  </p:tgtEl>
                </p:cond>
              </p:nextCondLst>
            </p:seq>
            <p:video>
              <p:cMediaNode>
                <p:cTn id="66" fill="hold" display="0">
                  <p:stCondLst>
                    <p:cond delay="indefinite"/>
                  </p:stCondLst>
                  <p:endCondLst>
                    <p:cond evt="onNext" delay="0">
                      <p:tgtEl>
                        <p:sldTgt/>
                      </p:tgtEl>
                    </p:cond>
                    <p:cond evt="onPrev" delay="0">
                      <p:tgtEl>
                        <p:sldTgt/>
                      </p:tgtEl>
                    </p:cond>
                  </p:endCondLst>
                </p:cTn>
                <p:tgtEl>
                  <p:spTgt spid="34"/>
                </p:tgtEl>
              </p:cMediaNode>
            </p:video>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9" name="Title 8"/>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Student voice</a:t>
            </a:r>
            <a:endParaRPr lang="en-GB" b="1" dirty="0">
              <a:latin typeface="Arial" panose="020B0604020202020204" pitchFamily="34" charset="0"/>
              <a:cs typeface="Arial" panose="020B0604020202020204" pitchFamily="34" charset="0"/>
            </a:endParaRPr>
          </a:p>
        </p:txBody>
      </p:sp>
      <p:sp>
        <p:nvSpPr>
          <p:cNvPr id="10" name="Content Placeholder 9"/>
          <p:cNvSpPr>
            <a:spLocks noGrp="1"/>
          </p:cNvSpPr>
          <p:nvPr>
            <p:ph idx="1"/>
          </p:nvPr>
        </p:nvSpPr>
        <p:spPr/>
        <p:txBody>
          <a:bodyPr/>
          <a:lstStyle/>
          <a:p>
            <a:endParaRPr lang="en-GB"/>
          </a:p>
        </p:txBody>
      </p:sp>
      <p:pic>
        <p:nvPicPr>
          <p:cNvPr id="11" name="Picture 10"/>
          <p:cNvPicPr>
            <a:picLocks noChangeAspect="1"/>
          </p:cNvPicPr>
          <p:nvPr/>
        </p:nvPicPr>
        <p:blipFill>
          <a:blip r:embed="rId3"/>
          <a:stretch>
            <a:fillRect/>
          </a:stretch>
        </p:blipFill>
        <p:spPr>
          <a:xfrm>
            <a:off x="2163464" y="1300766"/>
            <a:ext cx="4826208" cy="5121364"/>
          </a:xfrm>
          <a:prstGeom prst="rect">
            <a:avLst/>
          </a:prstGeom>
        </p:spPr>
      </p:pic>
    </p:spTree>
    <p:extLst>
      <p:ext uri="{BB962C8B-B14F-4D97-AF65-F5344CB8AC3E}">
        <p14:creationId xmlns:p14="http://schemas.microsoft.com/office/powerpoint/2010/main" val="4162757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485900" y="733425"/>
            <a:ext cx="6172200" cy="5391150"/>
          </a:xfrm>
          <a:prstGeom prst="rect">
            <a:avLst/>
          </a:prstGeom>
        </p:spPr>
      </p:pic>
      <p:pic>
        <p:nvPicPr>
          <p:cNvPr id="3" name="Picture 2"/>
          <p:cNvPicPr>
            <a:picLocks noChangeAspect="1"/>
          </p:cNvPicPr>
          <p:nvPr/>
        </p:nvPicPr>
        <p:blipFill>
          <a:blip r:embed="rId4"/>
          <a:stretch>
            <a:fillRect/>
          </a:stretch>
        </p:blipFill>
        <p:spPr>
          <a:xfrm>
            <a:off x="1485900" y="228600"/>
            <a:ext cx="2876550" cy="504825"/>
          </a:xfrm>
          <a:prstGeom prst="rect">
            <a:avLst/>
          </a:prstGeom>
        </p:spPr>
      </p:pic>
    </p:spTree>
    <p:extLst>
      <p:ext uri="{BB962C8B-B14F-4D97-AF65-F5344CB8AC3E}">
        <p14:creationId xmlns:p14="http://schemas.microsoft.com/office/powerpoint/2010/main" val="38776073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10" name="Content Placeholder 9"/>
          <p:cNvSpPr>
            <a:spLocks noGrp="1"/>
          </p:cNvSpPr>
          <p:nvPr>
            <p:ph idx="1"/>
          </p:nvPr>
        </p:nvSpPr>
        <p:spPr/>
        <p:txBody>
          <a:bodyPr/>
          <a:lstStyle/>
          <a:p>
            <a:endParaRPr lang="en-GB"/>
          </a:p>
        </p:txBody>
      </p:sp>
      <p:sp>
        <p:nvSpPr>
          <p:cNvPr id="2" name="Title 1"/>
          <p:cNvSpPr>
            <a:spLocks noGrp="1"/>
          </p:cNvSpPr>
          <p:nvPr>
            <p:ph type="title"/>
          </p:nvPr>
        </p:nvSpPr>
        <p:spPr/>
        <p:txBody>
          <a:bodyPr/>
          <a:lstStyle/>
          <a:p>
            <a:endParaRPr lang="en-GB"/>
          </a:p>
        </p:txBody>
      </p:sp>
      <p:pic>
        <p:nvPicPr>
          <p:cNvPr id="7" name="Picture 6"/>
          <p:cNvPicPr>
            <a:picLocks noChangeAspect="1"/>
          </p:cNvPicPr>
          <p:nvPr/>
        </p:nvPicPr>
        <p:blipFill>
          <a:blip r:embed="rId3"/>
          <a:stretch>
            <a:fillRect/>
          </a:stretch>
        </p:blipFill>
        <p:spPr>
          <a:xfrm>
            <a:off x="1577975" y="287866"/>
            <a:ext cx="6191250" cy="1828800"/>
          </a:xfrm>
          <a:prstGeom prst="rect">
            <a:avLst/>
          </a:prstGeom>
        </p:spPr>
      </p:pic>
      <p:pic>
        <p:nvPicPr>
          <p:cNvPr id="8" name="Picture 7"/>
          <p:cNvPicPr>
            <a:picLocks noChangeAspect="1"/>
          </p:cNvPicPr>
          <p:nvPr/>
        </p:nvPicPr>
        <p:blipFill>
          <a:blip r:embed="rId4"/>
          <a:stretch>
            <a:fillRect/>
          </a:stretch>
        </p:blipFill>
        <p:spPr>
          <a:xfrm>
            <a:off x="1577974" y="2672820"/>
            <a:ext cx="5819775" cy="1438275"/>
          </a:xfrm>
          <a:prstGeom prst="rect">
            <a:avLst/>
          </a:prstGeom>
        </p:spPr>
      </p:pic>
      <p:pic>
        <p:nvPicPr>
          <p:cNvPr id="12" name="Picture 11"/>
          <p:cNvPicPr>
            <a:picLocks noChangeAspect="1"/>
          </p:cNvPicPr>
          <p:nvPr/>
        </p:nvPicPr>
        <p:blipFill>
          <a:blip r:embed="rId5"/>
          <a:stretch>
            <a:fillRect/>
          </a:stretch>
        </p:blipFill>
        <p:spPr>
          <a:xfrm>
            <a:off x="1497012" y="4667250"/>
            <a:ext cx="5981700" cy="1638300"/>
          </a:xfrm>
          <a:prstGeom prst="rect">
            <a:avLst/>
          </a:prstGeom>
        </p:spPr>
      </p:pic>
    </p:spTree>
    <p:extLst>
      <p:ext uri="{BB962C8B-B14F-4D97-AF65-F5344CB8AC3E}">
        <p14:creationId xmlns:p14="http://schemas.microsoft.com/office/powerpoint/2010/main" val="2812072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748145" y="4073093"/>
            <a:ext cx="7710055" cy="1655762"/>
          </a:xfrm>
        </p:spPr>
        <p:txBody>
          <a:bodyPr>
            <a:noAutofit/>
          </a:bodyPr>
          <a:lstStyle/>
          <a:p>
            <a:r>
              <a:rPr lang="en-GB" sz="9600" b="1" dirty="0"/>
              <a:t>i</a:t>
            </a:r>
            <a:r>
              <a:rPr lang="en-GB" sz="9600" b="1" dirty="0" smtClean="0"/>
              <a:t>ns Kino </a:t>
            </a:r>
            <a:r>
              <a:rPr lang="en-GB" sz="9600" b="1" dirty="0" err="1" smtClean="0"/>
              <a:t>gehen</a:t>
            </a:r>
            <a:endParaRPr lang="en-GB" sz="9600" b="1" dirty="0"/>
          </a:p>
        </p:txBody>
      </p:sp>
      <p:pic>
        <p:nvPicPr>
          <p:cNvPr id="4" name="Picture 3"/>
          <p:cNvPicPr>
            <a:picLocks noChangeAspect="1"/>
          </p:cNvPicPr>
          <p:nvPr/>
        </p:nvPicPr>
        <p:blipFill>
          <a:blip r:embed="rId3"/>
          <a:stretch>
            <a:fillRect/>
          </a:stretch>
        </p:blipFill>
        <p:spPr>
          <a:xfrm>
            <a:off x="-12879" y="0"/>
            <a:ext cx="9170403" cy="3902299"/>
          </a:xfrm>
          <a:prstGeom prst="rect">
            <a:avLst/>
          </a:prstGeom>
        </p:spPr>
      </p:pic>
      <p:sp>
        <p:nvSpPr>
          <p:cNvPr id="7" name="TextBox 6"/>
          <p:cNvSpPr txBox="1"/>
          <p:nvPr/>
        </p:nvSpPr>
        <p:spPr>
          <a:xfrm>
            <a:off x="190664" y="5320146"/>
            <a:ext cx="8825015" cy="1477328"/>
          </a:xfrm>
          <a:prstGeom prst="rect">
            <a:avLst/>
          </a:prstGeom>
          <a:noFill/>
        </p:spPr>
        <p:txBody>
          <a:bodyPr wrap="square" rtlCol="0">
            <a:spAutoFit/>
          </a:bodyPr>
          <a:lstStyle/>
          <a:p>
            <a:pPr marL="285750" indent="-285750">
              <a:buFont typeface="Wingdings" panose="05000000000000000000" pitchFamily="2" charset="2"/>
              <a:buChar char="§"/>
            </a:pPr>
            <a:r>
              <a:rPr lang="en-GB" dirty="0" smtClean="0">
                <a:solidFill>
                  <a:prstClr val="black"/>
                </a:solidFill>
                <a:latin typeface="Arial" panose="020B0604020202020204" pitchFamily="34" charset="0"/>
                <a:cs typeface="Arial" panose="020B0604020202020204" pitchFamily="34" charset="0"/>
              </a:rPr>
              <a:t>Frag ‘what did you do?’</a:t>
            </a:r>
          </a:p>
          <a:p>
            <a:pPr marL="285750" indent="-285750">
              <a:buFont typeface="Wingdings" panose="05000000000000000000" pitchFamily="2" charset="2"/>
              <a:buChar char="§"/>
            </a:pPr>
            <a:r>
              <a:rPr lang="en-GB" dirty="0" smtClean="0">
                <a:solidFill>
                  <a:prstClr val="black"/>
                </a:solidFill>
                <a:latin typeface="Arial" panose="020B0604020202020204" pitchFamily="34" charset="0"/>
                <a:cs typeface="Arial" panose="020B0604020202020204" pitchFamily="34" charset="0"/>
              </a:rPr>
              <a:t>Sag ‘I went to the cinema’ und ‘We saw a …film’</a:t>
            </a:r>
          </a:p>
          <a:p>
            <a:pPr marL="285750" indent="-285750">
              <a:buFont typeface="Wingdings" panose="05000000000000000000" pitchFamily="2" charset="2"/>
              <a:buChar char="§"/>
            </a:pPr>
            <a:r>
              <a:rPr lang="en-GB" dirty="0" smtClean="0">
                <a:solidFill>
                  <a:prstClr val="black"/>
                </a:solidFill>
                <a:latin typeface="Arial" panose="020B0604020202020204" pitchFamily="34" charset="0"/>
                <a:cs typeface="Arial" panose="020B0604020202020204" pitchFamily="34" charset="0"/>
              </a:rPr>
              <a:t>Sag </a:t>
            </a:r>
            <a:r>
              <a:rPr lang="en-GB" dirty="0" err="1" smtClean="0">
                <a:solidFill>
                  <a:prstClr val="black"/>
                </a:solidFill>
                <a:latin typeface="Arial" panose="020B0604020202020204" pitchFamily="34" charset="0"/>
                <a:cs typeface="Arial" panose="020B0604020202020204" pitchFamily="34" charset="0"/>
              </a:rPr>
              <a:t>deine</a:t>
            </a:r>
            <a:r>
              <a:rPr lang="en-GB" dirty="0" smtClean="0">
                <a:solidFill>
                  <a:prstClr val="black"/>
                </a:solidFill>
                <a:latin typeface="Arial" panose="020B0604020202020204" pitchFamily="34" charset="0"/>
                <a:cs typeface="Arial" panose="020B0604020202020204" pitchFamily="34" charset="0"/>
              </a:rPr>
              <a:t> positive / negative </a:t>
            </a:r>
            <a:r>
              <a:rPr lang="en-GB" dirty="0" err="1" smtClean="0">
                <a:solidFill>
                  <a:prstClr val="black"/>
                </a:solidFill>
                <a:latin typeface="Arial" panose="020B0604020202020204" pitchFamily="34" charset="0"/>
                <a:cs typeface="Arial" panose="020B0604020202020204" pitchFamily="34" charset="0"/>
              </a:rPr>
              <a:t>Meinung</a:t>
            </a:r>
            <a:r>
              <a:rPr lang="en-GB" dirty="0" smtClean="0">
                <a:solidFill>
                  <a:prstClr val="black"/>
                </a:solidFill>
                <a:latin typeface="Arial" panose="020B0604020202020204" pitchFamily="34" charset="0"/>
                <a:cs typeface="Arial" panose="020B0604020202020204" pitchFamily="34" charset="0"/>
              </a:rPr>
              <a:t> ‘which was (entertaining / interesting / great / boring)</a:t>
            </a:r>
          </a:p>
          <a:p>
            <a:pPr marL="285750" indent="-285750">
              <a:buFont typeface="Wingdings" panose="05000000000000000000" pitchFamily="2" charset="2"/>
              <a:buChar char="§"/>
            </a:pPr>
            <a:r>
              <a:rPr lang="en-GB" dirty="0" err="1" smtClean="0">
                <a:solidFill>
                  <a:prstClr val="black"/>
                </a:solidFill>
                <a:latin typeface="Arial" panose="020B0604020202020204" pitchFamily="34" charset="0"/>
                <a:cs typeface="Arial" panose="020B0604020202020204" pitchFamily="34" charset="0"/>
              </a:rPr>
              <a:t>Nenne</a:t>
            </a:r>
            <a:r>
              <a:rPr lang="en-GB" dirty="0" smtClean="0">
                <a:solidFill>
                  <a:prstClr val="black"/>
                </a:solidFill>
                <a:latin typeface="Arial" panose="020B0604020202020204" pitchFamily="34" charset="0"/>
                <a:cs typeface="Arial" panose="020B0604020202020204" pitchFamily="34" charset="0"/>
              </a:rPr>
              <a:t> 8 </a:t>
            </a:r>
            <a:r>
              <a:rPr lang="en-GB" dirty="0" err="1" smtClean="0">
                <a:solidFill>
                  <a:prstClr val="black"/>
                </a:solidFill>
                <a:latin typeface="Arial" panose="020B0604020202020204" pitchFamily="34" charset="0"/>
                <a:cs typeface="Arial" panose="020B0604020202020204" pitchFamily="34" charset="0"/>
              </a:rPr>
              <a:t>Filmarten</a:t>
            </a:r>
            <a:endParaRPr lang="en-GB"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7253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32508" y="427182"/>
          <a:ext cx="6054437" cy="6309360"/>
        </p:xfrm>
        <a:graphic>
          <a:graphicData uri="http://schemas.openxmlformats.org/drawingml/2006/table">
            <a:tbl>
              <a:tblPr firstRow="1" bandRow="1">
                <a:tableStyleId>{5940675A-B579-460E-94D1-54222C63F5DA}</a:tableStyleId>
              </a:tblPr>
              <a:tblGrid>
                <a:gridCol w="481603"/>
                <a:gridCol w="5572834"/>
              </a:tblGrid>
              <a:tr h="666814">
                <a:tc>
                  <a:txBody>
                    <a:bodyPr/>
                    <a:lstStyle/>
                    <a:p>
                      <a:endParaRPr lang="en-GB" sz="2000" dirty="0">
                        <a:latin typeface="Arial" panose="020B0604020202020204" pitchFamily="34" charset="0"/>
                        <a:cs typeface="Arial" panose="020B0604020202020204" pitchFamily="34" charset="0"/>
                      </a:endParaRPr>
                    </a:p>
                  </a:txBody>
                  <a:tcPr/>
                </a:tc>
                <a:tc>
                  <a:txBody>
                    <a:bodyPr/>
                    <a:lstStyle/>
                    <a:p>
                      <a:r>
                        <a:rPr lang="en-GB" sz="2000" dirty="0" err="1" smtClean="0">
                          <a:latin typeface="Arial" panose="020B0604020202020204" pitchFamily="34" charset="0"/>
                          <a:cs typeface="Arial" panose="020B0604020202020204" pitchFamily="34" charset="0"/>
                        </a:rPr>
                        <a:t>Ich</a:t>
                      </a:r>
                      <a:r>
                        <a:rPr lang="en-GB" sz="2000"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werde</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einen</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Horrorfilm</a:t>
                      </a:r>
                      <a:r>
                        <a:rPr lang="en-GB" sz="2000"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sehen</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txBody>
                  <a:tcPr/>
                </a:tc>
              </a:tr>
              <a:tr h="666814">
                <a:tc>
                  <a:txBody>
                    <a:bodyPr/>
                    <a:lstStyle/>
                    <a:p>
                      <a:endParaRPr lang="en-GB" sz="2000" dirty="0">
                        <a:latin typeface="Arial" panose="020B0604020202020204" pitchFamily="34" charset="0"/>
                        <a:cs typeface="Arial" panose="020B0604020202020204" pitchFamily="34" charset="0"/>
                      </a:endParaRPr>
                    </a:p>
                  </a:txBody>
                  <a:tcPr/>
                </a:tc>
                <a:tc>
                  <a:txBody>
                    <a:bodyPr/>
                    <a:lstStyle/>
                    <a:p>
                      <a:r>
                        <a:rPr lang="en-GB" sz="2000" dirty="0" err="1" smtClean="0">
                          <a:latin typeface="Arial" panose="020B0604020202020204" pitchFamily="34" charset="0"/>
                          <a:cs typeface="Arial" panose="020B0604020202020204" pitchFamily="34" charset="0"/>
                        </a:rPr>
                        <a:t>Ich</a:t>
                      </a:r>
                      <a:r>
                        <a:rPr lang="en-GB" sz="2000"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gehe</a:t>
                      </a:r>
                      <a:r>
                        <a:rPr lang="en-GB" sz="2000" dirty="0" smtClean="0">
                          <a:latin typeface="Arial" panose="020B0604020202020204" pitchFamily="34" charset="0"/>
                          <a:cs typeface="Arial" panose="020B0604020202020204" pitchFamily="34" charset="0"/>
                        </a:rPr>
                        <a:t> am </a:t>
                      </a:r>
                      <a:r>
                        <a:rPr lang="en-GB" sz="2000" dirty="0" err="1" smtClean="0">
                          <a:latin typeface="Arial" panose="020B0604020202020204" pitchFamily="34" charset="0"/>
                          <a:cs typeface="Arial" panose="020B0604020202020204" pitchFamily="34" charset="0"/>
                        </a:rPr>
                        <a:t>Wochenende</a:t>
                      </a:r>
                      <a:r>
                        <a:rPr lang="en-GB" sz="2000" dirty="0" smtClean="0">
                          <a:latin typeface="Arial" panose="020B0604020202020204" pitchFamily="34" charset="0"/>
                          <a:cs typeface="Arial" panose="020B0604020202020204" pitchFamily="34" charset="0"/>
                        </a:rPr>
                        <a:t> ins Kino.</a:t>
                      </a:r>
                    </a:p>
                    <a:p>
                      <a:endParaRPr lang="en-GB" sz="2000" dirty="0">
                        <a:latin typeface="Arial" panose="020B0604020202020204" pitchFamily="34" charset="0"/>
                        <a:cs typeface="Arial" panose="020B0604020202020204" pitchFamily="34" charset="0"/>
                      </a:endParaRPr>
                    </a:p>
                  </a:txBody>
                  <a:tcPr/>
                </a:tc>
              </a:tr>
              <a:tr h="666814">
                <a:tc>
                  <a:txBody>
                    <a:bodyPr/>
                    <a:lstStyle/>
                    <a:p>
                      <a:endParaRPr lang="en-GB" sz="2000">
                        <a:latin typeface="Arial" panose="020B0604020202020204" pitchFamily="34" charset="0"/>
                        <a:cs typeface="Arial" panose="020B0604020202020204" pitchFamily="34" charset="0"/>
                      </a:endParaRPr>
                    </a:p>
                  </a:txBody>
                  <a:tcPr/>
                </a:tc>
                <a:tc>
                  <a:txBody>
                    <a:bodyPr/>
                    <a:lstStyle/>
                    <a:p>
                      <a:r>
                        <a:rPr lang="en-GB" sz="2000" dirty="0" err="1" smtClean="0">
                          <a:latin typeface="Arial" panose="020B0604020202020204" pitchFamily="34" charset="0"/>
                          <a:cs typeface="Arial" panose="020B0604020202020204" pitchFamily="34" charset="0"/>
                        </a:rPr>
                        <a:t>Ich</a:t>
                      </a:r>
                      <a:r>
                        <a:rPr lang="en-GB" sz="2000"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habe</a:t>
                      </a:r>
                      <a:r>
                        <a:rPr lang="en-GB" sz="2000" dirty="0" smtClean="0">
                          <a:latin typeface="Arial" panose="020B0604020202020204" pitchFamily="34" charset="0"/>
                          <a:cs typeface="Arial" panose="020B0604020202020204" pitchFamily="34" charset="0"/>
                        </a:rPr>
                        <a:t> den </a:t>
                      </a:r>
                      <a:r>
                        <a:rPr lang="en-GB" sz="2000" dirty="0" err="1" smtClean="0">
                          <a:latin typeface="Arial" panose="020B0604020202020204" pitchFamily="34" charset="0"/>
                          <a:cs typeface="Arial" panose="020B0604020202020204" pitchFamily="34" charset="0"/>
                        </a:rPr>
                        <a:t>Actionfilm</a:t>
                      </a:r>
                      <a:r>
                        <a:rPr lang="en-GB" sz="2000" dirty="0" smtClean="0">
                          <a:latin typeface="Arial" panose="020B0604020202020204" pitchFamily="34" charset="0"/>
                          <a:cs typeface="Arial" panose="020B0604020202020204" pitchFamily="34" charset="0"/>
                        </a:rPr>
                        <a:t> toll </a:t>
                      </a:r>
                      <a:r>
                        <a:rPr lang="en-GB" sz="2000" b="1" dirty="0" err="1" smtClean="0">
                          <a:latin typeface="Arial" panose="020B0604020202020204" pitchFamily="34" charset="0"/>
                          <a:cs typeface="Arial" panose="020B0604020202020204" pitchFamily="34" charset="0"/>
                        </a:rPr>
                        <a:t>gefunden</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txBody>
                  <a:tcPr/>
                </a:tc>
              </a:tr>
              <a:tr h="666814">
                <a:tc>
                  <a:txBody>
                    <a:bodyPr/>
                    <a:lstStyle/>
                    <a:p>
                      <a:endParaRPr lang="en-GB" sz="2000">
                        <a:latin typeface="Arial" panose="020B0604020202020204" pitchFamily="34" charset="0"/>
                        <a:cs typeface="Arial" panose="020B0604020202020204" pitchFamily="34" charset="0"/>
                      </a:endParaRPr>
                    </a:p>
                  </a:txBody>
                  <a:tcPr/>
                </a:tc>
                <a:tc>
                  <a:txBody>
                    <a:bodyPr/>
                    <a:lstStyle/>
                    <a:p>
                      <a:r>
                        <a:rPr lang="en-GB" sz="2000" dirty="0" err="1" smtClean="0">
                          <a:latin typeface="Arial" panose="020B0604020202020204" pitchFamily="34" charset="0"/>
                          <a:cs typeface="Arial" panose="020B0604020202020204" pitchFamily="34" charset="0"/>
                        </a:rPr>
                        <a:t>Ich</a:t>
                      </a:r>
                      <a:r>
                        <a:rPr lang="en-GB" sz="2000"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bin</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mit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Freunden</a:t>
                      </a:r>
                      <a:r>
                        <a:rPr lang="en-GB" sz="2000" dirty="0" smtClean="0">
                          <a:latin typeface="Arial" panose="020B0604020202020204" pitchFamily="34" charset="0"/>
                          <a:cs typeface="Arial" panose="020B0604020202020204" pitchFamily="34" charset="0"/>
                        </a:rPr>
                        <a:t> ins Kino </a:t>
                      </a:r>
                      <a:r>
                        <a:rPr lang="en-GB" sz="2000" b="1" dirty="0" err="1" smtClean="0">
                          <a:latin typeface="Arial" panose="020B0604020202020204" pitchFamily="34" charset="0"/>
                          <a:cs typeface="Arial" panose="020B0604020202020204" pitchFamily="34" charset="0"/>
                        </a:rPr>
                        <a:t>gegangen</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txBody>
                  <a:tcPr/>
                </a:tc>
              </a:tr>
              <a:tr h="666814">
                <a:tc>
                  <a:txBody>
                    <a:bodyPr/>
                    <a:lstStyle/>
                    <a:p>
                      <a:endParaRPr lang="en-GB" sz="2000">
                        <a:latin typeface="Arial" panose="020B0604020202020204" pitchFamily="34" charset="0"/>
                        <a:cs typeface="Arial" panose="020B0604020202020204" pitchFamily="34" charset="0"/>
                      </a:endParaRPr>
                    </a:p>
                  </a:txBody>
                  <a:tcPr/>
                </a:tc>
                <a:tc>
                  <a:txBody>
                    <a:bodyPr/>
                    <a:lstStyle/>
                    <a:p>
                      <a:r>
                        <a:rPr lang="en-GB" sz="2000" dirty="0" err="1" smtClean="0">
                          <a:latin typeface="Arial" panose="020B0604020202020204" pitchFamily="34" charset="0"/>
                          <a:cs typeface="Arial" panose="020B0604020202020204" pitchFamily="34" charset="0"/>
                        </a:rPr>
                        <a:t>Ich</a:t>
                      </a:r>
                      <a:r>
                        <a:rPr lang="en-GB" sz="2000"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finde</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Liebesfilme</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nicht</a:t>
                      </a:r>
                      <a:r>
                        <a:rPr lang="en-GB" sz="2000" dirty="0" smtClean="0">
                          <a:latin typeface="Arial" panose="020B0604020202020204" pitchFamily="34" charset="0"/>
                          <a:cs typeface="Arial" panose="020B0604020202020204" pitchFamily="34" charset="0"/>
                        </a:rPr>
                        <a:t> so </a:t>
                      </a:r>
                      <a:r>
                        <a:rPr lang="en-GB" sz="2000" dirty="0" err="1" smtClean="0">
                          <a:latin typeface="Arial" panose="020B0604020202020204" pitchFamily="34" charset="0"/>
                          <a:cs typeface="Arial" panose="020B0604020202020204" pitchFamily="34" charset="0"/>
                        </a:rPr>
                        <a:t>interessant</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txBody>
                  <a:tcPr/>
                </a:tc>
              </a:tr>
              <a:tr h="666814">
                <a:tc>
                  <a:txBody>
                    <a:bodyPr/>
                    <a:lstStyle/>
                    <a:p>
                      <a:endParaRPr lang="en-GB" sz="2000">
                        <a:latin typeface="Arial" panose="020B0604020202020204" pitchFamily="34" charset="0"/>
                        <a:cs typeface="Arial" panose="020B0604020202020204" pitchFamily="34" charset="0"/>
                      </a:endParaRPr>
                    </a:p>
                  </a:txBody>
                  <a:tcPr/>
                </a:tc>
                <a:tc>
                  <a:txBody>
                    <a:bodyPr/>
                    <a:lstStyle/>
                    <a:p>
                      <a:r>
                        <a:rPr lang="en-GB" sz="2000" dirty="0" smtClean="0">
                          <a:latin typeface="Arial" panose="020B0604020202020204" pitchFamily="34" charset="0"/>
                          <a:cs typeface="Arial" panose="020B0604020202020204" pitchFamily="34" charset="0"/>
                        </a:rPr>
                        <a:t>…der </a:t>
                      </a:r>
                      <a:r>
                        <a:rPr lang="en-GB" sz="2000" dirty="0" err="1" smtClean="0">
                          <a:latin typeface="Arial" panose="020B0604020202020204" pitchFamily="34" charset="0"/>
                          <a:cs typeface="Arial" panose="020B0604020202020204" pitchFamily="34" charset="0"/>
                        </a:rPr>
                        <a:t>nicht</a:t>
                      </a:r>
                      <a:r>
                        <a:rPr lang="en-GB" sz="2000" dirty="0" smtClean="0">
                          <a:latin typeface="Arial" panose="020B0604020202020204" pitchFamily="34" charset="0"/>
                          <a:cs typeface="Arial" panose="020B0604020202020204" pitchFamily="34" charset="0"/>
                        </a:rPr>
                        <a:t> so </a:t>
                      </a:r>
                      <a:r>
                        <a:rPr lang="en-GB" sz="2000" dirty="0" err="1" smtClean="0">
                          <a:latin typeface="Arial" panose="020B0604020202020204" pitchFamily="34" charset="0"/>
                          <a:cs typeface="Arial" panose="020B0604020202020204" pitchFamily="34" charset="0"/>
                        </a:rPr>
                        <a:t>unterhaltsam</a:t>
                      </a:r>
                      <a:r>
                        <a:rPr lang="en-GB" sz="2000"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war</a:t>
                      </a:r>
                      <a:r>
                        <a:rPr lang="en-GB" sz="2000" dirty="0" smtClean="0">
                          <a:latin typeface="Arial" panose="020B0604020202020204" pitchFamily="34" charset="0"/>
                          <a:cs typeface="Arial" panose="020B0604020202020204" pitchFamily="34" charset="0"/>
                        </a:rPr>
                        <a:t>.</a:t>
                      </a:r>
                      <a:br>
                        <a:rPr lang="en-GB" sz="2000" dirty="0" smtClean="0">
                          <a:latin typeface="Arial" panose="020B0604020202020204" pitchFamily="34" charset="0"/>
                          <a:cs typeface="Arial" panose="020B0604020202020204" pitchFamily="34" charset="0"/>
                        </a:rPr>
                      </a:br>
                      <a:r>
                        <a:rPr lang="en-GB" sz="2000" i="1" dirty="0" smtClean="0">
                          <a:latin typeface="Arial" panose="020B0604020202020204" pitchFamily="34" charset="0"/>
                          <a:cs typeface="Arial" panose="020B0604020202020204" pitchFamily="34" charset="0"/>
                        </a:rPr>
                        <a:t>(which </a:t>
                      </a:r>
                      <a:r>
                        <a:rPr lang="en-GB" sz="2000" b="1" i="1" dirty="0" smtClean="0">
                          <a:latin typeface="Arial" panose="020B0604020202020204" pitchFamily="34" charset="0"/>
                          <a:cs typeface="Arial" panose="020B0604020202020204" pitchFamily="34" charset="0"/>
                        </a:rPr>
                        <a:t>was</a:t>
                      </a:r>
                      <a:r>
                        <a:rPr lang="en-GB" sz="2000" i="1" dirty="0" smtClean="0">
                          <a:latin typeface="Arial" panose="020B0604020202020204" pitchFamily="34" charset="0"/>
                          <a:cs typeface="Arial" panose="020B0604020202020204" pitchFamily="34" charset="0"/>
                        </a:rPr>
                        <a:t> not to entertaining)</a:t>
                      </a:r>
                      <a:endParaRPr lang="en-GB" sz="2000" i="1" dirty="0">
                        <a:latin typeface="Arial" panose="020B0604020202020204" pitchFamily="34" charset="0"/>
                        <a:cs typeface="Arial" panose="020B0604020202020204" pitchFamily="34" charset="0"/>
                      </a:endParaRPr>
                    </a:p>
                  </a:txBody>
                  <a:tcPr/>
                </a:tc>
              </a:tr>
              <a:tr h="666814">
                <a:tc>
                  <a:txBody>
                    <a:bodyPr/>
                    <a:lstStyle/>
                    <a:p>
                      <a:endParaRPr lang="en-GB" sz="2000">
                        <a:latin typeface="Arial" panose="020B0604020202020204" pitchFamily="34" charset="0"/>
                        <a:cs typeface="Arial" panose="020B0604020202020204" pitchFamily="34" charset="0"/>
                      </a:endParaRPr>
                    </a:p>
                  </a:txBody>
                  <a:tcPr/>
                </a:tc>
                <a:tc>
                  <a:txBody>
                    <a:bodyPr/>
                    <a:lstStyle/>
                    <a:p>
                      <a:r>
                        <a:rPr lang="en-GB" sz="2000" dirty="0" smtClean="0">
                          <a:latin typeface="Arial" panose="020B0604020202020204" pitchFamily="34" charset="0"/>
                          <a:cs typeface="Arial" panose="020B0604020202020204" pitchFamily="34" charset="0"/>
                        </a:rPr>
                        <a:t>Was </a:t>
                      </a:r>
                      <a:r>
                        <a:rPr lang="en-GB" sz="2000" b="1" dirty="0" smtClean="0">
                          <a:latin typeface="Arial" panose="020B0604020202020204" pitchFamily="34" charset="0"/>
                          <a:cs typeface="Arial" panose="020B0604020202020204" pitchFamily="34" charset="0"/>
                        </a:rPr>
                        <a:t>hast </a:t>
                      </a:r>
                      <a:r>
                        <a:rPr lang="en-GB" sz="2000" dirty="0" smtClean="0">
                          <a:latin typeface="Arial" panose="020B0604020202020204" pitchFamily="34" charset="0"/>
                          <a:cs typeface="Arial" panose="020B0604020202020204" pitchFamily="34" charset="0"/>
                        </a:rPr>
                        <a:t>du </a:t>
                      </a:r>
                      <a:r>
                        <a:rPr lang="en-GB" sz="2000" b="1" dirty="0" err="1" smtClean="0">
                          <a:latin typeface="Arial" panose="020B0604020202020204" pitchFamily="34" charset="0"/>
                          <a:cs typeface="Arial" panose="020B0604020202020204" pitchFamily="34" charset="0"/>
                        </a:rPr>
                        <a:t>gemacht</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txBody>
                  <a:tcPr/>
                </a:tc>
              </a:tr>
              <a:tr h="666814">
                <a:tc>
                  <a:txBody>
                    <a:bodyPr/>
                    <a:lstStyle/>
                    <a:p>
                      <a:endParaRPr lang="en-GB" sz="2000" dirty="0">
                        <a:latin typeface="Arial" panose="020B0604020202020204" pitchFamily="34" charset="0"/>
                        <a:cs typeface="Arial" panose="020B0604020202020204" pitchFamily="34" charset="0"/>
                      </a:endParaRPr>
                    </a:p>
                  </a:txBody>
                  <a:tcPr/>
                </a:tc>
                <a:tc>
                  <a:txBody>
                    <a:bodyPr/>
                    <a:lstStyle/>
                    <a:p>
                      <a:r>
                        <a:rPr lang="en-GB" sz="2000" dirty="0" err="1" smtClean="0">
                          <a:latin typeface="Arial" panose="020B0604020202020204" pitchFamily="34" charset="0"/>
                          <a:cs typeface="Arial" panose="020B0604020202020204" pitchFamily="34" charset="0"/>
                        </a:rPr>
                        <a:t>Ich</a:t>
                      </a:r>
                      <a:r>
                        <a:rPr lang="en-GB" sz="2000"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sehe</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gern</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Fantasyfilme</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txBody>
                  <a:tcPr/>
                </a:tc>
              </a:tr>
              <a:tr h="666814">
                <a:tc>
                  <a:txBody>
                    <a:bodyPr/>
                    <a:lstStyle/>
                    <a:p>
                      <a:endParaRPr lang="en-GB" sz="2000" dirty="0">
                        <a:latin typeface="Arial" panose="020B0604020202020204" pitchFamily="34" charset="0"/>
                        <a:cs typeface="Arial" panose="020B0604020202020204" pitchFamily="34" charset="0"/>
                      </a:endParaRPr>
                    </a:p>
                  </a:txBody>
                  <a:tcPr/>
                </a:tc>
                <a:tc>
                  <a:txBody>
                    <a:bodyPr/>
                    <a:lstStyle/>
                    <a:p>
                      <a:r>
                        <a:rPr lang="en-GB" sz="2000" dirty="0" err="1" smtClean="0">
                          <a:latin typeface="Arial" panose="020B0604020202020204" pitchFamily="34" charset="0"/>
                          <a:cs typeface="Arial" panose="020B0604020202020204" pitchFamily="34" charset="0"/>
                        </a:rPr>
                        <a:t>Wir</a:t>
                      </a:r>
                      <a:r>
                        <a:rPr lang="en-GB" sz="2000"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haben</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einen</a:t>
                      </a:r>
                      <a:r>
                        <a:rPr lang="en-GB" sz="2000" dirty="0" smtClean="0">
                          <a:latin typeface="Arial" panose="020B0604020202020204" pitchFamily="34" charset="0"/>
                          <a:cs typeface="Arial" panose="020B0604020202020204" pitchFamily="34" charset="0"/>
                        </a:rPr>
                        <a:t> Film </a:t>
                      </a:r>
                      <a:r>
                        <a:rPr lang="en-GB" sz="2000" b="1" dirty="0" err="1" smtClean="0">
                          <a:latin typeface="Arial" panose="020B0604020202020204" pitchFamily="34" charset="0"/>
                          <a:cs typeface="Arial" panose="020B0604020202020204" pitchFamily="34" charset="0"/>
                        </a:rPr>
                        <a:t>gesehen</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txBody>
                  <a:tcPr/>
                </a:tc>
              </a:tr>
            </a:tbl>
          </a:graphicData>
        </a:graphic>
      </p:graphicFrame>
      <p:sp>
        <p:nvSpPr>
          <p:cNvPr id="3" name="TextBox 2"/>
          <p:cNvSpPr txBox="1"/>
          <p:nvPr/>
        </p:nvSpPr>
        <p:spPr>
          <a:xfrm>
            <a:off x="332508" y="57850"/>
            <a:ext cx="5888182" cy="400110"/>
          </a:xfrm>
          <a:prstGeom prst="rect">
            <a:avLst/>
          </a:prstGeom>
          <a:noFill/>
        </p:spPr>
        <p:txBody>
          <a:bodyPr wrap="square" rtlCol="0">
            <a:spAutoFit/>
          </a:bodyPr>
          <a:lstStyle/>
          <a:p>
            <a:r>
              <a:rPr lang="en-GB" sz="2000" b="1" dirty="0" smtClean="0">
                <a:solidFill>
                  <a:prstClr val="black"/>
                </a:solidFill>
                <a:latin typeface="Arial" panose="020B0604020202020204" pitchFamily="34" charset="0"/>
                <a:cs typeface="Arial" panose="020B0604020202020204" pitchFamily="34" charset="0"/>
              </a:rPr>
              <a:t>V</a:t>
            </a:r>
            <a:r>
              <a:rPr lang="en-GB" sz="2000" dirty="0" smtClean="0">
                <a:solidFill>
                  <a:prstClr val="black"/>
                </a:solidFill>
                <a:latin typeface="Arial" panose="020B0604020202020204" pitchFamily="34" charset="0"/>
                <a:cs typeface="Arial" panose="020B0604020202020204" pitchFamily="34" charset="0"/>
              </a:rPr>
              <a:t> = </a:t>
            </a:r>
            <a:r>
              <a:rPr lang="en-GB" sz="2000" dirty="0" err="1" smtClean="0">
                <a:solidFill>
                  <a:prstClr val="black"/>
                </a:solidFill>
                <a:latin typeface="Arial" panose="020B0604020202020204" pitchFamily="34" charset="0"/>
                <a:cs typeface="Arial" panose="020B0604020202020204" pitchFamily="34" charset="0"/>
              </a:rPr>
              <a:t>Vergangenheit</a:t>
            </a:r>
            <a:r>
              <a:rPr lang="en-GB" sz="2000" dirty="0" smtClean="0">
                <a:solidFill>
                  <a:prstClr val="black"/>
                </a:solidFill>
                <a:latin typeface="Arial" panose="020B0604020202020204" pitchFamily="34" charset="0"/>
                <a:cs typeface="Arial" panose="020B0604020202020204" pitchFamily="34" charset="0"/>
              </a:rPr>
              <a:t>, </a:t>
            </a:r>
            <a:r>
              <a:rPr lang="en-GB" sz="2000" b="1" dirty="0" err="1" smtClean="0">
                <a:solidFill>
                  <a:prstClr val="black"/>
                </a:solidFill>
                <a:latin typeface="Arial" panose="020B0604020202020204" pitchFamily="34" charset="0"/>
                <a:cs typeface="Arial" panose="020B0604020202020204" pitchFamily="34" charset="0"/>
              </a:rPr>
              <a:t>Pr</a:t>
            </a:r>
            <a:r>
              <a:rPr lang="en-GB" sz="2000" dirty="0" smtClean="0">
                <a:solidFill>
                  <a:prstClr val="black"/>
                </a:solidFill>
                <a:latin typeface="Arial" panose="020B0604020202020204" pitchFamily="34" charset="0"/>
                <a:cs typeface="Arial" panose="020B0604020202020204" pitchFamily="34" charset="0"/>
              </a:rPr>
              <a:t> = </a:t>
            </a:r>
            <a:r>
              <a:rPr lang="en-GB" sz="2000" dirty="0" err="1" smtClean="0">
                <a:solidFill>
                  <a:prstClr val="black"/>
                </a:solidFill>
                <a:latin typeface="Arial" panose="020B0604020202020204" pitchFamily="34" charset="0"/>
                <a:cs typeface="Arial" panose="020B0604020202020204" pitchFamily="34" charset="0"/>
              </a:rPr>
              <a:t>Präsens</a:t>
            </a:r>
            <a:r>
              <a:rPr lang="en-GB" sz="2000" dirty="0" smtClean="0">
                <a:solidFill>
                  <a:prstClr val="black"/>
                </a:solidFill>
                <a:latin typeface="Arial" panose="020B0604020202020204" pitchFamily="34" charset="0"/>
                <a:cs typeface="Arial" panose="020B0604020202020204" pitchFamily="34" charset="0"/>
              </a:rPr>
              <a:t>, </a:t>
            </a:r>
            <a:r>
              <a:rPr lang="en-GB" sz="2000" b="1" dirty="0" smtClean="0">
                <a:solidFill>
                  <a:prstClr val="black"/>
                </a:solidFill>
                <a:latin typeface="Arial" panose="020B0604020202020204" pitchFamily="34" charset="0"/>
                <a:cs typeface="Arial" panose="020B0604020202020204" pitchFamily="34" charset="0"/>
              </a:rPr>
              <a:t>F</a:t>
            </a:r>
            <a:r>
              <a:rPr lang="en-GB" sz="2000" dirty="0" smtClean="0">
                <a:solidFill>
                  <a:prstClr val="black"/>
                </a:solidFill>
                <a:latin typeface="Arial" panose="020B0604020202020204" pitchFamily="34" charset="0"/>
                <a:cs typeface="Arial" panose="020B0604020202020204" pitchFamily="34" charset="0"/>
              </a:rPr>
              <a:t> = </a:t>
            </a:r>
            <a:r>
              <a:rPr lang="en-GB" sz="2000" dirty="0" err="1" smtClean="0">
                <a:solidFill>
                  <a:prstClr val="black"/>
                </a:solidFill>
                <a:latin typeface="Arial" panose="020B0604020202020204" pitchFamily="34" charset="0"/>
                <a:cs typeface="Arial" panose="020B0604020202020204" pitchFamily="34" charset="0"/>
              </a:rPr>
              <a:t>Futur</a:t>
            </a:r>
            <a:endParaRPr lang="en-GB"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27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11" name="Group 23"/>
          <p:cNvGraphicFramePr>
            <a:graphicFrameLocks noGrp="1"/>
          </p:cNvGraphicFramePr>
          <p:nvPr>
            <p:extLst/>
          </p:nvPr>
        </p:nvGraphicFramePr>
        <p:xfrm>
          <a:off x="0" y="0"/>
          <a:ext cx="9144000" cy="6883399"/>
        </p:xfrm>
        <a:graphic>
          <a:graphicData uri="http://schemas.openxmlformats.org/drawingml/2006/table">
            <a:tbl>
              <a:tblPr/>
              <a:tblGrid>
                <a:gridCol w="3048000"/>
                <a:gridCol w="3048000"/>
                <a:gridCol w="3048000"/>
              </a:tblGrid>
              <a:tr h="2284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smtClean="0">
                          <a:ln>
                            <a:noFill/>
                          </a:ln>
                          <a:solidFill>
                            <a:schemeClr val="bg1"/>
                          </a:solidFill>
                          <a:effectLst/>
                          <a:latin typeface="Arial" charset="0"/>
                        </a:rPr>
                        <a:t>Ich</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werde</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einen</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Horrorfilm</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sehen</a:t>
                      </a:r>
                      <a:r>
                        <a:rPr kumimoji="0" lang="en-GB" sz="2800" b="0" i="0" u="none" strike="noStrike" cap="none" normalizeH="0" baseline="0" dirty="0" smtClean="0">
                          <a:ln>
                            <a:noFill/>
                          </a:ln>
                          <a:solidFill>
                            <a:schemeClr val="bg1"/>
                          </a:solidFill>
                          <a:effectLst/>
                          <a:latin typeface="Arial" charset="0"/>
                        </a:rPr>
                        <a:t>.</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002060"/>
                          </a:solidFill>
                          <a:effectLst/>
                          <a:latin typeface="Arial" charset="0"/>
                        </a:rPr>
                        <a:t/>
                      </a:r>
                      <a:br>
                        <a:rPr kumimoji="0" lang="en-GB" sz="2800" b="0" i="0" u="none" strike="noStrike" cap="none" normalizeH="0" baseline="0" dirty="0" smtClean="0">
                          <a:ln>
                            <a:noFill/>
                          </a:ln>
                          <a:solidFill>
                            <a:srgbClr val="002060"/>
                          </a:solidFill>
                          <a:effectLst/>
                          <a:latin typeface="Arial" charset="0"/>
                        </a:rPr>
                      </a:br>
                      <a:r>
                        <a:rPr kumimoji="0" lang="en-GB" sz="2800" b="0" i="0" u="none" strike="noStrike" cap="none" normalizeH="0" baseline="0" dirty="0" err="1" smtClean="0">
                          <a:ln>
                            <a:noFill/>
                          </a:ln>
                          <a:solidFill>
                            <a:srgbClr val="002060"/>
                          </a:solidFill>
                          <a:effectLst/>
                          <a:latin typeface="Arial" charset="0"/>
                        </a:rPr>
                        <a:t>Ich</a:t>
                      </a:r>
                      <a:r>
                        <a:rPr kumimoji="0" lang="en-GB" sz="2800" b="0" i="0" u="none" strike="noStrike" cap="none" normalizeH="0" baseline="0" dirty="0" smtClean="0">
                          <a:ln>
                            <a:noFill/>
                          </a:ln>
                          <a:solidFill>
                            <a:srgbClr val="002060"/>
                          </a:solidFill>
                          <a:effectLst/>
                          <a:latin typeface="Arial" charset="0"/>
                        </a:rPr>
                        <a:t> </a:t>
                      </a:r>
                      <a:r>
                        <a:rPr kumimoji="0" lang="en-GB" sz="2800" b="0" i="0" u="none" strike="noStrike" cap="none" normalizeH="0" baseline="0" dirty="0" err="1" smtClean="0">
                          <a:ln>
                            <a:noFill/>
                          </a:ln>
                          <a:solidFill>
                            <a:srgbClr val="002060"/>
                          </a:solidFill>
                          <a:effectLst/>
                          <a:latin typeface="Arial" charset="0"/>
                        </a:rPr>
                        <a:t>gehe</a:t>
                      </a:r>
                      <a:r>
                        <a:rPr kumimoji="0" lang="en-GB" sz="2800" b="0" i="0" u="none" strike="noStrike" cap="none" normalizeH="0" baseline="0" dirty="0" smtClean="0">
                          <a:ln>
                            <a:noFill/>
                          </a:ln>
                          <a:solidFill>
                            <a:srgbClr val="002060"/>
                          </a:solidFill>
                          <a:effectLst/>
                          <a:latin typeface="Arial" charset="0"/>
                        </a:rPr>
                        <a:t> am </a:t>
                      </a:r>
                      <a:r>
                        <a:rPr kumimoji="0" lang="en-GB" sz="2800" b="0" i="0" u="none" strike="noStrike" cap="none" normalizeH="0" baseline="0" dirty="0" err="1" smtClean="0">
                          <a:ln>
                            <a:noFill/>
                          </a:ln>
                          <a:solidFill>
                            <a:srgbClr val="002060"/>
                          </a:solidFill>
                          <a:effectLst/>
                          <a:latin typeface="Arial" charset="0"/>
                        </a:rPr>
                        <a:t>Wochenende</a:t>
                      </a:r>
                      <a:r>
                        <a:rPr kumimoji="0" lang="en-GB" sz="2800" b="0" i="0" u="none" strike="noStrike" cap="none" normalizeH="0" baseline="0" dirty="0" smtClean="0">
                          <a:ln>
                            <a:noFill/>
                          </a:ln>
                          <a:solidFill>
                            <a:srgbClr val="002060"/>
                          </a:solidFill>
                          <a:effectLst/>
                          <a:latin typeface="Arial" charset="0"/>
                        </a:rPr>
                        <a:t> ins Kino.</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bg1"/>
                          </a:solidFill>
                          <a:effectLst/>
                          <a:latin typeface="Arial" charset="0"/>
                        </a:rPr>
                        <a:t/>
                      </a:r>
                      <a:br>
                        <a:rPr kumimoji="0" lang="en-GB" sz="2800" b="0" i="0" u="none" strike="noStrike" cap="none" normalizeH="0" baseline="0" dirty="0" smtClean="0">
                          <a:ln>
                            <a:noFill/>
                          </a:ln>
                          <a:solidFill>
                            <a:schemeClr val="bg1"/>
                          </a:solidFill>
                          <a:effectLst/>
                          <a:latin typeface="Arial" charset="0"/>
                        </a:rPr>
                      </a:br>
                      <a:r>
                        <a:rPr kumimoji="0" lang="en-GB" sz="2800" b="0" i="0" u="none" strike="noStrike" cap="none" normalizeH="0" baseline="0" dirty="0" err="1" smtClean="0">
                          <a:ln>
                            <a:noFill/>
                          </a:ln>
                          <a:solidFill>
                            <a:schemeClr val="bg1"/>
                          </a:solidFill>
                          <a:effectLst/>
                          <a:latin typeface="Arial" charset="0"/>
                        </a:rPr>
                        <a:t>Ich</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habe</a:t>
                      </a:r>
                      <a:r>
                        <a:rPr kumimoji="0" lang="en-GB" sz="2800" b="0" i="0" u="none" strike="noStrike" cap="none" normalizeH="0" baseline="0" dirty="0" smtClean="0">
                          <a:ln>
                            <a:noFill/>
                          </a:ln>
                          <a:solidFill>
                            <a:schemeClr val="bg1"/>
                          </a:solidFill>
                          <a:effectLst/>
                          <a:latin typeface="Arial" charset="0"/>
                        </a:rPr>
                        <a:t> den </a:t>
                      </a:r>
                      <a:r>
                        <a:rPr kumimoji="0" lang="en-GB" sz="2800" b="0" i="0" u="none" strike="noStrike" cap="none" normalizeH="0" baseline="0" dirty="0" err="1" smtClean="0">
                          <a:ln>
                            <a:noFill/>
                          </a:ln>
                          <a:solidFill>
                            <a:schemeClr val="bg1"/>
                          </a:solidFill>
                          <a:effectLst/>
                          <a:latin typeface="Arial" charset="0"/>
                        </a:rPr>
                        <a:t>Actionfilm</a:t>
                      </a:r>
                      <a:r>
                        <a:rPr kumimoji="0" lang="en-GB" sz="2800" b="0" i="0" u="none" strike="noStrike" cap="none" normalizeH="0" baseline="0" dirty="0" smtClean="0">
                          <a:ln>
                            <a:noFill/>
                          </a:ln>
                          <a:solidFill>
                            <a:schemeClr val="bg1"/>
                          </a:solidFill>
                          <a:effectLst/>
                          <a:latin typeface="Arial" charset="0"/>
                        </a:rPr>
                        <a:t> toll </a:t>
                      </a:r>
                      <a:r>
                        <a:rPr kumimoji="0" lang="en-GB" sz="2800" b="0" i="0" u="none" strike="noStrike" cap="none" normalizeH="0" baseline="0" dirty="0" err="1" smtClean="0">
                          <a:ln>
                            <a:noFill/>
                          </a:ln>
                          <a:solidFill>
                            <a:schemeClr val="bg1"/>
                          </a:solidFill>
                          <a:effectLst/>
                          <a:latin typeface="Arial" charset="0"/>
                        </a:rPr>
                        <a:t>gefunden</a:t>
                      </a:r>
                      <a:r>
                        <a:rPr kumimoji="0" lang="en-GB" sz="2800" b="0" i="0" u="none" strike="noStrike" cap="none" normalizeH="0" baseline="0" dirty="0" smtClean="0">
                          <a:ln>
                            <a:noFill/>
                          </a:ln>
                          <a:solidFill>
                            <a:schemeClr val="bg1"/>
                          </a:solidFill>
                          <a:effectLst/>
                          <a:latin typeface="Arial" charset="0"/>
                        </a:rPr>
                        <a:t>.</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r>
              <a:tr h="22888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002060"/>
                          </a:solidFill>
                          <a:effectLst/>
                          <a:latin typeface="Arial" charset="0"/>
                        </a:rPr>
                        <a:t/>
                      </a:r>
                      <a:br>
                        <a:rPr kumimoji="0" lang="en-GB" sz="2800" b="0" i="0" u="none" strike="noStrike" cap="none" normalizeH="0" baseline="0" dirty="0" smtClean="0">
                          <a:ln>
                            <a:noFill/>
                          </a:ln>
                          <a:solidFill>
                            <a:srgbClr val="002060"/>
                          </a:solidFill>
                          <a:effectLst/>
                          <a:latin typeface="Arial" charset="0"/>
                        </a:rPr>
                      </a:br>
                      <a:r>
                        <a:rPr kumimoji="0" lang="en-GB" sz="2800" b="0" i="0" u="none" strike="noStrike" cap="none" normalizeH="0" baseline="0" dirty="0" err="1" smtClean="0">
                          <a:ln>
                            <a:noFill/>
                          </a:ln>
                          <a:solidFill>
                            <a:srgbClr val="002060"/>
                          </a:solidFill>
                          <a:effectLst/>
                          <a:latin typeface="Arial" charset="0"/>
                        </a:rPr>
                        <a:t>Ich</a:t>
                      </a:r>
                      <a:r>
                        <a:rPr kumimoji="0" lang="en-GB" sz="2800" b="0" i="0" u="none" strike="noStrike" cap="none" normalizeH="0" baseline="0" dirty="0" smtClean="0">
                          <a:ln>
                            <a:noFill/>
                          </a:ln>
                          <a:solidFill>
                            <a:srgbClr val="002060"/>
                          </a:solidFill>
                          <a:effectLst/>
                          <a:latin typeface="Arial" charset="0"/>
                        </a:rPr>
                        <a:t> bin </a:t>
                      </a:r>
                      <a:r>
                        <a:rPr kumimoji="0" lang="en-GB" sz="2800" b="0" i="0" u="none" strike="noStrike" cap="none" normalizeH="0" baseline="0" dirty="0" err="1" smtClean="0">
                          <a:ln>
                            <a:noFill/>
                          </a:ln>
                          <a:solidFill>
                            <a:srgbClr val="002060"/>
                          </a:solidFill>
                          <a:effectLst/>
                          <a:latin typeface="Arial" charset="0"/>
                        </a:rPr>
                        <a:t>mit</a:t>
                      </a:r>
                      <a:r>
                        <a:rPr kumimoji="0" lang="en-GB" sz="2800" b="0" i="0" u="none" strike="noStrike" cap="none" normalizeH="0" baseline="0" dirty="0" smtClean="0">
                          <a:ln>
                            <a:noFill/>
                          </a:ln>
                          <a:solidFill>
                            <a:srgbClr val="002060"/>
                          </a:solidFill>
                          <a:effectLst/>
                          <a:latin typeface="Arial" charset="0"/>
                        </a:rPr>
                        <a:t> </a:t>
                      </a:r>
                      <a:r>
                        <a:rPr kumimoji="0" lang="en-GB" sz="2800" b="0" i="0" u="none" strike="noStrike" cap="none" normalizeH="0" baseline="0" dirty="0" err="1" smtClean="0">
                          <a:ln>
                            <a:noFill/>
                          </a:ln>
                          <a:solidFill>
                            <a:srgbClr val="002060"/>
                          </a:solidFill>
                          <a:effectLst/>
                          <a:latin typeface="Arial" charset="0"/>
                        </a:rPr>
                        <a:t>Freunden</a:t>
                      </a:r>
                      <a:r>
                        <a:rPr kumimoji="0" lang="en-GB" sz="2800" b="0" i="0" u="none" strike="noStrike" cap="none" normalizeH="0" baseline="0" dirty="0" smtClean="0">
                          <a:ln>
                            <a:noFill/>
                          </a:ln>
                          <a:solidFill>
                            <a:srgbClr val="002060"/>
                          </a:solidFill>
                          <a:effectLst/>
                          <a:latin typeface="Arial" charset="0"/>
                        </a:rPr>
                        <a:t> ins Kino </a:t>
                      </a:r>
                      <a:r>
                        <a:rPr kumimoji="0" lang="en-GB" sz="2800" b="0" i="0" u="none" strike="noStrike" cap="none" normalizeH="0" baseline="0" dirty="0" err="1" smtClean="0">
                          <a:ln>
                            <a:noFill/>
                          </a:ln>
                          <a:solidFill>
                            <a:srgbClr val="002060"/>
                          </a:solidFill>
                          <a:effectLst/>
                          <a:latin typeface="Arial" charset="0"/>
                        </a:rPr>
                        <a:t>gegangen</a:t>
                      </a:r>
                      <a:r>
                        <a:rPr kumimoji="0" lang="en-GB" sz="2800" b="0" i="0" u="none" strike="noStrike" cap="none" normalizeH="0" baseline="0" dirty="0" smtClean="0">
                          <a:ln>
                            <a:noFill/>
                          </a:ln>
                          <a:solidFill>
                            <a:srgbClr val="002060"/>
                          </a:solidFill>
                          <a:effectLst/>
                          <a:latin typeface="Arial" charset="0"/>
                        </a:rPr>
                        <a:t>.</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bg1"/>
                          </a:solidFill>
                          <a:effectLst/>
                          <a:latin typeface="Arial" charset="0"/>
                        </a:rPr>
                        <a:t/>
                      </a:r>
                      <a:br>
                        <a:rPr kumimoji="0" lang="en-GB" sz="2800" b="0" i="0" u="none" strike="noStrike" cap="none" normalizeH="0" baseline="0" dirty="0" smtClean="0">
                          <a:ln>
                            <a:noFill/>
                          </a:ln>
                          <a:solidFill>
                            <a:schemeClr val="bg1"/>
                          </a:solidFill>
                          <a:effectLst/>
                          <a:latin typeface="Arial" charset="0"/>
                        </a:rPr>
                      </a:br>
                      <a:r>
                        <a:rPr kumimoji="0" lang="en-GB" sz="2800" b="0" i="0" u="none" strike="noStrike" cap="none" normalizeH="0" baseline="0" dirty="0" err="1" smtClean="0">
                          <a:ln>
                            <a:noFill/>
                          </a:ln>
                          <a:solidFill>
                            <a:schemeClr val="bg1"/>
                          </a:solidFill>
                          <a:effectLst/>
                          <a:latin typeface="Arial" charset="0"/>
                        </a:rPr>
                        <a:t>Ich</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finde</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Liebesfilme</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nicht</a:t>
                      </a:r>
                      <a:r>
                        <a:rPr kumimoji="0" lang="en-GB" sz="2800" b="0" i="0" u="none" strike="noStrike" cap="none" normalizeH="0" baseline="0" dirty="0" smtClean="0">
                          <a:ln>
                            <a:noFill/>
                          </a:ln>
                          <a:solidFill>
                            <a:schemeClr val="bg1"/>
                          </a:solidFill>
                          <a:effectLst/>
                          <a:latin typeface="Arial" charset="0"/>
                        </a:rPr>
                        <a:t> so </a:t>
                      </a:r>
                      <a:r>
                        <a:rPr kumimoji="0" lang="en-GB" sz="2800" b="0" i="0" u="none" strike="noStrike" cap="none" normalizeH="0" baseline="0" dirty="0" err="1" smtClean="0">
                          <a:ln>
                            <a:noFill/>
                          </a:ln>
                          <a:solidFill>
                            <a:schemeClr val="bg1"/>
                          </a:solidFill>
                          <a:effectLst/>
                          <a:latin typeface="Arial" charset="0"/>
                        </a:rPr>
                        <a:t>interessant</a:t>
                      </a:r>
                      <a:r>
                        <a:rPr kumimoji="0" lang="en-GB" sz="2800" b="0" i="0" u="none" strike="noStrike" cap="none" normalizeH="0" baseline="0" dirty="0" smtClean="0">
                          <a:ln>
                            <a:noFill/>
                          </a:ln>
                          <a:solidFill>
                            <a:schemeClr val="bg1"/>
                          </a:solidFill>
                          <a:effectLst/>
                          <a:latin typeface="Arial" charset="0"/>
                        </a:rPr>
                        <a:t>.</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002060"/>
                          </a:solidFill>
                          <a:effectLst/>
                          <a:latin typeface="Arial" charset="0"/>
                        </a:rPr>
                        <a:t/>
                      </a:r>
                      <a:br>
                        <a:rPr kumimoji="0" lang="en-GB" sz="2800" b="0" i="0" u="none" strike="noStrike" cap="none" normalizeH="0" baseline="0" dirty="0" smtClean="0">
                          <a:ln>
                            <a:noFill/>
                          </a:ln>
                          <a:solidFill>
                            <a:srgbClr val="002060"/>
                          </a:solidFill>
                          <a:effectLst/>
                          <a:latin typeface="Arial" charset="0"/>
                        </a:rPr>
                      </a:br>
                      <a:r>
                        <a:rPr kumimoji="0" lang="en-GB" sz="2800" b="0" i="0" u="none" strike="noStrike" cap="none" normalizeH="0" baseline="0" dirty="0" smtClean="0">
                          <a:ln>
                            <a:noFill/>
                          </a:ln>
                          <a:solidFill>
                            <a:srgbClr val="002060"/>
                          </a:solidFill>
                          <a:effectLst/>
                          <a:latin typeface="Arial" charset="0"/>
                        </a:rPr>
                        <a:t>…der </a:t>
                      </a:r>
                      <a:r>
                        <a:rPr kumimoji="0" lang="en-GB" sz="2800" b="0" i="0" u="none" strike="noStrike" cap="none" normalizeH="0" baseline="0" dirty="0" err="1" smtClean="0">
                          <a:ln>
                            <a:noFill/>
                          </a:ln>
                          <a:solidFill>
                            <a:srgbClr val="002060"/>
                          </a:solidFill>
                          <a:effectLst/>
                          <a:latin typeface="Arial" charset="0"/>
                        </a:rPr>
                        <a:t>nicht</a:t>
                      </a:r>
                      <a:r>
                        <a:rPr kumimoji="0" lang="en-GB" sz="2800" b="0" i="0" u="none" strike="noStrike" cap="none" normalizeH="0" baseline="0" dirty="0" smtClean="0">
                          <a:ln>
                            <a:noFill/>
                          </a:ln>
                          <a:solidFill>
                            <a:srgbClr val="002060"/>
                          </a:solidFill>
                          <a:effectLst/>
                          <a:latin typeface="Arial" charset="0"/>
                        </a:rPr>
                        <a:t> so </a:t>
                      </a:r>
                      <a:r>
                        <a:rPr kumimoji="0" lang="en-GB" sz="2800" b="0" i="0" u="none" strike="noStrike" cap="none" normalizeH="0" baseline="0" dirty="0" err="1" smtClean="0">
                          <a:ln>
                            <a:noFill/>
                          </a:ln>
                          <a:solidFill>
                            <a:srgbClr val="002060"/>
                          </a:solidFill>
                          <a:effectLst/>
                          <a:latin typeface="Arial" charset="0"/>
                        </a:rPr>
                        <a:t>unterhaltsam</a:t>
                      </a:r>
                      <a:r>
                        <a:rPr kumimoji="0" lang="en-GB" sz="2800" b="0" i="0" u="none" strike="noStrike" cap="none" normalizeH="0" baseline="0" dirty="0" smtClean="0">
                          <a:ln>
                            <a:noFill/>
                          </a:ln>
                          <a:solidFill>
                            <a:srgbClr val="002060"/>
                          </a:solidFill>
                          <a:effectLst/>
                          <a:latin typeface="Arial" charset="0"/>
                        </a:rPr>
                        <a:t> war.</a:t>
                      </a:r>
                      <a:br>
                        <a:rPr kumimoji="0" lang="en-GB" sz="2800" b="0" i="0" u="none" strike="noStrike" cap="none" normalizeH="0" baseline="0" dirty="0" smtClean="0">
                          <a:ln>
                            <a:noFill/>
                          </a:ln>
                          <a:solidFill>
                            <a:srgbClr val="002060"/>
                          </a:solidFill>
                          <a:effectLst/>
                          <a:latin typeface="Arial" charset="0"/>
                        </a:rPr>
                      </a:br>
                      <a:r>
                        <a:rPr kumimoji="0" lang="en-GB" sz="2000" b="0" i="1" u="none" strike="noStrike" cap="none" normalizeH="0" baseline="0" dirty="0" smtClean="0">
                          <a:ln>
                            <a:noFill/>
                          </a:ln>
                          <a:solidFill>
                            <a:srgbClr val="002060"/>
                          </a:solidFill>
                          <a:effectLst/>
                          <a:latin typeface="Arial" charset="0"/>
                        </a:rPr>
                        <a:t>(which was not so entertaining)</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r>
              <a:tr h="23103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bg1"/>
                          </a:solidFill>
                          <a:effectLst/>
                          <a:latin typeface="Arial" charset="0"/>
                        </a:rPr>
                        <a:t/>
                      </a:r>
                      <a:br>
                        <a:rPr kumimoji="0" lang="en-GB" sz="2800" b="0" i="0" u="none" strike="noStrike" cap="none" normalizeH="0" baseline="0" dirty="0" smtClean="0">
                          <a:ln>
                            <a:noFill/>
                          </a:ln>
                          <a:solidFill>
                            <a:schemeClr val="bg1"/>
                          </a:solidFill>
                          <a:effectLst/>
                          <a:latin typeface="Arial" charset="0"/>
                        </a:rPr>
                      </a:br>
                      <a:r>
                        <a:rPr kumimoji="0" lang="en-GB" sz="2800" b="0" i="0" u="none" strike="noStrike" cap="none" normalizeH="0" baseline="0" dirty="0" smtClean="0">
                          <a:ln>
                            <a:noFill/>
                          </a:ln>
                          <a:solidFill>
                            <a:schemeClr val="bg1"/>
                          </a:solidFill>
                          <a:effectLst/>
                          <a:latin typeface="Arial" charset="0"/>
                        </a:rPr>
                        <a:t/>
                      </a:r>
                      <a:br>
                        <a:rPr kumimoji="0" lang="en-GB" sz="2800" b="0" i="0" u="none" strike="noStrike" cap="none" normalizeH="0" baseline="0" dirty="0" smtClean="0">
                          <a:ln>
                            <a:noFill/>
                          </a:ln>
                          <a:solidFill>
                            <a:schemeClr val="bg1"/>
                          </a:solidFill>
                          <a:effectLst/>
                          <a:latin typeface="Arial" charset="0"/>
                        </a:rPr>
                      </a:br>
                      <a:r>
                        <a:rPr kumimoji="0" lang="en-GB" sz="2800" b="0" i="0" u="none" strike="noStrike" cap="none" normalizeH="0" baseline="0" dirty="0" smtClean="0">
                          <a:ln>
                            <a:noFill/>
                          </a:ln>
                          <a:solidFill>
                            <a:schemeClr val="bg1"/>
                          </a:solidFill>
                          <a:effectLst/>
                          <a:latin typeface="Arial" charset="0"/>
                        </a:rPr>
                        <a:t>Was hast du </a:t>
                      </a:r>
                      <a:r>
                        <a:rPr kumimoji="0" lang="en-GB" sz="2800" b="0" i="0" u="none" strike="noStrike" cap="none" normalizeH="0" baseline="0" dirty="0" err="1" smtClean="0">
                          <a:ln>
                            <a:noFill/>
                          </a:ln>
                          <a:solidFill>
                            <a:schemeClr val="bg1"/>
                          </a:solidFill>
                          <a:effectLst/>
                          <a:latin typeface="Arial" charset="0"/>
                        </a:rPr>
                        <a:t>gemacht</a:t>
                      </a:r>
                      <a:r>
                        <a:rPr kumimoji="0" lang="en-GB" sz="2800" b="0" i="0" u="none" strike="noStrike" cap="none" normalizeH="0" baseline="0" dirty="0" smtClean="0">
                          <a:ln>
                            <a:noFill/>
                          </a:ln>
                          <a:solidFill>
                            <a:schemeClr val="bg1"/>
                          </a:solidFill>
                          <a:effectLst/>
                          <a:latin typeface="Arial"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smtClean="0">
                          <a:ln>
                            <a:noFill/>
                          </a:ln>
                          <a:solidFill>
                            <a:srgbClr val="002060"/>
                          </a:solidFill>
                          <a:effectLst/>
                          <a:latin typeface="Arial" charset="0"/>
                        </a:rPr>
                        <a:t>Ich</a:t>
                      </a:r>
                      <a:r>
                        <a:rPr kumimoji="0" lang="en-GB" sz="2800" b="0" i="0" u="none" strike="noStrike" cap="none" normalizeH="0" baseline="0" dirty="0" smtClean="0">
                          <a:ln>
                            <a:noFill/>
                          </a:ln>
                          <a:solidFill>
                            <a:srgbClr val="002060"/>
                          </a:solidFill>
                          <a:effectLst/>
                          <a:latin typeface="Arial" charset="0"/>
                        </a:rPr>
                        <a:t> </a:t>
                      </a:r>
                      <a:r>
                        <a:rPr kumimoji="0" lang="en-GB" sz="2800" b="0" i="0" u="none" strike="noStrike" cap="none" normalizeH="0" baseline="0" dirty="0" err="1" smtClean="0">
                          <a:ln>
                            <a:noFill/>
                          </a:ln>
                          <a:solidFill>
                            <a:srgbClr val="002060"/>
                          </a:solidFill>
                          <a:effectLst/>
                          <a:latin typeface="Arial" charset="0"/>
                        </a:rPr>
                        <a:t>sehe</a:t>
                      </a:r>
                      <a:r>
                        <a:rPr kumimoji="0" lang="en-GB" sz="2800" b="0" i="0" u="none" strike="noStrike" cap="none" normalizeH="0" baseline="0" dirty="0" smtClean="0">
                          <a:ln>
                            <a:noFill/>
                          </a:ln>
                          <a:solidFill>
                            <a:srgbClr val="002060"/>
                          </a:solidFill>
                          <a:effectLst/>
                          <a:latin typeface="Arial" charset="0"/>
                        </a:rPr>
                        <a:t> </a:t>
                      </a:r>
                      <a:r>
                        <a:rPr kumimoji="0" lang="en-GB" sz="2800" b="0" i="0" u="none" strike="noStrike" cap="none" normalizeH="0" baseline="0" dirty="0" err="1" smtClean="0">
                          <a:ln>
                            <a:noFill/>
                          </a:ln>
                          <a:solidFill>
                            <a:srgbClr val="002060"/>
                          </a:solidFill>
                          <a:effectLst/>
                          <a:latin typeface="Arial" charset="0"/>
                        </a:rPr>
                        <a:t>gern</a:t>
                      </a:r>
                      <a:r>
                        <a:rPr kumimoji="0" lang="en-GB" sz="2800" b="0" i="0" u="none" strike="noStrike" cap="none" normalizeH="0" baseline="0" dirty="0" smtClean="0">
                          <a:ln>
                            <a:noFill/>
                          </a:ln>
                          <a:solidFill>
                            <a:srgbClr val="002060"/>
                          </a:solidFill>
                          <a:effectLst/>
                          <a:latin typeface="Arial" charset="0"/>
                        </a:rPr>
                        <a:t> </a:t>
                      </a:r>
                      <a:r>
                        <a:rPr kumimoji="0" lang="en-GB" sz="2800" b="0" i="0" u="none" strike="noStrike" cap="none" normalizeH="0" baseline="0" dirty="0" err="1" smtClean="0">
                          <a:ln>
                            <a:noFill/>
                          </a:ln>
                          <a:solidFill>
                            <a:srgbClr val="002060"/>
                          </a:solidFill>
                          <a:effectLst/>
                          <a:latin typeface="Arial" charset="0"/>
                        </a:rPr>
                        <a:t>Fantasyfilme</a:t>
                      </a:r>
                      <a:r>
                        <a:rPr kumimoji="0" lang="en-GB" sz="2800" b="0" i="0" u="none" strike="noStrike" cap="none" normalizeH="0" baseline="0" dirty="0" smtClean="0">
                          <a:ln>
                            <a:noFill/>
                          </a:ln>
                          <a:solidFill>
                            <a:srgbClr val="002060"/>
                          </a:solidFill>
                          <a:effectLst/>
                          <a:latin typeface="Arial" charset="0"/>
                        </a:rPr>
                        <a:t>.</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smtClean="0">
                          <a:ln>
                            <a:noFill/>
                          </a:ln>
                          <a:solidFill>
                            <a:schemeClr val="bg1"/>
                          </a:solidFill>
                          <a:effectLst/>
                          <a:latin typeface="Arial" charset="0"/>
                        </a:rPr>
                        <a:t>Wir</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haben</a:t>
                      </a:r>
                      <a:r>
                        <a:rPr kumimoji="0" lang="en-GB" sz="2800" b="0" i="0" u="none" strike="noStrike" cap="none" normalizeH="0" baseline="0" dirty="0" smtClean="0">
                          <a:ln>
                            <a:noFill/>
                          </a:ln>
                          <a:solidFill>
                            <a:schemeClr val="bg1"/>
                          </a:solidFill>
                          <a:effectLst/>
                          <a:latin typeface="Arial" charset="0"/>
                        </a:rPr>
                        <a:t> </a:t>
                      </a:r>
                      <a:r>
                        <a:rPr kumimoji="0" lang="en-GB" sz="2800" b="0" i="0" u="none" strike="noStrike" cap="none" normalizeH="0" baseline="0" dirty="0" err="1" smtClean="0">
                          <a:ln>
                            <a:noFill/>
                          </a:ln>
                          <a:solidFill>
                            <a:schemeClr val="bg1"/>
                          </a:solidFill>
                          <a:effectLst/>
                          <a:latin typeface="Arial" charset="0"/>
                        </a:rPr>
                        <a:t>einen</a:t>
                      </a:r>
                      <a:r>
                        <a:rPr kumimoji="0" lang="en-GB" sz="2800" b="0" i="0" u="none" strike="noStrike" cap="none" normalizeH="0" baseline="0" dirty="0" smtClean="0">
                          <a:ln>
                            <a:noFill/>
                          </a:ln>
                          <a:solidFill>
                            <a:schemeClr val="bg1"/>
                          </a:solidFill>
                          <a:effectLst/>
                          <a:latin typeface="Arial" charset="0"/>
                        </a:rPr>
                        <a:t> Film </a:t>
                      </a:r>
                      <a:r>
                        <a:rPr kumimoji="0" lang="en-GB" sz="2800" b="0" i="0" u="none" strike="noStrike" cap="none" normalizeH="0" baseline="0" dirty="0" err="1" smtClean="0">
                          <a:ln>
                            <a:noFill/>
                          </a:ln>
                          <a:solidFill>
                            <a:schemeClr val="bg1"/>
                          </a:solidFill>
                          <a:effectLst/>
                          <a:latin typeface="Arial" charset="0"/>
                        </a:rPr>
                        <a:t>gesehen</a:t>
                      </a:r>
                      <a:r>
                        <a:rPr kumimoji="0" lang="en-GB" sz="2800" b="0" i="0" u="none" strike="noStrike" cap="none" normalizeH="0" baseline="0" dirty="0" smtClean="0">
                          <a:ln>
                            <a:noFill/>
                          </a:ln>
                          <a:solidFill>
                            <a:schemeClr val="bg1"/>
                          </a:solidFill>
                          <a:effectLst/>
                          <a:latin typeface="Arial" charset="0"/>
                        </a:rPr>
                        <a:t>.</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2060"/>
                    </a:solidFill>
                  </a:tcPr>
                </a:tc>
              </a:tr>
            </a:tbl>
          </a:graphicData>
        </a:graphic>
      </p:graphicFrame>
      <p:sp>
        <p:nvSpPr>
          <p:cNvPr id="2" name="Rectangle 1"/>
          <p:cNvSpPr/>
          <p:nvPr/>
        </p:nvSpPr>
        <p:spPr>
          <a:xfrm>
            <a:off x="977674" y="-108374"/>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32</a:t>
            </a:r>
            <a:endParaRPr lang="en-GB" sz="5400" b="1" dirty="0">
              <a:ln/>
              <a:solidFill>
                <a:srgbClr val="FFC000"/>
              </a:solidFill>
            </a:endParaRPr>
          </a:p>
        </p:txBody>
      </p:sp>
      <p:sp>
        <p:nvSpPr>
          <p:cNvPr id="3" name="TextBox 2"/>
          <p:cNvSpPr txBox="1"/>
          <p:nvPr/>
        </p:nvSpPr>
        <p:spPr>
          <a:xfrm>
            <a:off x="2285999" y="-191501"/>
            <a:ext cx="928255" cy="1015663"/>
          </a:xfrm>
          <a:prstGeom prst="rect">
            <a:avLst/>
          </a:prstGeom>
          <a:noFill/>
        </p:spPr>
        <p:txBody>
          <a:bodyPr wrap="square" rtlCol="0">
            <a:spAutoFit/>
          </a:bodyPr>
          <a:lstStyle/>
          <a:p>
            <a:pPr algn="ctr"/>
            <a:r>
              <a:rPr lang="en-GB" sz="6000" b="1" dirty="0" smtClean="0">
                <a:solidFill>
                  <a:srgbClr val="00B050"/>
                </a:solidFill>
              </a:rPr>
              <a:t>F</a:t>
            </a:r>
            <a:endParaRPr lang="en-GB" sz="6000" b="1" dirty="0">
              <a:solidFill>
                <a:srgbClr val="00B050"/>
              </a:solidFill>
            </a:endParaRPr>
          </a:p>
        </p:txBody>
      </p:sp>
      <p:sp>
        <p:nvSpPr>
          <p:cNvPr id="4" name="Rectangle 3"/>
          <p:cNvSpPr/>
          <p:nvPr/>
        </p:nvSpPr>
        <p:spPr>
          <a:xfrm>
            <a:off x="4094946" y="-145335"/>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21</a:t>
            </a:r>
            <a:endParaRPr lang="en-GB" sz="5400" b="1" dirty="0">
              <a:ln/>
              <a:solidFill>
                <a:srgbClr val="FFC000"/>
              </a:solidFill>
            </a:endParaRPr>
          </a:p>
        </p:txBody>
      </p:sp>
      <p:sp>
        <p:nvSpPr>
          <p:cNvPr id="6" name="TextBox 5"/>
          <p:cNvSpPr txBox="1"/>
          <p:nvPr/>
        </p:nvSpPr>
        <p:spPr>
          <a:xfrm>
            <a:off x="5229168" y="-198293"/>
            <a:ext cx="928255" cy="1015663"/>
          </a:xfrm>
          <a:prstGeom prst="rect">
            <a:avLst/>
          </a:prstGeom>
          <a:noFill/>
        </p:spPr>
        <p:txBody>
          <a:bodyPr wrap="square" rtlCol="0">
            <a:spAutoFit/>
          </a:bodyPr>
          <a:lstStyle/>
          <a:p>
            <a:pPr algn="ctr"/>
            <a:r>
              <a:rPr lang="en-GB" sz="6000" b="1" dirty="0" err="1" smtClean="0">
                <a:solidFill>
                  <a:srgbClr val="7030A0"/>
                </a:solidFill>
              </a:rPr>
              <a:t>Pr</a:t>
            </a:r>
            <a:endParaRPr lang="en-GB" sz="6000" b="1" dirty="0">
              <a:solidFill>
                <a:srgbClr val="7030A0"/>
              </a:solidFill>
            </a:endParaRPr>
          </a:p>
        </p:txBody>
      </p:sp>
      <p:sp>
        <p:nvSpPr>
          <p:cNvPr id="5" name="Rectangle 4"/>
          <p:cNvSpPr/>
          <p:nvPr/>
        </p:nvSpPr>
        <p:spPr>
          <a:xfrm>
            <a:off x="7218230" y="-99168"/>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76</a:t>
            </a:r>
            <a:endParaRPr lang="en-GB" sz="5400" b="1" dirty="0">
              <a:ln/>
              <a:solidFill>
                <a:srgbClr val="FFC000"/>
              </a:solidFill>
            </a:endParaRPr>
          </a:p>
        </p:txBody>
      </p:sp>
      <p:sp>
        <p:nvSpPr>
          <p:cNvPr id="8" name="TextBox 7"/>
          <p:cNvSpPr txBox="1"/>
          <p:nvPr/>
        </p:nvSpPr>
        <p:spPr>
          <a:xfrm>
            <a:off x="8237449" y="-145335"/>
            <a:ext cx="928255" cy="1015663"/>
          </a:xfrm>
          <a:prstGeom prst="rect">
            <a:avLst/>
          </a:prstGeom>
          <a:noFill/>
        </p:spPr>
        <p:txBody>
          <a:bodyPr wrap="square" rtlCol="0">
            <a:spAutoFit/>
          </a:bodyPr>
          <a:lstStyle/>
          <a:p>
            <a:pPr algn="ctr"/>
            <a:r>
              <a:rPr lang="en-GB" sz="6000" b="1" dirty="0" smtClean="0">
                <a:solidFill>
                  <a:srgbClr val="ED7D31">
                    <a:lumMod val="75000"/>
                  </a:srgbClr>
                </a:solidFill>
              </a:rPr>
              <a:t>V</a:t>
            </a:r>
            <a:endParaRPr lang="en-GB" sz="6000" b="1" dirty="0">
              <a:solidFill>
                <a:srgbClr val="ED7D31">
                  <a:lumMod val="75000"/>
                </a:srgbClr>
              </a:solidFill>
            </a:endParaRPr>
          </a:p>
        </p:txBody>
      </p:sp>
      <p:sp>
        <p:nvSpPr>
          <p:cNvPr id="7" name="Rectangle 6"/>
          <p:cNvSpPr/>
          <p:nvPr/>
        </p:nvSpPr>
        <p:spPr>
          <a:xfrm>
            <a:off x="977674" y="2163770"/>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82</a:t>
            </a:r>
            <a:endParaRPr lang="en-GB" sz="5400" b="1" dirty="0">
              <a:ln/>
              <a:solidFill>
                <a:srgbClr val="FFC000"/>
              </a:solidFill>
            </a:endParaRPr>
          </a:p>
        </p:txBody>
      </p:sp>
      <p:sp>
        <p:nvSpPr>
          <p:cNvPr id="10" name="TextBox 9"/>
          <p:cNvSpPr txBox="1"/>
          <p:nvPr/>
        </p:nvSpPr>
        <p:spPr>
          <a:xfrm>
            <a:off x="2264301" y="2117603"/>
            <a:ext cx="928255" cy="1015663"/>
          </a:xfrm>
          <a:prstGeom prst="rect">
            <a:avLst/>
          </a:prstGeom>
          <a:noFill/>
        </p:spPr>
        <p:txBody>
          <a:bodyPr wrap="square" rtlCol="0">
            <a:spAutoFit/>
          </a:bodyPr>
          <a:lstStyle/>
          <a:p>
            <a:pPr algn="ctr"/>
            <a:r>
              <a:rPr lang="en-GB" sz="6000" b="1" dirty="0" smtClean="0">
                <a:solidFill>
                  <a:srgbClr val="ED7D31">
                    <a:lumMod val="75000"/>
                  </a:srgbClr>
                </a:solidFill>
              </a:rPr>
              <a:t>V</a:t>
            </a:r>
            <a:endParaRPr lang="en-GB" sz="6000" b="1" dirty="0">
              <a:solidFill>
                <a:srgbClr val="ED7D31">
                  <a:lumMod val="75000"/>
                </a:srgbClr>
              </a:solidFill>
            </a:endParaRPr>
          </a:p>
        </p:txBody>
      </p:sp>
      <p:sp>
        <p:nvSpPr>
          <p:cNvPr id="9" name="Rectangle 8"/>
          <p:cNvSpPr/>
          <p:nvPr/>
        </p:nvSpPr>
        <p:spPr>
          <a:xfrm>
            <a:off x="4073235" y="2209936"/>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14</a:t>
            </a:r>
            <a:endParaRPr lang="en-GB" sz="5400" b="1" dirty="0">
              <a:ln/>
              <a:solidFill>
                <a:srgbClr val="FFC000"/>
              </a:solidFill>
            </a:endParaRPr>
          </a:p>
        </p:txBody>
      </p:sp>
      <p:sp>
        <p:nvSpPr>
          <p:cNvPr id="12" name="TextBox 11"/>
          <p:cNvSpPr txBox="1"/>
          <p:nvPr/>
        </p:nvSpPr>
        <p:spPr>
          <a:xfrm>
            <a:off x="5240022" y="2117602"/>
            <a:ext cx="928255" cy="1015663"/>
          </a:xfrm>
          <a:prstGeom prst="rect">
            <a:avLst/>
          </a:prstGeom>
          <a:noFill/>
        </p:spPr>
        <p:txBody>
          <a:bodyPr wrap="square" rtlCol="0">
            <a:spAutoFit/>
          </a:bodyPr>
          <a:lstStyle/>
          <a:p>
            <a:pPr algn="ctr"/>
            <a:r>
              <a:rPr lang="en-GB" sz="6000" b="1" dirty="0" err="1" smtClean="0">
                <a:solidFill>
                  <a:srgbClr val="7030A0"/>
                </a:solidFill>
              </a:rPr>
              <a:t>Pr</a:t>
            </a:r>
            <a:endParaRPr lang="en-GB" sz="6000" b="1" dirty="0">
              <a:solidFill>
                <a:srgbClr val="7030A0"/>
              </a:solidFill>
            </a:endParaRPr>
          </a:p>
        </p:txBody>
      </p:sp>
      <p:sp>
        <p:nvSpPr>
          <p:cNvPr id="11" name="Rectangle 10"/>
          <p:cNvSpPr/>
          <p:nvPr/>
        </p:nvSpPr>
        <p:spPr>
          <a:xfrm>
            <a:off x="7179085" y="2117602"/>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55</a:t>
            </a:r>
            <a:endParaRPr lang="en-GB" sz="5400" b="1" dirty="0">
              <a:ln/>
              <a:solidFill>
                <a:srgbClr val="FFC000"/>
              </a:solidFill>
            </a:endParaRPr>
          </a:p>
        </p:txBody>
      </p:sp>
      <p:sp>
        <p:nvSpPr>
          <p:cNvPr id="14" name="TextBox 13"/>
          <p:cNvSpPr txBox="1"/>
          <p:nvPr/>
        </p:nvSpPr>
        <p:spPr>
          <a:xfrm>
            <a:off x="8382005" y="2117601"/>
            <a:ext cx="928255" cy="1015663"/>
          </a:xfrm>
          <a:prstGeom prst="rect">
            <a:avLst/>
          </a:prstGeom>
          <a:noFill/>
        </p:spPr>
        <p:txBody>
          <a:bodyPr wrap="square" rtlCol="0">
            <a:spAutoFit/>
          </a:bodyPr>
          <a:lstStyle/>
          <a:p>
            <a:pPr algn="ctr"/>
            <a:r>
              <a:rPr lang="en-GB" sz="6000" b="1" dirty="0" smtClean="0">
                <a:solidFill>
                  <a:srgbClr val="ED7D31">
                    <a:lumMod val="75000"/>
                  </a:srgbClr>
                </a:solidFill>
              </a:rPr>
              <a:t>V</a:t>
            </a:r>
            <a:endParaRPr lang="en-GB" sz="6000" b="1" dirty="0">
              <a:solidFill>
                <a:srgbClr val="ED7D31">
                  <a:lumMod val="75000"/>
                </a:srgbClr>
              </a:solidFill>
            </a:endParaRPr>
          </a:p>
        </p:txBody>
      </p:sp>
      <p:sp>
        <p:nvSpPr>
          <p:cNvPr id="13" name="Rectangle 12"/>
          <p:cNvSpPr/>
          <p:nvPr/>
        </p:nvSpPr>
        <p:spPr>
          <a:xfrm>
            <a:off x="1143928" y="4523584"/>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37</a:t>
            </a:r>
            <a:endParaRPr lang="en-GB" sz="5400" b="1" dirty="0">
              <a:ln/>
              <a:solidFill>
                <a:srgbClr val="FFC000"/>
              </a:solidFill>
            </a:endParaRPr>
          </a:p>
        </p:txBody>
      </p:sp>
      <p:sp>
        <p:nvSpPr>
          <p:cNvPr id="16" name="TextBox 15"/>
          <p:cNvSpPr txBox="1"/>
          <p:nvPr/>
        </p:nvSpPr>
        <p:spPr>
          <a:xfrm>
            <a:off x="2236603" y="4431251"/>
            <a:ext cx="928255" cy="1015663"/>
          </a:xfrm>
          <a:prstGeom prst="rect">
            <a:avLst/>
          </a:prstGeom>
          <a:noFill/>
        </p:spPr>
        <p:txBody>
          <a:bodyPr wrap="square" rtlCol="0">
            <a:spAutoFit/>
          </a:bodyPr>
          <a:lstStyle/>
          <a:p>
            <a:pPr algn="ctr"/>
            <a:r>
              <a:rPr lang="en-GB" sz="6000" b="1" dirty="0" smtClean="0">
                <a:solidFill>
                  <a:srgbClr val="ED7D31">
                    <a:lumMod val="75000"/>
                  </a:srgbClr>
                </a:solidFill>
              </a:rPr>
              <a:t>V</a:t>
            </a:r>
            <a:endParaRPr lang="en-GB" sz="6000" b="1" dirty="0">
              <a:solidFill>
                <a:srgbClr val="ED7D31">
                  <a:lumMod val="75000"/>
                </a:srgbClr>
              </a:solidFill>
            </a:endParaRPr>
          </a:p>
        </p:txBody>
      </p:sp>
      <p:sp>
        <p:nvSpPr>
          <p:cNvPr id="15" name="Rectangle 14"/>
          <p:cNvSpPr/>
          <p:nvPr/>
        </p:nvSpPr>
        <p:spPr>
          <a:xfrm>
            <a:off x="4133498" y="4431251"/>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94</a:t>
            </a:r>
            <a:endParaRPr lang="en-GB" sz="5400" b="1" dirty="0">
              <a:ln/>
              <a:solidFill>
                <a:srgbClr val="FFC000"/>
              </a:solidFill>
            </a:endParaRPr>
          </a:p>
        </p:txBody>
      </p:sp>
      <p:sp>
        <p:nvSpPr>
          <p:cNvPr id="18" name="TextBox 17"/>
          <p:cNvSpPr txBox="1"/>
          <p:nvPr/>
        </p:nvSpPr>
        <p:spPr>
          <a:xfrm>
            <a:off x="5211953" y="4385084"/>
            <a:ext cx="928255" cy="1015663"/>
          </a:xfrm>
          <a:prstGeom prst="rect">
            <a:avLst/>
          </a:prstGeom>
          <a:noFill/>
        </p:spPr>
        <p:txBody>
          <a:bodyPr wrap="square" rtlCol="0">
            <a:spAutoFit/>
          </a:bodyPr>
          <a:lstStyle/>
          <a:p>
            <a:pPr algn="ctr"/>
            <a:r>
              <a:rPr lang="en-GB" sz="6000" b="1" dirty="0" err="1" smtClean="0">
                <a:solidFill>
                  <a:srgbClr val="7030A0"/>
                </a:solidFill>
              </a:rPr>
              <a:t>Pr</a:t>
            </a:r>
            <a:endParaRPr lang="en-GB" sz="6000" b="1" dirty="0">
              <a:solidFill>
                <a:srgbClr val="7030A0"/>
              </a:solidFill>
            </a:endParaRPr>
          </a:p>
        </p:txBody>
      </p:sp>
      <p:sp>
        <p:nvSpPr>
          <p:cNvPr id="17" name="Rectangle 16"/>
          <p:cNvSpPr/>
          <p:nvPr/>
        </p:nvSpPr>
        <p:spPr>
          <a:xfrm>
            <a:off x="7179085" y="4477417"/>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78</a:t>
            </a:r>
            <a:endParaRPr lang="en-GB" sz="5400" b="1" dirty="0">
              <a:ln/>
              <a:solidFill>
                <a:srgbClr val="FFC000"/>
              </a:solidFill>
            </a:endParaRPr>
          </a:p>
        </p:txBody>
      </p:sp>
      <p:sp>
        <p:nvSpPr>
          <p:cNvPr id="20" name="TextBox 19"/>
          <p:cNvSpPr txBox="1"/>
          <p:nvPr/>
        </p:nvSpPr>
        <p:spPr>
          <a:xfrm>
            <a:off x="8354307" y="4431251"/>
            <a:ext cx="928255" cy="1015663"/>
          </a:xfrm>
          <a:prstGeom prst="rect">
            <a:avLst/>
          </a:prstGeom>
          <a:noFill/>
        </p:spPr>
        <p:txBody>
          <a:bodyPr wrap="square" rtlCol="0">
            <a:spAutoFit/>
          </a:bodyPr>
          <a:lstStyle/>
          <a:p>
            <a:pPr algn="ctr"/>
            <a:r>
              <a:rPr lang="en-GB" sz="6000" b="1" dirty="0" smtClean="0">
                <a:solidFill>
                  <a:srgbClr val="ED7D31">
                    <a:lumMod val="75000"/>
                  </a:srgbClr>
                </a:solidFill>
              </a:rPr>
              <a:t>V</a:t>
            </a:r>
            <a:endParaRPr lang="en-GB" sz="6000" b="1" dirty="0">
              <a:solidFill>
                <a:srgbClr val="ED7D31">
                  <a:lumMod val="75000"/>
                </a:srgbClr>
              </a:solidFill>
            </a:endParaRPr>
          </a:p>
        </p:txBody>
      </p:sp>
    </p:spTree>
    <p:extLst>
      <p:ext uri="{BB962C8B-B14F-4D97-AF65-F5344CB8AC3E}">
        <p14:creationId xmlns:p14="http://schemas.microsoft.com/office/powerpoint/2010/main" val="645601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nextCondLst>
                <p:cond evt="onClick" delay="0">
                  <p:tgtEl>
                    <p:spTgt spid="17"/>
                  </p:tgtEl>
                </p:cond>
              </p:nextCondLst>
            </p:seq>
          </p:childTnLst>
        </p:cTn>
      </p:par>
    </p:tnLst>
    <p:bldLst>
      <p:bldP spid="3" grpId="0"/>
      <p:bldP spid="6" grpId="0"/>
      <p:bldP spid="8" grpId="0"/>
      <p:bldP spid="10" grpId="0"/>
      <p:bldP spid="12" grpId="0"/>
      <p:bldP spid="14" grpId="0"/>
      <p:bldP spid="16" grpId="0"/>
      <p:bldP spid="18"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710" y="1413164"/>
            <a:ext cx="5638800"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Was hast du </a:t>
            </a:r>
            <a:r>
              <a:rPr lang="en-GB" sz="2400" dirty="0" err="1" smtClean="0">
                <a:solidFill>
                  <a:prstClr val="black"/>
                </a:solidFill>
                <a:latin typeface="Arial" panose="020B0604020202020204" pitchFamily="34" charset="0"/>
                <a:cs typeface="Arial" panose="020B0604020202020204" pitchFamily="34" charset="0"/>
              </a:rPr>
              <a:t>gemacht</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789710" y="2020534"/>
            <a:ext cx="5638800"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Was hast du </a:t>
            </a:r>
            <a:r>
              <a:rPr lang="en-GB" sz="2400" dirty="0" err="1" smtClean="0">
                <a:solidFill>
                  <a:prstClr val="black"/>
                </a:solidFill>
                <a:latin typeface="Arial" panose="020B0604020202020204" pitchFamily="34" charset="0"/>
                <a:cs typeface="Arial" panose="020B0604020202020204" pitchFamily="34" charset="0"/>
              </a:rPr>
              <a:t>gemacht</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789710" y="2660546"/>
            <a:ext cx="6968836" cy="461665"/>
          </a:xfrm>
          <a:prstGeom prst="rect">
            <a:avLst/>
          </a:prstGeom>
          <a:noFill/>
        </p:spPr>
        <p:txBody>
          <a:bodyPr wrap="square" rtlCol="0">
            <a:spAutoFit/>
          </a:bodyPr>
          <a:lstStyle/>
          <a:p>
            <a:r>
              <a:rPr lang="en-GB" sz="2400" dirty="0" err="1" smtClean="0">
                <a:solidFill>
                  <a:prstClr val="black"/>
                </a:solidFill>
                <a:latin typeface="Arial" panose="020B0604020202020204" pitchFamily="34" charset="0"/>
                <a:cs typeface="Arial" panose="020B0604020202020204" pitchFamily="34" charset="0"/>
              </a:rPr>
              <a:t>Ich</a:t>
            </a:r>
            <a:r>
              <a:rPr lang="en-GB" sz="2400" dirty="0" smtClean="0">
                <a:solidFill>
                  <a:prstClr val="black"/>
                </a:solidFill>
                <a:latin typeface="Arial" panose="020B0604020202020204" pitchFamily="34" charset="0"/>
                <a:cs typeface="Arial" panose="020B0604020202020204" pitchFamily="34" charset="0"/>
              </a:rPr>
              <a:t> bin </a:t>
            </a:r>
            <a:r>
              <a:rPr lang="en-GB" sz="2400" dirty="0" err="1" smtClean="0">
                <a:solidFill>
                  <a:prstClr val="black"/>
                </a:solidFill>
                <a:latin typeface="Arial" panose="020B0604020202020204" pitchFamily="34" charset="0"/>
                <a:cs typeface="Arial" panose="020B0604020202020204" pitchFamily="34" charset="0"/>
              </a:rPr>
              <a:t>mit</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Freunden</a:t>
            </a:r>
            <a:r>
              <a:rPr lang="en-GB" sz="2400" dirty="0" smtClean="0">
                <a:solidFill>
                  <a:prstClr val="black"/>
                </a:solidFill>
                <a:latin typeface="Arial" panose="020B0604020202020204" pitchFamily="34" charset="0"/>
                <a:cs typeface="Arial" panose="020B0604020202020204" pitchFamily="34" charset="0"/>
              </a:rPr>
              <a:t> ins Kino </a:t>
            </a:r>
            <a:r>
              <a:rPr lang="en-GB" sz="2400" dirty="0" err="1" smtClean="0">
                <a:solidFill>
                  <a:prstClr val="black"/>
                </a:solidFill>
                <a:latin typeface="Arial" panose="020B0604020202020204" pitchFamily="34" charset="0"/>
                <a:cs typeface="Arial" panose="020B0604020202020204" pitchFamily="34" charset="0"/>
              </a:rPr>
              <a:t>gegangen</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89710" y="3371586"/>
            <a:ext cx="5638800" cy="461665"/>
          </a:xfrm>
          <a:prstGeom prst="rect">
            <a:avLst/>
          </a:prstGeom>
          <a:noFill/>
        </p:spPr>
        <p:txBody>
          <a:bodyPr wrap="square" rtlCol="0">
            <a:spAutoFit/>
          </a:bodyPr>
          <a:lstStyle/>
          <a:p>
            <a:r>
              <a:rPr lang="en-GB" sz="2400" dirty="0" err="1" smtClean="0">
                <a:solidFill>
                  <a:prstClr val="black"/>
                </a:solidFill>
                <a:latin typeface="Arial" panose="020B0604020202020204" pitchFamily="34" charset="0"/>
                <a:cs typeface="Arial" panose="020B0604020202020204" pitchFamily="34" charset="0"/>
              </a:rPr>
              <a:t>Wir</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haben</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einen</a:t>
            </a:r>
            <a:r>
              <a:rPr lang="en-GB" sz="2400" dirty="0" smtClean="0">
                <a:solidFill>
                  <a:prstClr val="black"/>
                </a:solidFill>
                <a:latin typeface="Arial" panose="020B0604020202020204" pitchFamily="34" charset="0"/>
                <a:cs typeface="Arial" panose="020B0604020202020204" pitchFamily="34" charset="0"/>
              </a:rPr>
              <a:t> Film </a:t>
            </a:r>
            <a:r>
              <a:rPr lang="en-GB" sz="2400" dirty="0" err="1" smtClean="0">
                <a:solidFill>
                  <a:prstClr val="black"/>
                </a:solidFill>
                <a:latin typeface="Arial" panose="020B0604020202020204" pitchFamily="34" charset="0"/>
                <a:cs typeface="Arial" panose="020B0604020202020204" pitchFamily="34" charset="0"/>
              </a:rPr>
              <a:t>gesehen</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789710" y="4105875"/>
            <a:ext cx="5638800"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der </a:t>
            </a:r>
            <a:r>
              <a:rPr lang="en-GB" sz="2400" dirty="0" err="1" smtClean="0">
                <a:solidFill>
                  <a:prstClr val="black"/>
                </a:solidFill>
                <a:latin typeface="Arial" panose="020B0604020202020204" pitchFamily="34" charset="0"/>
                <a:cs typeface="Arial" panose="020B0604020202020204" pitchFamily="34" charset="0"/>
              </a:rPr>
              <a:t>nicht</a:t>
            </a:r>
            <a:r>
              <a:rPr lang="en-GB" sz="2400" dirty="0" smtClean="0">
                <a:solidFill>
                  <a:prstClr val="black"/>
                </a:solidFill>
                <a:latin typeface="Arial" panose="020B0604020202020204" pitchFamily="34" charset="0"/>
                <a:cs typeface="Arial" panose="020B0604020202020204" pitchFamily="34" charset="0"/>
              </a:rPr>
              <a:t> so </a:t>
            </a:r>
            <a:r>
              <a:rPr lang="en-GB" sz="2400" dirty="0" err="1" smtClean="0">
                <a:solidFill>
                  <a:prstClr val="black"/>
                </a:solidFill>
                <a:latin typeface="Arial" panose="020B0604020202020204" pitchFamily="34" charset="0"/>
                <a:cs typeface="Arial" panose="020B0604020202020204" pitchFamily="34" charset="0"/>
              </a:rPr>
              <a:t>unterhaltsam</a:t>
            </a:r>
            <a:r>
              <a:rPr lang="en-GB" sz="2400" dirty="0" smtClean="0">
                <a:solidFill>
                  <a:prstClr val="black"/>
                </a:solidFill>
                <a:latin typeface="Arial" panose="020B0604020202020204" pitchFamily="34" charset="0"/>
                <a:cs typeface="Arial" panose="020B0604020202020204" pitchFamily="34" charset="0"/>
              </a:rPr>
              <a:t> war.</a:t>
            </a:r>
            <a:endParaRPr lang="en-GB" sz="2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789710" y="4840164"/>
            <a:ext cx="6968836"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Oh la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Oh la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Oh la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la</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4274128" y="1055413"/>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37</a:t>
            </a:r>
            <a:endParaRPr lang="en-GB" sz="5400" b="1" dirty="0">
              <a:ln/>
              <a:solidFill>
                <a:srgbClr val="FFC000"/>
              </a:solidFill>
            </a:endParaRPr>
          </a:p>
        </p:txBody>
      </p:sp>
      <p:sp>
        <p:nvSpPr>
          <p:cNvPr id="9" name="Rectangle 8"/>
          <p:cNvSpPr/>
          <p:nvPr/>
        </p:nvSpPr>
        <p:spPr>
          <a:xfrm>
            <a:off x="4274127" y="1737216"/>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37</a:t>
            </a:r>
            <a:endParaRPr lang="en-GB" sz="5400" b="1" dirty="0">
              <a:ln/>
              <a:solidFill>
                <a:srgbClr val="FFC000"/>
              </a:solidFill>
            </a:endParaRPr>
          </a:p>
        </p:txBody>
      </p:sp>
      <p:sp>
        <p:nvSpPr>
          <p:cNvPr id="10" name="Rectangle 9"/>
          <p:cNvSpPr/>
          <p:nvPr/>
        </p:nvSpPr>
        <p:spPr>
          <a:xfrm>
            <a:off x="6428510" y="2420077"/>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82</a:t>
            </a:r>
            <a:endParaRPr lang="en-GB" sz="5400" b="1" dirty="0">
              <a:ln/>
              <a:solidFill>
                <a:srgbClr val="FFC000"/>
              </a:solidFill>
            </a:endParaRPr>
          </a:p>
        </p:txBody>
      </p:sp>
      <p:sp>
        <p:nvSpPr>
          <p:cNvPr id="11" name="Rectangle 10"/>
          <p:cNvSpPr/>
          <p:nvPr/>
        </p:nvSpPr>
        <p:spPr>
          <a:xfrm>
            <a:off x="5098474" y="3122211"/>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78</a:t>
            </a:r>
            <a:endParaRPr lang="en-GB" sz="5400" b="1" dirty="0">
              <a:ln/>
              <a:solidFill>
                <a:srgbClr val="FFC000"/>
              </a:solidFill>
            </a:endParaRPr>
          </a:p>
        </p:txBody>
      </p:sp>
      <p:sp>
        <p:nvSpPr>
          <p:cNvPr id="12" name="Rectangle 11"/>
          <p:cNvSpPr/>
          <p:nvPr/>
        </p:nvSpPr>
        <p:spPr>
          <a:xfrm>
            <a:off x="5062910" y="3875042"/>
            <a:ext cx="954107" cy="923330"/>
          </a:xfrm>
          <a:prstGeom prst="rect">
            <a:avLst/>
          </a:prstGeom>
          <a:noFill/>
        </p:spPr>
        <p:txBody>
          <a:bodyPr wrap="none" lIns="91440" tIns="45720" rIns="91440" bIns="45720">
            <a:spAutoFit/>
          </a:bodyPr>
          <a:lstStyle/>
          <a:p>
            <a:pPr algn="ctr"/>
            <a:r>
              <a:rPr lang="en-GB" sz="5400" b="1" dirty="0" smtClean="0">
                <a:ln/>
                <a:solidFill>
                  <a:srgbClr val="FFC000"/>
                </a:solidFill>
                <a:latin typeface="Arial" charset="0"/>
              </a:rPr>
              <a:t>55</a:t>
            </a:r>
            <a:endParaRPr lang="en-GB" sz="5400" b="1" dirty="0">
              <a:ln/>
              <a:solidFill>
                <a:srgbClr val="FFC000"/>
              </a:solidFill>
            </a:endParaRPr>
          </a:p>
        </p:txBody>
      </p:sp>
      <p:sp>
        <p:nvSpPr>
          <p:cNvPr id="13" name="TextBox 12"/>
          <p:cNvSpPr txBox="1"/>
          <p:nvPr/>
        </p:nvSpPr>
        <p:spPr>
          <a:xfrm>
            <a:off x="789710" y="420585"/>
            <a:ext cx="4807526" cy="584775"/>
          </a:xfrm>
          <a:prstGeom prst="rect">
            <a:avLst/>
          </a:prstGeom>
          <a:noFill/>
        </p:spPr>
        <p:txBody>
          <a:bodyPr wrap="square" rtlCol="0">
            <a:spAutoFit/>
          </a:bodyPr>
          <a:lstStyle/>
          <a:p>
            <a:r>
              <a:rPr lang="en-GB" sz="3200" b="1" u="sng" dirty="0" smtClean="0">
                <a:solidFill>
                  <a:prstClr val="black"/>
                </a:solidFill>
              </a:rPr>
              <a:t>Ins Kino </a:t>
            </a:r>
            <a:r>
              <a:rPr lang="en-GB" sz="3200" b="1" u="sng" dirty="0" err="1" smtClean="0">
                <a:solidFill>
                  <a:prstClr val="black"/>
                </a:solidFill>
              </a:rPr>
              <a:t>gehen</a:t>
            </a:r>
            <a:endParaRPr lang="en-GB" sz="3200" b="1" u="sng" dirty="0">
              <a:solidFill>
                <a:prstClr val="black"/>
              </a:solidFill>
            </a:endParaRPr>
          </a:p>
        </p:txBody>
      </p:sp>
    </p:spTree>
    <p:extLst>
      <p:ext uri="{BB962C8B-B14F-4D97-AF65-F5344CB8AC3E}">
        <p14:creationId xmlns:p14="http://schemas.microsoft.com/office/powerpoint/2010/main" val="425358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710" y="1413164"/>
            <a:ext cx="5638800"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W__ h___ d_ g_____?</a:t>
            </a:r>
            <a:endParaRPr lang="en-GB" sz="24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789710" y="2020534"/>
            <a:ext cx="5638800"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W__ </a:t>
            </a:r>
            <a:r>
              <a:rPr lang="en-GB" sz="2400" dirty="0" err="1" smtClean="0">
                <a:solidFill>
                  <a:prstClr val="black"/>
                </a:solidFill>
                <a:latin typeface="Arial" panose="020B0604020202020204" pitchFamily="34" charset="0"/>
                <a:cs typeface="Arial" panose="020B0604020202020204" pitchFamily="34" charset="0"/>
              </a:rPr>
              <a:t>h___d</a:t>
            </a:r>
            <a:r>
              <a:rPr lang="en-GB" sz="2400" dirty="0" smtClean="0">
                <a:solidFill>
                  <a:prstClr val="black"/>
                </a:solidFill>
                <a:latin typeface="Arial" panose="020B0604020202020204" pitchFamily="34" charset="0"/>
                <a:cs typeface="Arial" panose="020B0604020202020204" pitchFamily="34" charset="0"/>
              </a:rPr>
              <a:t>_ g_____?</a:t>
            </a:r>
            <a:endParaRPr lang="en-GB" sz="2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789710" y="2660546"/>
            <a:ext cx="6968836"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I__ b__ m__ F_______ </a:t>
            </a:r>
            <a:r>
              <a:rPr lang="en-GB" sz="2400" dirty="0" err="1" smtClean="0">
                <a:solidFill>
                  <a:prstClr val="black"/>
                </a:solidFill>
                <a:latin typeface="Arial" panose="020B0604020202020204" pitchFamily="34" charset="0"/>
                <a:cs typeface="Arial" panose="020B0604020202020204" pitchFamily="34" charset="0"/>
              </a:rPr>
              <a:t>i</a:t>
            </a:r>
            <a:r>
              <a:rPr lang="en-GB" sz="2400" dirty="0" smtClean="0">
                <a:solidFill>
                  <a:prstClr val="black"/>
                </a:solidFill>
                <a:latin typeface="Arial" panose="020B0604020202020204" pitchFamily="34" charset="0"/>
                <a:cs typeface="Arial" panose="020B0604020202020204" pitchFamily="34" charset="0"/>
              </a:rPr>
              <a:t>__ K___ g_______.</a:t>
            </a:r>
            <a:endParaRPr lang="en-GB" sz="24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89710" y="3371586"/>
            <a:ext cx="5638800"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W__ h_____ e_____ F___ g______,</a:t>
            </a:r>
            <a:endParaRPr lang="en-GB" sz="2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789710" y="4105875"/>
            <a:ext cx="5638800" cy="461665"/>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d__ n____ s_ u__________ w__.</a:t>
            </a:r>
            <a:endParaRPr lang="en-GB" sz="24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789710" y="420585"/>
            <a:ext cx="4807526" cy="584775"/>
          </a:xfrm>
          <a:prstGeom prst="rect">
            <a:avLst/>
          </a:prstGeom>
          <a:noFill/>
        </p:spPr>
        <p:txBody>
          <a:bodyPr wrap="square" rtlCol="0">
            <a:spAutoFit/>
          </a:bodyPr>
          <a:lstStyle/>
          <a:p>
            <a:r>
              <a:rPr lang="en-GB" sz="3200" b="1" u="sng" dirty="0" smtClean="0">
                <a:solidFill>
                  <a:prstClr val="black"/>
                </a:solidFill>
              </a:rPr>
              <a:t>Ins Kino </a:t>
            </a:r>
            <a:r>
              <a:rPr lang="en-GB" sz="3200" b="1" u="sng" dirty="0" err="1" smtClean="0">
                <a:solidFill>
                  <a:prstClr val="black"/>
                </a:solidFill>
              </a:rPr>
              <a:t>gehen</a:t>
            </a:r>
            <a:endParaRPr lang="en-GB" sz="3200" b="1" u="sng" dirty="0">
              <a:solidFill>
                <a:prstClr val="black"/>
              </a:solidFill>
            </a:endParaRPr>
          </a:p>
        </p:txBody>
      </p:sp>
      <p:graphicFrame>
        <p:nvGraphicFramePr>
          <p:cNvPr id="17" name="Table 16"/>
          <p:cNvGraphicFramePr>
            <a:graphicFrameLocks noGrp="1"/>
          </p:cNvGraphicFramePr>
          <p:nvPr>
            <p:extLst/>
          </p:nvPr>
        </p:nvGraphicFramePr>
        <p:xfrm>
          <a:off x="6331527" y="186131"/>
          <a:ext cx="2684152" cy="1854200"/>
        </p:xfrm>
        <a:graphic>
          <a:graphicData uri="http://schemas.openxmlformats.org/drawingml/2006/table">
            <a:tbl>
              <a:tblPr firstRow="1" bandRow="1">
                <a:tableStyleId>{5940675A-B579-460E-94D1-54222C63F5DA}</a:tableStyleId>
              </a:tblPr>
              <a:tblGrid>
                <a:gridCol w="1342076"/>
                <a:gridCol w="1342076"/>
              </a:tblGrid>
              <a:tr h="370840">
                <a:tc>
                  <a:txBody>
                    <a:bodyPr/>
                    <a:lstStyle/>
                    <a:p>
                      <a:r>
                        <a:rPr lang="en-GB" dirty="0" smtClean="0">
                          <a:latin typeface="Arial" panose="020B0604020202020204" pitchFamily="34" charset="0"/>
                          <a:cs typeface="Arial" panose="020B0604020202020204" pitchFamily="34" charset="0"/>
                        </a:rPr>
                        <a:t>totally</a:t>
                      </a:r>
                      <a:endParaRPr lang="en-GB" dirty="0">
                        <a:latin typeface="Arial" panose="020B0604020202020204" pitchFamily="34" charset="0"/>
                        <a:cs typeface="Arial" panose="020B0604020202020204" pitchFamily="34" charset="0"/>
                      </a:endParaRPr>
                    </a:p>
                  </a:txBody>
                  <a:tcPr/>
                </a:tc>
                <a:tc>
                  <a:txBody>
                    <a:bodyPr/>
                    <a:lstStyle/>
                    <a:p>
                      <a:endParaRPr lang="en-GB" dirty="0">
                        <a:latin typeface="Arial" panose="020B0604020202020204" pitchFamily="34" charset="0"/>
                        <a:cs typeface="Arial" panose="020B0604020202020204" pitchFamily="34" charset="0"/>
                      </a:endParaRPr>
                    </a:p>
                  </a:txBody>
                  <a:tcPr/>
                </a:tc>
              </a:tr>
              <a:tr h="370840">
                <a:tc>
                  <a:txBody>
                    <a:bodyPr/>
                    <a:lstStyle/>
                    <a:p>
                      <a:r>
                        <a:rPr lang="en-GB" dirty="0" smtClean="0">
                          <a:latin typeface="Arial" panose="020B0604020202020204" pitchFamily="34" charset="0"/>
                          <a:cs typeface="Arial" panose="020B0604020202020204" pitchFamily="34" charset="0"/>
                        </a:rPr>
                        <a:t>(not) so</a:t>
                      </a:r>
                      <a:endParaRPr lang="en-GB" dirty="0">
                        <a:latin typeface="Arial" panose="020B0604020202020204" pitchFamily="34" charset="0"/>
                        <a:cs typeface="Arial" panose="020B0604020202020204" pitchFamily="34" charset="0"/>
                      </a:endParaRPr>
                    </a:p>
                  </a:txBody>
                  <a:tcPr/>
                </a:tc>
                <a:tc>
                  <a:txBody>
                    <a:bodyPr/>
                    <a:lstStyle/>
                    <a:p>
                      <a:endParaRPr lang="en-GB">
                        <a:latin typeface="Arial" panose="020B0604020202020204" pitchFamily="34" charset="0"/>
                        <a:cs typeface="Arial" panose="020B0604020202020204" pitchFamily="34" charset="0"/>
                      </a:endParaRPr>
                    </a:p>
                  </a:txBody>
                  <a:tcPr/>
                </a:tc>
              </a:tr>
              <a:tr h="370840">
                <a:tc>
                  <a:txBody>
                    <a:bodyPr/>
                    <a:lstStyle/>
                    <a:p>
                      <a:r>
                        <a:rPr lang="en-GB" dirty="0" smtClean="0">
                          <a:latin typeface="Arial" panose="020B0604020202020204" pitchFamily="34" charset="0"/>
                          <a:cs typeface="Arial" panose="020B0604020202020204" pitchFamily="34" charset="0"/>
                        </a:rPr>
                        <a:t>(not) very</a:t>
                      </a:r>
                      <a:endParaRPr lang="en-GB" dirty="0">
                        <a:latin typeface="Arial" panose="020B0604020202020204" pitchFamily="34" charset="0"/>
                        <a:cs typeface="Arial" panose="020B0604020202020204" pitchFamily="34" charset="0"/>
                      </a:endParaRPr>
                    </a:p>
                  </a:txBody>
                  <a:tcPr/>
                </a:tc>
                <a:tc>
                  <a:txBody>
                    <a:bodyPr/>
                    <a:lstStyle/>
                    <a:p>
                      <a:endParaRPr lang="en-GB">
                        <a:latin typeface="Arial" panose="020B0604020202020204" pitchFamily="34" charset="0"/>
                        <a:cs typeface="Arial" panose="020B0604020202020204" pitchFamily="34" charset="0"/>
                      </a:endParaRPr>
                    </a:p>
                  </a:txBody>
                  <a:tcPr/>
                </a:tc>
              </a:tr>
              <a:tr h="370840">
                <a:tc>
                  <a:txBody>
                    <a:bodyPr/>
                    <a:lstStyle/>
                    <a:p>
                      <a:r>
                        <a:rPr lang="en-GB" dirty="0" smtClean="0">
                          <a:latin typeface="Arial" panose="020B0604020202020204" pitchFamily="34" charset="0"/>
                          <a:cs typeface="Arial" panose="020B0604020202020204" pitchFamily="34" charset="0"/>
                        </a:rPr>
                        <a:t>quite</a:t>
                      </a:r>
                      <a:endParaRPr lang="en-GB" dirty="0">
                        <a:latin typeface="Arial" panose="020B0604020202020204" pitchFamily="34" charset="0"/>
                        <a:cs typeface="Arial" panose="020B0604020202020204" pitchFamily="34" charset="0"/>
                      </a:endParaRPr>
                    </a:p>
                  </a:txBody>
                  <a:tcPr/>
                </a:tc>
                <a:tc>
                  <a:txBody>
                    <a:bodyPr/>
                    <a:lstStyle/>
                    <a:p>
                      <a:endParaRPr lang="en-GB">
                        <a:latin typeface="Arial" panose="020B0604020202020204" pitchFamily="34" charset="0"/>
                        <a:cs typeface="Arial" panose="020B0604020202020204" pitchFamily="34" charset="0"/>
                      </a:endParaRPr>
                    </a:p>
                  </a:txBody>
                  <a:tcPr/>
                </a:tc>
              </a:tr>
              <a:tr h="370840">
                <a:tc>
                  <a:txBody>
                    <a:bodyPr/>
                    <a:lstStyle/>
                    <a:p>
                      <a:r>
                        <a:rPr lang="en-GB" dirty="0" smtClean="0">
                          <a:latin typeface="Arial" panose="020B0604020202020204" pitchFamily="34" charset="0"/>
                          <a:cs typeface="Arial" panose="020B0604020202020204" pitchFamily="34" charset="0"/>
                        </a:rPr>
                        <a:t>not at all</a:t>
                      </a:r>
                      <a:endParaRPr lang="en-GB" dirty="0">
                        <a:latin typeface="Arial" panose="020B0604020202020204" pitchFamily="34" charset="0"/>
                        <a:cs typeface="Arial" panose="020B0604020202020204" pitchFamily="34" charset="0"/>
                      </a:endParaRPr>
                    </a:p>
                  </a:txBody>
                  <a:tcPr/>
                </a:tc>
                <a:tc>
                  <a:txBody>
                    <a:bodyPr/>
                    <a:lstStyle/>
                    <a:p>
                      <a:endParaRPr lang="en-GB" dirty="0">
                        <a:latin typeface="Arial" panose="020B0604020202020204" pitchFamily="34" charset="0"/>
                        <a:cs typeface="Arial" panose="020B0604020202020204" pitchFamily="34" charset="0"/>
                      </a:endParaRPr>
                    </a:p>
                  </a:txBody>
                  <a:tcPr/>
                </a:tc>
              </a:tr>
            </a:tbl>
          </a:graphicData>
        </a:graphic>
      </p:graphicFrame>
      <p:sp>
        <p:nvSpPr>
          <p:cNvPr id="18" name="TextBox 17"/>
          <p:cNvSpPr txBox="1"/>
          <p:nvPr/>
        </p:nvSpPr>
        <p:spPr>
          <a:xfrm>
            <a:off x="7758546" y="186131"/>
            <a:ext cx="1094509" cy="400110"/>
          </a:xfrm>
          <a:prstGeom prst="rect">
            <a:avLst/>
          </a:prstGeom>
          <a:noFill/>
        </p:spPr>
        <p:txBody>
          <a:bodyPr wrap="square" rtlCol="0">
            <a:spAutoFit/>
          </a:bodyPr>
          <a:lstStyle/>
          <a:p>
            <a:pPr algn="ctr"/>
            <a:r>
              <a:rPr lang="en-GB" sz="2000" b="1" dirty="0" smtClean="0">
                <a:solidFill>
                  <a:srgbClr val="7030A0"/>
                </a:solidFill>
                <a:latin typeface="Arial" panose="020B0604020202020204" pitchFamily="34" charset="0"/>
                <a:cs typeface="Arial" panose="020B0604020202020204" pitchFamily="34" charset="0"/>
              </a:rPr>
              <a:t>total</a:t>
            </a:r>
            <a:endParaRPr lang="en-GB" sz="2000" b="1" dirty="0">
              <a:solidFill>
                <a:srgbClr val="7030A0"/>
              </a:solidFill>
              <a:latin typeface="Arial" panose="020B0604020202020204" pitchFamily="34" charset="0"/>
              <a:cs typeface="Arial" panose="020B0604020202020204" pitchFamily="34" charset="0"/>
            </a:endParaRPr>
          </a:p>
        </p:txBody>
      </p:sp>
      <p:sp>
        <p:nvSpPr>
          <p:cNvPr id="21" name="TextBox 20"/>
          <p:cNvSpPr txBox="1"/>
          <p:nvPr/>
        </p:nvSpPr>
        <p:spPr>
          <a:xfrm>
            <a:off x="7536873" y="537778"/>
            <a:ext cx="1548079" cy="400110"/>
          </a:xfrm>
          <a:prstGeom prst="rect">
            <a:avLst/>
          </a:prstGeom>
          <a:noFill/>
        </p:spPr>
        <p:txBody>
          <a:bodyPr wrap="square" rtlCol="0">
            <a:spAutoFit/>
          </a:bodyPr>
          <a:lstStyle/>
          <a:p>
            <a:pPr algn="ctr"/>
            <a:r>
              <a:rPr lang="en-GB" sz="2000" b="1" dirty="0" smtClean="0">
                <a:solidFill>
                  <a:srgbClr val="7030A0"/>
                </a:solidFill>
                <a:latin typeface="Arial" panose="020B0604020202020204" pitchFamily="34" charset="0"/>
                <a:cs typeface="Arial" panose="020B0604020202020204" pitchFamily="34" charset="0"/>
              </a:rPr>
              <a:t>(</a:t>
            </a:r>
            <a:r>
              <a:rPr lang="en-GB" sz="2000" b="1" dirty="0" err="1" smtClean="0">
                <a:solidFill>
                  <a:srgbClr val="7030A0"/>
                </a:solidFill>
                <a:latin typeface="Arial" panose="020B0604020202020204" pitchFamily="34" charset="0"/>
                <a:cs typeface="Arial" panose="020B0604020202020204" pitchFamily="34" charset="0"/>
              </a:rPr>
              <a:t>nicht</a:t>
            </a:r>
            <a:r>
              <a:rPr lang="en-GB" sz="2000" b="1" dirty="0" smtClean="0">
                <a:solidFill>
                  <a:srgbClr val="7030A0"/>
                </a:solidFill>
                <a:latin typeface="Arial" panose="020B0604020202020204" pitchFamily="34" charset="0"/>
                <a:cs typeface="Arial" panose="020B0604020202020204" pitchFamily="34" charset="0"/>
              </a:rPr>
              <a:t>) so</a:t>
            </a:r>
            <a:endParaRPr lang="en-GB" sz="2000" b="1" dirty="0">
              <a:solidFill>
                <a:srgbClr val="7030A0"/>
              </a:solidFill>
              <a:latin typeface="Arial" panose="020B0604020202020204" pitchFamily="34" charset="0"/>
              <a:cs typeface="Arial" panose="020B0604020202020204" pitchFamily="34" charset="0"/>
            </a:endParaRPr>
          </a:p>
        </p:txBody>
      </p:sp>
      <p:sp>
        <p:nvSpPr>
          <p:cNvPr id="22" name="TextBox 21"/>
          <p:cNvSpPr txBox="1"/>
          <p:nvPr/>
        </p:nvSpPr>
        <p:spPr>
          <a:xfrm>
            <a:off x="7536873" y="903986"/>
            <a:ext cx="1607127" cy="400110"/>
          </a:xfrm>
          <a:prstGeom prst="rect">
            <a:avLst/>
          </a:prstGeom>
          <a:noFill/>
        </p:spPr>
        <p:txBody>
          <a:bodyPr wrap="square" rtlCol="0">
            <a:spAutoFit/>
          </a:bodyPr>
          <a:lstStyle/>
          <a:p>
            <a:pPr algn="ctr"/>
            <a:r>
              <a:rPr lang="en-GB" sz="2000" b="1" dirty="0" smtClean="0">
                <a:solidFill>
                  <a:srgbClr val="7030A0"/>
                </a:solidFill>
                <a:latin typeface="Arial" panose="020B0604020202020204" pitchFamily="34" charset="0"/>
                <a:cs typeface="Arial" panose="020B0604020202020204" pitchFamily="34" charset="0"/>
              </a:rPr>
              <a:t>(</a:t>
            </a:r>
            <a:r>
              <a:rPr lang="en-GB" sz="2000" b="1" dirty="0" err="1" smtClean="0">
                <a:solidFill>
                  <a:srgbClr val="7030A0"/>
                </a:solidFill>
                <a:latin typeface="Arial" panose="020B0604020202020204" pitchFamily="34" charset="0"/>
                <a:cs typeface="Arial" panose="020B0604020202020204" pitchFamily="34" charset="0"/>
              </a:rPr>
              <a:t>nicht</a:t>
            </a:r>
            <a:r>
              <a:rPr lang="en-GB" sz="2000" b="1" dirty="0" smtClean="0">
                <a:solidFill>
                  <a:srgbClr val="7030A0"/>
                </a:solidFill>
                <a:latin typeface="Arial" panose="020B0604020202020204" pitchFamily="34" charset="0"/>
                <a:cs typeface="Arial" panose="020B0604020202020204" pitchFamily="34" charset="0"/>
              </a:rPr>
              <a:t>) </a:t>
            </a:r>
            <a:r>
              <a:rPr lang="en-GB" sz="2000" b="1" dirty="0" err="1" smtClean="0">
                <a:solidFill>
                  <a:srgbClr val="7030A0"/>
                </a:solidFill>
                <a:latin typeface="Arial" panose="020B0604020202020204" pitchFamily="34" charset="0"/>
                <a:cs typeface="Arial" panose="020B0604020202020204" pitchFamily="34" charset="0"/>
              </a:rPr>
              <a:t>sehr</a:t>
            </a:r>
            <a:endParaRPr lang="en-GB" sz="2000" b="1" dirty="0">
              <a:solidFill>
                <a:srgbClr val="7030A0"/>
              </a:solidFill>
              <a:latin typeface="Arial" panose="020B0604020202020204" pitchFamily="34" charset="0"/>
              <a:cs typeface="Arial" panose="020B0604020202020204" pitchFamily="34" charset="0"/>
            </a:endParaRPr>
          </a:p>
        </p:txBody>
      </p:sp>
      <p:sp>
        <p:nvSpPr>
          <p:cNvPr id="23" name="TextBox 22"/>
          <p:cNvSpPr txBox="1"/>
          <p:nvPr/>
        </p:nvSpPr>
        <p:spPr>
          <a:xfrm>
            <a:off x="7566397" y="1282388"/>
            <a:ext cx="1478806" cy="400110"/>
          </a:xfrm>
          <a:prstGeom prst="rect">
            <a:avLst/>
          </a:prstGeom>
          <a:noFill/>
        </p:spPr>
        <p:txBody>
          <a:bodyPr wrap="square" rtlCol="0">
            <a:spAutoFit/>
          </a:bodyPr>
          <a:lstStyle/>
          <a:p>
            <a:pPr algn="ctr"/>
            <a:r>
              <a:rPr lang="en-GB" sz="2000" b="1" dirty="0" err="1" smtClean="0">
                <a:solidFill>
                  <a:srgbClr val="7030A0"/>
                </a:solidFill>
                <a:latin typeface="Arial" panose="020B0604020202020204" pitchFamily="34" charset="0"/>
                <a:cs typeface="Arial" panose="020B0604020202020204" pitchFamily="34" charset="0"/>
              </a:rPr>
              <a:t>ziemlich</a:t>
            </a:r>
            <a:endParaRPr lang="en-GB" sz="2000" b="1" dirty="0">
              <a:solidFill>
                <a:srgbClr val="7030A0"/>
              </a:solidFill>
              <a:latin typeface="Arial" panose="020B0604020202020204" pitchFamily="34" charset="0"/>
              <a:cs typeface="Arial" panose="020B0604020202020204" pitchFamily="34" charset="0"/>
            </a:endParaRPr>
          </a:p>
        </p:txBody>
      </p:sp>
      <p:sp>
        <p:nvSpPr>
          <p:cNvPr id="24" name="TextBox 23"/>
          <p:cNvSpPr txBox="1"/>
          <p:nvPr/>
        </p:nvSpPr>
        <p:spPr>
          <a:xfrm>
            <a:off x="7663380" y="1640221"/>
            <a:ext cx="1385455" cy="400110"/>
          </a:xfrm>
          <a:prstGeom prst="rect">
            <a:avLst/>
          </a:prstGeom>
          <a:noFill/>
        </p:spPr>
        <p:txBody>
          <a:bodyPr wrap="square" rtlCol="0">
            <a:spAutoFit/>
          </a:bodyPr>
          <a:lstStyle/>
          <a:p>
            <a:pPr algn="ctr"/>
            <a:r>
              <a:rPr lang="en-GB" sz="2000" b="1" dirty="0">
                <a:solidFill>
                  <a:srgbClr val="7030A0"/>
                </a:solidFill>
                <a:latin typeface="Arial" panose="020B0604020202020204" pitchFamily="34" charset="0"/>
                <a:cs typeface="Arial" panose="020B0604020202020204" pitchFamily="34" charset="0"/>
              </a:rPr>
              <a:t>g</a:t>
            </a:r>
            <a:r>
              <a:rPr lang="en-GB" sz="2000" b="1" dirty="0" smtClean="0">
                <a:solidFill>
                  <a:srgbClr val="7030A0"/>
                </a:solidFill>
                <a:latin typeface="Arial" panose="020B0604020202020204" pitchFamily="34" charset="0"/>
                <a:cs typeface="Arial" panose="020B0604020202020204" pitchFamily="34" charset="0"/>
              </a:rPr>
              <a:t>ar </a:t>
            </a:r>
            <a:r>
              <a:rPr lang="en-GB" sz="2000" b="1" dirty="0" err="1" smtClean="0">
                <a:solidFill>
                  <a:srgbClr val="7030A0"/>
                </a:solidFill>
                <a:latin typeface="Arial" panose="020B0604020202020204" pitchFamily="34" charset="0"/>
                <a:cs typeface="Arial" panose="020B0604020202020204" pitchFamily="34" charset="0"/>
              </a:rPr>
              <a:t>nicht</a:t>
            </a:r>
            <a:endParaRPr lang="en-GB" sz="2000" b="1" dirty="0">
              <a:solidFill>
                <a:srgbClr val="7030A0"/>
              </a:solidFill>
              <a:latin typeface="Arial" panose="020B0604020202020204" pitchFamily="34" charset="0"/>
              <a:cs typeface="Arial" panose="020B0604020202020204" pitchFamily="34" charset="0"/>
            </a:endParaRPr>
          </a:p>
        </p:txBody>
      </p:sp>
      <p:sp>
        <p:nvSpPr>
          <p:cNvPr id="25" name="TextBox 24"/>
          <p:cNvSpPr txBox="1"/>
          <p:nvPr/>
        </p:nvSpPr>
        <p:spPr>
          <a:xfrm>
            <a:off x="190664" y="5320146"/>
            <a:ext cx="8825015" cy="1477328"/>
          </a:xfrm>
          <a:prstGeom prst="rect">
            <a:avLst/>
          </a:prstGeom>
          <a:noFill/>
        </p:spPr>
        <p:txBody>
          <a:bodyPr wrap="square" rtlCol="0">
            <a:spAutoFit/>
          </a:bodyPr>
          <a:lstStyle/>
          <a:p>
            <a:pPr marL="285750" indent="-285750">
              <a:buFont typeface="Wingdings" panose="05000000000000000000" pitchFamily="2" charset="2"/>
              <a:buChar char="§"/>
            </a:pPr>
            <a:r>
              <a:rPr lang="en-GB" dirty="0" smtClean="0">
                <a:solidFill>
                  <a:prstClr val="black"/>
                </a:solidFill>
                <a:latin typeface="Arial" panose="020B0604020202020204" pitchFamily="34" charset="0"/>
                <a:cs typeface="Arial" panose="020B0604020202020204" pitchFamily="34" charset="0"/>
              </a:rPr>
              <a:t>Frag ‘what did you do?’</a:t>
            </a:r>
          </a:p>
          <a:p>
            <a:pPr marL="285750" indent="-285750">
              <a:buFont typeface="Wingdings" panose="05000000000000000000" pitchFamily="2" charset="2"/>
              <a:buChar char="§"/>
            </a:pPr>
            <a:r>
              <a:rPr lang="en-GB" dirty="0" smtClean="0">
                <a:solidFill>
                  <a:prstClr val="black"/>
                </a:solidFill>
                <a:latin typeface="Arial" panose="020B0604020202020204" pitchFamily="34" charset="0"/>
                <a:cs typeface="Arial" panose="020B0604020202020204" pitchFamily="34" charset="0"/>
              </a:rPr>
              <a:t>Sag ‘I went to the cinema’ und ‘We saw a …film’</a:t>
            </a:r>
          </a:p>
          <a:p>
            <a:pPr marL="285750" indent="-285750">
              <a:buFont typeface="Wingdings" panose="05000000000000000000" pitchFamily="2" charset="2"/>
              <a:buChar char="§"/>
            </a:pPr>
            <a:r>
              <a:rPr lang="en-GB" dirty="0" smtClean="0">
                <a:solidFill>
                  <a:prstClr val="black"/>
                </a:solidFill>
                <a:latin typeface="Arial" panose="020B0604020202020204" pitchFamily="34" charset="0"/>
                <a:cs typeface="Arial" panose="020B0604020202020204" pitchFamily="34" charset="0"/>
              </a:rPr>
              <a:t>Sag </a:t>
            </a:r>
            <a:r>
              <a:rPr lang="en-GB" dirty="0" err="1" smtClean="0">
                <a:solidFill>
                  <a:prstClr val="black"/>
                </a:solidFill>
                <a:latin typeface="Arial" panose="020B0604020202020204" pitchFamily="34" charset="0"/>
                <a:cs typeface="Arial" panose="020B0604020202020204" pitchFamily="34" charset="0"/>
              </a:rPr>
              <a:t>deine</a:t>
            </a:r>
            <a:r>
              <a:rPr lang="en-GB" dirty="0" smtClean="0">
                <a:solidFill>
                  <a:prstClr val="black"/>
                </a:solidFill>
                <a:latin typeface="Arial" panose="020B0604020202020204" pitchFamily="34" charset="0"/>
                <a:cs typeface="Arial" panose="020B0604020202020204" pitchFamily="34" charset="0"/>
              </a:rPr>
              <a:t> positive / negative </a:t>
            </a:r>
            <a:r>
              <a:rPr lang="en-GB" dirty="0" err="1" smtClean="0">
                <a:solidFill>
                  <a:prstClr val="black"/>
                </a:solidFill>
                <a:latin typeface="Arial" panose="020B0604020202020204" pitchFamily="34" charset="0"/>
                <a:cs typeface="Arial" panose="020B0604020202020204" pitchFamily="34" charset="0"/>
              </a:rPr>
              <a:t>Meinung</a:t>
            </a:r>
            <a:r>
              <a:rPr lang="en-GB" dirty="0" smtClean="0">
                <a:solidFill>
                  <a:prstClr val="black"/>
                </a:solidFill>
                <a:latin typeface="Arial" panose="020B0604020202020204" pitchFamily="34" charset="0"/>
                <a:cs typeface="Arial" panose="020B0604020202020204" pitchFamily="34" charset="0"/>
              </a:rPr>
              <a:t> ‘which was (entertaining / interesting / great / boring)</a:t>
            </a:r>
          </a:p>
          <a:p>
            <a:pPr marL="285750" indent="-285750">
              <a:buFont typeface="Wingdings" panose="05000000000000000000" pitchFamily="2" charset="2"/>
              <a:buChar char="§"/>
            </a:pPr>
            <a:r>
              <a:rPr lang="en-GB" dirty="0" err="1" smtClean="0">
                <a:solidFill>
                  <a:prstClr val="black"/>
                </a:solidFill>
                <a:latin typeface="Arial" panose="020B0604020202020204" pitchFamily="34" charset="0"/>
                <a:cs typeface="Arial" panose="020B0604020202020204" pitchFamily="34" charset="0"/>
              </a:rPr>
              <a:t>Nenne</a:t>
            </a:r>
            <a:r>
              <a:rPr lang="en-GB" dirty="0" smtClean="0">
                <a:solidFill>
                  <a:prstClr val="black"/>
                </a:solidFill>
                <a:latin typeface="Arial" panose="020B0604020202020204" pitchFamily="34" charset="0"/>
                <a:cs typeface="Arial" panose="020B0604020202020204" pitchFamily="34" charset="0"/>
              </a:rPr>
              <a:t> 8 </a:t>
            </a:r>
            <a:r>
              <a:rPr lang="en-GB" dirty="0" err="1" smtClean="0">
                <a:solidFill>
                  <a:prstClr val="black"/>
                </a:solidFill>
                <a:latin typeface="Arial" panose="020B0604020202020204" pitchFamily="34" charset="0"/>
                <a:cs typeface="Arial" panose="020B0604020202020204" pitchFamily="34" charset="0"/>
              </a:rPr>
              <a:t>Filmarten</a:t>
            </a:r>
            <a:endParaRPr lang="en-GB"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4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8" grpId="0"/>
      <p:bldP spid="21" grpId="0"/>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98763" y="1115290"/>
            <a:ext cx="3629891" cy="1995054"/>
          </a:xfrm>
          <a:prstGeom prst="wedgeRoundRectCallou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solidFill>
                  <a:prstClr val="white"/>
                </a:solidFill>
              </a:rPr>
              <a:t>What did you do at the weekend?</a:t>
            </a:r>
            <a:endParaRPr lang="en-GB" sz="3200" dirty="0">
              <a:solidFill>
                <a:prstClr val="white"/>
              </a:solidFill>
            </a:endParaRPr>
          </a:p>
        </p:txBody>
      </p:sp>
      <p:sp>
        <p:nvSpPr>
          <p:cNvPr id="3" name="Rounded Rectangular Callout 2"/>
          <p:cNvSpPr/>
          <p:nvPr/>
        </p:nvSpPr>
        <p:spPr>
          <a:xfrm>
            <a:off x="4765966" y="1330036"/>
            <a:ext cx="4087090" cy="3699163"/>
          </a:xfrm>
          <a:prstGeom prst="wedgeRoundRectCallou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solidFill>
                  <a:prstClr val="white"/>
                </a:solidFill>
              </a:rPr>
              <a:t>I went with friends to the cinema. </a:t>
            </a:r>
            <a:br>
              <a:rPr lang="en-GB" sz="3200" dirty="0" smtClean="0">
                <a:solidFill>
                  <a:prstClr val="white"/>
                </a:solidFill>
              </a:rPr>
            </a:br>
            <a:r>
              <a:rPr lang="en-GB" sz="3200" dirty="0" smtClean="0">
                <a:solidFill>
                  <a:prstClr val="white"/>
                </a:solidFill>
              </a:rPr>
              <a:t>We saw a …..film, which was …</a:t>
            </a:r>
            <a:br>
              <a:rPr lang="en-GB" sz="3200" dirty="0" smtClean="0">
                <a:solidFill>
                  <a:prstClr val="white"/>
                </a:solidFill>
              </a:rPr>
            </a:br>
            <a:r>
              <a:rPr lang="en-GB" sz="3200" dirty="0" smtClean="0">
                <a:solidFill>
                  <a:prstClr val="white"/>
                </a:solidFill>
              </a:rPr>
              <a:t>And you, what did you do at the weekend?</a:t>
            </a:r>
            <a:endParaRPr lang="en-GB" sz="3200" dirty="0">
              <a:solidFill>
                <a:prstClr val="white"/>
              </a:solidFill>
            </a:endParaRPr>
          </a:p>
        </p:txBody>
      </p:sp>
      <p:sp>
        <p:nvSpPr>
          <p:cNvPr id="5" name="Rectangle 4"/>
          <p:cNvSpPr/>
          <p:nvPr/>
        </p:nvSpPr>
        <p:spPr>
          <a:xfrm>
            <a:off x="0" y="191960"/>
            <a:ext cx="272504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rgbClr val="FFC000"/>
                </a:solidFill>
              </a:rPr>
              <a:t>Person A</a:t>
            </a:r>
            <a:endParaRPr lang="en-US" sz="5400" b="1" dirty="0">
              <a:ln/>
              <a:solidFill>
                <a:srgbClr val="FFC000"/>
              </a:solidFill>
            </a:endParaRPr>
          </a:p>
        </p:txBody>
      </p:sp>
      <p:sp>
        <p:nvSpPr>
          <p:cNvPr id="6" name="Rectangle 5"/>
          <p:cNvSpPr/>
          <p:nvPr/>
        </p:nvSpPr>
        <p:spPr>
          <a:xfrm>
            <a:off x="6128015" y="406706"/>
            <a:ext cx="272504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rgbClr val="FFC000"/>
                </a:solidFill>
              </a:rPr>
              <a:t>Person B</a:t>
            </a:r>
            <a:endParaRPr lang="en-US" sz="5400" b="1" dirty="0">
              <a:ln/>
              <a:solidFill>
                <a:srgbClr val="FFC000"/>
              </a:solidFill>
            </a:endParaRPr>
          </a:p>
        </p:txBody>
      </p:sp>
      <p:sp>
        <p:nvSpPr>
          <p:cNvPr id="7" name="TextBox 6"/>
          <p:cNvSpPr txBox="1"/>
          <p:nvPr/>
        </p:nvSpPr>
        <p:spPr>
          <a:xfrm>
            <a:off x="190664" y="5320146"/>
            <a:ext cx="8825015" cy="1477328"/>
          </a:xfrm>
          <a:prstGeom prst="rect">
            <a:avLst/>
          </a:prstGeom>
          <a:noFill/>
        </p:spPr>
        <p:txBody>
          <a:bodyPr wrap="square" rtlCol="0">
            <a:spAutoFit/>
          </a:bodyPr>
          <a:lstStyle/>
          <a:p>
            <a:pPr marL="285750" indent="-285750">
              <a:buFont typeface="Wingdings" panose="05000000000000000000" pitchFamily="2" charset="2"/>
              <a:buChar char="§"/>
            </a:pPr>
            <a:r>
              <a:rPr lang="en-GB" b="1" dirty="0" smtClean="0">
                <a:solidFill>
                  <a:prstClr val="black"/>
                </a:solidFill>
                <a:latin typeface="Arial" panose="020B0604020202020204" pitchFamily="34" charset="0"/>
                <a:cs typeface="Arial" panose="020B0604020202020204" pitchFamily="34" charset="0"/>
              </a:rPr>
              <a:t>Frag ‘what did you do?’</a:t>
            </a:r>
          </a:p>
          <a:p>
            <a:pPr marL="285750" indent="-285750">
              <a:buFont typeface="Wingdings" panose="05000000000000000000" pitchFamily="2" charset="2"/>
              <a:buChar char="§"/>
            </a:pPr>
            <a:r>
              <a:rPr lang="en-GB" b="1" dirty="0" smtClean="0">
                <a:solidFill>
                  <a:prstClr val="black"/>
                </a:solidFill>
                <a:latin typeface="Arial" panose="020B0604020202020204" pitchFamily="34" charset="0"/>
                <a:cs typeface="Arial" panose="020B0604020202020204" pitchFamily="34" charset="0"/>
              </a:rPr>
              <a:t>Sag ‘I went to the cinema’ und ‘We saw a …film’</a:t>
            </a:r>
          </a:p>
          <a:p>
            <a:pPr marL="285750" indent="-285750">
              <a:buFont typeface="Wingdings" panose="05000000000000000000" pitchFamily="2" charset="2"/>
              <a:buChar char="§"/>
            </a:pPr>
            <a:r>
              <a:rPr lang="en-GB" b="1" dirty="0" smtClean="0">
                <a:solidFill>
                  <a:prstClr val="black"/>
                </a:solidFill>
                <a:latin typeface="Arial" panose="020B0604020202020204" pitchFamily="34" charset="0"/>
                <a:cs typeface="Arial" panose="020B0604020202020204" pitchFamily="34" charset="0"/>
              </a:rPr>
              <a:t>Sag </a:t>
            </a:r>
            <a:r>
              <a:rPr lang="en-GB" b="1" dirty="0" err="1" smtClean="0">
                <a:solidFill>
                  <a:prstClr val="black"/>
                </a:solidFill>
                <a:latin typeface="Arial" panose="020B0604020202020204" pitchFamily="34" charset="0"/>
                <a:cs typeface="Arial" panose="020B0604020202020204" pitchFamily="34" charset="0"/>
              </a:rPr>
              <a:t>deine</a:t>
            </a:r>
            <a:r>
              <a:rPr lang="en-GB" b="1" dirty="0" smtClean="0">
                <a:solidFill>
                  <a:prstClr val="black"/>
                </a:solidFill>
                <a:latin typeface="Arial" panose="020B0604020202020204" pitchFamily="34" charset="0"/>
                <a:cs typeface="Arial" panose="020B0604020202020204" pitchFamily="34" charset="0"/>
              </a:rPr>
              <a:t> positive / negative </a:t>
            </a:r>
            <a:r>
              <a:rPr lang="en-GB" b="1" dirty="0" err="1" smtClean="0">
                <a:solidFill>
                  <a:prstClr val="black"/>
                </a:solidFill>
                <a:latin typeface="Arial" panose="020B0604020202020204" pitchFamily="34" charset="0"/>
                <a:cs typeface="Arial" panose="020B0604020202020204" pitchFamily="34" charset="0"/>
              </a:rPr>
              <a:t>Meinung</a:t>
            </a:r>
            <a:r>
              <a:rPr lang="en-GB" b="1" dirty="0" smtClean="0">
                <a:solidFill>
                  <a:prstClr val="black"/>
                </a:solidFill>
                <a:latin typeface="Arial" panose="020B0604020202020204" pitchFamily="34" charset="0"/>
                <a:cs typeface="Arial" panose="020B0604020202020204" pitchFamily="34" charset="0"/>
              </a:rPr>
              <a:t> ‘which was (entertaining / interesting / great / boring)</a:t>
            </a:r>
          </a:p>
          <a:p>
            <a:pPr marL="285750" indent="-285750">
              <a:buFont typeface="Wingdings" panose="05000000000000000000" pitchFamily="2" charset="2"/>
              <a:buChar char="§"/>
            </a:pPr>
            <a:r>
              <a:rPr lang="en-GB" dirty="0" err="1" smtClean="0">
                <a:solidFill>
                  <a:prstClr val="black"/>
                </a:solidFill>
                <a:latin typeface="Arial" panose="020B0604020202020204" pitchFamily="34" charset="0"/>
                <a:cs typeface="Arial" panose="020B0604020202020204" pitchFamily="34" charset="0"/>
              </a:rPr>
              <a:t>Nenne</a:t>
            </a:r>
            <a:r>
              <a:rPr lang="en-GB" dirty="0" smtClean="0">
                <a:solidFill>
                  <a:prstClr val="black"/>
                </a:solidFill>
                <a:latin typeface="Arial" panose="020B0604020202020204" pitchFamily="34" charset="0"/>
                <a:cs typeface="Arial" panose="020B0604020202020204" pitchFamily="34" charset="0"/>
              </a:rPr>
              <a:t> 8 </a:t>
            </a:r>
            <a:r>
              <a:rPr lang="en-GB" dirty="0" err="1" smtClean="0">
                <a:solidFill>
                  <a:prstClr val="black"/>
                </a:solidFill>
                <a:latin typeface="Arial" panose="020B0604020202020204" pitchFamily="34" charset="0"/>
                <a:cs typeface="Arial" panose="020B0604020202020204" pitchFamily="34" charset="0"/>
              </a:rPr>
              <a:t>Filmarten</a:t>
            </a:r>
            <a:endParaRPr lang="en-GB"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3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5  Students (and adults)…</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69297" y="1304083"/>
            <a:ext cx="8064589" cy="4351338"/>
          </a:xfrm>
        </p:spPr>
        <p:txBody>
          <a:bodyPr>
            <a:normAutofit/>
          </a:bodyPr>
          <a:lstStyle/>
          <a:p>
            <a:pPr marL="0" indent="0">
              <a:buNone/>
            </a:pPr>
            <a:r>
              <a:rPr lang="en-GB" dirty="0">
                <a:latin typeface="Segoe Print" panose="02000600000000000000" pitchFamily="2" charset="0"/>
              </a:rPr>
              <a:t>o</a:t>
            </a:r>
            <a:r>
              <a:rPr lang="en-GB" dirty="0" smtClean="0">
                <a:latin typeface="Segoe Print" panose="02000600000000000000" pitchFamily="2" charset="0"/>
              </a:rPr>
              <a:t>ver-estimate what they know and therefore under-allocate time to study (just 68% of the time needed to achieve their target knowledge)</a:t>
            </a:r>
            <a:endParaRPr lang="en-GB" dirty="0">
              <a:latin typeface="Segoe Print" panose="02000600000000000000" pitchFamily="2" charset="0"/>
            </a:endParaRPr>
          </a:p>
        </p:txBody>
      </p:sp>
      <p:sp>
        <p:nvSpPr>
          <p:cNvPr id="4" name="Rectangle 3"/>
          <p:cNvSpPr/>
          <p:nvPr/>
        </p:nvSpPr>
        <p:spPr>
          <a:xfrm>
            <a:off x="628650" y="4024564"/>
            <a:ext cx="7823914" cy="954107"/>
          </a:xfrm>
          <a:prstGeom prst="rect">
            <a:avLst/>
          </a:prstGeom>
        </p:spPr>
        <p:txBody>
          <a:bodyPr wrap="square">
            <a:spAutoFit/>
          </a:bodyPr>
          <a:lstStyle/>
          <a:p>
            <a:r>
              <a:rPr lang="en-GB" sz="2800" b="1" u="sng" dirty="0">
                <a:solidFill>
                  <a:prstClr val="black"/>
                </a:solidFill>
                <a:latin typeface="Arial" panose="020B0604020202020204" pitchFamily="34" charset="0"/>
                <a:ea typeface="Calibri" panose="020F0502020204030204" pitchFamily="34" charset="0"/>
                <a:cs typeface="Arial" panose="020B0604020202020204" pitchFamily="34" charset="0"/>
              </a:rPr>
              <a:t>Advice to teachers</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800" dirty="0" smtClean="0">
                <a:solidFill>
                  <a:prstClr val="black"/>
                </a:solidFill>
              </a:rPr>
              <a:t>find ways to get students to assess their own knowledge more realistically.</a:t>
            </a:r>
            <a:endParaRPr lang="en-GB"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489725" cy="369332"/>
          </a:xfrm>
          <a:prstGeom prst="rect">
            <a:avLst/>
          </a:prstGeom>
        </p:spPr>
        <p:txBody>
          <a:bodyPr wrap="none">
            <a:spAutoFit/>
          </a:bodyPr>
          <a:lstStyle/>
          <a:p>
            <a:r>
              <a:rPr lang="en-GB" dirty="0">
                <a:solidFill>
                  <a:prstClr val="black"/>
                </a:solidFill>
              </a:rPr>
              <a:t>AMERICAN EDUCATOR | WINTER 2008-2009 </a:t>
            </a:r>
            <a:r>
              <a:rPr lang="en-GB" dirty="0" smtClean="0">
                <a:solidFill>
                  <a:prstClr val="black"/>
                </a:solidFill>
              </a:rPr>
              <a:t>p.20 </a:t>
            </a:r>
            <a:r>
              <a:rPr lang="en-GB" dirty="0">
                <a:solidFill>
                  <a:prstClr val="black"/>
                </a:solidFill>
              </a:rPr>
              <a:t>David Willingham</a:t>
            </a:r>
          </a:p>
        </p:txBody>
      </p:sp>
    </p:spTree>
    <p:extLst>
      <p:ext uri="{BB962C8B-B14F-4D97-AF65-F5344CB8AC3E}">
        <p14:creationId xmlns:p14="http://schemas.microsoft.com/office/powerpoint/2010/main" val="36793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[5]</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 name="Rectangle 1"/>
          <p:cNvSpPr/>
          <p:nvPr/>
        </p:nvSpPr>
        <p:spPr>
          <a:xfrm>
            <a:off x="656823" y="1392266"/>
            <a:ext cx="8062174" cy="4708981"/>
          </a:xfrm>
          <a:prstGeom prst="rect">
            <a:avLst/>
          </a:prstGeom>
        </p:spPr>
        <p:txBody>
          <a:bodyPr wrap="square">
            <a:spAutoFit/>
          </a:bodyPr>
          <a:lstStyle/>
          <a:p>
            <a:pPr>
              <a:spcBef>
                <a:spcPct val="50000"/>
              </a:spcBef>
            </a:pPr>
            <a:r>
              <a:rPr lang="en-GB" altLang="en-US" sz="2400" dirty="0">
                <a:latin typeface="Arial" panose="020B0604020202020204" pitchFamily="34" charset="0"/>
                <a:cs typeface="Arial" panose="020B0604020202020204" pitchFamily="34" charset="0"/>
              </a:rPr>
              <a:t>Look at the following list of words and give each one a number rating 1-5 based on how well you know the word.  </a:t>
            </a:r>
            <a:br>
              <a:rPr lang="en-GB" altLang="en-US" sz="2400" dirty="0">
                <a:latin typeface="Arial" panose="020B0604020202020204" pitchFamily="34" charset="0"/>
                <a:cs typeface="Arial" panose="020B0604020202020204" pitchFamily="34" charset="0"/>
              </a:rPr>
            </a:br>
            <a:r>
              <a:rPr lang="en-GB" altLang="en-US" sz="2400" dirty="0" smtClean="0">
                <a:latin typeface="Arial" panose="020B0604020202020204" pitchFamily="34" charset="0"/>
                <a:cs typeface="Arial" panose="020B0604020202020204" pitchFamily="34" charset="0"/>
              </a:rPr>
              <a:t/>
            </a:r>
            <a:br>
              <a:rPr lang="en-GB" altLang="en-US" sz="2400" dirty="0" smtClean="0">
                <a:latin typeface="Arial" panose="020B0604020202020204" pitchFamily="34" charset="0"/>
                <a:cs typeface="Arial" panose="020B0604020202020204" pitchFamily="34" charset="0"/>
              </a:rPr>
            </a:br>
            <a:r>
              <a:rPr lang="en-GB" altLang="en-US" sz="2400" dirty="0" smtClean="0">
                <a:latin typeface="Arial" panose="020B0604020202020204" pitchFamily="34" charset="0"/>
                <a:cs typeface="Arial" panose="020B0604020202020204" pitchFamily="34" charset="0"/>
              </a:rPr>
              <a:t>Look </a:t>
            </a:r>
            <a:r>
              <a:rPr lang="en-GB" altLang="en-US" sz="2400" dirty="0">
                <a:latin typeface="Arial" panose="020B0604020202020204" pitchFamily="34" charset="0"/>
                <a:cs typeface="Arial" panose="020B0604020202020204" pitchFamily="34" charset="0"/>
              </a:rPr>
              <a:t>at the VKS (Vocabulary Knowledge Scale) below:</a:t>
            </a:r>
          </a:p>
          <a:p>
            <a:pPr>
              <a:spcBef>
                <a:spcPct val="50000"/>
              </a:spcBef>
            </a:pPr>
            <a:r>
              <a:rPr lang="en-GB" altLang="en-US" sz="2400" b="1" dirty="0">
                <a:latin typeface="Arial" panose="020B0604020202020204" pitchFamily="34" charset="0"/>
                <a:cs typeface="Arial" panose="020B0604020202020204" pitchFamily="34" charset="0"/>
              </a:rPr>
              <a:t>1.  I don’t remember having seen this word before.</a:t>
            </a:r>
            <a:br>
              <a:rPr lang="en-GB" altLang="en-US" sz="2400" b="1" dirty="0">
                <a:latin typeface="Arial" panose="020B0604020202020204" pitchFamily="34" charset="0"/>
                <a:cs typeface="Arial" panose="020B0604020202020204" pitchFamily="34" charset="0"/>
              </a:rPr>
            </a:br>
            <a:r>
              <a:rPr lang="en-GB" altLang="en-US" sz="2400" b="1" dirty="0">
                <a:latin typeface="Arial" panose="020B0604020202020204" pitchFamily="34" charset="0"/>
                <a:cs typeface="Arial" panose="020B0604020202020204" pitchFamily="34" charset="0"/>
              </a:rPr>
              <a:t>2.  I have seen this word before but I don’t know what it means.</a:t>
            </a:r>
            <a:br>
              <a:rPr lang="en-GB" altLang="en-US" sz="2400" b="1" dirty="0">
                <a:latin typeface="Arial" panose="020B0604020202020204" pitchFamily="34" charset="0"/>
                <a:cs typeface="Arial" panose="020B0604020202020204" pitchFamily="34" charset="0"/>
              </a:rPr>
            </a:br>
            <a:r>
              <a:rPr lang="en-GB" altLang="en-US" sz="2400" b="1" dirty="0">
                <a:latin typeface="Arial" panose="020B0604020202020204" pitchFamily="34" charset="0"/>
                <a:cs typeface="Arial" panose="020B0604020202020204" pitchFamily="34" charset="0"/>
              </a:rPr>
              <a:t>3.  I have seen this word before and I think it means….</a:t>
            </a:r>
            <a:br>
              <a:rPr lang="en-GB" altLang="en-US" sz="2400" b="1" dirty="0">
                <a:latin typeface="Arial" panose="020B0604020202020204" pitchFamily="34" charset="0"/>
                <a:cs typeface="Arial" panose="020B0604020202020204" pitchFamily="34" charset="0"/>
              </a:rPr>
            </a:br>
            <a:r>
              <a:rPr lang="en-GB" altLang="en-US" sz="2400" b="1" dirty="0">
                <a:latin typeface="Arial" panose="020B0604020202020204" pitchFamily="34" charset="0"/>
                <a:cs typeface="Arial" panose="020B0604020202020204" pitchFamily="34" charset="0"/>
              </a:rPr>
              <a:t>4.  I know this word: it means…….</a:t>
            </a:r>
            <a:br>
              <a:rPr lang="en-GB" altLang="en-US" sz="2400" b="1" dirty="0">
                <a:latin typeface="Arial" panose="020B0604020202020204" pitchFamily="34" charset="0"/>
                <a:cs typeface="Arial" panose="020B0604020202020204" pitchFamily="34" charset="0"/>
              </a:rPr>
            </a:br>
            <a:r>
              <a:rPr lang="en-GB" altLang="en-US" sz="2400" b="1" dirty="0">
                <a:latin typeface="Arial" panose="020B0604020202020204" pitchFamily="34" charset="0"/>
                <a:cs typeface="Arial" panose="020B0604020202020204" pitchFamily="34" charset="0"/>
              </a:rPr>
              <a:t>5.  I can use this word in a sentence, </a:t>
            </a:r>
            <a:r>
              <a:rPr lang="en-GB" altLang="en-US" sz="2400" b="1" dirty="0" err="1">
                <a:latin typeface="Arial" panose="020B0604020202020204" pitchFamily="34" charset="0"/>
                <a:cs typeface="Arial" panose="020B0604020202020204" pitchFamily="34" charset="0"/>
              </a:rPr>
              <a:t>e.g</a:t>
            </a:r>
            <a:r>
              <a:rPr lang="en-GB" altLang="en-US" sz="2400" b="1" dirty="0">
                <a:latin typeface="Arial" panose="020B0604020202020204" pitchFamily="34" charset="0"/>
                <a:cs typeface="Arial" panose="020B0604020202020204" pitchFamily="34" charset="0"/>
              </a:rPr>
              <a:t>……….</a:t>
            </a:r>
            <a:br>
              <a:rPr lang="en-GB" altLang="en-US" sz="2400" b="1" dirty="0">
                <a:latin typeface="Arial" panose="020B0604020202020204" pitchFamily="34" charset="0"/>
                <a:cs typeface="Arial" panose="020B0604020202020204" pitchFamily="34" charset="0"/>
              </a:rPr>
            </a:br>
            <a:r>
              <a:rPr lang="en-GB" altLang="en-US" sz="1600" dirty="0">
                <a:latin typeface="Arial" panose="020B0604020202020204" pitchFamily="34" charset="0"/>
                <a:cs typeface="Arial" panose="020B0604020202020204" pitchFamily="34" charset="0"/>
              </a:rPr>
              <a:t/>
            </a:r>
            <a:br>
              <a:rPr lang="en-GB" altLang="en-US" sz="1600" dirty="0">
                <a:latin typeface="Arial" panose="020B0604020202020204" pitchFamily="34" charset="0"/>
                <a:cs typeface="Arial" panose="020B0604020202020204" pitchFamily="34" charset="0"/>
              </a:rPr>
            </a:br>
            <a:r>
              <a:rPr lang="en-GB" altLang="en-US" sz="1600" dirty="0">
                <a:latin typeface="Arial" panose="020B0604020202020204" pitchFamily="34" charset="0"/>
                <a:cs typeface="Arial" panose="020B0604020202020204" pitchFamily="34" charset="0"/>
              </a:rPr>
              <a:t>(ref: </a:t>
            </a:r>
            <a:r>
              <a:rPr lang="en-GB" altLang="en-US" sz="1600" dirty="0" err="1">
                <a:latin typeface="Arial" panose="020B0604020202020204" pitchFamily="34" charset="0"/>
                <a:cs typeface="Arial" panose="020B0604020202020204" pitchFamily="34" charset="0"/>
              </a:rPr>
              <a:t>Wesche</a:t>
            </a:r>
            <a:r>
              <a:rPr lang="en-GB" altLang="en-US" sz="1600" dirty="0">
                <a:latin typeface="Arial" panose="020B0604020202020204" pitchFamily="34" charset="0"/>
                <a:cs typeface="Arial" panose="020B0604020202020204" pitchFamily="34" charset="0"/>
              </a:rPr>
              <a:t> M &amp; </a:t>
            </a:r>
            <a:r>
              <a:rPr lang="en-GB" altLang="en-US" sz="1600" dirty="0" err="1">
                <a:latin typeface="Arial" panose="020B0604020202020204" pitchFamily="34" charset="0"/>
                <a:cs typeface="Arial" panose="020B0604020202020204" pitchFamily="34" charset="0"/>
              </a:rPr>
              <a:t>Paribakht</a:t>
            </a:r>
            <a:r>
              <a:rPr lang="en-GB" altLang="en-US" sz="1600" dirty="0">
                <a:latin typeface="Arial" panose="020B0604020202020204" pitchFamily="34" charset="0"/>
                <a:cs typeface="Arial" panose="020B0604020202020204" pitchFamily="34" charset="0"/>
              </a:rPr>
              <a:t> T.S. (1996) “Assessing second language vocabulary knowledge: depth versus breadth”, The Canadian Modern Language Review 53, 1:28)</a:t>
            </a:r>
            <a:endParaRPr lang="en-GB" alt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920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a:latin typeface="Segoe UI Black" panose="020B0A02040204020203" pitchFamily="34" charset="0"/>
                <a:ea typeface="Segoe UI Black" panose="020B0A02040204020203" pitchFamily="34" charset="0"/>
                <a:cs typeface="Segoe UI Black" panose="020B0A02040204020203" pitchFamily="34" charset="0"/>
              </a:rPr>
              <a:t>6</a:t>
            </a:r>
            <a:r>
              <a:rPr lang="en-GB" dirty="0" smtClean="0">
                <a:latin typeface="Segoe UI Black" panose="020B0A02040204020203" pitchFamily="34" charset="0"/>
                <a:ea typeface="Segoe UI Black" panose="020B0A02040204020203" pitchFamily="34" charset="0"/>
                <a:cs typeface="Segoe UI Black" panose="020B0A02040204020203" pitchFamily="34" charset="0"/>
              </a:rPr>
              <a:t>  Master it and…</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69297" y="1304083"/>
            <a:ext cx="8064589" cy="4351338"/>
          </a:xfrm>
        </p:spPr>
        <p:txBody>
          <a:bodyPr>
            <a:normAutofit/>
          </a:bodyPr>
          <a:lstStyle/>
          <a:p>
            <a:pPr marL="0" indent="0">
              <a:lnSpc>
                <a:spcPct val="107000"/>
              </a:lnSpc>
              <a:spcAft>
                <a:spcPts val="800"/>
              </a:spcAft>
              <a:buNone/>
            </a:pPr>
            <a:r>
              <a:rPr lang="en-GB" dirty="0">
                <a:latin typeface="Segoe Print" panose="02000600000000000000" pitchFamily="2" charset="0"/>
                <a:ea typeface="Calibri" panose="020F0502020204030204" pitchFamily="34" charset="0"/>
                <a:cs typeface="UtopiaStd-Regular"/>
              </a:rPr>
              <a:t>keep going (an extra 20% of the time it took to master) – overlearn.  Some forgetting occurs so don’t just learn to the point where you only just have it memorised, keep going beyond that point.</a:t>
            </a:r>
            <a:endParaRPr lang="en-GB" sz="3600" dirty="0">
              <a:latin typeface="Segoe Print" panose="020006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628650" y="4024564"/>
            <a:ext cx="7823914" cy="1384995"/>
          </a:xfrm>
          <a:prstGeom prst="rect">
            <a:avLst/>
          </a:prstGeom>
        </p:spPr>
        <p:txBody>
          <a:bodyPr wrap="square">
            <a:spAutoFit/>
          </a:bodyPr>
          <a:lstStyle/>
          <a:p>
            <a:r>
              <a:rPr lang="en-GB" sz="2800" b="1" u="sng" dirty="0">
                <a:solidFill>
                  <a:prstClr val="black"/>
                </a:solidFill>
                <a:latin typeface="Arial" panose="020B0604020202020204" pitchFamily="34" charset="0"/>
                <a:ea typeface="Calibri" panose="020F0502020204030204" pitchFamily="34" charset="0"/>
                <a:cs typeface="Arial" panose="020B0604020202020204" pitchFamily="34" charset="0"/>
              </a:rPr>
              <a:t>Advice to teachers</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800" dirty="0" smtClean="0">
                <a:solidFill>
                  <a:prstClr val="black"/>
                </a:solidFill>
              </a:rPr>
              <a:t>convince students of this!  Tell them </a:t>
            </a:r>
            <a:r>
              <a:rPr lang="en-GB" sz="2800" i="1" dirty="0" smtClean="0">
                <a:solidFill>
                  <a:prstClr val="black"/>
                </a:solidFill>
              </a:rPr>
              <a:t>“Don’t learn it until you get it right, keep going until you can’t get it wrong!”</a:t>
            </a:r>
            <a:endParaRPr lang="en-GB" sz="28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489725" cy="369332"/>
          </a:xfrm>
          <a:prstGeom prst="rect">
            <a:avLst/>
          </a:prstGeom>
        </p:spPr>
        <p:txBody>
          <a:bodyPr wrap="none">
            <a:spAutoFit/>
          </a:bodyPr>
          <a:lstStyle/>
          <a:p>
            <a:r>
              <a:rPr lang="en-GB" dirty="0">
                <a:solidFill>
                  <a:prstClr val="black"/>
                </a:solidFill>
              </a:rPr>
              <a:t>AMERICAN EDUCATOR | WINTER 2008-2009 </a:t>
            </a:r>
            <a:r>
              <a:rPr lang="en-GB" dirty="0" smtClean="0">
                <a:solidFill>
                  <a:prstClr val="black"/>
                </a:solidFill>
              </a:rPr>
              <a:t>p.20 </a:t>
            </a:r>
            <a:r>
              <a:rPr lang="en-GB" dirty="0">
                <a:solidFill>
                  <a:prstClr val="black"/>
                </a:solidFill>
              </a:rPr>
              <a:t>David Willingham</a:t>
            </a:r>
          </a:p>
        </p:txBody>
      </p:sp>
    </p:spTree>
    <p:extLst>
      <p:ext uri="{BB962C8B-B14F-4D97-AF65-F5344CB8AC3E}">
        <p14:creationId xmlns:p14="http://schemas.microsoft.com/office/powerpoint/2010/main" val="122557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a:blip r:embed="rId3"/>
          <a:stretch>
            <a:fillRect/>
          </a:stretch>
        </p:blipFill>
        <p:spPr>
          <a:xfrm>
            <a:off x="5100705" y="321904"/>
            <a:ext cx="3295650" cy="676275"/>
          </a:xfrm>
          <a:prstGeom prst="rect">
            <a:avLst/>
          </a:prstGeom>
        </p:spPr>
      </p:pic>
      <p:pic>
        <p:nvPicPr>
          <p:cNvPr id="6" name="Picture 5"/>
          <p:cNvPicPr>
            <a:picLocks noChangeAspect="1"/>
          </p:cNvPicPr>
          <p:nvPr/>
        </p:nvPicPr>
        <p:blipFill>
          <a:blip r:embed="rId4"/>
          <a:stretch>
            <a:fillRect/>
          </a:stretch>
        </p:blipFill>
        <p:spPr>
          <a:xfrm>
            <a:off x="1256025" y="1123815"/>
            <a:ext cx="6219825" cy="5467350"/>
          </a:xfrm>
          <a:prstGeom prst="rect">
            <a:avLst/>
          </a:prstGeom>
        </p:spPr>
      </p:pic>
    </p:spTree>
    <p:extLst>
      <p:ext uri="{BB962C8B-B14F-4D97-AF65-F5344CB8AC3E}">
        <p14:creationId xmlns:p14="http://schemas.microsoft.com/office/powerpoint/2010/main" val="938796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[6]</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 name="Rectangle 3"/>
          <p:cNvSpPr/>
          <p:nvPr/>
        </p:nvSpPr>
        <p:spPr>
          <a:xfrm>
            <a:off x="656823" y="1392266"/>
            <a:ext cx="8062174" cy="1200329"/>
          </a:xfrm>
          <a:prstGeom prst="rect">
            <a:avLst/>
          </a:prstGeom>
        </p:spPr>
        <p:txBody>
          <a:bodyPr wrap="square">
            <a:spAutoFit/>
          </a:bodyPr>
          <a:lstStyle/>
          <a:p>
            <a:pPr>
              <a:spcBef>
                <a:spcPct val="50000"/>
              </a:spcBef>
            </a:pPr>
            <a:r>
              <a:rPr lang="en-GB" altLang="en-US" sz="2400" dirty="0" smtClean="0">
                <a:latin typeface="Arial" panose="020B0604020202020204" pitchFamily="34" charset="0"/>
                <a:cs typeface="Arial" panose="020B0604020202020204" pitchFamily="34" charset="0"/>
              </a:rPr>
              <a:t>Use peer tasks to make over-learning varied and enjoyable, either Q&amp;A style such as </a:t>
            </a:r>
            <a:r>
              <a:rPr lang="en-GB" altLang="en-US" sz="2400" b="1" i="1" dirty="0" smtClean="0">
                <a:latin typeface="Arial" panose="020B0604020202020204" pitchFamily="34" charset="0"/>
                <a:cs typeface="Arial" panose="020B0604020202020204" pitchFamily="34" charset="0"/>
              </a:rPr>
              <a:t>speaking lines</a:t>
            </a:r>
            <a:r>
              <a:rPr lang="en-GB" altLang="en-US" sz="2400" dirty="0" smtClean="0">
                <a:latin typeface="Arial" panose="020B0604020202020204" pitchFamily="34" charset="0"/>
                <a:cs typeface="Arial" panose="020B0604020202020204" pitchFamily="34" charset="0"/>
              </a:rPr>
              <a:t>, or </a:t>
            </a:r>
            <a:r>
              <a:rPr lang="en-GB" altLang="en-US" sz="2400" b="1" i="1" dirty="0" smtClean="0">
                <a:latin typeface="Arial" panose="020B0604020202020204" pitchFamily="34" charset="0"/>
                <a:cs typeface="Arial" panose="020B0604020202020204" pitchFamily="34" charset="0"/>
              </a:rPr>
              <a:t>peer testing </a:t>
            </a:r>
            <a:r>
              <a:rPr lang="en-GB" altLang="en-US" sz="2400" dirty="0" smtClean="0">
                <a:latin typeface="Arial" panose="020B0604020202020204" pitchFamily="34" charset="0"/>
                <a:cs typeface="Arial" panose="020B0604020202020204" pitchFamily="34" charset="0"/>
              </a:rPr>
              <a:t>style, where one has access to the answers.</a:t>
            </a:r>
            <a:endParaRPr lang="en-GB" altLang="en-US" sz="16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594" y="2842074"/>
            <a:ext cx="3171825" cy="2657475"/>
          </a:xfrm>
          <a:prstGeom prst="rect">
            <a:avLst/>
          </a:prstGeom>
        </p:spPr>
      </p:pic>
      <p:pic>
        <p:nvPicPr>
          <p:cNvPr id="7" name="Picture 2" descr="C:\Users\louimorr\Desktop\CPD NEW PETE\s422561_aw_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29" y="2815565"/>
            <a:ext cx="2565673" cy="27892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5699737"/>
            <a:ext cx="8789831" cy="830997"/>
          </a:xfrm>
          <a:prstGeom prst="rect">
            <a:avLst/>
          </a:prstGeom>
        </p:spPr>
        <p:txBody>
          <a:bodyPr wrap="square">
            <a:spAutoFit/>
          </a:bodyPr>
          <a:lstStyle/>
          <a:p>
            <a:pPr>
              <a:spcBef>
                <a:spcPct val="0"/>
              </a:spcBef>
            </a:pPr>
            <a:r>
              <a:rPr lang="en-GB" sz="1600" dirty="0"/>
              <a:t>Lynch, D., &amp; Maclean, J. (2001). </a:t>
            </a:r>
            <a:r>
              <a:rPr lang="en-GB" sz="1600" b="1" dirty="0"/>
              <a:t>A case of exercising: effects of immediate task repetition on learners' performance.  </a:t>
            </a:r>
            <a:r>
              <a:rPr lang="en-GB" sz="1600" dirty="0"/>
              <a:t>In M. </a:t>
            </a:r>
            <a:r>
              <a:rPr lang="en-GB" sz="1600" dirty="0" err="1"/>
              <a:t>Bygate</a:t>
            </a:r>
            <a:r>
              <a:rPr lang="en-GB" sz="1600" dirty="0"/>
              <a:t>, P. </a:t>
            </a:r>
            <a:r>
              <a:rPr lang="en-GB" sz="1600" dirty="0" err="1"/>
              <a:t>Skehan</a:t>
            </a:r>
            <a:r>
              <a:rPr lang="en-GB" sz="1600" dirty="0"/>
              <a:t>, &amp; M. Swain (Eds.), </a:t>
            </a:r>
            <a:r>
              <a:rPr lang="en-GB" sz="1600" i="1" dirty="0"/>
              <a:t>Researching pedagogic tasks: Second language learning, teaching and testing</a:t>
            </a:r>
            <a:r>
              <a:rPr lang="en-GB" sz="1600" dirty="0"/>
              <a:t>. Harlow, Essex: Addison Wesley Longman.</a:t>
            </a:r>
          </a:p>
        </p:txBody>
      </p:sp>
    </p:spTree>
    <p:extLst>
      <p:ext uri="{BB962C8B-B14F-4D97-AF65-F5344CB8AC3E}">
        <p14:creationId xmlns:p14="http://schemas.microsoft.com/office/powerpoint/2010/main" val="16886933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a:t>
            </a:r>
            <a:r>
              <a:rPr lang="en-GB" b="1" dirty="0" smtClean="0">
                <a:latin typeface="Segoe UI Black" panose="020B0A02040204020203" pitchFamily="34" charset="0"/>
                <a:ea typeface="Segoe UI Black" panose="020B0A02040204020203" pitchFamily="34" charset="0"/>
                <a:cs typeface="Segoe UI Black" panose="020B0A02040204020203" pitchFamily="34" charset="0"/>
              </a:rPr>
              <a:t>6 cont’d.]</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 name="Rectangle 3"/>
          <p:cNvSpPr/>
          <p:nvPr/>
        </p:nvSpPr>
        <p:spPr>
          <a:xfrm>
            <a:off x="453176" y="1594771"/>
            <a:ext cx="8062174" cy="830997"/>
          </a:xfrm>
          <a:prstGeom prst="rect">
            <a:avLst/>
          </a:prstGeom>
        </p:spPr>
        <p:txBody>
          <a:bodyPr wrap="square">
            <a:spAutoFit/>
          </a:bodyPr>
          <a:lstStyle/>
          <a:p>
            <a:pPr>
              <a:spcBef>
                <a:spcPct val="50000"/>
              </a:spcBef>
            </a:pPr>
            <a:r>
              <a:rPr lang="en-GB" altLang="en-US" sz="2400" dirty="0" smtClean="0">
                <a:latin typeface="Arial" panose="020B0604020202020204" pitchFamily="34" charset="0"/>
                <a:cs typeface="Arial" panose="020B0604020202020204" pitchFamily="34" charset="0"/>
              </a:rPr>
              <a:t>Online vocabulary / language learning tools are helpful. (e.g. Quizlet, Vocab Express, </a:t>
            </a:r>
            <a:r>
              <a:rPr lang="en-GB" altLang="en-US" sz="2400" dirty="0" err="1" smtClean="0">
                <a:latin typeface="Arial" panose="020B0604020202020204" pitchFamily="34" charset="0"/>
                <a:cs typeface="Arial" panose="020B0604020202020204" pitchFamily="34" charset="0"/>
              </a:rPr>
              <a:t>Memrise</a:t>
            </a:r>
            <a:r>
              <a:rPr lang="en-GB" altLang="en-US" sz="2400" dirty="0" smtClean="0">
                <a:latin typeface="Arial" panose="020B0604020202020204" pitchFamily="34" charset="0"/>
                <a:cs typeface="Arial" panose="020B0604020202020204" pitchFamily="34" charset="0"/>
              </a:rPr>
              <a:t>, </a:t>
            </a:r>
            <a:r>
              <a:rPr lang="en-GB" altLang="en-US" sz="2400" dirty="0" err="1" smtClean="0">
                <a:latin typeface="Arial" panose="020B0604020202020204" pitchFamily="34" charset="0"/>
                <a:cs typeface="Arial" panose="020B0604020202020204" pitchFamily="34" charset="0"/>
              </a:rPr>
              <a:t>Duolingo</a:t>
            </a:r>
            <a:endParaRPr lang="en-GB" altLang="en-US" sz="1600" b="1" dirty="0">
              <a:latin typeface="Arial" panose="020B0604020202020204" pitchFamily="34" charset="0"/>
              <a:cs typeface="Arial" panose="020B0604020202020204" pitchFamily="34" charset="0"/>
            </a:endParaRPr>
          </a:p>
        </p:txBody>
      </p:sp>
      <p:sp>
        <p:nvSpPr>
          <p:cNvPr id="8" name="Rectangle 7"/>
          <p:cNvSpPr/>
          <p:nvPr/>
        </p:nvSpPr>
        <p:spPr>
          <a:xfrm>
            <a:off x="453176" y="2602589"/>
            <a:ext cx="8062174" cy="461665"/>
          </a:xfrm>
          <a:prstGeom prst="rect">
            <a:avLst/>
          </a:prstGeom>
        </p:spPr>
        <p:txBody>
          <a:bodyPr wrap="square">
            <a:spAutoFit/>
          </a:bodyPr>
          <a:lstStyle/>
          <a:p>
            <a:pPr>
              <a:spcBef>
                <a:spcPct val="50000"/>
              </a:spcBef>
            </a:pPr>
            <a:r>
              <a:rPr lang="en-GB" altLang="en-US" sz="2400" dirty="0" smtClean="0">
                <a:latin typeface="Arial" panose="020B0604020202020204" pitchFamily="34" charset="0"/>
                <a:cs typeface="Arial" panose="020B0604020202020204" pitchFamily="34" charset="0"/>
              </a:rPr>
              <a:t>Competitions like the Translation Bee are also useful.</a:t>
            </a:r>
            <a:endParaRPr lang="en-GB" alt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9426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sp>
        <p:nvSpPr>
          <p:cNvPr id="3" name="Rectangle 3"/>
          <p:cNvSpPr>
            <a:spLocks noChangeArrowheads="1"/>
          </p:cNvSpPr>
          <p:nvPr/>
        </p:nvSpPr>
        <p:spPr bwMode="auto">
          <a:xfrm>
            <a:off x="221455" y="1557338"/>
            <a:ext cx="87010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zh-CN" sz="2400" b="1" dirty="0" smtClean="0">
                <a:solidFill>
                  <a:prstClr val="black"/>
                </a:solidFill>
                <a:latin typeface="Arial" panose="020B0604020202020204" pitchFamily="34" charset="0"/>
                <a:cs typeface="Arial" panose="020B0604020202020204" pitchFamily="34" charset="0"/>
              </a:rPr>
              <a:t>Stage 1: Present Tense</a:t>
            </a:r>
            <a:br>
              <a:rPr lang="en-GB" altLang="zh-CN" sz="2400" b="1" dirty="0" smtClean="0">
                <a:solidFill>
                  <a:prstClr val="black"/>
                </a:solidFill>
                <a:latin typeface="Arial" panose="020B0604020202020204" pitchFamily="34" charset="0"/>
                <a:cs typeface="Arial" panose="020B0604020202020204" pitchFamily="34" charset="0"/>
              </a:rPr>
            </a:br>
            <a:r>
              <a:rPr lang="en-GB" altLang="zh-CN" sz="2400" dirty="0" smtClean="0">
                <a:solidFill>
                  <a:prstClr val="black"/>
                </a:solidFill>
                <a:latin typeface="Arial" panose="020B0604020202020204" pitchFamily="34" charset="0"/>
                <a:cs typeface="Arial" panose="020B0604020202020204" pitchFamily="34" charset="0"/>
              </a:rPr>
              <a:t>Students translate from English into German as many sentences as possible in one minute.  </a:t>
            </a:r>
            <a:br>
              <a:rPr lang="en-GB" altLang="zh-CN" sz="2400" dirty="0" smtClean="0">
                <a:solidFill>
                  <a:prstClr val="black"/>
                </a:solidFill>
                <a:latin typeface="Arial" panose="020B0604020202020204" pitchFamily="34" charset="0"/>
                <a:cs typeface="Arial" panose="020B0604020202020204" pitchFamily="34" charset="0"/>
              </a:rPr>
            </a:br>
            <a:r>
              <a:rPr lang="en-GB" altLang="zh-CN" sz="2400" dirty="0" smtClean="0">
                <a:solidFill>
                  <a:prstClr val="black"/>
                </a:solidFill>
                <a:latin typeface="Arial" panose="020B0604020202020204" pitchFamily="34" charset="0"/>
                <a:cs typeface="Arial" panose="020B0604020202020204" pitchFamily="34" charset="0"/>
              </a:rPr>
              <a:t>All sentences in Stage 1 are drawn from the vocabulary list.</a:t>
            </a:r>
            <a:r>
              <a:rPr lang="en-GB" altLang="zh-CN" sz="2400" b="1" dirty="0" smtClean="0">
                <a:solidFill>
                  <a:prstClr val="black"/>
                </a:solidFill>
                <a:latin typeface="Arial" panose="020B0604020202020204" pitchFamily="34" charset="0"/>
                <a:cs typeface="Arial" panose="020B0604020202020204" pitchFamily="34" charset="0"/>
              </a:rPr>
              <a:t/>
            </a:r>
            <a:br>
              <a:rPr lang="en-GB" altLang="zh-CN" sz="2400" b="1" dirty="0" smtClean="0">
                <a:solidFill>
                  <a:prstClr val="black"/>
                </a:solidFill>
                <a:latin typeface="Arial" panose="020B0604020202020204" pitchFamily="34" charset="0"/>
                <a:cs typeface="Arial" panose="020B0604020202020204" pitchFamily="34" charset="0"/>
              </a:rPr>
            </a:br>
            <a:r>
              <a:rPr lang="en-GB" altLang="zh-CN" sz="2400" dirty="0" smtClean="0">
                <a:solidFill>
                  <a:prstClr val="black"/>
                </a:solidFill>
                <a:latin typeface="Arial" panose="020B0604020202020204" pitchFamily="34" charset="0"/>
                <a:cs typeface="Arial" panose="020B0604020202020204" pitchFamily="34" charset="0"/>
              </a:rPr>
              <a:t>For example:</a:t>
            </a:r>
            <a:r>
              <a:rPr lang="en-GB" altLang="zh-CN" sz="2400" b="1" dirty="0" smtClean="0">
                <a:solidFill>
                  <a:prstClr val="black"/>
                </a:solidFill>
                <a:latin typeface="Arial" panose="020B0604020202020204" pitchFamily="34" charset="0"/>
                <a:cs typeface="Arial" panose="020B0604020202020204" pitchFamily="34" charset="0"/>
              </a:rPr>
              <a:t>  We travel to Italy. &gt;&gt; </a:t>
            </a:r>
            <a:r>
              <a:rPr lang="en-GB" altLang="zh-CN" sz="2400" b="1" dirty="0" err="1" smtClean="0">
                <a:solidFill>
                  <a:prstClr val="black"/>
                </a:solidFill>
                <a:latin typeface="Arial" panose="020B0604020202020204" pitchFamily="34" charset="0"/>
                <a:cs typeface="Arial" panose="020B0604020202020204" pitchFamily="34" charset="0"/>
              </a:rPr>
              <a:t>Wir</a:t>
            </a:r>
            <a:r>
              <a:rPr lang="en-GB" altLang="zh-CN" sz="2400" b="1" dirty="0" smtClean="0">
                <a:solidFill>
                  <a:prstClr val="black"/>
                </a:solidFill>
                <a:latin typeface="Arial" panose="020B0604020202020204" pitchFamily="34" charset="0"/>
                <a:cs typeface="Arial" panose="020B0604020202020204" pitchFamily="34" charset="0"/>
              </a:rPr>
              <a:t> </a:t>
            </a:r>
            <a:r>
              <a:rPr lang="en-GB" altLang="zh-CN" sz="2400" b="1" dirty="0" err="1" smtClean="0">
                <a:solidFill>
                  <a:prstClr val="black"/>
                </a:solidFill>
                <a:latin typeface="Arial" panose="020B0604020202020204" pitchFamily="34" charset="0"/>
                <a:cs typeface="Arial" panose="020B0604020202020204" pitchFamily="34" charset="0"/>
              </a:rPr>
              <a:t>fahren</a:t>
            </a:r>
            <a:r>
              <a:rPr lang="en-GB" altLang="zh-CN" sz="2400" b="1" dirty="0" smtClean="0">
                <a:solidFill>
                  <a:prstClr val="black"/>
                </a:solidFill>
                <a:latin typeface="Arial" panose="020B0604020202020204" pitchFamily="34" charset="0"/>
                <a:cs typeface="Arial" panose="020B0604020202020204" pitchFamily="34" charset="0"/>
              </a:rPr>
              <a:t> </a:t>
            </a:r>
            <a:r>
              <a:rPr lang="en-GB" altLang="zh-CN" sz="2400" b="1" dirty="0" err="1" smtClean="0">
                <a:solidFill>
                  <a:prstClr val="black"/>
                </a:solidFill>
                <a:latin typeface="Arial" panose="020B0604020202020204" pitchFamily="34" charset="0"/>
                <a:cs typeface="Arial" panose="020B0604020202020204" pitchFamily="34" charset="0"/>
              </a:rPr>
              <a:t>nach</a:t>
            </a:r>
            <a:r>
              <a:rPr lang="en-GB" altLang="zh-CN" sz="2400" b="1" dirty="0" smtClean="0">
                <a:solidFill>
                  <a:prstClr val="black"/>
                </a:solidFill>
                <a:latin typeface="Arial" panose="020B0604020202020204" pitchFamily="34" charset="0"/>
                <a:cs typeface="Arial" panose="020B0604020202020204" pitchFamily="34" charset="0"/>
              </a:rPr>
              <a:t> </a:t>
            </a:r>
            <a:r>
              <a:rPr lang="en-GB" altLang="zh-CN" sz="2400" b="1" dirty="0" err="1" smtClean="0">
                <a:solidFill>
                  <a:prstClr val="black"/>
                </a:solidFill>
                <a:latin typeface="Arial" panose="020B0604020202020204" pitchFamily="34" charset="0"/>
                <a:cs typeface="Arial" panose="020B0604020202020204" pitchFamily="34" charset="0"/>
              </a:rPr>
              <a:t>Italien</a:t>
            </a:r>
            <a:r>
              <a:rPr lang="en-GB" altLang="zh-CN" sz="2400" b="1" dirty="0" smtClean="0">
                <a:solidFill>
                  <a:prstClr val="black"/>
                </a:solidFill>
                <a:latin typeface="Arial" panose="020B0604020202020204" pitchFamily="34" charset="0"/>
                <a:cs typeface="Arial" panose="020B0604020202020204" pitchFamily="34" charset="0"/>
              </a:rPr>
              <a:t>.</a:t>
            </a:r>
            <a:br>
              <a:rPr lang="en-GB" altLang="zh-CN" sz="2400" b="1" dirty="0" smtClean="0">
                <a:solidFill>
                  <a:prstClr val="black"/>
                </a:solidFill>
                <a:latin typeface="Arial" panose="020B0604020202020204" pitchFamily="34" charset="0"/>
                <a:cs typeface="Arial" panose="020B0604020202020204" pitchFamily="34" charset="0"/>
              </a:rPr>
            </a:br>
            <a:r>
              <a:rPr lang="en-GB" altLang="zh-CN" sz="2400" dirty="0" smtClean="0">
                <a:solidFill>
                  <a:prstClr val="black"/>
                </a:solidFill>
                <a:latin typeface="Arial" panose="020B0604020202020204" pitchFamily="34" charset="0"/>
                <a:cs typeface="Arial" panose="020B0604020202020204" pitchFamily="34" charset="0"/>
              </a:rPr>
              <a:t>To gain a point, pronunciation and accuracy must be good.</a:t>
            </a:r>
            <a:r>
              <a:rPr lang="en-GB" altLang="zh-CN" sz="900" dirty="0" smtClean="0">
                <a:solidFill>
                  <a:prstClr val="black"/>
                </a:solidFill>
              </a:rPr>
              <a:t> </a:t>
            </a:r>
            <a:endParaRPr lang="en-GB" altLang="zh-CN" sz="2800" dirty="0" smtClean="0">
              <a:solidFill>
                <a:prstClr val="black"/>
              </a:solidFill>
              <a:latin typeface="Arial" panose="020B0604020202020204" pitchFamily="34" charset="0"/>
            </a:endParaRPr>
          </a:p>
        </p:txBody>
      </p:sp>
      <p:pic>
        <p:nvPicPr>
          <p:cNvPr id="5" name="Picture 1" descr="fltb-ril-st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8612" y="0"/>
            <a:ext cx="1557338" cy="1557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57187" y="345916"/>
            <a:ext cx="962025" cy="865505"/>
          </a:xfrm>
          <a:prstGeom prst="rect">
            <a:avLst/>
          </a:prstGeom>
        </p:spPr>
      </p:pic>
      <p:sp>
        <p:nvSpPr>
          <p:cNvPr id="4" name="Rectangle 3"/>
          <p:cNvSpPr/>
          <p:nvPr/>
        </p:nvSpPr>
        <p:spPr>
          <a:xfrm>
            <a:off x="1378330" y="464978"/>
            <a:ext cx="4147097" cy="584775"/>
          </a:xfrm>
          <a:prstGeom prst="rect">
            <a:avLst/>
          </a:prstGeom>
        </p:spPr>
        <p:txBody>
          <a:bodyPr wrap="none">
            <a:spAutoFit/>
          </a:bodyPr>
          <a:lstStyle/>
          <a:p>
            <a:r>
              <a:rPr lang="en-GB" altLang="zh-CN" sz="3200" b="1" dirty="0" smtClean="0">
                <a:solidFill>
                  <a:prstClr val="black"/>
                </a:solidFill>
                <a:latin typeface="Arial" panose="020B0604020202020204" pitchFamily="34" charset="0"/>
                <a:cs typeface="Arial" panose="020B0604020202020204" pitchFamily="34" charset="0"/>
              </a:rPr>
              <a:t>KS3 Translation Bee</a:t>
            </a:r>
            <a:endParaRPr lang="en-GB" sz="3200" dirty="0">
              <a:solidFill>
                <a:prstClr val="black"/>
              </a:solidFill>
            </a:endParaRPr>
          </a:p>
        </p:txBody>
      </p:sp>
      <p:sp>
        <p:nvSpPr>
          <p:cNvPr id="7" name="Rectangle 6"/>
          <p:cNvSpPr/>
          <p:nvPr/>
        </p:nvSpPr>
        <p:spPr>
          <a:xfrm>
            <a:off x="0" y="6149302"/>
            <a:ext cx="5908990" cy="530594"/>
          </a:xfrm>
          <a:prstGeom prst="rect">
            <a:avLst/>
          </a:prstGeom>
        </p:spPr>
        <p:txBody>
          <a:bodyPr wrap="none">
            <a:spAutoFit/>
          </a:bodyPr>
          <a:lstStyle/>
          <a:p>
            <a:pPr>
              <a:lnSpc>
                <a:spcPct val="107000"/>
              </a:lnSpc>
            </a:pPr>
            <a:r>
              <a:rPr lang="en-GB" sz="28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4"/>
              </a:rPr>
              <a:t>http://thisissurreal.com/shai/flsb/screen/</a:t>
            </a:r>
            <a:endParaRPr lang="en-GB" sz="2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05559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5254" y="582623"/>
          <a:ext cx="8797296" cy="6054765"/>
        </p:xfrm>
        <a:graphic>
          <a:graphicData uri="http://schemas.openxmlformats.org/drawingml/2006/table">
            <a:tbl>
              <a:tblPr firstRow="1" firstCol="1" bandRow="1">
                <a:tableStyleId>{5940675A-B579-460E-94D1-54222C63F5DA}</a:tableStyleId>
              </a:tblPr>
              <a:tblGrid>
                <a:gridCol w="1463046"/>
                <a:gridCol w="685799"/>
                <a:gridCol w="6648451"/>
              </a:tblGrid>
              <a:tr h="410845">
                <a:tc rowSpan="2">
                  <a:txBody>
                    <a:bodyPr/>
                    <a:lstStyle/>
                    <a:p>
                      <a:pPr algn="ctr">
                        <a:lnSpc>
                          <a:spcPct val="107000"/>
                        </a:lnSpc>
                        <a:spcAft>
                          <a:spcPts val="0"/>
                        </a:spcAft>
                      </a:pPr>
                      <a:r>
                        <a:rPr lang="en-GB" sz="2000" dirty="0" err="1">
                          <a:effectLst/>
                          <a:latin typeface="Arial" panose="020B0604020202020204" pitchFamily="34" charset="0"/>
                          <a:cs typeface="Arial" panose="020B0604020202020204" pitchFamily="34" charset="0"/>
                        </a:rPr>
                        <a:t>Ich</a:t>
                      </a:r>
                      <a:r>
                        <a:rPr lang="en-GB" sz="2000" dirty="0">
                          <a:effectLst/>
                          <a:latin typeface="Arial" panose="020B0604020202020204" pitchFamily="34" charset="0"/>
                          <a:cs typeface="Arial" panose="020B0604020202020204" pitchFamily="34" charset="0"/>
                        </a:rPr>
                        <a:t> </a:t>
                      </a:r>
                      <a:r>
                        <a:rPr lang="en-GB" sz="2000" dirty="0" err="1">
                          <a:effectLst/>
                          <a:latin typeface="Arial" panose="020B0604020202020204" pitchFamily="34" charset="0"/>
                          <a:cs typeface="Arial" panose="020B0604020202020204" pitchFamily="34" charset="0"/>
                        </a:rPr>
                        <a:t>fahre</a:t>
                      </a:r>
                      <a:r>
                        <a:rPr lang="en-GB" sz="2000" dirty="0">
                          <a:effectLst/>
                          <a:latin typeface="Arial" panose="020B0604020202020204" pitchFamily="34" charset="0"/>
                          <a:cs typeface="Arial" panose="020B0604020202020204" pitchFamily="34" charset="0"/>
                        </a:rPr>
                        <a:t> /  </a:t>
                      </a:r>
                      <a:r>
                        <a:rPr lang="en-GB" sz="2000" dirty="0" err="1">
                          <a:effectLst/>
                          <a:latin typeface="Arial" panose="020B0604020202020204" pitchFamily="34" charset="0"/>
                          <a:cs typeface="Arial" panose="020B0604020202020204" pitchFamily="34" charset="0"/>
                        </a:rPr>
                        <a:t>Wir</a:t>
                      </a:r>
                      <a:r>
                        <a:rPr lang="en-GB" sz="2000" dirty="0">
                          <a:effectLst/>
                          <a:latin typeface="Arial" panose="020B0604020202020204" pitchFamily="34" charset="0"/>
                          <a:cs typeface="Arial" panose="020B0604020202020204" pitchFamily="34" charset="0"/>
                        </a:rPr>
                        <a:t> </a:t>
                      </a:r>
                      <a:r>
                        <a:rPr lang="en-GB" sz="2000" dirty="0" err="1">
                          <a:effectLst/>
                          <a:latin typeface="Arial" panose="020B0604020202020204" pitchFamily="34" charset="0"/>
                          <a:cs typeface="Arial" panose="020B0604020202020204" pitchFamily="34" charset="0"/>
                        </a:rPr>
                        <a:t>fahren</a:t>
                      </a:r>
                      <a:r>
                        <a:rPr lang="en-GB" sz="2000" dirty="0">
                          <a:effectLst/>
                          <a:latin typeface="Arial" panose="020B0604020202020204" pitchFamily="34" charset="0"/>
                          <a:cs typeface="Arial" panose="020B0604020202020204" pitchFamily="34" charset="0"/>
                        </a:rPr>
                        <a:t>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a:txBody>
                    <a:bodyPr/>
                    <a:lstStyle/>
                    <a:p>
                      <a:pPr algn="ctr">
                        <a:lnSpc>
                          <a:spcPct val="107000"/>
                        </a:lnSpc>
                        <a:spcAft>
                          <a:spcPts val="0"/>
                        </a:spcAft>
                      </a:pPr>
                      <a:r>
                        <a:rPr lang="en-GB" sz="2000" dirty="0" err="1">
                          <a:effectLst/>
                          <a:latin typeface="Arial" panose="020B0604020202020204" pitchFamily="34" charset="0"/>
                          <a:cs typeface="Arial" panose="020B0604020202020204" pitchFamily="34" charset="0"/>
                        </a:rPr>
                        <a:t>nach</a:t>
                      </a:r>
                      <a:r>
                        <a:rPr lang="en-GB" sz="2000" dirty="0">
                          <a:effectLst/>
                          <a:latin typeface="Arial" panose="020B0604020202020204" pitchFamily="34" charset="0"/>
                          <a:cs typeface="Arial" panose="020B0604020202020204" pitchFamily="34" charset="0"/>
                        </a:rPr>
                        <a:t>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a:txBody>
                    <a:bodyPr/>
                    <a:lstStyle/>
                    <a:p>
                      <a:pPr algn="ctr">
                        <a:lnSpc>
                          <a:spcPct val="107000"/>
                        </a:lnSpc>
                        <a:spcAft>
                          <a:spcPts val="0"/>
                        </a:spcAft>
                      </a:pPr>
                      <a:r>
                        <a:rPr lang="de-DE" sz="2000">
                          <a:effectLst/>
                          <a:latin typeface="Arial" panose="020B0604020202020204" pitchFamily="34" charset="0"/>
                          <a:cs typeface="Arial" panose="020B0604020202020204" pitchFamily="34" charset="0"/>
                        </a:rPr>
                        <a:t>Spanien / Frankreich / Deutschland / Italien / Österreich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r>
              <a:tr h="410845">
                <a:tc vMerge="1">
                  <a:txBody>
                    <a:bodyPr/>
                    <a:lstStyle/>
                    <a:p>
                      <a:endParaRPr lang="en-GB"/>
                    </a:p>
                  </a:txBody>
                  <a:tcPr/>
                </a:tc>
                <a:tc>
                  <a:txBody>
                    <a:bodyPr/>
                    <a:lstStyle/>
                    <a:p>
                      <a:pPr algn="ctr">
                        <a:lnSpc>
                          <a:spcPct val="107000"/>
                        </a:lnSpc>
                        <a:spcAft>
                          <a:spcPts val="0"/>
                        </a:spcAft>
                      </a:pPr>
                      <a:r>
                        <a:rPr lang="en-GB" sz="2000" dirty="0" err="1">
                          <a:effectLst/>
                          <a:latin typeface="Arial" panose="020B0604020202020204" pitchFamily="34" charset="0"/>
                          <a:cs typeface="Arial" panose="020B0604020202020204" pitchFamily="34" charset="0"/>
                        </a:rPr>
                        <a:t>mit</a:t>
                      </a:r>
                      <a:r>
                        <a:rPr lang="en-GB" sz="2000" dirty="0">
                          <a:effectLst/>
                          <a:latin typeface="Arial" panose="020B0604020202020204" pitchFamily="34" charset="0"/>
                          <a:cs typeface="Arial" panose="020B0604020202020204" pitchFamily="34" charset="0"/>
                        </a:rPr>
                        <a:t>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a:txBody>
                    <a:bodyPr/>
                    <a:lstStyle/>
                    <a:p>
                      <a:pPr algn="ctr">
                        <a:lnSpc>
                          <a:spcPct val="107000"/>
                        </a:lnSpc>
                        <a:spcAft>
                          <a:spcPts val="0"/>
                        </a:spcAft>
                      </a:pPr>
                      <a:r>
                        <a:rPr lang="de-DE" sz="2000">
                          <a:effectLst/>
                          <a:latin typeface="Arial" panose="020B0604020202020204" pitchFamily="34" charset="0"/>
                          <a:cs typeface="Arial" panose="020B0604020202020204" pitchFamily="34" charset="0"/>
                        </a:rPr>
                        <a:t>dem Bus / dem Zug / dem Auto / dem Flugzeug / der U-Bahn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r>
              <a:tr h="410845">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Ich esse / Wir essen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gridSpan="2">
                  <a:txBody>
                    <a:bodyPr/>
                    <a:lstStyle/>
                    <a:p>
                      <a:pPr algn="ctr">
                        <a:lnSpc>
                          <a:spcPct val="107000"/>
                        </a:lnSpc>
                        <a:spcAft>
                          <a:spcPts val="0"/>
                        </a:spcAft>
                      </a:pPr>
                      <a:r>
                        <a:rPr lang="fr-FR" sz="2000" dirty="0">
                          <a:effectLst/>
                          <a:latin typeface="Arial" panose="020B0604020202020204" pitchFamily="34" charset="0"/>
                          <a:cs typeface="Arial" panose="020B0604020202020204" pitchFamily="34" charset="0"/>
                        </a:rPr>
                        <a:t>Pizza / Pommes / </a:t>
                      </a:r>
                      <a:r>
                        <a:rPr lang="fr-FR" sz="2000" dirty="0" err="1">
                          <a:effectLst/>
                          <a:latin typeface="Arial" panose="020B0604020202020204" pitchFamily="34" charset="0"/>
                          <a:cs typeface="Arial" panose="020B0604020202020204" pitchFamily="34" charset="0"/>
                        </a:rPr>
                        <a:t>Obst</a:t>
                      </a:r>
                      <a:r>
                        <a:rPr lang="fr-FR" sz="2000" dirty="0">
                          <a:effectLst/>
                          <a:latin typeface="Arial" panose="020B0604020202020204" pitchFamily="34" charset="0"/>
                          <a:cs typeface="Arial" panose="020B0604020202020204" pitchFamily="34" charset="0"/>
                        </a:rPr>
                        <a:t> / Salat / Reis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hMerge="1">
                  <a:txBody>
                    <a:bodyPr/>
                    <a:lstStyle/>
                    <a:p>
                      <a:endParaRPr lang="en-GB"/>
                    </a:p>
                  </a:txBody>
                  <a:tcPr/>
                </a:tc>
              </a:tr>
              <a:tr h="410845">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Ich trinke / Wir trinken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gridSpan="2">
                  <a:txBody>
                    <a:bodyPr/>
                    <a:lstStyle/>
                    <a:p>
                      <a:pPr algn="ctr">
                        <a:lnSpc>
                          <a:spcPct val="107000"/>
                        </a:lnSpc>
                        <a:spcAft>
                          <a:spcPts val="0"/>
                        </a:spcAft>
                      </a:pPr>
                      <a:r>
                        <a:rPr lang="de-DE" sz="2000" dirty="0">
                          <a:effectLst/>
                          <a:latin typeface="Arial" panose="020B0604020202020204" pitchFamily="34" charset="0"/>
                          <a:cs typeface="Arial" panose="020B0604020202020204" pitchFamily="34" charset="0"/>
                        </a:rPr>
                        <a:t>Orangensaft / Wasser / Limonade / Tee / Kaffee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hMerge="1">
                  <a:txBody>
                    <a:bodyPr/>
                    <a:lstStyle/>
                    <a:p>
                      <a:endParaRPr lang="en-GB"/>
                    </a:p>
                  </a:txBody>
                  <a:tcPr/>
                </a:tc>
              </a:tr>
              <a:tr h="410845">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Ich lerne / Wir lernen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gridSpan="2">
                  <a:txBody>
                    <a:bodyPr/>
                    <a:lstStyle/>
                    <a:p>
                      <a:pPr algn="ctr">
                        <a:lnSpc>
                          <a:spcPct val="107000"/>
                        </a:lnSpc>
                        <a:spcAft>
                          <a:spcPts val="0"/>
                        </a:spcAft>
                      </a:pPr>
                      <a:r>
                        <a:rPr lang="de-DE" sz="2000" dirty="0">
                          <a:effectLst/>
                          <a:latin typeface="Arial" panose="020B0604020202020204" pitchFamily="34" charset="0"/>
                          <a:cs typeface="Arial" panose="020B0604020202020204" pitchFamily="34" charset="0"/>
                        </a:rPr>
                        <a:t>Deutsch / Französisch / Spanisch / Englisch / Mathe / Naturwissenschaften / Theater / Kunst / Erdkunde / Geschichte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hMerge="1">
                  <a:txBody>
                    <a:bodyPr/>
                    <a:lstStyle/>
                    <a:p>
                      <a:endParaRPr lang="en-GB"/>
                    </a:p>
                  </a:txBody>
                  <a:tcPr/>
                </a:tc>
              </a:tr>
              <a:tr h="410845">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Ich spiele / Wir spielen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gridSpan="2">
                  <a:txBody>
                    <a:bodyPr/>
                    <a:lstStyle/>
                    <a:p>
                      <a:pPr algn="ctr">
                        <a:lnSpc>
                          <a:spcPct val="107000"/>
                        </a:lnSpc>
                        <a:spcAft>
                          <a:spcPts val="0"/>
                        </a:spcAft>
                      </a:pPr>
                      <a:r>
                        <a:rPr lang="en-GB" sz="2000" dirty="0" err="1">
                          <a:effectLst/>
                          <a:latin typeface="Arial" panose="020B0604020202020204" pitchFamily="34" charset="0"/>
                          <a:cs typeface="Arial" panose="020B0604020202020204" pitchFamily="34" charset="0"/>
                        </a:rPr>
                        <a:t>Fußball</a:t>
                      </a:r>
                      <a:r>
                        <a:rPr lang="en-GB" sz="2000" dirty="0">
                          <a:effectLst/>
                          <a:latin typeface="Arial" panose="020B0604020202020204" pitchFamily="34" charset="0"/>
                          <a:cs typeface="Arial" panose="020B0604020202020204" pitchFamily="34" charset="0"/>
                        </a:rPr>
                        <a:t> / Basketball / Tennis / Golf / Hockey / Rugby / </a:t>
                      </a:r>
                      <a:r>
                        <a:rPr lang="en-GB" sz="2000" dirty="0" err="1">
                          <a:effectLst/>
                          <a:latin typeface="Arial" panose="020B0604020202020204" pitchFamily="34" charset="0"/>
                          <a:cs typeface="Arial" panose="020B0604020202020204" pitchFamily="34" charset="0"/>
                        </a:rPr>
                        <a:t>Karten</a:t>
                      </a:r>
                      <a:r>
                        <a:rPr lang="en-GB" sz="2000" dirty="0">
                          <a:effectLst/>
                          <a:latin typeface="Arial" panose="020B0604020202020204" pitchFamily="34" charset="0"/>
                          <a:cs typeface="Arial" panose="020B0604020202020204" pitchFamily="34" charset="0"/>
                        </a:rPr>
                        <a:t> / </a:t>
                      </a:r>
                      <a:r>
                        <a:rPr lang="en-GB" sz="2000" dirty="0" err="1">
                          <a:effectLst/>
                          <a:latin typeface="Arial" panose="020B0604020202020204" pitchFamily="34" charset="0"/>
                          <a:cs typeface="Arial" panose="020B0604020202020204" pitchFamily="34" charset="0"/>
                        </a:rPr>
                        <a:t>Tischtennis</a:t>
                      </a:r>
                      <a:r>
                        <a:rPr lang="en-GB" sz="2000" dirty="0">
                          <a:effectLst/>
                          <a:latin typeface="Arial" panose="020B0604020202020204" pitchFamily="34" charset="0"/>
                          <a:cs typeface="Arial" panose="020B0604020202020204" pitchFamily="34" charset="0"/>
                        </a:rPr>
                        <a:t> / </a:t>
                      </a:r>
                      <a:r>
                        <a:rPr lang="en-GB" sz="2000" dirty="0" err="1">
                          <a:effectLst/>
                          <a:latin typeface="Arial" panose="020B0604020202020204" pitchFamily="34" charset="0"/>
                          <a:cs typeface="Arial" panose="020B0604020202020204" pitchFamily="34" charset="0"/>
                        </a:rPr>
                        <a:t>Federball</a:t>
                      </a:r>
                      <a:r>
                        <a:rPr lang="en-GB" sz="2000" dirty="0">
                          <a:effectLst/>
                          <a:latin typeface="Arial" panose="020B0604020202020204" pitchFamily="34" charset="0"/>
                          <a:cs typeface="Arial" panose="020B0604020202020204" pitchFamily="34" charset="0"/>
                        </a:rPr>
                        <a:t> / Volleyball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hMerge="1">
                  <a:txBody>
                    <a:bodyPr/>
                    <a:lstStyle/>
                    <a:p>
                      <a:endParaRPr lang="en-GB"/>
                    </a:p>
                  </a:txBody>
                  <a:tcPr/>
                </a:tc>
              </a:tr>
              <a:tr h="410845">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Ich gehe / Wir gehen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gridSpan="2">
                  <a:txBody>
                    <a:bodyPr/>
                    <a:lstStyle/>
                    <a:p>
                      <a:pPr algn="ctr">
                        <a:lnSpc>
                          <a:spcPct val="107000"/>
                        </a:lnSpc>
                        <a:spcAft>
                          <a:spcPts val="0"/>
                        </a:spcAft>
                      </a:pPr>
                      <a:r>
                        <a:rPr lang="de-DE" sz="2000" dirty="0">
                          <a:effectLst/>
                          <a:latin typeface="Arial" panose="020B0604020202020204" pitchFamily="34" charset="0"/>
                          <a:cs typeface="Arial" panose="020B0604020202020204" pitchFamily="34" charset="0"/>
                        </a:rPr>
                        <a:t>ins Kino / ins Theater / ins Restaurant / zur Schule / nach Hause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hMerge="1">
                  <a:txBody>
                    <a:bodyPr/>
                    <a:lstStyle/>
                    <a:p>
                      <a:endParaRPr lang="en-GB"/>
                    </a:p>
                  </a:txBody>
                  <a:tcPr/>
                </a:tc>
              </a:tr>
              <a:tr h="607369">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Ich wohne / Wir wohnen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gridSpan="2">
                  <a:txBody>
                    <a:bodyPr/>
                    <a:lstStyle/>
                    <a:p>
                      <a:pPr algn="ctr">
                        <a:lnSpc>
                          <a:spcPct val="107000"/>
                        </a:lnSpc>
                        <a:spcAft>
                          <a:spcPts val="0"/>
                        </a:spcAft>
                      </a:pPr>
                      <a:r>
                        <a:rPr lang="de-DE" sz="2000" dirty="0">
                          <a:effectLst/>
                          <a:latin typeface="Arial" panose="020B0604020202020204" pitchFamily="34" charset="0"/>
                          <a:cs typeface="Arial" panose="020B0604020202020204" pitchFamily="34" charset="0"/>
                        </a:rPr>
                        <a:t>in einem Dorf / in einer Stadt / auf dem Land / an der Küste / in den Bergen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hMerge="1">
                  <a:txBody>
                    <a:bodyPr/>
                    <a:lstStyle/>
                    <a:p>
                      <a:endParaRPr lang="en-GB"/>
                    </a:p>
                  </a:txBody>
                  <a:tcPr/>
                </a:tc>
              </a:tr>
              <a:tr h="410845">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Ich kaufe / Wir kaufen </a:t>
                      </a:r>
                      <a:endParaRPr lang="en-GB" sz="200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gridSpan="2">
                  <a:txBody>
                    <a:bodyPr/>
                    <a:lstStyle/>
                    <a:p>
                      <a:pPr algn="ctr">
                        <a:lnSpc>
                          <a:spcPct val="107000"/>
                        </a:lnSpc>
                        <a:spcAft>
                          <a:spcPts val="0"/>
                        </a:spcAft>
                      </a:pPr>
                      <a:r>
                        <a:rPr lang="de-DE" sz="2000" dirty="0">
                          <a:effectLst/>
                          <a:latin typeface="Arial" panose="020B0604020202020204" pitchFamily="34" charset="0"/>
                          <a:cs typeface="Arial" panose="020B0604020202020204" pitchFamily="34" charset="0"/>
                        </a:rPr>
                        <a:t>ein T-Shirt / ein Hemd / ein Kleid / einen Rock / einen Pulli / eine Jacke / eine Hose / Socken / Schuhe / Turnschuhe </a:t>
                      </a:r>
                      <a:endParaRPr lang="en-GB" sz="2000" dirty="0">
                        <a:effectLst/>
                        <a:latin typeface="Arial" panose="020B0604020202020204" pitchFamily="34" charset="0"/>
                        <a:ea typeface="SimSun" panose="02010600030101010101" pitchFamily="2" charset="-122"/>
                        <a:cs typeface="Arial" panose="020B0604020202020204" pitchFamily="34" charset="0"/>
                      </a:endParaRPr>
                    </a:p>
                  </a:txBody>
                  <a:tcPr marL="29935" marR="29935" marT="26609" marB="26609" anchor="ctr"/>
                </a:tc>
                <a:tc hMerge="1">
                  <a:txBody>
                    <a:bodyPr/>
                    <a:lstStyle/>
                    <a:p>
                      <a:endParaRPr lang="en-GB"/>
                    </a:p>
                  </a:txBody>
                  <a:tcPr/>
                </a:tc>
              </a:tr>
            </a:tbl>
          </a:graphicData>
        </a:graphic>
      </p:graphicFrame>
      <p:sp>
        <p:nvSpPr>
          <p:cNvPr id="3" name="Rectangle 2"/>
          <p:cNvSpPr/>
          <p:nvPr/>
        </p:nvSpPr>
        <p:spPr>
          <a:xfrm>
            <a:off x="175254" y="213291"/>
            <a:ext cx="2706703" cy="369332"/>
          </a:xfrm>
          <a:prstGeom prst="rect">
            <a:avLst/>
          </a:prstGeom>
        </p:spPr>
        <p:txBody>
          <a:bodyPr wrap="none">
            <a:spAutoFit/>
          </a:bodyPr>
          <a:lstStyle/>
          <a:p>
            <a:r>
              <a:rPr lang="en-GB" altLang="zh-CN" b="1" dirty="0" smtClean="0">
                <a:solidFill>
                  <a:prstClr val="black"/>
                </a:solidFill>
                <a:latin typeface="Arial" panose="020B0604020202020204" pitchFamily="34" charset="0"/>
                <a:cs typeface="Arial" panose="020B0604020202020204" pitchFamily="34" charset="0"/>
              </a:rPr>
              <a:t>Stage 1: Present Tense</a:t>
            </a:r>
            <a:endParaRPr lang="en-GB" dirty="0">
              <a:solidFill>
                <a:prstClr val="black"/>
              </a:solidFill>
            </a:endParaRPr>
          </a:p>
        </p:txBody>
      </p:sp>
    </p:spTree>
    <p:extLst>
      <p:ext uri="{BB962C8B-B14F-4D97-AF65-F5344CB8AC3E}">
        <p14:creationId xmlns:p14="http://schemas.microsoft.com/office/powerpoint/2010/main" val="33373697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7  Make the meaningless…</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69297" y="1304083"/>
            <a:ext cx="8064589" cy="4351338"/>
          </a:xfrm>
        </p:spPr>
        <p:txBody>
          <a:bodyPr>
            <a:normAutofit/>
          </a:bodyPr>
          <a:lstStyle/>
          <a:p>
            <a:pPr marL="0" indent="0">
              <a:lnSpc>
                <a:spcPct val="107000"/>
              </a:lnSpc>
              <a:spcAft>
                <a:spcPts val="800"/>
              </a:spcAft>
              <a:buNone/>
            </a:pPr>
            <a:r>
              <a:rPr lang="en-GB" dirty="0" smtClean="0">
                <a:latin typeface="Segoe Print" panose="02000600000000000000" pitchFamily="2" charset="0"/>
                <a:ea typeface="Calibri" panose="020F0502020204030204" pitchFamily="34" charset="0"/>
                <a:cs typeface="UtopiaStd-Regular"/>
              </a:rPr>
              <a:t>meaningful.</a:t>
            </a:r>
            <a:endParaRPr lang="en-GB" sz="3600" dirty="0">
              <a:latin typeface="Segoe Print" panose="020006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628650" y="4705243"/>
            <a:ext cx="7823914" cy="523220"/>
          </a:xfrm>
          <a:prstGeom prst="rect">
            <a:avLst/>
          </a:prstGeom>
        </p:spPr>
        <p:txBody>
          <a:bodyPr wrap="square">
            <a:spAutoFit/>
          </a:bodyPr>
          <a:lstStyle/>
          <a:p>
            <a:r>
              <a:rPr lang="en-GB" sz="2800" b="1" u="sng" dirty="0">
                <a:solidFill>
                  <a:prstClr val="black"/>
                </a:solidFill>
                <a:latin typeface="Arial" panose="020B0604020202020204" pitchFamily="34" charset="0"/>
                <a:ea typeface="Calibri" panose="020F0502020204030204" pitchFamily="34" charset="0"/>
                <a:cs typeface="Arial" panose="020B0604020202020204" pitchFamily="34" charset="0"/>
              </a:rPr>
              <a:t>Advice to teachers</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800" dirty="0" smtClean="0">
                <a:solidFill>
                  <a:prstClr val="black"/>
                </a:solidFill>
              </a:rPr>
              <a:t>don’t give up!</a:t>
            </a:r>
            <a:endParaRPr lang="en-GB" sz="28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677277" cy="369332"/>
          </a:xfrm>
          <a:prstGeom prst="rect">
            <a:avLst/>
          </a:prstGeom>
        </p:spPr>
        <p:txBody>
          <a:bodyPr wrap="none">
            <a:spAutoFit/>
          </a:bodyPr>
          <a:lstStyle/>
          <a:p>
            <a:r>
              <a:rPr lang="en-GB" dirty="0">
                <a:solidFill>
                  <a:prstClr val="black"/>
                </a:solidFill>
              </a:rPr>
              <a:t>AMERICAN EDUCATOR | WINTER 2008-2009 </a:t>
            </a:r>
            <a:r>
              <a:rPr lang="en-GB" dirty="0" smtClean="0">
                <a:solidFill>
                  <a:prstClr val="black"/>
                </a:solidFill>
              </a:rPr>
              <a:t>p.22-3 </a:t>
            </a:r>
            <a:r>
              <a:rPr lang="en-GB" dirty="0">
                <a:solidFill>
                  <a:prstClr val="black"/>
                </a:solidFill>
              </a:rPr>
              <a:t>David Willingham</a:t>
            </a:r>
          </a:p>
        </p:txBody>
      </p:sp>
      <p:sp>
        <p:nvSpPr>
          <p:cNvPr id="8" name="Rectangle 7"/>
          <p:cNvSpPr/>
          <p:nvPr/>
        </p:nvSpPr>
        <p:spPr>
          <a:xfrm>
            <a:off x="628650" y="1888604"/>
            <a:ext cx="8064588" cy="2705356"/>
          </a:xfrm>
          <a:prstGeom prst="rect">
            <a:avLst/>
          </a:prstGeom>
        </p:spPr>
        <p:txBody>
          <a:bodyPr wrap="square">
            <a:spAutoFit/>
          </a:bodyPr>
          <a:lstStyle/>
          <a:p>
            <a:pPr>
              <a:lnSpc>
                <a:spcPct val="107000"/>
              </a:lnSpc>
              <a:spcAft>
                <a:spcPts val="0"/>
              </a:spcAft>
            </a:pPr>
            <a:r>
              <a:rPr lang="en-GB" sz="2000" dirty="0" smtClean="0">
                <a:latin typeface="Arial" panose="020B0604020202020204" pitchFamily="34" charset="0"/>
                <a:ea typeface="Calibri" panose="020F0502020204030204" pitchFamily="34" charset="0"/>
                <a:cs typeface="Arial" panose="020B0604020202020204" pitchFamily="34" charset="0"/>
              </a:rPr>
              <a:t>“’Think </a:t>
            </a:r>
            <a:r>
              <a:rPr lang="en-GB" sz="2000" dirty="0">
                <a:latin typeface="Arial" panose="020B0604020202020204" pitchFamily="34" charset="0"/>
                <a:ea typeface="Calibri" panose="020F0502020204030204" pitchFamily="34" charset="0"/>
                <a:cs typeface="Arial" panose="020B0604020202020204" pitchFamily="34" charset="0"/>
              </a:rPr>
              <a:t>about </a:t>
            </a:r>
            <a:r>
              <a:rPr lang="en-GB" sz="2000" dirty="0" smtClean="0">
                <a:latin typeface="Arial" panose="020B0604020202020204" pitchFamily="34" charset="0"/>
                <a:ea typeface="Calibri" panose="020F0502020204030204" pitchFamily="34" charset="0"/>
                <a:cs typeface="Arial" panose="020B0604020202020204" pitchFamily="34" charset="0"/>
              </a:rPr>
              <a:t>meaning’ </a:t>
            </a:r>
            <a:r>
              <a:rPr lang="en-GB" sz="2000" dirty="0">
                <a:latin typeface="Arial" panose="020B0604020202020204" pitchFamily="34" charset="0"/>
                <a:ea typeface="Calibri" panose="020F0502020204030204" pitchFamily="34" charset="0"/>
                <a:cs typeface="Arial" panose="020B0604020202020204" pitchFamily="34" charset="0"/>
              </a:rPr>
              <a:t>sounds like good advice, but there are</a:t>
            </a:r>
          </a:p>
          <a:p>
            <a:pPr>
              <a:lnSpc>
                <a:spcPct val="107000"/>
              </a:lnSpc>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things to be learned that are, essentially, meaningless. For example,</a:t>
            </a:r>
          </a:p>
          <a:p>
            <a:pPr>
              <a:lnSpc>
                <a:spcPct val="107000"/>
              </a:lnSpc>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what should students do when learning that </a:t>
            </a:r>
            <a:r>
              <a:rPr lang="en-GB" sz="2000" i="1" dirty="0" err="1">
                <a:latin typeface="Arial" panose="020B0604020202020204" pitchFamily="34" charset="0"/>
                <a:ea typeface="Calibri" panose="020F0502020204030204" pitchFamily="34" charset="0"/>
                <a:cs typeface="Arial" panose="020B0604020202020204" pitchFamily="34" charset="0"/>
              </a:rPr>
              <a:t>rojo</a:t>
            </a:r>
            <a:r>
              <a:rPr lang="en-GB" sz="2000" i="1" dirty="0">
                <a:latin typeface="Arial" panose="020B0604020202020204" pitchFamily="34" charset="0"/>
                <a:ea typeface="Calibri" panose="020F0502020204030204" pitchFamily="34" charset="0"/>
                <a:cs typeface="Arial" panose="020B0604020202020204" pitchFamily="34" charset="0"/>
              </a:rPr>
              <a:t> </a:t>
            </a:r>
            <a:r>
              <a:rPr lang="en-GB" sz="2000" dirty="0">
                <a:latin typeface="Arial" panose="020B0604020202020204" pitchFamily="34" charset="0"/>
                <a:ea typeface="Calibri" panose="020F0502020204030204" pitchFamily="34" charset="0"/>
                <a:cs typeface="Arial" panose="020B0604020202020204" pitchFamily="34" charset="0"/>
              </a:rPr>
              <a:t>is the Spanish</a:t>
            </a:r>
          </a:p>
          <a:p>
            <a:pPr>
              <a:lnSpc>
                <a:spcPct val="107000"/>
              </a:lnSpc>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word for </a:t>
            </a:r>
            <a:r>
              <a:rPr lang="en-GB" sz="2000" i="1" dirty="0">
                <a:latin typeface="Arial" panose="020B0604020202020204" pitchFamily="34" charset="0"/>
                <a:ea typeface="Calibri" panose="020F0502020204030204" pitchFamily="34" charset="0"/>
                <a:cs typeface="Arial" panose="020B0604020202020204" pitchFamily="34" charset="0"/>
              </a:rPr>
              <a:t>red</a:t>
            </a:r>
            <a:r>
              <a:rPr lang="en-GB" sz="2000" dirty="0">
                <a:latin typeface="Arial" panose="020B0604020202020204" pitchFamily="34" charset="0"/>
                <a:ea typeface="Calibri" panose="020F0502020204030204" pitchFamily="34" charset="0"/>
                <a:cs typeface="Arial" panose="020B0604020202020204" pitchFamily="34" charset="0"/>
              </a:rPr>
              <a:t>? Meaningless material is difficult to learn because</a:t>
            </a:r>
          </a:p>
          <a:p>
            <a:pPr>
              <a:lnSpc>
                <a:spcPct val="107000"/>
              </a:lnSpc>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it is hard to find a good cue. As discussed above, remembering is</a:t>
            </a:r>
          </a:p>
          <a:p>
            <a:pPr>
              <a:lnSpc>
                <a:spcPct val="107000"/>
              </a:lnSpc>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prompted by cues, and it is hard to associate the cue (the Spanish</a:t>
            </a:r>
          </a:p>
          <a:p>
            <a:pPr>
              <a:lnSpc>
                <a:spcPct val="107000"/>
              </a:lnSpc>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word for </a:t>
            </a:r>
            <a:r>
              <a:rPr lang="en-GB" sz="2000" i="1" dirty="0">
                <a:latin typeface="Arial" panose="020B0604020202020204" pitchFamily="34" charset="0"/>
                <a:ea typeface="Calibri" panose="020F0502020204030204" pitchFamily="34" charset="0"/>
                <a:cs typeface="Arial" panose="020B0604020202020204" pitchFamily="34" charset="0"/>
              </a:rPr>
              <a:t>red</a:t>
            </a:r>
            <a:r>
              <a:rPr lang="en-GB" sz="2000" dirty="0">
                <a:latin typeface="Arial" panose="020B0604020202020204" pitchFamily="34" charset="0"/>
                <a:ea typeface="Calibri" panose="020F0502020204030204" pitchFamily="34" charset="0"/>
                <a:cs typeface="Arial" panose="020B0604020202020204" pitchFamily="34" charset="0"/>
              </a:rPr>
              <a:t>) with the target memory (</a:t>
            </a:r>
            <a:r>
              <a:rPr lang="en-GB" sz="2000" i="1" dirty="0" err="1">
                <a:latin typeface="Arial" panose="020B0604020202020204" pitchFamily="34" charset="0"/>
                <a:ea typeface="Calibri" panose="020F0502020204030204" pitchFamily="34" charset="0"/>
                <a:cs typeface="Arial" panose="020B0604020202020204" pitchFamily="34" charset="0"/>
              </a:rPr>
              <a:t>rojo</a:t>
            </a:r>
            <a:r>
              <a:rPr lang="en-GB" sz="2000" dirty="0">
                <a:latin typeface="Arial" panose="020B0604020202020204" pitchFamily="34" charset="0"/>
                <a:ea typeface="Calibri" panose="020F0502020204030204" pitchFamily="34" charset="0"/>
                <a:cs typeface="Arial" panose="020B0604020202020204" pitchFamily="34" charset="0"/>
              </a:rPr>
              <a:t>) when the cue and</a:t>
            </a:r>
          </a:p>
          <a:p>
            <a:r>
              <a:rPr lang="en-GB" sz="2000" dirty="0">
                <a:latin typeface="Arial" panose="020B0604020202020204" pitchFamily="34" charset="0"/>
                <a:ea typeface="Calibri" panose="020F0502020204030204" pitchFamily="34" charset="0"/>
                <a:cs typeface="Arial" panose="020B0604020202020204" pitchFamily="34" charset="0"/>
              </a:rPr>
              <a:t>memory have no meaningful relation</a:t>
            </a:r>
            <a:r>
              <a:rPr lang="en-GB" sz="2000" dirty="0" smtClean="0">
                <a:latin typeface="Arial" panose="020B0604020202020204" pitchFamily="34" charset="0"/>
                <a:ea typeface="Calibri" panose="020F050202020403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03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106251"/>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[7]</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 name="Rectangle 1"/>
          <p:cNvSpPr/>
          <p:nvPr/>
        </p:nvSpPr>
        <p:spPr>
          <a:xfrm>
            <a:off x="1381262" y="3771652"/>
            <a:ext cx="6689332" cy="1015663"/>
          </a:xfrm>
          <a:prstGeom prst="rect">
            <a:avLst/>
          </a:prstGeom>
        </p:spPr>
        <p:txBody>
          <a:bodyPr wrap="none">
            <a:spAutoFit/>
          </a:bodyPr>
          <a:lstStyle/>
          <a:p>
            <a:r>
              <a:rPr lang="en-GB" sz="6000" b="1" dirty="0">
                <a:latin typeface="Segoe UI Semibold" panose="020B0702040204020203" pitchFamily="34" charset="0"/>
                <a:cs typeface="Segoe UI Semibold" panose="020B0702040204020203" pitchFamily="34" charset="0"/>
              </a:rPr>
              <a:t>¡Hombre de </a:t>
            </a:r>
            <a:r>
              <a:rPr lang="en-GB" sz="6000" b="1" dirty="0" err="1">
                <a:latin typeface="Segoe UI Semibold" panose="020B0702040204020203" pitchFamily="34" charset="0"/>
                <a:cs typeface="Segoe UI Semibold" panose="020B0702040204020203" pitchFamily="34" charset="0"/>
              </a:rPr>
              <a:t>Color</a:t>
            </a:r>
            <a:r>
              <a:rPr lang="en-GB" sz="6000" b="1" dirty="0">
                <a:latin typeface="Segoe UI Semibold" panose="020B0702040204020203" pitchFamily="34" charset="0"/>
                <a:cs typeface="Segoe UI Semibold" panose="020B0702040204020203" pitchFamily="34" charset="0"/>
              </a:rPr>
              <a:t>!</a:t>
            </a:r>
          </a:p>
        </p:txBody>
      </p:sp>
      <p:sp>
        <p:nvSpPr>
          <p:cNvPr id="6" name="Subtitle 2"/>
          <p:cNvSpPr txBox="1">
            <a:spLocks/>
          </p:cNvSpPr>
          <p:nvPr/>
        </p:nvSpPr>
        <p:spPr>
          <a:xfrm>
            <a:off x="1192098" y="4893232"/>
            <a:ext cx="7655688"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4400" dirty="0" smtClean="0">
                <a:latin typeface="Arial" panose="020B0604020202020204" pitchFamily="34" charset="0"/>
                <a:cs typeface="Arial" panose="020B0604020202020204" pitchFamily="34" charset="0"/>
              </a:rPr>
              <a:t>un </a:t>
            </a:r>
            <a:r>
              <a:rPr lang="en-GB" altLang="en-US" sz="4400" dirty="0" err="1" smtClean="0">
                <a:latin typeface="Arial" panose="020B0604020202020204" pitchFamily="34" charset="0"/>
                <a:cs typeface="Arial" panose="020B0604020202020204" pitchFamily="34" charset="0"/>
              </a:rPr>
              <a:t>libro</a:t>
            </a:r>
            <a:r>
              <a:rPr lang="en-GB" altLang="en-US" sz="4400" dirty="0" smtClean="0">
                <a:latin typeface="Arial" panose="020B0604020202020204" pitchFamily="34" charset="0"/>
                <a:cs typeface="Arial" panose="020B0604020202020204" pitchFamily="34" charset="0"/>
              </a:rPr>
              <a:t> de </a:t>
            </a:r>
            <a:r>
              <a:rPr lang="en-GB" altLang="en-US" sz="4400" dirty="0" err="1" smtClean="0">
                <a:latin typeface="Arial" panose="020B0604020202020204" pitchFamily="34" charset="0"/>
                <a:cs typeface="Arial" panose="020B0604020202020204" pitchFamily="34" charset="0"/>
              </a:rPr>
              <a:t>Jérôme</a:t>
            </a:r>
            <a:r>
              <a:rPr lang="en-GB" altLang="en-US" sz="4400" dirty="0" smtClean="0">
                <a:latin typeface="Arial" panose="020B0604020202020204" pitchFamily="34" charset="0"/>
                <a:cs typeface="Arial" panose="020B0604020202020204" pitchFamily="34" charset="0"/>
              </a:rPr>
              <a:t> </a:t>
            </a:r>
            <a:r>
              <a:rPr lang="en-GB" altLang="en-US" sz="4400" dirty="0" err="1" smtClean="0">
                <a:latin typeface="Arial" panose="020B0604020202020204" pitchFamily="34" charset="0"/>
                <a:cs typeface="Arial" panose="020B0604020202020204" pitchFamily="34" charset="0"/>
              </a:rPr>
              <a:t>Ruillier</a:t>
            </a:r>
            <a:endParaRPr lang="en-US" altLang="en-US" sz="4400" dirty="0" smtClean="0">
              <a:latin typeface="Arial" panose="020B0604020202020204" pitchFamily="34" charset="0"/>
              <a:cs typeface="Arial" panose="020B0604020202020204" pitchFamily="34" charset="0"/>
            </a:endParaRPr>
          </a:p>
        </p:txBody>
      </p:sp>
      <p:pic>
        <p:nvPicPr>
          <p:cNvPr id="7" name="Picture 3" descr="page14.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9576" y="1665612"/>
            <a:ext cx="214312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4450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page5.JPG"/>
          <p:cNvPicPr>
            <a:picLocks noChangeAspect="1"/>
          </p:cNvPicPr>
          <p:nvPr/>
        </p:nvPicPr>
        <p:blipFill>
          <a:blip r:embed="rId2">
            <a:extLst>
              <a:ext uri="{28A0092B-C50C-407E-A947-70E740481C1C}">
                <a14:useLocalDpi xmlns:a14="http://schemas.microsoft.com/office/drawing/2010/main" val="0"/>
              </a:ext>
            </a:extLst>
          </a:blip>
          <a:srcRect l="3406"/>
          <a:stretch>
            <a:fillRect/>
          </a:stretch>
        </p:blipFill>
        <p:spPr bwMode="auto">
          <a:xfrm>
            <a:off x="0" y="0"/>
            <a:ext cx="6078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6286500" y="1000125"/>
            <a:ext cx="25717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4000" smtClean="0">
                <a:solidFill>
                  <a:prstClr val="black"/>
                </a:solidFill>
              </a:rPr>
              <a:t>Yo, cuando tomo el sol, soy..</a:t>
            </a:r>
            <a:r>
              <a:rPr lang="en-GB" altLang="en-US" smtClean="0">
                <a:solidFill>
                  <a:prstClr val="black"/>
                </a:solidFill>
              </a:rPr>
              <a:t/>
            </a:r>
            <a:br>
              <a:rPr lang="en-GB" altLang="en-US" smtClean="0">
                <a:solidFill>
                  <a:prstClr val="black"/>
                </a:solidFill>
              </a:rPr>
            </a:br>
            <a:endParaRPr lang="en-US" altLang="en-US" smtClean="0">
              <a:solidFill>
                <a:prstClr val="black"/>
              </a:solidFill>
            </a:endParaRPr>
          </a:p>
        </p:txBody>
      </p:sp>
      <p:sp>
        <p:nvSpPr>
          <p:cNvPr id="7172" name="TextBox 3"/>
          <p:cNvSpPr txBox="1">
            <a:spLocks noChangeArrowheads="1"/>
          </p:cNvSpPr>
          <p:nvPr/>
        </p:nvSpPr>
        <p:spPr bwMode="auto">
          <a:xfrm rot="-1247199">
            <a:off x="5946775" y="2844800"/>
            <a:ext cx="32861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6600" b="1" smtClean="0">
                <a:solidFill>
                  <a:prstClr val="black"/>
                </a:solidFill>
                <a:latin typeface="Brush Script MT" panose="03060802040406070304" pitchFamily="66" charset="0"/>
              </a:rPr>
              <a:t>...negro.</a:t>
            </a:r>
            <a:endParaRPr lang="en-US" altLang="en-US" sz="6600" b="1" smtClean="0">
              <a:solidFill>
                <a:prstClr val="black"/>
              </a:solidFill>
              <a:latin typeface="Brush Script MT" panose="03060802040406070304" pitchFamily="66" charset="0"/>
            </a:endParaRPr>
          </a:p>
        </p:txBody>
      </p:sp>
    </p:spTree>
    <p:extLst>
      <p:ext uri="{BB962C8B-B14F-4D97-AF65-F5344CB8AC3E}">
        <p14:creationId xmlns:p14="http://schemas.microsoft.com/office/powerpoint/2010/main" val="2172205099"/>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page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25" y="0"/>
            <a:ext cx="630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42875" y="928688"/>
            <a:ext cx="25717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4000" smtClean="0">
                <a:solidFill>
                  <a:prstClr val="black"/>
                </a:solidFill>
              </a:rPr>
              <a:t>Tú, cuando tomas el sol, eres</a:t>
            </a:r>
            <a:endParaRPr lang="en-US" altLang="en-US" smtClean="0">
              <a:solidFill>
                <a:prstClr val="black"/>
              </a:solidFill>
            </a:endParaRPr>
          </a:p>
        </p:txBody>
      </p:sp>
      <p:sp>
        <p:nvSpPr>
          <p:cNvPr id="8196" name="TextBox 3"/>
          <p:cNvSpPr txBox="1">
            <a:spLocks noChangeArrowheads="1"/>
          </p:cNvSpPr>
          <p:nvPr/>
        </p:nvSpPr>
        <p:spPr bwMode="auto">
          <a:xfrm rot="-1247199">
            <a:off x="-88900" y="2690813"/>
            <a:ext cx="32861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6600" b="1" smtClean="0">
                <a:solidFill>
                  <a:srgbClr val="FF0000"/>
                </a:solidFill>
                <a:latin typeface="Brush Script MT" panose="03060802040406070304" pitchFamily="66" charset="0"/>
              </a:rPr>
              <a:t>...rojo.</a:t>
            </a:r>
            <a:endParaRPr lang="en-US" altLang="en-US" sz="6600" b="1" smtClean="0">
              <a:solidFill>
                <a:srgbClr val="FF0000"/>
              </a:solidFill>
              <a:latin typeface="Brush Script MT" panose="03060802040406070304" pitchFamily="66" charset="0"/>
            </a:endParaRPr>
          </a:p>
        </p:txBody>
      </p:sp>
    </p:spTree>
    <p:extLst>
      <p:ext uri="{BB962C8B-B14F-4D97-AF65-F5344CB8AC3E}">
        <p14:creationId xmlns:p14="http://schemas.microsoft.com/office/powerpoint/2010/main" val="3222713361"/>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9" name="Title 8"/>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Student voice</a:t>
            </a:r>
            <a:endParaRPr lang="en-GB" b="1" dirty="0">
              <a:latin typeface="Arial" panose="020B0604020202020204" pitchFamily="34" charset="0"/>
              <a:cs typeface="Arial" panose="020B0604020202020204" pitchFamily="34" charset="0"/>
            </a:endParaRPr>
          </a:p>
        </p:txBody>
      </p:sp>
      <p:sp>
        <p:nvSpPr>
          <p:cNvPr id="10" name="Content Placeholder 9"/>
          <p:cNvSpPr>
            <a:spLocks noGrp="1"/>
          </p:cNvSpPr>
          <p:nvPr>
            <p:ph idx="1"/>
          </p:nvPr>
        </p:nvSpPr>
        <p:spPr/>
        <p:txBody>
          <a:bodyPr/>
          <a:lstStyle/>
          <a:p>
            <a:endParaRPr lang="en-GB"/>
          </a:p>
        </p:txBody>
      </p:sp>
      <p:pic>
        <p:nvPicPr>
          <p:cNvPr id="6" name="Picture 5"/>
          <p:cNvPicPr>
            <a:picLocks noChangeAspect="1"/>
          </p:cNvPicPr>
          <p:nvPr/>
        </p:nvPicPr>
        <p:blipFill>
          <a:blip r:embed="rId3"/>
          <a:stretch>
            <a:fillRect/>
          </a:stretch>
        </p:blipFill>
        <p:spPr>
          <a:xfrm>
            <a:off x="628650" y="1825625"/>
            <a:ext cx="8122262" cy="2797890"/>
          </a:xfrm>
          <a:prstGeom prst="rect">
            <a:avLst/>
          </a:prstGeom>
        </p:spPr>
      </p:pic>
    </p:spTree>
    <p:extLst>
      <p:ext uri="{BB962C8B-B14F-4D97-AF65-F5344CB8AC3E}">
        <p14:creationId xmlns:p14="http://schemas.microsoft.com/office/powerpoint/2010/main" val="21014872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16468"/>
            <a:ext cx="9147064" cy="5715000"/>
          </a:xfrm>
          <a:prstGeom prst="rect">
            <a:avLst/>
          </a:prstGeom>
        </p:spPr>
      </p:pic>
      <p:sp>
        <p:nvSpPr>
          <p:cNvPr id="5" name="Rounded Rectangle 4"/>
          <p:cNvSpPr/>
          <p:nvPr/>
        </p:nvSpPr>
        <p:spPr>
          <a:xfrm>
            <a:off x="211667" y="5664200"/>
            <a:ext cx="1219200" cy="287867"/>
          </a:xfrm>
          <a:prstGeom prst="roundRect">
            <a:avLst/>
          </a:prstGeom>
          <a:solidFill>
            <a:srgbClr val="B88C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20818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No empirical support for…</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28650" y="1434216"/>
            <a:ext cx="7886700" cy="5197094"/>
          </a:xfrm>
        </p:spPr>
        <p:txBody>
          <a:bodyPr>
            <a:normAutofit lnSpcReduction="10000"/>
          </a:bodyPr>
          <a:lstStyle/>
          <a:p>
            <a:r>
              <a:rPr lang="en-GB" i="1" dirty="0" smtClean="0"/>
              <a:t>Using </a:t>
            </a:r>
            <a:r>
              <a:rPr lang="en-GB" i="1" dirty="0"/>
              <a:t>praise </a:t>
            </a:r>
            <a:r>
              <a:rPr lang="en-GB" i="1" dirty="0" smtClean="0"/>
              <a:t>lavishly</a:t>
            </a:r>
          </a:p>
          <a:p>
            <a:r>
              <a:rPr lang="en-GB" i="1" dirty="0" smtClean="0"/>
              <a:t>Allowing </a:t>
            </a:r>
            <a:r>
              <a:rPr lang="en-GB" i="1" dirty="0"/>
              <a:t>learners to discover key ideas for themselves </a:t>
            </a:r>
            <a:endParaRPr lang="en-GB" i="1" dirty="0" smtClean="0"/>
          </a:p>
          <a:p>
            <a:r>
              <a:rPr lang="en-GB" i="1" dirty="0" smtClean="0"/>
              <a:t>Grouping </a:t>
            </a:r>
            <a:r>
              <a:rPr lang="en-GB" i="1" dirty="0"/>
              <a:t>learners by ability </a:t>
            </a:r>
            <a:endParaRPr lang="en-GB" i="1" dirty="0" smtClean="0"/>
          </a:p>
          <a:p>
            <a:r>
              <a:rPr lang="en-GB" i="1" dirty="0" smtClean="0"/>
              <a:t>Addressing </a:t>
            </a:r>
            <a:r>
              <a:rPr lang="en-GB" i="1" dirty="0"/>
              <a:t>issues of confidence and low aspirations before you try to teach content </a:t>
            </a:r>
            <a:endParaRPr lang="en-GB" i="1" dirty="0" smtClean="0"/>
          </a:p>
          <a:p>
            <a:r>
              <a:rPr lang="en-GB" i="1" dirty="0" smtClean="0"/>
              <a:t>Presenting </a:t>
            </a:r>
            <a:r>
              <a:rPr lang="en-GB" i="1" dirty="0"/>
              <a:t>information to learners in their preferred learning style </a:t>
            </a:r>
            <a:endParaRPr lang="en-GB" i="1" dirty="0" smtClean="0"/>
          </a:p>
          <a:p>
            <a:r>
              <a:rPr lang="en-GB" i="1" dirty="0"/>
              <a:t>Encouraging re-reading and highlighting to memorise key ideas </a:t>
            </a:r>
            <a:endParaRPr lang="en-GB" i="1" dirty="0" smtClean="0"/>
          </a:p>
          <a:p>
            <a:r>
              <a:rPr lang="en-GB" i="1" dirty="0" smtClean="0"/>
              <a:t>Ensuring </a:t>
            </a:r>
            <a:r>
              <a:rPr lang="en-GB" i="1" dirty="0"/>
              <a:t>learners are always active, rather than listening passively, if you want them to remember </a:t>
            </a:r>
            <a:endParaRPr lang="en-GB" dirty="0"/>
          </a:p>
        </p:txBody>
      </p:sp>
    </p:spTree>
    <p:extLst>
      <p:ext uri="{BB962C8B-B14F-4D97-AF65-F5344CB8AC3E}">
        <p14:creationId xmlns:p14="http://schemas.microsoft.com/office/powerpoint/2010/main" val="292814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634" y="746866"/>
            <a:ext cx="9060031" cy="5408401"/>
          </a:xfrm>
          <a:prstGeom prst="rect">
            <a:avLst/>
          </a:prstGeom>
        </p:spPr>
      </p:pic>
    </p:spTree>
    <p:extLst>
      <p:ext uri="{BB962C8B-B14F-4D97-AF65-F5344CB8AC3E}">
        <p14:creationId xmlns:p14="http://schemas.microsoft.com/office/powerpoint/2010/main" val="2713817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534" y="709139"/>
            <a:ext cx="8915399" cy="5485815"/>
          </a:xfrm>
          <a:prstGeom prst="rect">
            <a:avLst/>
          </a:prstGeom>
        </p:spPr>
      </p:pic>
    </p:spTree>
    <p:extLst>
      <p:ext uri="{BB962C8B-B14F-4D97-AF65-F5344CB8AC3E}">
        <p14:creationId xmlns:p14="http://schemas.microsoft.com/office/powerpoint/2010/main" val="292877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268" y="684864"/>
            <a:ext cx="9033812" cy="5343404"/>
          </a:xfrm>
          <a:prstGeom prst="rect">
            <a:avLst/>
          </a:prstGeom>
        </p:spPr>
      </p:pic>
    </p:spTree>
    <p:extLst>
      <p:ext uri="{BB962C8B-B14F-4D97-AF65-F5344CB8AC3E}">
        <p14:creationId xmlns:p14="http://schemas.microsoft.com/office/powerpoint/2010/main" val="379472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333" y="818775"/>
            <a:ext cx="8682683" cy="4989359"/>
          </a:xfrm>
          <a:prstGeom prst="rect">
            <a:avLst/>
          </a:prstGeom>
        </p:spPr>
      </p:pic>
    </p:spTree>
    <p:extLst>
      <p:ext uri="{BB962C8B-B14F-4D97-AF65-F5344CB8AC3E}">
        <p14:creationId xmlns:p14="http://schemas.microsoft.com/office/powerpoint/2010/main" val="1764302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99" y="825894"/>
            <a:ext cx="8904681" cy="5244706"/>
          </a:xfrm>
          <a:prstGeom prst="rect">
            <a:avLst/>
          </a:prstGeom>
        </p:spPr>
      </p:pic>
    </p:spTree>
    <p:extLst>
      <p:ext uri="{BB962C8B-B14F-4D97-AF65-F5344CB8AC3E}">
        <p14:creationId xmlns:p14="http://schemas.microsoft.com/office/powerpoint/2010/main" val="1856551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1" y="718301"/>
            <a:ext cx="8845738" cy="5284566"/>
          </a:xfrm>
          <a:prstGeom prst="rect">
            <a:avLst/>
          </a:prstGeom>
        </p:spPr>
      </p:pic>
    </p:spTree>
    <p:extLst>
      <p:ext uri="{BB962C8B-B14F-4D97-AF65-F5344CB8AC3E}">
        <p14:creationId xmlns:p14="http://schemas.microsoft.com/office/powerpoint/2010/main" val="1674029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088" y="685800"/>
            <a:ext cx="8978243" cy="5435600"/>
          </a:xfrm>
          <a:prstGeom prst="rect">
            <a:avLst/>
          </a:prstGeom>
        </p:spPr>
      </p:pic>
    </p:spTree>
    <p:extLst>
      <p:ext uri="{BB962C8B-B14F-4D97-AF65-F5344CB8AC3E}">
        <p14:creationId xmlns:p14="http://schemas.microsoft.com/office/powerpoint/2010/main" val="3722940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139" y="506251"/>
            <a:ext cx="8972861" cy="5623616"/>
          </a:xfrm>
          <a:prstGeom prst="rect">
            <a:avLst/>
          </a:prstGeom>
        </p:spPr>
      </p:pic>
    </p:spTree>
    <p:extLst>
      <p:ext uri="{BB962C8B-B14F-4D97-AF65-F5344CB8AC3E}">
        <p14:creationId xmlns:p14="http://schemas.microsoft.com/office/powerpoint/2010/main" val="19774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532" y="683084"/>
            <a:ext cx="8900771" cy="5328249"/>
          </a:xfrm>
          <a:prstGeom prst="rect">
            <a:avLst/>
          </a:prstGeom>
        </p:spPr>
      </p:pic>
    </p:spTree>
    <p:extLst>
      <p:ext uri="{BB962C8B-B14F-4D97-AF65-F5344CB8AC3E}">
        <p14:creationId xmlns:p14="http://schemas.microsoft.com/office/powerpoint/2010/main" val="245562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666" y="769655"/>
            <a:ext cx="8972427" cy="5165478"/>
          </a:xfrm>
          <a:prstGeom prst="rect">
            <a:avLst/>
          </a:prstGeom>
        </p:spPr>
      </p:pic>
    </p:spTree>
    <p:extLst>
      <p:ext uri="{BB962C8B-B14F-4D97-AF65-F5344CB8AC3E}">
        <p14:creationId xmlns:p14="http://schemas.microsoft.com/office/powerpoint/2010/main" val="819493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628650" y="331877"/>
            <a:ext cx="7886700" cy="1325563"/>
          </a:xfrm>
        </p:spPr>
        <p:txBody>
          <a:bodyPr>
            <a:normAutofit/>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Ofsted: </a:t>
            </a:r>
            <a:r>
              <a:rPr lang="en-GB" sz="3100" b="1" i="1" dirty="0" smtClean="0"/>
              <a:t>Observing </a:t>
            </a:r>
            <a:r>
              <a:rPr lang="en-GB" sz="3100" b="1" i="1" dirty="0"/>
              <a:t>teaching and learning</a:t>
            </a:r>
            <a:r>
              <a:rPr lang="en-GB" b="1" dirty="0"/>
              <a:t/>
            </a:r>
            <a:br>
              <a:rPr lang="en-GB" b="1" dirty="0"/>
            </a:b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425004" y="1181871"/>
            <a:ext cx="8384146" cy="5347718"/>
          </a:xfrm>
        </p:spPr>
        <p:txBody>
          <a:bodyPr>
            <a:normAutofit fontScale="85000" lnSpcReduction="20000"/>
          </a:bodyPr>
          <a:lstStyle/>
          <a:p>
            <a:pPr marL="0" lvl="0" indent="0">
              <a:buNone/>
            </a:pPr>
            <a:r>
              <a:rPr lang="en-GB" b="1" dirty="0" smtClean="0"/>
              <a:t>Ofsted </a:t>
            </a:r>
            <a:r>
              <a:rPr lang="en-GB" b="1" dirty="0"/>
              <a:t>does not favour any particular teaching style </a:t>
            </a:r>
            <a:r>
              <a:rPr lang="en-GB" dirty="0"/>
              <a:t>and inspectors must not give the impression that it </a:t>
            </a:r>
            <a:r>
              <a:rPr lang="en-GB" dirty="0" smtClean="0"/>
              <a:t>does….they </a:t>
            </a:r>
            <a:r>
              <a:rPr lang="en-GB" b="1" dirty="0"/>
              <a:t>should not criticise teacher talk for being overlong</a:t>
            </a:r>
            <a:r>
              <a:rPr lang="en-GB" dirty="0"/>
              <a:t> or bemoan a lack of opportunity for different activities in lessons unless there is unequivocal evidence that this is slowing learning over time. </a:t>
            </a:r>
            <a:r>
              <a:rPr lang="en-GB" b="1" dirty="0"/>
              <a:t>It is unrealistic, too, </a:t>
            </a:r>
            <a:r>
              <a:rPr lang="en-GB" b="1" dirty="0" smtClean="0"/>
              <a:t>to </a:t>
            </a:r>
            <a:r>
              <a:rPr lang="en-GB" b="1" dirty="0"/>
              <a:t>expect that all work in all lessons will be matched to the specific needs of each individual pupil</a:t>
            </a:r>
            <a:r>
              <a:rPr lang="en-GB" dirty="0"/>
              <a:t>. Inspectors should not expect to see pupils working on their own or in groups for periods of time in all lessons. </a:t>
            </a:r>
            <a:r>
              <a:rPr lang="en-GB" dirty="0" smtClean="0"/>
              <a:t>…</a:t>
            </a:r>
            <a:r>
              <a:rPr lang="en-GB" b="1" dirty="0" smtClean="0"/>
              <a:t>Pupils </a:t>
            </a:r>
            <a:r>
              <a:rPr lang="en-GB" b="1" dirty="0"/>
              <a:t>may rightly be expected to sit and listen to teachers, which of itself is an ‘active’ method through which knowledge and understanding can be acquired effectively. Inspectors should not criticise ‘passivity’ as a matter of course </a:t>
            </a:r>
            <a:r>
              <a:rPr lang="en-GB" b="1" dirty="0" smtClean="0"/>
              <a:t>…</a:t>
            </a:r>
            <a:r>
              <a:rPr lang="en-GB" dirty="0" smtClean="0"/>
              <a:t>and </a:t>
            </a:r>
            <a:r>
              <a:rPr lang="en-GB" dirty="0"/>
              <a:t>certainly not unless it is evidently stopping pupils from learning new knowledge or gaining skills and understanding. </a:t>
            </a:r>
            <a:endParaRPr lang="en-GB" dirty="0" smtClean="0"/>
          </a:p>
          <a:p>
            <a:pPr marL="0" lvl="0" indent="0">
              <a:buNone/>
            </a:pPr>
            <a:r>
              <a:rPr lang="en-GB" dirty="0" smtClean="0"/>
              <a:t>When </a:t>
            </a:r>
            <a:r>
              <a:rPr lang="en-GB" dirty="0"/>
              <a:t>observing teaching, inspectors </a:t>
            </a:r>
            <a:r>
              <a:rPr lang="en-GB" b="1" dirty="0"/>
              <a:t>should be ‘looking at’ and reflecting on the effectiveness of what is being done to promote learning, not ‘looking for’ specific or particular things. </a:t>
            </a:r>
            <a:endParaRPr lang="en-GB" dirty="0"/>
          </a:p>
        </p:txBody>
      </p:sp>
    </p:spTree>
    <p:extLst>
      <p:ext uri="{BB962C8B-B14F-4D97-AF65-F5344CB8AC3E}">
        <p14:creationId xmlns:p14="http://schemas.microsoft.com/office/powerpoint/2010/main" val="29736764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25" y="699935"/>
            <a:ext cx="9191625" cy="5624135"/>
          </a:xfrm>
          <a:prstGeom prst="rect">
            <a:avLst/>
          </a:prstGeom>
        </p:spPr>
      </p:pic>
    </p:spTree>
    <p:extLst>
      <p:ext uri="{BB962C8B-B14F-4D97-AF65-F5344CB8AC3E}">
        <p14:creationId xmlns:p14="http://schemas.microsoft.com/office/powerpoint/2010/main" val="27858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17296"/>
            <a:ext cx="9056688" cy="5716299"/>
          </a:xfrm>
          <a:prstGeom prst="rect">
            <a:avLst/>
          </a:prstGeom>
        </p:spPr>
      </p:pic>
    </p:spTree>
    <p:extLst>
      <p:ext uri="{BB962C8B-B14F-4D97-AF65-F5344CB8AC3E}">
        <p14:creationId xmlns:p14="http://schemas.microsoft.com/office/powerpoint/2010/main" val="172735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51582"/>
            <a:ext cx="9099526" cy="5495218"/>
          </a:xfrm>
          <a:prstGeom prst="rect">
            <a:avLst/>
          </a:prstGeom>
        </p:spPr>
      </p:pic>
    </p:spTree>
    <p:extLst>
      <p:ext uri="{BB962C8B-B14F-4D97-AF65-F5344CB8AC3E}">
        <p14:creationId xmlns:p14="http://schemas.microsoft.com/office/powerpoint/2010/main" val="6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6363"/>
            <a:ext cx="4869183" cy="6751637"/>
          </a:xfrm>
          <a:prstGeom prst="rect">
            <a:avLst/>
          </a:prstGeom>
        </p:spPr>
      </p:pic>
      <p:pic>
        <p:nvPicPr>
          <p:cNvPr id="3" name="Picture 2"/>
          <p:cNvPicPr>
            <a:picLocks noChangeAspect="1"/>
          </p:cNvPicPr>
          <p:nvPr/>
        </p:nvPicPr>
        <p:blipFill>
          <a:blip r:embed="rId3"/>
          <a:stretch>
            <a:fillRect/>
          </a:stretch>
        </p:blipFill>
        <p:spPr>
          <a:xfrm>
            <a:off x="4601017" y="463488"/>
            <a:ext cx="4542983" cy="6037385"/>
          </a:xfrm>
          <a:prstGeom prst="rect">
            <a:avLst/>
          </a:prstGeom>
        </p:spPr>
      </p:pic>
    </p:spTree>
    <p:extLst>
      <p:ext uri="{BB962C8B-B14F-4D97-AF65-F5344CB8AC3E}">
        <p14:creationId xmlns:p14="http://schemas.microsoft.com/office/powerpoint/2010/main" val="25891028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1"/>
          <p:cNvSpPr>
            <a:spLocks noGrp="1"/>
          </p:cNvSpPr>
          <p:nvPr>
            <p:ph type="title"/>
          </p:nvPr>
        </p:nvSpPr>
        <p:spPr>
          <a:xfrm>
            <a:off x="628650" y="378005"/>
            <a:ext cx="7886700" cy="1325563"/>
          </a:xfrm>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Teaching idea [8]</a:t>
            </a:r>
            <a:endParaRPr lang="en-GB" b="1" dirty="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2" name="Picture 1"/>
          <p:cNvPicPr>
            <a:picLocks noChangeAspect="1"/>
          </p:cNvPicPr>
          <p:nvPr/>
        </p:nvPicPr>
        <p:blipFill>
          <a:blip r:embed="rId3"/>
          <a:stretch>
            <a:fillRect/>
          </a:stretch>
        </p:blipFill>
        <p:spPr>
          <a:xfrm>
            <a:off x="978795" y="1450484"/>
            <a:ext cx="3839514" cy="4863384"/>
          </a:xfrm>
          <a:prstGeom prst="rect">
            <a:avLst/>
          </a:prstGeom>
        </p:spPr>
      </p:pic>
      <p:sp>
        <p:nvSpPr>
          <p:cNvPr id="4" name="TextBox 3"/>
          <p:cNvSpPr txBox="1"/>
          <p:nvPr/>
        </p:nvSpPr>
        <p:spPr>
          <a:xfrm>
            <a:off x="4818309" y="2328952"/>
            <a:ext cx="3874930" cy="1569660"/>
          </a:xfrm>
          <a:prstGeom prst="rect">
            <a:avLst/>
          </a:prstGeom>
          <a:noFill/>
        </p:spPr>
        <p:txBody>
          <a:bodyPr wrap="square" rtlCol="0">
            <a:spAutoFit/>
          </a:bodyPr>
          <a:lstStyle/>
          <a:p>
            <a:r>
              <a:rPr lang="en-GB" sz="3200" dirty="0" smtClean="0">
                <a:latin typeface="Segoe Print" panose="02000600000000000000" pitchFamily="2" charset="0"/>
              </a:rPr>
              <a:t>What are the two things a chicken does?</a:t>
            </a:r>
            <a:endParaRPr lang="en-GB" sz="3200" dirty="0">
              <a:latin typeface="Segoe Print" panose="02000600000000000000" pitchFamily="2" charset="0"/>
            </a:endParaRPr>
          </a:p>
        </p:txBody>
      </p:sp>
    </p:spTree>
    <p:extLst>
      <p:ext uri="{BB962C8B-B14F-4D97-AF65-F5344CB8AC3E}">
        <p14:creationId xmlns:p14="http://schemas.microsoft.com/office/powerpoint/2010/main" val="110894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8  Test yourself…</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669297" y="1304083"/>
            <a:ext cx="8064589" cy="4351338"/>
          </a:xfrm>
        </p:spPr>
        <p:txBody>
          <a:bodyPr>
            <a:normAutofit/>
          </a:bodyPr>
          <a:lstStyle/>
          <a:p>
            <a:pPr marL="0" indent="0">
              <a:lnSpc>
                <a:spcPct val="107000"/>
              </a:lnSpc>
              <a:spcAft>
                <a:spcPts val="800"/>
              </a:spcAft>
              <a:buNone/>
            </a:pPr>
            <a:r>
              <a:rPr lang="en-GB" dirty="0" smtClean="0">
                <a:latin typeface="Segoe Print" panose="02000600000000000000" pitchFamily="2" charset="0"/>
                <a:ea typeface="Calibri" panose="020F0502020204030204" pitchFamily="34" charset="0"/>
                <a:cs typeface="Times New Roman" panose="02020603050405020304" pitchFamily="18" charset="0"/>
              </a:rPr>
              <a:t>the way you will be tested.</a:t>
            </a:r>
            <a:endParaRPr lang="en-GB" sz="3600" dirty="0">
              <a:latin typeface="Segoe Print" panose="020006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628650" y="4024564"/>
            <a:ext cx="7823914" cy="1815882"/>
          </a:xfrm>
          <a:prstGeom prst="rect">
            <a:avLst/>
          </a:prstGeom>
        </p:spPr>
        <p:txBody>
          <a:bodyPr wrap="square">
            <a:spAutoFit/>
          </a:bodyPr>
          <a:lstStyle/>
          <a:p>
            <a:r>
              <a:rPr lang="en-GB" sz="2800" b="1" u="sng" dirty="0">
                <a:solidFill>
                  <a:prstClr val="black"/>
                </a:solidFill>
                <a:latin typeface="Arial" panose="020B0604020202020204" pitchFamily="34" charset="0"/>
                <a:ea typeface="Calibri" panose="020F0502020204030204" pitchFamily="34" charset="0"/>
                <a:cs typeface="Arial" panose="020B0604020202020204" pitchFamily="34" charset="0"/>
              </a:rPr>
              <a:t>Advice to teachers</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800" dirty="0" smtClean="0">
                <a:solidFill>
                  <a:prstClr val="black"/>
                </a:solidFill>
              </a:rPr>
              <a:t>think carefully about the precise demands of the assessment, but with sufficient time to allow planning for the gradual accumulation of knowledge and skills.</a:t>
            </a:r>
            <a:endParaRPr lang="en-GB" sz="28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203513" y="6215600"/>
            <a:ext cx="6489725" cy="369332"/>
          </a:xfrm>
          <a:prstGeom prst="rect">
            <a:avLst/>
          </a:prstGeom>
        </p:spPr>
        <p:txBody>
          <a:bodyPr wrap="none">
            <a:spAutoFit/>
          </a:bodyPr>
          <a:lstStyle/>
          <a:p>
            <a:r>
              <a:rPr lang="en-GB" dirty="0">
                <a:solidFill>
                  <a:prstClr val="black"/>
                </a:solidFill>
              </a:rPr>
              <a:t>AMERICAN EDUCATOR | WINTER 2008-2009 </a:t>
            </a:r>
            <a:r>
              <a:rPr lang="en-GB" dirty="0" smtClean="0">
                <a:solidFill>
                  <a:prstClr val="black"/>
                </a:solidFill>
              </a:rPr>
              <a:t>p.21 </a:t>
            </a:r>
            <a:r>
              <a:rPr lang="en-GB" dirty="0">
                <a:solidFill>
                  <a:prstClr val="black"/>
                </a:solidFill>
              </a:rPr>
              <a:t>David Willingham</a:t>
            </a:r>
          </a:p>
        </p:txBody>
      </p:sp>
    </p:spTree>
    <p:extLst>
      <p:ext uri="{BB962C8B-B14F-4D97-AF65-F5344CB8AC3E}">
        <p14:creationId xmlns:p14="http://schemas.microsoft.com/office/powerpoint/2010/main" val="267290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8250" y="95250"/>
            <a:ext cx="6667500" cy="6667500"/>
          </a:xfrm>
          <a:prstGeom prst="rect">
            <a:avLst/>
          </a:prstGeom>
        </p:spPr>
      </p:pic>
    </p:spTree>
    <p:extLst>
      <p:ext uri="{BB962C8B-B14F-4D97-AF65-F5344CB8AC3E}">
        <p14:creationId xmlns:p14="http://schemas.microsoft.com/office/powerpoint/2010/main" val="27472388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3339" y="901183"/>
            <a:ext cx="8375374" cy="4524315"/>
          </a:xfrm>
          <a:prstGeom prst="rect">
            <a:avLst/>
          </a:prstGeom>
        </p:spPr>
        <p:txBody>
          <a:bodyPr wrap="square">
            <a:spAutoFit/>
          </a:bodyPr>
          <a:lstStyle/>
          <a:p>
            <a:r>
              <a:rPr lang="de-DE" sz="2400" b="1" dirty="0" smtClean="0">
                <a:solidFill>
                  <a:prstClr val="black"/>
                </a:solidFill>
                <a:latin typeface="Arial" panose="020B0604020202020204" pitchFamily="34" charset="0"/>
                <a:cs typeface="Arial" panose="020B0604020202020204" pitchFamily="34" charset="0"/>
              </a:rPr>
              <a:t>1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a:t>
            </a:r>
            <a:r>
              <a:rPr lang="de-DE" sz="2400" dirty="0" smtClean="0">
                <a:solidFill>
                  <a:prstClr val="black"/>
                </a:solidFill>
                <a:latin typeface="Arial" panose="020B0604020202020204" pitchFamily="34" charset="0"/>
                <a:cs typeface="Arial" panose="020B0604020202020204" pitchFamily="34" charset="0"/>
              </a:rPr>
              <a:t>Deutsch </a:t>
            </a:r>
            <a:r>
              <a:rPr lang="de-DE" sz="2400" dirty="0">
                <a:solidFill>
                  <a:prstClr val="black"/>
                </a:solidFill>
                <a:latin typeface="Arial" panose="020B0604020202020204" pitchFamily="34" charset="0"/>
                <a:cs typeface="Arial" panose="020B0604020202020204" pitchFamily="34" charset="0"/>
              </a:rPr>
              <a:t>einfach.</a:t>
            </a:r>
            <a:endParaRPr lang="en-GB" sz="2400" dirty="0">
              <a:solidFill>
                <a:prstClr val="black"/>
              </a:solidFill>
              <a:latin typeface="Arial" panose="020B0604020202020204" pitchFamily="34" charset="0"/>
              <a:cs typeface="Arial" panose="020B0604020202020204" pitchFamily="34" charset="0"/>
            </a:endParaRPr>
          </a:p>
          <a:p>
            <a:r>
              <a:rPr lang="de-DE" sz="2400" b="1" dirty="0" smtClean="0">
                <a:solidFill>
                  <a:prstClr val="black"/>
                </a:solidFill>
                <a:latin typeface="Arial" panose="020B0604020202020204" pitchFamily="34" charset="0"/>
                <a:cs typeface="Arial" panose="020B0604020202020204" pitchFamily="34" charset="0"/>
              </a:rPr>
              <a:t>2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a:t>
            </a:r>
            <a:r>
              <a:rPr lang="de-DE" sz="2400" dirty="0" smtClean="0">
                <a:solidFill>
                  <a:prstClr val="black"/>
                </a:solidFill>
                <a:latin typeface="Arial" panose="020B0604020202020204" pitchFamily="34" charset="0"/>
                <a:cs typeface="Arial" panose="020B0604020202020204" pitchFamily="34" charset="0"/>
              </a:rPr>
              <a:t>Informatik </a:t>
            </a:r>
            <a:r>
              <a:rPr lang="de-DE" sz="2400" dirty="0">
                <a:solidFill>
                  <a:prstClr val="black"/>
                </a:solidFill>
                <a:latin typeface="Arial" panose="020B0604020202020204" pitchFamily="34" charset="0"/>
                <a:cs typeface="Arial" panose="020B0604020202020204" pitchFamily="34" charset="0"/>
              </a:rPr>
              <a:t>langweilig.</a:t>
            </a:r>
            <a:endParaRPr lang="en-GB" sz="2400" dirty="0">
              <a:solidFill>
                <a:prstClr val="black"/>
              </a:solidFill>
              <a:latin typeface="Arial" panose="020B0604020202020204" pitchFamily="34" charset="0"/>
              <a:cs typeface="Arial" panose="020B0604020202020204" pitchFamily="34" charset="0"/>
            </a:endParaRPr>
          </a:p>
          <a:p>
            <a:r>
              <a:rPr lang="de-DE" sz="2400" b="1" dirty="0" smtClean="0">
                <a:solidFill>
                  <a:prstClr val="black"/>
                </a:solidFill>
                <a:latin typeface="Arial" panose="020B0604020202020204" pitchFamily="34" charset="0"/>
                <a:cs typeface="Arial" panose="020B0604020202020204" pitchFamily="34" charset="0"/>
              </a:rPr>
              <a:t>3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a:t>
            </a:r>
            <a:r>
              <a:rPr lang="de-DE" sz="2400" dirty="0" smtClean="0">
                <a:solidFill>
                  <a:prstClr val="black"/>
                </a:solidFill>
                <a:latin typeface="Arial" panose="020B0604020202020204" pitchFamily="34" charset="0"/>
                <a:cs typeface="Arial" panose="020B0604020202020204" pitchFamily="34" charset="0"/>
              </a:rPr>
              <a:t>Mathe </a:t>
            </a:r>
            <a:r>
              <a:rPr lang="de-DE" sz="2400" dirty="0">
                <a:solidFill>
                  <a:prstClr val="black"/>
                </a:solidFill>
                <a:latin typeface="Arial" panose="020B0604020202020204" pitchFamily="34" charset="0"/>
                <a:cs typeface="Arial" panose="020B0604020202020204" pitchFamily="34" charset="0"/>
              </a:rPr>
              <a:t>toll.</a:t>
            </a:r>
            <a:endParaRPr lang="en-GB" sz="2400" dirty="0">
              <a:solidFill>
                <a:prstClr val="black"/>
              </a:solidFill>
              <a:latin typeface="Arial" panose="020B0604020202020204" pitchFamily="34" charset="0"/>
              <a:cs typeface="Arial" panose="020B0604020202020204" pitchFamily="34" charset="0"/>
            </a:endParaRPr>
          </a:p>
          <a:p>
            <a:r>
              <a:rPr lang="de-DE" sz="2400" b="1" dirty="0" smtClean="0">
                <a:solidFill>
                  <a:prstClr val="black"/>
                </a:solidFill>
                <a:latin typeface="Arial" panose="020B0604020202020204" pitchFamily="34" charset="0"/>
                <a:cs typeface="Arial" panose="020B0604020202020204" pitchFamily="34" charset="0"/>
              </a:rPr>
              <a:t>4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Technik nützlich.</a:t>
            </a:r>
            <a:endParaRPr lang="en-GB" sz="2400" dirty="0">
              <a:solidFill>
                <a:prstClr val="black"/>
              </a:solidFill>
              <a:latin typeface="Arial" panose="020B0604020202020204" pitchFamily="34" charset="0"/>
              <a:cs typeface="Arial" panose="020B0604020202020204" pitchFamily="34" charset="0"/>
            </a:endParaRPr>
          </a:p>
          <a:p>
            <a:r>
              <a:rPr lang="de-DE" sz="2400" b="1" dirty="0" smtClean="0">
                <a:solidFill>
                  <a:prstClr val="black"/>
                </a:solidFill>
                <a:latin typeface="Arial" panose="020B0604020202020204" pitchFamily="34" charset="0"/>
                <a:cs typeface="Arial" panose="020B0604020202020204" pitchFamily="34" charset="0"/>
              </a:rPr>
              <a:t>5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a:t>
            </a:r>
            <a:r>
              <a:rPr lang="de-DE" sz="2400" dirty="0" smtClean="0">
                <a:solidFill>
                  <a:prstClr val="black"/>
                </a:solidFill>
                <a:latin typeface="Arial" panose="020B0604020202020204" pitchFamily="34" charset="0"/>
                <a:cs typeface="Arial" panose="020B0604020202020204" pitchFamily="34" charset="0"/>
              </a:rPr>
              <a:t>Geschichte </a:t>
            </a:r>
            <a:r>
              <a:rPr lang="de-DE" sz="2400" dirty="0">
                <a:solidFill>
                  <a:prstClr val="black"/>
                </a:solidFill>
                <a:latin typeface="Arial" panose="020B0604020202020204" pitchFamily="34" charset="0"/>
                <a:cs typeface="Arial" panose="020B0604020202020204" pitchFamily="34" charset="0"/>
              </a:rPr>
              <a:t>interessant.</a:t>
            </a:r>
            <a:endParaRPr lang="en-GB" sz="2400" dirty="0">
              <a:solidFill>
                <a:prstClr val="black"/>
              </a:solidFill>
              <a:latin typeface="Arial" panose="020B0604020202020204" pitchFamily="34" charset="0"/>
              <a:cs typeface="Arial" panose="020B0604020202020204" pitchFamily="34" charset="0"/>
            </a:endParaRPr>
          </a:p>
          <a:p>
            <a:r>
              <a:rPr lang="de-DE" sz="2400" b="1" dirty="0" smtClean="0">
                <a:solidFill>
                  <a:prstClr val="black"/>
                </a:solidFill>
                <a:latin typeface="Arial" panose="020B0604020202020204" pitchFamily="34" charset="0"/>
                <a:cs typeface="Arial" panose="020B0604020202020204" pitchFamily="34" charset="0"/>
              </a:rPr>
              <a:t>6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Naturwissenschaften schwierig.</a:t>
            </a:r>
            <a:endParaRPr lang="en-GB" sz="2400" dirty="0">
              <a:solidFill>
                <a:prstClr val="black"/>
              </a:solidFill>
              <a:latin typeface="Arial" panose="020B0604020202020204" pitchFamily="34" charset="0"/>
              <a:cs typeface="Arial" panose="020B0604020202020204" pitchFamily="34" charset="0"/>
            </a:endParaRPr>
          </a:p>
          <a:p>
            <a:r>
              <a:rPr lang="de-DE" sz="2400" b="1" dirty="0" smtClean="0">
                <a:solidFill>
                  <a:prstClr val="black"/>
                </a:solidFill>
                <a:latin typeface="Arial" panose="020B0604020202020204" pitchFamily="34" charset="0"/>
                <a:cs typeface="Arial" panose="020B0604020202020204" pitchFamily="34" charset="0"/>
              </a:rPr>
              <a:t>7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a:t>
            </a:r>
            <a:r>
              <a:rPr lang="de-DE" sz="2400" dirty="0" smtClean="0">
                <a:solidFill>
                  <a:prstClr val="black"/>
                </a:solidFill>
                <a:latin typeface="Arial" panose="020B0604020202020204" pitchFamily="34" charset="0"/>
                <a:cs typeface="Arial" panose="020B0604020202020204" pitchFamily="34" charset="0"/>
              </a:rPr>
              <a:t>Englisch </a:t>
            </a:r>
            <a:r>
              <a:rPr lang="de-DE" sz="2400" dirty="0">
                <a:solidFill>
                  <a:prstClr val="black"/>
                </a:solidFill>
                <a:latin typeface="Arial" panose="020B0604020202020204" pitchFamily="34" charset="0"/>
                <a:cs typeface="Arial" panose="020B0604020202020204" pitchFamily="34" charset="0"/>
              </a:rPr>
              <a:t>furchtbar.</a:t>
            </a:r>
            <a:endParaRPr lang="en-GB" sz="2400" dirty="0">
              <a:solidFill>
                <a:prstClr val="black"/>
              </a:solidFill>
              <a:latin typeface="Arial" panose="020B0604020202020204" pitchFamily="34" charset="0"/>
              <a:cs typeface="Arial" panose="020B0604020202020204" pitchFamily="34" charset="0"/>
            </a:endParaRPr>
          </a:p>
          <a:p>
            <a:r>
              <a:rPr lang="de-DE" sz="2400" b="1" dirty="0" smtClean="0">
                <a:solidFill>
                  <a:prstClr val="black"/>
                </a:solidFill>
                <a:latin typeface="Arial" panose="020B0604020202020204" pitchFamily="34" charset="0"/>
                <a:cs typeface="Arial" panose="020B0604020202020204" pitchFamily="34" charset="0"/>
              </a:rPr>
              <a:t>8 </a:t>
            </a:r>
            <a:r>
              <a:rPr lang="de-DE" sz="2400" dirty="0" smtClean="0">
                <a:solidFill>
                  <a:prstClr val="black"/>
                </a:solidFill>
                <a:latin typeface="Arial" panose="020B0604020202020204" pitchFamily="34" charset="0"/>
                <a:cs typeface="Arial" panose="020B0604020202020204" pitchFamily="34" charset="0"/>
              </a:rPr>
              <a:t>Ich </a:t>
            </a:r>
            <a:r>
              <a:rPr lang="de-DE" sz="2400" dirty="0">
                <a:solidFill>
                  <a:prstClr val="black"/>
                </a:solidFill>
                <a:latin typeface="Arial" panose="020B0604020202020204" pitchFamily="34" charset="0"/>
                <a:cs typeface="Arial" panose="020B0604020202020204" pitchFamily="34" charset="0"/>
              </a:rPr>
              <a:t>finde </a:t>
            </a:r>
            <a:r>
              <a:rPr lang="de-DE" sz="2400" dirty="0" smtClean="0">
                <a:solidFill>
                  <a:prstClr val="black"/>
                </a:solidFill>
                <a:latin typeface="Arial" panose="020B0604020202020204" pitchFamily="34" charset="0"/>
                <a:cs typeface="Arial" panose="020B0604020202020204" pitchFamily="34" charset="0"/>
              </a:rPr>
              <a:t>Sport </a:t>
            </a:r>
            <a:r>
              <a:rPr lang="de-DE" sz="2400" dirty="0">
                <a:solidFill>
                  <a:prstClr val="black"/>
                </a:solidFill>
                <a:latin typeface="Arial" panose="020B0604020202020204" pitchFamily="34" charset="0"/>
                <a:cs typeface="Arial" panose="020B0604020202020204" pitchFamily="34" charset="0"/>
              </a:rPr>
              <a:t>nutzlos.</a:t>
            </a:r>
            <a:endParaRPr lang="en-GB" sz="2400" dirty="0">
              <a:solidFill>
                <a:prstClr val="black"/>
              </a:solidFill>
              <a:latin typeface="Arial" panose="020B0604020202020204" pitchFamily="34" charset="0"/>
              <a:cs typeface="Arial" panose="020B0604020202020204" pitchFamily="34" charset="0"/>
            </a:endParaRPr>
          </a:p>
          <a:p>
            <a:r>
              <a:rPr lang="en-GB" sz="2400" dirty="0" smtClean="0">
                <a:solidFill>
                  <a:prstClr val="black"/>
                </a:solidFill>
                <a:latin typeface="Arial" panose="020B0604020202020204" pitchFamily="34" charset="0"/>
                <a:cs typeface="Arial" panose="020B0604020202020204" pitchFamily="34" charset="0"/>
              </a:rPr>
              <a:t/>
            </a:r>
            <a:br>
              <a:rPr lang="en-GB" sz="2400" dirty="0" smtClean="0">
                <a:solidFill>
                  <a:prstClr val="black"/>
                </a:solidFill>
                <a:latin typeface="Arial" panose="020B0604020202020204" pitchFamily="34" charset="0"/>
                <a:cs typeface="Arial" panose="020B0604020202020204" pitchFamily="34" charset="0"/>
              </a:rPr>
            </a:br>
            <a:r>
              <a:rPr lang="en-GB" sz="2400" dirty="0" err="1" smtClean="0">
                <a:solidFill>
                  <a:prstClr val="black"/>
                </a:solidFill>
                <a:latin typeface="Arial" panose="020B0604020202020204" pitchFamily="34" charset="0"/>
                <a:cs typeface="Arial" panose="020B0604020202020204" pitchFamily="34" charset="0"/>
              </a:rPr>
              <a:t>benutzen</a:t>
            </a:r>
            <a:r>
              <a:rPr lang="en-GB" sz="2400" dirty="0" smtClean="0">
                <a:solidFill>
                  <a:prstClr val="black"/>
                </a:solidFill>
                <a:latin typeface="Arial" panose="020B0604020202020204" pitchFamily="34" charset="0"/>
                <a:cs typeface="Arial" panose="020B0604020202020204" pitchFamily="34" charset="0"/>
              </a:rPr>
              <a:t> </a:t>
            </a:r>
            <a:r>
              <a:rPr lang="en-GB" sz="2400" dirty="0">
                <a:solidFill>
                  <a:prstClr val="black"/>
                </a:solidFill>
                <a:latin typeface="Arial" panose="020B0604020202020204" pitchFamily="34" charset="0"/>
                <a:cs typeface="Arial" panose="020B0604020202020204" pitchFamily="34" charset="0"/>
              </a:rPr>
              <a:t>– to use</a:t>
            </a:r>
            <a:br>
              <a:rPr lang="en-GB" sz="2400" dirty="0">
                <a:solidFill>
                  <a:prstClr val="black"/>
                </a:solidFill>
                <a:latin typeface="Arial" panose="020B0604020202020204" pitchFamily="34" charset="0"/>
                <a:cs typeface="Arial" panose="020B0604020202020204" pitchFamily="34" charset="0"/>
              </a:rPr>
            </a:br>
            <a:r>
              <a:rPr lang="de-DE" sz="2400" dirty="0">
                <a:solidFill>
                  <a:prstClr val="black"/>
                </a:solidFill>
                <a:latin typeface="Arial" panose="020B0604020202020204" pitchFamily="34" charset="0"/>
                <a:cs typeface="Arial" panose="020B0604020202020204" pitchFamily="34" charset="0"/>
              </a:rPr>
              <a:t>nützlich = useful</a:t>
            </a:r>
            <a:br>
              <a:rPr lang="de-DE" sz="2400" dirty="0">
                <a:solidFill>
                  <a:prstClr val="black"/>
                </a:solidFill>
                <a:latin typeface="Arial" panose="020B0604020202020204" pitchFamily="34" charset="0"/>
                <a:cs typeface="Arial" panose="020B0604020202020204" pitchFamily="34" charset="0"/>
              </a:rPr>
            </a:br>
            <a:r>
              <a:rPr lang="de-DE" sz="2400" dirty="0">
                <a:solidFill>
                  <a:prstClr val="black"/>
                </a:solidFill>
                <a:latin typeface="Arial" panose="020B0604020202020204" pitchFamily="34" charset="0"/>
                <a:cs typeface="Arial" panose="020B0604020202020204" pitchFamily="34" charset="0"/>
              </a:rPr>
              <a:t>nutzlos = useless</a:t>
            </a:r>
            <a:endParaRPr lang="en-GB" sz="2400" dirty="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52821" y="1327461"/>
            <a:ext cx="572071" cy="5691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637" y="423257"/>
            <a:ext cx="1065000" cy="5758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700" y="404543"/>
            <a:ext cx="483514" cy="5441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5583" y="1386524"/>
            <a:ext cx="548648" cy="42245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7015" y="2224927"/>
            <a:ext cx="353692" cy="58752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8398" y="2169544"/>
            <a:ext cx="688104" cy="68810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1891" y="2219836"/>
            <a:ext cx="353692" cy="58752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3522" y="2219835"/>
            <a:ext cx="353692" cy="587523"/>
          </a:xfrm>
          <a:prstGeom prst="rect">
            <a:avLst/>
          </a:prstGeom>
        </p:spPr>
      </p:pic>
    </p:spTree>
    <p:extLst>
      <p:ext uri="{BB962C8B-B14F-4D97-AF65-F5344CB8AC3E}">
        <p14:creationId xmlns:p14="http://schemas.microsoft.com/office/powerpoint/2010/main" val="21534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817" y="1808364"/>
            <a:ext cx="3193525" cy="2852883"/>
          </a:xfrm>
          <a:prstGeom prst="rect">
            <a:avLst/>
          </a:prstGeom>
        </p:spPr>
      </p:pic>
      <p:sp>
        <p:nvSpPr>
          <p:cNvPr id="2" name="Rounded Rectangular Callout 1"/>
          <p:cNvSpPr/>
          <p:nvPr/>
        </p:nvSpPr>
        <p:spPr>
          <a:xfrm>
            <a:off x="3386625" y="2157318"/>
            <a:ext cx="2371240" cy="131735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Arial" panose="020B0604020202020204" pitchFamily="34" charset="0"/>
                <a:cs typeface="Arial" panose="020B0604020202020204" pitchFamily="34" charset="0"/>
              </a:rPr>
              <a:t>Also, </a:t>
            </a:r>
            <a:r>
              <a:rPr lang="en-GB" b="1" dirty="0" err="1" smtClean="0">
                <a:solidFill>
                  <a:prstClr val="white"/>
                </a:solidFill>
                <a:latin typeface="Arial" panose="020B0604020202020204" pitchFamily="34" charset="0"/>
                <a:cs typeface="Arial" panose="020B0604020202020204" pitchFamily="34" charset="0"/>
              </a:rPr>
              <a:t>ich</a:t>
            </a:r>
            <a:r>
              <a:rPr lang="en-GB" b="1" dirty="0" smtClean="0">
                <a:solidFill>
                  <a:prstClr val="white"/>
                </a:solidFill>
                <a:latin typeface="Arial" panose="020B0604020202020204" pitchFamily="34" charset="0"/>
                <a:cs typeface="Arial" panose="020B0604020202020204" pitchFamily="34" charset="0"/>
              </a:rPr>
              <a:t> </a:t>
            </a:r>
            <a:r>
              <a:rPr lang="en-GB" b="1" dirty="0" err="1" smtClean="0">
                <a:solidFill>
                  <a:prstClr val="white"/>
                </a:solidFill>
                <a:latin typeface="Arial" panose="020B0604020202020204" pitchFamily="34" charset="0"/>
                <a:cs typeface="Arial" panose="020B0604020202020204" pitchFamily="34" charset="0"/>
              </a:rPr>
              <a:t>denke</a:t>
            </a:r>
            <a:r>
              <a:rPr lang="en-GB" b="1" dirty="0" smtClean="0">
                <a:solidFill>
                  <a:prstClr val="white"/>
                </a:solidFill>
                <a:latin typeface="Arial" panose="020B0604020202020204" pitchFamily="34" charset="0"/>
                <a:cs typeface="Arial" panose="020B0604020202020204" pitchFamily="34" charset="0"/>
              </a:rPr>
              <a:t>,  Sport </a:t>
            </a:r>
            <a:r>
              <a:rPr lang="en-GB" b="1" dirty="0" err="1" smtClean="0">
                <a:solidFill>
                  <a:prstClr val="white"/>
                </a:solidFill>
                <a:latin typeface="Arial" panose="020B0604020202020204" pitchFamily="34" charset="0"/>
                <a:cs typeface="Arial" panose="020B0604020202020204" pitchFamily="34" charset="0"/>
              </a:rPr>
              <a:t>ist</a:t>
            </a:r>
            <a:r>
              <a:rPr lang="en-GB" b="1" dirty="0" smtClean="0">
                <a:solidFill>
                  <a:prstClr val="white"/>
                </a:solidFill>
                <a:latin typeface="Arial" panose="020B0604020202020204" pitchFamily="34" charset="0"/>
                <a:cs typeface="Arial" panose="020B0604020202020204" pitchFamily="34" charset="0"/>
              </a:rPr>
              <a:t> toll.</a:t>
            </a:r>
            <a:endParaRPr lang="en-GB" b="1" dirty="0">
              <a:solidFill>
                <a:prstClr val="white"/>
              </a:solidFill>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2919769" y="1026764"/>
            <a:ext cx="3465512" cy="990600"/>
            <a:chOff x="4584700" y="292100"/>
            <a:chExt cx="2451101" cy="1078690"/>
          </a:xfrm>
        </p:grpSpPr>
        <p:sp>
          <p:nvSpPr>
            <p:cNvPr id="4" name="Freeform 3"/>
            <p:cNvSpPr/>
            <p:nvPr/>
          </p:nvSpPr>
          <p:spPr>
            <a:xfrm>
              <a:off x="4584700" y="292100"/>
              <a:ext cx="2451101" cy="1078690"/>
            </a:xfrm>
            <a:custGeom>
              <a:avLst/>
              <a:gdLst/>
              <a:ahLst/>
              <a:cxnLst/>
              <a:rect l="0" t="0" r="0" b="0"/>
              <a:pathLst>
                <a:path w="2451101" h="1079501">
                  <a:moveTo>
                    <a:pt x="90551" y="208026"/>
                  </a:moveTo>
                  <a:lnTo>
                    <a:pt x="167513" y="164465"/>
                  </a:lnTo>
                  <a:lnTo>
                    <a:pt x="280924" y="123317"/>
                  </a:lnTo>
                  <a:lnTo>
                    <a:pt x="437261" y="81026"/>
                  </a:lnTo>
                  <a:lnTo>
                    <a:pt x="625729" y="48260"/>
                  </a:lnTo>
                  <a:lnTo>
                    <a:pt x="799211" y="27432"/>
                  </a:lnTo>
                  <a:lnTo>
                    <a:pt x="1010412" y="9652"/>
                  </a:lnTo>
                  <a:lnTo>
                    <a:pt x="1228090" y="635"/>
                  </a:lnTo>
                  <a:lnTo>
                    <a:pt x="1402969" y="0"/>
                  </a:lnTo>
                  <a:lnTo>
                    <a:pt x="1627632" y="5207"/>
                  </a:lnTo>
                  <a:lnTo>
                    <a:pt x="1791716" y="20193"/>
                  </a:lnTo>
                  <a:lnTo>
                    <a:pt x="1981454" y="47371"/>
                  </a:lnTo>
                  <a:lnTo>
                    <a:pt x="2170811" y="97409"/>
                  </a:lnTo>
                  <a:lnTo>
                    <a:pt x="2259203" y="132080"/>
                  </a:lnTo>
                  <a:lnTo>
                    <a:pt x="2329942" y="168529"/>
                  </a:lnTo>
                  <a:lnTo>
                    <a:pt x="2385949" y="210947"/>
                  </a:lnTo>
                  <a:lnTo>
                    <a:pt x="2428240" y="259715"/>
                  </a:lnTo>
                  <a:lnTo>
                    <a:pt x="2451100" y="327279"/>
                  </a:lnTo>
                  <a:lnTo>
                    <a:pt x="2445258" y="382778"/>
                  </a:lnTo>
                  <a:lnTo>
                    <a:pt x="2411857" y="449453"/>
                  </a:lnTo>
                  <a:lnTo>
                    <a:pt x="2357247" y="497713"/>
                  </a:lnTo>
                  <a:lnTo>
                    <a:pt x="2289175" y="539369"/>
                  </a:lnTo>
                  <a:lnTo>
                    <a:pt x="2213102" y="572516"/>
                  </a:lnTo>
                  <a:lnTo>
                    <a:pt x="2107692" y="609219"/>
                  </a:lnTo>
                  <a:lnTo>
                    <a:pt x="1977009" y="634111"/>
                  </a:lnTo>
                  <a:lnTo>
                    <a:pt x="1841754" y="648843"/>
                  </a:lnTo>
                  <a:lnTo>
                    <a:pt x="1694307" y="654558"/>
                  </a:lnTo>
                  <a:lnTo>
                    <a:pt x="1698752" y="714248"/>
                  </a:lnTo>
                  <a:lnTo>
                    <a:pt x="1669415" y="774954"/>
                  </a:lnTo>
                  <a:lnTo>
                    <a:pt x="1618615" y="841883"/>
                  </a:lnTo>
                  <a:lnTo>
                    <a:pt x="1548130" y="898906"/>
                  </a:lnTo>
                  <a:lnTo>
                    <a:pt x="1439799" y="968375"/>
                  </a:lnTo>
                  <a:lnTo>
                    <a:pt x="1355725" y="1008126"/>
                  </a:lnTo>
                  <a:lnTo>
                    <a:pt x="1252855" y="1045972"/>
                  </a:lnTo>
                  <a:lnTo>
                    <a:pt x="1133221" y="1079500"/>
                  </a:lnTo>
                  <a:lnTo>
                    <a:pt x="1244346" y="1004189"/>
                  </a:lnTo>
                  <a:lnTo>
                    <a:pt x="1368044" y="905764"/>
                  </a:lnTo>
                  <a:lnTo>
                    <a:pt x="1414399" y="850265"/>
                  </a:lnTo>
                  <a:lnTo>
                    <a:pt x="1442720" y="791718"/>
                  </a:lnTo>
                  <a:lnTo>
                    <a:pt x="1446276" y="743712"/>
                  </a:lnTo>
                  <a:lnTo>
                    <a:pt x="1428369" y="701167"/>
                  </a:lnTo>
                  <a:lnTo>
                    <a:pt x="1390523" y="654939"/>
                  </a:lnTo>
                  <a:lnTo>
                    <a:pt x="1137539" y="649732"/>
                  </a:lnTo>
                  <a:lnTo>
                    <a:pt x="940308" y="639953"/>
                  </a:lnTo>
                  <a:lnTo>
                    <a:pt x="751459" y="624078"/>
                  </a:lnTo>
                  <a:lnTo>
                    <a:pt x="618744" y="607060"/>
                  </a:lnTo>
                  <a:lnTo>
                    <a:pt x="473075" y="581533"/>
                  </a:lnTo>
                  <a:lnTo>
                    <a:pt x="360807" y="559435"/>
                  </a:lnTo>
                  <a:lnTo>
                    <a:pt x="237109" y="522224"/>
                  </a:lnTo>
                  <a:lnTo>
                    <a:pt x="108839" y="465328"/>
                  </a:lnTo>
                  <a:lnTo>
                    <a:pt x="60198" y="438785"/>
                  </a:lnTo>
                  <a:lnTo>
                    <a:pt x="24511" y="408940"/>
                  </a:lnTo>
                  <a:lnTo>
                    <a:pt x="0" y="371602"/>
                  </a:lnTo>
                  <a:lnTo>
                    <a:pt x="2540" y="324485"/>
                  </a:lnTo>
                  <a:lnTo>
                    <a:pt x="8509" y="288417"/>
                  </a:lnTo>
                  <a:lnTo>
                    <a:pt x="43815" y="24511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a:solidFill>
                  <a:srgbClr val="FF0000"/>
                </a:solidFill>
              </a:endParaRPr>
            </a:p>
          </p:txBody>
        </p:sp>
        <p:sp>
          <p:nvSpPr>
            <p:cNvPr id="5" name="TextBox 14"/>
            <p:cNvSpPr txBox="1">
              <a:spLocks noChangeArrowheads="1"/>
            </p:cNvSpPr>
            <p:nvPr/>
          </p:nvSpPr>
          <p:spPr bwMode="auto">
            <a:xfrm>
              <a:off x="4972656" y="362478"/>
              <a:ext cx="2019300" cy="5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a:solidFill>
                    <a:srgbClr val="FF0000"/>
                  </a:solidFill>
                  <a:latin typeface="Times New Roman - 23"/>
                </a:rPr>
                <a:t>Also, </a:t>
              </a:r>
              <a:r>
                <a:rPr lang="en-US" altLang="en-US" b="1" dirty="0" err="1">
                  <a:solidFill>
                    <a:srgbClr val="FF0000"/>
                  </a:solidFill>
                  <a:latin typeface="Times New Roman - 23"/>
                </a:rPr>
                <a:t>ich</a:t>
              </a:r>
              <a:r>
                <a:rPr lang="en-US" altLang="en-US" b="1" dirty="0">
                  <a:solidFill>
                    <a:srgbClr val="FF0000"/>
                  </a:solidFill>
                  <a:latin typeface="Times New Roman - 23"/>
                </a:rPr>
                <a:t> </a:t>
              </a:r>
              <a:r>
                <a:rPr lang="en-US" altLang="en-US" b="1" dirty="0" err="1" smtClean="0">
                  <a:solidFill>
                    <a:srgbClr val="FF0000"/>
                  </a:solidFill>
                  <a:latin typeface="Times New Roman - 23"/>
                </a:rPr>
                <a:t>denke</a:t>
              </a:r>
              <a:r>
                <a:rPr lang="en-US" altLang="en-US" b="1" dirty="0" smtClean="0">
                  <a:solidFill>
                    <a:srgbClr val="FF0000"/>
                  </a:solidFill>
                  <a:latin typeface="Times New Roman - 23"/>
                </a:rPr>
                <a:t>…</a:t>
              </a:r>
              <a:endParaRPr lang="en-US" altLang="en-US" b="1" dirty="0">
                <a:solidFill>
                  <a:srgbClr val="FF0000"/>
                </a:solidFill>
                <a:latin typeface="Times New Roman - 23"/>
              </a:endParaRPr>
            </a:p>
          </p:txBody>
        </p:sp>
      </p:grpSp>
      <p:sp>
        <p:nvSpPr>
          <p:cNvPr id="6" name="TextBox 34"/>
          <p:cNvSpPr txBox="1">
            <a:spLocks noChangeArrowheads="1"/>
          </p:cNvSpPr>
          <p:nvPr/>
        </p:nvSpPr>
        <p:spPr bwMode="auto">
          <a:xfrm>
            <a:off x="25470" y="158103"/>
            <a:ext cx="4043363" cy="228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869" tIns="35934" rIns="71869" bIns="35934">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a:solidFill>
                  <a:prstClr val="black"/>
                </a:solidFill>
                <a:latin typeface="Times New Roman - 27"/>
              </a:rPr>
              <a:t>1 Introducing an opinion</a:t>
            </a:r>
          </a:p>
          <a:p>
            <a:pPr eaLnBrk="1" hangingPunct="1"/>
            <a:r>
              <a:rPr lang="en-US" altLang="en-US" b="1" dirty="0">
                <a:solidFill>
                  <a:prstClr val="black"/>
                </a:solidFill>
                <a:latin typeface="Times New Roman - 27"/>
              </a:rPr>
              <a:t>2 Agreeing</a:t>
            </a:r>
          </a:p>
          <a:p>
            <a:pPr eaLnBrk="1" hangingPunct="1"/>
            <a:r>
              <a:rPr lang="en-US" altLang="en-US" b="1" dirty="0">
                <a:solidFill>
                  <a:prstClr val="black"/>
                </a:solidFill>
                <a:latin typeface="Times New Roman - 27"/>
              </a:rPr>
              <a:t>3 Disagreeing</a:t>
            </a:r>
          </a:p>
          <a:p>
            <a:pPr eaLnBrk="1" hangingPunct="1"/>
            <a:r>
              <a:rPr lang="en-US" altLang="en-US" b="1" dirty="0">
                <a:solidFill>
                  <a:prstClr val="black"/>
                </a:solidFill>
                <a:latin typeface="Times New Roman - 27"/>
              </a:rPr>
              <a:t>4 Surprise</a:t>
            </a:r>
          </a:p>
          <a:p>
            <a:pPr eaLnBrk="1" hangingPunct="1"/>
            <a:r>
              <a:rPr lang="en-US" altLang="en-US" b="1" dirty="0">
                <a:solidFill>
                  <a:prstClr val="black"/>
                </a:solidFill>
                <a:latin typeface="Times New Roman - 27"/>
              </a:rPr>
              <a:t>5 Uncertainty</a:t>
            </a:r>
          </a:p>
          <a:p>
            <a:pPr eaLnBrk="1" hangingPunct="1"/>
            <a:r>
              <a:rPr lang="en-US" altLang="en-US" b="1" dirty="0" smtClean="0">
                <a:solidFill>
                  <a:prstClr val="black"/>
                </a:solidFill>
                <a:latin typeface="Times New Roman - 27"/>
              </a:rPr>
              <a:t>6 Disinterest</a:t>
            </a:r>
            <a:endParaRPr lang="en-US" altLang="en-US" b="1" dirty="0">
              <a:solidFill>
                <a:prstClr val="black"/>
              </a:solidFill>
              <a:latin typeface="Times New Roman - 27"/>
            </a:endParaRPr>
          </a:p>
        </p:txBody>
      </p:sp>
      <p:grpSp>
        <p:nvGrpSpPr>
          <p:cNvPr id="7" name="Group 24"/>
          <p:cNvGrpSpPr>
            <a:grpSpLocks/>
          </p:cNvGrpSpPr>
          <p:nvPr/>
        </p:nvGrpSpPr>
        <p:grpSpPr bwMode="auto">
          <a:xfrm>
            <a:off x="6141344" y="172515"/>
            <a:ext cx="3175631" cy="1085850"/>
            <a:chOff x="7302500" y="2362200"/>
            <a:chExt cx="2689353" cy="1143123"/>
          </a:xfrm>
        </p:grpSpPr>
        <p:sp>
          <p:nvSpPr>
            <p:cNvPr id="8" name="Freeform 7"/>
            <p:cNvSpPr/>
            <p:nvPr/>
          </p:nvSpPr>
          <p:spPr>
            <a:xfrm>
              <a:off x="7302500" y="2362200"/>
              <a:ext cx="2451101" cy="1143123"/>
            </a:xfrm>
            <a:custGeom>
              <a:avLst/>
              <a:gdLst/>
              <a:ahLst/>
              <a:cxnLst/>
              <a:rect l="0" t="0" r="0" b="0"/>
              <a:pathLst>
                <a:path w="2451101" h="1143001">
                  <a:moveTo>
                    <a:pt x="90424" y="220345"/>
                  </a:moveTo>
                  <a:lnTo>
                    <a:pt x="167513" y="174117"/>
                  </a:lnTo>
                  <a:lnTo>
                    <a:pt x="280924" y="130556"/>
                  </a:lnTo>
                  <a:lnTo>
                    <a:pt x="437388" y="85852"/>
                  </a:lnTo>
                  <a:lnTo>
                    <a:pt x="625729" y="51181"/>
                  </a:lnTo>
                  <a:lnTo>
                    <a:pt x="799211" y="29083"/>
                  </a:lnTo>
                  <a:lnTo>
                    <a:pt x="1010412" y="10287"/>
                  </a:lnTo>
                  <a:lnTo>
                    <a:pt x="1228090" y="762"/>
                  </a:lnTo>
                  <a:lnTo>
                    <a:pt x="1402969" y="0"/>
                  </a:lnTo>
                  <a:lnTo>
                    <a:pt x="1627632" y="5461"/>
                  </a:lnTo>
                  <a:lnTo>
                    <a:pt x="1791716" y="21336"/>
                  </a:lnTo>
                  <a:lnTo>
                    <a:pt x="1981454" y="50165"/>
                  </a:lnTo>
                  <a:lnTo>
                    <a:pt x="2170811" y="103124"/>
                  </a:lnTo>
                  <a:lnTo>
                    <a:pt x="2259203" y="139954"/>
                  </a:lnTo>
                  <a:lnTo>
                    <a:pt x="2329815" y="178435"/>
                  </a:lnTo>
                  <a:lnTo>
                    <a:pt x="2386076" y="223393"/>
                  </a:lnTo>
                  <a:lnTo>
                    <a:pt x="2428240" y="274955"/>
                  </a:lnTo>
                  <a:lnTo>
                    <a:pt x="2451100" y="346456"/>
                  </a:lnTo>
                  <a:lnTo>
                    <a:pt x="2445131" y="405257"/>
                  </a:lnTo>
                  <a:lnTo>
                    <a:pt x="2411730" y="475869"/>
                  </a:lnTo>
                  <a:lnTo>
                    <a:pt x="2357247" y="527050"/>
                  </a:lnTo>
                  <a:lnTo>
                    <a:pt x="2289048" y="570992"/>
                  </a:lnTo>
                  <a:lnTo>
                    <a:pt x="2213102" y="606298"/>
                  </a:lnTo>
                  <a:lnTo>
                    <a:pt x="2107692" y="645033"/>
                  </a:lnTo>
                  <a:lnTo>
                    <a:pt x="1977009" y="671322"/>
                  </a:lnTo>
                  <a:lnTo>
                    <a:pt x="1841754" y="687070"/>
                  </a:lnTo>
                  <a:lnTo>
                    <a:pt x="1694307" y="693039"/>
                  </a:lnTo>
                  <a:lnTo>
                    <a:pt x="1698752" y="756285"/>
                  </a:lnTo>
                  <a:lnTo>
                    <a:pt x="1669415" y="820547"/>
                  </a:lnTo>
                  <a:lnTo>
                    <a:pt x="1618615" y="891413"/>
                  </a:lnTo>
                  <a:lnTo>
                    <a:pt x="1548130" y="951738"/>
                  </a:lnTo>
                  <a:lnTo>
                    <a:pt x="1439799" y="1025398"/>
                  </a:lnTo>
                  <a:lnTo>
                    <a:pt x="1355852" y="1067308"/>
                  </a:lnTo>
                  <a:lnTo>
                    <a:pt x="1252982" y="1107567"/>
                  </a:lnTo>
                  <a:lnTo>
                    <a:pt x="1133221" y="1143000"/>
                  </a:lnTo>
                  <a:lnTo>
                    <a:pt x="1244473" y="1063244"/>
                  </a:lnTo>
                  <a:lnTo>
                    <a:pt x="1368171" y="959104"/>
                  </a:lnTo>
                  <a:lnTo>
                    <a:pt x="1414399" y="900303"/>
                  </a:lnTo>
                  <a:lnTo>
                    <a:pt x="1442720" y="838200"/>
                  </a:lnTo>
                  <a:lnTo>
                    <a:pt x="1446276" y="787400"/>
                  </a:lnTo>
                  <a:lnTo>
                    <a:pt x="1428369" y="742442"/>
                  </a:lnTo>
                  <a:lnTo>
                    <a:pt x="1390523" y="693420"/>
                  </a:lnTo>
                  <a:lnTo>
                    <a:pt x="1137666" y="687959"/>
                  </a:lnTo>
                  <a:lnTo>
                    <a:pt x="940308" y="677545"/>
                  </a:lnTo>
                  <a:lnTo>
                    <a:pt x="751459" y="660781"/>
                  </a:lnTo>
                  <a:lnTo>
                    <a:pt x="618744" y="642747"/>
                  </a:lnTo>
                  <a:lnTo>
                    <a:pt x="473075" y="615823"/>
                  </a:lnTo>
                  <a:lnTo>
                    <a:pt x="360807" y="592328"/>
                  </a:lnTo>
                  <a:lnTo>
                    <a:pt x="237109" y="552958"/>
                  </a:lnTo>
                  <a:lnTo>
                    <a:pt x="108839" y="492760"/>
                  </a:lnTo>
                  <a:lnTo>
                    <a:pt x="60198" y="464566"/>
                  </a:lnTo>
                  <a:lnTo>
                    <a:pt x="24511" y="432943"/>
                  </a:lnTo>
                  <a:lnTo>
                    <a:pt x="0" y="393446"/>
                  </a:lnTo>
                  <a:lnTo>
                    <a:pt x="2540" y="343535"/>
                  </a:lnTo>
                  <a:lnTo>
                    <a:pt x="8509" y="305435"/>
                  </a:lnTo>
                  <a:lnTo>
                    <a:pt x="43815" y="259461"/>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9" name="TextBox 23"/>
            <p:cNvSpPr txBox="1">
              <a:spLocks noChangeArrowheads="1"/>
            </p:cNvSpPr>
            <p:nvPr/>
          </p:nvSpPr>
          <p:spPr bwMode="auto">
            <a:xfrm>
              <a:off x="7759700" y="2501900"/>
              <a:ext cx="2232153" cy="48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4"/>
                </a:rPr>
                <a:t>Ja,das</a:t>
              </a:r>
              <a:r>
                <a:rPr lang="en-US" altLang="en-US" b="1" dirty="0" smtClean="0">
                  <a:solidFill>
                    <a:srgbClr val="FF0000"/>
                  </a:solidFill>
                  <a:latin typeface="Times New Roman - 24"/>
                </a:rPr>
                <a:t> </a:t>
              </a:r>
              <a:r>
                <a:rPr lang="en-US" altLang="en-US" b="1" dirty="0" err="1">
                  <a:solidFill>
                    <a:srgbClr val="FF0000"/>
                  </a:solidFill>
                  <a:latin typeface="Times New Roman - 24"/>
                </a:rPr>
                <a:t>stimmt</a:t>
              </a:r>
              <a:r>
                <a:rPr lang="en-US" altLang="en-US" b="1" dirty="0">
                  <a:solidFill>
                    <a:srgbClr val="FF0000"/>
                  </a:solidFill>
                  <a:latin typeface="Times New Roman - 24"/>
                </a:rPr>
                <a:t>.</a:t>
              </a:r>
            </a:p>
          </p:txBody>
        </p:sp>
      </p:grpSp>
      <p:grpSp>
        <p:nvGrpSpPr>
          <p:cNvPr id="10" name="Group 30"/>
          <p:cNvGrpSpPr>
            <a:grpSpLocks/>
          </p:cNvGrpSpPr>
          <p:nvPr/>
        </p:nvGrpSpPr>
        <p:grpSpPr bwMode="auto">
          <a:xfrm>
            <a:off x="6578820" y="810691"/>
            <a:ext cx="2395477" cy="1320800"/>
            <a:chOff x="2260600" y="5994400"/>
            <a:chExt cx="2783973" cy="1193801"/>
          </a:xfrm>
        </p:grpSpPr>
        <p:sp>
          <p:nvSpPr>
            <p:cNvPr id="11" name="Freeform 10"/>
            <p:cNvSpPr/>
            <p:nvPr/>
          </p:nvSpPr>
          <p:spPr>
            <a:xfrm>
              <a:off x="2260600" y="5994400"/>
              <a:ext cx="2783973" cy="1193801"/>
            </a:xfrm>
            <a:custGeom>
              <a:avLst/>
              <a:gdLst/>
              <a:ahLst/>
              <a:cxnLst/>
              <a:rect l="0" t="0" r="0" b="0"/>
              <a:pathLst>
                <a:path w="2783460" h="1193801">
                  <a:moveTo>
                    <a:pt x="102743" y="230124"/>
                  </a:moveTo>
                  <a:lnTo>
                    <a:pt x="190246" y="181864"/>
                  </a:lnTo>
                  <a:lnTo>
                    <a:pt x="319024" y="136398"/>
                  </a:lnTo>
                  <a:lnTo>
                    <a:pt x="496697" y="89662"/>
                  </a:lnTo>
                  <a:lnTo>
                    <a:pt x="710565" y="53467"/>
                  </a:lnTo>
                  <a:lnTo>
                    <a:pt x="907669" y="30353"/>
                  </a:lnTo>
                  <a:lnTo>
                    <a:pt x="1147318" y="10795"/>
                  </a:lnTo>
                  <a:lnTo>
                    <a:pt x="1394587" y="762"/>
                  </a:lnTo>
                  <a:lnTo>
                    <a:pt x="1593215" y="0"/>
                  </a:lnTo>
                  <a:lnTo>
                    <a:pt x="1848358" y="5715"/>
                  </a:lnTo>
                  <a:lnTo>
                    <a:pt x="2034540" y="22225"/>
                  </a:lnTo>
                  <a:lnTo>
                    <a:pt x="2250059" y="52451"/>
                  </a:lnTo>
                  <a:lnTo>
                    <a:pt x="2465197" y="107696"/>
                  </a:lnTo>
                  <a:lnTo>
                    <a:pt x="2565527" y="146177"/>
                  </a:lnTo>
                  <a:lnTo>
                    <a:pt x="2645664" y="186309"/>
                  </a:lnTo>
                  <a:lnTo>
                    <a:pt x="2709545" y="233299"/>
                  </a:lnTo>
                  <a:lnTo>
                    <a:pt x="2757551" y="287147"/>
                  </a:lnTo>
                  <a:lnTo>
                    <a:pt x="2783459" y="361823"/>
                  </a:lnTo>
                  <a:lnTo>
                    <a:pt x="2776601" y="423291"/>
                  </a:lnTo>
                  <a:lnTo>
                    <a:pt x="2738628" y="497078"/>
                  </a:lnTo>
                  <a:lnTo>
                    <a:pt x="2676779" y="550418"/>
                  </a:lnTo>
                  <a:lnTo>
                    <a:pt x="2599309" y="596392"/>
                  </a:lnTo>
                  <a:lnTo>
                    <a:pt x="2513203" y="633222"/>
                  </a:lnTo>
                  <a:lnTo>
                    <a:pt x="2393442" y="673735"/>
                  </a:lnTo>
                  <a:lnTo>
                    <a:pt x="2245106" y="701167"/>
                  </a:lnTo>
                  <a:lnTo>
                    <a:pt x="2091436" y="717550"/>
                  </a:lnTo>
                  <a:lnTo>
                    <a:pt x="1924050" y="723900"/>
                  </a:lnTo>
                  <a:lnTo>
                    <a:pt x="1929003" y="789940"/>
                  </a:lnTo>
                  <a:lnTo>
                    <a:pt x="1895856" y="856996"/>
                  </a:lnTo>
                  <a:lnTo>
                    <a:pt x="1838071" y="931037"/>
                  </a:lnTo>
                  <a:lnTo>
                    <a:pt x="1758061" y="994029"/>
                  </a:lnTo>
                  <a:lnTo>
                    <a:pt x="1634998" y="1070991"/>
                  </a:lnTo>
                  <a:lnTo>
                    <a:pt x="1539748" y="1114806"/>
                  </a:lnTo>
                  <a:lnTo>
                    <a:pt x="1422908" y="1156843"/>
                  </a:lnTo>
                  <a:lnTo>
                    <a:pt x="1286891" y="1193800"/>
                  </a:lnTo>
                  <a:lnTo>
                    <a:pt x="1413256" y="1110488"/>
                  </a:lnTo>
                  <a:lnTo>
                    <a:pt x="1553718" y="1001776"/>
                  </a:lnTo>
                  <a:lnTo>
                    <a:pt x="1606169" y="940308"/>
                  </a:lnTo>
                  <a:lnTo>
                    <a:pt x="1638427" y="875411"/>
                  </a:lnTo>
                  <a:lnTo>
                    <a:pt x="1642364" y="822452"/>
                  </a:lnTo>
                  <a:lnTo>
                    <a:pt x="1622044" y="775462"/>
                  </a:lnTo>
                  <a:lnTo>
                    <a:pt x="1579118" y="724281"/>
                  </a:lnTo>
                  <a:lnTo>
                    <a:pt x="1291971" y="718566"/>
                  </a:lnTo>
                  <a:lnTo>
                    <a:pt x="1067816" y="707644"/>
                  </a:lnTo>
                  <a:lnTo>
                    <a:pt x="853313" y="690118"/>
                  </a:lnTo>
                  <a:lnTo>
                    <a:pt x="702691" y="671322"/>
                  </a:lnTo>
                  <a:lnTo>
                    <a:pt x="537210" y="643255"/>
                  </a:lnTo>
                  <a:lnTo>
                    <a:pt x="409702" y="618617"/>
                  </a:lnTo>
                  <a:lnTo>
                    <a:pt x="269240" y="577596"/>
                  </a:lnTo>
                  <a:lnTo>
                    <a:pt x="123698" y="514604"/>
                  </a:lnTo>
                  <a:lnTo>
                    <a:pt x="68326" y="485267"/>
                  </a:lnTo>
                  <a:lnTo>
                    <a:pt x="27813" y="452247"/>
                  </a:lnTo>
                  <a:lnTo>
                    <a:pt x="0" y="410972"/>
                  </a:lnTo>
                  <a:lnTo>
                    <a:pt x="2794" y="358775"/>
                  </a:lnTo>
                  <a:lnTo>
                    <a:pt x="9652" y="319024"/>
                  </a:lnTo>
                  <a:lnTo>
                    <a:pt x="49784" y="27101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12" name="TextBox 29"/>
            <p:cNvSpPr txBox="1">
              <a:spLocks noChangeArrowheads="1"/>
            </p:cNvSpPr>
            <p:nvPr/>
          </p:nvSpPr>
          <p:spPr bwMode="auto">
            <a:xfrm>
              <a:off x="2817315" y="6185157"/>
              <a:ext cx="1848393" cy="42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dirty="0" err="1" smtClean="0">
                  <a:solidFill>
                    <a:srgbClr val="FF0000"/>
                  </a:solidFill>
                  <a:latin typeface="Times New Roman - 24"/>
                </a:rPr>
                <a:t>Ich</a:t>
              </a:r>
              <a:r>
                <a:rPr lang="en-US" altLang="en-US" b="1" dirty="0" smtClean="0">
                  <a:solidFill>
                    <a:srgbClr val="FF0000"/>
                  </a:solidFill>
                  <a:latin typeface="Times New Roman - 24"/>
                </a:rPr>
                <a:t> </a:t>
              </a:r>
              <a:r>
                <a:rPr lang="en-US" altLang="en-US" b="1" dirty="0" err="1">
                  <a:solidFill>
                    <a:srgbClr val="FF0000"/>
                  </a:solidFill>
                  <a:latin typeface="Times New Roman - 24"/>
                </a:rPr>
                <a:t>auch</a:t>
              </a:r>
              <a:r>
                <a:rPr lang="en-US" altLang="en-US" b="1" dirty="0">
                  <a:solidFill>
                    <a:srgbClr val="FF0000"/>
                  </a:solidFill>
                  <a:latin typeface="Times New Roman - 24"/>
                </a:rPr>
                <a:t>.</a:t>
              </a:r>
            </a:p>
          </p:txBody>
        </p:sp>
      </p:grpSp>
      <p:grpSp>
        <p:nvGrpSpPr>
          <p:cNvPr id="13" name="Group 12"/>
          <p:cNvGrpSpPr>
            <a:grpSpLocks/>
          </p:cNvGrpSpPr>
          <p:nvPr/>
        </p:nvGrpSpPr>
        <p:grpSpPr bwMode="auto">
          <a:xfrm>
            <a:off x="5757865" y="3118501"/>
            <a:ext cx="3257599" cy="1355725"/>
            <a:chOff x="342900" y="1282700"/>
            <a:chExt cx="2806700" cy="1353429"/>
          </a:xfrm>
        </p:grpSpPr>
        <p:sp>
          <p:nvSpPr>
            <p:cNvPr id="14" name="Freeform 13"/>
            <p:cNvSpPr/>
            <p:nvPr/>
          </p:nvSpPr>
          <p:spPr>
            <a:xfrm>
              <a:off x="342900" y="1282700"/>
              <a:ext cx="2623654" cy="1353429"/>
            </a:xfrm>
            <a:custGeom>
              <a:avLst/>
              <a:gdLst/>
              <a:ahLst/>
              <a:cxnLst/>
              <a:rect l="0" t="0" r="0" b="0"/>
              <a:pathLst>
                <a:path w="2624075" h="1353567">
                  <a:moveTo>
                    <a:pt x="96774" y="260858"/>
                  </a:moveTo>
                  <a:lnTo>
                    <a:pt x="179324" y="206121"/>
                  </a:lnTo>
                  <a:lnTo>
                    <a:pt x="300736" y="154686"/>
                  </a:lnTo>
                  <a:lnTo>
                    <a:pt x="468249" y="101727"/>
                  </a:lnTo>
                  <a:lnTo>
                    <a:pt x="669925" y="60579"/>
                  </a:lnTo>
                  <a:lnTo>
                    <a:pt x="855599" y="34417"/>
                  </a:lnTo>
                  <a:lnTo>
                    <a:pt x="1081786" y="12192"/>
                  </a:lnTo>
                  <a:lnTo>
                    <a:pt x="1314831" y="762"/>
                  </a:lnTo>
                  <a:lnTo>
                    <a:pt x="1502029" y="0"/>
                  </a:lnTo>
                  <a:lnTo>
                    <a:pt x="1742567" y="6477"/>
                  </a:lnTo>
                  <a:lnTo>
                    <a:pt x="1918208" y="25273"/>
                  </a:lnTo>
                  <a:lnTo>
                    <a:pt x="2121281" y="59436"/>
                  </a:lnTo>
                  <a:lnTo>
                    <a:pt x="2324100" y="122047"/>
                  </a:lnTo>
                  <a:lnTo>
                    <a:pt x="2418715" y="165735"/>
                  </a:lnTo>
                  <a:lnTo>
                    <a:pt x="2494280" y="211328"/>
                  </a:lnTo>
                  <a:lnTo>
                    <a:pt x="2554478" y="264541"/>
                  </a:lnTo>
                  <a:lnTo>
                    <a:pt x="2599690" y="325501"/>
                  </a:lnTo>
                  <a:lnTo>
                    <a:pt x="2624074" y="410337"/>
                  </a:lnTo>
                  <a:lnTo>
                    <a:pt x="2617724" y="480060"/>
                  </a:lnTo>
                  <a:lnTo>
                    <a:pt x="2582037" y="563626"/>
                  </a:lnTo>
                  <a:lnTo>
                    <a:pt x="2523617" y="624078"/>
                  </a:lnTo>
                  <a:lnTo>
                    <a:pt x="2450592" y="676275"/>
                  </a:lnTo>
                  <a:lnTo>
                    <a:pt x="2369312" y="717931"/>
                  </a:lnTo>
                  <a:lnTo>
                    <a:pt x="2256536" y="763905"/>
                  </a:lnTo>
                  <a:lnTo>
                    <a:pt x="2116582" y="795020"/>
                  </a:lnTo>
                  <a:lnTo>
                    <a:pt x="1971802" y="813689"/>
                  </a:lnTo>
                  <a:lnTo>
                    <a:pt x="1813941" y="820547"/>
                  </a:lnTo>
                  <a:lnTo>
                    <a:pt x="1818640" y="895604"/>
                  </a:lnTo>
                  <a:lnTo>
                    <a:pt x="1787271" y="971677"/>
                  </a:lnTo>
                  <a:lnTo>
                    <a:pt x="1732915" y="1055624"/>
                  </a:lnTo>
                  <a:lnTo>
                    <a:pt x="1657477" y="1127125"/>
                  </a:lnTo>
                  <a:lnTo>
                    <a:pt x="1541399" y="1214247"/>
                  </a:lnTo>
                  <a:lnTo>
                    <a:pt x="1451610" y="1264031"/>
                  </a:lnTo>
                  <a:lnTo>
                    <a:pt x="1341374" y="1311529"/>
                  </a:lnTo>
                  <a:lnTo>
                    <a:pt x="1213231" y="1353566"/>
                  </a:lnTo>
                  <a:lnTo>
                    <a:pt x="1332357" y="1259205"/>
                  </a:lnTo>
                  <a:lnTo>
                    <a:pt x="1464818" y="1135761"/>
                  </a:lnTo>
                  <a:lnTo>
                    <a:pt x="1514221" y="1066038"/>
                  </a:lnTo>
                  <a:lnTo>
                    <a:pt x="1544574" y="992632"/>
                  </a:lnTo>
                  <a:lnTo>
                    <a:pt x="1548384" y="932434"/>
                  </a:lnTo>
                  <a:lnTo>
                    <a:pt x="1529207" y="879221"/>
                  </a:lnTo>
                  <a:lnTo>
                    <a:pt x="1488694" y="821182"/>
                  </a:lnTo>
                  <a:lnTo>
                    <a:pt x="1217930" y="814705"/>
                  </a:lnTo>
                  <a:lnTo>
                    <a:pt x="1006729" y="802386"/>
                  </a:lnTo>
                  <a:lnTo>
                    <a:pt x="804545" y="782447"/>
                  </a:lnTo>
                  <a:lnTo>
                    <a:pt x="662432" y="761111"/>
                  </a:lnTo>
                  <a:lnTo>
                    <a:pt x="506476" y="729234"/>
                  </a:lnTo>
                  <a:lnTo>
                    <a:pt x="386334" y="701548"/>
                  </a:lnTo>
                  <a:lnTo>
                    <a:pt x="253873" y="654812"/>
                  </a:lnTo>
                  <a:lnTo>
                    <a:pt x="116586" y="583565"/>
                  </a:lnTo>
                  <a:lnTo>
                    <a:pt x="64389" y="550164"/>
                  </a:lnTo>
                  <a:lnTo>
                    <a:pt x="26289" y="512699"/>
                  </a:lnTo>
                  <a:lnTo>
                    <a:pt x="0" y="465963"/>
                  </a:lnTo>
                  <a:lnTo>
                    <a:pt x="2667" y="406908"/>
                  </a:lnTo>
                  <a:lnTo>
                    <a:pt x="9144" y="361569"/>
                  </a:lnTo>
                  <a:lnTo>
                    <a:pt x="46863" y="30734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15" name="TextBox 11"/>
            <p:cNvSpPr txBox="1">
              <a:spLocks noChangeArrowheads="1"/>
            </p:cNvSpPr>
            <p:nvPr/>
          </p:nvSpPr>
          <p:spPr bwMode="auto">
            <a:xfrm>
              <a:off x="609600" y="1536699"/>
              <a:ext cx="2540000" cy="82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latin typeface="Times New Roman - 23"/>
                </a:rPr>
                <a:t>Das stimmt nicht.</a:t>
              </a:r>
            </a:p>
          </p:txBody>
        </p:sp>
      </p:grpSp>
      <p:grpSp>
        <p:nvGrpSpPr>
          <p:cNvPr id="18" name="Group 21"/>
          <p:cNvGrpSpPr>
            <a:grpSpLocks/>
          </p:cNvGrpSpPr>
          <p:nvPr/>
        </p:nvGrpSpPr>
        <p:grpSpPr bwMode="auto">
          <a:xfrm>
            <a:off x="6578820" y="3834777"/>
            <a:ext cx="2481263" cy="965200"/>
            <a:chOff x="6731000" y="3898900"/>
            <a:chExt cx="2163954" cy="1152976"/>
          </a:xfrm>
        </p:grpSpPr>
        <p:sp>
          <p:nvSpPr>
            <p:cNvPr id="19" name="Freeform 18"/>
            <p:cNvSpPr/>
            <p:nvPr/>
          </p:nvSpPr>
          <p:spPr>
            <a:xfrm>
              <a:off x="6731000" y="3898900"/>
              <a:ext cx="2163954" cy="1152976"/>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0" name="TextBox 20"/>
            <p:cNvSpPr txBox="1">
              <a:spLocks noChangeArrowheads="1"/>
            </p:cNvSpPr>
            <p:nvPr/>
          </p:nvSpPr>
          <p:spPr bwMode="auto">
            <a:xfrm>
              <a:off x="7086600" y="4051300"/>
              <a:ext cx="1803400" cy="5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latin typeface="Times New Roman - 24"/>
                </a:rPr>
                <a:t>Du spinnst!</a:t>
              </a:r>
            </a:p>
          </p:txBody>
        </p:sp>
      </p:grpSp>
      <p:grpSp>
        <p:nvGrpSpPr>
          <p:cNvPr id="21" name="Group 3"/>
          <p:cNvGrpSpPr>
            <a:grpSpLocks/>
          </p:cNvGrpSpPr>
          <p:nvPr/>
        </p:nvGrpSpPr>
        <p:grpSpPr bwMode="auto">
          <a:xfrm>
            <a:off x="4272864" y="4324689"/>
            <a:ext cx="2029843" cy="950575"/>
            <a:chOff x="4787900" y="5118100"/>
            <a:chExt cx="1742187" cy="1413408"/>
          </a:xfrm>
        </p:grpSpPr>
        <p:sp>
          <p:nvSpPr>
            <p:cNvPr id="22" name="Freeform 21"/>
            <p:cNvSpPr/>
            <p:nvPr/>
          </p:nvSpPr>
          <p:spPr>
            <a:xfrm>
              <a:off x="4787900" y="5118100"/>
              <a:ext cx="1742187" cy="1232155"/>
            </a:xfrm>
            <a:custGeom>
              <a:avLst/>
              <a:gdLst/>
              <a:ahLst/>
              <a:cxnLst/>
              <a:rect l="0" t="0" r="0" b="0"/>
              <a:pathLst>
                <a:path w="1742187" h="1232155">
                  <a:moveTo>
                    <a:pt x="64389" y="237490"/>
                  </a:moveTo>
                  <a:lnTo>
                    <a:pt x="118999" y="187706"/>
                  </a:lnTo>
                  <a:lnTo>
                    <a:pt x="199644" y="140716"/>
                  </a:lnTo>
                  <a:lnTo>
                    <a:pt x="310769" y="92583"/>
                  </a:lnTo>
                  <a:lnTo>
                    <a:pt x="444754" y="55118"/>
                  </a:lnTo>
                  <a:lnTo>
                    <a:pt x="567944" y="31242"/>
                  </a:lnTo>
                  <a:lnTo>
                    <a:pt x="718058" y="11049"/>
                  </a:lnTo>
                  <a:lnTo>
                    <a:pt x="872871" y="762"/>
                  </a:lnTo>
                  <a:lnTo>
                    <a:pt x="997204" y="0"/>
                  </a:lnTo>
                  <a:lnTo>
                    <a:pt x="1156843" y="5842"/>
                  </a:lnTo>
                  <a:lnTo>
                    <a:pt x="1273429" y="23114"/>
                  </a:lnTo>
                  <a:lnTo>
                    <a:pt x="1408303" y="54229"/>
                  </a:lnTo>
                  <a:lnTo>
                    <a:pt x="1542923" y="111125"/>
                  </a:lnTo>
                  <a:lnTo>
                    <a:pt x="1605788" y="150876"/>
                  </a:lnTo>
                  <a:lnTo>
                    <a:pt x="1655953" y="192405"/>
                  </a:lnTo>
                  <a:lnTo>
                    <a:pt x="1695958" y="240919"/>
                  </a:lnTo>
                  <a:lnTo>
                    <a:pt x="1725803" y="296418"/>
                  </a:lnTo>
                  <a:lnTo>
                    <a:pt x="1742186" y="373507"/>
                  </a:lnTo>
                  <a:lnTo>
                    <a:pt x="1737868" y="436880"/>
                  </a:lnTo>
                  <a:lnTo>
                    <a:pt x="1714246" y="513080"/>
                  </a:lnTo>
                  <a:lnTo>
                    <a:pt x="1675384" y="568198"/>
                  </a:lnTo>
                  <a:lnTo>
                    <a:pt x="1626997" y="615696"/>
                  </a:lnTo>
                  <a:lnTo>
                    <a:pt x="1573022" y="653542"/>
                  </a:lnTo>
                  <a:lnTo>
                    <a:pt x="1498092" y="695325"/>
                  </a:lnTo>
                  <a:lnTo>
                    <a:pt x="1405128" y="723773"/>
                  </a:lnTo>
                  <a:lnTo>
                    <a:pt x="1309116" y="740664"/>
                  </a:lnTo>
                  <a:lnTo>
                    <a:pt x="1204214" y="747141"/>
                  </a:lnTo>
                  <a:lnTo>
                    <a:pt x="1207389" y="815340"/>
                  </a:lnTo>
                  <a:lnTo>
                    <a:pt x="1186561" y="884682"/>
                  </a:lnTo>
                  <a:lnTo>
                    <a:pt x="1150493" y="961009"/>
                  </a:lnTo>
                  <a:lnTo>
                    <a:pt x="1100328" y="1026033"/>
                  </a:lnTo>
                  <a:lnTo>
                    <a:pt x="1023366" y="1105408"/>
                  </a:lnTo>
                  <a:lnTo>
                    <a:pt x="963676" y="1150747"/>
                  </a:lnTo>
                  <a:lnTo>
                    <a:pt x="890524" y="1194054"/>
                  </a:lnTo>
                  <a:lnTo>
                    <a:pt x="805434" y="1232154"/>
                  </a:lnTo>
                  <a:lnTo>
                    <a:pt x="884428" y="1146302"/>
                  </a:lnTo>
                  <a:lnTo>
                    <a:pt x="972439" y="1033907"/>
                  </a:lnTo>
                  <a:lnTo>
                    <a:pt x="1005332" y="970534"/>
                  </a:lnTo>
                  <a:lnTo>
                    <a:pt x="1025398" y="903732"/>
                  </a:lnTo>
                  <a:lnTo>
                    <a:pt x="1027938" y="848868"/>
                  </a:lnTo>
                  <a:lnTo>
                    <a:pt x="1015238" y="800354"/>
                  </a:lnTo>
                  <a:lnTo>
                    <a:pt x="988314" y="747522"/>
                  </a:lnTo>
                  <a:lnTo>
                    <a:pt x="808609" y="741680"/>
                  </a:lnTo>
                  <a:lnTo>
                    <a:pt x="668274" y="730504"/>
                  </a:lnTo>
                  <a:lnTo>
                    <a:pt x="534162" y="712343"/>
                  </a:lnTo>
                  <a:lnTo>
                    <a:pt x="439801" y="692912"/>
                  </a:lnTo>
                  <a:lnTo>
                    <a:pt x="336296" y="663829"/>
                  </a:lnTo>
                  <a:lnTo>
                    <a:pt x="256413" y="638683"/>
                  </a:lnTo>
                  <a:lnTo>
                    <a:pt x="168529" y="596011"/>
                  </a:lnTo>
                  <a:lnTo>
                    <a:pt x="77343" y="531241"/>
                  </a:lnTo>
                  <a:lnTo>
                    <a:pt x="42799" y="500761"/>
                  </a:lnTo>
                  <a:lnTo>
                    <a:pt x="17399" y="466852"/>
                  </a:lnTo>
                  <a:lnTo>
                    <a:pt x="0" y="424180"/>
                  </a:lnTo>
                  <a:lnTo>
                    <a:pt x="1778" y="370332"/>
                  </a:lnTo>
                  <a:lnTo>
                    <a:pt x="5969" y="329311"/>
                  </a:lnTo>
                  <a:lnTo>
                    <a:pt x="31115" y="279781"/>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3" name="TextBox 2"/>
            <p:cNvSpPr txBox="1">
              <a:spLocks noChangeArrowheads="1"/>
            </p:cNvSpPr>
            <p:nvPr/>
          </p:nvSpPr>
          <p:spPr bwMode="auto">
            <a:xfrm>
              <a:off x="5245100" y="5295900"/>
              <a:ext cx="1168400" cy="123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latin typeface="Times New Roman - 23"/>
                </a:rPr>
                <a:t>Was?!</a:t>
              </a:r>
            </a:p>
          </p:txBody>
        </p:sp>
      </p:grpSp>
      <p:grpSp>
        <p:nvGrpSpPr>
          <p:cNvPr id="24" name="Group 18"/>
          <p:cNvGrpSpPr>
            <a:grpSpLocks/>
          </p:cNvGrpSpPr>
          <p:nvPr/>
        </p:nvGrpSpPr>
        <p:grpSpPr bwMode="auto">
          <a:xfrm>
            <a:off x="4945842" y="5079796"/>
            <a:ext cx="2243138" cy="1057275"/>
            <a:chOff x="2451100" y="228600"/>
            <a:chExt cx="1790700" cy="1219340"/>
          </a:xfrm>
        </p:grpSpPr>
        <p:sp>
          <p:nvSpPr>
            <p:cNvPr id="25" name="Freeform 24"/>
            <p:cNvSpPr/>
            <p:nvPr/>
          </p:nvSpPr>
          <p:spPr>
            <a:xfrm>
              <a:off x="2451100" y="228600"/>
              <a:ext cx="1729869" cy="1219340"/>
            </a:xfrm>
            <a:custGeom>
              <a:avLst/>
              <a:gdLst/>
              <a:ahLst/>
              <a:cxnLst/>
              <a:rect l="0" t="0" r="0" b="0"/>
              <a:pathLst>
                <a:path w="1730122" h="1218947">
                  <a:moveTo>
                    <a:pt x="63881" y="234950"/>
                  </a:moveTo>
                  <a:lnTo>
                    <a:pt x="118237" y="185674"/>
                  </a:lnTo>
                  <a:lnTo>
                    <a:pt x="198247" y="139192"/>
                  </a:lnTo>
                  <a:lnTo>
                    <a:pt x="308737" y="91440"/>
                  </a:lnTo>
                  <a:lnTo>
                    <a:pt x="441579" y="54483"/>
                  </a:lnTo>
                  <a:lnTo>
                    <a:pt x="564007" y="30988"/>
                  </a:lnTo>
                  <a:lnTo>
                    <a:pt x="713232" y="10922"/>
                  </a:lnTo>
                  <a:lnTo>
                    <a:pt x="866775" y="762"/>
                  </a:lnTo>
                  <a:lnTo>
                    <a:pt x="990346" y="0"/>
                  </a:lnTo>
                  <a:lnTo>
                    <a:pt x="1148842" y="5842"/>
                  </a:lnTo>
                  <a:lnTo>
                    <a:pt x="1264666" y="22860"/>
                  </a:lnTo>
                  <a:lnTo>
                    <a:pt x="1398524" y="53594"/>
                  </a:lnTo>
                  <a:lnTo>
                    <a:pt x="1532128" y="109982"/>
                  </a:lnTo>
                  <a:lnTo>
                    <a:pt x="1594612" y="149098"/>
                  </a:lnTo>
                  <a:lnTo>
                    <a:pt x="1644523" y="190373"/>
                  </a:lnTo>
                  <a:lnTo>
                    <a:pt x="1684147" y="238252"/>
                  </a:lnTo>
                  <a:lnTo>
                    <a:pt x="1713992" y="293116"/>
                  </a:lnTo>
                  <a:lnTo>
                    <a:pt x="1730121" y="369570"/>
                  </a:lnTo>
                  <a:lnTo>
                    <a:pt x="1725930" y="432181"/>
                  </a:lnTo>
                  <a:lnTo>
                    <a:pt x="1702308" y="507365"/>
                  </a:lnTo>
                  <a:lnTo>
                    <a:pt x="1663827" y="562102"/>
                  </a:lnTo>
                  <a:lnTo>
                    <a:pt x="1615694" y="608965"/>
                  </a:lnTo>
                  <a:lnTo>
                    <a:pt x="1562100" y="646430"/>
                  </a:lnTo>
                  <a:lnTo>
                    <a:pt x="1487678" y="687832"/>
                  </a:lnTo>
                  <a:lnTo>
                    <a:pt x="1395349" y="716026"/>
                  </a:lnTo>
                  <a:lnTo>
                    <a:pt x="1299972" y="732663"/>
                  </a:lnTo>
                  <a:lnTo>
                    <a:pt x="1195832" y="739013"/>
                  </a:lnTo>
                  <a:lnTo>
                    <a:pt x="1199007" y="806577"/>
                  </a:lnTo>
                  <a:lnTo>
                    <a:pt x="1178433" y="875030"/>
                  </a:lnTo>
                  <a:lnTo>
                    <a:pt x="1142492" y="950595"/>
                  </a:lnTo>
                  <a:lnTo>
                    <a:pt x="1092835" y="1014984"/>
                  </a:lnTo>
                  <a:lnTo>
                    <a:pt x="1016254" y="1093343"/>
                  </a:lnTo>
                  <a:lnTo>
                    <a:pt x="956945" y="1138174"/>
                  </a:lnTo>
                  <a:lnTo>
                    <a:pt x="884428" y="1181100"/>
                  </a:lnTo>
                  <a:lnTo>
                    <a:pt x="799846" y="1218946"/>
                  </a:lnTo>
                  <a:lnTo>
                    <a:pt x="878332" y="1133856"/>
                  </a:lnTo>
                  <a:lnTo>
                    <a:pt x="965708" y="1022604"/>
                  </a:lnTo>
                  <a:lnTo>
                    <a:pt x="998347" y="960120"/>
                  </a:lnTo>
                  <a:lnTo>
                    <a:pt x="1018413" y="893826"/>
                  </a:lnTo>
                  <a:lnTo>
                    <a:pt x="1020953" y="839724"/>
                  </a:lnTo>
                  <a:lnTo>
                    <a:pt x="1008253" y="791718"/>
                  </a:lnTo>
                  <a:lnTo>
                    <a:pt x="981583" y="739521"/>
                  </a:lnTo>
                  <a:lnTo>
                    <a:pt x="803021" y="733552"/>
                  </a:lnTo>
                  <a:lnTo>
                    <a:pt x="663702" y="722630"/>
                  </a:lnTo>
                  <a:lnTo>
                    <a:pt x="530352" y="704596"/>
                  </a:lnTo>
                  <a:lnTo>
                    <a:pt x="436753" y="685419"/>
                  </a:lnTo>
                  <a:lnTo>
                    <a:pt x="333883" y="656717"/>
                  </a:lnTo>
                  <a:lnTo>
                    <a:pt x="254762" y="631698"/>
                  </a:lnTo>
                  <a:lnTo>
                    <a:pt x="167386" y="589534"/>
                  </a:lnTo>
                  <a:lnTo>
                    <a:pt x="76835" y="525526"/>
                  </a:lnTo>
                  <a:lnTo>
                    <a:pt x="42545" y="495427"/>
                  </a:lnTo>
                  <a:lnTo>
                    <a:pt x="17272" y="461772"/>
                  </a:lnTo>
                  <a:lnTo>
                    <a:pt x="0" y="419481"/>
                  </a:lnTo>
                  <a:lnTo>
                    <a:pt x="1778" y="366395"/>
                  </a:lnTo>
                  <a:lnTo>
                    <a:pt x="5969" y="325628"/>
                  </a:lnTo>
                  <a:lnTo>
                    <a:pt x="30861" y="276733"/>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6" name="TextBox 17"/>
            <p:cNvSpPr txBox="1">
              <a:spLocks noChangeArrowheads="1"/>
            </p:cNvSpPr>
            <p:nvPr/>
          </p:nvSpPr>
          <p:spPr bwMode="auto">
            <a:xfrm>
              <a:off x="2717800" y="419100"/>
              <a:ext cx="1524000" cy="53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a:solidFill>
                    <a:srgbClr val="FF0000"/>
                  </a:solidFill>
                  <a:latin typeface="Times New Roman - 23"/>
                </a:rPr>
                <a:t>Ja, </a:t>
              </a:r>
              <a:r>
                <a:rPr lang="en-US" altLang="en-US" b="1" dirty="0" err="1">
                  <a:solidFill>
                    <a:srgbClr val="FF0000"/>
                  </a:solidFill>
                  <a:latin typeface="Times New Roman - 23"/>
                </a:rPr>
                <a:t>echt</a:t>
              </a:r>
              <a:r>
                <a:rPr lang="en-US" altLang="en-US" b="1" dirty="0">
                  <a:solidFill>
                    <a:srgbClr val="FF0000"/>
                  </a:solidFill>
                  <a:latin typeface="Times New Roman - 23"/>
                </a:rPr>
                <a:t>?!</a:t>
              </a:r>
            </a:p>
          </p:txBody>
        </p:sp>
      </p:grpSp>
      <p:grpSp>
        <p:nvGrpSpPr>
          <p:cNvPr id="27" name="Group 27"/>
          <p:cNvGrpSpPr>
            <a:grpSpLocks/>
          </p:cNvGrpSpPr>
          <p:nvPr/>
        </p:nvGrpSpPr>
        <p:grpSpPr bwMode="auto">
          <a:xfrm>
            <a:off x="1640901" y="4063746"/>
            <a:ext cx="2355850" cy="949325"/>
            <a:chOff x="7353300" y="787400"/>
            <a:chExt cx="2184400" cy="1153846"/>
          </a:xfrm>
        </p:grpSpPr>
        <p:sp>
          <p:nvSpPr>
            <p:cNvPr id="28" name="Freeform 27"/>
            <p:cNvSpPr/>
            <p:nvPr/>
          </p:nvSpPr>
          <p:spPr>
            <a:xfrm>
              <a:off x="7353300" y="787400"/>
              <a:ext cx="2163792" cy="1153846"/>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9" name="TextBox 26"/>
            <p:cNvSpPr txBox="1">
              <a:spLocks noChangeArrowheads="1"/>
            </p:cNvSpPr>
            <p:nvPr/>
          </p:nvSpPr>
          <p:spPr bwMode="auto">
            <a:xfrm>
              <a:off x="7708900" y="952500"/>
              <a:ext cx="1828800" cy="5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latin typeface="Times New Roman - 24"/>
                </a:rPr>
                <a:t>Weiß nicht.</a:t>
              </a:r>
            </a:p>
          </p:txBody>
        </p:sp>
      </p:grpSp>
      <p:grpSp>
        <p:nvGrpSpPr>
          <p:cNvPr id="30" name="Group 33"/>
          <p:cNvGrpSpPr>
            <a:grpSpLocks/>
          </p:cNvGrpSpPr>
          <p:nvPr/>
        </p:nvGrpSpPr>
        <p:grpSpPr bwMode="auto">
          <a:xfrm>
            <a:off x="1362911" y="2871316"/>
            <a:ext cx="1557337" cy="819150"/>
            <a:chOff x="6870700" y="5626100"/>
            <a:chExt cx="1730122" cy="1218947"/>
          </a:xfrm>
        </p:grpSpPr>
        <p:sp>
          <p:nvSpPr>
            <p:cNvPr id="31" name="Freeform 30"/>
            <p:cNvSpPr/>
            <p:nvPr/>
          </p:nvSpPr>
          <p:spPr>
            <a:xfrm>
              <a:off x="6870700" y="5626100"/>
              <a:ext cx="1730122" cy="1218947"/>
            </a:xfrm>
            <a:custGeom>
              <a:avLst/>
              <a:gdLst/>
              <a:ahLst/>
              <a:cxnLst/>
              <a:rect l="0" t="0" r="0" b="0"/>
              <a:pathLst>
                <a:path w="1730122" h="1218947">
                  <a:moveTo>
                    <a:pt x="63881" y="234950"/>
                  </a:moveTo>
                  <a:lnTo>
                    <a:pt x="118237" y="185674"/>
                  </a:lnTo>
                  <a:lnTo>
                    <a:pt x="198247" y="139192"/>
                  </a:lnTo>
                  <a:lnTo>
                    <a:pt x="308737" y="91440"/>
                  </a:lnTo>
                  <a:lnTo>
                    <a:pt x="441579" y="54483"/>
                  </a:lnTo>
                  <a:lnTo>
                    <a:pt x="564007" y="30988"/>
                  </a:lnTo>
                  <a:lnTo>
                    <a:pt x="713232" y="10922"/>
                  </a:lnTo>
                  <a:lnTo>
                    <a:pt x="866775" y="762"/>
                  </a:lnTo>
                  <a:lnTo>
                    <a:pt x="990346" y="0"/>
                  </a:lnTo>
                  <a:lnTo>
                    <a:pt x="1148842" y="5842"/>
                  </a:lnTo>
                  <a:lnTo>
                    <a:pt x="1264666" y="22860"/>
                  </a:lnTo>
                  <a:lnTo>
                    <a:pt x="1398524" y="53594"/>
                  </a:lnTo>
                  <a:lnTo>
                    <a:pt x="1532128" y="109982"/>
                  </a:lnTo>
                  <a:lnTo>
                    <a:pt x="1594612" y="149098"/>
                  </a:lnTo>
                  <a:lnTo>
                    <a:pt x="1644523" y="190373"/>
                  </a:lnTo>
                  <a:lnTo>
                    <a:pt x="1684147" y="238252"/>
                  </a:lnTo>
                  <a:lnTo>
                    <a:pt x="1713992" y="293116"/>
                  </a:lnTo>
                  <a:lnTo>
                    <a:pt x="1730121" y="369570"/>
                  </a:lnTo>
                  <a:lnTo>
                    <a:pt x="1725930" y="432181"/>
                  </a:lnTo>
                  <a:lnTo>
                    <a:pt x="1702308" y="507365"/>
                  </a:lnTo>
                  <a:lnTo>
                    <a:pt x="1663827" y="562102"/>
                  </a:lnTo>
                  <a:lnTo>
                    <a:pt x="1615694" y="608965"/>
                  </a:lnTo>
                  <a:lnTo>
                    <a:pt x="1562100" y="646430"/>
                  </a:lnTo>
                  <a:lnTo>
                    <a:pt x="1487678" y="687832"/>
                  </a:lnTo>
                  <a:lnTo>
                    <a:pt x="1395349" y="716026"/>
                  </a:lnTo>
                  <a:lnTo>
                    <a:pt x="1299972" y="732663"/>
                  </a:lnTo>
                  <a:lnTo>
                    <a:pt x="1195832" y="739013"/>
                  </a:lnTo>
                  <a:lnTo>
                    <a:pt x="1199007" y="806577"/>
                  </a:lnTo>
                  <a:lnTo>
                    <a:pt x="1178433" y="875030"/>
                  </a:lnTo>
                  <a:lnTo>
                    <a:pt x="1142492" y="950595"/>
                  </a:lnTo>
                  <a:lnTo>
                    <a:pt x="1092835" y="1014984"/>
                  </a:lnTo>
                  <a:lnTo>
                    <a:pt x="1016254" y="1093343"/>
                  </a:lnTo>
                  <a:lnTo>
                    <a:pt x="956945" y="1138174"/>
                  </a:lnTo>
                  <a:lnTo>
                    <a:pt x="884428" y="1181100"/>
                  </a:lnTo>
                  <a:lnTo>
                    <a:pt x="799846" y="1218946"/>
                  </a:lnTo>
                  <a:lnTo>
                    <a:pt x="878332" y="1133856"/>
                  </a:lnTo>
                  <a:lnTo>
                    <a:pt x="965708" y="1022604"/>
                  </a:lnTo>
                  <a:lnTo>
                    <a:pt x="998347" y="960120"/>
                  </a:lnTo>
                  <a:lnTo>
                    <a:pt x="1018413" y="893826"/>
                  </a:lnTo>
                  <a:lnTo>
                    <a:pt x="1020953" y="839724"/>
                  </a:lnTo>
                  <a:lnTo>
                    <a:pt x="1008253" y="791718"/>
                  </a:lnTo>
                  <a:lnTo>
                    <a:pt x="981583" y="739521"/>
                  </a:lnTo>
                  <a:lnTo>
                    <a:pt x="803021" y="733552"/>
                  </a:lnTo>
                  <a:lnTo>
                    <a:pt x="663702" y="722630"/>
                  </a:lnTo>
                  <a:lnTo>
                    <a:pt x="530352" y="704596"/>
                  </a:lnTo>
                  <a:lnTo>
                    <a:pt x="436753" y="685419"/>
                  </a:lnTo>
                  <a:lnTo>
                    <a:pt x="333883" y="656717"/>
                  </a:lnTo>
                  <a:lnTo>
                    <a:pt x="254762" y="631698"/>
                  </a:lnTo>
                  <a:lnTo>
                    <a:pt x="167386" y="589534"/>
                  </a:lnTo>
                  <a:lnTo>
                    <a:pt x="76835" y="525526"/>
                  </a:lnTo>
                  <a:lnTo>
                    <a:pt x="42545" y="495427"/>
                  </a:lnTo>
                  <a:lnTo>
                    <a:pt x="17272" y="461772"/>
                  </a:lnTo>
                  <a:lnTo>
                    <a:pt x="0" y="419481"/>
                  </a:lnTo>
                  <a:lnTo>
                    <a:pt x="1778" y="366395"/>
                  </a:lnTo>
                  <a:lnTo>
                    <a:pt x="5969" y="325628"/>
                  </a:lnTo>
                  <a:lnTo>
                    <a:pt x="30861" y="276733"/>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32" name="TextBox 32"/>
            <p:cNvSpPr txBox="1">
              <a:spLocks noChangeArrowheads="1"/>
            </p:cNvSpPr>
            <p:nvPr/>
          </p:nvSpPr>
          <p:spPr bwMode="auto">
            <a:xfrm>
              <a:off x="7215060" y="5681349"/>
              <a:ext cx="1041400" cy="68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a:solidFill>
                    <a:srgbClr val="FF0000"/>
                  </a:solidFill>
                  <a:latin typeface="Times New Roman - 23"/>
                </a:rPr>
                <a:t>Egal</a:t>
              </a:r>
              <a:r>
                <a:rPr lang="en-US" altLang="en-US" b="1" dirty="0">
                  <a:solidFill>
                    <a:srgbClr val="FF0000"/>
                  </a:solidFill>
                  <a:latin typeface="Times New Roman - 23"/>
                </a:rPr>
                <a:t>!</a:t>
              </a:r>
            </a:p>
          </p:txBody>
        </p:sp>
      </p:grpSp>
      <p:grpSp>
        <p:nvGrpSpPr>
          <p:cNvPr id="33" name="Group 9"/>
          <p:cNvGrpSpPr>
            <a:grpSpLocks/>
          </p:cNvGrpSpPr>
          <p:nvPr/>
        </p:nvGrpSpPr>
        <p:grpSpPr bwMode="auto">
          <a:xfrm>
            <a:off x="281475" y="5706640"/>
            <a:ext cx="3105150" cy="1089025"/>
            <a:chOff x="609600" y="4648200"/>
            <a:chExt cx="2832101" cy="1333501"/>
          </a:xfrm>
        </p:grpSpPr>
        <p:sp>
          <p:nvSpPr>
            <p:cNvPr id="34" name="Freeform 33"/>
            <p:cNvSpPr/>
            <p:nvPr/>
          </p:nvSpPr>
          <p:spPr>
            <a:xfrm>
              <a:off x="609600" y="4648200"/>
              <a:ext cx="2832101" cy="1333501"/>
            </a:xfrm>
            <a:custGeom>
              <a:avLst/>
              <a:gdLst/>
              <a:ahLst/>
              <a:cxnLst/>
              <a:rect l="0" t="0" r="0" b="0"/>
              <a:pathLst>
                <a:path w="2832101" h="1333501">
                  <a:moveTo>
                    <a:pt x="104521" y="257048"/>
                  </a:moveTo>
                  <a:lnTo>
                    <a:pt x="193548" y="203200"/>
                  </a:lnTo>
                  <a:lnTo>
                    <a:pt x="324485" y="152400"/>
                  </a:lnTo>
                  <a:lnTo>
                    <a:pt x="505333" y="100203"/>
                  </a:lnTo>
                  <a:lnTo>
                    <a:pt x="723011" y="59690"/>
                  </a:lnTo>
                  <a:lnTo>
                    <a:pt x="923417" y="33909"/>
                  </a:lnTo>
                  <a:lnTo>
                    <a:pt x="1167384" y="11938"/>
                  </a:lnTo>
                  <a:lnTo>
                    <a:pt x="1418971" y="889"/>
                  </a:lnTo>
                  <a:lnTo>
                    <a:pt x="1621028" y="0"/>
                  </a:lnTo>
                  <a:lnTo>
                    <a:pt x="1880616" y="6350"/>
                  </a:lnTo>
                  <a:lnTo>
                    <a:pt x="2070227" y="24892"/>
                  </a:lnTo>
                  <a:lnTo>
                    <a:pt x="2289429" y="58547"/>
                  </a:lnTo>
                  <a:lnTo>
                    <a:pt x="2508250" y="120269"/>
                  </a:lnTo>
                  <a:lnTo>
                    <a:pt x="2610485" y="163195"/>
                  </a:lnTo>
                  <a:lnTo>
                    <a:pt x="2692019" y="208280"/>
                  </a:lnTo>
                  <a:lnTo>
                    <a:pt x="2756916" y="260604"/>
                  </a:lnTo>
                  <a:lnTo>
                    <a:pt x="2805684" y="320802"/>
                  </a:lnTo>
                  <a:lnTo>
                    <a:pt x="2832100" y="404241"/>
                  </a:lnTo>
                  <a:lnTo>
                    <a:pt x="2825242" y="472821"/>
                  </a:lnTo>
                  <a:lnTo>
                    <a:pt x="2786634" y="555244"/>
                  </a:lnTo>
                  <a:lnTo>
                    <a:pt x="2723642" y="614807"/>
                  </a:lnTo>
                  <a:lnTo>
                    <a:pt x="2644902" y="666242"/>
                  </a:lnTo>
                  <a:lnTo>
                    <a:pt x="2557145" y="707263"/>
                  </a:lnTo>
                  <a:lnTo>
                    <a:pt x="2435225" y="752602"/>
                  </a:lnTo>
                  <a:lnTo>
                    <a:pt x="2284222" y="783209"/>
                  </a:lnTo>
                  <a:lnTo>
                    <a:pt x="2128012" y="801497"/>
                  </a:lnTo>
                  <a:lnTo>
                    <a:pt x="1957578" y="808482"/>
                  </a:lnTo>
                  <a:lnTo>
                    <a:pt x="1962785" y="882396"/>
                  </a:lnTo>
                  <a:lnTo>
                    <a:pt x="1928876" y="957326"/>
                  </a:lnTo>
                  <a:lnTo>
                    <a:pt x="1870202" y="1040003"/>
                  </a:lnTo>
                  <a:lnTo>
                    <a:pt x="1788795" y="1110361"/>
                  </a:lnTo>
                  <a:lnTo>
                    <a:pt x="1663573" y="1196213"/>
                  </a:lnTo>
                  <a:lnTo>
                    <a:pt x="1566545" y="1245235"/>
                  </a:lnTo>
                  <a:lnTo>
                    <a:pt x="1447673" y="1292098"/>
                  </a:lnTo>
                  <a:lnTo>
                    <a:pt x="1309370" y="1333500"/>
                  </a:lnTo>
                  <a:lnTo>
                    <a:pt x="1437894" y="1240536"/>
                  </a:lnTo>
                  <a:lnTo>
                    <a:pt x="1580769" y="1118870"/>
                  </a:lnTo>
                  <a:lnTo>
                    <a:pt x="1634236" y="1050290"/>
                  </a:lnTo>
                  <a:lnTo>
                    <a:pt x="1667002" y="977900"/>
                  </a:lnTo>
                  <a:lnTo>
                    <a:pt x="1671066" y="918718"/>
                  </a:lnTo>
                  <a:lnTo>
                    <a:pt x="1650365" y="866140"/>
                  </a:lnTo>
                  <a:lnTo>
                    <a:pt x="1606677" y="808990"/>
                  </a:lnTo>
                  <a:lnTo>
                    <a:pt x="1314450" y="802640"/>
                  </a:lnTo>
                  <a:lnTo>
                    <a:pt x="1086485" y="790448"/>
                  </a:lnTo>
                  <a:lnTo>
                    <a:pt x="868299" y="770890"/>
                  </a:lnTo>
                  <a:lnTo>
                    <a:pt x="715010" y="749935"/>
                  </a:lnTo>
                  <a:lnTo>
                    <a:pt x="546608" y="718439"/>
                  </a:lnTo>
                  <a:lnTo>
                    <a:pt x="416941" y="691134"/>
                  </a:lnTo>
                  <a:lnTo>
                    <a:pt x="273939" y="645033"/>
                  </a:lnTo>
                  <a:lnTo>
                    <a:pt x="125857" y="574802"/>
                  </a:lnTo>
                  <a:lnTo>
                    <a:pt x="69596" y="541909"/>
                  </a:lnTo>
                  <a:lnTo>
                    <a:pt x="28321" y="505206"/>
                  </a:lnTo>
                  <a:lnTo>
                    <a:pt x="0" y="459105"/>
                  </a:lnTo>
                  <a:lnTo>
                    <a:pt x="2921" y="400812"/>
                  </a:lnTo>
                  <a:lnTo>
                    <a:pt x="9906" y="356362"/>
                  </a:lnTo>
                  <a:lnTo>
                    <a:pt x="50546" y="30276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35" name="TextBox 8"/>
            <p:cNvSpPr txBox="1">
              <a:spLocks noChangeArrowheads="1"/>
            </p:cNvSpPr>
            <p:nvPr/>
          </p:nvSpPr>
          <p:spPr bwMode="auto">
            <a:xfrm>
              <a:off x="1079500" y="4876799"/>
              <a:ext cx="2311400" cy="56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latin typeface="Times New Roman - 23"/>
                </a:rPr>
                <a:t>Was denkst du?</a:t>
              </a:r>
            </a:p>
          </p:txBody>
        </p:sp>
      </p:grpSp>
      <p:sp>
        <p:nvSpPr>
          <p:cNvPr id="36" name="Rounded Rectangular Callout 35"/>
          <p:cNvSpPr/>
          <p:nvPr/>
        </p:nvSpPr>
        <p:spPr>
          <a:xfrm>
            <a:off x="3386625" y="2132452"/>
            <a:ext cx="2371240" cy="1317356"/>
          </a:xfrm>
          <a:prstGeom prst="wedgeRoundRect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Arial" panose="020B0604020202020204" pitchFamily="34" charset="0"/>
                <a:cs typeface="Arial" panose="020B0604020202020204" pitchFamily="34" charset="0"/>
              </a:rPr>
              <a:t>Also, </a:t>
            </a:r>
            <a:r>
              <a:rPr lang="en-GB" b="1" dirty="0" err="1" smtClean="0">
                <a:solidFill>
                  <a:prstClr val="white"/>
                </a:solidFill>
                <a:latin typeface="Arial" panose="020B0604020202020204" pitchFamily="34" charset="0"/>
                <a:cs typeface="Arial" panose="020B0604020202020204" pitchFamily="34" charset="0"/>
              </a:rPr>
              <a:t>ich</a:t>
            </a:r>
            <a:r>
              <a:rPr lang="en-GB" b="1" dirty="0" smtClean="0">
                <a:solidFill>
                  <a:prstClr val="white"/>
                </a:solidFill>
                <a:latin typeface="Arial" panose="020B0604020202020204" pitchFamily="34" charset="0"/>
                <a:cs typeface="Arial" panose="020B0604020202020204" pitchFamily="34" charset="0"/>
              </a:rPr>
              <a:t> </a:t>
            </a:r>
            <a:r>
              <a:rPr lang="en-GB" b="1" dirty="0" err="1" smtClean="0">
                <a:solidFill>
                  <a:prstClr val="white"/>
                </a:solidFill>
                <a:latin typeface="Arial" panose="020B0604020202020204" pitchFamily="34" charset="0"/>
                <a:cs typeface="Arial" panose="020B0604020202020204" pitchFamily="34" charset="0"/>
              </a:rPr>
              <a:t>denke</a:t>
            </a:r>
            <a:r>
              <a:rPr lang="en-GB" b="1" dirty="0" smtClean="0">
                <a:solidFill>
                  <a:prstClr val="white"/>
                </a:solidFill>
                <a:latin typeface="Arial" panose="020B0604020202020204" pitchFamily="34" charset="0"/>
                <a:cs typeface="Arial" panose="020B0604020202020204" pitchFamily="34" charset="0"/>
              </a:rPr>
              <a:t>,  </a:t>
            </a:r>
            <a:r>
              <a:rPr lang="en-GB" sz="1600" b="1" dirty="0" err="1" smtClean="0">
                <a:solidFill>
                  <a:prstClr val="white"/>
                </a:solidFill>
                <a:latin typeface="Arial" panose="020B0604020202020204" pitchFamily="34" charset="0"/>
                <a:cs typeface="Arial" panose="020B0604020202020204" pitchFamily="34" charset="0"/>
              </a:rPr>
              <a:t>Naturwissenschaften</a:t>
            </a:r>
            <a:r>
              <a:rPr lang="en-GB" b="1" dirty="0" smtClean="0">
                <a:solidFill>
                  <a:prstClr val="white"/>
                </a:solidFill>
                <a:latin typeface="Arial" panose="020B0604020202020204" pitchFamily="34" charset="0"/>
                <a:cs typeface="Arial" panose="020B0604020202020204" pitchFamily="34" charset="0"/>
              </a:rPr>
              <a:t> </a:t>
            </a:r>
            <a:r>
              <a:rPr lang="en-GB" b="1" dirty="0" err="1" smtClean="0">
                <a:solidFill>
                  <a:prstClr val="white"/>
                </a:solidFill>
                <a:latin typeface="Arial" panose="020B0604020202020204" pitchFamily="34" charset="0"/>
                <a:cs typeface="Arial" panose="020B0604020202020204" pitchFamily="34" charset="0"/>
              </a:rPr>
              <a:t>sind</a:t>
            </a:r>
            <a:r>
              <a:rPr lang="en-GB" b="1" dirty="0" smtClean="0">
                <a:solidFill>
                  <a:prstClr val="white"/>
                </a:solidFill>
                <a:latin typeface="Arial" panose="020B0604020202020204" pitchFamily="34" charset="0"/>
                <a:cs typeface="Arial" panose="020B0604020202020204" pitchFamily="34" charset="0"/>
              </a:rPr>
              <a:t>…</a:t>
            </a:r>
            <a:endParaRPr lang="en-GB" b="1" dirty="0">
              <a:solidFill>
                <a:prstClr val="white"/>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1279" y="2596688"/>
            <a:ext cx="927288" cy="795219"/>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679" y="66975"/>
            <a:ext cx="1801600" cy="864281"/>
          </a:xfrm>
          <a:prstGeom prst="rect">
            <a:avLst/>
          </a:prstGeom>
        </p:spPr>
      </p:pic>
      <p:sp>
        <p:nvSpPr>
          <p:cNvPr id="40" name="Rounded Rectangular Callout 39"/>
          <p:cNvSpPr/>
          <p:nvPr/>
        </p:nvSpPr>
        <p:spPr>
          <a:xfrm>
            <a:off x="3387705" y="2136747"/>
            <a:ext cx="2371240" cy="1317356"/>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Arial" panose="020B0604020202020204" pitchFamily="34" charset="0"/>
                <a:cs typeface="Arial" panose="020B0604020202020204" pitchFamily="34" charset="0"/>
              </a:rPr>
              <a:t>Also, </a:t>
            </a:r>
            <a:r>
              <a:rPr lang="en-GB" b="1" dirty="0" err="1" smtClean="0">
                <a:solidFill>
                  <a:prstClr val="white"/>
                </a:solidFill>
                <a:latin typeface="Arial" panose="020B0604020202020204" pitchFamily="34" charset="0"/>
                <a:cs typeface="Arial" panose="020B0604020202020204" pitchFamily="34" charset="0"/>
              </a:rPr>
              <a:t>ich</a:t>
            </a:r>
            <a:r>
              <a:rPr lang="en-GB" b="1" dirty="0" smtClean="0">
                <a:solidFill>
                  <a:prstClr val="white"/>
                </a:solidFill>
                <a:latin typeface="Arial" panose="020B0604020202020204" pitchFamily="34" charset="0"/>
                <a:cs typeface="Arial" panose="020B0604020202020204" pitchFamily="34" charset="0"/>
              </a:rPr>
              <a:t> </a:t>
            </a:r>
            <a:r>
              <a:rPr lang="en-GB" b="1" dirty="0" err="1" smtClean="0">
                <a:solidFill>
                  <a:prstClr val="white"/>
                </a:solidFill>
                <a:latin typeface="Arial" panose="020B0604020202020204" pitchFamily="34" charset="0"/>
                <a:cs typeface="Arial" panose="020B0604020202020204" pitchFamily="34" charset="0"/>
              </a:rPr>
              <a:t>denke</a:t>
            </a:r>
            <a:r>
              <a:rPr lang="en-GB" b="1" dirty="0" smtClean="0">
                <a:solidFill>
                  <a:prstClr val="white"/>
                </a:solidFill>
                <a:latin typeface="Arial" panose="020B0604020202020204" pitchFamily="34" charset="0"/>
                <a:cs typeface="Arial" panose="020B0604020202020204" pitchFamily="34" charset="0"/>
              </a:rPr>
              <a:t>,  Geschichte </a:t>
            </a:r>
            <a:r>
              <a:rPr lang="en-GB" b="1" dirty="0" err="1" smtClean="0">
                <a:solidFill>
                  <a:prstClr val="white"/>
                </a:solidFill>
                <a:latin typeface="Arial" panose="020B0604020202020204" pitchFamily="34" charset="0"/>
                <a:cs typeface="Arial" panose="020B0604020202020204" pitchFamily="34" charset="0"/>
              </a:rPr>
              <a:t>ist</a:t>
            </a:r>
            <a:r>
              <a:rPr lang="en-GB" b="1" dirty="0" smtClean="0">
                <a:solidFill>
                  <a:prstClr val="white"/>
                </a:solidFill>
                <a:latin typeface="Arial" panose="020B0604020202020204" pitchFamily="34" charset="0"/>
                <a:cs typeface="Arial" panose="020B0604020202020204" pitchFamily="34" charset="0"/>
              </a:rPr>
              <a:t>…</a:t>
            </a:r>
            <a:endParaRPr lang="en-GB" b="1" dirty="0">
              <a:solidFill>
                <a:prstClr val="white"/>
              </a:solidFill>
              <a:latin typeface="Arial" panose="020B0604020202020204" pitchFamily="34" charset="0"/>
              <a:cs typeface="Arial" panose="020B0604020202020204" pitchFamily="34" charset="0"/>
            </a:endParaRPr>
          </a:p>
        </p:txBody>
      </p:sp>
      <p:sp>
        <p:nvSpPr>
          <p:cNvPr id="41" name="Rounded Rectangular Callout 40"/>
          <p:cNvSpPr/>
          <p:nvPr/>
        </p:nvSpPr>
        <p:spPr>
          <a:xfrm>
            <a:off x="3406095" y="2111062"/>
            <a:ext cx="2371240" cy="1317356"/>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Arial" panose="020B0604020202020204" pitchFamily="34" charset="0"/>
                <a:cs typeface="Arial" panose="020B0604020202020204" pitchFamily="34" charset="0"/>
              </a:rPr>
              <a:t>Also, </a:t>
            </a:r>
            <a:r>
              <a:rPr lang="en-GB" b="1" dirty="0" err="1" smtClean="0">
                <a:solidFill>
                  <a:prstClr val="white"/>
                </a:solidFill>
                <a:latin typeface="Arial" panose="020B0604020202020204" pitchFamily="34" charset="0"/>
                <a:cs typeface="Arial" panose="020B0604020202020204" pitchFamily="34" charset="0"/>
              </a:rPr>
              <a:t>ich</a:t>
            </a:r>
            <a:r>
              <a:rPr lang="en-GB" b="1" dirty="0" smtClean="0">
                <a:solidFill>
                  <a:prstClr val="white"/>
                </a:solidFill>
                <a:latin typeface="Arial" panose="020B0604020202020204" pitchFamily="34" charset="0"/>
                <a:cs typeface="Arial" panose="020B0604020202020204" pitchFamily="34" charset="0"/>
              </a:rPr>
              <a:t> </a:t>
            </a:r>
            <a:r>
              <a:rPr lang="en-GB" b="1" dirty="0" err="1" smtClean="0">
                <a:solidFill>
                  <a:prstClr val="white"/>
                </a:solidFill>
                <a:latin typeface="Arial" panose="020B0604020202020204" pitchFamily="34" charset="0"/>
                <a:cs typeface="Arial" panose="020B0604020202020204" pitchFamily="34" charset="0"/>
              </a:rPr>
              <a:t>denke</a:t>
            </a:r>
            <a:r>
              <a:rPr lang="en-GB" b="1" dirty="0" smtClean="0">
                <a:solidFill>
                  <a:prstClr val="white"/>
                </a:solidFill>
                <a:latin typeface="Arial" panose="020B0604020202020204" pitchFamily="34" charset="0"/>
                <a:cs typeface="Arial" panose="020B0604020202020204" pitchFamily="34" charset="0"/>
              </a:rPr>
              <a:t>,  </a:t>
            </a:r>
            <a:r>
              <a:rPr lang="en-GB" b="1" dirty="0" err="1" smtClean="0">
                <a:solidFill>
                  <a:prstClr val="white"/>
                </a:solidFill>
                <a:latin typeface="Arial" panose="020B0604020202020204" pitchFamily="34" charset="0"/>
                <a:cs typeface="Arial" panose="020B0604020202020204" pitchFamily="34" charset="0"/>
              </a:rPr>
              <a:t>Mathe</a:t>
            </a:r>
            <a:r>
              <a:rPr lang="en-GB" b="1" dirty="0" smtClean="0">
                <a:solidFill>
                  <a:prstClr val="white"/>
                </a:solidFill>
                <a:latin typeface="Arial" panose="020B0604020202020204" pitchFamily="34" charset="0"/>
                <a:cs typeface="Arial" panose="020B0604020202020204" pitchFamily="34" charset="0"/>
              </a:rPr>
              <a:t> </a:t>
            </a:r>
            <a:r>
              <a:rPr lang="en-GB" b="1" dirty="0" err="1" smtClean="0">
                <a:solidFill>
                  <a:prstClr val="white"/>
                </a:solidFill>
                <a:latin typeface="Arial" panose="020B0604020202020204" pitchFamily="34" charset="0"/>
                <a:cs typeface="Arial" panose="020B0604020202020204" pitchFamily="34" charset="0"/>
              </a:rPr>
              <a:t>ist</a:t>
            </a:r>
            <a:r>
              <a:rPr lang="en-GB" b="1" dirty="0" smtClean="0">
                <a:solidFill>
                  <a:prstClr val="white"/>
                </a:solidFill>
                <a:latin typeface="Arial" panose="020B0604020202020204" pitchFamily="34" charset="0"/>
                <a:cs typeface="Arial" panose="020B0604020202020204" pitchFamily="34" charset="0"/>
              </a:rPr>
              <a:t>…</a:t>
            </a:r>
            <a:endParaRPr lang="en-GB"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33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40" grpId="0" animBg="1"/>
      <p:bldP spid="4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Segoe UI Black" panose="020B0A02040204020203" pitchFamily="34" charset="0"/>
                <a:ea typeface="Segoe UI Black" panose="020B0A02040204020203" pitchFamily="34" charset="0"/>
                <a:cs typeface="Segoe UI Black" panose="020B0A02040204020203" pitchFamily="34" charset="0"/>
              </a:rPr>
              <a:t>And finally…</a:t>
            </a:r>
            <a:endParaRPr lang="en-GB" dirty="0"/>
          </a:p>
        </p:txBody>
      </p:sp>
      <p:sp>
        <p:nvSpPr>
          <p:cNvPr id="3" name="Content Placeholder 2"/>
          <p:cNvSpPr>
            <a:spLocks noGrp="1"/>
          </p:cNvSpPr>
          <p:nvPr>
            <p:ph idx="1"/>
          </p:nvPr>
        </p:nvSpPr>
        <p:spPr>
          <a:xfrm>
            <a:off x="319556" y="2160475"/>
            <a:ext cx="8734292" cy="4351338"/>
          </a:xfrm>
        </p:spPr>
        <p:txBody>
          <a:bodyPr/>
          <a:lstStyle/>
          <a:p>
            <a:pPr marL="0" indent="0">
              <a:lnSpc>
                <a:spcPct val="150000"/>
              </a:lnSpc>
              <a:buNone/>
            </a:pPr>
            <a:r>
              <a:rPr lang="en-GB" dirty="0">
                <a:latin typeface="Segoe Print" panose="02000600000000000000" pitchFamily="2" charset="0"/>
              </a:rPr>
              <a:t>Hail, MEMORY, hail! in thy exhaustless mine</a:t>
            </a:r>
            <a:br>
              <a:rPr lang="en-GB" dirty="0">
                <a:latin typeface="Segoe Print" panose="02000600000000000000" pitchFamily="2" charset="0"/>
              </a:rPr>
            </a:br>
            <a:r>
              <a:rPr lang="en-GB" dirty="0">
                <a:latin typeface="Segoe Print" panose="02000600000000000000" pitchFamily="2" charset="0"/>
              </a:rPr>
              <a:t>From age to age </a:t>
            </a:r>
            <a:r>
              <a:rPr lang="en-GB" dirty="0" err="1">
                <a:latin typeface="Segoe Print" panose="02000600000000000000" pitchFamily="2" charset="0"/>
              </a:rPr>
              <a:t>unnumber'd</a:t>
            </a:r>
            <a:r>
              <a:rPr lang="en-GB" dirty="0">
                <a:latin typeface="Segoe Print" panose="02000600000000000000" pitchFamily="2" charset="0"/>
              </a:rPr>
              <a:t> treasures shine!</a:t>
            </a:r>
            <a:br>
              <a:rPr lang="en-GB" dirty="0">
                <a:latin typeface="Segoe Print" panose="02000600000000000000" pitchFamily="2" charset="0"/>
              </a:rPr>
            </a:br>
            <a:r>
              <a:rPr lang="en-GB" dirty="0">
                <a:latin typeface="Segoe Print" panose="02000600000000000000" pitchFamily="2" charset="0"/>
              </a:rPr>
              <a:t>Thought and her shadowy brood thy call obey,</a:t>
            </a:r>
            <a:br>
              <a:rPr lang="en-GB" dirty="0">
                <a:latin typeface="Segoe Print" panose="02000600000000000000" pitchFamily="2" charset="0"/>
              </a:rPr>
            </a:br>
            <a:r>
              <a:rPr lang="en-GB" dirty="0">
                <a:latin typeface="Segoe Print" panose="02000600000000000000" pitchFamily="2" charset="0"/>
              </a:rPr>
              <a:t>And Place and Time are subject to thy sway!</a:t>
            </a:r>
          </a:p>
        </p:txBody>
      </p:sp>
      <p:sp>
        <p:nvSpPr>
          <p:cNvPr id="4" name="Rectangle 3"/>
          <p:cNvSpPr/>
          <p:nvPr/>
        </p:nvSpPr>
        <p:spPr>
          <a:xfrm>
            <a:off x="6122751" y="5988733"/>
            <a:ext cx="2980303" cy="646331"/>
          </a:xfrm>
          <a:prstGeom prst="rect">
            <a:avLst/>
          </a:prstGeom>
        </p:spPr>
        <p:txBody>
          <a:bodyPr wrap="none">
            <a:spAutoFit/>
          </a:bodyPr>
          <a:lstStyle/>
          <a:p>
            <a:r>
              <a:rPr lang="en-GB" b="1" dirty="0">
                <a:latin typeface="Arial" panose="020B0604020202020204" pitchFamily="34" charset="0"/>
                <a:cs typeface="Arial" panose="020B0604020202020204" pitchFamily="34" charset="0"/>
              </a:rPr>
              <a:t>The Pleasures of </a:t>
            </a:r>
            <a:r>
              <a:rPr lang="en-GB" b="1" dirty="0" smtClean="0">
                <a:latin typeface="Arial" panose="020B0604020202020204" pitchFamily="34" charset="0"/>
                <a:cs typeface="Arial" panose="020B0604020202020204" pitchFamily="34" charset="0"/>
              </a:rPr>
              <a:t>Memory</a:t>
            </a:r>
            <a:br>
              <a:rPr lang="en-GB" b="1" dirty="0" smtClean="0">
                <a:latin typeface="Arial" panose="020B0604020202020204" pitchFamily="34" charset="0"/>
                <a:cs typeface="Arial" panose="020B0604020202020204" pitchFamily="34" charset="0"/>
              </a:rPr>
            </a:br>
            <a:r>
              <a:rPr lang="en-GB" b="1" dirty="0" smtClean="0">
                <a:latin typeface="Arial" panose="020B0604020202020204" pitchFamily="34" charset="0"/>
                <a:cs typeface="Arial" panose="020B0604020202020204" pitchFamily="34" charset="0"/>
              </a:rPr>
              <a:t>Samuel Rogers (1792)</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614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673727" y="71303"/>
            <a:ext cx="7886700" cy="1325563"/>
          </a:xfrm>
        </p:spPr>
        <p:txBody>
          <a:bodyPr>
            <a:normAutofit/>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Ofsted: </a:t>
            </a:r>
            <a:r>
              <a:rPr lang="en-GB" sz="3100" b="1" i="1" dirty="0" smtClean="0"/>
              <a:t>Assessment</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425004" y="1059522"/>
            <a:ext cx="8384146" cy="5798478"/>
          </a:xfrm>
        </p:spPr>
        <p:txBody>
          <a:bodyPr>
            <a:normAutofit fontScale="92500" lnSpcReduction="10000"/>
          </a:bodyPr>
          <a:lstStyle/>
          <a:p>
            <a:pPr marL="0" indent="0">
              <a:buNone/>
            </a:pPr>
            <a:r>
              <a:rPr lang="en-GB" dirty="0"/>
              <a:t>I also want to take this opportunity to raise the issue of marking. I recognise that marking and feedback to pupils, both written and oral, are important aspects of assessment. However, as inspectors we should </a:t>
            </a:r>
            <a:r>
              <a:rPr lang="en-GB" b="1" dirty="0"/>
              <a:t>not expect </a:t>
            </a:r>
            <a:r>
              <a:rPr lang="en-GB" dirty="0"/>
              <a:t>to see any </a:t>
            </a:r>
            <a:r>
              <a:rPr lang="en-GB" b="1" dirty="0"/>
              <a:t>specific frequency, type or volume of marking and feedback; </a:t>
            </a:r>
            <a:r>
              <a:rPr lang="en-GB" dirty="0"/>
              <a:t>these are for the school to decide through its assessment policy. Marking and feedback should be consistent with that policy, which may cater for different subjects and different age groups of pupils in different ways, in order to promote learning effectively. </a:t>
            </a:r>
            <a:r>
              <a:rPr lang="en-GB" b="1" dirty="0"/>
              <a:t>These activities need to be useful for pupils and sustainable for teachers</a:t>
            </a:r>
            <a:r>
              <a:rPr lang="en-GB" dirty="0"/>
              <a:t>. As a result, the clarification document has been amended to reflect this. If it is necessary to identify marking/feedback as an area for improvement for a school, </a:t>
            </a:r>
            <a:r>
              <a:rPr lang="en-GB" b="1" dirty="0"/>
              <a:t>inspectors must pay careful attention </a:t>
            </a:r>
            <a:r>
              <a:rPr lang="en-GB" dirty="0"/>
              <a:t>to the way </a:t>
            </a:r>
            <a:r>
              <a:rPr lang="en-GB" b="1" dirty="0"/>
              <a:t>recommendations </a:t>
            </a:r>
            <a:r>
              <a:rPr lang="en-GB" dirty="0"/>
              <a:t>are written to ensure that these do not drive </a:t>
            </a:r>
            <a:r>
              <a:rPr lang="en-GB" b="1" dirty="0"/>
              <a:t>unnecessary workload for teachers.</a:t>
            </a:r>
          </a:p>
          <a:p>
            <a:endParaRPr lang="en-GB" dirty="0"/>
          </a:p>
        </p:txBody>
      </p:sp>
    </p:spTree>
    <p:extLst>
      <p:ext uri="{BB962C8B-B14F-4D97-AF65-F5344CB8AC3E}">
        <p14:creationId xmlns:p14="http://schemas.microsoft.com/office/powerpoint/2010/main" val="34464014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685800" y="323873"/>
            <a:ext cx="7772400" cy="2387600"/>
          </a:xfrm>
        </p:spPr>
        <p:txBody>
          <a:bodyPr>
            <a:normAutofit fontScale="90000"/>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Memory and thought: </a:t>
            </a:r>
            <a:r>
              <a:rPr lang="en-GB" sz="5300" dirty="0" smtClean="0">
                <a:latin typeface="Segoe Print" panose="02000600000000000000" pitchFamily="2" charset="0"/>
                <a:ea typeface="Segoe UI Black" panose="020B0A02040204020203" pitchFamily="34" charset="0"/>
                <a:cs typeface="Segoe UI Black" panose="020B0A02040204020203" pitchFamily="34" charset="0"/>
              </a:rPr>
              <a:t>why we can’t have one without the other</a:t>
            </a:r>
            <a:endParaRPr lang="en-GB" sz="53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Subtitle 2"/>
          <p:cNvSpPr>
            <a:spLocks noGrp="1"/>
          </p:cNvSpPr>
          <p:nvPr>
            <p:ph type="subTitle" idx="1"/>
          </p:nvPr>
        </p:nvSpPr>
        <p:spPr>
          <a:xfrm>
            <a:off x="936938" y="5393923"/>
            <a:ext cx="6858000" cy="1655762"/>
          </a:xfrm>
        </p:spPr>
        <p:txBody>
          <a:bodyPr>
            <a:normAutofit/>
          </a:bodyPr>
          <a:lstStyle/>
          <a:p>
            <a:r>
              <a:rPr lang="en-GB" sz="2800" b="1" dirty="0" smtClean="0">
                <a:latin typeface="Arial" panose="020B0604020202020204" pitchFamily="34" charset="0"/>
                <a:cs typeface="Arial" panose="020B0604020202020204" pitchFamily="34" charset="0"/>
              </a:rPr>
              <a:t>Rachel Hawkes</a:t>
            </a:r>
            <a:br>
              <a:rPr lang="en-GB" sz="2800" b="1" dirty="0" smtClean="0">
                <a:latin typeface="Arial" panose="020B0604020202020204" pitchFamily="34" charset="0"/>
                <a:cs typeface="Arial" panose="020B0604020202020204" pitchFamily="34" charset="0"/>
              </a:rPr>
            </a:br>
            <a:r>
              <a:rPr lang="en-GB" sz="2800" b="1" dirty="0" smtClean="0">
                <a:latin typeface="Arial" panose="020B0604020202020204" pitchFamily="34" charset="0"/>
                <a:cs typeface="Arial" panose="020B0604020202020204" pitchFamily="34" charset="0"/>
              </a:rPr>
              <a:t>Language World 2015</a:t>
            </a:r>
            <a:endParaRPr lang="en-GB"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243598" y="2745883"/>
            <a:ext cx="2476500" cy="2476500"/>
          </a:xfrm>
          <a:prstGeom prst="rect">
            <a:avLst/>
          </a:prstGeom>
        </p:spPr>
      </p:pic>
    </p:spTree>
    <p:extLst>
      <p:ext uri="{BB962C8B-B14F-4D97-AF65-F5344CB8AC3E}">
        <p14:creationId xmlns:p14="http://schemas.microsoft.com/office/powerpoint/2010/main" val="1774251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D5FF"/>
        </a:solidFill>
        <a:effectLst/>
      </p:bgPr>
    </p:bg>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 name="Picture 9"/>
          <p:cNvPicPr>
            <a:picLocks noChangeAspect="1"/>
          </p:cNvPicPr>
          <p:nvPr/>
        </p:nvPicPr>
        <p:blipFill>
          <a:blip r:embed="rId3"/>
          <a:stretch>
            <a:fillRect/>
          </a:stretch>
        </p:blipFill>
        <p:spPr>
          <a:xfrm>
            <a:off x="773692" y="429128"/>
            <a:ext cx="7596615" cy="5929847"/>
          </a:xfrm>
          <a:prstGeom prst="rect">
            <a:avLst/>
          </a:prstGeom>
        </p:spPr>
      </p:pic>
    </p:spTree>
    <p:extLst>
      <p:ext uri="{BB962C8B-B14F-4D97-AF65-F5344CB8AC3E}">
        <p14:creationId xmlns:p14="http://schemas.microsoft.com/office/powerpoint/2010/main" val="2747409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839</TotalTime>
  <Words>3846</Words>
  <Application>Microsoft Office PowerPoint</Application>
  <PresentationFormat>On-screen Show (4:3)</PresentationFormat>
  <Paragraphs>568</Paragraphs>
  <Slides>80</Slides>
  <Notes>47</Notes>
  <HiddenSlides>0</HiddenSlides>
  <MMClips>1</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80</vt:i4>
      </vt:variant>
    </vt:vector>
  </HeadingPairs>
  <TitlesOfParts>
    <vt:vector size="106" baseType="lpstr">
      <vt:lpstr>宋体</vt:lpstr>
      <vt:lpstr>宋体</vt:lpstr>
      <vt:lpstr>Arial</vt:lpstr>
      <vt:lpstr>Arial Black</vt:lpstr>
      <vt:lpstr>Arial Narrow</vt:lpstr>
      <vt:lpstr>Brush Script MT</vt:lpstr>
      <vt:lpstr>Calibri</vt:lpstr>
      <vt:lpstr>Calibri Light</vt:lpstr>
      <vt:lpstr>Segoe Print</vt:lpstr>
      <vt:lpstr>Segoe UI Black</vt:lpstr>
      <vt:lpstr>Segoe UI Semibold</vt:lpstr>
      <vt:lpstr>Times New Roman</vt:lpstr>
      <vt:lpstr>Times New Roman - 23</vt:lpstr>
      <vt:lpstr>Times New Roman - 24</vt:lpstr>
      <vt:lpstr>Times New Roman - 27</vt:lpstr>
      <vt:lpstr>UtopiaStd-Regular</vt:lpstr>
      <vt:lpstr>Wingdings</vt:lpstr>
      <vt:lpstr>Office Theme</vt:lpstr>
      <vt:lpstr>blank</vt:lpstr>
      <vt:lpstr>1_Office Theme</vt:lpstr>
      <vt:lpstr>2_Office Theme</vt:lpstr>
      <vt:lpstr>3_Office Theme</vt:lpstr>
      <vt:lpstr>4_Office Theme</vt:lpstr>
      <vt:lpstr>5_Office Theme</vt:lpstr>
      <vt:lpstr>6_Office Theme</vt:lpstr>
      <vt:lpstr>7_Office Theme</vt:lpstr>
      <vt:lpstr>Developing memory skills in language learning</vt:lpstr>
      <vt:lpstr>PowerPoint Presentation</vt:lpstr>
      <vt:lpstr>PowerPoint Presentation</vt:lpstr>
      <vt:lpstr>PowerPoint Presentation</vt:lpstr>
      <vt:lpstr>PowerPoint Presentation</vt:lpstr>
      <vt:lpstr>No empirical support for…</vt:lpstr>
      <vt:lpstr>Ofsted: Observing teaching and learning </vt:lpstr>
      <vt:lpstr>Ofsted: Assessment</vt:lpstr>
      <vt:lpstr>PowerPoint Presentation</vt:lpstr>
      <vt:lpstr>1  Memory is…</vt:lpstr>
      <vt:lpstr>Teaching idea [1]</vt:lpstr>
      <vt:lpstr>O português</vt:lpstr>
      <vt:lpstr>O português</vt:lpstr>
      <vt:lpstr>O português</vt:lpstr>
      <vt:lpstr>PowerPoint Presentation</vt:lpstr>
      <vt:lpstr>2  Repetition is…</vt:lpstr>
      <vt:lpstr>Teaching idea [2]</vt:lpstr>
      <vt:lpstr>PowerPoint Presentation</vt:lpstr>
      <vt:lpstr>3  Your access to…</vt:lpstr>
      <vt:lpstr>Teaching idea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Teaching idea [3 cont’d.]</vt:lpstr>
      <vt:lpstr>PowerPoint Presentation</vt:lpstr>
      <vt:lpstr>PowerPoint Presentation</vt:lpstr>
      <vt:lpstr>PowerPoint Presentation</vt:lpstr>
      <vt:lpstr>PowerPoint Presentation</vt:lpstr>
      <vt:lpstr>PowerPoint Presentation</vt:lpstr>
      <vt:lpstr>PowerPoint Presentation</vt:lpstr>
      <vt:lpstr>4  But…</vt:lpstr>
      <vt:lpstr>Teaching idea [4]</vt:lpstr>
      <vt:lpstr>Student voice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Students (and adults)…</vt:lpstr>
      <vt:lpstr>Teaching idea [5]</vt:lpstr>
      <vt:lpstr>6  Master it and…</vt:lpstr>
      <vt:lpstr>Teaching idea [6]</vt:lpstr>
      <vt:lpstr>Teaching idea [6 cont’d.]</vt:lpstr>
      <vt:lpstr>PowerPoint Presentation</vt:lpstr>
      <vt:lpstr>PowerPoint Presentation</vt:lpstr>
      <vt:lpstr>7  Make the meaningless…</vt:lpstr>
      <vt:lpstr>Teaching idea [7]</vt:lpstr>
      <vt:lpstr>PowerPoint Presentation</vt:lpstr>
      <vt:lpstr>PowerPoint Presentation</vt:lpstr>
      <vt:lpstr>Student voice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Teaching idea [8]</vt:lpstr>
      <vt:lpstr>8  Test yourself…</vt:lpstr>
      <vt:lpstr>PowerPoint Presentation</vt:lpstr>
      <vt:lpstr>PowerPoint Presentation</vt:lpstr>
      <vt:lpstr>PowerPoint Presentation</vt:lpstr>
      <vt:lpstr>And finally…</vt:lpstr>
      <vt:lpstr>Memory and thought: why we can’t have one without the other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65</cp:revision>
  <dcterms:created xsi:type="dcterms:W3CDTF">2015-02-17T10:00:16Z</dcterms:created>
  <dcterms:modified xsi:type="dcterms:W3CDTF">2016-02-03T08:04:16Z</dcterms:modified>
</cp:coreProperties>
</file>