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03910-661B-41E1-AF00-F0DB5106E642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95A1-FFB5-4D01-848E-FE3AD50FBE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0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http://1.bp.blogspot.com/_ffbv1LyjXY8/TJRuzIwu4aI/AAAAAAAABGY/_atzKWcNyY0/s1600/poster.jpg</a:t>
            </a: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11C69D-619E-4344-8C5E-040DD0B0B3CF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Edexcel Higher Reading 2011</a:t>
            </a:r>
            <a:br>
              <a:rPr lang="en-GB" dirty="0" smtClean="0"/>
            </a:br>
            <a:r>
              <a:rPr lang="en-GB" dirty="0" smtClean="0"/>
              <a:t>Q5</a:t>
            </a:r>
            <a:br>
              <a:rPr lang="en-GB" dirty="0" smtClean="0"/>
            </a:br>
            <a:r>
              <a:rPr lang="en-GB" dirty="0" smtClean="0"/>
              <a:t>Level 4/5 – Text is straightforward but does draw in several different</a:t>
            </a:r>
            <a:r>
              <a:rPr lang="en-GB" baseline="0" dirty="0" smtClean="0"/>
              <a:t> areas of vocabulary.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0B15-9DF1-4A43-A7E7-012F612E98D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4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Edexcel Foundation 2010</a:t>
            </a:r>
            <a:r>
              <a:rPr lang="en-GB" baseline="0" dirty="0" smtClean="0"/>
              <a:t> Legacy Q10</a:t>
            </a:r>
            <a:br>
              <a:rPr lang="en-GB" baseline="0" dirty="0" smtClean="0"/>
            </a:br>
            <a:r>
              <a:rPr lang="en-GB" baseline="0" dirty="0" smtClean="0"/>
              <a:t>Level 5 – They will also need to remember ‘vela’ from Y8.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0B15-9DF1-4A43-A7E7-012F612E98D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41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Edexcel Higher 2008 Q8</a:t>
            </a:r>
            <a:br>
              <a:rPr lang="en-GB" dirty="0" smtClean="0"/>
            </a:br>
            <a:r>
              <a:rPr lang="en-GB" dirty="0" smtClean="0"/>
              <a:t>Level 6/7</a:t>
            </a:r>
            <a:br>
              <a:rPr lang="en-GB" dirty="0" smtClean="0"/>
            </a:br>
            <a:r>
              <a:rPr lang="en-GB" dirty="0" smtClean="0"/>
              <a:t>This</a:t>
            </a:r>
            <a:r>
              <a:rPr lang="en-GB" baseline="0" dirty="0" smtClean="0"/>
              <a:t> is tricky.  It is more out of context than previous tasks, has a different, more adult register and some unfamiliar words. </a:t>
            </a:r>
            <a:br>
              <a:rPr lang="en-GB" baseline="0" dirty="0" smtClean="0"/>
            </a:br>
            <a:r>
              <a:rPr lang="en-GB" baseline="0" dirty="0" smtClean="0"/>
              <a:t>It may be good not to give this to single linguist groups but to wait for Level 6/7 reading tasks until next time around.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0B15-9DF1-4A43-A7E7-012F612E98D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4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2FE30-EF2B-48D1-99CF-69DF71BF196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703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2011</a:t>
            </a:r>
            <a:r>
              <a:rPr lang="en-GB" baseline="0" dirty="0" smtClean="0"/>
              <a:t> Higher Q6</a:t>
            </a:r>
            <a:br>
              <a:rPr lang="en-GB" baseline="0" dirty="0" smtClean="0"/>
            </a:br>
            <a:r>
              <a:rPr lang="en-GB" baseline="0" dirty="0" smtClean="0"/>
              <a:t>Level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63DAB-A715-4C9B-9B1D-47B390891B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Edexcel 2009 Higher</a:t>
            </a:r>
            <a:r>
              <a:rPr lang="en-GB" baseline="0" dirty="0" smtClean="0"/>
              <a:t> Q6</a:t>
            </a:r>
            <a:endParaRPr lang="fr-FR" dirty="0" smtClean="0"/>
          </a:p>
          <a:p>
            <a:r>
              <a:rPr lang="en-GB" dirty="0" smtClean="0"/>
              <a:t>Level 7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00B15-9DF1-4A43-A7E7-012F612E98D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0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obviously a lot more ideas – limit is only</a:t>
            </a:r>
            <a:r>
              <a:rPr lang="en-GB" baseline="0" dirty="0" smtClean="0"/>
              <a:t> time to explore them, create them, try them out!  And today, the time is limited to share the ideas, but I hope that’s been a useful session and you’ve taken at least one thought away to explore in your own practice.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FBD5-C8D6-44EA-A072-D4473285BE1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9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3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45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64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2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5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40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6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59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7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2FBDC-C9AE-4F0B-B771-BCDFA967CA36}" type="datetimeFigureOut">
              <a:rPr lang="fr-FR" smtClean="0"/>
              <a:t>22/02/2012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F2AC6-21CA-4D64-A9FF-31AA0FF0F9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57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.co.uk/" TargetMode="External"/><Relationship Id="rId7" Type="http://schemas.openxmlformats.org/officeDocument/2006/relationships/hyperlink" Target="mailto:rhawkes@comberton.cambs.sch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hyperlink" Target="http://www.rachelhawkes.com/RPP/Song/SongContests.php" TargetMode="External"/><Relationship Id="rId4" Type="http://schemas.openxmlformats.org/officeDocument/2006/relationships/hyperlink" Target="http://www.rachelhawk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/>
          <p:cNvSpPr>
            <a:spLocks noGrp="1"/>
          </p:cNvSpPr>
          <p:nvPr>
            <p:ph idx="1"/>
          </p:nvPr>
        </p:nvSpPr>
        <p:spPr>
          <a:xfrm>
            <a:off x="457200" y="1831975"/>
            <a:ext cx="4686300" cy="4525963"/>
          </a:xfrm>
        </p:spPr>
        <p:txBody>
          <a:bodyPr/>
          <a:lstStyle/>
          <a:p>
            <a:r>
              <a:rPr lang="en-GB" dirty="0" smtClean="0"/>
              <a:t>Exam strategy training early</a:t>
            </a:r>
          </a:p>
          <a:p>
            <a:r>
              <a:rPr lang="en-GB" dirty="0" smtClean="0"/>
              <a:t>Use the texts as a way in to the topic at KS4</a:t>
            </a:r>
          </a:p>
          <a:p>
            <a:r>
              <a:rPr lang="en-GB" dirty="0" smtClean="0"/>
              <a:t>Use the material to assess at KS3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63" y="285750"/>
            <a:ext cx="8358187" cy="120015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7200" b="1" i="1" dirty="0" smtClean="0">
                <a:solidFill>
                  <a:schemeClr val="bg1"/>
                </a:solidFill>
                <a:latin typeface="Freestyle Script" pitchFamily="66" charset="0"/>
              </a:rPr>
              <a:t>GCSE Reading materials</a:t>
            </a:r>
            <a:endParaRPr lang="en-US" sz="7200" b="1" i="1" dirty="0">
              <a:solidFill>
                <a:schemeClr val="bg1"/>
              </a:solidFill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-2738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  New programme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62" y="2269314"/>
            <a:ext cx="6477025" cy="447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920" y="788511"/>
            <a:ext cx="8230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‘Vida Sana’ </a:t>
            </a:r>
            <a:r>
              <a:rPr lang="en-GB" dirty="0" err="1" smtClean="0"/>
              <a:t>es</a:t>
            </a:r>
            <a:r>
              <a:rPr lang="en-GB" dirty="0" smtClean="0"/>
              <a:t> un </a:t>
            </a:r>
            <a:r>
              <a:rPr lang="en-GB" dirty="0" err="1" smtClean="0"/>
              <a:t>nuevo</a:t>
            </a:r>
            <a:r>
              <a:rPr lang="en-GB" dirty="0" smtClean="0"/>
              <a:t> </a:t>
            </a:r>
            <a:r>
              <a:rPr lang="en-GB" dirty="0" err="1" smtClean="0"/>
              <a:t>programa</a:t>
            </a:r>
            <a:r>
              <a:rPr lang="en-GB" dirty="0" smtClean="0"/>
              <a:t> de </a:t>
            </a:r>
            <a:r>
              <a:rPr lang="en-GB" dirty="0" err="1" smtClean="0"/>
              <a:t>televisión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los </a:t>
            </a:r>
            <a:r>
              <a:rPr lang="en-GB" dirty="0" err="1" smtClean="0"/>
              <a:t>jóvenes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El primer </a:t>
            </a:r>
            <a:r>
              <a:rPr lang="en-GB" dirty="0" err="1" smtClean="0"/>
              <a:t>programa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en </a:t>
            </a:r>
            <a:r>
              <a:rPr lang="en-GB" dirty="0" err="1" smtClean="0"/>
              <a:t>enero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Los </a:t>
            </a:r>
            <a:r>
              <a:rPr lang="en-GB" dirty="0" err="1" smtClean="0"/>
              <a:t>presentadores</a:t>
            </a:r>
            <a:r>
              <a:rPr lang="en-GB" dirty="0" smtClean="0"/>
              <a:t> van a </a:t>
            </a:r>
            <a:r>
              <a:rPr lang="en-GB" dirty="0" err="1" smtClean="0"/>
              <a:t>discutir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la comida </a:t>
            </a:r>
            <a:r>
              <a:rPr lang="en-GB" dirty="0" err="1" smtClean="0"/>
              <a:t>sana</a:t>
            </a:r>
            <a:r>
              <a:rPr lang="en-GB" dirty="0" smtClean="0"/>
              <a:t> y </a:t>
            </a:r>
            <a:r>
              <a:rPr lang="en-GB" dirty="0" err="1" smtClean="0"/>
              <a:t>tú</a:t>
            </a:r>
            <a:r>
              <a:rPr lang="en-GB" dirty="0" smtClean="0"/>
              <a:t> </a:t>
            </a:r>
            <a:r>
              <a:rPr lang="en-GB" dirty="0" err="1" smtClean="0"/>
              <a:t>puedes</a:t>
            </a:r>
            <a:r>
              <a:rPr lang="en-GB" dirty="0" smtClean="0"/>
              <a:t>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preguntas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err="1" smtClean="0"/>
              <a:t>También</a:t>
            </a:r>
            <a:r>
              <a:rPr lang="en-GB" dirty="0" smtClean="0"/>
              <a:t> los </a:t>
            </a:r>
            <a:r>
              <a:rPr lang="en-GB" dirty="0" err="1" smtClean="0"/>
              <a:t>famosos</a:t>
            </a:r>
            <a:r>
              <a:rPr lang="en-GB" dirty="0" smtClean="0"/>
              <a:t> van a </a:t>
            </a:r>
            <a:r>
              <a:rPr lang="en-GB" dirty="0" err="1" smtClean="0"/>
              <a:t>hablar</a:t>
            </a:r>
            <a:r>
              <a:rPr lang="en-GB" dirty="0" smtClean="0"/>
              <a:t> </a:t>
            </a:r>
            <a:r>
              <a:rPr lang="en-GB" dirty="0" err="1" smtClean="0"/>
              <a:t>sobre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deporte</a:t>
            </a:r>
            <a:r>
              <a:rPr lang="en-GB" dirty="0" smtClean="0"/>
              <a:t> </a:t>
            </a:r>
            <a:r>
              <a:rPr lang="en-GB" dirty="0" err="1" smtClean="0"/>
              <a:t>favorito</a:t>
            </a:r>
            <a:r>
              <a:rPr lang="en-GB" dirty="0" smtClean="0"/>
              <a:t>.</a:t>
            </a:r>
            <a:endParaRPr lang="fr-FR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639852"/>
            <a:ext cx="8208912" cy="15650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3131840" y="10734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Read this article and choose the correct responses.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6456" y="-2738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/4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06" y="476672"/>
            <a:ext cx="8532440" cy="329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4462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4  Watching TV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9700" y="127443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Answer the questions in English.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95206"/>
              </p:ext>
            </p:extLst>
          </p:nvPr>
        </p:nvGraphicFramePr>
        <p:xfrm>
          <a:off x="263106" y="3844285"/>
          <a:ext cx="8773390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6695"/>
                <a:gridCol w="438669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  Which day of the week is the TV listing for?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  Who</a:t>
                      </a:r>
                      <a:r>
                        <a:rPr lang="en-GB" baseline="0" dirty="0" smtClean="0"/>
                        <a:t> are the programmes for?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  What time does the film begin?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  What is the special programme about?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5.  What in particular might you use the blog for?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5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833438"/>
            <a:ext cx="8915400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" y="10963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6 La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televisión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fenómeno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mundial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31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7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0308" y="620688"/>
            <a:ext cx="54006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domingo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en la Plaza de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Iglesia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tuvo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lugar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 fiesta de la tortilla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organizada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instituto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San Ramón en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Sevilla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Paco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Pastrana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hizo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mejor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tortilla 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eso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recibió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quinientos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euros.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Paco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dijo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tortilla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tenía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huevos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patatas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cebolla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también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champiñones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noche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todos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puedieron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sentarse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en la plaza, comer tortilla gratis 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comprar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vino.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92911"/>
              </p:ext>
            </p:extLst>
          </p:nvPr>
        </p:nvGraphicFramePr>
        <p:xfrm>
          <a:off x="1259632" y="3990375"/>
          <a:ext cx="26144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534"/>
                <a:gridCol w="57191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Sunday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Saturday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Monday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36512" y="-27384"/>
            <a:ext cx="48965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4  A Spanish omelette making competition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Read the article. Put a cross (X) in the correct boxes.</a:t>
            </a:r>
          </a:p>
          <a:p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9183" y="48717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/5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356372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1.The competition was on…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510305"/>
              </p:ext>
            </p:extLst>
          </p:nvPr>
        </p:nvGraphicFramePr>
        <p:xfrm>
          <a:off x="1291239" y="5556840"/>
          <a:ext cx="26144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534"/>
                <a:gridCol w="57191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The church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The school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The town hall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43608" y="512479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2.  The competition was organised by...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4329"/>
              </p:ext>
            </p:extLst>
          </p:nvPr>
        </p:nvGraphicFramePr>
        <p:xfrm>
          <a:off x="5800944" y="1430487"/>
          <a:ext cx="287551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6493"/>
                <a:gridCol w="6290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fifteen euros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fifty euros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five</a:t>
                      </a:r>
                      <a:r>
                        <a:rPr lang="en-GB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hundred  euros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96136" y="9807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Paco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Pastrana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won…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32476"/>
              </p:ext>
            </p:extLst>
          </p:nvPr>
        </p:nvGraphicFramePr>
        <p:xfrm>
          <a:off x="5796136" y="3290168"/>
          <a:ext cx="26144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534"/>
                <a:gridCol w="57191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mushrooms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ham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cheese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652120" y="263691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4. The extra ingredient in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Paco’s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tortilla was…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06135"/>
              </p:ext>
            </p:extLst>
          </p:nvPr>
        </p:nvGraphicFramePr>
        <p:xfrm>
          <a:off x="5728936" y="5018360"/>
          <a:ext cx="2947519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2749"/>
                <a:gridCol w="64477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eat and drink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relax and chat to friends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  enjoy the musical entertainment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724128" y="456860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5.  In the evening, people could…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5696" y="62068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Fiesta de la tortilla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36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4624"/>
            <a:ext cx="6240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5  ¿Cómo </a:t>
            </a:r>
            <a:r>
              <a:rPr lang="es-ES" sz="2800" b="1" dirty="0">
                <a:latin typeface="Times New Roman" pitchFamily="18" charset="0"/>
                <a:cs typeface="Times New Roman" pitchFamily="18" charset="0"/>
              </a:rPr>
              <a:t>ayudar a salvar el planeta?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opiniones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2448272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</a:t>
            </a:r>
            <a:r>
              <a:rPr lang="en-GB" dirty="0" smtClean="0"/>
              <a:t>  </a:t>
            </a:r>
            <a:r>
              <a:rPr lang="en-GB" dirty="0" err="1" smtClean="0"/>
              <a:t>Siempre</a:t>
            </a:r>
            <a:r>
              <a:rPr lang="en-GB" dirty="0" smtClean="0"/>
              <a:t> hay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tener</a:t>
            </a:r>
            <a:r>
              <a:rPr lang="en-GB" dirty="0" smtClean="0"/>
              <a:t> </a:t>
            </a:r>
            <a:r>
              <a:rPr lang="en-GB" dirty="0" err="1" smtClean="0"/>
              <a:t>cuidado</a:t>
            </a:r>
            <a:r>
              <a:rPr lang="en-GB" dirty="0" smtClean="0"/>
              <a:t> con el </a:t>
            </a:r>
            <a:r>
              <a:rPr lang="en-GB" dirty="0" err="1" smtClean="0"/>
              <a:t>agua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gastamos</a:t>
            </a:r>
            <a:r>
              <a:rPr lang="en-GB" dirty="0" smtClean="0"/>
              <a:t>, al </a:t>
            </a:r>
            <a:r>
              <a:rPr lang="en-GB" dirty="0" err="1" smtClean="0"/>
              <a:t>limpiar</a:t>
            </a:r>
            <a:r>
              <a:rPr lang="en-GB" dirty="0" smtClean="0"/>
              <a:t> la casa, al </a:t>
            </a:r>
            <a:r>
              <a:rPr lang="en-GB" dirty="0" err="1" smtClean="0"/>
              <a:t>cocinar</a:t>
            </a:r>
            <a:r>
              <a:rPr lang="en-GB" dirty="0" smtClean="0"/>
              <a:t> y al </a:t>
            </a:r>
            <a:r>
              <a:rPr lang="en-GB" dirty="0" err="1" smtClean="0"/>
              <a:t>fregar</a:t>
            </a:r>
            <a:r>
              <a:rPr lang="en-GB" dirty="0" smtClean="0"/>
              <a:t>.  </a:t>
            </a:r>
            <a:r>
              <a:rPr lang="en-GB" b="1" dirty="0" smtClean="0"/>
              <a:t>Ana</a:t>
            </a:r>
            <a:endParaRPr lang="fr-FR" b="1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51520" y="1196752"/>
            <a:ext cx="2880320" cy="1584176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3311860" y="980728"/>
            <a:ext cx="2664296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</a:t>
            </a:r>
            <a:r>
              <a:rPr lang="en-GB" dirty="0" smtClean="0"/>
              <a:t>  </a:t>
            </a:r>
            <a:r>
              <a:rPr lang="en-GB" dirty="0" err="1" smtClean="0"/>
              <a:t>Mi</a:t>
            </a:r>
            <a:r>
              <a:rPr lang="en-GB" dirty="0" smtClean="0"/>
              <a:t> padre </a:t>
            </a:r>
            <a:r>
              <a:rPr lang="en-GB" dirty="0" err="1" smtClean="0"/>
              <a:t>ya</a:t>
            </a:r>
            <a:r>
              <a:rPr lang="en-GB" dirty="0" smtClean="0"/>
              <a:t> no </a:t>
            </a:r>
            <a:r>
              <a:rPr lang="en-GB" dirty="0" err="1" smtClean="0"/>
              <a:t>quiere</a:t>
            </a:r>
            <a:r>
              <a:rPr lang="en-GB" dirty="0" smtClean="0"/>
              <a:t> </a:t>
            </a:r>
            <a:r>
              <a:rPr lang="en-GB" dirty="0" err="1" smtClean="0"/>
              <a:t>llevarnos</a:t>
            </a:r>
            <a:r>
              <a:rPr lang="en-GB" dirty="0" smtClean="0"/>
              <a:t> al </a:t>
            </a:r>
            <a:r>
              <a:rPr lang="en-GB" dirty="0" err="1" smtClean="0"/>
              <a:t>colegio</a:t>
            </a:r>
            <a:r>
              <a:rPr lang="en-GB" dirty="0" smtClean="0"/>
              <a:t> en </a:t>
            </a:r>
            <a:r>
              <a:rPr lang="en-GB" dirty="0" err="1" smtClean="0"/>
              <a:t>coche</a:t>
            </a:r>
            <a:r>
              <a:rPr lang="en-GB" dirty="0" smtClean="0"/>
              <a:t>. 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inconveniente</a:t>
            </a:r>
            <a:r>
              <a:rPr lang="en-GB" dirty="0" smtClean="0"/>
              <a:t>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entiendo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reduce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emisiones</a:t>
            </a:r>
            <a:r>
              <a:rPr lang="en-GB" dirty="0" smtClean="0"/>
              <a:t>.  </a:t>
            </a:r>
            <a:r>
              <a:rPr lang="en-GB" b="1" dirty="0" smtClean="0"/>
              <a:t>Xavier</a:t>
            </a:r>
            <a:endParaRPr lang="fr-FR" b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203848" y="980728"/>
            <a:ext cx="2880320" cy="1584176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6260182" y="381724"/>
            <a:ext cx="273630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</a:t>
            </a:r>
            <a:r>
              <a:rPr lang="en-GB" dirty="0" smtClean="0"/>
              <a:t>  </a:t>
            </a:r>
            <a:r>
              <a:rPr lang="en-GB" dirty="0" err="1" smtClean="0"/>
              <a:t>Mis</a:t>
            </a:r>
            <a:r>
              <a:rPr lang="en-GB" dirty="0" smtClean="0"/>
              <a:t> padres </a:t>
            </a:r>
            <a:r>
              <a:rPr lang="en-GB" dirty="0" err="1" smtClean="0"/>
              <a:t>siempre</a:t>
            </a:r>
            <a:r>
              <a:rPr lang="en-GB" dirty="0" smtClean="0"/>
              <a:t> </a:t>
            </a: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 smtClean="0"/>
              <a:t>han</a:t>
            </a:r>
            <a:r>
              <a:rPr lang="en-GB" dirty="0" smtClean="0"/>
              <a:t> dado un </a:t>
            </a:r>
            <a:r>
              <a:rPr lang="en-GB" dirty="0" err="1" smtClean="0"/>
              <a:t>buen</a:t>
            </a:r>
            <a:r>
              <a:rPr lang="en-GB" dirty="0" smtClean="0"/>
              <a:t> </a:t>
            </a:r>
            <a:r>
              <a:rPr lang="en-GB" dirty="0" err="1" smtClean="0"/>
              <a:t>ejemplo</a:t>
            </a:r>
            <a:r>
              <a:rPr lang="en-GB" dirty="0" smtClean="0"/>
              <a:t>.  En mi casa </a:t>
            </a:r>
            <a:r>
              <a:rPr lang="en-GB" dirty="0" err="1" smtClean="0"/>
              <a:t>todos</a:t>
            </a:r>
            <a:r>
              <a:rPr lang="en-GB" dirty="0" smtClean="0"/>
              <a:t> </a:t>
            </a:r>
            <a:r>
              <a:rPr lang="en-GB" dirty="0" err="1" smtClean="0"/>
              <a:t>entendemos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importante</a:t>
            </a:r>
            <a:r>
              <a:rPr lang="en-GB" dirty="0" smtClean="0"/>
              <a:t> </a:t>
            </a:r>
            <a:r>
              <a:rPr lang="en-GB" dirty="0" err="1" smtClean="0"/>
              <a:t>desconectar</a:t>
            </a:r>
            <a:r>
              <a:rPr lang="en-GB" dirty="0" smtClean="0"/>
              <a:t> el </a:t>
            </a:r>
            <a:r>
              <a:rPr lang="en-GB" dirty="0" err="1" smtClean="0"/>
              <a:t>televisor</a:t>
            </a:r>
            <a:r>
              <a:rPr lang="en-GB" dirty="0" smtClean="0"/>
              <a:t> </a:t>
            </a:r>
            <a:r>
              <a:rPr lang="en-GB" dirty="0" err="1" smtClean="0"/>
              <a:t>cuando</a:t>
            </a:r>
            <a:r>
              <a:rPr lang="en-GB" dirty="0" smtClean="0"/>
              <a:t> no lo </a:t>
            </a:r>
            <a:r>
              <a:rPr lang="en-GB" dirty="0" err="1" smtClean="0"/>
              <a:t>estamos</a:t>
            </a:r>
            <a:r>
              <a:rPr lang="en-GB" dirty="0" smtClean="0"/>
              <a:t> </a:t>
            </a:r>
            <a:r>
              <a:rPr lang="en-GB" dirty="0" err="1" smtClean="0"/>
              <a:t>viendo</a:t>
            </a:r>
            <a:r>
              <a:rPr lang="en-GB" dirty="0" smtClean="0"/>
              <a:t>.  </a:t>
            </a:r>
            <a:r>
              <a:rPr lang="en-GB" b="1" dirty="0" smtClean="0"/>
              <a:t>José</a:t>
            </a:r>
            <a:endParaRPr lang="fr-FR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188174" y="263371"/>
            <a:ext cx="2880320" cy="2160240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251520" y="3717032"/>
            <a:ext cx="269369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D</a:t>
            </a:r>
            <a:r>
              <a:rPr lang="en-GB" dirty="0" smtClean="0"/>
              <a:t>  </a:t>
            </a:r>
            <a:r>
              <a:rPr lang="en-GB" dirty="0" smtClean="0">
                <a:latin typeface="Calibri"/>
                <a:cs typeface="Calibri"/>
              </a:rPr>
              <a:t>¡</a:t>
            </a:r>
            <a:r>
              <a:rPr lang="en-GB" dirty="0" err="1" smtClean="0"/>
              <a:t>Yo</a:t>
            </a:r>
            <a:r>
              <a:rPr lang="en-GB" dirty="0" smtClean="0"/>
              <a:t> soy la responsible en mi casa! </a:t>
            </a:r>
            <a:r>
              <a:rPr lang="en-GB" dirty="0" err="1" smtClean="0"/>
              <a:t>Mis</a:t>
            </a:r>
            <a:r>
              <a:rPr lang="en-GB" dirty="0" smtClean="0"/>
              <a:t> padres </a:t>
            </a:r>
            <a:r>
              <a:rPr lang="en-GB" dirty="0" err="1" smtClean="0"/>
              <a:t>dicen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no </a:t>
            </a:r>
            <a:r>
              <a:rPr lang="en-GB" dirty="0" err="1" smtClean="0"/>
              <a:t>tienen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reciclar</a:t>
            </a:r>
            <a:r>
              <a:rPr lang="en-GB" dirty="0" smtClean="0"/>
              <a:t>, </a:t>
            </a:r>
            <a:r>
              <a:rPr lang="en-GB" dirty="0" err="1" smtClean="0"/>
              <a:t>pero</a:t>
            </a:r>
            <a:r>
              <a:rPr lang="en-GB" dirty="0" smtClean="0"/>
              <a:t> </a:t>
            </a:r>
            <a:r>
              <a:rPr lang="en-GB" dirty="0" err="1" smtClean="0"/>
              <a:t>yo</a:t>
            </a:r>
            <a:r>
              <a:rPr lang="en-GB" dirty="0" smtClean="0"/>
              <a:t> </a:t>
            </a:r>
            <a:r>
              <a:rPr lang="en-GB" dirty="0" err="1" smtClean="0"/>
              <a:t>opino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son </a:t>
            </a:r>
            <a:r>
              <a:rPr lang="en-GB" dirty="0" err="1" smtClean="0"/>
              <a:t>perezosos</a:t>
            </a:r>
            <a:r>
              <a:rPr lang="en-GB" dirty="0" smtClean="0"/>
              <a:t>.  </a:t>
            </a:r>
            <a:r>
              <a:rPr lang="en-GB" b="1" dirty="0" smtClean="0"/>
              <a:t>Isabel</a:t>
            </a:r>
            <a:endParaRPr lang="fr-FR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107504" y="3717032"/>
            <a:ext cx="2880320" cy="1805175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3271799" y="3546506"/>
            <a:ext cx="2624733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</a:t>
            </a:r>
            <a:r>
              <a:rPr lang="en-GB" dirty="0" smtClean="0"/>
              <a:t>  </a:t>
            </a:r>
            <a:r>
              <a:rPr lang="en-GB" dirty="0" smtClean="0">
                <a:latin typeface="Calibri"/>
                <a:cs typeface="Calibri"/>
              </a:rPr>
              <a:t>Me </a:t>
            </a:r>
            <a:r>
              <a:rPr lang="en-GB" dirty="0" err="1" smtClean="0">
                <a:latin typeface="Calibri"/>
                <a:cs typeface="Calibri"/>
              </a:rPr>
              <a:t>gusta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que</a:t>
            </a:r>
            <a:r>
              <a:rPr lang="en-GB" dirty="0" smtClean="0">
                <a:latin typeface="Calibri"/>
                <a:cs typeface="Calibri"/>
              </a:rPr>
              <a:t>, en mi </a:t>
            </a:r>
            <a:r>
              <a:rPr lang="en-GB" dirty="0" err="1" smtClean="0">
                <a:latin typeface="Calibri"/>
                <a:cs typeface="Calibri"/>
              </a:rPr>
              <a:t>colegio</a:t>
            </a:r>
            <a:r>
              <a:rPr lang="en-GB" dirty="0" smtClean="0">
                <a:latin typeface="Calibri"/>
                <a:cs typeface="Calibri"/>
              </a:rPr>
              <a:t>, los </a:t>
            </a:r>
            <a:r>
              <a:rPr lang="en-GB" dirty="0" err="1" smtClean="0">
                <a:latin typeface="Calibri"/>
                <a:cs typeface="Calibri"/>
              </a:rPr>
              <a:t>profesores</a:t>
            </a:r>
            <a:r>
              <a:rPr lang="en-GB" dirty="0" smtClean="0">
                <a:latin typeface="Calibri"/>
                <a:cs typeface="Calibri"/>
              </a:rPr>
              <a:t> no </a:t>
            </a:r>
            <a:r>
              <a:rPr lang="en-GB" dirty="0" err="1" smtClean="0">
                <a:latin typeface="Calibri"/>
                <a:cs typeface="Calibri"/>
              </a:rPr>
              <a:t>animen</a:t>
            </a:r>
            <a:r>
              <a:rPr lang="en-GB" dirty="0" smtClean="0">
                <a:latin typeface="Calibri"/>
                <a:cs typeface="Calibri"/>
              </a:rPr>
              <a:t> a comer comida </a:t>
            </a:r>
            <a:r>
              <a:rPr lang="en-GB" dirty="0" err="1" smtClean="0">
                <a:latin typeface="Calibri"/>
                <a:cs typeface="Calibri"/>
              </a:rPr>
              <a:t>sana</a:t>
            </a:r>
            <a:r>
              <a:rPr lang="en-GB" dirty="0" smtClean="0">
                <a:latin typeface="Calibri"/>
                <a:cs typeface="Calibri"/>
              </a:rPr>
              <a:t>.  La cantina </a:t>
            </a:r>
            <a:r>
              <a:rPr lang="en-GB" dirty="0" err="1" smtClean="0">
                <a:latin typeface="Calibri"/>
                <a:cs typeface="Calibri"/>
              </a:rPr>
              <a:t>es</a:t>
            </a:r>
            <a:r>
              <a:rPr lang="en-GB" dirty="0" smtClean="0">
                <a:latin typeface="Calibri"/>
                <a:cs typeface="Calibri"/>
              </a:rPr>
              <a:t> mucho </a:t>
            </a:r>
            <a:r>
              <a:rPr lang="en-GB" dirty="0" err="1" smtClean="0">
                <a:latin typeface="Calibri"/>
                <a:cs typeface="Calibri"/>
              </a:rPr>
              <a:t>más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limpia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ahora</a:t>
            </a:r>
            <a:r>
              <a:rPr lang="en-GB" dirty="0" smtClean="0">
                <a:latin typeface="Calibri"/>
                <a:cs typeface="Calibri"/>
              </a:rPr>
              <a:t> y no hay </a:t>
            </a:r>
            <a:r>
              <a:rPr lang="en-GB" dirty="0" err="1" smtClean="0">
                <a:latin typeface="Calibri"/>
                <a:cs typeface="Calibri"/>
              </a:rPr>
              <a:t>que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reciclar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tantos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paquetes</a:t>
            </a:r>
            <a:r>
              <a:rPr lang="en-GB" dirty="0" smtClean="0">
                <a:latin typeface="Calibri"/>
                <a:cs typeface="Calibri"/>
              </a:rPr>
              <a:t> de </a:t>
            </a:r>
            <a:r>
              <a:rPr lang="en-GB" dirty="0" err="1" smtClean="0">
                <a:latin typeface="Calibri"/>
                <a:cs typeface="Calibri"/>
              </a:rPr>
              <a:t>plástico</a:t>
            </a:r>
            <a:r>
              <a:rPr lang="en-GB" dirty="0" smtClean="0">
                <a:latin typeface="Calibri"/>
                <a:cs typeface="Calibri"/>
              </a:rPr>
              <a:t>. </a:t>
            </a:r>
            <a:r>
              <a:rPr lang="en-GB" b="1" dirty="0" err="1" smtClean="0"/>
              <a:t>María</a:t>
            </a:r>
            <a:endParaRPr lang="fr-FR" b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131840" y="3474498"/>
            <a:ext cx="2880320" cy="2474782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6300192" y="3501008"/>
            <a:ext cx="2616274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dirty="0" smtClean="0"/>
              <a:t>  </a:t>
            </a:r>
            <a:r>
              <a:rPr lang="en-GB" dirty="0" smtClean="0">
                <a:latin typeface="Calibri"/>
                <a:cs typeface="Calibri"/>
              </a:rPr>
              <a:t>Durante </a:t>
            </a:r>
            <a:r>
              <a:rPr lang="en-GB" dirty="0" err="1" smtClean="0">
                <a:latin typeface="Calibri"/>
                <a:cs typeface="Calibri"/>
              </a:rPr>
              <a:t>las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vacaciones</a:t>
            </a:r>
            <a:r>
              <a:rPr lang="en-GB" dirty="0" smtClean="0">
                <a:latin typeface="Calibri"/>
                <a:cs typeface="Calibri"/>
              </a:rPr>
              <a:t>, soy </a:t>
            </a:r>
            <a:r>
              <a:rPr lang="en-GB" dirty="0" err="1" smtClean="0">
                <a:latin typeface="Calibri"/>
                <a:cs typeface="Calibri"/>
              </a:rPr>
              <a:t>miembro</a:t>
            </a:r>
            <a:r>
              <a:rPr lang="en-GB" dirty="0" smtClean="0">
                <a:latin typeface="Calibri"/>
                <a:cs typeface="Calibri"/>
              </a:rPr>
              <a:t> de un club </a:t>
            </a:r>
            <a:r>
              <a:rPr lang="en-GB" dirty="0" err="1" smtClean="0">
                <a:latin typeface="Calibri"/>
                <a:cs typeface="Calibri"/>
              </a:rPr>
              <a:t>ambiental</a:t>
            </a:r>
            <a:r>
              <a:rPr lang="en-GB" dirty="0" smtClean="0">
                <a:latin typeface="Calibri"/>
                <a:cs typeface="Calibri"/>
              </a:rPr>
              <a:t> y </a:t>
            </a:r>
            <a:r>
              <a:rPr lang="en-GB" dirty="0" err="1" smtClean="0">
                <a:latin typeface="Calibri"/>
                <a:cs typeface="Calibri"/>
              </a:rPr>
              <a:t>mantenemos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limpias</a:t>
            </a:r>
            <a:r>
              <a:rPr lang="en-GB" dirty="0" smtClean="0">
                <a:latin typeface="Calibri"/>
                <a:cs typeface="Calibri"/>
              </a:rPr>
              <a:t> los </a:t>
            </a:r>
            <a:r>
              <a:rPr lang="en-GB" dirty="0" err="1" smtClean="0">
                <a:latin typeface="Calibri"/>
                <a:cs typeface="Calibri"/>
              </a:rPr>
              <a:t>parques</a:t>
            </a:r>
            <a:r>
              <a:rPr lang="en-GB" dirty="0" smtClean="0">
                <a:latin typeface="Calibri"/>
                <a:cs typeface="Calibri"/>
              </a:rPr>
              <a:t> y </a:t>
            </a:r>
            <a:r>
              <a:rPr lang="en-GB" dirty="0" err="1" smtClean="0">
                <a:latin typeface="Calibri"/>
                <a:cs typeface="Calibri"/>
              </a:rPr>
              <a:t>las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calles</a:t>
            </a:r>
            <a:r>
              <a:rPr lang="en-GB" dirty="0" smtClean="0">
                <a:latin typeface="Calibri"/>
                <a:cs typeface="Calibri"/>
              </a:rPr>
              <a:t>. </a:t>
            </a:r>
            <a:r>
              <a:rPr lang="en-GB" dirty="0" err="1" smtClean="0">
                <a:latin typeface="Calibri"/>
                <a:cs typeface="Calibri"/>
              </a:rPr>
              <a:t>Es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algo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muy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práctico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que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podemos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 err="1" smtClean="0">
                <a:latin typeface="Calibri"/>
                <a:cs typeface="Calibri"/>
              </a:rPr>
              <a:t>hacer</a:t>
            </a:r>
            <a:r>
              <a:rPr lang="en-GB" dirty="0" smtClean="0">
                <a:latin typeface="Calibri"/>
                <a:cs typeface="Calibri"/>
              </a:rPr>
              <a:t>. </a:t>
            </a:r>
            <a:r>
              <a:rPr lang="en-GB" b="1" dirty="0" smtClean="0"/>
              <a:t>Carlos.</a:t>
            </a:r>
            <a:endParaRPr lang="fr-FR" b="1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6191672" y="3356992"/>
            <a:ext cx="2880320" cy="2349816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3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6596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Quién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es?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equis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(X) en la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casilla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correcta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19355"/>
              </p:ext>
            </p:extLst>
          </p:nvPr>
        </p:nvGraphicFramePr>
        <p:xfrm>
          <a:off x="323528" y="908720"/>
          <a:ext cx="8280918" cy="5649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49629"/>
                <a:gridCol w="480849"/>
                <a:gridCol w="480849"/>
                <a:gridCol w="400708"/>
                <a:gridCol w="480849"/>
                <a:gridCol w="480849"/>
                <a:gridCol w="507185"/>
              </a:tblGrid>
              <a:tr h="7176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B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C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D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F</a:t>
                      </a:r>
                      <a:endParaRPr lang="fr-FR" sz="2800" b="1" dirty="0"/>
                    </a:p>
                  </a:txBody>
                  <a:tcPr anchor="ctr"/>
                </a:tc>
              </a:tr>
              <a:tr h="7176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(1)</a:t>
                      </a:r>
                      <a:r>
                        <a:rPr lang="en-GB" sz="2400" baseline="0" dirty="0" smtClean="0"/>
                        <a:t> Hay </a:t>
                      </a:r>
                      <a:r>
                        <a:rPr lang="en-GB" sz="2400" baseline="0" dirty="0" err="1" smtClean="0"/>
                        <a:t>que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ahorrar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agua</a:t>
                      </a:r>
                      <a:r>
                        <a:rPr lang="en-GB" sz="2400" baseline="0" dirty="0" smtClean="0"/>
                        <a:t>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</a:tr>
              <a:tr h="717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(2)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Toda</a:t>
                      </a:r>
                      <a:r>
                        <a:rPr lang="en-GB" sz="2400" baseline="0" dirty="0" smtClean="0"/>
                        <a:t> la </a:t>
                      </a:r>
                      <a:r>
                        <a:rPr lang="en-GB" sz="2400" baseline="0" dirty="0" err="1" smtClean="0"/>
                        <a:t>familia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intenta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ahorrar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energía</a:t>
                      </a:r>
                      <a:r>
                        <a:rPr lang="en-GB" sz="2400" baseline="0" dirty="0" smtClean="0"/>
                        <a:t>.</a:t>
                      </a:r>
                      <a:endParaRPr lang="fr-F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</a:tr>
              <a:tr h="123869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(3) </a:t>
                      </a:r>
                      <a:r>
                        <a:rPr lang="en-GB" sz="2400" dirty="0" err="1" smtClean="0"/>
                        <a:t>Es</a:t>
                      </a:r>
                      <a:r>
                        <a:rPr lang="en-GB" sz="2400" baseline="0" dirty="0" smtClean="0"/>
                        <a:t> la </a:t>
                      </a:r>
                      <a:r>
                        <a:rPr lang="en-GB" sz="2400" baseline="0" dirty="0" err="1" smtClean="0"/>
                        <a:t>única</a:t>
                      </a:r>
                      <a:r>
                        <a:rPr lang="en-GB" sz="2400" baseline="0" dirty="0" smtClean="0"/>
                        <a:t> en casa </a:t>
                      </a:r>
                      <a:r>
                        <a:rPr lang="en-GB" sz="2400" baseline="0" dirty="0" err="1" smtClean="0"/>
                        <a:t>que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hace</a:t>
                      </a:r>
                      <a:r>
                        <a:rPr lang="en-GB" sz="2400" baseline="0" dirty="0" smtClean="0"/>
                        <a:t> un </a:t>
                      </a:r>
                      <a:r>
                        <a:rPr lang="en-GB" sz="2400" baseline="0" dirty="0" err="1" smtClean="0"/>
                        <a:t>esfuerzo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para</a:t>
                      </a:r>
                      <a:r>
                        <a:rPr lang="en-GB" sz="2400" baseline="0" dirty="0" smtClean="0"/>
                        <a:t> el </a:t>
                      </a:r>
                      <a:r>
                        <a:rPr lang="en-GB" sz="2400" baseline="0" dirty="0" err="1" smtClean="0"/>
                        <a:t>medio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ambiente</a:t>
                      </a:r>
                      <a:r>
                        <a:rPr lang="en-GB" sz="2400" baseline="0" dirty="0" smtClean="0"/>
                        <a:t>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</a:tr>
              <a:tr h="717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(4) </a:t>
                      </a:r>
                      <a:r>
                        <a:rPr lang="en-GB" sz="2400" baseline="0" dirty="0" smtClean="0"/>
                        <a:t>Se </a:t>
                      </a:r>
                      <a:r>
                        <a:rPr lang="en-GB" sz="2400" baseline="0" dirty="0" err="1" smtClean="0"/>
                        <a:t>peocupa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por</a:t>
                      </a:r>
                      <a:r>
                        <a:rPr lang="en-GB" sz="2400" baseline="0" dirty="0" smtClean="0"/>
                        <a:t> la </a:t>
                      </a:r>
                      <a:r>
                        <a:rPr lang="en-GB" sz="2400" baseline="0" dirty="0" err="1" smtClean="0"/>
                        <a:t>contaminación</a:t>
                      </a:r>
                      <a:r>
                        <a:rPr lang="en-GB" sz="2400" baseline="0" dirty="0" smtClean="0"/>
                        <a:t> del </a:t>
                      </a:r>
                      <a:r>
                        <a:rPr lang="en-GB" sz="2400" baseline="0" dirty="0" err="1" smtClean="0"/>
                        <a:t>aire</a:t>
                      </a:r>
                      <a:r>
                        <a:rPr lang="en-GB" sz="2400" baseline="0" dirty="0" smtClean="0"/>
                        <a:t>.</a:t>
                      </a:r>
                      <a:endParaRPr lang="fr-FR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</a:tr>
              <a:tr h="7176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(5) </a:t>
                      </a:r>
                      <a:r>
                        <a:rPr lang="en-GB" sz="2400" dirty="0" err="1" smtClean="0"/>
                        <a:t>Es</a:t>
                      </a:r>
                      <a:r>
                        <a:rPr lang="en-GB" sz="2400" dirty="0" smtClean="0"/>
                        <a:t> parte de </a:t>
                      </a:r>
                      <a:r>
                        <a:rPr lang="en-GB" sz="2400" dirty="0" err="1" smtClean="0"/>
                        <a:t>una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organización</a:t>
                      </a:r>
                      <a:r>
                        <a:rPr lang="en-GB" sz="2400" baseline="0" dirty="0" smtClean="0"/>
                        <a:t>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</a:tr>
              <a:tr h="7176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(6) Le </a:t>
                      </a:r>
                      <a:r>
                        <a:rPr lang="en-GB" sz="2400" dirty="0" err="1" smtClean="0"/>
                        <a:t>interesa</a:t>
                      </a:r>
                      <a:r>
                        <a:rPr lang="en-GB" sz="2400" baseline="0" dirty="0" smtClean="0"/>
                        <a:t> la comida </a:t>
                      </a:r>
                      <a:r>
                        <a:rPr lang="en-GB" sz="2400" baseline="0" dirty="0" err="1" smtClean="0"/>
                        <a:t>sana</a:t>
                      </a:r>
                      <a:r>
                        <a:rPr lang="en-GB" sz="2400" baseline="0" dirty="0" smtClean="0"/>
                        <a:t>.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09183" y="48717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/6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59087"/>
              </p:ext>
            </p:extLst>
          </p:nvPr>
        </p:nvGraphicFramePr>
        <p:xfrm>
          <a:off x="179512" y="171449"/>
          <a:ext cx="8856984" cy="6497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6984"/>
              </a:tblGrid>
              <a:tr h="574886">
                <a:tc>
                  <a:txBody>
                    <a:bodyPr/>
                    <a:lstStyle/>
                    <a:p>
                      <a:r>
                        <a:rPr lang="en-GB" sz="2400" b="1" dirty="0" err="1" smtClean="0"/>
                        <a:t>Comberton</a:t>
                      </a:r>
                      <a:r>
                        <a:rPr lang="en-GB" sz="2400" b="1" dirty="0" smtClean="0"/>
                        <a:t> Village College</a:t>
                      </a:r>
                      <a:endParaRPr lang="en-US" sz="2400" b="1" dirty="0"/>
                    </a:p>
                  </a:txBody>
                  <a:tcPr marL="91439" marR="91439" marT="45725" marB="45725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67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n-GB" sz="3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My contact details and links to resources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39" marR="91439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85156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>
                          <a:hlinkClick r:id="rId3"/>
                        </a:rPr>
                        <a:t>www.tes.co.uk</a:t>
                      </a:r>
                      <a:r>
                        <a:rPr lang="en-US" sz="2400" dirty="0" smtClean="0"/>
                        <a:t>  (type ‘</a:t>
                      </a:r>
                      <a:r>
                        <a:rPr lang="en-US" sz="2400" dirty="0" err="1" smtClean="0"/>
                        <a:t>rhawkes</a:t>
                      </a:r>
                      <a:r>
                        <a:rPr lang="en-US" sz="2400" dirty="0" smtClean="0"/>
                        <a:t>’ into search to pull up all resources)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2400" dirty="0" smtClean="0">
                          <a:hlinkClick r:id="rId4"/>
                        </a:rPr>
                        <a:t>www.rachelhawkes.com</a:t>
                      </a:r>
                      <a:endParaRPr lang="en-US" sz="2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Spontaneous talk sessions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Resources (Y7, 9,GCSE, AS Level</a:t>
                      </a:r>
                      <a:r>
                        <a:rPr lang="en-US" sz="2400" baseline="0" dirty="0" smtClean="0"/>
                        <a:t> Spanish)</a:t>
                      </a:r>
                      <a:endParaRPr lang="en-US" sz="2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400" dirty="0" smtClean="0"/>
                        <a:t>Using</a:t>
                      </a:r>
                      <a:r>
                        <a:rPr lang="en-US" sz="2400" baseline="0" dirty="0" smtClean="0"/>
                        <a:t> music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dirty="0" smtClean="0">
                          <a:hlinkClick r:id="rId5"/>
                        </a:rPr>
                        <a:t>http://www.rachelhawkes.com/RPP/Song/SongContests.php</a:t>
                      </a:r>
                      <a:r>
                        <a:rPr lang="en-US" sz="2400" dirty="0" smtClean="0"/>
                        <a:t> </a:t>
                      </a:r>
                      <a:br>
                        <a:rPr lang="en-US" sz="2400" dirty="0" smtClean="0"/>
                      </a:br>
                      <a:endParaRPr lang="en-US" sz="2400" dirty="0" smtClean="0"/>
                    </a:p>
                  </a:txBody>
                  <a:tcPr marL="91439" marR="91439" marT="45725" marB="45725" anchor="b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297">
                <a:tc>
                  <a:txBody>
                    <a:bodyPr/>
                    <a:lstStyle/>
                    <a:p>
                      <a:pPr algn="r"/>
                      <a:r>
                        <a:rPr lang="en-GB" sz="1600" b="1" i="1" dirty="0" smtClean="0"/>
                        <a:t>Rachel Hawkes</a:t>
                      </a:r>
                      <a:endParaRPr lang="en-US" sz="1600" i="1" dirty="0"/>
                    </a:p>
                  </a:txBody>
                  <a:tcPr marL="91439" marR="91439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1441510" cy="1316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7704" y="155679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hlinkClick r:id="rId4"/>
              </a:rPr>
              <a:t>www.rachelhawkes.com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>
                <a:hlinkClick r:id="rId7"/>
              </a:rPr>
              <a:t>rhawkes@comberton.cambs.sch.uk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01223 262503 ext.222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19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On-screen Show (4:3)</PresentationFormat>
  <Paragraphs>88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1</cp:revision>
  <dcterms:created xsi:type="dcterms:W3CDTF">2012-02-22T21:08:40Z</dcterms:created>
  <dcterms:modified xsi:type="dcterms:W3CDTF">2012-02-22T21:08:54Z</dcterms:modified>
</cp:coreProperties>
</file>