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8" r:id="rId2"/>
    <p:sldId id="257" r:id="rId3"/>
    <p:sldId id="26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2" r:id="rId12"/>
    <p:sldId id="274" r:id="rId13"/>
    <p:sldId id="275" r:id="rId14"/>
    <p:sldId id="276" r:id="rId15"/>
    <p:sldId id="277" r:id="rId16"/>
    <p:sldId id="259" r:id="rId17"/>
    <p:sldId id="268" r:id="rId18"/>
    <p:sldId id="282" r:id="rId19"/>
    <p:sldId id="260" r:id="rId20"/>
    <p:sldId id="278" r:id="rId21"/>
    <p:sldId id="281" r:id="rId22"/>
    <p:sldId id="270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7" d="100"/>
          <a:sy n="57" d="100"/>
        </p:scale>
        <p:origin x="2436" y="1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49944-0F92-455B-A800-772DE50B40A9}" type="datetimeFigureOut">
              <a:rPr lang="en-GB" smtClean="0"/>
              <a:t>20/11/2016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E3AE7-3E64-4B4E-BD31-0E5FAF8A3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08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39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6) Say numbers and they say the correct action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BD1A2-59AC-4A10-A84F-07B234762367}" type="slidenum">
              <a:rPr lang="en-GB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66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Introduce a game of Simon says</a:t>
            </a:r>
          </a:p>
          <a:p>
            <a:endParaRPr lang="en-GB" dirty="0" smtClean="0"/>
          </a:p>
          <a:p>
            <a:r>
              <a:rPr lang="en-GB" dirty="0" smtClean="0"/>
              <a:t>At the moment, just use ‘</a:t>
            </a:r>
            <a:r>
              <a:rPr lang="en-GB" dirty="0" err="1" smtClean="0"/>
              <a:t>Tocaos</a:t>
            </a:r>
            <a:r>
              <a:rPr lang="en-GB" dirty="0" smtClean="0"/>
              <a:t> la / el / los / </a:t>
            </a:r>
            <a:r>
              <a:rPr lang="en-GB" dirty="0" err="1" smtClean="0"/>
              <a:t>las</a:t>
            </a:r>
            <a:r>
              <a:rPr lang="en-GB" dirty="0" smtClean="0"/>
              <a:t>’ with the different parts of the </a:t>
            </a:r>
            <a:r>
              <a:rPr lang="en-GB" dirty="0" err="1" smtClean="0"/>
              <a:t>boday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EC575-E40D-470D-BF85-5967EADE755C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64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C1622-2879-4EEB-8207-3C38553BB33C}" type="slidenum">
              <a:rPr lang="en-GB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27075"/>
            <a:ext cx="4843462" cy="363220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</a:rPr>
              <a:t>Gap-fill sheets to print &amp; photocopy for pupils to use (you can make these A5 size). </a:t>
            </a:r>
            <a:endParaRPr lang="en-GB" dirty="0" smtClean="0">
              <a:latin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</a:rPr>
              <a:t>These are the body parts with the vowels missing.  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Teacher</a:t>
            </a:r>
            <a:r>
              <a:rPr lang="en-GB" baseline="0" dirty="0" smtClean="0">
                <a:latin typeface="Calibri" panose="020F0502020204030204" pitchFamily="34" charset="0"/>
              </a:rPr>
              <a:t> to read each one aloud and pupils to fill in the missing letters.</a:t>
            </a:r>
          </a:p>
          <a:p>
            <a:endParaRPr lang="en-GB" baseline="0" dirty="0" smtClean="0">
              <a:latin typeface="Calibri" panose="020F0502020204030204" pitchFamily="34" charset="0"/>
            </a:endParaRPr>
          </a:p>
          <a:p>
            <a:r>
              <a:rPr lang="en-GB" dirty="0" smtClean="0"/>
              <a:t>1 = la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cabeza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2 = los </a:t>
            </a:r>
            <a:r>
              <a:rPr lang="en-GB" baseline="0" dirty="0" err="1" smtClean="0"/>
              <a:t>hombros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3 = el </a:t>
            </a:r>
            <a:r>
              <a:rPr lang="en-GB" baseline="0" dirty="0" err="1" smtClean="0"/>
              <a:t>brazo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4 = el </a:t>
            </a:r>
            <a:r>
              <a:rPr lang="en-GB" baseline="0" dirty="0" err="1" smtClean="0"/>
              <a:t>codo</a:t>
            </a:r>
            <a:endParaRPr lang="en-GB" baseline="0" dirty="0" smtClean="0"/>
          </a:p>
          <a:p>
            <a:r>
              <a:rPr lang="en-GB" baseline="0" dirty="0" smtClean="0"/>
              <a:t>5 = la </a:t>
            </a:r>
            <a:r>
              <a:rPr lang="en-GB" baseline="0" dirty="0" err="1" smtClean="0"/>
              <a:t>mano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6 = el </a:t>
            </a:r>
            <a:r>
              <a:rPr lang="en-GB" baseline="0" dirty="0" err="1" smtClean="0"/>
              <a:t>dedo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7 = la </a:t>
            </a:r>
            <a:r>
              <a:rPr lang="en-GB" baseline="0" dirty="0" err="1" smtClean="0"/>
              <a:t>pierna</a:t>
            </a:r>
            <a:endParaRPr lang="en-GB" baseline="0" dirty="0" smtClean="0"/>
          </a:p>
          <a:p>
            <a:r>
              <a:rPr lang="en-GB" baseline="0" dirty="0" smtClean="0"/>
              <a:t>8 = la </a:t>
            </a:r>
            <a:r>
              <a:rPr lang="en-GB" baseline="0" dirty="0" err="1" smtClean="0"/>
              <a:t>rodilla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9 = el pie</a:t>
            </a:r>
            <a:endParaRPr lang="en-GB" dirty="0" smtClean="0"/>
          </a:p>
          <a:p>
            <a:r>
              <a:rPr lang="en-GB" baseline="0" dirty="0" smtClean="0">
                <a:latin typeface="Calibri" panose="020F0502020204030204" pitchFamily="34" charset="0"/>
              </a:rPr>
              <a:t>10 = el </a:t>
            </a:r>
            <a:r>
              <a:rPr lang="en-GB" baseline="0" dirty="0" err="1" smtClean="0">
                <a:latin typeface="Calibri" panose="020F0502020204030204" pitchFamily="34" charset="0"/>
              </a:rPr>
              <a:t>estómago</a:t>
            </a:r>
            <a:r>
              <a:rPr lang="en-GB" baseline="0" dirty="0" smtClean="0">
                <a:latin typeface="Calibri" panose="020F0502020204030204" pitchFamily="34" charset="0"/>
              </a:rPr>
              <a:t/>
            </a:r>
            <a:br>
              <a:rPr lang="en-GB" baseline="0" dirty="0" smtClean="0">
                <a:latin typeface="Calibri" panose="020F0502020204030204" pitchFamily="34" charset="0"/>
              </a:rPr>
            </a:br>
            <a:r>
              <a:rPr lang="en-GB" baseline="0" dirty="0" smtClean="0">
                <a:latin typeface="Calibri" panose="020F0502020204030204" pitchFamily="34" charset="0"/>
              </a:rPr>
              <a:t/>
            </a:r>
            <a:br>
              <a:rPr lang="en-GB" baseline="0" dirty="0" smtClean="0">
                <a:latin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854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C1622-2879-4EEB-8207-3C38553BB33C}" type="slidenum">
              <a:rPr lang="en-GB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27075"/>
            <a:ext cx="4843462" cy="363220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</a:rPr>
              <a:t>Gap-fill sheets to print &amp; photocopy for pupils to use (you can make these A5 size). </a:t>
            </a:r>
            <a:endParaRPr lang="en-GB" dirty="0" smtClean="0">
              <a:latin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</a:rPr>
              <a:t>These are the body parts with the vowels missing.  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Teacher</a:t>
            </a:r>
            <a:r>
              <a:rPr lang="en-GB" baseline="0" dirty="0" smtClean="0">
                <a:latin typeface="Calibri" panose="020F0502020204030204" pitchFamily="34" charset="0"/>
              </a:rPr>
              <a:t> to read each one aloud and pupils to fill in the missing letters.</a:t>
            </a:r>
          </a:p>
          <a:p>
            <a:endParaRPr lang="en-GB" baseline="0" dirty="0" smtClean="0">
              <a:latin typeface="Calibri" panose="020F0502020204030204" pitchFamily="34" charset="0"/>
            </a:endParaRPr>
          </a:p>
          <a:p>
            <a:r>
              <a:rPr lang="en-GB" dirty="0" smtClean="0"/>
              <a:t>1 = la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cabeza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2 = los </a:t>
            </a:r>
            <a:r>
              <a:rPr lang="en-GB" baseline="0" dirty="0" err="1" smtClean="0"/>
              <a:t>hombros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3 = el </a:t>
            </a:r>
            <a:r>
              <a:rPr lang="en-GB" baseline="0" dirty="0" err="1" smtClean="0"/>
              <a:t>brazo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4 = el </a:t>
            </a:r>
            <a:r>
              <a:rPr lang="en-GB" baseline="0" dirty="0" err="1" smtClean="0"/>
              <a:t>codo</a:t>
            </a:r>
            <a:endParaRPr lang="en-GB" baseline="0" dirty="0" smtClean="0"/>
          </a:p>
          <a:p>
            <a:r>
              <a:rPr lang="en-GB" baseline="0" dirty="0" smtClean="0"/>
              <a:t>5 = la </a:t>
            </a:r>
            <a:r>
              <a:rPr lang="en-GB" baseline="0" dirty="0" err="1" smtClean="0"/>
              <a:t>mano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6 = el </a:t>
            </a:r>
            <a:r>
              <a:rPr lang="en-GB" baseline="0" dirty="0" err="1" smtClean="0"/>
              <a:t>dedo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7 = la </a:t>
            </a:r>
            <a:r>
              <a:rPr lang="en-GB" baseline="0" dirty="0" err="1" smtClean="0"/>
              <a:t>pierna</a:t>
            </a:r>
            <a:endParaRPr lang="en-GB" baseline="0" dirty="0" smtClean="0"/>
          </a:p>
          <a:p>
            <a:r>
              <a:rPr lang="en-GB" baseline="0" dirty="0" smtClean="0"/>
              <a:t>8 = la </a:t>
            </a:r>
            <a:r>
              <a:rPr lang="en-GB" baseline="0" dirty="0" err="1" smtClean="0"/>
              <a:t>rodilla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9 = el pie</a:t>
            </a:r>
            <a:endParaRPr lang="en-GB" dirty="0" smtClean="0"/>
          </a:p>
          <a:p>
            <a:r>
              <a:rPr lang="en-GB" baseline="0" dirty="0" smtClean="0">
                <a:latin typeface="Calibri" panose="020F0502020204030204" pitchFamily="34" charset="0"/>
              </a:rPr>
              <a:t>10 = el </a:t>
            </a:r>
            <a:r>
              <a:rPr lang="en-GB" baseline="0" dirty="0" err="1" smtClean="0">
                <a:latin typeface="Calibri" panose="020F0502020204030204" pitchFamily="34" charset="0"/>
              </a:rPr>
              <a:t>estómago</a:t>
            </a:r>
            <a:r>
              <a:rPr lang="en-GB" baseline="0" dirty="0" smtClean="0">
                <a:latin typeface="Calibri" panose="020F0502020204030204" pitchFamily="34" charset="0"/>
              </a:rPr>
              <a:t/>
            </a:r>
            <a:br>
              <a:rPr lang="en-GB" baseline="0" dirty="0" smtClean="0">
                <a:latin typeface="Calibri" panose="020F0502020204030204" pitchFamily="34" charset="0"/>
              </a:rPr>
            </a:br>
            <a:r>
              <a:rPr lang="en-GB" baseline="0" dirty="0" smtClean="0">
                <a:latin typeface="Calibri" panose="020F0502020204030204" pitchFamily="34" charset="0"/>
              </a:rPr>
              <a:t/>
            </a:r>
            <a:br>
              <a:rPr lang="en-GB" baseline="0" dirty="0" smtClean="0">
                <a:latin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081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Pupils have this in their work books and can write in the words at the end of the lesson.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EC575-E40D-470D-BF85-5967EADE755C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90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Introduce a game of Simon says</a:t>
            </a:r>
          </a:p>
          <a:p>
            <a:endParaRPr lang="en-GB" dirty="0" smtClean="0"/>
          </a:p>
          <a:p>
            <a:r>
              <a:rPr lang="en-GB" dirty="0" smtClean="0"/>
              <a:t>At the moment, just use ‘</a:t>
            </a:r>
            <a:r>
              <a:rPr lang="en-GB" dirty="0" err="1" smtClean="0"/>
              <a:t>Tocaos</a:t>
            </a:r>
            <a:r>
              <a:rPr lang="en-GB" dirty="0" smtClean="0"/>
              <a:t> la / el / los / </a:t>
            </a:r>
            <a:r>
              <a:rPr lang="en-GB" dirty="0" err="1" smtClean="0"/>
              <a:t>las</a:t>
            </a:r>
            <a:r>
              <a:rPr lang="en-GB" dirty="0" smtClean="0"/>
              <a:t>’ with the different parts of the </a:t>
            </a:r>
            <a:r>
              <a:rPr lang="en-GB" dirty="0" err="1" smtClean="0"/>
              <a:t>boday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EC575-E40D-470D-BF85-5967EADE755C}" type="slidenum">
              <a:rPr lang="en-GB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61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78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2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29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63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83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http://4.bp.blogspot.com/-zPRjm8HqzrE/VKmc4j0z6zI/AAAAAAAAESI/p69Uw6MN0UQ/s1600/tortilla%2Bde%2Bpatatas%2B1a_vectorized.png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9EF84-2E57-45BC-9CC2-513DBD90648D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49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http://4.bp.blogspot.com/-zPRjm8HqzrE/VKmc4j0z6zI/AAAAAAAAESI/p69Uw6MN0UQ/s1600/tortilla%2Bde%2Bpatatas%2B1a_vectorized.png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9EF84-2E57-45BC-9CC2-513DBD90648D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80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01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20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46F7-5062-4D99-B912-B74FDABE5999}" type="slidenum">
              <a:rPr lang="en-GB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54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1) Do actions</a:t>
            </a:r>
            <a:r>
              <a:rPr lang="en-GB" baseline="0" dirty="0" smtClean="0"/>
              <a:t> to practise and embed.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BD1A2-59AC-4A10-A84F-07B234762367}" type="slidenum">
              <a:rPr lang="en-GB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04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2) Say numbers and they read the instruction aloud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BD1A2-59AC-4A10-A84F-07B234762367}" type="slidenum">
              <a:rPr lang="en-GB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745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3) Say phrase and they</a:t>
            </a:r>
            <a:r>
              <a:rPr lang="en-GB" baseline="0" dirty="0" smtClean="0"/>
              <a:t> do the correct action</a:t>
            </a:r>
            <a:br>
              <a:rPr lang="en-GB" baseline="0" dirty="0" smtClean="0"/>
            </a:br>
            <a:r>
              <a:rPr lang="en-GB" dirty="0" smtClean="0"/>
              <a:t>4)</a:t>
            </a:r>
            <a:r>
              <a:rPr lang="en-GB" baseline="0" dirty="0" smtClean="0"/>
              <a:t> Call out phrases and they show the correct picture.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BD1A2-59AC-4A10-A84F-07B234762367}" type="slidenum">
              <a:rPr lang="en-GB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22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5) Then do listening where they organise the cards according to what they hear (pair activity)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BD1A2-59AC-4A10-A84F-07B234762367}" type="slidenum">
              <a:rPr lang="en-GB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99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5) Then do listening where they organise the cards in pairs.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BD1A2-59AC-4A10-A84F-07B234762367}" type="slidenum">
              <a:rPr lang="en-GB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82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5) Then do listening where they organise the cards in pairs.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BD1A2-59AC-4A10-A84F-07B234762367}" type="slidenum">
              <a:rPr lang="en-GB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8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D27A-DC41-45E7-ACDD-B7340A3558B8}" type="datetimeFigureOut">
              <a:rPr lang="en-GB" smtClean="0"/>
              <a:t>20/11/2016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1CF2-88F3-4C09-A18A-1BE078CA3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17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D27A-DC41-45E7-ACDD-B7340A3558B8}" type="datetimeFigureOut">
              <a:rPr lang="en-GB" smtClean="0"/>
              <a:t>20/11/2016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1CF2-88F3-4C09-A18A-1BE078CA3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21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D27A-DC41-45E7-ACDD-B7340A3558B8}" type="datetimeFigureOut">
              <a:rPr lang="en-GB" smtClean="0"/>
              <a:t>20/11/2016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1CF2-88F3-4C09-A18A-1BE078CA3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78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D27A-DC41-45E7-ACDD-B7340A3558B8}" type="datetimeFigureOut">
              <a:rPr lang="en-GB" smtClean="0"/>
              <a:t>20/11/2016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1CF2-88F3-4C09-A18A-1BE078CA3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67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D27A-DC41-45E7-ACDD-B7340A3558B8}" type="datetimeFigureOut">
              <a:rPr lang="en-GB" smtClean="0"/>
              <a:t>20/11/2016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1CF2-88F3-4C09-A18A-1BE078CA3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34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D27A-DC41-45E7-ACDD-B7340A3558B8}" type="datetimeFigureOut">
              <a:rPr lang="en-GB" smtClean="0"/>
              <a:t>20/11/2016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1CF2-88F3-4C09-A18A-1BE078CA3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44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D27A-DC41-45E7-ACDD-B7340A3558B8}" type="datetimeFigureOut">
              <a:rPr lang="en-GB" smtClean="0"/>
              <a:t>20/11/2016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1CF2-88F3-4C09-A18A-1BE078CA3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19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D27A-DC41-45E7-ACDD-B7340A3558B8}" type="datetimeFigureOut">
              <a:rPr lang="en-GB" smtClean="0"/>
              <a:t>20/11/2016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1CF2-88F3-4C09-A18A-1BE078CA3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345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D27A-DC41-45E7-ACDD-B7340A3558B8}" type="datetimeFigureOut">
              <a:rPr lang="en-GB" smtClean="0"/>
              <a:t>20/11/2016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1CF2-88F3-4C09-A18A-1BE078CA3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51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D27A-DC41-45E7-ACDD-B7340A3558B8}" type="datetimeFigureOut">
              <a:rPr lang="en-GB" smtClean="0"/>
              <a:t>20/11/2016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1CF2-88F3-4C09-A18A-1BE078CA3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33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D27A-DC41-45E7-ACDD-B7340A3558B8}" type="datetimeFigureOut">
              <a:rPr lang="en-GB" smtClean="0"/>
              <a:t>20/11/2016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A1CF2-88F3-4C09-A18A-1BE078CA3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42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ED27A-DC41-45E7-ACDD-B7340A3558B8}" type="datetimeFigureOut">
              <a:rPr lang="en-GB" smtClean="0"/>
              <a:t>20/11/2016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A1CF2-88F3-4C09-A18A-1BE078CA3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81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RpeEdMmmQ0&amp;index=2&amp;list=RDXAhTt60W7qo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.jpe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7892"/>
            <a:ext cx="439815" cy="428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6507892"/>
            <a:ext cx="439815" cy="4286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" y="6507892"/>
            <a:ext cx="439815" cy="4286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1" y="6507892"/>
            <a:ext cx="439815" cy="428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68" y="6507892"/>
            <a:ext cx="439815" cy="4286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5" y="6507892"/>
            <a:ext cx="439815" cy="42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2" y="6507892"/>
            <a:ext cx="439815" cy="4286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19" y="6507892"/>
            <a:ext cx="439815" cy="4286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6" y="6507892"/>
            <a:ext cx="439815" cy="4286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53" y="6507892"/>
            <a:ext cx="439815" cy="4286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0" y="6507892"/>
            <a:ext cx="439815" cy="4286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7" y="6507892"/>
            <a:ext cx="439815" cy="4286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04" y="6507892"/>
            <a:ext cx="439815" cy="4286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1" y="6507892"/>
            <a:ext cx="439815" cy="4286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38" y="6507892"/>
            <a:ext cx="439815" cy="4286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55" y="6507892"/>
            <a:ext cx="439815" cy="4286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72" y="6507892"/>
            <a:ext cx="439815" cy="4286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89" y="6507892"/>
            <a:ext cx="439815" cy="4286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06" y="6507892"/>
            <a:ext cx="439815" cy="4286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23" y="6507892"/>
            <a:ext cx="439815" cy="4286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0" y="6507892"/>
            <a:ext cx="439815" cy="4286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57" y="6507892"/>
            <a:ext cx="439815" cy="4286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74" y="6507892"/>
            <a:ext cx="439815" cy="4286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91" y="6507892"/>
            <a:ext cx="439815" cy="4286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00" y="6508177"/>
            <a:ext cx="439815" cy="4286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91989" y="-158229"/>
            <a:ext cx="7772400" cy="2387600"/>
          </a:xfrm>
        </p:spPr>
        <p:txBody>
          <a:bodyPr/>
          <a:lstStyle/>
          <a:p>
            <a:r>
              <a:rPr lang="en-GB" sz="7200" b="1" dirty="0" smtClean="0"/>
              <a:t>T</a:t>
            </a:r>
            <a:r>
              <a:rPr lang="en-GB" dirty="0" smtClean="0"/>
              <a:t>eacher </a:t>
            </a:r>
            <a:r>
              <a:rPr lang="en-GB" sz="7200" b="1" dirty="0" smtClean="0"/>
              <a:t>S</a:t>
            </a:r>
            <a:r>
              <a:rPr lang="en-GB" dirty="0" smtClean="0"/>
              <a:t>pecialist </a:t>
            </a:r>
            <a:r>
              <a:rPr lang="en-GB" sz="7200" b="1" dirty="0" smtClean="0"/>
              <a:t>S</a:t>
            </a:r>
            <a:r>
              <a:rPr lang="en-GB" dirty="0" smtClean="0"/>
              <a:t>ubject </a:t>
            </a:r>
            <a:r>
              <a:rPr lang="en-GB" sz="7200" b="1" dirty="0" smtClean="0"/>
              <a:t>T</a:t>
            </a:r>
            <a:r>
              <a:rPr lang="en-GB" dirty="0" smtClean="0"/>
              <a:t>raining</a:t>
            </a:r>
            <a:endParaRPr lang="en-GB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597" y="4760055"/>
            <a:ext cx="2158256" cy="144122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064832" y="5116965"/>
            <a:ext cx="15051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TSST</a:t>
            </a:r>
            <a:endParaRPr lang="en-US" sz="4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4144" y="2169695"/>
            <a:ext cx="89069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prstClr val="black"/>
                </a:solidFill>
              </a:rPr>
              <a:t>Day 3: </a:t>
            </a:r>
            <a:r>
              <a:rPr lang="en-GB" sz="4000" b="1" dirty="0">
                <a:solidFill>
                  <a:prstClr val="black"/>
                </a:solidFill>
              </a:rPr>
              <a:t>Teaching Spanish Grammar</a:t>
            </a:r>
            <a:br>
              <a:rPr lang="en-GB" sz="4000" b="1" dirty="0">
                <a:solidFill>
                  <a:prstClr val="black"/>
                </a:solidFill>
              </a:rPr>
            </a:br>
            <a:r>
              <a:rPr lang="en-GB" sz="4000" dirty="0">
                <a:solidFill>
                  <a:prstClr val="black"/>
                </a:solidFill>
              </a:rPr>
              <a:t>Session </a:t>
            </a:r>
            <a:r>
              <a:rPr lang="en-GB" sz="4000" dirty="0" smtClean="0">
                <a:solidFill>
                  <a:prstClr val="black"/>
                </a:solidFill>
              </a:rPr>
              <a:t>2.3: </a:t>
            </a:r>
            <a:r>
              <a:rPr lang="en-GB" sz="4000" dirty="0">
                <a:solidFill>
                  <a:prstClr val="black"/>
                </a:solidFill>
              </a:rPr>
              <a:t>11.00 – 12.30</a:t>
            </a:r>
            <a:br>
              <a:rPr lang="en-GB" sz="4000" dirty="0">
                <a:solidFill>
                  <a:prstClr val="black"/>
                </a:solidFill>
              </a:rPr>
            </a:br>
            <a:r>
              <a:rPr lang="en-GB" sz="6000" b="1" dirty="0" smtClean="0">
                <a:solidFill>
                  <a:prstClr val="black"/>
                </a:solidFill>
              </a:rPr>
              <a:t>El </a:t>
            </a:r>
            <a:r>
              <a:rPr lang="en-GB" sz="6000" b="1" dirty="0" err="1" smtClean="0">
                <a:solidFill>
                  <a:prstClr val="black"/>
                </a:solidFill>
              </a:rPr>
              <a:t>imperativo</a:t>
            </a:r>
            <a:endParaRPr lang="en-GB" sz="6000" b="1" dirty="0">
              <a:solidFill>
                <a:prstClr val="black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68" y="5712060"/>
            <a:ext cx="1341706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62657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9148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69173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48369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67719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67744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629319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65814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65839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2"/>
          <a:stretch/>
        </p:blipFill>
        <p:spPr>
          <a:xfrm>
            <a:off x="1828006" y="4821351"/>
            <a:ext cx="1442667" cy="131311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855786" y="4829736"/>
            <a:ext cx="1600123" cy="1334143"/>
            <a:chOff x="5855786" y="4829736"/>
            <a:chExt cx="1600123" cy="13341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786" y="4829736"/>
              <a:ext cx="1090028" cy="75575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5215348"/>
              <a:ext cx="1055109" cy="9485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255" y="2460637"/>
            <a:ext cx="893300" cy="13703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32" y="92103"/>
            <a:ext cx="1927664" cy="1542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53" y="2331607"/>
            <a:ext cx="1608016" cy="22610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61" y="2429943"/>
            <a:ext cx="1698148" cy="14264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81" y="76222"/>
            <a:ext cx="926276" cy="16376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66" y="205632"/>
            <a:ext cx="880556" cy="140536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600599" y="4660179"/>
            <a:ext cx="1870349" cy="1553660"/>
            <a:chOff x="3600599" y="4660179"/>
            <a:chExt cx="1870349" cy="155366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599" y="4660179"/>
              <a:ext cx="1249611" cy="124961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255" y="5160319"/>
              <a:ext cx="1404693" cy="1053520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1592327" y="-1427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92954" y="-11237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52130" y="-1427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662657" y="217861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57019" y="2161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009976" y="21237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592327" y="441930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86460" y="441182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8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83975" y="439182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448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766" y="527125"/>
            <a:ext cx="8013700" cy="59436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131398" y="809514"/>
            <a:ext cx="3668358" cy="2689411"/>
          </a:xfrm>
          <a:prstGeom prst="wedgeRoundRectCallout">
            <a:avLst>
              <a:gd name="adj1" fmla="val -79777"/>
              <a:gd name="adj2" fmla="val 345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3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Simón</a:t>
            </a:r>
            <a:r>
              <a:rPr lang="en-GB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dice…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GB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1398" y="1602889"/>
            <a:ext cx="34639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4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Tocaos</a:t>
            </a:r>
            <a:r>
              <a:rPr lang="en-GB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en-GB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piernas</a:t>
            </a:r>
            <a:r>
              <a:rPr lang="en-GB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44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8569325" cy="63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La    c___ b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z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Los  h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m b r ___ s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El   b r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z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El   c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d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La   m ___ n ___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El   d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d ___ 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La  p ___ ___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r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n ___ 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La   r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d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l </a:t>
            </a:r>
            <a:r>
              <a:rPr lang="en-GB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___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El   p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endParaRPr lang="en-GB" sz="28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El   ___ s t ___ m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g ___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1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8569325" cy="63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La    c___ b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z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Los  h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m b r ___ s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El   b r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z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El   c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d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La   m ___ n ___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El   d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d ___ 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La  p ___ ___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r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n ___ 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La   r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d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l </a:t>
            </a:r>
            <a:r>
              <a:rPr lang="en-GB" sz="28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___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El   p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endParaRPr lang="en-GB" sz="28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El   ___ s t ___ m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</a:rPr>
              <a:t>___ </a:t>
            </a:r>
            <a:r>
              <a:rPr lang="en-GB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g ___</a:t>
            </a:r>
            <a:endParaRPr lang="en-GB" sz="2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3953" y="130399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1662" y="130398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5422" y="130397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8532" y="790478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2617" y="773686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5627" y="1412251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6517" y="1412250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2822" y="2055540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3560" y="2055540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8532" y="2677280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5606" y="2698829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92822" y="3337392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0687" y="3337392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4261" y="3948726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5842" y="3948726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26038" y="3948726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5995" y="4627584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81661" y="4613969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62824" y="4594815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72979" y="5270873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8856" y="5252532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GB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1148" y="5899030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15760" y="5906141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77696" y="5888271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23170" y="5906140"/>
            <a:ext cx="5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32" y="107577"/>
            <a:ext cx="465434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913" y="0"/>
            <a:ext cx="7799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partes</a:t>
            </a:r>
            <a:r>
              <a:rPr lang="en-GB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cuerpo</a:t>
            </a:r>
            <a:endParaRPr lang="en-GB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5159" y="882127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3119719" y="1134932"/>
            <a:ext cx="645457" cy="1237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402133" y="2164080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30184" y="2416884"/>
            <a:ext cx="571949" cy="1757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225957" y="2777266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 flipV="1">
            <a:off x="5316072" y="2982232"/>
            <a:ext cx="909885" cy="47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51240" y="2777266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45800" y="3030070"/>
            <a:ext cx="496647" cy="3370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0543" y="3461027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836925" y="3713831"/>
            <a:ext cx="4352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325494" y="3461027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1"/>
          </p:cNvCxnSpPr>
          <p:nvPr/>
        </p:nvCxnSpPr>
        <p:spPr>
          <a:xfrm flipH="1" flipV="1">
            <a:off x="5771014" y="3419710"/>
            <a:ext cx="554480" cy="2941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94762" y="4166796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879488" y="3820108"/>
            <a:ext cx="1480107" cy="6091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25494" y="4403138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959275" y="4695102"/>
            <a:ext cx="1366220" cy="6206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024696" y="5000838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204967" y="5253642"/>
            <a:ext cx="820617" cy="2528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325494" y="5635071"/>
            <a:ext cx="2194560" cy="5056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518673" y="5911795"/>
            <a:ext cx="793346" cy="1324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12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766" y="527125"/>
            <a:ext cx="8013700" cy="59436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131398" y="809514"/>
            <a:ext cx="3668358" cy="2689411"/>
          </a:xfrm>
          <a:prstGeom prst="wedgeRoundRectCallout">
            <a:avLst>
              <a:gd name="adj1" fmla="val -79777"/>
              <a:gd name="adj2" fmla="val 345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3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Simón</a:t>
            </a:r>
            <a:r>
              <a:rPr lang="en-GB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dice…</a:t>
            </a:r>
            <a:r>
              <a:rPr lang="en-GB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GB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1398" y="1602889"/>
            <a:ext cx="34639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4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Tocaos</a:t>
            </a:r>
            <a:r>
              <a:rPr lang="en-GB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en-GB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piernas</a:t>
            </a:r>
            <a:r>
              <a:rPr lang="en-GB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44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90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7892"/>
            <a:ext cx="439815" cy="428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6507892"/>
            <a:ext cx="439815" cy="4286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" y="6507892"/>
            <a:ext cx="439815" cy="4286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1" y="6507892"/>
            <a:ext cx="439815" cy="428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68" y="6507892"/>
            <a:ext cx="439815" cy="4286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5" y="6507892"/>
            <a:ext cx="439815" cy="42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2" y="6507892"/>
            <a:ext cx="439815" cy="4286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19" y="6507892"/>
            <a:ext cx="439815" cy="4286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6" y="6507892"/>
            <a:ext cx="439815" cy="4286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53" y="6507892"/>
            <a:ext cx="439815" cy="4286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0" y="6507892"/>
            <a:ext cx="439815" cy="4286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7" y="6507892"/>
            <a:ext cx="439815" cy="4286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04" y="6507892"/>
            <a:ext cx="439815" cy="4286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1" y="6507892"/>
            <a:ext cx="439815" cy="4286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38" y="6507892"/>
            <a:ext cx="439815" cy="4286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55" y="6507892"/>
            <a:ext cx="439815" cy="4286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72" y="6507892"/>
            <a:ext cx="439815" cy="4286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89" y="6507892"/>
            <a:ext cx="439815" cy="4286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06" y="6507892"/>
            <a:ext cx="439815" cy="4286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23" y="6507892"/>
            <a:ext cx="439815" cy="4286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0" y="6507892"/>
            <a:ext cx="439815" cy="4286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57" y="6507892"/>
            <a:ext cx="439815" cy="4286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74" y="6507892"/>
            <a:ext cx="439815" cy="4286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91" y="6507892"/>
            <a:ext cx="439815" cy="4286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00" y="6508177"/>
            <a:ext cx="439815" cy="4286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68" y="5712060"/>
            <a:ext cx="1341706" cy="950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07" y="173620"/>
            <a:ext cx="8144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imperativo</a:t>
            </a: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afirmativo</a:t>
            </a: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</a:t>
            </a: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 singular)</a:t>
            </a: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CF5F2"/>
              </a:clrFrom>
              <a:clrTo>
                <a:srgbClr val="FCF5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6350" y="1214437"/>
            <a:ext cx="65913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0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7892"/>
            <a:ext cx="439815" cy="428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6507892"/>
            <a:ext cx="439815" cy="4286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" y="6507892"/>
            <a:ext cx="439815" cy="4286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1" y="6507892"/>
            <a:ext cx="439815" cy="428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68" y="6507892"/>
            <a:ext cx="439815" cy="4286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5" y="6507892"/>
            <a:ext cx="439815" cy="42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2" y="6507892"/>
            <a:ext cx="439815" cy="4286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19" y="6507892"/>
            <a:ext cx="439815" cy="4286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6" y="6507892"/>
            <a:ext cx="439815" cy="4286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53" y="6507892"/>
            <a:ext cx="439815" cy="4286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0" y="6507892"/>
            <a:ext cx="439815" cy="4286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7" y="6507892"/>
            <a:ext cx="439815" cy="4286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04" y="6507892"/>
            <a:ext cx="439815" cy="4286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1" y="6507892"/>
            <a:ext cx="439815" cy="4286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38" y="6507892"/>
            <a:ext cx="439815" cy="4286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55" y="6507892"/>
            <a:ext cx="439815" cy="4286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72" y="6507892"/>
            <a:ext cx="439815" cy="4286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89" y="6507892"/>
            <a:ext cx="439815" cy="4286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06" y="6507892"/>
            <a:ext cx="439815" cy="4286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23" y="6507892"/>
            <a:ext cx="439815" cy="4286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0" y="6507892"/>
            <a:ext cx="439815" cy="4286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57" y="6507892"/>
            <a:ext cx="439815" cy="4286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74" y="6507892"/>
            <a:ext cx="439815" cy="4286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91" y="6507892"/>
            <a:ext cx="439815" cy="4286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00" y="6508177"/>
            <a:ext cx="439815" cy="428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35" y="223806"/>
            <a:ext cx="7809379" cy="2113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124" y="2259726"/>
            <a:ext cx="7823290" cy="2111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629" y="4371534"/>
            <a:ext cx="3573159" cy="1965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1793" y="4481645"/>
            <a:ext cx="4352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Escucha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Escribe las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letras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orden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correcto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47_Module3_ZP_Ex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44155" y="4963710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08012" y="5077407"/>
            <a:ext cx="474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82708" y="5074714"/>
            <a:ext cx="55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04571" y="5111645"/>
            <a:ext cx="55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26124" y="5084862"/>
            <a:ext cx="532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99892" y="5047931"/>
            <a:ext cx="532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196662" y="5645049"/>
            <a:ext cx="55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809593" y="5657214"/>
            <a:ext cx="35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246460" y="5664168"/>
            <a:ext cx="404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62225" y="5562146"/>
            <a:ext cx="532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13996" y="5596064"/>
            <a:ext cx="360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85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05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7892"/>
            <a:ext cx="439815" cy="428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6507892"/>
            <a:ext cx="439815" cy="4286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" y="6507892"/>
            <a:ext cx="439815" cy="4286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1" y="6507892"/>
            <a:ext cx="439815" cy="428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68" y="6507892"/>
            <a:ext cx="439815" cy="4286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5" y="6507892"/>
            <a:ext cx="439815" cy="42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2" y="6507892"/>
            <a:ext cx="439815" cy="4286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19" y="6507892"/>
            <a:ext cx="439815" cy="4286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6" y="6507892"/>
            <a:ext cx="439815" cy="4286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53" y="6507892"/>
            <a:ext cx="439815" cy="4286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0" y="6507892"/>
            <a:ext cx="439815" cy="4286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7" y="6507892"/>
            <a:ext cx="439815" cy="4286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04" y="6507892"/>
            <a:ext cx="439815" cy="4286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1" y="6507892"/>
            <a:ext cx="439815" cy="4286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38" y="6507892"/>
            <a:ext cx="439815" cy="4286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55" y="6507892"/>
            <a:ext cx="439815" cy="4286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72" y="6507892"/>
            <a:ext cx="439815" cy="4286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89" y="6507892"/>
            <a:ext cx="439815" cy="4286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06" y="6507892"/>
            <a:ext cx="439815" cy="4286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23" y="6507892"/>
            <a:ext cx="439815" cy="4286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0" y="6507892"/>
            <a:ext cx="439815" cy="4286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57" y="6507892"/>
            <a:ext cx="439815" cy="4286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74" y="6507892"/>
            <a:ext cx="439815" cy="4286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91" y="6507892"/>
            <a:ext cx="439815" cy="4286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00" y="6508177"/>
            <a:ext cx="439815" cy="4286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68" y="5712060"/>
            <a:ext cx="1341706" cy="950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838" y="172162"/>
            <a:ext cx="8144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Empareja</a:t>
            </a: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infinitivos</a:t>
            </a: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5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s-ES" altLang="en-US" dirty="0" smtClean="0">
                <a:solidFill>
                  <a:srgbClr val="002060"/>
                </a:solidFill>
              </a:rPr>
              <a:t>doblar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s-ES" altLang="en-US" dirty="0" smtClean="0">
                <a:solidFill>
                  <a:srgbClr val="002060"/>
                </a:solidFill>
              </a:rPr>
              <a:t>levantar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s-ES" altLang="en-US" dirty="0" smtClean="0">
                <a:solidFill>
                  <a:srgbClr val="002060"/>
                </a:solidFill>
              </a:rPr>
              <a:t>moverse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s-ES" altLang="en-US" dirty="0" smtClean="0">
                <a:solidFill>
                  <a:srgbClr val="002060"/>
                </a:solidFill>
              </a:rPr>
              <a:t>estirar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s-ES" altLang="en-US" dirty="0" smtClean="0">
                <a:solidFill>
                  <a:srgbClr val="002060"/>
                </a:solidFill>
              </a:rPr>
              <a:t>cruzar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s-ES" altLang="en-US" dirty="0" smtClean="0">
                <a:solidFill>
                  <a:srgbClr val="002060"/>
                </a:solidFill>
              </a:rPr>
              <a:t>girar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s-ES" altLang="en-US" dirty="0" smtClean="0">
                <a:solidFill>
                  <a:srgbClr val="002060"/>
                </a:solidFill>
              </a:rPr>
              <a:t>sentarse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s-ES" altLang="en-US" dirty="0" smtClean="0">
                <a:solidFill>
                  <a:srgbClr val="002060"/>
                </a:solidFill>
              </a:rPr>
              <a:t>levantarse</a:t>
            </a:r>
            <a:endParaRPr lang="es-ES" altLang="en-US" dirty="0" smtClean="0">
              <a:solidFill>
                <a:srgbClr val="002060"/>
              </a:solidFill>
            </a:endParaRPr>
          </a:p>
        </p:txBody>
      </p:sp>
      <p:sp>
        <p:nvSpPr>
          <p:cNvPr id="39" name="Rectangle 6"/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Calibri" panose="020F0502020204030204" pitchFamily="34" charset="0"/>
              <a:buAutoNum type="alphaLcPeriod"/>
            </a:pPr>
            <a:r>
              <a:rPr lang="en-GB" altLang="en-US" dirty="0" smtClean="0">
                <a:solidFill>
                  <a:srgbClr val="002060"/>
                </a:solidFill>
              </a:rPr>
              <a:t>to cross</a:t>
            </a:r>
          </a:p>
          <a:p>
            <a:pPr marL="514350" indent="-514350">
              <a:buFont typeface="Calibri" panose="020F0502020204030204" pitchFamily="34" charset="0"/>
              <a:buAutoNum type="alphaLcPeriod"/>
            </a:pPr>
            <a:r>
              <a:rPr lang="en-GB" altLang="en-US" dirty="0" smtClean="0">
                <a:solidFill>
                  <a:srgbClr val="002060"/>
                </a:solidFill>
              </a:rPr>
              <a:t>to stretch</a:t>
            </a:r>
          </a:p>
          <a:p>
            <a:pPr marL="514350" indent="-514350">
              <a:buFont typeface="Calibri" panose="020F0502020204030204" pitchFamily="34" charset="0"/>
              <a:buAutoNum type="alphaLcPeriod"/>
            </a:pPr>
            <a:r>
              <a:rPr lang="en-GB" altLang="en-US" dirty="0" smtClean="0">
                <a:solidFill>
                  <a:srgbClr val="002060"/>
                </a:solidFill>
              </a:rPr>
              <a:t>to raise</a:t>
            </a:r>
          </a:p>
          <a:p>
            <a:pPr marL="514350" indent="-514350">
              <a:buFont typeface="Calibri" panose="020F0502020204030204" pitchFamily="34" charset="0"/>
              <a:buAutoNum type="alphaLcPeriod"/>
            </a:pPr>
            <a:r>
              <a:rPr lang="en-GB" altLang="en-US" dirty="0" smtClean="0">
                <a:solidFill>
                  <a:srgbClr val="002060"/>
                </a:solidFill>
              </a:rPr>
              <a:t>to bend</a:t>
            </a:r>
          </a:p>
          <a:p>
            <a:pPr marL="514350" indent="-514350">
              <a:buFont typeface="Calibri" panose="020F0502020204030204" pitchFamily="34" charset="0"/>
              <a:buAutoNum type="alphaLcPeriod"/>
            </a:pPr>
            <a:r>
              <a:rPr lang="en-GB" altLang="en-US" dirty="0" smtClean="0">
                <a:solidFill>
                  <a:srgbClr val="002060"/>
                </a:solidFill>
              </a:rPr>
              <a:t>to turn</a:t>
            </a:r>
          </a:p>
          <a:p>
            <a:pPr marL="514350" indent="-514350">
              <a:buFont typeface="Calibri" panose="020F0502020204030204" pitchFamily="34" charset="0"/>
              <a:buAutoNum type="alphaLcPeriod"/>
            </a:pPr>
            <a:r>
              <a:rPr lang="en-GB" altLang="en-US" dirty="0" smtClean="0">
                <a:solidFill>
                  <a:srgbClr val="002060"/>
                </a:solidFill>
              </a:rPr>
              <a:t>to sit (yourself) down</a:t>
            </a:r>
          </a:p>
          <a:p>
            <a:pPr marL="514350" indent="-514350">
              <a:buFont typeface="Calibri" panose="020F0502020204030204" pitchFamily="34" charset="0"/>
              <a:buAutoNum type="alphaLcPeriod"/>
            </a:pPr>
            <a:r>
              <a:rPr lang="en-GB" altLang="en-US" dirty="0" smtClean="0">
                <a:solidFill>
                  <a:srgbClr val="002060"/>
                </a:solidFill>
              </a:rPr>
              <a:t>to move (yourself)</a:t>
            </a:r>
          </a:p>
          <a:p>
            <a:pPr marL="514350" indent="-514350">
              <a:buFont typeface="Calibri" panose="020F0502020204030204" pitchFamily="34" charset="0"/>
              <a:buAutoNum type="alphaLcPeriod"/>
            </a:pPr>
            <a:r>
              <a:rPr lang="en-GB" altLang="en-US" dirty="0" smtClean="0">
                <a:solidFill>
                  <a:srgbClr val="002060"/>
                </a:solidFill>
              </a:rPr>
              <a:t>to stand (yourself) up</a:t>
            </a:r>
            <a:endParaRPr lang="en-GB" altLang="en-US" dirty="0" smtClean="0">
              <a:solidFill>
                <a:srgbClr val="00206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051720" y="1844824"/>
            <a:ext cx="2596480" cy="15121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411760" y="2420888"/>
            <a:ext cx="2236440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411760" y="2888940"/>
            <a:ext cx="2267168" cy="198022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051720" y="2420888"/>
            <a:ext cx="2596480" cy="108012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2020992" y="1916832"/>
            <a:ext cx="2593342" cy="194421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1763688" y="3933056"/>
            <a:ext cx="2884512" cy="50405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411760" y="4437112"/>
            <a:ext cx="2236440" cy="57606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699792" y="5445224"/>
            <a:ext cx="2088232" cy="72008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85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7892"/>
            <a:ext cx="439815" cy="428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6507892"/>
            <a:ext cx="439815" cy="4286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" y="6507892"/>
            <a:ext cx="439815" cy="4286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1" y="6507892"/>
            <a:ext cx="439815" cy="428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68" y="6507892"/>
            <a:ext cx="439815" cy="4286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5" y="6507892"/>
            <a:ext cx="439815" cy="42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2" y="6507892"/>
            <a:ext cx="439815" cy="4286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19" y="6507892"/>
            <a:ext cx="439815" cy="4286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6" y="6507892"/>
            <a:ext cx="439815" cy="4286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53" y="6507892"/>
            <a:ext cx="439815" cy="4286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0" y="6507892"/>
            <a:ext cx="439815" cy="4286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7" y="6507892"/>
            <a:ext cx="439815" cy="4286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04" y="6507892"/>
            <a:ext cx="439815" cy="4286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1" y="6507892"/>
            <a:ext cx="439815" cy="4286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38" y="6507892"/>
            <a:ext cx="439815" cy="4286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55" y="6507892"/>
            <a:ext cx="439815" cy="4286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72" y="6507892"/>
            <a:ext cx="439815" cy="4286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89" y="6507892"/>
            <a:ext cx="439815" cy="4286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06" y="6507892"/>
            <a:ext cx="439815" cy="4286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23" y="6507892"/>
            <a:ext cx="439815" cy="4286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0" y="6507892"/>
            <a:ext cx="439815" cy="4286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57" y="6507892"/>
            <a:ext cx="439815" cy="4286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74" y="6507892"/>
            <a:ext cx="439815" cy="4286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91" y="6507892"/>
            <a:ext cx="439815" cy="4286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00" y="6508177"/>
            <a:ext cx="439815" cy="4286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68" y="5712060"/>
            <a:ext cx="1341706" cy="950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07" y="173620"/>
            <a:ext cx="8144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Inventa</a:t>
            </a: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rutina</a:t>
            </a: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81" y="696840"/>
            <a:ext cx="7239000" cy="2619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626" y="5925168"/>
            <a:ext cx="8534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6"/>
              </a:rPr>
              <a:t>https://www.youtube.com/watch?v=pRpeEdMmmQ0&amp;index=2&amp;list=RDXAhTt60W7qo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811" y="3384601"/>
            <a:ext cx="7204340" cy="1882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3504" y="3987208"/>
            <a:ext cx="2551811" cy="86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3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7892"/>
            <a:ext cx="439815" cy="428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6507892"/>
            <a:ext cx="439815" cy="4286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" y="6507892"/>
            <a:ext cx="439815" cy="4286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1" y="6507892"/>
            <a:ext cx="439815" cy="428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68" y="6507892"/>
            <a:ext cx="439815" cy="4286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5" y="6507892"/>
            <a:ext cx="439815" cy="42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2" y="6507892"/>
            <a:ext cx="439815" cy="4286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19" y="6507892"/>
            <a:ext cx="439815" cy="4286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6" y="6507892"/>
            <a:ext cx="439815" cy="4286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53" y="6507892"/>
            <a:ext cx="439815" cy="4286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0" y="6507892"/>
            <a:ext cx="439815" cy="4286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7" y="6507892"/>
            <a:ext cx="439815" cy="4286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04" y="6507892"/>
            <a:ext cx="439815" cy="4286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1" y="6507892"/>
            <a:ext cx="439815" cy="4286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38" y="6507892"/>
            <a:ext cx="439815" cy="4286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55" y="6507892"/>
            <a:ext cx="439815" cy="4286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72" y="6507892"/>
            <a:ext cx="439815" cy="4286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89" y="6507892"/>
            <a:ext cx="439815" cy="4286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06" y="6507892"/>
            <a:ext cx="439815" cy="4286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23" y="6507892"/>
            <a:ext cx="439815" cy="4286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0" y="6507892"/>
            <a:ext cx="439815" cy="4286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57" y="6507892"/>
            <a:ext cx="439815" cy="4286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74" y="6507892"/>
            <a:ext cx="439815" cy="4286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91" y="6507892"/>
            <a:ext cx="439815" cy="4286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00" y="6508177"/>
            <a:ext cx="439815" cy="4286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68" y="5712060"/>
            <a:ext cx="1341706" cy="950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07" y="173620"/>
            <a:ext cx="8144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imperativo</a:t>
            </a: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afirmativo</a:t>
            </a: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4" y="1308894"/>
            <a:ext cx="9023179" cy="25373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307" y="4090429"/>
            <a:ext cx="8581532" cy="154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5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6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1774" y="1231490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Coge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1774" y="1416156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Coged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2471" y="1231490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Pela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2471" y="1438589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Pelad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4116" y="1231490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Pica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4116" y="1416156"/>
            <a:ext cx="93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Picad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9565" y="1231490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Echa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6100" y="1416156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Echad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5292" y="2585883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Fríe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5292" y="2832311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Freíd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2470" y="2647645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Coge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2470" y="2832311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Coged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9648" y="2631682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Casca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0876" y="2816037"/>
            <a:ext cx="92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Cascad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5987" y="2631682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Bate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4590" y="2816037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Batid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5292" y="3992516"/>
            <a:ext cx="81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Añade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5292" y="4194234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Añadid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32470" y="4038316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Quita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53360" y="4228674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Quitad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46853" y="4031252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Pon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46853" y="4228674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Poned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88277" y="4005582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Coce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88277" y="4197622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Coced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1101" y="5382876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Da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1101" y="5600867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Dad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60733" y="5393639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Sirve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69335" y="5600867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Servid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29648" y="5382876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Reserva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61602" y="5600867"/>
            <a:ext cx="112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Reservad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88277" y="5382876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Haz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96880" y="5567542"/>
            <a:ext cx="100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7030A0"/>
                </a:solidFill>
              </a:rPr>
              <a:t>Haced</a:t>
            </a:r>
            <a:endParaRPr lang="en-GB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7892"/>
            <a:ext cx="439815" cy="428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6507892"/>
            <a:ext cx="439815" cy="4286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" y="6507892"/>
            <a:ext cx="439815" cy="4286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1" y="6507892"/>
            <a:ext cx="439815" cy="428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68" y="6507892"/>
            <a:ext cx="439815" cy="4286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5" y="6507892"/>
            <a:ext cx="439815" cy="42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2" y="6507892"/>
            <a:ext cx="439815" cy="4286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19" y="6507892"/>
            <a:ext cx="439815" cy="4286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6" y="6507892"/>
            <a:ext cx="439815" cy="4286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53" y="6507892"/>
            <a:ext cx="439815" cy="4286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0" y="6507892"/>
            <a:ext cx="439815" cy="4286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7" y="6507892"/>
            <a:ext cx="439815" cy="4286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04" y="6507892"/>
            <a:ext cx="439815" cy="4286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1" y="6507892"/>
            <a:ext cx="439815" cy="4286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38" y="6507892"/>
            <a:ext cx="439815" cy="4286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55" y="6507892"/>
            <a:ext cx="439815" cy="4286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72" y="6507892"/>
            <a:ext cx="439815" cy="4286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89" y="6507892"/>
            <a:ext cx="439815" cy="4286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06" y="6507892"/>
            <a:ext cx="439815" cy="4286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23" y="6507892"/>
            <a:ext cx="439815" cy="4286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0" y="6507892"/>
            <a:ext cx="439815" cy="4286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57" y="6507892"/>
            <a:ext cx="439815" cy="4286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74" y="6507892"/>
            <a:ext cx="439815" cy="4286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91" y="6507892"/>
            <a:ext cx="439815" cy="4286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00" y="6508177"/>
            <a:ext cx="439815" cy="4286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68" y="5712060"/>
            <a:ext cx="1341706" cy="950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07" y="173620"/>
            <a:ext cx="8144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leer</a:t>
            </a: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61962"/>
            <a:ext cx="47625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8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7892"/>
            <a:ext cx="439815" cy="428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6507892"/>
            <a:ext cx="439815" cy="4286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" y="6507892"/>
            <a:ext cx="439815" cy="4286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1" y="6507892"/>
            <a:ext cx="439815" cy="428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68" y="6507892"/>
            <a:ext cx="439815" cy="4286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5" y="6507892"/>
            <a:ext cx="439815" cy="42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2" y="6507892"/>
            <a:ext cx="439815" cy="4286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19" y="6507892"/>
            <a:ext cx="439815" cy="4286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6" y="6507892"/>
            <a:ext cx="439815" cy="4286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53" y="6507892"/>
            <a:ext cx="439815" cy="4286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0" y="6507892"/>
            <a:ext cx="439815" cy="4286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7" y="6507892"/>
            <a:ext cx="439815" cy="4286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04" y="6507892"/>
            <a:ext cx="439815" cy="4286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1" y="6507892"/>
            <a:ext cx="439815" cy="4286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38" y="6507892"/>
            <a:ext cx="439815" cy="4286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55" y="6507892"/>
            <a:ext cx="439815" cy="4286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72" y="6507892"/>
            <a:ext cx="439815" cy="4286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89" y="6507892"/>
            <a:ext cx="439815" cy="4286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06" y="6507892"/>
            <a:ext cx="439815" cy="4286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23" y="6507892"/>
            <a:ext cx="439815" cy="4286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0" y="6507892"/>
            <a:ext cx="439815" cy="4286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57" y="6507892"/>
            <a:ext cx="439815" cy="4286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74" y="6507892"/>
            <a:ext cx="439815" cy="4286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91" y="6507892"/>
            <a:ext cx="439815" cy="4286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00" y="6508177"/>
            <a:ext cx="439815" cy="4286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68" y="5712060"/>
            <a:ext cx="1341706" cy="950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07" y="173620"/>
            <a:ext cx="8144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</a:t>
            </a: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feliz</a:t>
            </a: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sej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5566" y="924979"/>
            <a:ext cx="6078589" cy="455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8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7892"/>
            <a:ext cx="439815" cy="428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6507892"/>
            <a:ext cx="439815" cy="4286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" y="6507892"/>
            <a:ext cx="439815" cy="4286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1" y="6507892"/>
            <a:ext cx="439815" cy="428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68" y="6507892"/>
            <a:ext cx="439815" cy="4286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5" y="6507892"/>
            <a:ext cx="439815" cy="42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2" y="6507892"/>
            <a:ext cx="439815" cy="4286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19" y="6507892"/>
            <a:ext cx="439815" cy="4286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6" y="6507892"/>
            <a:ext cx="439815" cy="4286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53" y="6507892"/>
            <a:ext cx="439815" cy="4286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0" y="6507892"/>
            <a:ext cx="439815" cy="4286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7" y="6507892"/>
            <a:ext cx="439815" cy="4286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04" y="6507892"/>
            <a:ext cx="439815" cy="4286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1" y="6507892"/>
            <a:ext cx="439815" cy="4286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38" y="6507892"/>
            <a:ext cx="439815" cy="4286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55" y="6507892"/>
            <a:ext cx="439815" cy="4286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72" y="6507892"/>
            <a:ext cx="439815" cy="4286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89" y="6507892"/>
            <a:ext cx="439815" cy="4286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06" y="6507892"/>
            <a:ext cx="439815" cy="4286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23" y="6507892"/>
            <a:ext cx="439815" cy="4286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40" y="6507892"/>
            <a:ext cx="439815" cy="4286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57" y="6507892"/>
            <a:ext cx="439815" cy="4286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74" y="6507892"/>
            <a:ext cx="439815" cy="4286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91" y="6507892"/>
            <a:ext cx="439815" cy="4286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00" y="6508177"/>
            <a:ext cx="439815" cy="4286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68" y="5712060"/>
            <a:ext cx="1341706" cy="950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07" y="173620"/>
            <a:ext cx="8144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Usamos</a:t>
            </a: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modo</a:t>
            </a: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imperativo</a:t>
            </a:r>
            <a:r>
              <a:rPr lang="en-GB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…</a:t>
            </a: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907" y="782523"/>
            <a:ext cx="845559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 dar órdenes, ruegos o deseos. </a:t>
            </a:r>
          </a:p>
          <a:p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El imperativo afirmativo tiene sus propias formas sólo en la segunda persona del plural (vosotros) y el singular (tú); en el resto de las personas (y en todas las formas negativas del imperativo) utilizamos el modo subjuntivo.</a:t>
            </a:r>
          </a:p>
          <a:p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 </a:t>
            </a:r>
            <a:r>
              <a:rPr lang="es-ES" sz="2800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español</a:t>
            </a:r>
            <a:r>
              <a:rPr lang="es-E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el </a:t>
            </a:r>
            <a:r>
              <a:rPr lang="es-ES" sz="28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imperativo</a:t>
            </a:r>
            <a:r>
              <a:rPr lang="es-E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 uno de los cuatro modos, junto con el </a:t>
            </a:r>
            <a:r>
              <a:rPr lang="es-ES" sz="2800" b="0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modo </a:t>
            </a:r>
            <a:r>
              <a:rPr lang="es-ES" sz="28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indicativo</a:t>
            </a:r>
            <a:r>
              <a:rPr lang="es-E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el </a:t>
            </a:r>
            <a:r>
              <a:rPr lang="es-ES" sz="28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subjuntivo</a:t>
            </a:r>
            <a:r>
              <a:rPr lang="es-E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y el </a:t>
            </a:r>
            <a:r>
              <a:rPr lang="es-ES" sz="28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condicional</a:t>
            </a:r>
            <a:r>
              <a:rPr lang="es-ES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68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77444" y="3955983"/>
            <a:ext cx="1828800" cy="611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¡Hablad!</a:t>
            </a:r>
            <a:endParaRPr lang="en-US" sz="2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62657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9148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69173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48369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67719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67744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629319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65814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65839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648369" y="3923869"/>
            <a:ext cx="1828800" cy="611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¡Mirad!</a:t>
            </a:r>
            <a:endParaRPr lang="en-US" sz="2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56769" y="1668825"/>
            <a:ext cx="1828800" cy="611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Levantaos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691732" y="1676763"/>
            <a:ext cx="1828800" cy="611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¡Escuchad!</a:t>
            </a:r>
            <a:endParaRPr lang="en-US" sz="2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629319" y="6197963"/>
            <a:ext cx="1828800" cy="611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¡En parejas!</a:t>
            </a:r>
            <a:endParaRPr lang="en-US" sz="2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658144" y="6197963"/>
            <a:ext cx="1828800" cy="611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Sacad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en-GB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cosas</a:t>
            </a:r>
            <a:r>
              <a:rPr lang="en-GB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677194" y="3935775"/>
            <a:ext cx="1828800" cy="611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Escribid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691482" y="1668190"/>
            <a:ext cx="1828800" cy="611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Sentaos</a:t>
            </a:r>
            <a:r>
              <a:rPr lang="en-GB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5658394" y="6197963"/>
            <a:ext cx="1828800" cy="611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¡Dibujad!</a:t>
            </a:r>
            <a:endParaRPr lang="en-US" sz="2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2"/>
          <a:stretch/>
        </p:blipFill>
        <p:spPr>
          <a:xfrm>
            <a:off x="1828006" y="4821351"/>
            <a:ext cx="1442667" cy="131311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855786" y="4829736"/>
            <a:ext cx="1600123" cy="1334143"/>
            <a:chOff x="5855786" y="4829736"/>
            <a:chExt cx="1600123" cy="13341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786" y="4829736"/>
              <a:ext cx="1090028" cy="75575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5215348"/>
              <a:ext cx="1055109" cy="9485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31" y="2410691"/>
            <a:ext cx="893300" cy="13703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32" y="92103"/>
            <a:ext cx="1927664" cy="1542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53" y="2331607"/>
            <a:ext cx="1608016" cy="22610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61" y="2429943"/>
            <a:ext cx="1698148" cy="14264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81" y="76222"/>
            <a:ext cx="926276" cy="16376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66" y="205632"/>
            <a:ext cx="880556" cy="140536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600599" y="4660179"/>
            <a:ext cx="1870349" cy="1553660"/>
            <a:chOff x="3600599" y="4660179"/>
            <a:chExt cx="1870349" cy="155366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599" y="4660179"/>
              <a:ext cx="1249611" cy="124961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255" y="5160319"/>
              <a:ext cx="1404693" cy="1053520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 rot="16200000">
            <a:off x="-3771431" y="2521367"/>
            <a:ext cx="8144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GB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imperativo</a:t>
            </a:r>
            <a:r>
              <a:rPr lang="en-GB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afirmativo</a:t>
            </a:r>
            <a:r>
              <a:rPr lang="en-GB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</a:t>
            </a:r>
            <a:r>
              <a:rPr lang="en-GB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 plural)</a:t>
            </a:r>
            <a:endParaRPr lang="en-GB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12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77444" y="3955983"/>
            <a:ext cx="1828800" cy="611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¡Hablad!</a:t>
            </a:r>
            <a:endParaRPr lang="en-US" sz="2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62657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9148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69173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48369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67719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67744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629319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65814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65839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648369" y="3923869"/>
            <a:ext cx="1828800" cy="611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¡Mirad!</a:t>
            </a:r>
            <a:endParaRPr lang="en-US" sz="2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56769" y="1668825"/>
            <a:ext cx="1828800" cy="611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Levantaos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691732" y="1676763"/>
            <a:ext cx="1828800" cy="611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Escuchad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629319" y="6197963"/>
            <a:ext cx="1828800" cy="611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¡En parejas!</a:t>
            </a:r>
            <a:endParaRPr lang="en-US" sz="2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658144" y="6197963"/>
            <a:ext cx="1828800" cy="611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Sacad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en-GB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cosas</a:t>
            </a:r>
            <a:r>
              <a:rPr lang="en-GB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677194" y="3935775"/>
            <a:ext cx="1828800" cy="611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Escribid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691482" y="1668190"/>
            <a:ext cx="1828800" cy="611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GB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Sentaos</a:t>
            </a:r>
            <a:r>
              <a:rPr lang="en-GB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5658394" y="6197963"/>
            <a:ext cx="1828800" cy="611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¡Dibujad!</a:t>
            </a:r>
            <a:endParaRPr lang="en-US" sz="2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2"/>
          <a:stretch/>
        </p:blipFill>
        <p:spPr>
          <a:xfrm>
            <a:off x="1828006" y="4821351"/>
            <a:ext cx="1442667" cy="131311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855786" y="4829736"/>
            <a:ext cx="1600123" cy="1334143"/>
            <a:chOff x="5855786" y="4829736"/>
            <a:chExt cx="1600123" cy="13341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786" y="4829736"/>
              <a:ext cx="1090028" cy="75575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5215348"/>
              <a:ext cx="1055109" cy="9485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255" y="2460637"/>
            <a:ext cx="893300" cy="13703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32" y="92103"/>
            <a:ext cx="1927664" cy="1542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53" y="2331607"/>
            <a:ext cx="1608016" cy="22610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61" y="2429943"/>
            <a:ext cx="1698148" cy="14264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81" y="76222"/>
            <a:ext cx="926276" cy="16376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66" y="205632"/>
            <a:ext cx="880556" cy="140536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600599" y="4660179"/>
            <a:ext cx="1870349" cy="1553660"/>
            <a:chOff x="3600599" y="4660179"/>
            <a:chExt cx="1870349" cy="155366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599" y="4660179"/>
              <a:ext cx="1249611" cy="124961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255" y="5160319"/>
              <a:ext cx="1404693" cy="1053520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1592327" y="-1427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92954" y="-11237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52130" y="-1427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662657" y="217861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57019" y="2161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009976" y="21237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592327" y="441930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86460" y="441182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8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83975" y="439182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688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62657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9148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69173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48369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67719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67744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629319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65814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65839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2"/>
          <a:stretch/>
        </p:blipFill>
        <p:spPr>
          <a:xfrm>
            <a:off x="1828006" y="4821351"/>
            <a:ext cx="1442667" cy="131311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855786" y="4829736"/>
            <a:ext cx="1600123" cy="1334143"/>
            <a:chOff x="5855786" y="4829736"/>
            <a:chExt cx="1600123" cy="13341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786" y="4829736"/>
              <a:ext cx="1090028" cy="75575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5215348"/>
              <a:ext cx="1055109" cy="9485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255" y="2460637"/>
            <a:ext cx="893300" cy="13703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32" y="92103"/>
            <a:ext cx="1927664" cy="1542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53" y="2331607"/>
            <a:ext cx="1608016" cy="22610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61" y="2429943"/>
            <a:ext cx="1698148" cy="14264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81" y="76222"/>
            <a:ext cx="926276" cy="16376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66" y="205632"/>
            <a:ext cx="880556" cy="140536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600599" y="4660179"/>
            <a:ext cx="1870349" cy="1553660"/>
            <a:chOff x="3600599" y="4660179"/>
            <a:chExt cx="1870349" cy="155366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599" y="4660179"/>
              <a:ext cx="1249611" cy="124961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255" y="5160319"/>
              <a:ext cx="1404693" cy="1053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18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62657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9148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69173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48369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67719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67744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629319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65814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65839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2"/>
          <a:stretch/>
        </p:blipFill>
        <p:spPr>
          <a:xfrm>
            <a:off x="3861575" y="202468"/>
            <a:ext cx="1442667" cy="131311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920159" y="4779271"/>
            <a:ext cx="1600123" cy="1334143"/>
            <a:chOff x="5855786" y="4829736"/>
            <a:chExt cx="1600123" cy="13341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786" y="4829736"/>
              <a:ext cx="1090028" cy="75575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5215348"/>
              <a:ext cx="1055109" cy="9485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75" y="174282"/>
            <a:ext cx="893300" cy="13703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37" y="4660179"/>
            <a:ext cx="1927664" cy="1542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59" y="4649775"/>
            <a:ext cx="1608016" cy="22610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61" y="2429943"/>
            <a:ext cx="1698148" cy="14264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6" y="86738"/>
            <a:ext cx="926276" cy="16376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93" y="2435373"/>
            <a:ext cx="880556" cy="140536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706832" y="2471519"/>
            <a:ext cx="1870349" cy="1553660"/>
            <a:chOff x="3600599" y="4660179"/>
            <a:chExt cx="1870349" cy="155366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599" y="4660179"/>
              <a:ext cx="1249611" cy="124961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255" y="5160319"/>
              <a:ext cx="1404693" cy="105352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83229" y="92103"/>
            <a:ext cx="6527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rgbClr val="4472C4"/>
                  </a:solidFill>
                  <a:prstDash val="solid"/>
                </a:ln>
                <a:pattFill prst="ltDnDiag">
                  <a:fgClr>
                    <a:srgbClr val="4472C4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4961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62657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9148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69173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48369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67719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67744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629319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65814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65839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2"/>
          <a:stretch/>
        </p:blipFill>
        <p:spPr>
          <a:xfrm>
            <a:off x="5748959" y="2471519"/>
            <a:ext cx="1442667" cy="131311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926780" y="196097"/>
            <a:ext cx="1600123" cy="1334143"/>
            <a:chOff x="5855786" y="4829736"/>
            <a:chExt cx="1600123" cy="13341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786" y="4829736"/>
              <a:ext cx="1090028" cy="75575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5215348"/>
              <a:ext cx="1055109" cy="9485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22" y="4715092"/>
            <a:ext cx="893300" cy="13703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81" y="2435373"/>
            <a:ext cx="1927664" cy="1542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19" y="4561047"/>
            <a:ext cx="1608016" cy="22610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22" y="129980"/>
            <a:ext cx="1698148" cy="14264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16" y="4561047"/>
            <a:ext cx="926276" cy="16376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93" y="2435373"/>
            <a:ext cx="880556" cy="140536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724351" y="109467"/>
            <a:ext cx="1870349" cy="1553660"/>
            <a:chOff x="3600599" y="4660179"/>
            <a:chExt cx="1870349" cy="155366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599" y="4660179"/>
              <a:ext cx="1249611" cy="124961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255" y="5160319"/>
              <a:ext cx="1404693" cy="105352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83228" y="92103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rgbClr val="4472C4"/>
                  </a:solidFill>
                  <a:prstDash val="solid"/>
                </a:ln>
                <a:pattFill prst="ltDnDiag">
                  <a:fgClr>
                    <a:srgbClr val="4472C4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2788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62657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9148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691732" y="49576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48369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67719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677444" y="2324463"/>
            <a:ext cx="1828800" cy="1627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629319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65814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658394" y="4586651"/>
            <a:ext cx="1828800" cy="1627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2"/>
          <a:stretch/>
        </p:blipFill>
        <p:spPr>
          <a:xfrm>
            <a:off x="1905135" y="4825088"/>
            <a:ext cx="1442667" cy="131311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926780" y="196097"/>
            <a:ext cx="1600123" cy="1334143"/>
            <a:chOff x="5855786" y="4829736"/>
            <a:chExt cx="1600123" cy="13341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786" y="4829736"/>
              <a:ext cx="1090028" cy="75575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5215348"/>
              <a:ext cx="1055109" cy="9485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53" y="196097"/>
            <a:ext cx="893300" cy="13703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65" y="4599351"/>
            <a:ext cx="1927664" cy="1542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86" y="92103"/>
            <a:ext cx="1608016" cy="22610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46" y="4693030"/>
            <a:ext cx="1698148" cy="14264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53" y="2357137"/>
            <a:ext cx="926276" cy="16376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91" y="2395667"/>
            <a:ext cx="880556" cy="140536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729027" y="2525207"/>
            <a:ext cx="1870349" cy="1553660"/>
            <a:chOff x="3600599" y="4660179"/>
            <a:chExt cx="1870349" cy="155366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599" y="4660179"/>
              <a:ext cx="1249611" cy="124961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255" y="5160319"/>
              <a:ext cx="1404693" cy="105352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83228" y="92103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rgbClr val="4472C4"/>
                  </a:solidFill>
                  <a:prstDash val="solid"/>
                </a:ln>
                <a:pattFill prst="ltDnDiag">
                  <a:fgClr>
                    <a:srgbClr val="4472C4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177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</TotalTime>
  <Words>686</Words>
  <Application>Microsoft Office PowerPoint</Application>
  <PresentationFormat>On-screen Show (4:3)</PresentationFormat>
  <Paragraphs>221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Teacher Specialist Subject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Study</cp:lastModifiedBy>
  <cp:revision>23</cp:revision>
  <dcterms:created xsi:type="dcterms:W3CDTF">2016-11-20T11:53:06Z</dcterms:created>
  <dcterms:modified xsi:type="dcterms:W3CDTF">2016-11-20T14:55:14Z</dcterms:modified>
</cp:coreProperties>
</file>