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8330" autoAdjust="0"/>
  </p:normalViewPr>
  <p:slideViewPr>
    <p:cSldViewPr snapToGrid="0">
      <p:cViewPr varScale="1">
        <p:scale>
          <a:sx n="46" d="100"/>
          <a:sy n="46" d="100"/>
        </p:scale>
        <p:origin x="24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89449-30BC-4E42-BC90-F7A7A92B52A7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2AF5-4CF9-440C-83B0-3C1FB08DA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0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7163-A566-4A0A-95FA-56311694B4BE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5A4-AD0A-4437-A237-452D62944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9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7163-A566-4A0A-95FA-56311694B4BE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5A4-AD0A-4437-A237-452D62944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2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7163-A566-4A0A-95FA-56311694B4BE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5A4-AD0A-4437-A237-452D62944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9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7163-A566-4A0A-95FA-56311694B4BE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5A4-AD0A-4437-A237-452D62944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7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7163-A566-4A0A-95FA-56311694B4BE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5A4-AD0A-4437-A237-452D62944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12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7163-A566-4A0A-95FA-56311694B4BE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5A4-AD0A-4437-A237-452D62944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02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7163-A566-4A0A-95FA-56311694B4BE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5A4-AD0A-4437-A237-452D62944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05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7163-A566-4A0A-95FA-56311694B4BE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5A4-AD0A-4437-A237-452D62944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7163-A566-4A0A-95FA-56311694B4BE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5A4-AD0A-4437-A237-452D62944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9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7163-A566-4A0A-95FA-56311694B4BE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5A4-AD0A-4437-A237-452D62944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7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7163-A566-4A0A-95FA-56311694B4BE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5A4-AD0A-4437-A237-452D62944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1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7163-A566-4A0A-95FA-56311694B4BE}" type="datetimeFigureOut">
              <a:rPr lang="en-GB" smtClean="0"/>
              <a:t>20/11/2016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675A4-AD0A-4437-A237-452D62944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67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4" y="0"/>
            <a:ext cx="6709996" cy="5442655"/>
          </a:xfrm>
          <a:prstGeom prst="rect">
            <a:avLst/>
          </a:prstGeom>
        </p:spPr>
      </p:pic>
      <p:sp>
        <p:nvSpPr>
          <p:cNvPr id="13" name="Rectángulo redondeado 4"/>
          <p:cNvSpPr>
            <a:spLocks noChangeArrowheads="1"/>
          </p:cNvSpPr>
          <p:nvPr/>
        </p:nvSpPr>
        <p:spPr bwMode="auto">
          <a:xfrm>
            <a:off x="0" y="79094"/>
            <a:ext cx="4843849" cy="32879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El </a:t>
            </a:r>
            <a:r>
              <a:rPr lang="en-US" sz="25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imperfecto</a:t>
            </a:r>
            <a:r>
              <a:rPr lang="en-US" sz="2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 las </a:t>
            </a:r>
            <a:r>
              <a:rPr lang="en-US" sz="25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terminaciones</a:t>
            </a:r>
            <a:endParaRPr lang="en-US" sz="25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6" descr="http://puzzlemaker.discoveryeducation.com/puzzles/52169xsgl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0475"/>
            <a:ext cx="556952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849" y="6317673"/>
            <a:ext cx="1891379" cy="2078182"/>
          </a:xfrm>
          <a:prstGeom prst="rect">
            <a:avLst/>
          </a:prstGeom>
        </p:spPr>
      </p:pic>
      <p:sp>
        <p:nvSpPr>
          <p:cNvPr id="16" name="Rectángulo redondeado 4"/>
          <p:cNvSpPr>
            <a:spLocks noChangeArrowheads="1"/>
          </p:cNvSpPr>
          <p:nvPr/>
        </p:nvSpPr>
        <p:spPr bwMode="auto">
          <a:xfrm>
            <a:off x="23312" y="5053367"/>
            <a:ext cx="5421523" cy="46838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La </a:t>
            </a:r>
            <a:r>
              <a:rPr lang="en-US" sz="25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conjugación</a:t>
            </a:r>
            <a:r>
              <a:rPr lang="en-US" sz="2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2500" b="1" dirty="0" err="1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  <a:r>
              <a:rPr lang="en-US" sz="25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retérito</a:t>
            </a:r>
            <a:r>
              <a:rPr lang="en-US" sz="2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e </a:t>
            </a:r>
            <a:r>
              <a:rPr lang="en-US" sz="25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Imperfecto</a:t>
            </a:r>
            <a:endParaRPr lang="en-US" sz="25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3323" y="665016"/>
            <a:ext cx="2005277" cy="4284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Pretérito</a:t>
            </a:r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1350"/>
              </p:ext>
            </p:extLst>
          </p:nvPr>
        </p:nvGraphicFramePr>
        <p:xfrm>
          <a:off x="101602" y="1093497"/>
          <a:ext cx="6756398" cy="2752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8199"/>
                <a:gridCol w="3378199"/>
              </a:tblGrid>
              <a:tr h="275272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31" marB="45731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4" marR="91434" marT="45731" marB="45731"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9334" y="3943766"/>
            <a:ext cx="24304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rgbClr val="00B050"/>
                </a:solidFill>
                <a:latin typeface="Segoe Print" panose="02000600000000000000" pitchFamily="2" charset="0"/>
              </a:rPr>
              <a:t>describe </a:t>
            </a: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cuando</a:t>
            </a:r>
            <a:r>
              <a:rPr lang="en-GB" altLang="en-US" sz="1200" b="1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en</a:t>
            </a:r>
            <a:r>
              <a:rPr lang="en-GB" altLang="en-US" sz="1200" b="1" dirty="0">
                <a:solidFill>
                  <a:srgbClr val="00B050"/>
                </a:solidFill>
                <a:latin typeface="Segoe Print" panose="02000600000000000000" pitchFamily="2" charset="0"/>
              </a:rPr>
              <a:t> el </a:t>
            </a: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pasado</a:t>
            </a:r>
            <a:endParaRPr lang="en-GB" altLang="en-US" sz="1200" b="1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8305" y="4644960"/>
            <a:ext cx="2537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rgbClr val="00B050"/>
                </a:solidFill>
                <a:latin typeface="Segoe Print" panose="02000600000000000000" pitchFamily="2" charset="0"/>
              </a:rPr>
              <a:t>describe el </a:t>
            </a: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tiempo</a:t>
            </a:r>
            <a:r>
              <a:rPr lang="en-GB" altLang="en-US" sz="1200" b="1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atmosférico</a:t>
            </a:r>
            <a:endParaRPr lang="en-GB" altLang="en-US" sz="1200" b="1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97243" y="4291413"/>
            <a:ext cx="1428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rgbClr val="00B050"/>
                </a:solidFill>
                <a:latin typeface="Segoe Print" panose="02000600000000000000" pitchFamily="2" charset="0"/>
              </a:rPr>
              <a:t>describe la </a:t>
            </a: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edad</a:t>
            </a:r>
            <a:endParaRPr lang="en-GB" altLang="en-US" sz="1200" b="1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96335" y="4621062"/>
            <a:ext cx="4319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conozco</a:t>
            </a:r>
            <a:r>
              <a:rPr lang="en-GB" altLang="en-US" sz="1200" b="1" dirty="0">
                <a:solidFill>
                  <a:srgbClr val="00B050"/>
                </a:solidFill>
                <a:latin typeface="Segoe Print" panose="02000600000000000000" pitchFamily="2" charset="0"/>
              </a:rPr>
              <a:t> el principio y el fin de la </a:t>
            </a: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acción</a:t>
            </a:r>
            <a:endParaRPr lang="en-GB" altLang="en-US" sz="1200" b="1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36179" y="3929287"/>
            <a:ext cx="1997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conozco</a:t>
            </a:r>
            <a:r>
              <a:rPr lang="en-GB" altLang="en-US" sz="1200" b="1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sz="12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/</a:t>
            </a:r>
            <a:r>
              <a:rPr lang="en-GB" altLang="en-US" sz="1200" b="1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sé</a:t>
            </a:r>
            <a:r>
              <a:rPr lang="en-GB" altLang="en-US" sz="12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 la </a:t>
            </a: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duración</a:t>
            </a:r>
            <a:endParaRPr lang="en-GB" altLang="en-US" sz="1200" b="1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9334" y="4291413"/>
            <a:ext cx="41153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acciones</a:t>
            </a:r>
            <a:r>
              <a:rPr lang="en-GB" altLang="en-US" sz="1200" b="1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sz="1200" b="1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repetidas</a:t>
            </a:r>
            <a:r>
              <a:rPr lang="en-GB" altLang="en-US" sz="12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 = </a:t>
            </a:r>
            <a:r>
              <a:rPr lang="en-GB" altLang="en-US" sz="1200" b="1" dirty="0" err="1" smtClean="0">
                <a:solidFill>
                  <a:srgbClr val="00B050"/>
                </a:solidFill>
                <a:latin typeface="Segoe Print" panose="02000600000000000000" pitchFamily="2" charset="0"/>
              </a:rPr>
              <a:t>rutinas</a:t>
            </a:r>
            <a:endParaRPr lang="en-GB" altLang="en-US" sz="1200" b="1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56128" y="3899419"/>
            <a:ext cx="14398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rgbClr val="00B050"/>
                </a:solidFill>
                <a:latin typeface="Segoe Print" panose="02000600000000000000" pitchFamily="2" charset="0"/>
              </a:rPr>
              <a:t>describe el </a:t>
            </a: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lugar</a:t>
            </a:r>
            <a:endParaRPr lang="en-GB" altLang="en-US" sz="1200" b="1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71805" y="4271179"/>
            <a:ext cx="24609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una</a:t>
            </a:r>
            <a:r>
              <a:rPr lang="en-GB" altLang="en-US" sz="1200" b="1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acción</a:t>
            </a:r>
            <a:r>
              <a:rPr lang="en-GB" altLang="en-US" sz="1200" b="1" dirty="0">
                <a:solidFill>
                  <a:srgbClr val="00B050"/>
                </a:solidFill>
                <a:latin typeface="Segoe Print" panose="02000600000000000000" pitchFamily="2" charset="0"/>
              </a:rPr>
              <a:t> que </a:t>
            </a: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está</a:t>
            </a:r>
            <a:r>
              <a:rPr lang="en-GB" altLang="en-US" sz="1200" b="1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en</a:t>
            </a:r>
            <a:r>
              <a:rPr lang="en-GB" altLang="en-US" sz="1200" b="1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sz="1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curso</a:t>
            </a:r>
            <a:r>
              <a:rPr lang="en-GB" altLang="en-US" sz="1200" b="1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0097" y="628046"/>
            <a:ext cx="2005277" cy="4284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Imperfecto</a:t>
            </a:r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4" y="5859939"/>
            <a:ext cx="6066040" cy="3860904"/>
          </a:xfrm>
          <a:prstGeom prst="rect">
            <a:avLst/>
          </a:prstGeom>
        </p:spPr>
      </p:pic>
      <p:sp>
        <p:nvSpPr>
          <p:cNvPr id="24" name="Rectángulo redondeado 4"/>
          <p:cNvSpPr>
            <a:spLocks noChangeArrowheads="1"/>
          </p:cNvSpPr>
          <p:nvPr/>
        </p:nvSpPr>
        <p:spPr bwMode="auto">
          <a:xfrm>
            <a:off x="46199" y="107879"/>
            <a:ext cx="1554001" cy="43938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Los </a:t>
            </a:r>
            <a:r>
              <a:rPr lang="en-US" sz="25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usos</a:t>
            </a:r>
            <a:endParaRPr lang="en-US" sz="25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196900"/>
            <a:ext cx="156966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Segoe Print" panose="02000600000000000000" pitchFamily="2" charset="0"/>
              </a:rPr>
              <a:t>Tu</a:t>
            </a:r>
            <a:r>
              <a:rPr lang="en-GB" sz="2400" dirty="0" smtClean="0">
                <a:latin typeface="Segoe Print" panose="02000600000000000000" pitchFamily="2" charset="0"/>
              </a:rPr>
              <a:t> </a:t>
            </a:r>
            <a:r>
              <a:rPr lang="en-GB" sz="2400" dirty="0" err="1" smtClean="0">
                <a:latin typeface="Segoe Print" panose="02000600000000000000" pitchFamily="2" charset="0"/>
              </a:rPr>
              <a:t>turno</a:t>
            </a:r>
            <a:endParaRPr lang="en-GB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5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.04468 L 0.01441 0.04491 C 0.01077 0.03796 0.00695 0.03148 0.0033 0.02477 C 0.00209 0.02245 0.00052 0.02014 -0.00034 0.01736 C -0.00208 0.01181 -0.00278 0.00579 -0.00399 0.00023 C -0.0085 -0.0419 -0.00677 -0.02292 -0.00955 -0.05671 C -0.00903 -0.08796 -0.00937 -0.11921 -0.00781 -0.15046 C -0.00746 -0.15648 -0.00538 -0.16204 -0.00399 -0.16782 C 0.00434 -0.20417 -0.00573 -0.1588 0.00521 -0.19977 C 0.00677 -0.20555 0.00695 -0.21157 0.00886 -0.21713 C 0.01077 -0.22245 0.01424 -0.22662 0.01632 -0.23194 C 0.01858 -0.2375 0.01962 -0.24375 0.02188 -0.24907 C 0.02327 -0.25278 0.0257 -0.25579 0.02743 -0.25903 C 0.03559 -0.27454 0.0342 -0.27569 0.04601 -0.28866 C 0.06841 -0.31366 0.08351 -0.32338 0.11077 -0.34537 C 0.11875 -0.35208 0.12743 -0.35741 0.1349 -0.36528 C 0.15243 -0.38403 0.17552 -0.40949 0.1941 -0.42199 C 0.20018 -0.42616 0.20625 -0.43032 0.21268 -0.43426 C 0.23143 -0.44606 0.21216 -0.43148 0.23108 -0.44653 C 0.26962 -0.43518 0.23004 -0.44768 0.25886 -0.4368 C 0.26372 -0.43495 0.26875 -0.43356 0.27379 -0.43194 C 0.27986 -0.42963 0.28108 -0.42731 0.28854 -0.42685 C 0.31077 -0.42546 0.33299 -0.42523 0.35521 -0.42454 C 0.36511 -0.42338 0.3849 -0.42176 0.39601 -0.41944 C 0.40903 -0.4169 0.39792 -0.41782 0.40886 -0.41458 C 0.4125 -0.41342 0.41632 -0.4125 0.41997 -0.41204 C 0.43038 -0.41088 0.44097 -0.41042 0.45156 -0.40972 C 0.46059 -0.40555 0.45504 -0.40717 0.46823 -0.40717 L 0.46823 -0.40694 L 0.46823 -0.40717 " pathEditMode="relative" rAng="0" ptsTypes="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2.77778E-6 0.00023 C 0.00052 -0.00718 0.00278 -0.03912 0.00364 -0.04699 C 0.00468 -0.05695 0.00607 -0.06667 0.00729 -0.07662 C 0.00642 -0.12199 0.01128 -0.14514 0.00173 -0.18033 C 0.00017 -0.18611 -0.00174 -0.1919 -0.00382 -0.19769 C -0.00556 -0.20255 -0.00695 -0.20787 -0.00938 -0.2125 C -0.01389 -0.22107 -0.02014 -0.22801 -0.02413 -0.23704 C -0.02604 -0.24121 -0.02691 -0.2463 -0.02969 -0.24954 C -0.03455 -0.25486 -0.0408 -0.25787 -0.04636 -0.26181 C -0.05122 -0.26528 -0.05608 -0.26899 -0.06111 -0.27176 C -0.07691 -0.2794 -0.104 -0.27986 -0.11667 -0.28149 L -0.13716 -0.28403 C -0.14566 -0.28311 -0.15434 -0.28287 -0.16302 -0.28149 C -0.16493 -0.28125 -0.16667 -0.27917 -0.16858 -0.27917 C -0.18282 -0.27755 -0.19688 -0.27732 -0.21111 -0.27662 L -0.49445 -0.28149 C -0.52153 -0.28218 -0.51563 -0.28033 -0.52969 -0.28635 C -0.53195 -0.29074 -0.53663 -0.29861 -0.53889 -0.30371 C -0.54028 -0.30695 -0.54115 -0.31042 -0.54254 -0.31366 C -0.54427 -0.31713 -0.54653 -0.31991 -0.54809 -0.32338 C -0.54966 -0.32662 -0.55035 -0.33033 -0.55191 -0.33334 C -0.55347 -0.33681 -0.55573 -0.33982 -0.55747 -0.34329 C -0.56129 -0.35162 -0.5625 -0.35834 -0.56476 -0.36783 C -0.56771 -0.3794 -0.56632 -0.37269 -0.56858 -0.38774 C -0.56997 -0.42246 -0.56111 -0.44283 -0.57587 -0.42709 C -0.57726 -0.4257 -0.5783 -0.42385 -0.57952 -0.42223 L -0.57952 -0.42199 " pathEditMode="relative" rAng="0" ptsTypes="AAAAAAAAAAAAAA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-0.00255 L -0.03385 -0.00231 C -0.03976 -0.01805 -0.0441 -0.02731 -0.04687 -0.04467 C -0.04878 -0.05602 -0.04931 -0.06759 -0.05052 -0.07917 C -0.05 -0.10069 -0.05069 -0.12222 -0.04878 -0.14329 C -0.04826 -0.14954 -0.04479 -0.15486 -0.04323 -0.16065 C -0.04167 -0.1662 -0.04097 -0.17222 -0.03941 -0.17801 C -0.03663 -0.18912 -0.03385 -0.20046 -0.0283 -0.20995 C -0.02622 -0.21366 -0.02361 -0.2169 -0.02101 -0.21991 C -0.01927 -0.22176 -0.01736 -0.22338 -0.01545 -0.22477 C -0.01302 -0.22662 -0.01059 -0.2287 -0.00799 -0.22986 C 0.00625 -0.23611 0.01493 -0.23611 0.0309 -0.23727 C 0.04757 -0.23819 0.06424 -0.23889 0.0809 -0.23958 C 0.11354 -0.23889 0.14635 -0.24005 0.17899 -0.23727 C 0.18368 -0.2368 0.18837 -0.22569 0.19201 -0.22986 C 0.19861 -0.23704 0.19757 -0.25162 0.20122 -0.2618 C 0.21111 -0.28958 0.2059 -0.27523 0.21615 -0.28657 C 0.22726 -0.29907 0.21528 -0.28981 0.22899 -0.29884 C 0.26354 -0.34491 0.21076 -0.27546 0.24948 -0.32361 C 0.25573 -0.33148 0.26181 -0.34005 0.26788 -0.34838 L 0.27344 -0.35579 C 0.27535 -0.3581 0.27656 -0.36204 0.27899 -0.36319 C 0.29201 -0.36898 0.31007 -0.37708 0.3217 -0.38032 C 0.35972 -0.3912 0.3349 -0.38495 0.36059 -0.39028 C 0.36424 -0.39097 0.36788 -0.39236 0.3717 -0.39282 C 0.38264 -0.39398 0.39392 -0.39444 0.40503 -0.39514 C 0.40573 -0.39977 0.40677 -0.40995 0.40868 -0.41481 C 0.40972 -0.41759 0.41111 -0.41991 0.41233 -0.42222 C 0.41858 -0.4338 0.41528 -0.43403 0.4217 -0.42963 L 0.4217 -0.4294 " pathEditMode="relative" rAng="0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-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3.61111E-6 0.00024 C 0.00903 -0.0537 -0.00191 0.00533 0.00938 -0.03958 C 0.02518 -0.10347 -0.00277 -0.00671 0.02049 -0.08402 C 0.01945 -0.10231 0.01962 -0.11851 0.01667 -0.13587 C 0.01598 -0.14004 0.01181 -0.1537 0.01111 -0.15578 C 0.01007 -0.15902 0.00903 -0.16273 0.00747 -0.1655 C 0.00191 -0.17523 -0.00086 -0.17546 -0.00729 -0.18287 C -0.01649 -0.19328 -0.00868 -0.18888 -0.02031 -0.19282 C -0.02517 -0.19189 -0.03055 -0.18773 -0.03507 -0.19027 C -0.03819 -0.19189 -0.03767 -0.19837 -0.03889 -0.20254 C -0.04166 -0.2125 -0.04062 -0.21365 -0.04618 -0.22476 C -0.04774 -0.22777 -0.05017 -0.22962 -0.05173 -0.23217 C -0.05694 -0.24027 -0.06302 -0.24745 -0.06666 -0.25694 C -0.07309 -0.2743 -0.06979 -0.26712 -0.07586 -0.27916 C -0.07777 -0.28657 -0.07986 -0.29398 -0.08142 -0.30138 C -0.08264 -0.30717 -0.08385 -0.31296 -0.08507 -0.31875 C -0.08559 -0.32106 -0.08593 -0.32384 -0.08698 -0.32615 C -0.08854 -0.32962 -0.09079 -0.3324 -0.09253 -0.33587 C -0.09392 -0.33912 -0.09479 -0.34259 -0.09618 -0.34583 C -0.09739 -0.34837 -0.09861 -0.35069 -0.1 -0.35324 C -0.10434 -0.37106 -0.09895 -0.34884 -0.10364 -0.3706 C -0.10416 -0.37314 -0.10486 -0.37546 -0.10538 -0.378 C -0.09982 -0.40092 -0.10538 -0.38634 -0.06666 -0.38287 C -0.06093 -0.3824 -0.05555 -0.38125 -0.05 -0.38032 C -0.04809 -0.37962 -0.04635 -0.37824 -0.04444 -0.378 C -0.02621 -0.375 -0.02048 -0.37546 -0.00364 -0.37546 L -0.00364 -0.37523 " pathEditMode="relative" rAng="0" ptsTypes="AAAAAAAAA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-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61 -0.01805 L 0.04861 -0.01782 C 0.07726 -0.04051 0.11979 -0.07569 0.15035 -0.08981 C 0.17865 -0.10278 0.20834 -0.11041 0.2375 -0.11944 C 0.24601 -0.12199 0.25486 -0.12199 0.26337 -0.1243 C 0.27031 -0.12616 0.27691 -0.12986 0.28386 -0.13171 C 0.29115 -0.13379 0.30608 -0.13657 0.30608 -0.13634 C 0.31024 -0.13866 0.32448 -0.14375 0.33004 -0.14907 C 0.33229 -0.15116 0.33386 -0.15393 0.33559 -0.15648 C 0.33629 -0.15879 0.33646 -0.16157 0.3375 -0.16389 C 0.3408 -0.17083 0.34861 -0.18356 0.34861 -0.18333 C 0.35087 -0.19282 0.35156 -0.19722 0.35781 -0.20578 C 0.3592 -0.20764 0.36163 -0.20741 0.36337 -0.20833 C 0.3842 -0.24537 0.35521 -0.19467 0.37448 -0.22546 C 0.37899 -0.23287 0.38247 -0.2412 0.3875 -0.24768 C 0.39063 -0.25185 0.39393 -0.25578 0.3967 -0.26018 C 0.41285 -0.28541 0.40139 -0.27407 0.41337 -0.28472 C 0.41597 -0.28981 0.42066 -0.29375 0.42084 -0.29953 C 0.42274 -0.37384 0.40573 -0.36366 0.4283 -0.37361 C 0.43941 -0.35139 0.43125 -0.35833 0.45608 -0.36134 C 0.4625 -0.36412 0.46024 -0.36574 0.46354 -0.36134 L 0.46354 -0.36111 " pathEditMode="relative" rAng="0" ptsTypes="AAAAAAAAAAA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7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-0.0037 L 0.04948 -0.00347 C 0.04098 -0.01991 0.03525 -0.02917 0.029 -0.04583 C 0.02501 -0.05625 0.02205 -0.06736 0.01789 -0.07778 C 0.01459 -0.08634 0.01007 -0.09398 0.00678 -0.10255 C 0.00157 -0.1162 -0.00295 -0.13055 -0.00798 -0.14444 C -0.00972 -0.14954 -0.01215 -0.15417 -0.01354 -0.15926 C -0.01545 -0.16597 -0.01701 -0.17268 -0.01909 -0.17917 C -0.02499 -0.19745 -0.02482 -0.1919 -0.03211 -0.21111 C -0.0342 -0.21667 -0.03593 -0.22268 -0.03767 -0.22847 C -0.04027 -0.23819 -0.04496 -0.2581 -0.04496 -0.25787 C -0.04565 -0.26296 -0.046 -0.26805 -0.04687 -0.27292 C -0.04722 -0.27546 -0.04862 -0.27778 -0.04862 -0.28032 C -0.04862 -0.28773 -0.04843 -0.29537 -0.04687 -0.30255 C -0.04583 -0.30717 -0.03837 -0.31643 -0.03576 -0.31967 C -0.02032 -0.31458 -0.03559 -0.32083 -0.02274 -0.3125 C -0.01423 -0.30671 -0.01961 -0.31296 -0.01545 -0.30741 L -0.01545 -0.30717 " pathEditMode="relative" rAng="0" ptsTypes="AAAAAAAAAAAAA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81 0.00602 L -0.11181 0.00625 C -0.10382 -0.00069 -0.09566 -0.00694 -0.08785 -0.01389 C -0.07414 -0.02569 -0.0823 -0.02546 -0.05816 -0.03611 C -0.0165 -0.05463 -0.05695 -0.03726 -0.0342 -0.04583 C -0.00625 -0.05648 -0.07205 -0.03333 -0.01563 -0.05324 C -0.01077 -0.05509 -0.00573 -0.05648 -0.00087 -0.05833 C 0.00486 -0.06041 0.01024 -0.06365 0.0158 -0.06574 C 0.02378 -0.06851 0.03194 -0.07014 0.03993 -0.07314 C 0.05 -0.07685 0.05955 -0.0824 0.06961 -0.08541 C 0.11666 -0.1 0.12465 -0.09768 0.17326 -0.10509 C 0.2533 -0.11759 0.17708 -0.10902 0.26961 -0.11759 C 0.28194 -0.11666 0.29427 -0.1162 0.30659 -0.11504 C 0.32673 -0.11319 0.31232 -0.11064 0.32882 -0.11504 C 0.34461 -0.13611 0.32274 -0.10764 0.34184 -0.12986 C 0.34444 -0.13287 0.34652 -0.1368 0.34913 -0.13981 C 0.35086 -0.14166 0.35295 -0.14282 0.35468 -0.14467 C 0.36406 -0.15509 0.35607 -0.15023 0.3658 -0.15463 C 0.37083 -0.16111 0.37517 -0.16851 0.38073 -0.1743 C 0.38802 -0.18217 0.39253 -0.18541 0.39739 -0.19652 C 0.39965 -0.20208 0.40069 -0.20833 0.40295 -0.21389 C 0.40503 -0.21967 0.40798 -0.22523 0.41024 -0.23101 C 0.4184 -0.25162 0.42534 -0.27314 0.43437 -0.29282 C 0.44305 -0.3118 0.45277 -0.32986 0.46024 -0.34953 C 0.46684 -0.36713 0.46354 -0.35995 0.46961 -0.37176 C 0.48836 -0.36342 0.45243 -0.38194 0.47691 -0.33472 C 0.47968 -0.32939 0.4868 -0.33657 0.49184 -0.33726 C 0.50086 -0.34143 0.49531 -0.33981 0.5085 -0.33981 L 0.5085 -0.33958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7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3 0.08334 L 0.06563 0.08357 C 0.03212 -0.00578 0.0599 0.06644 -0.02153 -0.11666 C -0.03576 -0.14861 -0.04983 -0.18078 -0.06406 -0.21296 C -0.07812 -0.24421 -0.09271 -0.27523 -0.10677 -0.30671 C -0.125 -0.34745 -0.17413 -0.46389 -0.19739 -0.4993 C -0.20174 -0.50602 -0.20625 -0.51227 -0.21042 -0.51898 C -0.21493 -0.52639 -0.21823 -0.53495 -0.22344 -0.5412 C -0.22639 -0.54514 -0.2309 -0.54606 -0.23455 -0.54861 C -0.23767 -0.55092 -0.24062 -0.5537 -0.24375 -0.55602 C -0.25555 -0.5544 -0.26771 -0.55578 -0.27899 -0.55116 C -0.28281 -0.54977 -0.28351 -0.54259 -0.28628 -0.53889 C -0.28906 -0.53518 -0.29201 -0.53125 -0.29566 -0.52893 C -0.30816 -0.52129 -0.32083 -0.51203 -0.33455 -0.50926 C -0.40521 -0.49514 -0.36771 -0.5 -0.44739 -0.49676 C -0.44444 -0.49606 -0.44114 -0.49606 -0.43819 -0.49444 C -0.43542 -0.49282 -0.43351 -0.48912 -0.43073 -0.48703 C -0.42917 -0.48565 -0.42708 -0.48541 -0.42517 -0.48449 L -0.42517 -0.50671 L -0.42517 -0.50648 " pathEditMode="relative" rAng="0" ptsTypes="AAAAAAAAAAAAAAAAAA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-3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27" y="481659"/>
            <a:ext cx="6712527" cy="39703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50827"/>
            <a:ext cx="1627369" cy="4770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500" dirty="0" err="1" smtClean="0">
                <a:latin typeface="Segoe Print" panose="02000600000000000000" pitchFamily="2" charset="0"/>
              </a:rPr>
              <a:t>Tu</a:t>
            </a:r>
            <a:r>
              <a:rPr lang="en-GB" sz="2500" dirty="0" smtClean="0">
                <a:latin typeface="Segoe Print" panose="02000600000000000000" pitchFamily="2" charset="0"/>
              </a:rPr>
              <a:t> </a:t>
            </a:r>
            <a:r>
              <a:rPr lang="en-GB" sz="2500" dirty="0" err="1" smtClean="0">
                <a:latin typeface="Segoe Print" panose="02000600000000000000" pitchFamily="2" charset="0"/>
              </a:rPr>
              <a:t>turno</a:t>
            </a:r>
            <a:endParaRPr lang="en-GB" sz="2500" dirty="0">
              <a:latin typeface="Segoe Print" panose="02000600000000000000" pitchFamily="2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17005" y="4730283"/>
            <a:ext cx="3522118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Segoe Print" panose="02000600000000000000" pitchFamily="2" charset="0"/>
                <a:ea typeface="Adobe Gothic Std B" pitchFamily="34" charset="-128"/>
              </a:rPr>
              <a:t>Puppy y </a:t>
            </a:r>
            <a:r>
              <a:rPr lang="en-GB" altLang="en-US" sz="2400" dirty="0" err="1" smtClean="0">
                <a:latin typeface="Segoe Print" panose="02000600000000000000" pitchFamily="2" charset="0"/>
                <a:ea typeface="Adobe Gothic Std B" pitchFamily="34" charset="-128"/>
              </a:rPr>
              <a:t>su</a:t>
            </a:r>
            <a:r>
              <a:rPr lang="en-GB" altLang="en-US" sz="2400" dirty="0" smtClean="0">
                <a:latin typeface="Segoe Print" panose="02000600000000000000" pitchFamily="2" charset="0"/>
                <a:ea typeface="Adobe Gothic Std B" pitchFamily="34" charset="-128"/>
              </a:rPr>
              <a:t> </a:t>
            </a:r>
            <a:r>
              <a:rPr lang="en-GB" altLang="en-US" sz="2400" dirty="0" err="1" smtClean="0">
                <a:latin typeface="Segoe Print" panose="02000600000000000000" pitchFamily="2" charset="0"/>
                <a:ea typeface="Adobe Gothic Std B" pitchFamily="34" charset="-128"/>
              </a:rPr>
              <a:t>comedero</a:t>
            </a:r>
            <a:endParaRPr lang="en-GB" altLang="en-US" sz="2400" dirty="0">
              <a:latin typeface="Segoe Print" panose="02000600000000000000" pitchFamily="2" charset="0"/>
              <a:ea typeface="Adobe Gothic Std B" pitchFamily="34" charset="-128"/>
            </a:endParaRPr>
          </a:p>
        </p:txBody>
      </p:sp>
      <p:pic>
        <p:nvPicPr>
          <p:cNvPr id="7" name="Picture 2" descr="Image result for lined 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/>
          <a:stretch/>
        </p:blipFill>
        <p:spPr bwMode="auto">
          <a:xfrm>
            <a:off x="0" y="5253503"/>
            <a:ext cx="6786168" cy="874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9" y="772730"/>
            <a:ext cx="532557" cy="1110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446" y="1082415"/>
            <a:ext cx="164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¿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la </a:t>
            </a:r>
            <a:r>
              <a:rPr lang="en-GB" dirty="0" err="1" smtClean="0"/>
              <a:t>raíz</a:t>
            </a:r>
            <a:r>
              <a:rPr lang="en-GB" dirty="0" smtClean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9" y="1943390"/>
            <a:ext cx="6709995" cy="2914584"/>
          </a:xfrm>
          <a:prstGeom prst="rect">
            <a:avLst/>
          </a:prstGeom>
        </p:spPr>
      </p:pic>
      <p:sp>
        <p:nvSpPr>
          <p:cNvPr id="7" name="Rectángulo redondeado 4"/>
          <p:cNvSpPr>
            <a:spLocks noChangeArrowheads="1"/>
          </p:cNvSpPr>
          <p:nvPr/>
        </p:nvSpPr>
        <p:spPr bwMode="auto">
          <a:xfrm>
            <a:off x="103889" y="217546"/>
            <a:ext cx="3883670" cy="4953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5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Verbos</a:t>
            </a:r>
            <a:r>
              <a:rPr lang="en-US" sz="2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con </a:t>
            </a:r>
            <a:r>
              <a:rPr lang="en-US" sz="25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cambio</a:t>
            </a:r>
            <a:r>
              <a:rPr lang="en-US" sz="2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US" sz="25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raíz</a:t>
            </a:r>
            <a:endParaRPr lang="en-US" sz="25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" y="6204613"/>
            <a:ext cx="4329057" cy="370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137" y="5315850"/>
            <a:ext cx="6583178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 err="1" smtClean="0">
                <a:latin typeface="Segoe Print" panose="02000600000000000000" pitchFamily="2" charset="0"/>
              </a:rPr>
              <a:t>Verbos</a:t>
            </a:r>
            <a:r>
              <a:rPr lang="en-GB" sz="2200" dirty="0" smtClean="0">
                <a:latin typeface="Segoe Print" panose="02000600000000000000" pitchFamily="2" charset="0"/>
              </a:rPr>
              <a:t> BOTA = </a:t>
            </a:r>
            <a:r>
              <a:rPr lang="en-GB" sz="2200" dirty="0" err="1" smtClean="0">
                <a:latin typeface="Segoe Print" panose="02000600000000000000" pitchFamily="2" charset="0"/>
              </a:rPr>
              <a:t>verbos</a:t>
            </a:r>
            <a:r>
              <a:rPr lang="en-GB" sz="2200" dirty="0" smtClean="0">
                <a:latin typeface="Segoe Print" panose="02000600000000000000" pitchFamily="2" charset="0"/>
              </a:rPr>
              <a:t> con </a:t>
            </a:r>
            <a:r>
              <a:rPr lang="en-GB" sz="2200" dirty="0" err="1" smtClean="0">
                <a:latin typeface="Segoe Print" panose="02000600000000000000" pitchFamily="2" charset="0"/>
              </a:rPr>
              <a:t>cambio</a:t>
            </a:r>
            <a:r>
              <a:rPr lang="en-GB" sz="2200" dirty="0" smtClean="0">
                <a:latin typeface="Segoe Print" panose="02000600000000000000" pitchFamily="2" charset="0"/>
              </a:rPr>
              <a:t> de </a:t>
            </a:r>
            <a:r>
              <a:rPr lang="en-GB" sz="2200" dirty="0" err="1" smtClean="0">
                <a:latin typeface="Segoe Print" panose="02000600000000000000" pitchFamily="2" charset="0"/>
              </a:rPr>
              <a:t>raíz</a:t>
            </a:r>
            <a:endParaRPr lang="en-GB" sz="2200" dirty="0">
              <a:latin typeface="Segoe Print" panose="02000600000000000000" pitchFamily="2" charset="0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4814060" y="8144426"/>
            <a:ext cx="1226345" cy="4286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 Black"/>
              </a:rPr>
              <a:t>u</a:t>
            </a:r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</a:t>
            </a: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&gt; </a:t>
            </a:r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 Black"/>
              </a:rPr>
              <a:t>ue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FF"/>
              </a:solidFill>
              <a:latin typeface="Arial Black"/>
            </a:endParaRP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780969" y="8573078"/>
            <a:ext cx="1292528" cy="5313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e</a:t>
            </a: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&gt; </a:t>
            </a:r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ie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4783024" y="9104443"/>
            <a:ext cx="1434832" cy="5861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o</a:t>
            </a:r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</a:t>
            </a: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&gt; </a:t>
            </a:r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 Black"/>
              </a:rPr>
              <a:t>ue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FF"/>
              </a:solidFill>
              <a:latin typeface="Arial Black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601278"/>
              </p:ext>
            </p:extLst>
          </p:nvPr>
        </p:nvGraphicFramePr>
        <p:xfrm>
          <a:off x="4377565" y="6970086"/>
          <a:ext cx="2245750" cy="891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875"/>
                <a:gridCol w="1122875"/>
              </a:tblGrid>
              <a:tr h="259692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Yo</a:t>
                      </a: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Nosotros</a:t>
                      </a:r>
                      <a:r>
                        <a:rPr lang="en-GB" dirty="0" smtClean="0"/>
                        <a:t>/as</a:t>
                      </a:r>
                      <a:endParaRPr lang="en-GB" dirty="0"/>
                    </a:p>
                  </a:txBody>
                  <a:tcPr/>
                </a:tc>
              </a:tr>
              <a:tr h="23240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Tú</a:t>
                      </a: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Vosotros</a:t>
                      </a:r>
                      <a:r>
                        <a:rPr lang="en-GB" dirty="0" smtClean="0"/>
                        <a:t>/as</a:t>
                      </a:r>
                      <a:endParaRPr lang="en-GB" dirty="0"/>
                    </a:p>
                  </a:txBody>
                  <a:tcPr/>
                </a:tc>
              </a:tr>
              <a:tr h="23240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Él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ella</a:t>
                      </a: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Ellos</a:t>
                      </a:r>
                      <a:r>
                        <a:rPr lang="en-GB" dirty="0" smtClean="0"/>
                        <a:t>/as</a:t>
                      </a: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49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WordArt 10"/>
          <p:cNvSpPr>
            <a:spLocks noChangeArrowheads="1" noChangeShapeType="1" noTextEdit="1"/>
          </p:cNvSpPr>
          <p:nvPr/>
        </p:nvSpPr>
        <p:spPr bwMode="auto">
          <a:xfrm>
            <a:off x="142863" y="54659"/>
            <a:ext cx="1232665" cy="5373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 Black"/>
              </a:rPr>
              <a:t>u</a:t>
            </a:r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</a:t>
            </a: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&gt; </a:t>
            </a:r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 Black"/>
              </a:rPr>
              <a:t>ue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FF"/>
              </a:solidFill>
              <a:latin typeface="Arial Black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63" y="592030"/>
            <a:ext cx="3893169" cy="2833738"/>
          </a:xfrm>
          <a:prstGeom prst="rect">
            <a:avLst/>
          </a:prstGeom>
        </p:spPr>
      </p:pic>
      <p:sp>
        <p:nvSpPr>
          <p:cNvPr id="42" name="WordArt 10"/>
          <p:cNvSpPr>
            <a:spLocks noChangeArrowheads="1" noChangeShapeType="1" noTextEdit="1"/>
          </p:cNvSpPr>
          <p:nvPr/>
        </p:nvSpPr>
        <p:spPr bwMode="auto">
          <a:xfrm>
            <a:off x="5611091" y="3511880"/>
            <a:ext cx="1061199" cy="542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o</a:t>
            </a:r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</a:t>
            </a: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&gt; </a:t>
            </a:r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 Black"/>
              </a:rPr>
              <a:t>ue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FF"/>
              </a:solidFill>
              <a:latin typeface="Arial Black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63" y="4165013"/>
            <a:ext cx="3113287" cy="226608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0" y="3623003"/>
            <a:ext cx="2909771" cy="43088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200" dirty="0" err="1" smtClean="0">
                <a:latin typeface="Segoe Print" panose="02000600000000000000" pitchFamily="2" charset="0"/>
              </a:rPr>
              <a:t>Ejemplo</a:t>
            </a:r>
            <a:r>
              <a:rPr lang="en-GB" sz="2200" dirty="0" smtClean="0">
                <a:latin typeface="Segoe Print" panose="02000600000000000000" pitchFamily="2" charset="0"/>
              </a:rPr>
              <a:t> con o &gt; </a:t>
            </a:r>
            <a:r>
              <a:rPr lang="en-GB" sz="2200" dirty="0" err="1" smtClean="0">
                <a:latin typeface="Segoe Print" panose="02000600000000000000" pitchFamily="2" charset="0"/>
              </a:rPr>
              <a:t>ue</a:t>
            </a:r>
            <a:endParaRPr lang="en-GB" sz="2200" dirty="0">
              <a:latin typeface="Segoe Print" panose="02000600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003" y="4165012"/>
            <a:ext cx="3113287" cy="226608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63" y="7556791"/>
            <a:ext cx="3113287" cy="226608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0" y="7014781"/>
            <a:ext cx="2807179" cy="43088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200" dirty="0" err="1" smtClean="0">
                <a:latin typeface="Segoe Print" panose="02000600000000000000" pitchFamily="2" charset="0"/>
              </a:rPr>
              <a:t>Ejemplo</a:t>
            </a:r>
            <a:r>
              <a:rPr lang="en-GB" sz="2200" dirty="0" smtClean="0">
                <a:latin typeface="Segoe Print" panose="02000600000000000000" pitchFamily="2" charset="0"/>
              </a:rPr>
              <a:t> con </a:t>
            </a:r>
            <a:r>
              <a:rPr lang="en-GB" sz="2200" dirty="0">
                <a:latin typeface="Segoe Print" panose="02000600000000000000" pitchFamily="2" charset="0"/>
              </a:rPr>
              <a:t>e</a:t>
            </a:r>
            <a:r>
              <a:rPr lang="en-GB" sz="2200" dirty="0" smtClean="0">
                <a:latin typeface="Segoe Print" panose="02000600000000000000" pitchFamily="2" charset="0"/>
              </a:rPr>
              <a:t> &gt; </a:t>
            </a:r>
            <a:r>
              <a:rPr lang="en-GB" sz="2200" dirty="0" err="1">
                <a:latin typeface="Segoe Print" panose="02000600000000000000" pitchFamily="2" charset="0"/>
              </a:rPr>
              <a:t>i</a:t>
            </a:r>
            <a:r>
              <a:rPr lang="en-GB" sz="2200" dirty="0" err="1" smtClean="0">
                <a:latin typeface="Segoe Print" panose="02000600000000000000" pitchFamily="2" charset="0"/>
              </a:rPr>
              <a:t>e</a:t>
            </a:r>
            <a:endParaRPr lang="en-GB" sz="2200" dirty="0">
              <a:latin typeface="Segoe Print" panose="02000600000000000000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003" y="7556790"/>
            <a:ext cx="3113287" cy="2266081"/>
          </a:xfrm>
          <a:prstGeom prst="rect">
            <a:avLst/>
          </a:prstGeom>
        </p:spPr>
      </p:pic>
      <p:sp>
        <p:nvSpPr>
          <p:cNvPr id="50" name="WordArt 10"/>
          <p:cNvSpPr>
            <a:spLocks noChangeArrowheads="1" noChangeShapeType="1" noTextEdit="1"/>
          </p:cNvSpPr>
          <p:nvPr/>
        </p:nvSpPr>
        <p:spPr bwMode="auto">
          <a:xfrm>
            <a:off x="5611091" y="6935827"/>
            <a:ext cx="991326" cy="635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e</a:t>
            </a: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&gt; </a:t>
            </a:r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ie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817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54225" y="1597686"/>
            <a:ext cx="9739745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388" y="784717"/>
            <a:ext cx="2098658" cy="31768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950" dirty="0">
                <a:solidFill>
                  <a:schemeClr val="tx1"/>
                </a:solidFill>
                <a:latin typeface="Segoe Print" panose="02000600000000000000" pitchFamily="2" charset="0"/>
              </a:rPr>
              <a:t>A </a:t>
            </a:r>
            <a:r>
              <a:rPr lang="en-GB" sz="1950" dirty="0" err="1">
                <a:solidFill>
                  <a:schemeClr val="tx1"/>
                </a:solidFill>
                <a:latin typeface="Segoe Print" panose="02000600000000000000" pitchFamily="2" charset="0"/>
              </a:rPr>
              <a:t>mí</a:t>
            </a:r>
            <a:endParaRPr lang="en-GB" sz="195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GB" sz="1950" dirty="0">
                <a:solidFill>
                  <a:schemeClr val="tx1"/>
                </a:solidFill>
                <a:latin typeface="Segoe Print" panose="02000600000000000000" pitchFamily="2" charset="0"/>
              </a:rPr>
              <a:t>A </a:t>
            </a:r>
            <a:r>
              <a:rPr lang="en-GB" sz="1950" dirty="0" err="1">
                <a:solidFill>
                  <a:schemeClr val="tx1"/>
                </a:solidFill>
                <a:latin typeface="Segoe Print" panose="02000600000000000000" pitchFamily="2" charset="0"/>
              </a:rPr>
              <a:t>ti</a:t>
            </a:r>
            <a:endParaRPr lang="en-GB" sz="195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GB" sz="1950" dirty="0">
                <a:solidFill>
                  <a:schemeClr val="tx1"/>
                </a:solidFill>
                <a:latin typeface="Segoe Print" panose="02000600000000000000" pitchFamily="2" charset="0"/>
              </a:rPr>
              <a:t>A </a:t>
            </a:r>
            <a:r>
              <a:rPr lang="en-GB" sz="1950" dirty="0" err="1">
                <a:solidFill>
                  <a:schemeClr val="tx1"/>
                </a:solidFill>
                <a:latin typeface="Segoe Print" panose="02000600000000000000" pitchFamily="2" charset="0"/>
              </a:rPr>
              <a:t>él</a:t>
            </a:r>
            <a:r>
              <a:rPr lang="en-GB" sz="1950" dirty="0">
                <a:solidFill>
                  <a:schemeClr val="tx1"/>
                </a:solidFill>
                <a:latin typeface="Segoe Print" panose="02000600000000000000" pitchFamily="2" charset="0"/>
              </a:rPr>
              <a:t>/</a:t>
            </a:r>
            <a:r>
              <a:rPr lang="en-GB" sz="1950" dirty="0" err="1">
                <a:solidFill>
                  <a:schemeClr val="tx1"/>
                </a:solidFill>
                <a:latin typeface="Segoe Print" panose="02000600000000000000" pitchFamily="2" charset="0"/>
              </a:rPr>
              <a:t>ella</a:t>
            </a:r>
            <a:r>
              <a:rPr lang="en-GB" sz="1950" dirty="0">
                <a:solidFill>
                  <a:schemeClr val="tx1"/>
                </a:solidFill>
                <a:latin typeface="Segoe Print" panose="02000600000000000000" pitchFamily="2" charset="0"/>
              </a:rPr>
              <a:t>/</a:t>
            </a:r>
            <a:r>
              <a:rPr lang="en-GB" sz="1950" dirty="0" err="1">
                <a:solidFill>
                  <a:schemeClr val="tx1"/>
                </a:solidFill>
                <a:latin typeface="Segoe Print" panose="02000600000000000000" pitchFamily="2" charset="0"/>
              </a:rPr>
              <a:t>usted</a:t>
            </a:r>
            <a:endParaRPr lang="en-GB" sz="195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GB" sz="1950" dirty="0">
                <a:solidFill>
                  <a:schemeClr val="tx1"/>
                </a:solidFill>
                <a:latin typeface="Segoe Print" panose="02000600000000000000" pitchFamily="2" charset="0"/>
              </a:rPr>
              <a:t>A </a:t>
            </a:r>
            <a:r>
              <a:rPr lang="en-GB" sz="1950" dirty="0" err="1">
                <a:solidFill>
                  <a:schemeClr val="tx1"/>
                </a:solidFill>
                <a:latin typeface="Segoe Print" panose="02000600000000000000" pitchFamily="2" charset="0"/>
              </a:rPr>
              <a:t>nosotros</a:t>
            </a:r>
            <a:r>
              <a:rPr lang="en-GB" sz="1950" dirty="0">
                <a:solidFill>
                  <a:schemeClr val="tx1"/>
                </a:solidFill>
                <a:latin typeface="Segoe Print" panose="02000600000000000000" pitchFamily="2" charset="0"/>
              </a:rPr>
              <a:t>/as</a:t>
            </a:r>
          </a:p>
          <a:p>
            <a:pPr algn="ctr"/>
            <a:r>
              <a:rPr lang="en-GB" sz="1950" dirty="0">
                <a:solidFill>
                  <a:schemeClr val="tx1"/>
                </a:solidFill>
                <a:latin typeface="Segoe Print" panose="02000600000000000000" pitchFamily="2" charset="0"/>
              </a:rPr>
              <a:t>A </a:t>
            </a:r>
            <a:r>
              <a:rPr lang="en-GB" sz="1950" dirty="0" err="1">
                <a:solidFill>
                  <a:schemeClr val="tx1"/>
                </a:solidFill>
                <a:latin typeface="Segoe Print" panose="02000600000000000000" pitchFamily="2" charset="0"/>
              </a:rPr>
              <a:t>vosotros</a:t>
            </a:r>
            <a:r>
              <a:rPr lang="en-GB" sz="1950" dirty="0">
                <a:solidFill>
                  <a:schemeClr val="tx1"/>
                </a:solidFill>
                <a:latin typeface="Segoe Print" panose="02000600000000000000" pitchFamily="2" charset="0"/>
              </a:rPr>
              <a:t>/as</a:t>
            </a:r>
          </a:p>
          <a:p>
            <a:pPr algn="ctr"/>
            <a:r>
              <a:rPr lang="en-GB" sz="1950" dirty="0">
                <a:solidFill>
                  <a:schemeClr val="tx1"/>
                </a:solidFill>
                <a:latin typeface="Segoe Print" panose="02000600000000000000" pitchFamily="2" charset="0"/>
              </a:rPr>
              <a:t>A </a:t>
            </a:r>
            <a:r>
              <a:rPr lang="en-GB" sz="1950" dirty="0" err="1">
                <a:solidFill>
                  <a:schemeClr val="tx1"/>
                </a:solidFill>
                <a:latin typeface="Segoe Print" panose="02000600000000000000" pitchFamily="2" charset="0"/>
              </a:rPr>
              <a:t>ellos</a:t>
            </a:r>
            <a:r>
              <a:rPr lang="en-GB" sz="1950" dirty="0">
                <a:solidFill>
                  <a:schemeClr val="tx1"/>
                </a:solidFill>
                <a:latin typeface="Segoe Print" panose="02000600000000000000" pitchFamily="2" charset="0"/>
              </a:rPr>
              <a:t>/as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73036" y="784717"/>
            <a:ext cx="822108" cy="31768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</a:t>
            </a:r>
          </a:p>
          <a:p>
            <a:pPr algn="ctr"/>
            <a:r>
              <a:rPr lang="en-GB" sz="24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</a:t>
            </a:r>
            <a:endParaRPr lang="en-GB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</a:t>
            </a:r>
          </a:p>
          <a:p>
            <a:pPr algn="ctr"/>
            <a:r>
              <a:rPr lang="en-GB" sz="24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nos</a:t>
            </a:r>
            <a:endParaRPr lang="en-GB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24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os</a:t>
            </a:r>
            <a:endParaRPr lang="en-GB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6375" y="1221445"/>
            <a:ext cx="2751625" cy="153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75" dirty="0" smtClean="0"/>
              <a:t>                </a:t>
            </a:r>
            <a:r>
              <a:rPr lang="en-GB" sz="1600" dirty="0" err="1" smtClean="0"/>
              <a:t>nombres</a:t>
            </a:r>
            <a:r>
              <a:rPr lang="en-GB" sz="1600" dirty="0" smtClean="0"/>
              <a:t> </a:t>
            </a:r>
            <a:r>
              <a:rPr lang="en-GB" sz="1600" dirty="0" err="1"/>
              <a:t>en</a:t>
            </a:r>
            <a:r>
              <a:rPr lang="en-GB" sz="1600" dirty="0"/>
              <a:t> singular</a:t>
            </a:r>
          </a:p>
          <a:p>
            <a:r>
              <a:rPr lang="en-GB" sz="1875" dirty="0"/>
              <a:t>	</a:t>
            </a:r>
            <a:r>
              <a:rPr lang="en-GB" sz="1875" dirty="0" err="1"/>
              <a:t>infinitivos</a:t>
            </a:r>
            <a:r>
              <a:rPr lang="en-GB" sz="1875" dirty="0"/>
              <a:t> </a:t>
            </a:r>
          </a:p>
          <a:p>
            <a:endParaRPr lang="en-GB" sz="1875" dirty="0"/>
          </a:p>
          <a:p>
            <a:endParaRPr lang="en-GB" sz="1875" dirty="0"/>
          </a:p>
          <a:p>
            <a:r>
              <a:rPr lang="en-GB" sz="1875" dirty="0"/>
              <a:t>	</a:t>
            </a:r>
            <a:r>
              <a:rPr lang="en-GB" sz="1600" dirty="0" err="1"/>
              <a:t>nombre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plural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2137" y="1189963"/>
            <a:ext cx="43641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2136" y="2222508"/>
            <a:ext cx="43641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0780" y="1314653"/>
            <a:ext cx="95250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50" dirty="0" err="1">
                <a:latin typeface="Segoe Print" panose="02000600000000000000" pitchFamily="2" charset="0"/>
              </a:rPr>
              <a:t>gusta</a:t>
            </a:r>
            <a:endParaRPr lang="en-GB" sz="2250" dirty="0">
              <a:latin typeface="Segoe Print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9358" y="2436086"/>
            <a:ext cx="1143262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50" dirty="0" err="1">
                <a:latin typeface="Segoe Print" panose="02000600000000000000" pitchFamily="2" charset="0"/>
              </a:rPr>
              <a:t>gustan</a:t>
            </a:r>
            <a:endParaRPr lang="en-GB" sz="2250" dirty="0">
              <a:latin typeface="Segoe Print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144" y="4349856"/>
            <a:ext cx="1023229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75" b="1" dirty="0" err="1"/>
              <a:t>optativo</a:t>
            </a:r>
            <a:endParaRPr lang="en-GB" sz="1875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41558" y="3426300"/>
            <a:ext cx="358316" cy="15866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39779" y="3593808"/>
            <a:ext cx="288621" cy="12780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4069" y="4431963"/>
            <a:ext cx="1272400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75" b="1" dirty="0" err="1"/>
              <a:t>obligatorio</a:t>
            </a:r>
            <a:endParaRPr lang="en-GB" sz="1875" b="1" dirty="0"/>
          </a:p>
        </p:txBody>
      </p:sp>
      <p:sp>
        <p:nvSpPr>
          <p:cNvPr id="18" name="Rectángulo redondeado 4"/>
          <p:cNvSpPr>
            <a:spLocks noChangeArrowheads="1"/>
          </p:cNvSpPr>
          <p:nvPr/>
        </p:nvSpPr>
        <p:spPr bwMode="auto">
          <a:xfrm>
            <a:off x="-36369" y="120459"/>
            <a:ext cx="5008418" cy="50407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500" b="1" dirty="0" err="1">
                <a:solidFill>
                  <a:schemeClr val="bg1"/>
                </a:solidFill>
                <a:cs typeface="Arial" panose="020B0604020202020204" pitchFamily="34" charset="0"/>
              </a:rPr>
              <a:t>Frases</a:t>
            </a:r>
            <a:r>
              <a:rPr lang="en-US" sz="2500" b="1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US" sz="2500" b="1" dirty="0" err="1">
                <a:solidFill>
                  <a:schemeClr val="bg1"/>
                </a:solidFill>
                <a:cs typeface="Arial" panose="020B0604020202020204" pitchFamily="34" charset="0"/>
              </a:rPr>
              <a:t>opinión</a:t>
            </a:r>
            <a:r>
              <a:rPr lang="en-US" sz="2500" b="1" dirty="0">
                <a:solidFill>
                  <a:schemeClr val="bg1"/>
                </a:solidFill>
                <a:cs typeface="Arial" panose="020B0604020202020204" pitchFamily="34" charset="0"/>
              </a:rPr>
              <a:t>: las </a:t>
            </a:r>
            <a:r>
              <a:rPr lang="en-US" sz="2500" b="1" dirty="0" err="1">
                <a:solidFill>
                  <a:schemeClr val="bg1"/>
                </a:solidFill>
                <a:cs typeface="Arial" panose="020B0604020202020204" pitchFamily="34" charset="0"/>
              </a:rPr>
              <a:t>conclusiones</a:t>
            </a:r>
            <a:endParaRPr lang="en-US" sz="25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3047241"/>
            <a:ext cx="3143250" cy="1621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8569"/>
            <a:ext cx="6785794" cy="48013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782" y="4985898"/>
            <a:ext cx="3172663" cy="43088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>
                <a:latin typeface="Segoe Print" panose="02000600000000000000" pitchFamily="2" charset="0"/>
              </a:rPr>
              <a:t>La </a:t>
            </a:r>
            <a:r>
              <a:rPr lang="en-GB" sz="2200" dirty="0" err="1" smtClean="0">
                <a:latin typeface="Segoe Print" panose="02000600000000000000" pitchFamily="2" charset="0"/>
              </a:rPr>
              <a:t>traducción</a:t>
            </a:r>
            <a:r>
              <a:rPr lang="en-GB" sz="2200" dirty="0" smtClean="0">
                <a:latin typeface="Segoe Print" panose="02000600000000000000" pitchFamily="2" charset="0"/>
              </a:rPr>
              <a:t> exacta</a:t>
            </a:r>
            <a:endParaRPr lang="en-GB" sz="2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152</Words>
  <Application>Microsoft Office PowerPoint</Application>
  <PresentationFormat>A4 Paper (210x297 mm)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Adobe Gothic Std B</vt:lpstr>
      <vt:lpstr>Aharoni</vt:lpstr>
      <vt:lpstr>Arial</vt:lpstr>
      <vt:lpstr>Arial Black</vt:lpstr>
      <vt:lpstr>Calibri</vt:lpstr>
      <vt:lpstr>Calibri Light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Voyager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Vazquez-Valero</dc:creator>
  <cp:lastModifiedBy>Paula Vazquez-Valero</cp:lastModifiedBy>
  <cp:revision>10</cp:revision>
  <dcterms:created xsi:type="dcterms:W3CDTF">2016-11-06T17:58:13Z</dcterms:created>
  <dcterms:modified xsi:type="dcterms:W3CDTF">2016-11-20T21:50:36Z</dcterms:modified>
</cp:coreProperties>
</file>