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2" r:id="rId2"/>
    <p:sldId id="258" r:id="rId3"/>
    <p:sldId id="264" r:id="rId4"/>
    <p:sldId id="261" r:id="rId5"/>
    <p:sldId id="263" r:id="rId6"/>
    <p:sldId id="266" r:id="rId7"/>
    <p:sldId id="265" r:id="rId8"/>
    <p:sldId id="268" r:id="rId9"/>
    <p:sldId id="267" r:id="rId10"/>
    <p:sldId id="270"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DE7C"/>
    <a:srgbClr val="FF33CC"/>
    <a:srgbClr val="00CCFF"/>
    <a:srgbClr val="A7D3A5"/>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87" autoAdjust="0"/>
    <p:restoredTop sz="71461" autoAdjust="0"/>
  </p:normalViewPr>
  <p:slideViewPr>
    <p:cSldViewPr snapToGrid="0">
      <p:cViewPr>
        <p:scale>
          <a:sx n="50" d="100"/>
          <a:sy n="50" d="100"/>
        </p:scale>
        <p:origin x="3336" y="78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9F8B5-69B5-49DE-A5A7-164C16FB37CB}" type="datetimeFigureOut">
              <a:rPr lang="en-GB" smtClean="0"/>
              <a:t>24/09/2016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D9E2EC-4981-4430-A1AD-97E32E12BE78}" type="slidenum">
              <a:rPr lang="en-GB" smtClean="0"/>
              <a:t>‹#›</a:t>
            </a:fld>
            <a:endParaRPr lang="en-GB"/>
          </a:p>
        </p:txBody>
      </p:sp>
    </p:spTree>
    <p:extLst>
      <p:ext uri="{BB962C8B-B14F-4D97-AF65-F5344CB8AC3E}">
        <p14:creationId xmlns:p14="http://schemas.microsoft.com/office/powerpoint/2010/main" val="174376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Not every theory of language learning does this to same extent!</a:t>
            </a:r>
          </a:p>
          <a:p>
            <a:pPr eaLnBrk="1" hangingPunct="1">
              <a:spcBef>
                <a:spcPct val="0"/>
              </a:spcBef>
            </a:pPr>
            <a:r>
              <a:rPr lang="en-GB" dirty="0" smtClean="0"/>
              <a:t>Qualify the theoretical position – different theories hold different places for interaction</a:t>
            </a:r>
            <a:br>
              <a:rPr lang="en-GB" dirty="0" smtClean="0"/>
            </a:br>
            <a:r>
              <a:rPr lang="en-GB" dirty="0" err="1" smtClean="0"/>
              <a:t>Krashen</a:t>
            </a:r>
            <a:r>
              <a:rPr lang="en-GB" dirty="0" smtClean="0"/>
              <a:t> – Input hypothesis</a:t>
            </a:r>
            <a:br>
              <a:rPr lang="en-GB" dirty="0" smtClean="0"/>
            </a:br>
            <a:r>
              <a:rPr lang="en-GB" dirty="0" smtClean="0"/>
              <a:t>Long – Interaction hypothesis</a:t>
            </a:r>
            <a:br>
              <a:rPr lang="en-GB" dirty="0" smtClean="0"/>
            </a:br>
            <a:r>
              <a:rPr lang="en-GB" dirty="0" smtClean="0"/>
              <a:t>Swain – Output hypothesis</a:t>
            </a:r>
            <a:br>
              <a:rPr lang="en-GB" dirty="0" smtClean="0"/>
            </a:br>
            <a:r>
              <a:rPr lang="en-GB" dirty="0" err="1" smtClean="0"/>
              <a:t>Lantolf</a:t>
            </a:r>
            <a:r>
              <a:rPr lang="en-GB" dirty="0" smtClean="0"/>
              <a:t> – SCT</a:t>
            </a: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414161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653356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Handout 5</a:t>
            </a: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60042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b="1" dirty="0" smtClean="0"/>
              <a:t>Handout 1: Why is use of</a:t>
            </a:r>
            <a:r>
              <a:rPr lang="en-GB" b="1" baseline="0" dirty="0" smtClean="0"/>
              <a:t> target language important?</a:t>
            </a:r>
            <a:br>
              <a:rPr lang="en-GB" b="1" baseline="0" dirty="0" smtClean="0"/>
            </a:br>
            <a:r>
              <a:rPr lang="en-GB" b="1" baseline="0" dirty="0" smtClean="0"/>
              <a:t>5 minute introduction</a:t>
            </a:r>
            <a:endParaRPr lang="en-GB" b="1" dirty="0" smtClean="0"/>
          </a:p>
          <a:p>
            <a:pPr eaLnBrk="1" hangingPunct="1">
              <a:spcBef>
                <a:spcPct val="0"/>
              </a:spcBef>
            </a:pPr>
            <a:r>
              <a:rPr lang="en-GB" dirty="0" smtClean="0"/>
              <a:t>Not every theory of language learning does this to same extent!</a:t>
            </a:r>
          </a:p>
          <a:p>
            <a:pPr eaLnBrk="1" hangingPunct="1">
              <a:spcBef>
                <a:spcPct val="0"/>
              </a:spcBef>
            </a:pPr>
            <a:r>
              <a:rPr lang="en-GB" dirty="0" smtClean="0"/>
              <a:t>Qualify the theoretical position – different theories hold different places for interaction</a:t>
            </a:r>
            <a:br>
              <a:rPr lang="en-GB" dirty="0" smtClean="0"/>
            </a:br>
            <a:r>
              <a:rPr lang="en-GB" dirty="0" err="1" smtClean="0"/>
              <a:t>Krashen</a:t>
            </a:r>
            <a:r>
              <a:rPr lang="en-GB" dirty="0" smtClean="0"/>
              <a:t> – Input hypothesis</a:t>
            </a:r>
            <a:br>
              <a:rPr lang="en-GB" dirty="0" smtClean="0"/>
            </a:br>
            <a:r>
              <a:rPr lang="en-GB" dirty="0" smtClean="0"/>
              <a:t>Long – Interaction hypothesis</a:t>
            </a:r>
            <a:br>
              <a:rPr lang="en-GB" dirty="0" smtClean="0"/>
            </a:br>
            <a:r>
              <a:rPr lang="en-GB" dirty="0" smtClean="0"/>
              <a:t>Swain – Output hypothesis</a:t>
            </a:r>
            <a:br>
              <a:rPr lang="en-GB" dirty="0" smtClean="0"/>
            </a:br>
            <a:r>
              <a:rPr lang="en-GB" dirty="0" err="1" smtClean="0"/>
              <a:t>Lantolf</a:t>
            </a:r>
            <a:r>
              <a:rPr lang="en-GB" dirty="0" smtClean="0"/>
              <a:t> – SCT</a:t>
            </a:r>
          </a:p>
          <a:p>
            <a:pPr eaLnBrk="1" hangingPunct="1">
              <a:spcBef>
                <a:spcPct val="0"/>
              </a:spcBef>
            </a:pPr>
            <a:endParaRPr lang="en-GB" dirty="0" smtClean="0"/>
          </a:p>
          <a:p>
            <a:pPr eaLnBrk="1" hangingPunct="1">
              <a:spcBef>
                <a:spcPct val="0"/>
              </a:spcBef>
            </a:pPr>
            <a:r>
              <a:rPr lang="en-GB" dirty="0" smtClean="0"/>
              <a:t>However, the balance of research evidence weighs heavily</a:t>
            </a:r>
            <a:r>
              <a:rPr lang="en-GB" baseline="0" dirty="0" smtClean="0"/>
              <a:t> in favour of good, appropriate target language input being the essential component in language learning.</a:t>
            </a: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94071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1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Slide of benefits</a:t>
            </a:r>
            <a:r>
              <a:rPr lang="en-GB" baseline="0" dirty="0" smtClean="0"/>
              <a:t> and challenges according to teachers in the video – to prompt further discussion</a:t>
            </a: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23915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1200" kern="1200" dirty="0" smtClean="0">
                <a:solidFill>
                  <a:schemeClr val="tx1"/>
                </a:solidFill>
                <a:effectLst/>
                <a:latin typeface="+mn-lt"/>
                <a:ea typeface="+mn-ea"/>
                <a:cs typeface="+mn-cs"/>
              </a:rPr>
              <a:t>A detailed reading and analysis of the literature in the field of target language use in classrooms in England (Hawkes, 2012) suggests several reasons why students are not using the target language frequently or extensively enough. </a:t>
            </a:r>
            <a:endParaRPr lang="en-GB" dirty="0" smtClean="0"/>
          </a:p>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643449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mn-ea"/>
                <a:cs typeface="+mn-cs"/>
              </a:rPr>
              <a:t>The teacher role is not currently </a:t>
            </a:r>
            <a:r>
              <a:rPr lang="en-GB" sz="1200" i="1" kern="1200" dirty="0" smtClean="0">
                <a:solidFill>
                  <a:schemeClr val="tx1"/>
                </a:solidFill>
                <a:effectLst/>
                <a:latin typeface="+mn-lt"/>
                <a:ea typeface="+mn-ea"/>
                <a:cs typeface="+mn-cs"/>
              </a:rPr>
              <a:t>à la mode</a:t>
            </a:r>
            <a:r>
              <a:rPr lang="en-GB" sz="1200" kern="1200" dirty="0" smtClean="0">
                <a:solidFill>
                  <a:schemeClr val="tx1"/>
                </a:solidFill>
                <a:effectLst/>
                <a:latin typeface="+mn-lt"/>
                <a:ea typeface="+mn-ea"/>
                <a:cs typeface="+mn-cs"/>
              </a:rPr>
              <a:t>. The emphasis in recent times, both in terms of foreign language teaching and more broadly in education in England, has been away from the teacher and towards pair and group work. In language acquisition research, this is called task-based learning.  A</a:t>
            </a:r>
            <a:r>
              <a:rPr lang="en-GB" dirty="0" smtClean="0"/>
              <a:t>dvocates of task-based language learning suggest that teacher-dominated classrooms cannot be fully interactive and that only pair and group tasks provide the level of interaction required for acquisition.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In addition, Indications from both SLA and classroom interaction literature which were considered more fully in early</a:t>
            </a:r>
            <a:r>
              <a:rPr lang="en-GB" baseline="0" dirty="0" smtClean="0"/>
              <a:t> chapters of my </a:t>
            </a:r>
            <a:r>
              <a:rPr lang="en-GB" dirty="0" smtClean="0"/>
              <a:t>thesis indicate that in teacher-led classrooms where IRE/F interactions are the norm, learner talk is minimal.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main reasons for this preference</a:t>
            </a:r>
            <a:r>
              <a:rPr lang="en-GB" sz="1200" kern="1200" baseline="0" dirty="0" smtClean="0">
                <a:solidFill>
                  <a:schemeClr val="tx1"/>
                </a:solidFill>
                <a:effectLst/>
                <a:latin typeface="+mn-lt"/>
                <a:ea typeface="+mn-ea"/>
                <a:cs typeface="+mn-cs"/>
              </a:rPr>
              <a:t> for talk-based learning </a:t>
            </a:r>
            <a:r>
              <a:rPr lang="en-GB" sz="1200" kern="1200" dirty="0" smtClean="0">
                <a:solidFill>
                  <a:schemeClr val="tx1"/>
                </a:solidFill>
                <a:effectLst/>
                <a:latin typeface="+mn-lt"/>
                <a:ea typeface="+mn-ea"/>
                <a:cs typeface="+mn-cs"/>
              </a:rPr>
              <a:t>are clear. In pair and group work:</a:t>
            </a:r>
          </a:p>
          <a:p>
            <a:pPr lvl="0"/>
            <a:r>
              <a:rPr lang="en-GB" sz="1200" kern="1200" dirty="0" smtClean="0">
                <a:solidFill>
                  <a:schemeClr val="tx1"/>
                </a:solidFill>
                <a:effectLst/>
                <a:latin typeface="+mn-lt"/>
                <a:ea typeface="+mn-ea"/>
                <a:cs typeface="+mn-cs"/>
              </a:rPr>
              <a:t>learners get more opportunity to talk, and</a:t>
            </a:r>
          </a:p>
          <a:p>
            <a:pPr lvl="0"/>
            <a:r>
              <a:rPr lang="en-GB" sz="1200" kern="1200" dirty="0" smtClean="0">
                <a:solidFill>
                  <a:schemeClr val="tx1"/>
                </a:solidFill>
                <a:effectLst/>
                <a:latin typeface="+mn-lt"/>
                <a:ea typeface="+mn-ea"/>
                <a:cs typeface="+mn-cs"/>
              </a:rPr>
              <a:t>learners experience less anxiety when they speak.</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However, there are two principal problems with this:</a:t>
            </a:r>
          </a:p>
          <a:p>
            <a:pPr lvl="0"/>
            <a:r>
              <a:rPr lang="en-GB" sz="1200" kern="1200" dirty="0" smtClean="0">
                <a:solidFill>
                  <a:schemeClr val="tx1"/>
                </a:solidFill>
                <a:effectLst/>
                <a:latin typeface="+mn-lt"/>
                <a:ea typeface="+mn-ea"/>
                <a:cs typeface="+mn-cs"/>
              </a:rPr>
              <a:t>1) Learners who share the same mother tongue will ‘fall out’ of target language use when they encounter a communication difficulty, and work around it in English.</a:t>
            </a:r>
          </a:p>
          <a:p>
            <a:pPr eaLnBrk="1" hangingPunct="1">
              <a:spcBef>
                <a:spcPct val="0"/>
              </a:spcBef>
            </a:pPr>
            <a:r>
              <a:rPr lang="en-GB" dirty="0" smtClean="0"/>
              <a:t>One of the ‘central dilemmas in encouraging spontaneous language use’ (Harris et al., 2001, p.97)  is that ‘the very process of becoming genuinely interested in what they are talking about means that pupils may want to move beyond the language that has been so carefully identified, presented and practised’ (2001, p.97) and L1 is the result.  The risk with learners relying solely on each other for support as they struggle to express meaning with their limited interlanguage is that the attempt breaks down and the interaction spills over into L1.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dirty="0" smtClean="0"/>
              <a:t>2) The second reason is that, in my view and the</a:t>
            </a:r>
            <a:r>
              <a:rPr lang="en-GB" baseline="0" dirty="0" smtClean="0"/>
              <a:t> findings in my research to date, show that t</a:t>
            </a:r>
            <a:r>
              <a:rPr lang="en-GB" sz="1200" kern="1200" dirty="0" smtClean="0">
                <a:solidFill>
                  <a:schemeClr val="tx1"/>
                </a:solidFill>
                <a:effectLst/>
                <a:latin typeface="+mn-lt"/>
                <a:ea typeface="+mn-ea"/>
                <a:cs typeface="+mn-cs"/>
              </a:rPr>
              <a:t>he teacher is uniquely placed to create certain interactions with students that cannot be replicated in pair and group work.  </a:t>
            </a:r>
          </a:p>
          <a:p>
            <a:pPr eaLnBrk="1" hangingPunct="1">
              <a:spcBef>
                <a:spcPct val="0"/>
              </a:spcBef>
            </a:pPr>
            <a:r>
              <a:rPr lang="en-GB" dirty="0" smtClean="0"/>
              <a:t>So, whilst there are compelling reasons to introduce peer and group tasks to give more opportunities for learners to engage in authentic L2 interaction, there are also persuasive arguments to consider the role that teacher-learner interaction might play in the generation of higher levels of spontaneous L2 use.  </a:t>
            </a:r>
            <a:endParaRPr lang="fr-FR" dirty="0" smtClean="0"/>
          </a:p>
          <a:p>
            <a:endParaRPr lang="en-GB" dirty="0" smtClean="0"/>
          </a:p>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457294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dirty="0" smtClean="0"/>
              <a:t>It can be helpful as teachers or heads</a:t>
            </a:r>
            <a:r>
              <a:rPr lang="en-GB" baseline="0" dirty="0" smtClean="0"/>
              <a:t> of department, when thinking about target language use to c</a:t>
            </a:r>
            <a:r>
              <a:rPr lang="en-GB" dirty="0" smtClean="0"/>
              <a:t>onsider 3 x aspects of classroom</a:t>
            </a:r>
            <a:r>
              <a:rPr lang="en-GB" baseline="0" dirty="0" smtClean="0"/>
              <a:t> TL interaction.  </a:t>
            </a:r>
            <a:br>
              <a:rPr lang="en-GB" baseline="0" dirty="0" smtClean="0"/>
            </a:br>
            <a:r>
              <a:rPr lang="en-GB" baseline="0" dirty="0" smtClean="0"/>
              <a:t>Every teacher is different, every class / student is different and we are all at different places with respect to our own practice, that of our students and that of departments as a whole.</a:t>
            </a:r>
            <a:br>
              <a:rPr lang="en-GB" baseline="0" dirty="0" smtClean="0"/>
            </a:br>
            <a:r>
              <a:rPr lang="en-GB" baseline="0" dirty="0" smtClean="0"/>
              <a:t>Considering these aspects separately often helps us to pinpoint the areas for development that we have.</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GB" baseline="0" dirty="0" smtClean="0"/>
              <a:t>In the rest of this section we will look at examples of Teacher TL use and Student to teacher use.</a:t>
            </a:r>
            <a:br>
              <a:rPr lang="en-GB" baseline="0" dirty="0" smtClean="0"/>
            </a:br>
            <a:r>
              <a:rPr lang="en-GB" baseline="0" dirty="0" smtClean="0"/>
              <a:t>In session 2, we will look at specific tasks and strategies for students to talk to each other.</a:t>
            </a:r>
            <a:endParaRPr lang="en-GB" dirty="0" smtClean="0"/>
          </a:p>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817168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Handout 3: SOTB Classroom Talk</a:t>
            </a:r>
          </a:p>
          <a:p>
            <a:r>
              <a:rPr lang="en-GB" dirty="0" smtClean="0"/>
              <a:t>1.  Consistent</a:t>
            </a:r>
            <a:br>
              <a:rPr lang="en-GB" dirty="0" smtClean="0"/>
            </a:br>
            <a:r>
              <a:rPr lang="en-GB" dirty="0" smtClean="0"/>
              <a:t>Absolutely</a:t>
            </a:r>
            <a:r>
              <a:rPr lang="en-GB" baseline="0" dirty="0" smtClean="0"/>
              <a:t> vital.  If you use the TL one day and not the next, you erode its effectiveness.  If you use the TL and then translate yourself, you reduce its effectiveness.  Consistency in TL use by the teacher involves planning, even scripting, and certainly thinking through each task / each explanation / each feedback and anticipating the language that you can use to communicate the meaning effectively to learners without resorting to English.  If, at the planning stage, you realise that the message you need to give is vital but that you cannot conceive of how to do it in TL (or that doing it would take 20 minutes instead of 1) then you are justifying the use of English for that explanation / message.  This is not the same for each teacher and it should be something we can all make progress in, such that we grow our use of TL and get more able to use it for a greater range of teaching activities.  One teacher in my department, who has been working on this hard for 6 years, is currently challenging herself to 100% TL with a beginner Y8 German class.  I observed and videoed several lessons at the start of the year and I’ve only seen her use English once for the word ‘exception’ which came up unexpectedly and she couldn’t immediately think how to convey its meaning clearly in the TL.</a:t>
            </a:r>
            <a:br>
              <a:rPr lang="en-GB" baseline="0" dirty="0" smtClean="0"/>
            </a:br>
            <a:r>
              <a:rPr lang="en-GB" baseline="0" dirty="0" smtClean="0"/>
              <a:t>2.  Clear / concise</a:t>
            </a:r>
            <a:br>
              <a:rPr lang="en-GB" baseline="0" dirty="0" smtClean="0"/>
            </a:br>
            <a:r>
              <a:rPr lang="en-GB" baseline="0" dirty="0" smtClean="0"/>
              <a:t>Using the TL makes us consider v carefully the words we use to explain things and the bring in additional non-verbal support mechanisms too, such as visuals, mimes, props, gestures.  At the very beginning we will need to be very concise indeed.  And the words that we do need to teach as TL in the course of our explanations will be incredibly useful language and should be flagged up in the lesson.  One method for this that works effectively is to arrive at a class understanding of the word through teacher TL explanation, example, miming etc.. and then to ask a class member to provide the English meaning orally.  The teacher only writes down the German and the students write down both (but still having to think rather than just copy down the English).  On the next slide I have an example of the words that have come up in this way over the first half-term of German lessons (2 x lessons per week).</a:t>
            </a:r>
            <a:br>
              <a:rPr lang="en-GB" baseline="0" dirty="0" smtClean="0"/>
            </a:br>
            <a:r>
              <a:rPr lang="en-GB" baseline="0" dirty="0" smtClean="0"/>
              <a:t>3.  Checks understanding</a:t>
            </a:r>
          </a:p>
          <a:p>
            <a:r>
              <a:rPr lang="en-GB" baseline="0" dirty="0" smtClean="0"/>
              <a:t>Of course we all use expressions to check understanding in our classrooms.  But sometimes we don’t perhaps put enough emphasis on the expectation for a reply!  I’ve often heard ‘</a:t>
            </a:r>
            <a:r>
              <a:rPr lang="en-GB" baseline="0" dirty="0" err="1" smtClean="0"/>
              <a:t>Alles</a:t>
            </a:r>
            <a:r>
              <a:rPr lang="en-GB" baseline="0" dirty="0" smtClean="0"/>
              <a:t> </a:t>
            </a:r>
            <a:r>
              <a:rPr lang="en-GB" baseline="0" dirty="0" err="1" smtClean="0"/>
              <a:t>klar</a:t>
            </a:r>
            <a:r>
              <a:rPr lang="en-GB" baseline="0" dirty="0" smtClean="0"/>
              <a:t>?’ by the teacher or ‘</a:t>
            </a:r>
            <a:r>
              <a:rPr lang="en-GB" baseline="0" dirty="0" err="1" smtClean="0"/>
              <a:t>Entendéis</a:t>
            </a:r>
            <a:r>
              <a:rPr lang="en-GB" baseline="0" dirty="0" smtClean="0"/>
              <a:t>?’ said almost as a rhetorical utterance.  When there is barely a murmur in response, the teacher has not followed this up.  if we think of the purpose of saying ‘ Is that clear?’ it seems really important that we accompany it with an expectation that students will either say confidently ‘</a:t>
            </a:r>
            <a:r>
              <a:rPr lang="en-GB" baseline="0" dirty="0" err="1" smtClean="0"/>
              <a:t>Ja</a:t>
            </a:r>
            <a:r>
              <a:rPr lang="en-GB" baseline="0" dirty="0" smtClean="0"/>
              <a:t>’ or will have questions because they are not clear about it.  We have a couple of legendary stories in our department about this.  In one class of lower ability learners one Y11 student, who had had the same teacher throughout Y10 too, and was used to his teacher saying to the class ‘</a:t>
            </a:r>
            <a:r>
              <a:rPr lang="en-GB" baseline="0" dirty="0" err="1" smtClean="0"/>
              <a:t>Entendéis</a:t>
            </a:r>
            <a:r>
              <a:rPr lang="en-GB" baseline="0" dirty="0" smtClean="0"/>
              <a:t>?’  suddenly asked her at Easter of Y11 – Miss, what is this about 10 days?  What is going to happen in 10 days?  You’ve been saying that since the start of Y10!  So it’s a salient lesson that we need to ensure that we check understanding, of crucial terms and also of our teacher talk, especially key terms that we are going to repeat and repeat.  Having said that, checking understanding also involves seeing how students respond.  If they do what we ask readily, if the work produced matches expectations, then we can also be confident that they have understood.</a:t>
            </a:r>
            <a:br>
              <a:rPr lang="en-GB" baseline="0" dirty="0" smtClean="0"/>
            </a:br>
            <a:r>
              <a:rPr lang="en-GB" baseline="0" dirty="0" smtClean="0"/>
              <a:t>4.  Creative</a:t>
            </a:r>
            <a:br>
              <a:rPr lang="en-GB" baseline="0" dirty="0" smtClean="0"/>
            </a:br>
            <a:r>
              <a:rPr lang="en-GB" baseline="0" dirty="0" smtClean="0"/>
              <a:t>With the still limited language of our learners, teachers have to be creative about TL use.  We will need to use cognates at the start (but also withdraw them as soon as we can if there is a better TL word) – I can think particularly of </a:t>
            </a:r>
            <a:r>
              <a:rPr lang="en-GB" baseline="0" dirty="0" err="1" smtClean="0"/>
              <a:t>Moglichkeit</a:t>
            </a:r>
            <a:r>
              <a:rPr lang="en-GB" baseline="0" dirty="0" smtClean="0"/>
              <a:t> in German rather than </a:t>
            </a:r>
            <a:r>
              <a:rPr lang="en-GB" baseline="0" dirty="0" err="1" smtClean="0"/>
              <a:t>Possibilitat</a:t>
            </a:r>
            <a:r>
              <a:rPr lang="en-GB" baseline="0" dirty="0" smtClean="0"/>
              <a:t>.  If we first teach </a:t>
            </a:r>
            <a:r>
              <a:rPr lang="en-GB" baseline="0" dirty="0" err="1" smtClean="0"/>
              <a:t>Possibilitat</a:t>
            </a:r>
            <a:r>
              <a:rPr lang="en-GB" baseline="0" dirty="0" smtClean="0"/>
              <a:t> and then we introduce them to </a:t>
            </a:r>
            <a:r>
              <a:rPr lang="en-GB" baseline="0" dirty="0" err="1" smtClean="0"/>
              <a:t>Moglichkeit</a:t>
            </a:r>
            <a:r>
              <a:rPr lang="en-GB" baseline="0" dirty="0" smtClean="0"/>
              <a:t> we can then stop using </a:t>
            </a:r>
            <a:r>
              <a:rPr lang="en-GB" baseline="0" dirty="0" err="1" smtClean="0"/>
              <a:t>possibilitat</a:t>
            </a:r>
            <a:r>
              <a:rPr lang="en-GB" baseline="0" dirty="0" smtClean="0"/>
              <a:t> fairly soon.  To get meanings across we will also need our ingenuity.  Getting into the habit of using examples to get meanings across is invaluable, especially if they involve the immediate setting of the classroom.  Referring to things that are too far removed from the classroom can lose beginner students.  I watched a teacher come up with a very good way to tell her learners in lesson one that she wanted to know their preferred names, not just their register names, by using a member of the class who she imagined would prefer Kate rather than Kathryn.  In this, as in other aspects of teacher talk, we can grow our ability.</a:t>
            </a:r>
            <a:br>
              <a:rPr lang="en-GB" baseline="0" dirty="0" smtClean="0"/>
            </a:br>
            <a:r>
              <a:rPr lang="en-GB" baseline="0" dirty="0" smtClean="0"/>
              <a:t>5.  Communicative</a:t>
            </a:r>
            <a:br>
              <a:rPr lang="en-GB" baseline="0" dirty="0" smtClean="0"/>
            </a:br>
            <a:r>
              <a:rPr lang="en-GB" baseline="0" dirty="0" smtClean="0"/>
              <a:t>Keeping it real.  This doesn’t necessarily mean having a conversation with learners that is ‘off-topic’ although it can be nice to do this occasionally.  It means responding to unplanned talk or learner questions in terms of the message rather than slipping into accuracy mode and correcting every utterance.  This is very much about clarity of purpose for each activity.  If you are practising pronunciation in a given task, then correct pronunciation errors.  If you are practising producing correct forms e.g. perfect tense, then correct errors.  But in every lesson there must be a decent chunk of time allocated to communicating through the TL.  In these sorts of activities, where communication of the message is dominant, correction of errors is an unhelpful addition, because it blurs the purpose and demotivates the learner who is actually trying to really tell you about his/her pet.  That doesn’t mean that as the teacher you don’t recognise that when Jimmy is talking he still hasn’t got the idea of where to put the adjective in French when he speaks spontaneously, but that doesn’t mean he wouldn’t know if he had time to plan to write or plan to speak.  What we can do accurately in an unplanned situation is different to what we can do when we have time to reflect.  And research is unclear at best about what a learner can take from explicit accuracy feedback while they’re in the act of talking. So if you notice in spontaneous speaking that there are fundamental errors, make a note that some more practice activities are needed down the line, but don’t stop him mid-flow.  Only signal problems if they are genuine communication problems – i.e. you don’t know what he means.  Then ask follow up questions to try to get to the meaning.  Smile as you do this and encourage further communication.  Offer alternatives to see if you can arrive at what he wanted to say.  </a:t>
            </a:r>
          </a:p>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847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3F3F46F7-5062-4D99-B912-B74FDABE5999}"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692003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34265E-5F65-49F3-88F9-30AA4C171524}" type="datetimeFigureOut">
              <a:rPr lang="en-GB" smtClean="0"/>
              <a:t>24/09/2016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279986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34265E-5F65-49F3-88F9-30AA4C171524}" type="datetimeFigureOut">
              <a:rPr lang="en-GB" smtClean="0"/>
              <a:t>24/09/2016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139714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34265E-5F65-49F3-88F9-30AA4C171524}" type="datetimeFigureOut">
              <a:rPr lang="en-GB" smtClean="0"/>
              <a:t>24/09/2016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42545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34265E-5F65-49F3-88F9-30AA4C171524}" type="datetimeFigureOut">
              <a:rPr lang="en-GB" smtClean="0"/>
              <a:t>24/09/2016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172012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4265E-5F65-49F3-88F9-30AA4C171524}" type="datetimeFigureOut">
              <a:rPr lang="en-GB" smtClean="0"/>
              <a:t>24/09/2016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414871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34265E-5F65-49F3-88F9-30AA4C171524}" type="datetimeFigureOut">
              <a:rPr lang="en-GB" smtClean="0"/>
              <a:t>24/09/2016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61310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34265E-5F65-49F3-88F9-30AA4C171524}" type="datetimeFigureOut">
              <a:rPr lang="en-GB" smtClean="0"/>
              <a:t>24/09/2016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2427307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34265E-5F65-49F3-88F9-30AA4C171524}" type="datetimeFigureOut">
              <a:rPr lang="en-GB" smtClean="0"/>
              <a:t>24/09/2016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8451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4265E-5F65-49F3-88F9-30AA4C171524}" type="datetimeFigureOut">
              <a:rPr lang="en-GB" smtClean="0"/>
              <a:t>24/09/2016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107485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4265E-5F65-49F3-88F9-30AA4C171524}" type="datetimeFigureOut">
              <a:rPr lang="en-GB" smtClean="0"/>
              <a:t>24/09/2016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180085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4265E-5F65-49F3-88F9-30AA4C171524}" type="datetimeFigureOut">
              <a:rPr lang="en-GB" smtClean="0"/>
              <a:t>24/09/2016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5B2B2-A199-488C-ADF2-4C19D220A844}" type="slidenum">
              <a:rPr lang="en-GB" smtClean="0"/>
              <a:t>‹#›</a:t>
            </a:fld>
            <a:endParaRPr lang="en-GB"/>
          </a:p>
        </p:txBody>
      </p:sp>
    </p:spTree>
    <p:extLst>
      <p:ext uri="{BB962C8B-B14F-4D97-AF65-F5344CB8AC3E}">
        <p14:creationId xmlns:p14="http://schemas.microsoft.com/office/powerpoint/2010/main" val="108974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4265E-5F65-49F3-88F9-30AA4C171524}" type="datetimeFigureOut">
              <a:rPr lang="en-GB" smtClean="0"/>
              <a:t>24/09/2016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5B2B2-A199-488C-ADF2-4C19D220A844}" type="slidenum">
              <a:rPr lang="en-GB" smtClean="0"/>
              <a:t>‹#›</a:t>
            </a:fld>
            <a:endParaRPr lang="en-GB"/>
          </a:p>
        </p:txBody>
      </p:sp>
    </p:spTree>
    <p:extLst>
      <p:ext uri="{BB962C8B-B14F-4D97-AF65-F5344CB8AC3E}">
        <p14:creationId xmlns:p14="http://schemas.microsoft.com/office/powerpoint/2010/main" val="1223185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 name="Title 2"/>
          <p:cNvSpPr>
            <a:spLocks noGrp="1"/>
          </p:cNvSpPr>
          <p:nvPr>
            <p:ph type="ctrTitle"/>
          </p:nvPr>
        </p:nvSpPr>
        <p:spPr>
          <a:xfrm>
            <a:off x="791989" y="-158229"/>
            <a:ext cx="7772400" cy="2387600"/>
          </a:xfrm>
        </p:spPr>
        <p:txBody>
          <a:bodyPr/>
          <a:lstStyle/>
          <a:p>
            <a:r>
              <a:rPr lang="en-GB" sz="7200" b="1" dirty="0" smtClean="0"/>
              <a:t>T</a:t>
            </a:r>
            <a:r>
              <a:rPr lang="en-GB" dirty="0" smtClean="0"/>
              <a:t>eacher </a:t>
            </a:r>
            <a:r>
              <a:rPr lang="en-GB" sz="7200" b="1" dirty="0" smtClean="0"/>
              <a:t>S</a:t>
            </a:r>
            <a:r>
              <a:rPr lang="en-GB" dirty="0" smtClean="0"/>
              <a:t>pecialist </a:t>
            </a:r>
            <a:r>
              <a:rPr lang="en-GB" sz="7200" b="1" dirty="0" smtClean="0"/>
              <a:t>S</a:t>
            </a:r>
            <a:r>
              <a:rPr lang="en-GB" dirty="0" smtClean="0"/>
              <a:t>ubject </a:t>
            </a:r>
            <a:r>
              <a:rPr lang="en-GB" sz="7200" b="1" dirty="0" smtClean="0"/>
              <a:t>T</a:t>
            </a:r>
            <a:r>
              <a:rPr lang="en-GB" dirty="0" smtClean="0"/>
              <a:t>raining</a:t>
            </a:r>
            <a:endParaRPr lang="en-GB" dirty="0"/>
          </a:p>
        </p:txBody>
      </p:sp>
      <p:sp>
        <p:nvSpPr>
          <p:cNvPr id="5" name="Subtitle 4"/>
          <p:cNvSpPr>
            <a:spLocks noGrp="1"/>
          </p:cNvSpPr>
          <p:nvPr>
            <p:ph type="subTitle" idx="1"/>
          </p:nvPr>
        </p:nvSpPr>
        <p:spPr>
          <a:xfrm>
            <a:off x="940341" y="4108829"/>
            <a:ext cx="6858000" cy="1655762"/>
          </a:xfrm>
        </p:spPr>
        <p:txBody>
          <a:bodyPr>
            <a:normAutofit/>
          </a:bodyPr>
          <a:lstStyle/>
          <a:p>
            <a:r>
              <a:rPr lang="en-GB" sz="4800" dirty="0" err="1" smtClean="0"/>
              <a:t>Español</a:t>
            </a:r>
            <a:endParaRPr lang="en-GB" sz="4800" dirty="0"/>
          </a:p>
        </p:txBody>
      </p:sp>
      <p:pic>
        <p:nvPicPr>
          <p:cNvPr id="37" name="Picture 36"/>
          <p:cNvPicPr>
            <a:picLocks noChangeAspect="1"/>
          </p:cNvPicPr>
          <p:nvPr/>
        </p:nvPicPr>
        <p:blipFill>
          <a:blip r:embed="rId4"/>
          <a:stretch>
            <a:fillRect/>
          </a:stretch>
        </p:blipFill>
        <p:spPr>
          <a:xfrm>
            <a:off x="3324597" y="4760055"/>
            <a:ext cx="2158256" cy="1441228"/>
          </a:xfrm>
          <a:prstGeom prst="rect">
            <a:avLst/>
          </a:prstGeom>
        </p:spPr>
      </p:pic>
      <p:sp>
        <p:nvSpPr>
          <p:cNvPr id="38" name="Rectangle 37"/>
          <p:cNvSpPr/>
          <p:nvPr/>
        </p:nvSpPr>
        <p:spPr>
          <a:xfrm>
            <a:off x="4064832" y="5116965"/>
            <a:ext cx="1505106" cy="707886"/>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TSST</a:t>
            </a:r>
            <a:endParaRPr lang="en-US" sz="4000" dirty="0">
              <a:ln w="0"/>
              <a:effectLst>
                <a:outerShdw blurRad="38100" dist="19050" dir="2700000" algn="tl" rotWithShape="0">
                  <a:schemeClr val="dk1">
                    <a:alpha val="40000"/>
                  </a:schemeClr>
                </a:outerShdw>
              </a:effectLst>
            </a:endParaRPr>
          </a:p>
        </p:txBody>
      </p:sp>
      <p:sp>
        <p:nvSpPr>
          <p:cNvPr id="6" name="TextBox 5"/>
          <p:cNvSpPr txBox="1"/>
          <p:nvPr/>
        </p:nvSpPr>
        <p:spPr>
          <a:xfrm>
            <a:off x="520547" y="2535980"/>
            <a:ext cx="8315283" cy="1323439"/>
          </a:xfrm>
          <a:prstGeom prst="rect">
            <a:avLst/>
          </a:prstGeom>
          <a:noFill/>
        </p:spPr>
        <p:txBody>
          <a:bodyPr wrap="square" rtlCol="0">
            <a:spAutoFit/>
          </a:bodyPr>
          <a:lstStyle/>
          <a:p>
            <a:pPr algn="ctr"/>
            <a:r>
              <a:rPr lang="en-GB" sz="4000" dirty="0" smtClean="0"/>
              <a:t>Day 1: </a:t>
            </a:r>
            <a:r>
              <a:rPr lang="en-GB" sz="4000" b="1" dirty="0" smtClean="0"/>
              <a:t>Using the target language </a:t>
            </a:r>
            <a:r>
              <a:rPr lang="en-GB" sz="4000" dirty="0" smtClean="0"/>
              <a:t/>
            </a:r>
            <a:br>
              <a:rPr lang="en-GB" sz="4000" dirty="0" smtClean="0"/>
            </a:br>
            <a:r>
              <a:rPr lang="en-GB" sz="4000" dirty="0" smtClean="0"/>
              <a:t>Session 1</a:t>
            </a:r>
            <a:endParaRPr lang="en-GB" sz="4000" dirty="0"/>
          </a:p>
        </p:txBody>
      </p:sp>
      <p:pic>
        <p:nvPicPr>
          <p:cNvPr id="39" name="Picture 38"/>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2437644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Title 1"/>
          <p:cNvSpPr txBox="1">
            <a:spLocks/>
          </p:cNvSpPr>
          <p:nvPr/>
        </p:nvSpPr>
        <p:spPr>
          <a:xfrm>
            <a:off x="354227" y="298352"/>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2800" b="1" i="1" dirty="0" smtClean="0"/>
              <a:t>What can students use the target language for?</a:t>
            </a:r>
            <a:endParaRPr lang="en-US" sz="2800" dirty="0"/>
          </a:p>
        </p:txBody>
      </p:sp>
      <p:sp>
        <p:nvSpPr>
          <p:cNvPr id="38" name="Content Placeholder 4"/>
          <p:cNvSpPr>
            <a:spLocks noGrp="1"/>
          </p:cNvSpPr>
          <p:nvPr>
            <p:ph idx="1"/>
          </p:nvPr>
        </p:nvSpPr>
        <p:spPr>
          <a:xfrm>
            <a:off x="472394" y="1551008"/>
            <a:ext cx="7886700" cy="4581934"/>
          </a:xfrm>
        </p:spPr>
        <p:txBody>
          <a:bodyPr>
            <a:normAutofit fontScale="92500" lnSpcReduction="20000"/>
          </a:bodyPr>
          <a:lstStyle/>
          <a:p>
            <a:pPr>
              <a:buFont typeface="Wingdings" panose="05000000000000000000" pitchFamily="2" charset="2"/>
              <a:buChar char="§"/>
            </a:pPr>
            <a:r>
              <a:rPr lang="en-GB" dirty="0">
                <a:latin typeface="Arial" panose="020B0604020202020204" pitchFamily="34" charset="0"/>
                <a:cs typeface="Arial" panose="020B0604020202020204" pitchFamily="34" charset="0"/>
              </a:rPr>
              <a:t> Greetings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Classroom routines</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smtClean="0">
                <a:latin typeface="Arial" panose="020B0604020202020204" pitchFamily="34" charset="0"/>
                <a:cs typeface="Arial" panose="020B0604020202020204" pitchFamily="34" charset="0"/>
              </a:rPr>
              <a:t> Talking </a:t>
            </a:r>
            <a:r>
              <a:rPr lang="en-GB" dirty="0">
                <a:latin typeface="Arial" panose="020B0604020202020204" pitchFamily="34" charset="0"/>
                <a:cs typeface="Arial" panose="020B0604020202020204" pitchFamily="34" charset="0"/>
              </a:rPr>
              <a:t>about </a:t>
            </a:r>
            <a:r>
              <a:rPr lang="en-GB" dirty="0" smtClean="0">
                <a:latin typeface="Arial" panose="020B0604020202020204" pitchFamily="34" charset="0"/>
                <a:cs typeface="Arial" panose="020B0604020202020204" pitchFamily="34" charset="0"/>
              </a:rPr>
              <a:t>grammar</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Asking (and answering) questions</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 Spontaneous interactions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Practice / drills</a:t>
            </a:r>
          </a:p>
          <a:p>
            <a:pPr>
              <a:buFont typeface="Wingdings" panose="05000000000000000000" pitchFamily="2" charset="2"/>
              <a:buChar char="§"/>
            </a:pPr>
            <a:r>
              <a:rPr lang="en-GB" dirty="0" smtClean="0">
                <a:latin typeface="Arial" panose="020B0604020202020204" pitchFamily="34" charset="0"/>
                <a:cs typeface="Arial" panose="020B0604020202020204" pitchFamily="34" charset="0"/>
              </a:rPr>
              <a:t> Pair / group conversations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Playing games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Making jokes / introducing humour</a:t>
            </a:r>
          </a:p>
          <a:p>
            <a:pPr>
              <a:buFont typeface="Wingdings" panose="05000000000000000000" pitchFamily="2" charset="2"/>
              <a:buChar char="§"/>
            </a:pPr>
            <a:r>
              <a:rPr lang="en-GB" dirty="0" smtClean="0">
                <a:latin typeface="Arial" panose="020B0604020202020204" pitchFamily="34" charset="0"/>
                <a:cs typeface="Arial" panose="020B0604020202020204" pitchFamily="34" charset="0"/>
              </a:rPr>
              <a:t> Leading / Being the teacher</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Give peer feedback / assessment (WWW / EBI)</a:t>
            </a:r>
            <a:endParaRPr lang="en-GB" dirty="0">
              <a:latin typeface="Arial" panose="020B0604020202020204" pitchFamily="34" charset="0"/>
              <a:cs typeface="Arial" panose="020B0604020202020204" pitchFamily="34" charset="0"/>
            </a:endParaRPr>
          </a:p>
          <a:p>
            <a:endParaRPr lang="en-GB" dirty="0"/>
          </a:p>
        </p:txBody>
      </p:sp>
      <p:pic>
        <p:nvPicPr>
          <p:cNvPr id="39" name="Picture 38"/>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413743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500"/>
                                        <p:tgtEl>
                                          <p:spTgt spid="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xEl>
                                              <p:pRg st="1" end="1"/>
                                            </p:txEl>
                                          </p:spTgt>
                                        </p:tgtEl>
                                        <p:attrNameLst>
                                          <p:attrName>style.visibility</p:attrName>
                                        </p:attrNameLst>
                                      </p:cBhvr>
                                      <p:to>
                                        <p:strVal val="visible"/>
                                      </p:to>
                                    </p:set>
                                    <p:animEffect transition="in" filter="fade">
                                      <p:cBhvr>
                                        <p:cTn id="12" dur="500"/>
                                        <p:tgtEl>
                                          <p:spTgt spid="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xEl>
                                              <p:pRg st="2" end="2"/>
                                            </p:txEl>
                                          </p:spTgt>
                                        </p:tgtEl>
                                        <p:attrNameLst>
                                          <p:attrName>style.visibility</p:attrName>
                                        </p:attrNameLst>
                                      </p:cBhvr>
                                      <p:to>
                                        <p:strVal val="visible"/>
                                      </p:to>
                                    </p:set>
                                    <p:animEffect transition="in" filter="fade">
                                      <p:cBhvr>
                                        <p:cTn id="17" dur="500"/>
                                        <p:tgtEl>
                                          <p:spTgt spid="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
                                            <p:txEl>
                                              <p:pRg st="3" end="3"/>
                                            </p:txEl>
                                          </p:spTgt>
                                        </p:tgtEl>
                                        <p:attrNameLst>
                                          <p:attrName>style.visibility</p:attrName>
                                        </p:attrNameLst>
                                      </p:cBhvr>
                                      <p:to>
                                        <p:strVal val="visible"/>
                                      </p:to>
                                    </p:set>
                                    <p:animEffect transition="in" filter="fade">
                                      <p:cBhvr>
                                        <p:cTn id="22" dur="500"/>
                                        <p:tgtEl>
                                          <p:spTgt spid="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xEl>
                                              <p:pRg st="4" end="4"/>
                                            </p:txEl>
                                          </p:spTgt>
                                        </p:tgtEl>
                                        <p:attrNameLst>
                                          <p:attrName>style.visibility</p:attrName>
                                        </p:attrNameLst>
                                      </p:cBhvr>
                                      <p:to>
                                        <p:strVal val="visible"/>
                                      </p:to>
                                    </p:set>
                                    <p:animEffect transition="in" filter="fade">
                                      <p:cBhvr>
                                        <p:cTn id="27" dur="500"/>
                                        <p:tgtEl>
                                          <p:spTgt spid="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
                                            <p:txEl>
                                              <p:pRg st="6" end="6"/>
                                            </p:txEl>
                                          </p:spTgt>
                                        </p:tgtEl>
                                        <p:attrNameLst>
                                          <p:attrName>style.visibility</p:attrName>
                                        </p:attrNameLst>
                                      </p:cBhvr>
                                      <p:to>
                                        <p:strVal val="visible"/>
                                      </p:to>
                                    </p:set>
                                    <p:animEffect transition="in" filter="fade">
                                      <p:cBhvr>
                                        <p:cTn id="37" dur="500"/>
                                        <p:tgtEl>
                                          <p:spTgt spid="3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
                                            <p:txEl>
                                              <p:pRg st="7" end="7"/>
                                            </p:txEl>
                                          </p:spTgt>
                                        </p:tgtEl>
                                        <p:attrNameLst>
                                          <p:attrName>style.visibility</p:attrName>
                                        </p:attrNameLst>
                                      </p:cBhvr>
                                      <p:to>
                                        <p:strVal val="visible"/>
                                      </p:to>
                                    </p:set>
                                    <p:animEffect transition="in" filter="fade">
                                      <p:cBhvr>
                                        <p:cTn id="42" dur="500"/>
                                        <p:tgtEl>
                                          <p:spTgt spid="3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
                                            <p:txEl>
                                              <p:pRg st="8" end="8"/>
                                            </p:txEl>
                                          </p:spTgt>
                                        </p:tgtEl>
                                        <p:attrNameLst>
                                          <p:attrName>style.visibility</p:attrName>
                                        </p:attrNameLst>
                                      </p:cBhvr>
                                      <p:to>
                                        <p:strVal val="visible"/>
                                      </p:to>
                                    </p:set>
                                    <p:animEffect transition="in" filter="fade">
                                      <p:cBhvr>
                                        <p:cTn id="47" dur="500"/>
                                        <p:tgtEl>
                                          <p:spTgt spid="3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8">
                                            <p:txEl>
                                              <p:pRg st="9" end="9"/>
                                            </p:txEl>
                                          </p:spTgt>
                                        </p:tgtEl>
                                        <p:attrNameLst>
                                          <p:attrName>style.visibility</p:attrName>
                                        </p:attrNameLst>
                                      </p:cBhvr>
                                      <p:to>
                                        <p:strVal val="visible"/>
                                      </p:to>
                                    </p:set>
                                    <p:animEffect transition="in" filter="fade">
                                      <p:cBhvr>
                                        <p:cTn id="52" dur="500"/>
                                        <p:tgtEl>
                                          <p:spTgt spid="3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8">
                                            <p:txEl>
                                              <p:pRg st="10" end="10"/>
                                            </p:txEl>
                                          </p:spTgt>
                                        </p:tgtEl>
                                        <p:attrNameLst>
                                          <p:attrName>style.visibility</p:attrName>
                                        </p:attrNameLst>
                                      </p:cBhvr>
                                      <p:to>
                                        <p:strVal val="visible"/>
                                      </p:to>
                                    </p:set>
                                    <p:animEffect transition="in" filter="fade">
                                      <p:cBhvr>
                                        <p:cTn id="57" dur="500"/>
                                        <p:tgtEl>
                                          <p:spTgt spid="3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pic>
        <p:nvPicPr>
          <p:cNvPr id="37" name="Picture 3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
        <p:nvSpPr>
          <p:cNvPr id="38" name="Title 1"/>
          <p:cNvSpPr txBox="1">
            <a:spLocks/>
          </p:cNvSpPr>
          <p:nvPr/>
        </p:nvSpPr>
        <p:spPr>
          <a:xfrm>
            <a:off x="354227" y="298352"/>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2800" b="1" i="1" dirty="0" smtClean="0"/>
              <a:t>Teacher self-evaluation questionnaire</a:t>
            </a:r>
            <a:endParaRPr lang="en-US" sz="2800" dirty="0"/>
          </a:p>
        </p:txBody>
      </p:sp>
      <p:pic>
        <p:nvPicPr>
          <p:cNvPr id="2" name="Picture 1"/>
          <p:cNvPicPr>
            <a:picLocks noChangeAspect="1"/>
          </p:cNvPicPr>
          <p:nvPr/>
        </p:nvPicPr>
        <p:blipFill>
          <a:blip r:embed="rId5"/>
          <a:stretch>
            <a:fillRect/>
          </a:stretch>
        </p:blipFill>
        <p:spPr>
          <a:xfrm>
            <a:off x="2616679" y="1307505"/>
            <a:ext cx="3756265" cy="5057424"/>
          </a:xfrm>
          <a:prstGeom prst="rect">
            <a:avLst/>
          </a:prstGeom>
        </p:spPr>
      </p:pic>
    </p:spTree>
    <p:extLst>
      <p:ext uri="{BB962C8B-B14F-4D97-AF65-F5344CB8AC3E}">
        <p14:creationId xmlns:p14="http://schemas.microsoft.com/office/powerpoint/2010/main" val="1275097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sp>
        <p:nvSpPr>
          <p:cNvPr id="11" name="Title 1"/>
          <p:cNvSpPr txBox="1">
            <a:spLocks/>
          </p:cNvSpPr>
          <p:nvPr/>
        </p:nvSpPr>
        <p:spPr>
          <a:xfrm>
            <a:off x="360217" y="217330"/>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3600" b="1" i="1" dirty="0" smtClean="0">
                <a:solidFill>
                  <a:prstClr val="black"/>
                </a:solidFill>
                <a:latin typeface="Calibri" panose="020F0502020204030204"/>
              </a:rPr>
              <a:t>Why is use of target language important?</a:t>
            </a:r>
            <a:endParaRPr lang="en-US" sz="4000" dirty="0">
              <a:solidFill>
                <a:prstClr val="black"/>
              </a:solidFill>
              <a:latin typeface="Calibri" panose="020F0502020204030204"/>
            </a:endParaRPr>
          </a:p>
        </p:txBody>
      </p:sp>
      <p:sp>
        <p:nvSpPr>
          <p:cNvPr id="3" name="Content Placeholder 2"/>
          <p:cNvSpPr>
            <a:spLocks noGrp="1"/>
          </p:cNvSpPr>
          <p:nvPr>
            <p:ph idx="1"/>
          </p:nvPr>
        </p:nvSpPr>
        <p:spPr>
          <a:xfrm>
            <a:off x="595698" y="1570290"/>
            <a:ext cx="7886700" cy="4303288"/>
          </a:xfrm>
        </p:spPr>
        <p:txBody>
          <a:bodyPr>
            <a:noAutofit/>
          </a:bodyPr>
          <a:lstStyle/>
          <a:p>
            <a:pPr marL="171450" indent="-171450">
              <a:buFont typeface="Wingdings" panose="05000000000000000000" pitchFamily="2" charset="2"/>
              <a:buChar char="§"/>
            </a:pPr>
            <a:r>
              <a:rPr lang="en-GB" sz="2200" dirty="0">
                <a:latin typeface="Arial" panose="020B0604020202020204" pitchFamily="34" charset="0"/>
                <a:cs typeface="Arial" panose="020B0604020202020204" pitchFamily="34" charset="0"/>
              </a:rPr>
              <a:t>It is implicated in every theory of language learning and many </a:t>
            </a:r>
            <a:r>
              <a:rPr lang="en-US" sz="2200" dirty="0">
                <a:latin typeface="Arial" panose="020B0604020202020204" pitchFamily="34" charset="0"/>
                <a:cs typeface="Arial" panose="020B0604020202020204" pitchFamily="34" charset="0"/>
              </a:rPr>
              <a:t>theories of language learning </a:t>
            </a:r>
            <a:r>
              <a:rPr lang="en-US" sz="2200" dirty="0" err="1">
                <a:latin typeface="Arial" panose="020B0604020202020204" pitchFamily="34" charset="0"/>
                <a:cs typeface="Arial" panose="020B0604020202020204" pitchFamily="34" charset="0"/>
              </a:rPr>
              <a:t>prioritise</a:t>
            </a:r>
            <a:r>
              <a:rPr lang="en-US" sz="2200" dirty="0">
                <a:latin typeface="Arial" panose="020B0604020202020204" pitchFamily="34" charset="0"/>
                <a:cs typeface="Arial" panose="020B0604020202020204" pitchFamily="34" charset="0"/>
              </a:rPr>
              <a:t> interaction as the primary site of learning (</a:t>
            </a:r>
            <a:r>
              <a:rPr lang="en-GB" sz="2200" dirty="0">
                <a:latin typeface="Arial" panose="020B0604020202020204" pitchFamily="34" charset="0"/>
                <a:cs typeface="Arial" panose="020B0604020202020204" pitchFamily="34" charset="0"/>
              </a:rPr>
              <a:t>Long, 1985; Swain, 1995, 2000; </a:t>
            </a:r>
            <a:r>
              <a:rPr lang="en-GB" sz="2200" dirty="0" err="1">
                <a:latin typeface="Arial" panose="020B0604020202020204" pitchFamily="34" charset="0"/>
                <a:cs typeface="Arial" panose="020B0604020202020204" pitchFamily="34" charset="0"/>
              </a:rPr>
              <a:t>Lantolf</a:t>
            </a:r>
            <a:r>
              <a:rPr lang="en-GB" sz="2200" dirty="0">
                <a:latin typeface="Arial" panose="020B0604020202020204" pitchFamily="34" charset="0"/>
                <a:cs typeface="Arial" panose="020B0604020202020204" pitchFamily="34" charset="0"/>
              </a:rPr>
              <a:t>, 2000).</a:t>
            </a:r>
            <a:endParaRPr lang="en-US" sz="22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2200" dirty="0">
                <a:latin typeface="Arial" panose="020B0604020202020204" pitchFamily="34" charset="0"/>
                <a:cs typeface="Arial" panose="020B0604020202020204" pitchFamily="34" charset="0"/>
              </a:rPr>
              <a:t>Students equate the ability to speak in the </a:t>
            </a:r>
            <a:r>
              <a:rPr lang="en-GB" sz="2200" dirty="0">
                <a:latin typeface="Arial" panose="020B0604020202020204" pitchFamily="34" charset="0"/>
                <a:cs typeface="Arial" panose="020B0604020202020204" pitchFamily="34" charset="0"/>
              </a:rPr>
              <a:t>target language </a:t>
            </a:r>
            <a:r>
              <a:rPr lang="en-US" sz="2200" dirty="0">
                <a:latin typeface="Arial" panose="020B0604020202020204" pitchFamily="34" charset="0"/>
                <a:cs typeface="Arial" panose="020B0604020202020204" pitchFamily="34" charset="0"/>
              </a:rPr>
              <a:t>with learning the language (it </a:t>
            </a:r>
            <a:r>
              <a:rPr lang="en-US" sz="2200" b="1" dirty="0">
                <a:latin typeface="Arial" panose="020B0604020202020204" pitchFamily="34" charset="0"/>
                <a:cs typeface="Arial" panose="020B0604020202020204" pitchFamily="34" charset="0"/>
              </a:rPr>
              <a:t>is</a:t>
            </a:r>
            <a:r>
              <a:rPr lang="en-US" sz="2200" dirty="0">
                <a:latin typeface="Arial" panose="020B0604020202020204" pitchFamily="34" charset="0"/>
                <a:cs typeface="Arial" panose="020B0604020202020204" pitchFamily="34" charset="0"/>
              </a:rPr>
              <a:t> the subject to them).</a:t>
            </a:r>
            <a:endParaRPr lang="en-GB" sz="2200" dirty="0">
              <a:latin typeface="Arial" panose="020B0604020202020204" pitchFamily="34" charset="0"/>
              <a:cs typeface="Arial" panose="020B0604020202020204" pitchFamily="34" charset="0"/>
            </a:endParaRPr>
          </a:p>
          <a:p>
            <a:pPr marL="171450" lvl="0" indent="-171450">
              <a:buFont typeface="Wingdings" panose="05000000000000000000" pitchFamily="2" charset="2"/>
              <a:buChar char="§"/>
            </a:pPr>
            <a:r>
              <a:rPr lang="en-US" sz="2200" dirty="0">
                <a:latin typeface="Arial" panose="020B0604020202020204" pitchFamily="34" charset="0"/>
                <a:cs typeface="Arial" panose="020B0604020202020204" pitchFamily="34" charset="0"/>
              </a:rPr>
              <a:t>Students believe that what they can produce in unrehearsed situations is what they really know.</a:t>
            </a:r>
            <a:endParaRPr lang="en-GB" sz="2200" dirty="0">
              <a:latin typeface="Arial" panose="020B0604020202020204" pitchFamily="34" charset="0"/>
              <a:cs typeface="Arial" panose="020B0604020202020204" pitchFamily="34" charset="0"/>
            </a:endParaRPr>
          </a:p>
          <a:p>
            <a:pPr marL="171450" lvl="0" indent="-17145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(Spontaneous) target language </a:t>
            </a:r>
            <a:r>
              <a:rPr lang="en-US" sz="2200" dirty="0">
                <a:latin typeface="Arial" panose="020B0604020202020204" pitchFamily="34" charset="0"/>
                <a:cs typeface="Arial" panose="020B0604020202020204" pitchFamily="34" charset="0"/>
              </a:rPr>
              <a:t>use (or lack of it) has been highlighted in every </a:t>
            </a:r>
            <a:r>
              <a:rPr lang="en-US" sz="2200" dirty="0" err="1">
                <a:latin typeface="Arial" panose="020B0604020202020204" pitchFamily="34" charset="0"/>
                <a:cs typeface="Arial" panose="020B0604020202020204" pitchFamily="34" charset="0"/>
              </a:rPr>
              <a:t>Ofsted</a:t>
            </a:r>
            <a:r>
              <a:rPr lang="en-US" sz="2200" dirty="0">
                <a:latin typeface="Arial" panose="020B0604020202020204" pitchFamily="34" charset="0"/>
                <a:cs typeface="Arial" panose="020B0604020202020204" pitchFamily="34" charset="0"/>
              </a:rPr>
              <a:t> (English school inspection) report (since records began!).</a:t>
            </a:r>
            <a:endParaRPr lang="en-GB" sz="2200" dirty="0">
              <a:latin typeface="Arial" panose="020B0604020202020204" pitchFamily="34" charset="0"/>
              <a:cs typeface="Arial" panose="020B0604020202020204" pitchFamily="34" charset="0"/>
            </a:endParaRPr>
          </a:p>
          <a:p>
            <a:pPr marL="171450" lvl="0" indent="-171450">
              <a:buFont typeface="Wingdings" panose="05000000000000000000" pitchFamily="2" charset="2"/>
              <a:buChar char="§"/>
            </a:pPr>
            <a:r>
              <a:rPr lang="en-GB" sz="2200" dirty="0">
                <a:latin typeface="Arial" panose="020B0604020202020204" pitchFamily="34" charset="0"/>
                <a:cs typeface="Arial" panose="020B0604020202020204" pitchFamily="34" charset="0"/>
              </a:rPr>
              <a:t>It has a central place in our national curriculum and examination </a:t>
            </a:r>
            <a:r>
              <a:rPr lang="en-GB" sz="2200" dirty="0" smtClean="0">
                <a:latin typeface="Arial" panose="020B0604020202020204" pitchFamily="34" charset="0"/>
                <a:cs typeface="Arial" panose="020B0604020202020204" pitchFamily="34" charset="0"/>
              </a:rPr>
              <a:t>system.</a:t>
            </a:r>
            <a:endParaRPr lang="en-GB" sz="2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pic>
        <p:nvPicPr>
          <p:cNvPr id="37" name="Picture 3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283381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875" y="5343506"/>
            <a:ext cx="1980950" cy="1403568"/>
          </a:xfrm>
          <a:prstGeom prst="rect">
            <a:avLst/>
          </a:prstGeom>
        </p:spPr>
      </p:pic>
      <p:pic>
        <p:nvPicPr>
          <p:cNvPr id="4" name="Picture 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Content Placeholder 6"/>
          <p:cNvSpPr txBox="1">
            <a:spLocks/>
          </p:cNvSpPr>
          <p:nvPr/>
        </p:nvSpPr>
        <p:spPr>
          <a:xfrm>
            <a:off x="406879" y="2040322"/>
            <a:ext cx="78867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GB" i="1" dirty="0" smtClean="0"/>
              <a:t>“Overall there is </a:t>
            </a:r>
            <a:r>
              <a:rPr lang="en-GB" b="1" i="1" dirty="0" smtClean="0"/>
              <a:t>insufficient emphasis </a:t>
            </a:r>
            <a:r>
              <a:rPr lang="en-GB" i="1" dirty="0" smtClean="0"/>
              <a:t>on helping students to </a:t>
            </a:r>
            <a:r>
              <a:rPr lang="en-GB" b="1" i="1" dirty="0" smtClean="0"/>
              <a:t>use the language spontaneously </a:t>
            </a:r>
            <a:r>
              <a:rPr lang="en-GB" i="1" dirty="0" smtClean="0"/>
              <a:t>for </a:t>
            </a:r>
            <a:r>
              <a:rPr lang="en-GB" b="1" i="1" dirty="0" smtClean="0"/>
              <a:t>real situations</a:t>
            </a:r>
            <a:r>
              <a:rPr lang="en-GB" i="1" dirty="0" smtClean="0"/>
              <a:t>.  Consequently </a:t>
            </a:r>
            <a:r>
              <a:rPr lang="en-GB" b="1" i="1" dirty="0" smtClean="0"/>
              <a:t>too few students </a:t>
            </a:r>
            <a:r>
              <a:rPr lang="en-GB" i="1" dirty="0" smtClean="0"/>
              <a:t>could speak creatively, or beyond the topic they were studying, by </a:t>
            </a:r>
            <a:r>
              <a:rPr lang="en-GB" b="1" i="1" dirty="0" smtClean="0"/>
              <a:t>making up their own sentences in an unrehearsed situation.</a:t>
            </a:r>
            <a:r>
              <a:rPr lang="en-GB" i="1" dirty="0" smtClean="0"/>
              <a:t>” </a:t>
            </a:r>
            <a:r>
              <a:rPr lang="en-GB" sz="2400" i="1" dirty="0" smtClean="0"/>
              <a:t/>
            </a:r>
            <a:br>
              <a:rPr lang="en-GB" sz="2400" i="1" dirty="0" smtClean="0"/>
            </a:br>
            <a:r>
              <a:rPr lang="en-GB" sz="2400" dirty="0" smtClean="0"/>
              <a:t>(OFSTED, 2008, p.12)</a:t>
            </a:r>
            <a:br>
              <a:rPr lang="en-GB" sz="2400" dirty="0" smtClean="0"/>
            </a:br>
            <a:r>
              <a:rPr lang="en-US" sz="3600" dirty="0" smtClean="0"/>
              <a:t/>
            </a:r>
            <a:br>
              <a:rPr lang="en-US" sz="3600" dirty="0" smtClean="0"/>
            </a:br>
            <a:r>
              <a:rPr lang="en-US" i="1" dirty="0" smtClean="0"/>
              <a:t>“</a:t>
            </a:r>
            <a:r>
              <a:rPr lang="en-GB" i="1" dirty="0" smtClean="0"/>
              <a:t>In many of the secondary schools visited, </a:t>
            </a:r>
            <a:r>
              <a:rPr lang="en-GB" b="1" i="1" dirty="0" smtClean="0"/>
              <a:t>opportunities</a:t>
            </a:r>
            <a:r>
              <a:rPr lang="en-GB" i="1" dirty="0" smtClean="0"/>
              <a:t> for students to listen to </a:t>
            </a:r>
            <a:r>
              <a:rPr lang="en-GB" b="1" i="1" dirty="0" smtClean="0"/>
              <a:t>and communicate in the target language were often limited</a:t>
            </a:r>
            <a:r>
              <a:rPr lang="en-GB" i="1" dirty="0" smtClean="0"/>
              <a:t> by many teachers’ unpreparedness to use it.  Too often, students were not taught how to respond to everyday requests and thus </a:t>
            </a:r>
            <a:r>
              <a:rPr lang="en-GB" b="1" i="1" dirty="0" smtClean="0"/>
              <a:t>routine work in the target language </a:t>
            </a:r>
            <a:r>
              <a:rPr lang="en-GB" i="1" dirty="0" smtClean="0"/>
              <a:t>and </a:t>
            </a:r>
            <a:r>
              <a:rPr lang="en-GB" b="1" i="1" dirty="0" smtClean="0"/>
              <a:t>opportunities to use it spontaneously were too few.</a:t>
            </a:r>
            <a:r>
              <a:rPr lang="en-GB" i="1" dirty="0" smtClean="0"/>
              <a:t>” </a:t>
            </a:r>
            <a:r>
              <a:rPr lang="en-GB" sz="2400" dirty="0" smtClean="0"/>
              <a:t>(OFSTED, 2011, p.6).  </a:t>
            </a:r>
            <a:endParaRPr lang="en-US" sz="3200" dirty="0"/>
          </a:p>
        </p:txBody>
      </p:sp>
      <p:sp>
        <p:nvSpPr>
          <p:cNvPr id="38" name="Title 1"/>
          <p:cNvSpPr txBox="1">
            <a:spLocks/>
          </p:cNvSpPr>
          <p:nvPr/>
        </p:nvSpPr>
        <p:spPr>
          <a:xfrm>
            <a:off x="360217" y="217330"/>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US" sz="4000" b="1" i="1" dirty="0" smtClean="0">
                <a:solidFill>
                  <a:prstClr val="black"/>
                </a:solidFill>
                <a:latin typeface="Calibri" panose="020F0502020204030204"/>
              </a:rPr>
              <a:t>Why is it not happening?</a:t>
            </a:r>
            <a:endParaRPr lang="en-US" sz="4000" b="1" i="1" dirty="0">
              <a:solidFill>
                <a:prstClr val="black"/>
              </a:solidFill>
              <a:latin typeface="Calibri" panose="020F0502020204030204"/>
            </a:endParaRPr>
          </a:p>
        </p:txBody>
      </p:sp>
      <p:sp>
        <p:nvSpPr>
          <p:cNvPr id="3" name="TextBox 2"/>
          <p:cNvSpPr txBox="1"/>
          <p:nvPr/>
        </p:nvSpPr>
        <p:spPr>
          <a:xfrm>
            <a:off x="439815" y="1331089"/>
            <a:ext cx="8235685" cy="461665"/>
          </a:xfrm>
          <a:prstGeom prst="rect">
            <a:avLst/>
          </a:prstGeom>
          <a:noFill/>
        </p:spPr>
        <p:txBody>
          <a:bodyPr wrap="square" rtlCol="0">
            <a:spAutoFit/>
          </a:bodyPr>
          <a:lstStyle/>
          <a:p>
            <a:r>
              <a:rPr lang="en-GB" sz="2400" b="1" dirty="0" smtClean="0"/>
              <a:t>Inspection findings 1993 - present</a:t>
            </a:r>
            <a:endParaRPr lang="en-GB" sz="2400" b="1" dirty="0"/>
          </a:p>
        </p:txBody>
      </p:sp>
    </p:spTree>
    <p:extLst>
      <p:ext uri="{BB962C8B-B14F-4D97-AF65-F5344CB8AC3E}">
        <p14:creationId xmlns:p14="http://schemas.microsoft.com/office/powerpoint/2010/main" val="294459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pic>
        <p:nvPicPr>
          <p:cNvPr id="4" name="Picture 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75582288"/>
              </p:ext>
            </p:extLst>
          </p:nvPr>
        </p:nvGraphicFramePr>
        <p:xfrm>
          <a:off x="360218" y="202394"/>
          <a:ext cx="8575437" cy="5885890"/>
        </p:xfrm>
        <a:graphic>
          <a:graphicData uri="http://schemas.openxmlformats.org/drawingml/2006/table">
            <a:tbl>
              <a:tblPr firstRow="1" firstCol="1" bandRow="1">
                <a:tableStyleId>{5940675A-B579-460E-94D1-54222C63F5DA}</a:tableStyleId>
              </a:tblPr>
              <a:tblGrid>
                <a:gridCol w="2414652"/>
                <a:gridCol w="2414652"/>
                <a:gridCol w="3746133"/>
              </a:tblGrid>
              <a:tr h="198794">
                <a:tc>
                  <a:txBody>
                    <a:bodyPr/>
                    <a:lstStyle/>
                    <a:p>
                      <a:pPr>
                        <a:spcAft>
                          <a:spcPts val="0"/>
                        </a:spcAft>
                      </a:pPr>
                      <a:r>
                        <a:rPr lang="es-ES_tradnl" sz="2000" b="1" dirty="0" err="1">
                          <a:effectLst/>
                        </a:rPr>
                        <a:t>Benefits</a:t>
                      </a:r>
                      <a:endParaRPr lang="en-GB" sz="2000" b="1" dirty="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s-ES_tradnl" sz="2000" b="1" dirty="0" err="1">
                          <a:effectLst/>
                        </a:rPr>
                        <a:t>Challenges</a:t>
                      </a:r>
                      <a:endParaRPr lang="en-GB" sz="2000" b="1" dirty="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s-ES_tradnl" sz="2000" b="1" dirty="0" err="1">
                          <a:effectLst/>
                        </a:rPr>
                        <a:t>Solutions</a:t>
                      </a:r>
                      <a:r>
                        <a:rPr lang="es-ES_tradnl" sz="2000" b="1" dirty="0">
                          <a:effectLst/>
                        </a:rPr>
                        <a:t> to </a:t>
                      </a:r>
                      <a:r>
                        <a:rPr lang="es-ES_tradnl" sz="2000" b="1" dirty="0" err="1">
                          <a:effectLst/>
                        </a:rPr>
                        <a:t>challenges</a:t>
                      </a:r>
                      <a:endParaRPr lang="en-GB" sz="2000" b="1" dirty="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7090">
                <a:tc>
                  <a:txBody>
                    <a:bodyPr/>
                    <a:lstStyle/>
                    <a:p>
                      <a:pPr>
                        <a:spcAft>
                          <a:spcPts val="0"/>
                        </a:spcAft>
                      </a:pPr>
                      <a:r>
                        <a:rPr lang="es-ES_tradnl" sz="1400" dirty="0" err="1">
                          <a:effectLst/>
                        </a:rPr>
                        <a:t>engagement</a:t>
                      </a:r>
                      <a:r>
                        <a:rPr lang="es-ES_tradnl" sz="1400" dirty="0">
                          <a:effectLst/>
                        </a:rPr>
                        <a:t> / </a:t>
                      </a:r>
                      <a:r>
                        <a:rPr lang="es-ES_tradnl" sz="1400" dirty="0" err="1">
                          <a:effectLst/>
                        </a:rPr>
                        <a:t>confidence</a:t>
                      </a:r>
                      <a:r>
                        <a:rPr lang="es-ES_tradnl" sz="1400" dirty="0">
                          <a:effectLst/>
                        </a:rPr>
                        <a:t> of </a:t>
                      </a:r>
                      <a:r>
                        <a:rPr lang="es-ES_tradnl" sz="1400" dirty="0" err="1">
                          <a:effectLst/>
                        </a:rPr>
                        <a:t>students</a:t>
                      </a:r>
                      <a:endParaRPr lang="en-GB" sz="1400" dirty="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effort to be consistent yourself as teacher</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7090">
                <a:tc>
                  <a:txBody>
                    <a:bodyPr/>
                    <a:lstStyle/>
                    <a:p>
                      <a:pPr>
                        <a:spcAft>
                          <a:spcPts val="0"/>
                        </a:spcAft>
                      </a:pPr>
                      <a:r>
                        <a:rPr lang="en-GB" sz="1400">
                          <a:effectLst/>
                        </a:rPr>
                        <a:t>better pronunciation</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difficulty if dept is not consistent in its approach</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8950">
                <a:tc>
                  <a:txBody>
                    <a:bodyPr/>
                    <a:lstStyle/>
                    <a:p>
                      <a:pPr>
                        <a:spcAft>
                          <a:spcPts val="0"/>
                        </a:spcAft>
                      </a:pPr>
                      <a:r>
                        <a:rPr lang="en-GB" sz="1400">
                          <a:effectLst/>
                        </a:rPr>
                        <a:t>better for speaking assessments – more able to speak off the top of their heads</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resistance from students if you don’t start early</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start in Y7 or have gimmick / reward system if starting later</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38425">
                <a:tc>
                  <a:txBody>
                    <a:bodyPr/>
                    <a:lstStyle/>
                    <a:p>
                      <a:pPr>
                        <a:spcAft>
                          <a:spcPts val="0"/>
                        </a:spcAft>
                      </a:pPr>
                      <a:r>
                        <a:rPr lang="en-GB" sz="1400">
                          <a:effectLst/>
                        </a:rPr>
                        <a:t>curiosity about language – ask more questions</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lack of teacher expertise / confidence (2</a:t>
                      </a:r>
                      <a:r>
                        <a:rPr lang="en-GB" sz="1400" baseline="30000">
                          <a:effectLst/>
                        </a:rPr>
                        <a:t>nd</a:t>
                      </a:r>
                      <a:r>
                        <a:rPr lang="en-GB" sz="1400">
                          <a:effectLst/>
                        </a:rPr>
                        <a:t> / 3</a:t>
                      </a:r>
                      <a:r>
                        <a:rPr lang="en-GB" sz="1400" baseline="30000">
                          <a:effectLst/>
                        </a:rPr>
                        <a:t>rd</a:t>
                      </a:r>
                      <a:r>
                        <a:rPr lang="en-GB" sz="1400">
                          <a:effectLst/>
                        </a:rPr>
                        <a:t> language)</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paradoxically teachers are often better in their 2</a:t>
                      </a:r>
                      <a:r>
                        <a:rPr lang="en-GB" sz="1400" baseline="30000">
                          <a:effectLst/>
                        </a:rPr>
                        <a:t>nd</a:t>
                      </a:r>
                      <a:r>
                        <a:rPr lang="en-GB" sz="1400">
                          <a:effectLst/>
                        </a:rPr>
                        <a:t> / 3</a:t>
                      </a:r>
                      <a:r>
                        <a:rPr lang="en-GB" sz="1400" baseline="30000">
                          <a:effectLst/>
                        </a:rPr>
                        <a:t>rd</a:t>
                      </a:r>
                      <a:r>
                        <a:rPr lang="en-GB" sz="1400">
                          <a:effectLst/>
                        </a:rPr>
                        <a:t> language as they think more carefully about which language to use</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25539">
                <a:tc>
                  <a:txBody>
                    <a:bodyPr/>
                    <a:lstStyle/>
                    <a:p>
                      <a:pPr>
                        <a:spcAft>
                          <a:spcPts val="0"/>
                        </a:spcAft>
                      </a:pPr>
                      <a:r>
                        <a:rPr lang="en-GB" sz="1400">
                          <a:effectLst/>
                        </a:rPr>
                        <a:t>accelerated grammatical progress</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tension with teaching grammar</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lots of cognates are involved</a:t>
                      </a:r>
                    </a:p>
                    <a:p>
                      <a:pPr>
                        <a:spcAft>
                          <a:spcPts val="0"/>
                        </a:spcAft>
                      </a:pPr>
                      <a:r>
                        <a:rPr lang="en-GB" sz="1400">
                          <a:effectLst/>
                        </a:rPr>
                        <a:t>grammatical language can be taught as any other</a:t>
                      </a:r>
                    </a:p>
                    <a:p>
                      <a:pPr>
                        <a:spcAft>
                          <a:spcPts val="0"/>
                        </a:spcAft>
                      </a:pPr>
                      <a:r>
                        <a:rPr lang="en-GB" sz="1400">
                          <a:effectLst/>
                        </a:rPr>
                        <a:t>students can justify their thinking in TL about grammar</a:t>
                      </a:r>
                    </a:p>
                    <a:p>
                      <a:pPr>
                        <a:spcAft>
                          <a:spcPts val="0"/>
                        </a:spcAft>
                      </a:pPr>
                      <a:r>
                        <a:rPr lang="en-GB" sz="1400">
                          <a:effectLst/>
                        </a:rPr>
                        <a:t>if all / more of the talk is TL talk students gain listening skills at the same time</a:t>
                      </a:r>
                    </a:p>
                    <a:p>
                      <a:pPr>
                        <a:spcAft>
                          <a:spcPts val="0"/>
                        </a:spcAft>
                      </a:pPr>
                      <a:r>
                        <a:rPr lang="en-GB" sz="1400">
                          <a:effectLst/>
                        </a:rPr>
                        <a:t>doesn’t create a strange hierarchy (e.g. English needs to be used for grammar because grammar is important)</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7090">
                <a:tc>
                  <a:txBody>
                    <a:bodyPr/>
                    <a:lstStyle/>
                    <a:p>
                      <a:pPr>
                        <a:spcAft>
                          <a:spcPts val="0"/>
                        </a:spcAft>
                      </a:pPr>
                      <a:r>
                        <a:rPr lang="en-GB" sz="1400">
                          <a:effectLst/>
                        </a:rPr>
                        <a:t>longer utterances when they speak</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7090">
                <a:tc>
                  <a:txBody>
                    <a:bodyPr/>
                    <a:lstStyle/>
                    <a:p>
                      <a:pPr>
                        <a:spcAft>
                          <a:spcPts val="0"/>
                        </a:spcAft>
                      </a:pPr>
                      <a:r>
                        <a:rPr lang="en-GB" sz="1400">
                          <a:effectLst/>
                        </a:rPr>
                        <a:t>transfer into better written work</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7090">
                <a:tc>
                  <a:txBody>
                    <a:bodyPr/>
                    <a:lstStyle/>
                    <a:p>
                      <a:pPr>
                        <a:spcAft>
                          <a:spcPts val="0"/>
                        </a:spcAft>
                      </a:pPr>
                      <a:r>
                        <a:rPr lang="en-GB" sz="1400">
                          <a:effectLst/>
                        </a:rPr>
                        <a:t>higher uptake</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8976">
                <a:tc>
                  <a:txBody>
                    <a:bodyPr/>
                    <a:lstStyle/>
                    <a:p>
                      <a:pPr>
                        <a:spcAft>
                          <a:spcPts val="0"/>
                        </a:spcAft>
                      </a:pPr>
                      <a:r>
                        <a:rPr lang="en-GB" sz="1400" dirty="0">
                          <a:effectLst/>
                        </a:rPr>
                        <a:t>more integrated, joined up experience of learning</a:t>
                      </a:r>
                      <a:endParaRPr lang="en-GB" sz="1400" dirty="0">
                        <a:effectLst/>
                        <a:latin typeface="Cambria" panose="02040503050406030204" pitchFamily="18" charset="0"/>
                        <a:ea typeface="MS ??"/>
                        <a:cs typeface="Cambria" panose="02040503050406030204" pitchFamily="18" charset="0"/>
                      </a:endParaRPr>
                    </a:p>
                  </a:txBody>
                  <a:tcPr marL="33652" marR="33652"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spcAft>
                          <a:spcPts val="0"/>
                        </a:spcAft>
                      </a:pPr>
                      <a:r>
                        <a:rPr lang="en-GB" sz="1400">
                          <a:effectLst/>
                        </a:rPr>
                        <a:t> </a:t>
                      </a:r>
                      <a:endParaRPr lang="en-GB" sz="140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spcAft>
                          <a:spcPts val="0"/>
                        </a:spcAft>
                      </a:pPr>
                      <a:r>
                        <a:rPr lang="en-GB" sz="1400" dirty="0">
                          <a:effectLst/>
                        </a:rPr>
                        <a:t> </a:t>
                      </a:r>
                      <a:endParaRPr lang="en-GB" sz="1400" dirty="0">
                        <a:effectLst/>
                        <a:latin typeface="Cambria" panose="02040503050406030204" pitchFamily="18" charset="0"/>
                        <a:ea typeface="MS ??"/>
                        <a:cs typeface="Cambria" panose="02040503050406030204" pitchFamily="18" charset="0"/>
                      </a:endParaRPr>
                    </a:p>
                  </a:txBody>
                  <a:tcPr marL="33652" marR="33652"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937963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Content Placeholder 2"/>
          <p:cNvSpPr>
            <a:spLocks noGrp="1"/>
          </p:cNvSpPr>
          <p:nvPr>
            <p:ph idx="1"/>
          </p:nvPr>
        </p:nvSpPr>
        <p:spPr>
          <a:xfrm>
            <a:off x="313799" y="1190437"/>
            <a:ext cx="8457423" cy="4991681"/>
          </a:xfrm>
        </p:spPr>
        <p:txBody>
          <a:bodyPr>
            <a:noAutofit/>
          </a:bodyPr>
          <a:lstStyle/>
          <a:p>
            <a:pPr>
              <a:buFont typeface="Wingdings" panose="05000000000000000000" pitchFamily="2" charset="2"/>
              <a:buChar char="§"/>
            </a:pPr>
            <a:r>
              <a:rPr lang="en-US" sz="2400" b="1" dirty="0"/>
              <a:t>low levels of teacher </a:t>
            </a:r>
            <a:r>
              <a:rPr lang="en-GB" sz="2400" b="1" dirty="0"/>
              <a:t>target language </a:t>
            </a:r>
            <a:r>
              <a:rPr lang="en-US" sz="2400" b="1" dirty="0"/>
              <a:t>use </a:t>
            </a:r>
            <a:r>
              <a:rPr lang="en-US" sz="2400" dirty="0" smtClean="0"/>
              <a:t>(</a:t>
            </a:r>
            <a:r>
              <a:rPr lang="en-US" sz="2400" b="1" u="sng" dirty="0" smtClean="0"/>
              <a:t>but</a:t>
            </a:r>
            <a:r>
              <a:rPr lang="en-US" sz="2400" dirty="0" smtClean="0"/>
              <a:t> high </a:t>
            </a:r>
            <a:r>
              <a:rPr lang="en-US" sz="2400" dirty="0"/>
              <a:t>levels of teacher </a:t>
            </a:r>
            <a:r>
              <a:rPr lang="en-GB" sz="2400" dirty="0"/>
              <a:t>target language</a:t>
            </a:r>
            <a:r>
              <a:rPr lang="en-GB" sz="2400" b="1" dirty="0"/>
              <a:t> </a:t>
            </a:r>
            <a:r>
              <a:rPr lang="en-GB" sz="2400" b="1" dirty="0" smtClean="0"/>
              <a:t>≠ </a:t>
            </a:r>
            <a:r>
              <a:rPr lang="en-US" sz="2400" dirty="0" smtClean="0"/>
              <a:t>high </a:t>
            </a:r>
            <a:r>
              <a:rPr lang="en-US" sz="2400" dirty="0"/>
              <a:t>levels of student </a:t>
            </a:r>
            <a:r>
              <a:rPr lang="en-GB" sz="2400" dirty="0"/>
              <a:t>target language </a:t>
            </a:r>
            <a:r>
              <a:rPr lang="en-US" sz="2400" dirty="0"/>
              <a:t>use)</a:t>
            </a:r>
            <a:endParaRPr lang="en-GB" sz="2400" dirty="0"/>
          </a:p>
          <a:p>
            <a:pPr lvl="0">
              <a:buFont typeface="Wingdings" panose="05000000000000000000" pitchFamily="2" charset="2"/>
              <a:buChar char="§"/>
            </a:pPr>
            <a:r>
              <a:rPr lang="en-US" sz="2400" b="1" dirty="0"/>
              <a:t>increased use of English tasks </a:t>
            </a:r>
            <a:r>
              <a:rPr lang="en-US" sz="2400" dirty="0"/>
              <a:t>– ‘learning to learn’, ‘</a:t>
            </a:r>
            <a:r>
              <a:rPr lang="en-US" sz="2400" dirty="0" err="1"/>
              <a:t>AfL</a:t>
            </a:r>
            <a:r>
              <a:rPr lang="en-US" sz="2400" dirty="0"/>
              <a:t>’, ‘thinking skills’ – brought in with the KS3 National Strategy (DFEE, 2001)</a:t>
            </a:r>
            <a:endParaRPr lang="en-GB" sz="2400" dirty="0"/>
          </a:p>
          <a:p>
            <a:pPr lvl="0">
              <a:buFont typeface="Wingdings" panose="05000000000000000000" pitchFamily="2" charset="2"/>
              <a:buChar char="§"/>
            </a:pPr>
            <a:r>
              <a:rPr lang="en-US" sz="2400" b="1" dirty="0" smtClean="0"/>
              <a:t>tension </a:t>
            </a:r>
            <a:r>
              <a:rPr lang="en-US" sz="2400" dirty="0"/>
              <a:t>(perceived or otherwise) </a:t>
            </a:r>
            <a:r>
              <a:rPr lang="en-US" sz="2400" b="1" dirty="0"/>
              <a:t>between grammar teaching and </a:t>
            </a:r>
            <a:r>
              <a:rPr lang="en-GB" sz="2400" b="1" dirty="0"/>
              <a:t>target language </a:t>
            </a:r>
            <a:r>
              <a:rPr lang="en-US" sz="2400" b="1" dirty="0"/>
              <a:t>use</a:t>
            </a:r>
            <a:endParaRPr lang="en-GB" sz="2400" b="1" dirty="0"/>
          </a:p>
          <a:p>
            <a:pPr lvl="0">
              <a:buFont typeface="Wingdings" panose="05000000000000000000" pitchFamily="2" charset="2"/>
              <a:buChar char="§"/>
            </a:pPr>
            <a:r>
              <a:rPr lang="en-US" sz="2400" b="1" dirty="0" smtClean="0"/>
              <a:t>tension </a:t>
            </a:r>
            <a:r>
              <a:rPr lang="en-US" sz="2400" b="1" dirty="0"/>
              <a:t>between teaching and assessment</a:t>
            </a:r>
            <a:r>
              <a:rPr lang="en-US" sz="2400" dirty="0"/>
              <a:t>, </a:t>
            </a:r>
            <a:r>
              <a:rPr lang="en-US" sz="2400" dirty="0" err="1"/>
              <a:t>recognising</a:t>
            </a:r>
            <a:r>
              <a:rPr lang="en-US" sz="2400" dirty="0"/>
              <a:t> that </a:t>
            </a:r>
            <a:r>
              <a:rPr lang="en-US" sz="2400" dirty="0" smtClean="0"/>
              <a:t>external examinations (in England!) reward </a:t>
            </a:r>
            <a:r>
              <a:rPr lang="en-US" sz="2400" dirty="0" err="1" smtClean="0"/>
              <a:t>memorisation</a:t>
            </a:r>
            <a:r>
              <a:rPr lang="en-US" sz="2400" dirty="0" smtClean="0"/>
              <a:t> </a:t>
            </a:r>
            <a:r>
              <a:rPr lang="en-US" sz="2400" dirty="0"/>
              <a:t>over independent communication</a:t>
            </a:r>
            <a:endParaRPr lang="en-GB" sz="2400" dirty="0"/>
          </a:p>
          <a:p>
            <a:pPr lvl="0">
              <a:buFont typeface="Wingdings" panose="05000000000000000000" pitchFamily="2" charset="2"/>
              <a:buChar char="§"/>
            </a:pPr>
            <a:r>
              <a:rPr lang="en-US" sz="2400" b="1" dirty="0"/>
              <a:t>teacher-fronted talk </a:t>
            </a:r>
            <a:r>
              <a:rPr lang="en-US" sz="2400" dirty="0"/>
              <a:t>that militates against learner talk</a:t>
            </a:r>
            <a:endParaRPr lang="en-GB" sz="2400" dirty="0"/>
          </a:p>
          <a:p>
            <a:pPr lvl="0">
              <a:buFont typeface="Wingdings" panose="05000000000000000000" pitchFamily="2" charset="2"/>
              <a:buChar char="§"/>
            </a:pPr>
            <a:r>
              <a:rPr lang="en-US" sz="2400" b="1" dirty="0" smtClean="0"/>
              <a:t>preclusion </a:t>
            </a:r>
            <a:r>
              <a:rPr lang="en-US" sz="2400" b="1" dirty="0"/>
              <a:t>of the third ‘P’ (production/use) </a:t>
            </a:r>
            <a:r>
              <a:rPr lang="en-US" sz="2400" dirty="0"/>
              <a:t>in PPP through an over-emphasis on pre-communicative, drilling </a:t>
            </a:r>
            <a:r>
              <a:rPr lang="en-US" sz="2400" dirty="0" smtClean="0"/>
              <a:t>activities</a:t>
            </a:r>
            <a:endParaRPr lang="en-GB" sz="2400" dirty="0"/>
          </a:p>
        </p:txBody>
      </p:sp>
      <p:sp>
        <p:nvSpPr>
          <p:cNvPr id="38" name="Title 1"/>
          <p:cNvSpPr txBox="1">
            <a:spLocks/>
          </p:cNvSpPr>
          <p:nvPr/>
        </p:nvSpPr>
        <p:spPr>
          <a:xfrm>
            <a:off x="360217" y="217330"/>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3600" b="1" i="1" dirty="0" smtClean="0">
                <a:solidFill>
                  <a:prstClr val="black"/>
                </a:solidFill>
                <a:latin typeface="Calibri" panose="020F0502020204030204"/>
              </a:rPr>
              <a:t>Why is there a low level of student TL talk?</a:t>
            </a:r>
            <a:endParaRPr lang="en-US" sz="4000" dirty="0">
              <a:solidFill>
                <a:prstClr val="black"/>
              </a:solidFill>
              <a:latin typeface="Calibri" panose="020F0502020204030204"/>
            </a:endParaRPr>
          </a:p>
        </p:txBody>
      </p:sp>
      <p:sp>
        <p:nvSpPr>
          <p:cNvPr id="39" name="TextBox 38"/>
          <p:cNvSpPr txBox="1"/>
          <p:nvPr/>
        </p:nvSpPr>
        <p:spPr>
          <a:xfrm>
            <a:off x="5147646" y="6148631"/>
            <a:ext cx="2377229" cy="369332"/>
          </a:xfrm>
          <a:prstGeom prst="rect">
            <a:avLst/>
          </a:prstGeom>
          <a:noFill/>
        </p:spPr>
        <p:txBody>
          <a:bodyPr wrap="square" rtlCol="0">
            <a:spAutoFit/>
          </a:bodyPr>
          <a:lstStyle/>
          <a:p>
            <a:pPr algn="r"/>
            <a:r>
              <a:rPr lang="en-GB" dirty="0" smtClean="0"/>
              <a:t>(Hawkes, 2012)</a:t>
            </a:r>
            <a:endParaRPr lang="en-GB" dirty="0"/>
          </a:p>
        </p:txBody>
      </p:sp>
      <p:pic>
        <p:nvPicPr>
          <p:cNvPr id="40" name="Picture 39"/>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241806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fade">
                                      <p:cBhvr>
                                        <p:cTn id="7" dur="500"/>
                                        <p:tgtEl>
                                          <p:spTgt spid="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xEl>
                                              <p:pRg st="1" end="1"/>
                                            </p:txEl>
                                          </p:spTgt>
                                        </p:tgtEl>
                                        <p:attrNameLst>
                                          <p:attrName>style.visibility</p:attrName>
                                        </p:attrNameLst>
                                      </p:cBhvr>
                                      <p:to>
                                        <p:strVal val="visible"/>
                                      </p:to>
                                    </p:set>
                                    <p:animEffect transition="in" filter="fade">
                                      <p:cBhvr>
                                        <p:cTn id="12" dur="500"/>
                                        <p:tgtEl>
                                          <p:spTgt spid="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500"/>
                                        <p:tgtEl>
                                          <p:spTgt spid="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xEl>
                                              <p:pRg st="3" end="3"/>
                                            </p:txEl>
                                          </p:spTgt>
                                        </p:tgtEl>
                                        <p:attrNameLst>
                                          <p:attrName>style.visibility</p:attrName>
                                        </p:attrNameLst>
                                      </p:cBhvr>
                                      <p:to>
                                        <p:strVal val="visible"/>
                                      </p:to>
                                    </p:set>
                                    <p:animEffect transition="in" filter="fade">
                                      <p:cBhvr>
                                        <p:cTn id="22" dur="500"/>
                                        <p:tgtEl>
                                          <p:spTgt spid="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animEffect transition="in" filter="fade">
                                      <p:cBhvr>
                                        <p:cTn id="27" dur="500"/>
                                        <p:tgtEl>
                                          <p:spTgt spid="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xEl>
                                              <p:pRg st="5" end="5"/>
                                            </p:txEl>
                                          </p:spTgt>
                                        </p:tgtEl>
                                        <p:attrNameLst>
                                          <p:attrName>style.visibility</p:attrName>
                                        </p:attrNameLst>
                                      </p:cBhvr>
                                      <p:to>
                                        <p:strVal val="visible"/>
                                      </p:to>
                                    </p:set>
                                    <p:animEffect transition="in" filter="fade">
                                      <p:cBhvr>
                                        <p:cTn id="32" dur="500"/>
                                        <p:tgtEl>
                                          <p:spTgt spid="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Content Placeholder 2"/>
          <p:cNvSpPr txBox="1">
            <a:spLocks/>
          </p:cNvSpPr>
          <p:nvPr/>
        </p:nvSpPr>
        <p:spPr>
          <a:xfrm>
            <a:off x="554182" y="1972294"/>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defRPr/>
            </a:pPr>
            <a:endParaRPr lang="en-US" sz="3600" smtClean="0"/>
          </a:p>
          <a:p>
            <a:pPr algn="l">
              <a:spcBef>
                <a:spcPts val="0"/>
              </a:spcBef>
              <a:buFont typeface="Wingdings" pitchFamily="2" charset="2"/>
              <a:buChar char="§"/>
              <a:defRPr/>
            </a:pPr>
            <a:r>
              <a:rPr lang="en-US" sz="3200" dirty="0" smtClean="0"/>
              <a:t>increased pair/group work </a:t>
            </a:r>
            <a:r>
              <a:rPr lang="en-US" sz="3200" dirty="0" smtClean="0">
                <a:sym typeface="Wingdings" pitchFamily="2" charset="2"/>
              </a:rPr>
              <a:t> task-based learning</a:t>
            </a:r>
          </a:p>
          <a:p>
            <a:pPr algn="l">
              <a:spcBef>
                <a:spcPts val="0"/>
              </a:spcBef>
              <a:defRPr/>
            </a:pPr>
            <a:endParaRPr lang="en-US" sz="3200" dirty="0" smtClean="0">
              <a:sym typeface="Wingdings" pitchFamily="2" charset="2"/>
            </a:endParaRPr>
          </a:p>
          <a:p>
            <a:pPr algn="l">
              <a:spcBef>
                <a:spcPts val="0"/>
              </a:spcBef>
              <a:buFont typeface="Wingdings" pitchFamily="2" charset="2"/>
              <a:buChar char="§"/>
              <a:defRPr/>
            </a:pPr>
            <a:r>
              <a:rPr lang="en-US" sz="3200" dirty="0" smtClean="0">
                <a:sym typeface="Wingdings" pitchFamily="2" charset="2"/>
              </a:rPr>
              <a:t>re-examine and re-construe the rule of teacher talk</a:t>
            </a:r>
            <a:endParaRPr lang="en-US" sz="3200" dirty="0" smtClean="0"/>
          </a:p>
          <a:p>
            <a:pPr algn="l">
              <a:buFont typeface="Arial" panose="020B0604020202020204" pitchFamily="34" charset="0"/>
              <a:buChar char="•"/>
              <a:defRPr/>
            </a:pPr>
            <a:endParaRPr lang="fr-FR" sz="3200" dirty="0"/>
          </a:p>
        </p:txBody>
      </p:sp>
      <p:sp>
        <p:nvSpPr>
          <p:cNvPr id="38" name="Title 1"/>
          <p:cNvSpPr txBox="1">
            <a:spLocks/>
          </p:cNvSpPr>
          <p:nvPr/>
        </p:nvSpPr>
        <p:spPr>
          <a:xfrm>
            <a:off x="354227" y="298352"/>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2800" b="1" i="1" dirty="0"/>
              <a:t>How do we generate more (and better) talk in our classrooms</a:t>
            </a:r>
            <a:r>
              <a:rPr lang="en-GB" sz="2800" b="1" i="1" dirty="0" smtClean="0"/>
              <a:t>?</a:t>
            </a:r>
            <a:endParaRPr lang="en-US" sz="2800" dirty="0"/>
          </a:p>
        </p:txBody>
      </p:sp>
      <p:pic>
        <p:nvPicPr>
          <p:cNvPr id="39" name="Picture 38"/>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416118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animEffect transition="in" filter="fade">
                                      <p:cBhvr>
                                        <p:cTn id="7" dur="500"/>
                                        <p:tgtEl>
                                          <p:spTgt spid="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xEl>
                                              <p:pRg st="3" end="3"/>
                                            </p:txEl>
                                          </p:spTgt>
                                        </p:tgtEl>
                                        <p:attrNameLst>
                                          <p:attrName>style.visibility</p:attrName>
                                        </p:attrNameLst>
                                      </p:cBhvr>
                                      <p:to>
                                        <p:strVal val="visible"/>
                                      </p:to>
                                    </p:set>
                                    <p:animEffect transition="in" filter="fade">
                                      <p:cBhvr>
                                        <p:cTn id="12"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Oval 36"/>
          <p:cNvSpPr/>
          <p:nvPr/>
        </p:nvSpPr>
        <p:spPr>
          <a:xfrm>
            <a:off x="5491253" y="468453"/>
            <a:ext cx="2736304" cy="2520280"/>
          </a:xfrm>
          <a:prstGeom prst="ellipse">
            <a:avLst/>
          </a:prstGeom>
          <a:solidFill>
            <a:srgbClr val="00CCFF"/>
          </a:solidFill>
          <a:ln w="76200">
            <a:solidFill>
              <a:schemeClr val="tx1"/>
            </a:solidFill>
          </a:ln>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a:solidFill>
                  <a:schemeClr val="tx1"/>
                </a:solidFill>
                <a:cs typeface="Arial" panose="020B0604020202020204" pitchFamily="34" charset="0"/>
              </a:rPr>
              <a:t>Teacher TL use</a:t>
            </a:r>
            <a:endParaRPr lang="fr-FR" sz="3200" b="1" dirty="0">
              <a:solidFill>
                <a:schemeClr val="tx1"/>
              </a:solidFill>
              <a:cs typeface="Arial" panose="020B0604020202020204" pitchFamily="34" charset="0"/>
            </a:endParaRPr>
          </a:p>
        </p:txBody>
      </p:sp>
      <p:cxnSp>
        <p:nvCxnSpPr>
          <p:cNvPr id="38" name="Straight Arrow Connector 37"/>
          <p:cNvCxnSpPr/>
          <p:nvPr/>
        </p:nvCxnSpPr>
        <p:spPr>
          <a:xfrm flipH="1">
            <a:off x="6067317" y="3060741"/>
            <a:ext cx="1080120" cy="151216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3186997" y="3564797"/>
            <a:ext cx="2736304" cy="2520280"/>
          </a:xfrm>
          <a:prstGeom prst="ellipse">
            <a:avLst/>
          </a:prstGeom>
          <a:solidFill>
            <a:srgbClr val="7CDE7C"/>
          </a:solidFill>
          <a:ln w="76200">
            <a:solidFill>
              <a:schemeClr val="tx1"/>
            </a:solidFill>
          </a:ln>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a:solidFill>
                  <a:schemeClr val="tx1"/>
                </a:solidFill>
                <a:cs typeface="Arial" panose="020B0604020202020204" pitchFamily="34" charset="0"/>
              </a:rPr>
              <a:t>Student to teacher use</a:t>
            </a:r>
            <a:endParaRPr lang="fr-FR" sz="3200" b="1" dirty="0">
              <a:solidFill>
                <a:schemeClr val="tx1"/>
              </a:solidFill>
              <a:cs typeface="Arial" panose="020B0604020202020204" pitchFamily="34" charset="0"/>
            </a:endParaRPr>
          </a:p>
        </p:txBody>
      </p:sp>
      <p:sp>
        <p:nvSpPr>
          <p:cNvPr id="40" name="Oval 39"/>
          <p:cNvSpPr/>
          <p:nvPr/>
        </p:nvSpPr>
        <p:spPr>
          <a:xfrm>
            <a:off x="954749" y="690522"/>
            <a:ext cx="2736304" cy="2520280"/>
          </a:xfrm>
          <a:prstGeom prst="ellipse">
            <a:avLst/>
          </a:prstGeom>
          <a:solidFill>
            <a:srgbClr val="FF33CC"/>
          </a:solidFill>
          <a:ln w="76200">
            <a:solidFill>
              <a:schemeClr val="tx1"/>
            </a:solidFill>
          </a:ln>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a:solidFill>
                  <a:schemeClr val="tx1"/>
                </a:solidFill>
                <a:cs typeface="Arial" panose="020B0604020202020204" pitchFamily="34" charset="0"/>
              </a:rPr>
              <a:t>Student to student use</a:t>
            </a:r>
            <a:endParaRPr lang="fr-FR" sz="3200" b="1" dirty="0">
              <a:solidFill>
                <a:schemeClr val="tx1"/>
              </a:solidFill>
              <a:cs typeface="Arial" panose="020B0604020202020204" pitchFamily="34" charset="0"/>
            </a:endParaRPr>
          </a:p>
        </p:txBody>
      </p:sp>
      <p:cxnSp>
        <p:nvCxnSpPr>
          <p:cNvPr id="41" name="Straight Arrow Connector 40"/>
          <p:cNvCxnSpPr/>
          <p:nvPr/>
        </p:nvCxnSpPr>
        <p:spPr>
          <a:xfrm flipH="1" flipV="1">
            <a:off x="1847750" y="3380181"/>
            <a:ext cx="1152128" cy="119272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697213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Content Placeholder 2"/>
          <p:cNvSpPr txBox="1">
            <a:spLocks/>
          </p:cNvSpPr>
          <p:nvPr/>
        </p:nvSpPr>
        <p:spPr>
          <a:xfrm>
            <a:off x="769836" y="1971834"/>
            <a:ext cx="78867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anose="05000000000000000000" pitchFamily="2" charset="2"/>
              <a:buChar char="§"/>
            </a:pPr>
            <a:r>
              <a:rPr lang="en-GB" sz="4400" dirty="0" smtClean="0"/>
              <a:t> </a:t>
            </a:r>
            <a:r>
              <a:rPr lang="en-GB" sz="4000" dirty="0" smtClean="0"/>
              <a:t>Consistent</a:t>
            </a:r>
          </a:p>
          <a:p>
            <a:pPr algn="l">
              <a:buFont typeface="Wingdings" panose="05000000000000000000" pitchFamily="2" charset="2"/>
              <a:buChar char="§"/>
            </a:pPr>
            <a:r>
              <a:rPr lang="en-GB" sz="4000" dirty="0" smtClean="0"/>
              <a:t> Clear / concise</a:t>
            </a:r>
          </a:p>
          <a:p>
            <a:pPr algn="l">
              <a:buFont typeface="Wingdings" panose="05000000000000000000" pitchFamily="2" charset="2"/>
              <a:buChar char="§"/>
            </a:pPr>
            <a:r>
              <a:rPr lang="en-GB" sz="4000" dirty="0" smtClean="0"/>
              <a:t> Communicative</a:t>
            </a:r>
          </a:p>
          <a:p>
            <a:pPr algn="l">
              <a:buFont typeface="Wingdings" panose="05000000000000000000" pitchFamily="2" charset="2"/>
              <a:buChar char="§"/>
            </a:pPr>
            <a:r>
              <a:rPr lang="en-GB" sz="4000" dirty="0" smtClean="0"/>
              <a:t> Checks understanding</a:t>
            </a:r>
          </a:p>
          <a:p>
            <a:pPr algn="l">
              <a:buFont typeface="Wingdings" panose="05000000000000000000" pitchFamily="2" charset="2"/>
              <a:buChar char="§"/>
            </a:pPr>
            <a:r>
              <a:rPr lang="en-GB" sz="4000" dirty="0" smtClean="0"/>
              <a:t> Creative</a:t>
            </a:r>
          </a:p>
          <a:p>
            <a:pPr algn="l"/>
            <a:endParaRPr lang="en-GB" sz="4400" dirty="0"/>
          </a:p>
        </p:txBody>
      </p:sp>
      <p:pic>
        <p:nvPicPr>
          <p:cNvPr id="38" name="Picture 37"/>
          <p:cNvPicPr/>
          <p:nvPr/>
        </p:nvPicPr>
        <p:blipFill>
          <a:blip r:embed="rId4">
            <a:extLst>
              <a:ext uri="{28A0092B-C50C-407E-A947-70E740481C1C}">
                <a14:useLocalDpi xmlns:a14="http://schemas.microsoft.com/office/drawing/2010/main" val="0"/>
              </a:ext>
            </a:extLst>
          </a:blip>
          <a:stretch>
            <a:fillRect/>
          </a:stretch>
        </p:blipFill>
        <p:spPr>
          <a:xfrm>
            <a:off x="6484938" y="2402391"/>
            <a:ext cx="1942998" cy="2498143"/>
          </a:xfrm>
          <a:prstGeom prst="rect">
            <a:avLst/>
          </a:prstGeom>
        </p:spPr>
      </p:pic>
      <p:sp>
        <p:nvSpPr>
          <p:cNvPr id="39" name="Title 1"/>
          <p:cNvSpPr txBox="1">
            <a:spLocks/>
          </p:cNvSpPr>
          <p:nvPr/>
        </p:nvSpPr>
        <p:spPr>
          <a:xfrm>
            <a:off x="354227" y="298352"/>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2800" b="1" i="1" dirty="0" smtClean="0"/>
              <a:t>Teacher talk – the 5Cs</a:t>
            </a:r>
            <a:endParaRPr lang="en-US" sz="2800" dirty="0"/>
          </a:p>
        </p:txBody>
      </p:sp>
      <p:pic>
        <p:nvPicPr>
          <p:cNvPr id="40" name="Picture 39"/>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4171330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FEFE"/>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07892"/>
            <a:ext cx="439815" cy="428652"/>
          </a:xfrm>
          <a:prstGeom prst="rect">
            <a:avLst/>
          </a:prstGeom>
        </p:spPr>
      </p:pic>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 y="6507892"/>
            <a:ext cx="439815" cy="428652"/>
          </a:xfrm>
          <a:prstGeom prst="rect">
            <a:avLst/>
          </a:prstGeom>
        </p:spPr>
      </p:pic>
      <p:pic>
        <p:nvPicPr>
          <p:cNvPr id="14" name="Picture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 y="6507892"/>
            <a:ext cx="439815" cy="428652"/>
          </a:xfrm>
          <a:prstGeom prst="rect">
            <a:avLst/>
          </a:prstGeom>
        </p:spPr>
      </p:pic>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80651" y="6507892"/>
            <a:ext cx="439815" cy="428652"/>
          </a:xfrm>
          <a:prstGeom prst="rect">
            <a:avLst/>
          </a:prstGeom>
        </p:spPr>
      </p:pic>
      <p:pic>
        <p:nvPicPr>
          <p:cNvPr id="16" name="Picture 1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40868" y="6507892"/>
            <a:ext cx="439815" cy="428652"/>
          </a:xfrm>
          <a:prstGeom prst="rect">
            <a:avLst/>
          </a:prstGeom>
        </p:spPr>
      </p:pic>
      <p:pic>
        <p:nvPicPr>
          <p:cNvPr id="17" name="Picture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01085" y="6507892"/>
            <a:ext cx="439815" cy="428652"/>
          </a:xfrm>
          <a:prstGeom prst="rect">
            <a:avLst/>
          </a:prstGeom>
        </p:spPr>
      </p:pic>
      <p:pic>
        <p:nvPicPr>
          <p:cNvPr id="18" name="Picture 1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161302" y="6507892"/>
            <a:ext cx="439815" cy="428652"/>
          </a:xfrm>
          <a:prstGeom prst="rect">
            <a:avLst/>
          </a:prstGeom>
        </p:spPr>
      </p:pic>
      <p:pic>
        <p:nvPicPr>
          <p:cNvPr id="19" name="Picture 1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21519" y="6507892"/>
            <a:ext cx="439815" cy="428652"/>
          </a:xfrm>
          <a:prstGeom prst="rect">
            <a:avLst/>
          </a:prstGeom>
        </p:spPr>
      </p:pic>
      <p:pic>
        <p:nvPicPr>
          <p:cNvPr id="20" name="Picture 1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81736" y="6507892"/>
            <a:ext cx="439815" cy="428652"/>
          </a:xfrm>
          <a:prstGeom prst="rect">
            <a:avLst/>
          </a:prstGeom>
        </p:spPr>
      </p:pic>
      <p:pic>
        <p:nvPicPr>
          <p:cNvPr id="21" name="Picture 2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953" y="6507892"/>
            <a:ext cx="439815" cy="428652"/>
          </a:xfrm>
          <a:prstGeom prst="rect">
            <a:avLst/>
          </a:prstGeom>
        </p:spPr>
      </p:pic>
      <p:pic>
        <p:nvPicPr>
          <p:cNvPr id="22" name="Pictur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02170" y="6507892"/>
            <a:ext cx="439815" cy="428652"/>
          </a:xfrm>
          <a:prstGeom prst="rect">
            <a:avLst/>
          </a:prstGeom>
        </p:spPr>
      </p:pic>
      <p:pic>
        <p:nvPicPr>
          <p:cNvPr id="23" name="Picture 2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62387" y="6507892"/>
            <a:ext cx="439815" cy="428652"/>
          </a:xfrm>
          <a:prstGeom prst="rect">
            <a:avLst/>
          </a:prstGeom>
        </p:spPr>
      </p:pic>
      <p:pic>
        <p:nvPicPr>
          <p:cNvPr id="24" name="Picture 2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22604" y="6507892"/>
            <a:ext cx="439815" cy="428652"/>
          </a:xfrm>
          <a:prstGeom prst="rect">
            <a:avLst/>
          </a:prstGeom>
        </p:spPr>
      </p:pic>
      <p:pic>
        <p:nvPicPr>
          <p:cNvPr id="25" name="Picture 2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82821" y="6507892"/>
            <a:ext cx="439815" cy="428652"/>
          </a:xfrm>
          <a:prstGeom prst="rect">
            <a:avLst/>
          </a:prstGeom>
        </p:spPr>
      </p:pic>
      <p:pic>
        <p:nvPicPr>
          <p:cNvPr id="26" name="Picture 2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43038" y="6507892"/>
            <a:ext cx="439815" cy="428652"/>
          </a:xfrm>
          <a:prstGeom prst="rect">
            <a:avLst/>
          </a:prstGeom>
        </p:spPr>
      </p:pic>
      <p:pic>
        <p:nvPicPr>
          <p:cNvPr id="27" name="Picture 2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03255" y="6507892"/>
            <a:ext cx="439815" cy="428652"/>
          </a:xfrm>
          <a:prstGeom prst="rect">
            <a:avLst/>
          </a:prstGeom>
        </p:spPr>
      </p:pic>
      <p:pic>
        <p:nvPicPr>
          <p:cNvPr id="28" name="Picture 27"/>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763472" y="6507892"/>
            <a:ext cx="439815" cy="428652"/>
          </a:xfrm>
          <a:prstGeom prst="rect">
            <a:avLst/>
          </a:prstGeom>
        </p:spPr>
      </p:pic>
      <p:pic>
        <p:nvPicPr>
          <p:cNvPr id="29" name="Picture 28"/>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3689" y="6507892"/>
            <a:ext cx="439815" cy="428652"/>
          </a:xfrm>
          <a:prstGeom prst="rect">
            <a:avLst/>
          </a:prstGeom>
        </p:spPr>
      </p:pic>
      <p:pic>
        <p:nvPicPr>
          <p:cNvPr id="30" name="Picture 2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83906" y="6507892"/>
            <a:ext cx="439815" cy="428652"/>
          </a:xfrm>
          <a:prstGeom prst="rect">
            <a:avLst/>
          </a:prstGeom>
        </p:spPr>
      </p:pic>
      <p:pic>
        <p:nvPicPr>
          <p:cNvPr id="31" name="Picture 3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4123" y="6507892"/>
            <a:ext cx="439815" cy="428652"/>
          </a:xfrm>
          <a:prstGeom prst="rect">
            <a:avLst/>
          </a:prstGeom>
        </p:spPr>
      </p:pic>
      <p:pic>
        <p:nvPicPr>
          <p:cNvPr id="32" name="Picture 3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204340" y="6507892"/>
            <a:ext cx="439815" cy="428652"/>
          </a:xfrm>
          <a:prstGeom prst="rect">
            <a:avLst/>
          </a:prstGeom>
        </p:spPr>
      </p:pic>
      <p:pic>
        <p:nvPicPr>
          <p:cNvPr id="33" name="Picture 3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64557" y="6507892"/>
            <a:ext cx="439815" cy="428652"/>
          </a:xfrm>
          <a:prstGeom prst="rect">
            <a:avLst/>
          </a:prstGeom>
        </p:spPr>
      </p:pic>
      <p:pic>
        <p:nvPicPr>
          <p:cNvPr id="34" name="Picture 3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24774" y="6507892"/>
            <a:ext cx="439815" cy="428652"/>
          </a:xfrm>
          <a:prstGeom prst="rect">
            <a:avLst/>
          </a:prstGeom>
        </p:spPr>
      </p:pic>
      <p:pic>
        <p:nvPicPr>
          <p:cNvPr id="35" name="Picture 3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4991" y="6507892"/>
            <a:ext cx="439815" cy="428652"/>
          </a:xfrm>
          <a:prstGeom prst="rect">
            <a:avLst/>
          </a:prstGeom>
        </p:spPr>
      </p:pic>
      <p:pic>
        <p:nvPicPr>
          <p:cNvPr id="36" name="Picture 3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75500" y="6508177"/>
            <a:ext cx="439815" cy="428652"/>
          </a:xfrm>
          <a:prstGeom prst="rect">
            <a:avLst/>
          </a:prstGeom>
        </p:spPr>
      </p:pic>
      <p:sp>
        <p:nvSpPr>
          <p:cNvPr id="37" name="Title 1"/>
          <p:cNvSpPr txBox="1">
            <a:spLocks/>
          </p:cNvSpPr>
          <p:nvPr/>
        </p:nvSpPr>
        <p:spPr>
          <a:xfrm>
            <a:off x="354227" y="298352"/>
            <a:ext cx="8429555" cy="866191"/>
          </a:xfrm>
          <a:prstGeom prst="rect">
            <a:avLst/>
          </a:prstGeom>
          <a:solidFill>
            <a:srgbClr val="7CDE7C"/>
          </a:solidFill>
          <a:effectLst>
            <a:outerShdw blurRad="50800" dist="38100" dir="5400000" algn="t" rotWithShape="0">
              <a:prstClr val="black">
                <a:alpha val="40000"/>
              </a:prstClr>
            </a:outerShdw>
          </a:effectLst>
        </p:spPr>
        <p:txBody>
          <a:bodyPr anchor="ctr">
            <a:no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auto">
              <a:spcAft>
                <a:spcPts val="0"/>
              </a:spcAft>
              <a:defRPr/>
            </a:pPr>
            <a:r>
              <a:rPr lang="en-GB" sz="2800" b="1" i="1" dirty="0" smtClean="0"/>
              <a:t>What can we use the target language for?</a:t>
            </a:r>
            <a:endParaRPr lang="en-US" sz="2800" dirty="0"/>
          </a:p>
        </p:txBody>
      </p:sp>
      <p:sp>
        <p:nvSpPr>
          <p:cNvPr id="5" name="Content Placeholder 4"/>
          <p:cNvSpPr>
            <a:spLocks noGrp="1"/>
          </p:cNvSpPr>
          <p:nvPr>
            <p:ph idx="1"/>
          </p:nvPr>
        </p:nvSpPr>
        <p:spPr>
          <a:xfrm>
            <a:off x="432609" y="1597336"/>
            <a:ext cx="7886700" cy="4477762"/>
          </a:xfrm>
        </p:spPr>
        <p:txBody>
          <a:bodyPr>
            <a:normAutofit fontScale="92500" lnSpcReduction="10000"/>
          </a:bodyPr>
          <a:lstStyle/>
          <a:p>
            <a:pPr>
              <a:buFont typeface="Wingdings" panose="05000000000000000000" pitchFamily="2" charset="2"/>
              <a:buChar char="§"/>
            </a:pPr>
            <a:r>
              <a:rPr lang="en-GB" dirty="0">
                <a:latin typeface="Arial" panose="020B0604020202020204" pitchFamily="34" charset="0"/>
                <a:cs typeface="Arial" panose="020B0604020202020204" pitchFamily="34" charset="0"/>
              </a:rPr>
              <a:t> Greetings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Setting lesson objectives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Classroom instructions / routines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Task explanations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Teaching and talking about </a:t>
            </a:r>
            <a:r>
              <a:rPr lang="en-GB" dirty="0" smtClean="0">
                <a:latin typeface="Arial" panose="020B0604020202020204" pitchFamily="34" charset="0"/>
                <a:cs typeface="Arial" panose="020B0604020202020204" pitchFamily="34" charset="0"/>
              </a:rPr>
              <a:t>grammar</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Asking (and answering) questions</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 Spontaneous </a:t>
            </a:r>
            <a:r>
              <a:rPr lang="en-GB" dirty="0" smtClean="0">
                <a:latin typeface="Arial" panose="020B0604020202020204" pitchFamily="34" charset="0"/>
                <a:cs typeface="Arial" panose="020B0604020202020204" pitchFamily="34" charset="0"/>
              </a:rPr>
              <a:t>interactions</a:t>
            </a:r>
          </a:p>
          <a:p>
            <a:pPr>
              <a:buFont typeface="Wingdings" panose="05000000000000000000" pitchFamily="2" charset="2"/>
              <a:buChar char="§"/>
            </a:pPr>
            <a:r>
              <a:rPr lang="en-GB" dirty="0" smtClean="0">
                <a:latin typeface="Arial" panose="020B0604020202020204" pitchFamily="34" charset="0"/>
                <a:cs typeface="Arial" panose="020B0604020202020204" pitchFamily="34" charset="0"/>
              </a:rPr>
              <a:t> Evaluating / Plenary tasks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Introducing humour / jokes</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 Setting homework</a:t>
            </a:r>
          </a:p>
          <a:p>
            <a:endParaRPr lang="en-GB" dirty="0"/>
          </a:p>
        </p:txBody>
      </p:sp>
      <p:pic>
        <p:nvPicPr>
          <p:cNvPr id="39" name="Picture 38"/>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4568" y="5712060"/>
            <a:ext cx="1341706" cy="950643"/>
          </a:xfrm>
          <a:prstGeom prst="rect">
            <a:avLst/>
          </a:prstGeom>
        </p:spPr>
      </p:pic>
    </p:spTree>
    <p:extLst>
      <p:ext uri="{BB962C8B-B14F-4D97-AF65-F5344CB8AC3E}">
        <p14:creationId xmlns:p14="http://schemas.microsoft.com/office/powerpoint/2010/main" val="396405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987</Words>
  <Application>Microsoft Office PowerPoint</Application>
  <PresentationFormat>On-screen Show (4:3)</PresentationFormat>
  <Paragraphs>133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Cambria</vt:lpstr>
      <vt:lpstr>MS ??</vt:lpstr>
      <vt:lpstr>Wingdings</vt:lpstr>
      <vt:lpstr>Office Theme</vt:lpstr>
      <vt:lpstr>Teacher Specialist Subject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Study</dc:creator>
  <cp:lastModifiedBy>Study</cp:lastModifiedBy>
  <cp:revision>24</cp:revision>
  <dcterms:created xsi:type="dcterms:W3CDTF">2016-09-24T06:54:20Z</dcterms:created>
  <dcterms:modified xsi:type="dcterms:W3CDTF">2016-09-24T15:13:22Z</dcterms:modified>
</cp:coreProperties>
</file>