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8"/>
  </p:notesMasterIdLst>
  <p:sldIdLst>
    <p:sldId id="263" r:id="rId2"/>
    <p:sldId id="264" r:id="rId3"/>
    <p:sldId id="265" r:id="rId4"/>
    <p:sldId id="267" r:id="rId5"/>
    <p:sldId id="266" r:id="rId6"/>
    <p:sldId id="256" r:id="rId7"/>
    <p:sldId id="269" r:id="rId8"/>
    <p:sldId id="270" r:id="rId9"/>
    <p:sldId id="262" r:id="rId10"/>
    <p:sldId id="268" r:id="rId11"/>
    <p:sldId id="272" r:id="rId12"/>
    <p:sldId id="271" r:id="rId13"/>
    <p:sldId id="273" r:id="rId14"/>
    <p:sldId id="274" r:id="rId15"/>
    <p:sldId id="276" r:id="rId16"/>
    <p:sldId id="277" r:id="rId17"/>
    <p:sldId id="278" r:id="rId18"/>
    <p:sldId id="279" r:id="rId19"/>
    <p:sldId id="280" r:id="rId20"/>
    <p:sldId id="281" r:id="rId21"/>
    <p:sldId id="275" r:id="rId22"/>
    <p:sldId id="260" r:id="rId23"/>
    <p:sldId id="282" r:id="rId24"/>
    <p:sldId id="283" r:id="rId25"/>
    <p:sldId id="258" r:id="rId26"/>
    <p:sldId id="259" r:id="rId27"/>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975" autoAdjust="0"/>
    <p:restoredTop sz="94660"/>
  </p:normalViewPr>
  <p:slideViewPr>
    <p:cSldViewPr snapToGrid="0">
      <p:cViewPr>
        <p:scale>
          <a:sx n="69" d="100"/>
          <a:sy n="69" d="100"/>
        </p:scale>
        <p:origin x="3204" y="63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CD0A77-9806-44AB-B823-950B88AEE8B1}" type="datetimeFigureOut">
              <a:rPr lang="en-GB" smtClean="0"/>
              <a:t>20/11/2016</a:t>
            </a:fld>
            <a:endParaRPr lang="en-GB"/>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42DBDB-3B26-47AB-9B92-64F06D1320CF}" type="slidenum">
              <a:rPr lang="en-GB" smtClean="0"/>
              <a:t>‹#›</a:t>
            </a:fld>
            <a:endParaRPr lang="en-GB"/>
          </a:p>
        </p:txBody>
      </p:sp>
    </p:spTree>
    <p:extLst>
      <p:ext uri="{BB962C8B-B14F-4D97-AF65-F5344CB8AC3E}">
        <p14:creationId xmlns:p14="http://schemas.microsoft.com/office/powerpoint/2010/main" val="2036193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http://3.bp.blogspot.com/-Kmqg9iD4czg/VKmfot9oqGI/AAAAAAAAESU/KHC49g7d850/s1600/Tortilla%2Bde%2Bpatatas%2B-%2BMe%2Bencanta%2Bescribir%2Ben%2Bespa%C3%B1ol%2B-%2BSe%C3%B1or%2BADAMS%2Bfiche%2BELEVE.png</a:t>
            </a:r>
            <a:endParaRPr lang="en-GB" dirty="0"/>
          </a:p>
        </p:txBody>
      </p:sp>
      <p:sp>
        <p:nvSpPr>
          <p:cNvPr id="4" name="Slide Number Placeholder 3"/>
          <p:cNvSpPr>
            <a:spLocks noGrp="1"/>
          </p:cNvSpPr>
          <p:nvPr>
            <p:ph type="sldNum" sz="quarter" idx="10"/>
          </p:nvPr>
        </p:nvSpPr>
        <p:spPr/>
        <p:txBody>
          <a:bodyPr/>
          <a:lstStyle/>
          <a:p>
            <a:fld id="{5EA13EBF-3E95-48DB-8231-A7CAE5BFD1A9}" type="slidenum">
              <a:rPr lang="en-GB" smtClean="0">
                <a:solidFill>
                  <a:prstClr val="black"/>
                </a:solidFill>
              </a:rPr>
              <a:pPr/>
              <a:t>24</a:t>
            </a:fld>
            <a:endParaRPr lang="en-GB">
              <a:solidFill>
                <a:prstClr val="black"/>
              </a:solidFill>
            </a:endParaRPr>
          </a:p>
        </p:txBody>
      </p:sp>
    </p:spTree>
    <p:extLst>
      <p:ext uri="{BB962C8B-B14F-4D97-AF65-F5344CB8AC3E}">
        <p14:creationId xmlns:p14="http://schemas.microsoft.com/office/powerpoint/2010/main" val="4286388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31B0D29-F749-4AE2-8CDA-51D137AACE22}" type="datetimeFigureOut">
              <a:rPr lang="en-GB" smtClean="0"/>
              <a:t>20/11/2016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96BEA7-224E-43FB-923F-EFDC9ED0138E}" type="slidenum">
              <a:rPr lang="en-GB" smtClean="0"/>
              <a:t>‹#›</a:t>
            </a:fld>
            <a:endParaRPr lang="en-GB"/>
          </a:p>
        </p:txBody>
      </p:sp>
    </p:spTree>
    <p:extLst>
      <p:ext uri="{BB962C8B-B14F-4D97-AF65-F5344CB8AC3E}">
        <p14:creationId xmlns:p14="http://schemas.microsoft.com/office/powerpoint/2010/main" val="4015443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31B0D29-F749-4AE2-8CDA-51D137AACE22}" type="datetimeFigureOut">
              <a:rPr lang="en-GB" smtClean="0"/>
              <a:t>20/11/2016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96BEA7-224E-43FB-923F-EFDC9ED0138E}" type="slidenum">
              <a:rPr lang="en-GB" smtClean="0"/>
              <a:t>‹#›</a:t>
            </a:fld>
            <a:endParaRPr lang="en-GB"/>
          </a:p>
        </p:txBody>
      </p:sp>
    </p:spTree>
    <p:extLst>
      <p:ext uri="{BB962C8B-B14F-4D97-AF65-F5344CB8AC3E}">
        <p14:creationId xmlns:p14="http://schemas.microsoft.com/office/powerpoint/2010/main" val="1346288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31B0D29-F749-4AE2-8CDA-51D137AACE22}" type="datetimeFigureOut">
              <a:rPr lang="en-GB" smtClean="0"/>
              <a:t>20/11/2016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96BEA7-224E-43FB-923F-EFDC9ED0138E}" type="slidenum">
              <a:rPr lang="en-GB" smtClean="0"/>
              <a:t>‹#›</a:t>
            </a:fld>
            <a:endParaRPr lang="en-GB"/>
          </a:p>
        </p:txBody>
      </p:sp>
    </p:spTree>
    <p:extLst>
      <p:ext uri="{BB962C8B-B14F-4D97-AF65-F5344CB8AC3E}">
        <p14:creationId xmlns:p14="http://schemas.microsoft.com/office/powerpoint/2010/main" val="3900741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31B0D29-F749-4AE2-8CDA-51D137AACE22}" type="datetimeFigureOut">
              <a:rPr lang="en-GB" smtClean="0"/>
              <a:t>20/11/2016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96BEA7-224E-43FB-923F-EFDC9ED0138E}" type="slidenum">
              <a:rPr lang="en-GB" smtClean="0"/>
              <a:t>‹#›</a:t>
            </a:fld>
            <a:endParaRPr lang="en-GB"/>
          </a:p>
        </p:txBody>
      </p:sp>
    </p:spTree>
    <p:extLst>
      <p:ext uri="{BB962C8B-B14F-4D97-AF65-F5344CB8AC3E}">
        <p14:creationId xmlns:p14="http://schemas.microsoft.com/office/powerpoint/2010/main" val="3128545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1B0D29-F749-4AE2-8CDA-51D137AACE22}" type="datetimeFigureOut">
              <a:rPr lang="en-GB" smtClean="0"/>
              <a:t>20/11/2016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96BEA7-224E-43FB-923F-EFDC9ED0138E}" type="slidenum">
              <a:rPr lang="en-GB" smtClean="0"/>
              <a:t>‹#›</a:t>
            </a:fld>
            <a:endParaRPr lang="en-GB"/>
          </a:p>
        </p:txBody>
      </p:sp>
    </p:spTree>
    <p:extLst>
      <p:ext uri="{BB962C8B-B14F-4D97-AF65-F5344CB8AC3E}">
        <p14:creationId xmlns:p14="http://schemas.microsoft.com/office/powerpoint/2010/main" val="3727419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31B0D29-F749-4AE2-8CDA-51D137AACE22}" type="datetimeFigureOut">
              <a:rPr lang="en-GB" smtClean="0"/>
              <a:t>20/11/2016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B96BEA7-224E-43FB-923F-EFDC9ED0138E}" type="slidenum">
              <a:rPr lang="en-GB" smtClean="0"/>
              <a:t>‹#›</a:t>
            </a:fld>
            <a:endParaRPr lang="en-GB"/>
          </a:p>
        </p:txBody>
      </p:sp>
    </p:spTree>
    <p:extLst>
      <p:ext uri="{BB962C8B-B14F-4D97-AF65-F5344CB8AC3E}">
        <p14:creationId xmlns:p14="http://schemas.microsoft.com/office/powerpoint/2010/main" val="3539007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31B0D29-F749-4AE2-8CDA-51D137AACE22}" type="datetimeFigureOut">
              <a:rPr lang="en-GB" smtClean="0"/>
              <a:t>20/11/2016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B96BEA7-224E-43FB-923F-EFDC9ED0138E}" type="slidenum">
              <a:rPr lang="en-GB" smtClean="0"/>
              <a:t>‹#›</a:t>
            </a:fld>
            <a:endParaRPr lang="en-GB"/>
          </a:p>
        </p:txBody>
      </p:sp>
    </p:spTree>
    <p:extLst>
      <p:ext uri="{BB962C8B-B14F-4D97-AF65-F5344CB8AC3E}">
        <p14:creationId xmlns:p14="http://schemas.microsoft.com/office/powerpoint/2010/main" val="794005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31B0D29-F749-4AE2-8CDA-51D137AACE22}" type="datetimeFigureOut">
              <a:rPr lang="en-GB" smtClean="0"/>
              <a:t>20/11/2016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B96BEA7-224E-43FB-923F-EFDC9ED0138E}" type="slidenum">
              <a:rPr lang="en-GB" smtClean="0"/>
              <a:t>‹#›</a:t>
            </a:fld>
            <a:endParaRPr lang="en-GB"/>
          </a:p>
        </p:txBody>
      </p:sp>
    </p:spTree>
    <p:extLst>
      <p:ext uri="{BB962C8B-B14F-4D97-AF65-F5344CB8AC3E}">
        <p14:creationId xmlns:p14="http://schemas.microsoft.com/office/powerpoint/2010/main" val="2126046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1B0D29-F749-4AE2-8CDA-51D137AACE22}" type="datetimeFigureOut">
              <a:rPr lang="en-GB" smtClean="0"/>
              <a:t>20/11/2016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B96BEA7-224E-43FB-923F-EFDC9ED0138E}" type="slidenum">
              <a:rPr lang="en-GB" smtClean="0"/>
              <a:t>‹#›</a:t>
            </a:fld>
            <a:endParaRPr lang="en-GB"/>
          </a:p>
        </p:txBody>
      </p:sp>
    </p:spTree>
    <p:extLst>
      <p:ext uri="{BB962C8B-B14F-4D97-AF65-F5344CB8AC3E}">
        <p14:creationId xmlns:p14="http://schemas.microsoft.com/office/powerpoint/2010/main" val="3294830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1B0D29-F749-4AE2-8CDA-51D137AACE22}" type="datetimeFigureOut">
              <a:rPr lang="en-GB" smtClean="0"/>
              <a:t>20/11/2016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B96BEA7-224E-43FB-923F-EFDC9ED0138E}" type="slidenum">
              <a:rPr lang="en-GB" smtClean="0"/>
              <a:t>‹#›</a:t>
            </a:fld>
            <a:endParaRPr lang="en-GB"/>
          </a:p>
        </p:txBody>
      </p:sp>
    </p:spTree>
    <p:extLst>
      <p:ext uri="{BB962C8B-B14F-4D97-AF65-F5344CB8AC3E}">
        <p14:creationId xmlns:p14="http://schemas.microsoft.com/office/powerpoint/2010/main" val="4190094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1B0D29-F749-4AE2-8CDA-51D137AACE22}" type="datetimeFigureOut">
              <a:rPr lang="en-GB" smtClean="0"/>
              <a:t>20/11/2016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B96BEA7-224E-43FB-923F-EFDC9ED0138E}" type="slidenum">
              <a:rPr lang="en-GB" smtClean="0"/>
              <a:t>‹#›</a:t>
            </a:fld>
            <a:endParaRPr lang="en-GB"/>
          </a:p>
        </p:txBody>
      </p:sp>
    </p:spTree>
    <p:extLst>
      <p:ext uri="{BB962C8B-B14F-4D97-AF65-F5344CB8AC3E}">
        <p14:creationId xmlns:p14="http://schemas.microsoft.com/office/powerpoint/2010/main" val="2496343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731B0D29-F749-4AE2-8CDA-51D137AACE22}" type="datetimeFigureOut">
              <a:rPr lang="en-GB" smtClean="0"/>
              <a:t>20/11/2016</a:t>
            </a:fld>
            <a:endParaRPr lang="en-GB"/>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AB96BEA7-224E-43FB-923F-EFDC9ED0138E}" type="slidenum">
              <a:rPr lang="en-GB" smtClean="0"/>
              <a:t>‹#›</a:t>
            </a:fld>
            <a:endParaRPr lang="en-GB"/>
          </a:p>
        </p:txBody>
      </p:sp>
    </p:spTree>
    <p:extLst>
      <p:ext uri="{BB962C8B-B14F-4D97-AF65-F5344CB8AC3E}">
        <p14:creationId xmlns:p14="http://schemas.microsoft.com/office/powerpoint/2010/main" val="42397826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tscouncil.org.uk/wp-content/uploads/2016/11/MFL-Pedagogy-Review-Report-2.pdf"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hyperlink" Target="http://www.aprenderespanol.org/verbos/reflexivos-reciprocos-impersonales-pronominales.html" TargetMode="External"/><Relationship Id="rId13" Type="http://schemas.openxmlformats.org/officeDocument/2006/relationships/hyperlink" Target="http://palmyraspanish1.blogspot.co.uk/2013/02/teaching-reflexive-verbs.html" TargetMode="External"/><Relationship Id="rId3" Type="http://schemas.openxmlformats.org/officeDocument/2006/relationships/image" Target="../media/image2.jpeg"/><Relationship Id="rId7" Type="http://schemas.openxmlformats.org/officeDocument/2006/relationships/hyperlink" Target="https://www.youtube.com/watch?v=biVUd58echg" TargetMode="External"/><Relationship Id="rId12" Type="http://schemas.openxmlformats.org/officeDocument/2006/relationships/hyperlink" Target="https://uk.pinterest.com/jlparrott70/verbos-reflexivos/" TargetMode="External"/><Relationship Id="rId2" Type="http://schemas.openxmlformats.org/officeDocument/2006/relationships/image" Target="../media/image1.gif"/><Relationship Id="rId16" Type="http://schemas.openxmlformats.org/officeDocument/2006/relationships/hyperlink" Target="http://www.slideshare.net/ssumod/reflexive-verbs-in-spanish" TargetMode="External"/><Relationship Id="rId1" Type="http://schemas.openxmlformats.org/officeDocument/2006/relationships/slideLayout" Target="../slideLayouts/slideLayout1.xml"/><Relationship Id="rId6" Type="http://schemas.openxmlformats.org/officeDocument/2006/relationships/hyperlink" Target="https://www.youtube.com/watch?v=7SZbWj-glSI" TargetMode="External"/><Relationship Id="rId11" Type="http://schemas.openxmlformats.org/officeDocument/2006/relationships/hyperlink" Target="https://ejerciciosdeele.wordpress.com/" TargetMode="External"/><Relationship Id="rId5" Type="http://schemas.openxmlformats.org/officeDocument/2006/relationships/hyperlink" Target="https://www.youtube.com/watch?v=D-GKEDDDUuI" TargetMode="External"/><Relationship Id="rId15" Type="http://schemas.openxmlformats.org/officeDocument/2006/relationships/hyperlink" Target="http://www.slideshare.net/kcolby/froggy-se-viste" TargetMode="External"/><Relationship Id="rId10" Type="http://schemas.openxmlformats.org/officeDocument/2006/relationships/hyperlink" Target="http://www.ux1.eiu.edu/~cfcca/1reflexive1.html" TargetMode="External"/><Relationship Id="rId4" Type="http://schemas.openxmlformats.org/officeDocument/2006/relationships/hyperlink" Target="http://me-encanta-escribir.blogspot.co.uk/search/label/verbos%20reflexivos" TargetMode="External"/><Relationship Id="rId9" Type="http://schemas.openxmlformats.org/officeDocument/2006/relationships/hyperlink" Target="https://espanol.lingolia.com/es/gramatica/verbos/verbos-reflexivos/ejercicios" TargetMode="External"/><Relationship Id="rId14" Type="http://schemas.openxmlformats.org/officeDocument/2006/relationships/hyperlink" Target="https://mfl-storybirds.wikispaces.com/Spanish+Storybird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hyperlink" Target="http://www.videoele.com/B1_Consejos_para_ser_feliz.html" TargetMode="External"/><Relationship Id="rId3" Type="http://schemas.openxmlformats.org/officeDocument/2006/relationships/image" Target="../media/image2.jpeg"/><Relationship Id="rId7" Type="http://schemas.openxmlformats.org/officeDocument/2006/relationships/hyperlink" Target="https://espanolparainmigrantes.wordpress.com/2010/02/01/conjugacion-verbal-el-imperativo/" TargetMode="External"/><Relationship Id="rId12" Type="http://schemas.openxmlformats.org/officeDocument/2006/relationships/hyperlink" Target="http://liceohispanico.com/wp-content/uploads/2013/09/IMPERATIVO_LIDIA-GORDO_Ele-de-Liceo.pdf" TargetMode="External"/><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hyperlink" Target="http://www.todo-claro.com/castellano/intermedio/gramatica/El_imperativo/Seite_2.php" TargetMode="External"/><Relationship Id="rId11" Type="http://schemas.openxmlformats.org/officeDocument/2006/relationships/hyperlink" Target="https://www.youtube.com/watch?v=4z9qbgT0lgk" TargetMode="External"/><Relationship Id="rId5" Type="http://schemas.openxmlformats.org/officeDocument/2006/relationships/hyperlink" Target="http://www.aprenderespanol.org/verbos/imperativo.html" TargetMode="External"/><Relationship Id="rId10" Type="http://schemas.openxmlformats.org/officeDocument/2006/relationships/hyperlink" Target="https://www.dropbox.com/s/lwxdlxrs45jx422/ficha-sefeliz-a2-b1.pdf?dl=0#ficha-sefeliz-a2-b1.pdf" TargetMode="External"/><Relationship Id="rId4" Type="http://schemas.openxmlformats.org/officeDocument/2006/relationships/hyperlink" Target="https://www.youtube.com/watch?v=sPf7Zwevwas" TargetMode="External"/><Relationship Id="rId9" Type="http://schemas.openxmlformats.org/officeDocument/2006/relationships/hyperlink" Target="https://www.youtube.com/watch?v=flTMHB16K7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gif"/><Relationship Id="rId1" Type="http://schemas.openxmlformats.org/officeDocument/2006/relationships/slideLayout" Target="../slideLayouts/slideLayout1.xml"/><Relationship Id="rId4" Type="http://schemas.openxmlformats.org/officeDocument/2006/relationships/image" Target="../media/image23.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gif"/><Relationship Id="rId1" Type="http://schemas.openxmlformats.org/officeDocument/2006/relationships/slideLayout" Target="../slideLayouts/slideLayout1.xml"/><Relationship Id="rId5" Type="http://schemas.openxmlformats.org/officeDocument/2006/relationships/hyperlink" Target="http://www.elearnspanishlanguage.com/vocabulary/falsosamigos.html" TargetMode="Externa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gif"/><Relationship Id="rId1" Type="http://schemas.openxmlformats.org/officeDocument/2006/relationships/slideLayout" Target="../slideLayouts/slideLayout1.xml"/><Relationship Id="rId4" Type="http://schemas.openxmlformats.org/officeDocument/2006/relationships/hyperlink" Target="https://www.amazon.co.uk/1001-Pitfalls-Spanish-Marion-Holt/dp/0764143476/ref=tmm_pap_swatch_0?_encoding=UTF8&amp;qid=1477326875&amp;sr=8-2"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hyperlink" Target="https://prezi.com/czpxavvlctls/ser-vs-estar/" TargetMode="External"/><Relationship Id="rId13" Type="http://schemas.openxmlformats.org/officeDocument/2006/relationships/hyperlink" Target="https://www.youtube.com/watch?v=C0NtdD5NcNw" TargetMode="External"/><Relationship Id="rId3" Type="http://schemas.openxmlformats.org/officeDocument/2006/relationships/image" Target="../media/image2.jpeg"/><Relationship Id="rId7" Type="http://schemas.openxmlformats.org/officeDocument/2006/relationships/hyperlink" Target="https://www.youtube.com/watch?v=IrHH8SfLe18" TargetMode="External"/><Relationship Id="rId12" Type="http://schemas.openxmlformats.org/officeDocument/2006/relationships/hyperlink" Target="https://www.youtube.com/watch?v=PfhOssJx6FQ" TargetMode="External"/><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hyperlink" Target="http://zachary-jones.com/zambombazo/documents/2016/los_perezosos_de_zootopia_zootropolis_billetes.pdf" TargetMode="External"/><Relationship Id="rId11" Type="http://schemas.openxmlformats.org/officeDocument/2006/relationships/hyperlink" Target="https://www.youtube.com/watch?v=m2UWFQD1SB8" TargetMode="External"/><Relationship Id="rId5" Type="http://schemas.openxmlformats.org/officeDocument/2006/relationships/hyperlink" Target="http://zachary-jones.com/zambombazo/billetes-los-perezosos-de-zootopia/" TargetMode="External"/><Relationship Id="rId10" Type="http://schemas.openxmlformats.org/officeDocument/2006/relationships/hyperlink" Target="https://www.youtube.com/watch?v=PEIKa88nQDg&amp;feature=youtu.be" TargetMode="External"/><Relationship Id="rId4" Type="http://schemas.openxmlformats.org/officeDocument/2006/relationships/hyperlink" Target="http://zachary-jones.com/zambombazo/infografia-usos-de-los-verbos-ser-y-estar/" TargetMode="External"/><Relationship Id="rId9" Type="http://schemas.openxmlformats.org/officeDocument/2006/relationships/hyperlink" Target="https://es-tema.de/describir-persona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434" y="1901791"/>
            <a:ext cx="6520544" cy="7340471"/>
          </a:xfrm>
          <a:prstGeom prst="rect">
            <a:avLst/>
          </a:prstGeom>
          <a:noFill/>
        </p:spPr>
        <p:txBody>
          <a:bodyPr wrap="square" rtlCol="0">
            <a:spAutoFit/>
          </a:bodyPr>
          <a:lstStyle/>
          <a:p>
            <a:r>
              <a:rPr lang="en-GB" sz="1600" b="1" dirty="0"/>
              <a:t>Grammar teaching and sequencing </a:t>
            </a:r>
            <a:endParaRPr lang="en-GB" sz="1600" dirty="0"/>
          </a:p>
          <a:p>
            <a:r>
              <a:rPr lang="en-GB" sz="1300" dirty="0"/>
              <a:t>5.1 We use the grammar of a language to say what we wish or need to say, whether orally or in writing, and to understand what is said to us. Grammar is, therefore, indispensable for communication in the new language. During our investigations, we have seen courses which do not include well planned grammatical progression at their core. In such cases, this could lead to pupils being confused and ultimately demotivated, and also inadequately prepared for progressing to study at a higher level, for example A Level. Teachers need to give careful consideration to the grammar that is taught at each stage, and to how each topic is introduced, explained and practised. </a:t>
            </a:r>
          </a:p>
          <a:p>
            <a:endParaRPr lang="en-GB" sz="1300" dirty="0" smtClean="0"/>
          </a:p>
          <a:p>
            <a:r>
              <a:rPr lang="en-GB" sz="1300" dirty="0" smtClean="0"/>
              <a:t>5.2 </a:t>
            </a:r>
            <a:r>
              <a:rPr lang="en-GB" sz="1300" dirty="0"/>
              <a:t>Grammatical knowledge of a language is cumulative. Sometimes, course books often overlook this and do not build knowledge consistently or cumulatively. In these cases pupils are simply confused because they are taught disjointed segments of grammar at different points and are not given the chance to build and consolidate a larger grammatical system. </a:t>
            </a:r>
          </a:p>
          <a:p>
            <a:endParaRPr lang="en-GB" sz="1300" dirty="0" smtClean="0"/>
          </a:p>
          <a:p>
            <a:r>
              <a:rPr lang="en-GB" sz="1300" dirty="0" smtClean="0"/>
              <a:t>5.3 </a:t>
            </a:r>
            <a:r>
              <a:rPr lang="en-GB" sz="1300" dirty="0"/>
              <a:t>We recommend that standard grammatical terminology is taught to pupils. This has sometimes been eschewed by teachers in recent decades, but we see no reason to do so. Giving pupils clear knowledge of accepted terminology is empowering and facilitates application of concepts associated with that terminology in different contexts, including in future language learning. </a:t>
            </a:r>
          </a:p>
          <a:p>
            <a:endParaRPr lang="en-GB" sz="1300" dirty="0" smtClean="0"/>
          </a:p>
          <a:p>
            <a:r>
              <a:rPr lang="en-GB" sz="1300" dirty="0" smtClean="0"/>
              <a:t>5.4 </a:t>
            </a:r>
            <a:r>
              <a:rPr lang="en-GB" sz="1300" dirty="0"/>
              <a:t>There is significant evidence that points to the effectiveness of a combination of approaches which is summarised as follows: </a:t>
            </a:r>
            <a:endParaRPr lang="en-GB" sz="1300" dirty="0" smtClean="0"/>
          </a:p>
          <a:p>
            <a:endParaRPr lang="en-GB" sz="1300" dirty="0"/>
          </a:p>
          <a:p>
            <a:pPr marL="285750" indent="-285750">
              <a:buFont typeface="Wingdings" panose="05000000000000000000" pitchFamily="2" charset="2"/>
              <a:buChar char="§"/>
            </a:pPr>
            <a:r>
              <a:rPr lang="en-GB" sz="1300" i="1" dirty="0" smtClean="0"/>
              <a:t>An </a:t>
            </a:r>
            <a:r>
              <a:rPr lang="en-GB" sz="1300" i="1" dirty="0"/>
              <a:t>explicit but succinct description of the grammatical feature to be taught</a:t>
            </a:r>
            <a:r>
              <a:rPr lang="en-GB" sz="1300" dirty="0"/>
              <a:t>, its use/meaning/function, and where appropriate a comparison with English usage (</a:t>
            </a:r>
            <a:r>
              <a:rPr lang="en-GB" sz="1300" dirty="0" err="1"/>
              <a:t>eg</a:t>
            </a:r>
            <a:r>
              <a:rPr lang="en-GB" sz="1300" dirty="0"/>
              <a:t> when the new language differs in complex ways to English) is conducive to correctly and efficiently understanding the function and meaning of grammar. There is evidence that waiting for pupils to identify grammatical patterns, without prompting them to do so, is not usually conducive to effective learning, particularly for complex or unfamiliar structures. Short descriptions of grammatical features and their function can be helpful if preceding practice, but such descriptions can also emerge out of grammar awareness-raising activities, such as being asked to notice a specific form and its function in the input. The latter (awareness-raising) seems most likely to be effective where the grammar and/or concepts being expressed are simple or familiar. </a:t>
            </a:r>
            <a:endParaRPr lang="en-GB" sz="1300" dirty="0" smtClean="0"/>
          </a:p>
          <a:p>
            <a:endParaRPr lang="en-GB" sz="1300" dirty="0"/>
          </a:p>
        </p:txBody>
      </p:sp>
      <p:sp>
        <p:nvSpPr>
          <p:cNvPr id="5" name="TextBox 4"/>
          <p:cNvSpPr txBox="1"/>
          <p:nvPr/>
        </p:nvSpPr>
        <p:spPr>
          <a:xfrm>
            <a:off x="103417" y="72672"/>
            <a:ext cx="6656612" cy="307777"/>
          </a:xfrm>
          <a:prstGeom prst="rect">
            <a:avLst/>
          </a:prstGeom>
          <a:solidFill>
            <a:schemeClr val="tx1">
              <a:lumMod val="75000"/>
              <a:lumOff val="25000"/>
            </a:schemeClr>
          </a:solidFill>
        </p:spPr>
        <p:txBody>
          <a:bodyPr wrap="square" rtlCol="0">
            <a:spAutoFit/>
          </a:bodyPr>
          <a:lstStyle/>
          <a:p>
            <a:r>
              <a:rPr lang="en-GB" sz="1400" b="1" dirty="0" smtClean="0">
                <a:solidFill>
                  <a:schemeClr val="bg1"/>
                </a:solidFill>
                <a:latin typeface="Arial" panose="020B0604020202020204" pitchFamily="34" charset="0"/>
                <a:cs typeface="Arial" panose="020B0604020202020204" pitchFamily="34" charset="0"/>
              </a:rPr>
              <a:t>Day </a:t>
            </a:r>
            <a:r>
              <a:rPr lang="en-GB" sz="1400" b="1" dirty="0" smtClean="0">
                <a:solidFill>
                  <a:schemeClr val="bg1"/>
                </a:solidFill>
                <a:latin typeface="Arial" panose="020B0604020202020204" pitchFamily="34" charset="0"/>
                <a:cs typeface="Arial" panose="020B0604020202020204" pitchFamily="34" charset="0"/>
              </a:rPr>
              <a:t>3: </a:t>
            </a:r>
            <a:r>
              <a:rPr lang="en-GB" sz="1400" dirty="0" smtClean="0">
                <a:solidFill>
                  <a:schemeClr val="bg1"/>
                </a:solidFill>
                <a:latin typeface="Arial" panose="020B0604020202020204" pitchFamily="34" charset="0"/>
                <a:cs typeface="Arial" panose="020B0604020202020204" pitchFamily="34" charset="0"/>
              </a:rPr>
              <a:t>Teaching Spanish grammar</a:t>
            </a:r>
            <a:endParaRPr lang="en-GB" sz="1400" dirty="0">
              <a:solidFill>
                <a:schemeClr val="bg1"/>
              </a:solidFill>
              <a:latin typeface="Arial" panose="020B0604020202020204" pitchFamily="34" charset="0"/>
              <a:cs typeface="Arial" panose="020B0604020202020204" pitchFamily="34" charset="0"/>
            </a:endParaRPr>
          </a:p>
        </p:txBody>
      </p:sp>
      <p:sp>
        <p:nvSpPr>
          <p:cNvPr id="6" name="TextBox 5"/>
          <p:cNvSpPr txBox="1"/>
          <p:nvPr/>
        </p:nvSpPr>
        <p:spPr>
          <a:xfrm>
            <a:off x="69400" y="365680"/>
            <a:ext cx="6588578" cy="1754326"/>
          </a:xfrm>
          <a:prstGeom prst="rect">
            <a:avLst/>
          </a:prstGeom>
          <a:noFill/>
        </p:spPr>
        <p:txBody>
          <a:bodyPr wrap="square" rtlCol="0">
            <a:spAutoFit/>
          </a:bodyPr>
          <a:lstStyle/>
          <a:p>
            <a:r>
              <a:rPr lang="en-GB" dirty="0" smtClean="0"/>
              <a:t>Extract taken from: </a:t>
            </a:r>
            <a:endParaRPr lang="en-GB" dirty="0"/>
          </a:p>
          <a:p>
            <a:r>
              <a:rPr lang="en-GB" dirty="0"/>
              <a:t> MODERN FOREIGN LANGUAGES PEDAGOGY REVIEW </a:t>
            </a:r>
          </a:p>
          <a:p>
            <a:r>
              <a:rPr lang="en-GB" i="1" dirty="0"/>
              <a:t>A review of modern foreign languages teaching practice in key stage 3 and key stage 4 </a:t>
            </a:r>
            <a:r>
              <a:rPr lang="en-GB" dirty="0" smtClean="0"/>
              <a:t> </a:t>
            </a:r>
            <a:br>
              <a:rPr lang="en-GB" dirty="0" smtClean="0"/>
            </a:br>
            <a:r>
              <a:rPr lang="en-GB" sz="1200" dirty="0"/>
              <a:t>Review report written by Ian </a:t>
            </a:r>
            <a:r>
              <a:rPr lang="en-GB" sz="1200" dirty="0" err="1"/>
              <a:t>Bauckham</a:t>
            </a:r>
            <a:r>
              <a:rPr lang="en-GB" sz="1200" dirty="0"/>
              <a:t> for the Teaching Schools Council, November 2016. </a:t>
            </a:r>
            <a:r>
              <a:rPr lang="en-GB" sz="1200" dirty="0" smtClean="0"/>
              <a:t/>
            </a:r>
            <a:br>
              <a:rPr lang="en-GB" sz="1200" dirty="0" smtClean="0"/>
            </a:br>
            <a:r>
              <a:rPr lang="en-GB" sz="1200" dirty="0">
                <a:hlinkClick r:id="rId2"/>
              </a:rPr>
              <a:t>http://tscouncil.org.uk/wp-content/uploads/2016/11/MFL-Pedagogy-Review-Report-2.pdf</a:t>
            </a:r>
            <a:r>
              <a:rPr lang="en-GB" sz="1200" dirty="0"/>
              <a:t> </a:t>
            </a:r>
          </a:p>
          <a:p>
            <a:endParaRPr lang="en-GB" sz="1200" dirty="0"/>
          </a:p>
        </p:txBody>
      </p:sp>
    </p:spTree>
    <p:extLst>
      <p:ext uri="{BB962C8B-B14F-4D97-AF65-F5344CB8AC3E}">
        <p14:creationId xmlns:p14="http://schemas.microsoft.com/office/powerpoint/2010/main" val="20425042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8144682" cy="400110"/>
          </a:xfrm>
          <a:prstGeom prst="rect">
            <a:avLst/>
          </a:prstGeom>
          <a:noFill/>
        </p:spPr>
        <p:txBody>
          <a:bodyPr wrap="square" rtlCol="0">
            <a:spAutoFit/>
          </a:bodyPr>
          <a:lstStyle/>
          <a:p>
            <a:r>
              <a:rPr lang="en-GB" sz="2000" b="1" dirty="0" smtClean="0">
                <a:latin typeface="Arial" panose="020B0604020202020204" pitchFamily="34" charset="0"/>
                <a:cs typeface="Arial" panose="020B0604020202020204" pitchFamily="34" charset="0"/>
              </a:rPr>
              <a:t>Mafalda</a:t>
            </a:r>
            <a:endParaRPr lang="en-GB" sz="2000" b="1"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clrChange>
              <a:clrFrom>
                <a:srgbClr val="FFFFFF"/>
              </a:clrFrom>
              <a:clrTo>
                <a:srgbClr val="FFFFFF">
                  <a:alpha val="0"/>
                </a:srgbClr>
              </a:clrTo>
            </a:clrChange>
          </a:blip>
          <a:stretch>
            <a:fillRect/>
          </a:stretch>
        </p:blipFill>
        <p:spPr>
          <a:xfrm>
            <a:off x="-56135" y="400110"/>
            <a:ext cx="6931377" cy="2160257"/>
          </a:xfrm>
          <a:prstGeom prst="rect">
            <a:avLst/>
          </a:prstGeom>
        </p:spPr>
      </p:pic>
      <p:pic>
        <p:nvPicPr>
          <p:cNvPr id="4" name="Picture 3"/>
          <p:cNvPicPr>
            <a:picLocks noChangeAspect="1"/>
          </p:cNvPicPr>
          <p:nvPr/>
        </p:nvPicPr>
        <p:blipFill>
          <a:blip r:embed="rId3">
            <a:clrChange>
              <a:clrFrom>
                <a:srgbClr val="FFFFFF"/>
              </a:clrFrom>
              <a:clrTo>
                <a:srgbClr val="FFFFFF">
                  <a:alpha val="0"/>
                </a:srgbClr>
              </a:clrTo>
            </a:clrChange>
          </a:blip>
          <a:stretch>
            <a:fillRect/>
          </a:stretch>
        </p:blipFill>
        <p:spPr>
          <a:xfrm>
            <a:off x="153217" y="2990971"/>
            <a:ext cx="3692276" cy="1275244"/>
          </a:xfrm>
          <a:prstGeom prst="rect">
            <a:avLst/>
          </a:prstGeom>
        </p:spPr>
      </p:pic>
      <p:pic>
        <p:nvPicPr>
          <p:cNvPr id="5" name="Picture 4"/>
          <p:cNvPicPr>
            <a:picLocks noChangeAspect="1"/>
          </p:cNvPicPr>
          <p:nvPr/>
        </p:nvPicPr>
        <p:blipFill>
          <a:blip r:embed="rId4"/>
          <a:stretch>
            <a:fillRect/>
          </a:stretch>
        </p:blipFill>
        <p:spPr>
          <a:xfrm>
            <a:off x="3849779" y="2465925"/>
            <a:ext cx="2900795" cy="2749974"/>
          </a:xfrm>
          <a:prstGeom prst="rect">
            <a:avLst/>
          </a:prstGeom>
        </p:spPr>
      </p:pic>
      <p:pic>
        <p:nvPicPr>
          <p:cNvPr id="6" name="Picture 5"/>
          <p:cNvPicPr>
            <a:picLocks noChangeAspect="1"/>
          </p:cNvPicPr>
          <p:nvPr/>
        </p:nvPicPr>
        <p:blipFill>
          <a:blip r:embed="rId5">
            <a:clrChange>
              <a:clrFrom>
                <a:srgbClr val="FFFFFF"/>
              </a:clrFrom>
              <a:clrTo>
                <a:srgbClr val="FFFFFF">
                  <a:alpha val="0"/>
                </a:srgbClr>
              </a:clrTo>
            </a:clrChange>
          </a:blip>
          <a:stretch>
            <a:fillRect/>
          </a:stretch>
        </p:blipFill>
        <p:spPr>
          <a:xfrm>
            <a:off x="-73377" y="4538517"/>
            <a:ext cx="6750574" cy="2209279"/>
          </a:xfrm>
          <a:prstGeom prst="rect">
            <a:avLst/>
          </a:prstGeom>
        </p:spPr>
      </p:pic>
      <p:pic>
        <p:nvPicPr>
          <p:cNvPr id="7" name="Picture 6"/>
          <p:cNvPicPr>
            <a:picLocks noChangeAspect="1"/>
          </p:cNvPicPr>
          <p:nvPr/>
        </p:nvPicPr>
        <p:blipFill>
          <a:blip r:embed="rId6"/>
          <a:stretch>
            <a:fillRect/>
          </a:stretch>
        </p:blipFill>
        <p:spPr>
          <a:xfrm>
            <a:off x="3409553" y="6747796"/>
            <a:ext cx="3437333" cy="2276461"/>
          </a:xfrm>
          <a:prstGeom prst="rect">
            <a:avLst/>
          </a:prstGeom>
        </p:spPr>
      </p:pic>
      <p:pic>
        <p:nvPicPr>
          <p:cNvPr id="8" name="Picture 7"/>
          <p:cNvPicPr>
            <a:picLocks noChangeAspect="1"/>
          </p:cNvPicPr>
          <p:nvPr/>
        </p:nvPicPr>
        <p:blipFill>
          <a:blip r:embed="rId7">
            <a:clrChange>
              <a:clrFrom>
                <a:srgbClr val="FFFFFF"/>
              </a:clrFrom>
              <a:clrTo>
                <a:srgbClr val="FFFFFF">
                  <a:alpha val="0"/>
                </a:srgbClr>
              </a:clrTo>
            </a:clrChange>
          </a:blip>
          <a:stretch>
            <a:fillRect/>
          </a:stretch>
        </p:blipFill>
        <p:spPr>
          <a:xfrm>
            <a:off x="260860" y="6747796"/>
            <a:ext cx="3148693" cy="894272"/>
          </a:xfrm>
          <a:prstGeom prst="rect">
            <a:avLst/>
          </a:prstGeom>
        </p:spPr>
      </p:pic>
      <p:sp>
        <p:nvSpPr>
          <p:cNvPr id="9" name="Rectangle 8"/>
          <p:cNvSpPr/>
          <p:nvPr/>
        </p:nvSpPr>
        <p:spPr>
          <a:xfrm>
            <a:off x="-56135" y="270788"/>
            <a:ext cx="418704" cy="646331"/>
          </a:xfrm>
          <a:prstGeom prst="rect">
            <a:avLst/>
          </a:prstGeom>
          <a:noFill/>
        </p:spPr>
        <p:txBody>
          <a:bodyPr wrap="none" lIns="91440" tIns="45720" rIns="91440" bIns="45720">
            <a:spAutoFit/>
          </a:bodyPr>
          <a:lstStyle/>
          <a:p>
            <a:pPr algn="ctr"/>
            <a:r>
              <a:rPr lang="en-US" sz="3600" b="0" cap="none" spc="0" dirty="0" smtClean="0">
                <a:ln w="0"/>
                <a:solidFill>
                  <a:schemeClr val="tx1"/>
                </a:solidFill>
                <a:effectLst>
                  <a:outerShdw blurRad="38100" dist="19050" dir="2700000" algn="tl" rotWithShape="0">
                    <a:schemeClr val="dk1">
                      <a:alpha val="40000"/>
                    </a:schemeClr>
                  </a:outerShdw>
                </a:effectLst>
              </a:rPr>
              <a:t>1</a:t>
            </a:r>
            <a:endParaRPr lang="en-US" sz="3600" b="0" cap="none" spc="0" dirty="0">
              <a:ln w="0"/>
              <a:solidFill>
                <a:schemeClr val="tx1"/>
              </a:solidFill>
              <a:effectLst>
                <a:outerShdw blurRad="38100" dist="19050" dir="2700000" algn="tl" rotWithShape="0">
                  <a:schemeClr val="dk1">
                    <a:alpha val="40000"/>
                  </a:schemeClr>
                </a:outerShdw>
              </a:effectLst>
            </a:endParaRPr>
          </a:p>
        </p:txBody>
      </p:sp>
      <p:sp>
        <p:nvSpPr>
          <p:cNvPr id="10" name="Rectangle 9"/>
          <p:cNvSpPr/>
          <p:nvPr/>
        </p:nvSpPr>
        <p:spPr>
          <a:xfrm>
            <a:off x="0" y="4374702"/>
            <a:ext cx="418704" cy="646331"/>
          </a:xfrm>
          <a:prstGeom prst="rect">
            <a:avLst/>
          </a:prstGeom>
          <a:noFill/>
        </p:spPr>
        <p:txBody>
          <a:bodyPr wrap="none" lIns="91440" tIns="45720" rIns="91440" bIns="45720">
            <a:spAutoFit/>
          </a:bodyPr>
          <a:lstStyle/>
          <a:p>
            <a:pPr algn="ctr"/>
            <a:r>
              <a:rPr lang="en-US" sz="3600" b="0" cap="none" spc="0" dirty="0" smtClean="0">
                <a:ln w="0"/>
                <a:solidFill>
                  <a:schemeClr val="tx1"/>
                </a:solidFill>
                <a:effectLst>
                  <a:outerShdw blurRad="38100" dist="19050" dir="2700000" algn="tl" rotWithShape="0">
                    <a:schemeClr val="dk1">
                      <a:alpha val="40000"/>
                    </a:schemeClr>
                  </a:outerShdw>
                </a:effectLst>
              </a:rPr>
              <a:t>2</a:t>
            </a:r>
            <a:endParaRPr lang="en-US" sz="3600" b="0" cap="none" spc="0" dirty="0">
              <a:ln w="0"/>
              <a:solidFill>
                <a:schemeClr val="tx1"/>
              </a:solidFill>
              <a:effectLst>
                <a:outerShdw blurRad="38100" dist="19050" dir="2700000" algn="tl" rotWithShape="0">
                  <a:schemeClr val="dk1">
                    <a:alpha val="40000"/>
                  </a:schemeClr>
                </a:outerShdw>
              </a:effectLst>
            </a:endParaRPr>
          </a:p>
        </p:txBody>
      </p:sp>
      <p:sp>
        <p:nvSpPr>
          <p:cNvPr id="11" name="Rectangle 10"/>
          <p:cNvSpPr/>
          <p:nvPr/>
        </p:nvSpPr>
        <p:spPr>
          <a:xfrm>
            <a:off x="-29317" y="6588445"/>
            <a:ext cx="418704" cy="646331"/>
          </a:xfrm>
          <a:prstGeom prst="rect">
            <a:avLst/>
          </a:prstGeom>
          <a:noFill/>
        </p:spPr>
        <p:txBody>
          <a:bodyPr wrap="none" lIns="91440" tIns="45720" rIns="91440" bIns="45720">
            <a:spAutoFit/>
          </a:bodyPr>
          <a:lstStyle/>
          <a:p>
            <a:pPr algn="ctr"/>
            <a:r>
              <a:rPr lang="en-US" sz="3600" b="0" cap="none" spc="0" dirty="0" smtClean="0">
                <a:ln w="0"/>
                <a:solidFill>
                  <a:schemeClr val="tx1"/>
                </a:solidFill>
                <a:effectLst>
                  <a:outerShdw blurRad="38100" dist="19050" dir="2700000" algn="tl" rotWithShape="0">
                    <a:schemeClr val="dk1">
                      <a:alpha val="40000"/>
                    </a:schemeClr>
                  </a:outerShdw>
                </a:effectLst>
              </a:rPr>
              <a:t>3</a:t>
            </a:r>
            <a:endParaRPr lang="en-US" sz="3600" b="0" cap="none" spc="0" dirty="0">
              <a:ln w="0"/>
              <a:solidFill>
                <a:schemeClr val="tx1"/>
              </a:solidFill>
              <a:effectLst>
                <a:outerShdw blurRad="38100" dist="19050" dir="2700000" algn="tl" rotWithShape="0">
                  <a:schemeClr val="dk1">
                    <a:alpha val="40000"/>
                  </a:schemeClr>
                </a:outerShdw>
              </a:effectLst>
            </a:endParaRPr>
          </a:p>
        </p:txBody>
      </p:sp>
      <p:graphicFrame>
        <p:nvGraphicFramePr>
          <p:cNvPr id="12" name="Table 11"/>
          <p:cNvGraphicFramePr>
            <a:graphicFrameLocks noGrp="1"/>
          </p:cNvGraphicFramePr>
          <p:nvPr>
            <p:extLst>
              <p:ext uri="{D42A27DB-BD31-4B8C-83A1-F6EECF244321}">
                <p14:modId xmlns:p14="http://schemas.microsoft.com/office/powerpoint/2010/main" val="1516679446"/>
              </p:ext>
            </p:extLst>
          </p:nvPr>
        </p:nvGraphicFramePr>
        <p:xfrm>
          <a:off x="78384" y="7724777"/>
          <a:ext cx="3241759" cy="1112520"/>
        </p:xfrm>
        <a:graphic>
          <a:graphicData uri="http://schemas.openxmlformats.org/drawingml/2006/table">
            <a:tbl>
              <a:tblPr firstRow="1" bandRow="1">
                <a:tableStyleId>{5940675A-B579-460E-94D1-54222C63F5DA}</a:tableStyleId>
              </a:tblPr>
              <a:tblGrid>
                <a:gridCol w="411473"/>
                <a:gridCol w="2830286"/>
              </a:tblGrid>
              <a:tr h="370840">
                <a:tc>
                  <a:txBody>
                    <a:bodyPr/>
                    <a:lstStyle/>
                    <a:p>
                      <a:pPr algn="ctr"/>
                      <a:r>
                        <a:rPr lang="en-GB" dirty="0" smtClean="0"/>
                        <a:t>1</a:t>
                      </a:r>
                      <a:endParaRPr lang="en-GB" dirty="0"/>
                    </a:p>
                  </a:txBody>
                  <a:tcPr anchor="ctr"/>
                </a:tc>
                <a:tc>
                  <a:txBody>
                    <a:bodyPr/>
                    <a:lstStyle/>
                    <a:p>
                      <a:endParaRPr lang="en-GB"/>
                    </a:p>
                  </a:txBody>
                  <a:tcPr/>
                </a:tc>
              </a:tr>
              <a:tr h="370840">
                <a:tc>
                  <a:txBody>
                    <a:bodyPr/>
                    <a:lstStyle/>
                    <a:p>
                      <a:pPr algn="ctr"/>
                      <a:r>
                        <a:rPr lang="en-GB" dirty="0" smtClean="0"/>
                        <a:t>2</a:t>
                      </a:r>
                      <a:endParaRPr lang="en-GB" dirty="0"/>
                    </a:p>
                  </a:txBody>
                  <a:tcPr anchor="ctr"/>
                </a:tc>
                <a:tc>
                  <a:txBody>
                    <a:bodyPr/>
                    <a:lstStyle/>
                    <a:p>
                      <a:endParaRPr lang="en-GB" dirty="0"/>
                    </a:p>
                  </a:txBody>
                  <a:tcPr/>
                </a:tc>
              </a:tr>
              <a:tr h="370840">
                <a:tc>
                  <a:txBody>
                    <a:bodyPr/>
                    <a:lstStyle/>
                    <a:p>
                      <a:pPr algn="ctr"/>
                      <a:r>
                        <a:rPr lang="en-GB" dirty="0" smtClean="0"/>
                        <a:t>3</a:t>
                      </a:r>
                      <a:endParaRPr lang="en-GB" dirty="0"/>
                    </a:p>
                  </a:txBody>
                  <a:tcPr anchor="ctr"/>
                </a:tc>
                <a:tc>
                  <a:txBody>
                    <a:bodyPr/>
                    <a:lstStyle/>
                    <a:p>
                      <a:endParaRPr lang="en-GB" dirty="0"/>
                    </a:p>
                  </a:txBody>
                  <a:tcPr/>
                </a:tc>
              </a:tr>
            </a:tbl>
          </a:graphicData>
        </a:graphic>
      </p:graphicFrame>
    </p:spTree>
    <p:extLst>
      <p:ext uri="{BB962C8B-B14F-4D97-AF65-F5344CB8AC3E}">
        <p14:creationId xmlns:p14="http://schemas.microsoft.com/office/powerpoint/2010/main" val="27819519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52425" y="385762"/>
            <a:ext cx="6153150" cy="8372475"/>
          </a:xfrm>
          <a:prstGeom prst="rect">
            <a:avLst/>
          </a:prstGeom>
        </p:spPr>
      </p:pic>
    </p:spTree>
    <p:extLst>
      <p:ext uri="{BB962C8B-B14F-4D97-AF65-F5344CB8AC3E}">
        <p14:creationId xmlns:p14="http://schemas.microsoft.com/office/powerpoint/2010/main" val="4484864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clrChange>
              <a:clrFrom>
                <a:srgbClr val="FFFFFF"/>
              </a:clrFrom>
              <a:clrTo>
                <a:srgbClr val="FFFFFF">
                  <a:alpha val="0"/>
                </a:srgbClr>
              </a:clrTo>
            </a:clrChange>
          </a:blip>
          <a:stretch>
            <a:fillRect/>
          </a:stretch>
        </p:blipFill>
        <p:spPr>
          <a:xfrm>
            <a:off x="87086" y="-76681"/>
            <a:ext cx="6618514" cy="9352758"/>
          </a:xfrm>
          <a:prstGeom prst="rect">
            <a:avLst/>
          </a:prstGeom>
        </p:spPr>
      </p:pic>
    </p:spTree>
    <p:extLst>
      <p:ext uri="{BB962C8B-B14F-4D97-AF65-F5344CB8AC3E}">
        <p14:creationId xmlns:p14="http://schemas.microsoft.com/office/powerpoint/2010/main" val="30022737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5675" y="499960"/>
            <a:ext cx="6347525" cy="2719082"/>
          </a:xfrm>
          <a:prstGeom prst="rect">
            <a:avLst/>
          </a:prstGeom>
        </p:spPr>
      </p:pic>
      <p:sp>
        <p:nvSpPr>
          <p:cNvPr id="5" name="TextBox 4"/>
          <p:cNvSpPr txBox="1"/>
          <p:nvPr/>
        </p:nvSpPr>
        <p:spPr>
          <a:xfrm>
            <a:off x="205675" y="130628"/>
            <a:ext cx="5932715" cy="369332"/>
          </a:xfrm>
          <a:prstGeom prst="rect">
            <a:avLst/>
          </a:prstGeom>
          <a:noFill/>
        </p:spPr>
        <p:txBody>
          <a:bodyPr wrap="square" rtlCol="0">
            <a:spAutoFit/>
          </a:bodyPr>
          <a:lstStyle/>
          <a:p>
            <a:r>
              <a:rPr lang="en-GB" dirty="0" err="1" smtClean="0">
                <a:latin typeface="Arial" panose="020B0604020202020204" pitchFamily="34" charset="0"/>
                <a:cs typeface="Arial" panose="020B0604020202020204" pitchFamily="34" charset="0"/>
              </a:rPr>
              <a:t>Adjetivos</a:t>
            </a:r>
            <a:r>
              <a:rPr lang="en-GB" dirty="0" smtClean="0">
                <a:latin typeface="Arial" panose="020B0604020202020204" pitchFamily="34" charset="0"/>
                <a:cs typeface="Arial" panose="020B0604020202020204" pitchFamily="34" charset="0"/>
              </a:rPr>
              <a:t> con SER y ESTAR</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9155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8715348"/>
            <a:ext cx="439815" cy="428652"/>
          </a:xfrm>
          <a:prstGeom prst="rect">
            <a:avLst/>
          </a:prstGeom>
        </p:spPr>
      </p:pic>
      <p:pic>
        <p:nvPicPr>
          <p:cNvPr id="5" name="Picture 4"/>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60217" y="8715348"/>
            <a:ext cx="439815" cy="428652"/>
          </a:xfrm>
          <a:prstGeom prst="rect">
            <a:avLst/>
          </a:prstGeom>
        </p:spPr>
      </p:pic>
      <p:pic>
        <p:nvPicPr>
          <p:cNvPr id="6" name="Picture 5"/>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20434" y="8715348"/>
            <a:ext cx="439815" cy="428652"/>
          </a:xfrm>
          <a:prstGeom prst="rect">
            <a:avLst/>
          </a:prstGeom>
        </p:spPr>
      </p:pic>
      <p:pic>
        <p:nvPicPr>
          <p:cNvPr id="7" name="Picture 6"/>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80651" y="8715348"/>
            <a:ext cx="439815" cy="428652"/>
          </a:xfrm>
          <a:prstGeom prst="rect">
            <a:avLst/>
          </a:prstGeom>
        </p:spPr>
      </p:pic>
      <p:pic>
        <p:nvPicPr>
          <p:cNvPr id="8" name="Picture 7"/>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440868" y="8715348"/>
            <a:ext cx="439815" cy="428652"/>
          </a:xfrm>
          <a:prstGeom prst="rect">
            <a:avLst/>
          </a:prstGeom>
        </p:spPr>
      </p:pic>
      <p:pic>
        <p:nvPicPr>
          <p:cNvPr id="9" name="Picture 8"/>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801085" y="8715348"/>
            <a:ext cx="439815" cy="428652"/>
          </a:xfrm>
          <a:prstGeom prst="rect">
            <a:avLst/>
          </a:prstGeom>
        </p:spPr>
      </p:pic>
      <p:pic>
        <p:nvPicPr>
          <p:cNvPr id="10" name="Picture 9"/>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161302" y="8715348"/>
            <a:ext cx="439815" cy="428652"/>
          </a:xfrm>
          <a:prstGeom prst="rect">
            <a:avLst/>
          </a:prstGeom>
        </p:spPr>
      </p:pic>
      <p:pic>
        <p:nvPicPr>
          <p:cNvPr id="11" name="Picture 10"/>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521519" y="8715348"/>
            <a:ext cx="439815" cy="428652"/>
          </a:xfrm>
          <a:prstGeom prst="rect">
            <a:avLst/>
          </a:prstGeom>
        </p:spPr>
      </p:pic>
      <p:pic>
        <p:nvPicPr>
          <p:cNvPr id="12" name="Picture 11"/>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881736" y="8715348"/>
            <a:ext cx="439815" cy="428652"/>
          </a:xfrm>
          <a:prstGeom prst="rect">
            <a:avLst/>
          </a:prstGeom>
        </p:spPr>
      </p:pic>
      <p:pic>
        <p:nvPicPr>
          <p:cNvPr id="13" name="Picture 1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241953" y="8715348"/>
            <a:ext cx="439815" cy="428652"/>
          </a:xfrm>
          <a:prstGeom prst="rect">
            <a:avLst/>
          </a:prstGeom>
        </p:spPr>
      </p:pic>
      <p:pic>
        <p:nvPicPr>
          <p:cNvPr id="14" name="Picture 13"/>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602170" y="8715348"/>
            <a:ext cx="439815" cy="428652"/>
          </a:xfrm>
          <a:prstGeom prst="rect">
            <a:avLst/>
          </a:prstGeom>
        </p:spPr>
      </p:pic>
      <p:pic>
        <p:nvPicPr>
          <p:cNvPr id="15" name="Picture 14"/>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962387" y="8715348"/>
            <a:ext cx="439815" cy="428652"/>
          </a:xfrm>
          <a:prstGeom prst="rect">
            <a:avLst/>
          </a:prstGeom>
        </p:spPr>
      </p:pic>
      <p:pic>
        <p:nvPicPr>
          <p:cNvPr id="16" name="Picture 15"/>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322604" y="8715348"/>
            <a:ext cx="439815" cy="428652"/>
          </a:xfrm>
          <a:prstGeom prst="rect">
            <a:avLst/>
          </a:prstGeom>
        </p:spPr>
      </p:pic>
      <p:pic>
        <p:nvPicPr>
          <p:cNvPr id="17" name="Picture 16"/>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682821" y="8715348"/>
            <a:ext cx="439815" cy="428652"/>
          </a:xfrm>
          <a:prstGeom prst="rect">
            <a:avLst/>
          </a:prstGeom>
        </p:spPr>
      </p:pic>
      <p:pic>
        <p:nvPicPr>
          <p:cNvPr id="18" name="Picture 17"/>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043038" y="8715348"/>
            <a:ext cx="439815" cy="428652"/>
          </a:xfrm>
          <a:prstGeom prst="rect">
            <a:avLst/>
          </a:prstGeom>
        </p:spPr>
      </p:pic>
      <p:pic>
        <p:nvPicPr>
          <p:cNvPr id="19" name="Picture 18"/>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403255" y="8715348"/>
            <a:ext cx="439815" cy="428652"/>
          </a:xfrm>
          <a:prstGeom prst="rect">
            <a:avLst/>
          </a:prstGeom>
        </p:spPr>
      </p:pic>
      <p:pic>
        <p:nvPicPr>
          <p:cNvPr id="20" name="Picture 19"/>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763472" y="8715348"/>
            <a:ext cx="439815" cy="428652"/>
          </a:xfrm>
          <a:prstGeom prst="rect">
            <a:avLst/>
          </a:prstGeom>
        </p:spPr>
      </p:pic>
      <p:pic>
        <p:nvPicPr>
          <p:cNvPr id="21" name="Picture 20"/>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123689" y="8715348"/>
            <a:ext cx="439815" cy="428652"/>
          </a:xfrm>
          <a:prstGeom prst="rect">
            <a:avLst/>
          </a:prstGeom>
        </p:spPr>
      </p:pic>
      <p:pic>
        <p:nvPicPr>
          <p:cNvPr id="22" name="Picture 21"/>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483906" y="8715348"/>
            <a:ext cx="439815" cy="428652"/>
          </a:xfrm>
          <a:prstGeom prst="rect">
            <a:avLst/>
          </a:prstGeom>
        </p:spPr>
      </p:pic>
      <p:pic>
        <p:nvPicPr>
          <p:cNvPr id="29" name="Picture 28"/>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203287" y="242756"/>
            <a:ext cx="681602" cy="482937"/>
          </a:xfrm>
          <a:prstGeom prst="rect">
            <a:avLst/>
          </a:prstGeom>
        </p:spPr>
      </p:pic>
      <p:sp>
        <p:nvSpPr>
          <p:cNvPr id="30" name="TextBox 29"/>
          <p:cNvSpPr txBox="1"/>
          <p:nvPr/>
        </p:nvSpPr>
        <p:spPr>
          <a:xfrm>
            <a:off x="51708" y="390695"/>
            <a:ext cx="6099870" cy="307777"/>
          </a:xfrm>
          <a:prstGeom prst="rect">
            <a:avLst/>
          </a:prstGeom>
          <a:noFill/>
        </p:spPr>
        <p:txBody>
          <a:bodyPr wrap="square" rtlCol="0">
            <a:spAutoFit/>
          </a:bodyPr>
          <a:lstStyle/>
          <a:p>
            <a:r>
              <a:rPr lang="en-GB" sz="1400" b="1" dirty="0" smtClean="0">
                <a:solidFill>
                  <a:prstClr val="black"/>
                </a:solidFill>
                <a:latin typeface="Arial" panose="020B0604020202020204" pitchFamily="34" charset="0"/>
                <a:cs typeface="Arial" panose="020B0604020202020204" pitchFamily="34" charset="0"/>
              </a:rPr>
              <a:t>Online resources</a:t>
            </a:r>
            <a:endParaRPr lang="en-GB" sz="1400" dirty="0">
              <a:solidFill>
                <a:prstClr val="black"/>
              </a:solidFill>
              <a:latin typeface="Arial" panose="020B0604020202020204" pitchFamily="34" charset="0"/>
              <a:cs typeface="Arial" panose="020B0604020202020204" pitchFamily="34" charset="0"/>
            </a:endParaRPr>
          </a:p>
        </p:txBody>
      </p:sp>
      <p:sp>
        <p:nvSpPr>
          <p:cNvPr id="31" name="TextBox 30"/>
          <p:cNvSpPr txBox="1"/>
          <p:nvPr/>
        </p:nvSpPr>
        <p:spPr>
          <a:xfrm>
            <a:off x="103417" y="72672"/>
            <a:ext cx="6656612" cy="307777"/>
          </a:xfrm>
          <a:prstGeom prst="rect">
            <a:avLst/>
          </a:prstGeom>
          <a:solidFill>
            <a:schemeClr val="tx1">
              <a:lumMod val="75000"/>
              <a:lumOff val="25000"/>
            </a:schemeClr>
          </a:solidFill>
        </p:spPr>
        <p:txBody>
          <a:bodyPr wrap="square" rtlCol="0">
            <a:spAutoFit/>
          </a:bodyPr>
          <a:lstStyle/>
          <a:p>
            <a:r>
              <a:rPr lang="en-GB" sz="1400" b="1" dirty="0" smtClean="0">
                <a:solidFill>
                  <a:prstClr val="white"/>
                </a:solidFill>
                <a:latin typeface="Arial" panose="020B0604020202020204" pitchFamily="34" charset="0"/>
                <a:cs typeface="Arial" panose="020B0604020202020204" pitchFamily="34" charset="0"/>
              </a:rPr>
              <a:t>Day 3: </a:t>
            </a:r>
            <a:r>
              <a:rPr lang="en-GB" sz="1400" dirty="0" smtClean="0">
                <a:solidFill>
                  <a:prstClr val="white"/>
                </a:solidFill>
                <a:latin typeface="Arial" panose="020B0604020202020204" pitchFamily="34" charset="0"/>
                <a:cs typeface="Arial" panose="020B0604020202020204" pitchFamily="34" charset="0"/>
              </a:rPr>
              <a:t>Teaching Spanish grammar</a:t>
            </a:r>
            <a:endParaRPr lang="en-GB" sz="1400" dirty="0">
              <a:solidFill>
                <a:prstClr val="white"/>
              </a:solidFill>
              <a:latin typeface="Arial" panose="020B0604020202020204" pitchFamily="34" charset="0"/>
              <a:cs typeface="Arial" panose="020B0604020202020204" pitchFamily="34" charset="0"/>
            </a:endParaRPr>
          </a:p>
        </p:txBody>
      </p:sp>
      <p:graphicFrame>
        <p:nvGraphicFramePr>
          <p:cNvPr id="32" name="Table 31"/>
          <p:cNvGraphicFramePr>
            <a:graphicFrameLocks noGrp="1"/>
          </p:cNvGraphicFramePr>
          <p:nvPr>
            <p:extLst>
              <p:ext uri="{D42A27DB-BD31-4B8C-83A1-F6EECF244321}">
                <p14:modId xmlns:p14="http://schemas.microsoft.com/office/powerpoint/2010/main" val="484298598"/>
              </p:ext>
            </p:extLst>
          </p:nvPr>
        </p:nvGraphicFramePr>
        <p:xfrm>
          <a:off x="174807" y="725693"/>
          <a:ext cx="6475375" cy="7913925"/>
        </p:xfrm>
        <a:graphic>
          <a:graphicData uri="http://schemas.openxmlformats.org/drawingml/2006/table">
            <a:tbl>
              <a:tblPr firstRow="1" bandRow="1">
                <a:tableStyleId>{5940675A-B579-460E-94D1-54222C63F5DA}</a:tableStyleId>
              </a:tblPr>
              <a:tblGrid>
                <a:gridCol w="456564"/>
                <a:gridCol w="6018811"/>
              </a:tblGrid>
              <a:tr h="295773">
                <a:tc>
                  <a:txBody>
                    <a:bodyPr/>
                    <a:lstStyle/>
                    <a:p>
                      <a:endParaRPr lang="en-GB" b="1" dirty="0">
                        <a:latin typeface="Arial" panose="020B0604020202020204" pitchFamily="34" charset="0"/>
                        <a:cs typeface="Arial" panose="020B0604020202020204" pitchFamily="34" charset="0"/>
                      </a:endParaRPr>
                    </a:p>
                  </a:txBody>
                  <a:tcPr anchor="ctr"/>
                </a:tc>
                <a:tc>
                  <a:txBody>
                    <a:bodyPr/>
                    <a:lstStyle/>
                    <a:p>
                      <a:r>
                        <a:rPr lang="en-GB" b="1" dirty="0" smtClean="0">
                          <a:latin typeface="Arial" panose="020B0604020202020204" pitchFamily="34" charset="0"/>
                          <a:cs typeface="Arial" panose="020B0604020202020204" pitchFamily="34" charset="0"/>
                        </a:rPr>
                        <a:t>Los </a:t>
                      </a:r>
                      <a:r>
                        <a:rPr lang="en-GB" b="1" dirty="0" err="1" smtClean="0">
                          <a:latin typeface="Arial" panose="020B0604020202020204" pitchFamily="34" charset="0"/>
                          <a:cs typeface="Arial" panose="020B0604020202020204" pitchFamily="34" charset="0"/>
                        </a:rPr>
                        <a:t>verbos</a:t>
                      </a:r>
                      <a:r>
                        <a:rPr lang="en-GB" b="1" dirty="0" smtClean="0">
                          <a:latin typeface="Arial" panose="020B0604020202020204" pitchFamily="34" charset="0"/>
                          <a:cs typeface="Arial" panose="020B0604020202020204" pitchFamily="34" charset="0"/>
                        </a:rPr>
                        <a:t> </a:t>
                      </a:r>
                      <a:r>
                        <a:rPr lang="en-GB" b="1" dirty="0" err="1" smtClean="0">
                          <a:latin typeface="Arial" panose="020B0604020202020204" pitchFamily="34" charset="0"/>
                          <a:cs typeface="Arial" panose="020B0604020202020204" pitchFamily="34" charset="0"/>
                        </a:rPr>
                        <a:t>reflexivos</a:t>
                      </a:r>
                      <a:endParaRPr lang="en-GB" b="1" dirty="0">
                        <a:latin typeface="Arial" panose="020B0604020202020204" pitchFamily="34" charset="0"/>
                        <a:cs typeface="Arial" panose="020B0604020202020204" pitchFamily="34" charset="0"/>
                      </a:endParaRPr>
                    </a:p>
                  </a:txBody>
                  <a:tcPr anchor="ctr"/>
                </a:tc>
              </a:tr>
              <a:tr h="595815">
                <a:tc>
                  <a:txBody>
                    <a:bodyPr/>
                    <a:lstStyle/>
                    <a:p>
                      <a:r>
                        <a:rPr lang="en-GB" dirty="0" smtClean="0">
                          <a:latin typeface="Arial" panose="020B0604020202020204" pitchFamily="34" charset="0"/>
                          <a:cs typeface="Arial" panose="020B0604020202020204" pitchFamily="34" charset="0"/>
                        </a:rPr>
                        <a:t>1</a:t>
                      </a:r>
                      <a:endParaRPr lang="en-GB" dirty="0">
                        <a:latin typeface="Arial" panose="020B0604020202020204" pitchFamily="34" charset="0"/>
                        <a:cs typeface="Arial" panose="020B0604020202020204" pitchFamily="34" charset="0"/>
                      </a:endParaRPr>
                    </a:p>
                  </a:txBody>
                  <a:tcPr anchor="ctr"/>
                </a:tc>
                <a:tc>
                  <a:txBody>
                    <a:bodyPr/>
                    <a:lstStyle/>
                    <a:p>
                      <a:r>
                        <a:rPr lang="en-GB" dirty="0" smtClean="0">
                          <a:latin typeface="Arial" panose="020B0604020202020204" pitchFamily="34" charset="0"/>
                          <a:cs typeface="Arial" panose="020B0604020202020204" pitchFamily="34" charset="0"/>
                          <a:hlinkClick r:id="rId4"/>
                        </a:rPr>
                        <a:t>http://me-encanta-escribir.blogspot.co.uk/search/label/verbos%20reflexivos</a:t>
                      </a:r>
                      <a:r>
                        <a:rPr lang="en-GB" dirty="0" smtClean="0">
                          <a:latin typeface="Arial" panose="020B0604020202020204" pitchFamily="34" charset="0"/>
                          <a:cs typeface="Arial" panose="020B0604020202020204" pitchFamily="34" charset="0"/>
                        </a:rPr>
                        <a:t> </a:t>
                      </a:r>
                      <a:br>
                        <a:rPr lang="en-GB" dirty="0" smtClean="0">
                          <a:latin typeface="Arial" panose="020B0604020202020204" pitchFamily="34" charset="0"/>
                          <a:cs typeface="Arial" panose="020B0604020202020204" pitchFamily="34" charset="0"/>
                        </a:rPr>
                      </a:br>
                      <a:r>
                        <a:rPr lang="en-GB" dirty="0" smtClean="0">
                          <a:latin typeface="Arial" panose="020B0604020202020204" pitchFamily="34" charset="0"/>
                          <a:cs typeface="Arial" panose="020B0604020202020204" pitchFamily="34" charset="0"/>
                        </a:rPr>
                        <a:t>Loads of useful material for the classroom</a:t>
                      </a:r>
                      <a:endParaRPr lang="en-GB" dirty="0">
                        <a:latin typeface="Arial" panose="020B0604020202020204" pitchFamily="34" charset="0"/>
                        <a:cs typeface="Arial" panose="020B0604020202020204" pitchFamily="34" charset="0"/>
                      </a:endParaRPr>
                    </a:p>
                  </a:txBody>
                  <a:tcPr anchor="ctr"/>
                </a:tc>
              </a:tr>
              <a:tr h="460013">
                <a:tc>
                  <a:txBody>
                    <a:bodyPr/>
                    <a:lstStyle/>
                    <a:p>
                      <a:r>
                        <a:rPr lang="en-GB" dirty="0" smtClean="0">
                          <a:latin typeface="Arial" panose="020B0604020202020204" pitchFamily="34" charset="0"/>
                          <a:cs typeface="Arial" panose="020B0604020202020204" pitchFamily="34" charset="0"/>
                        </a:rPr>
                        <a:t>2</a:t>
                      </a:r>
                      <a:endParaRPr lang="en-GB" dirty="0">
                        <a:latin typeface="Arial" panose="020B0604020202020204" pitchFamily="34" charset="0"/>
                        <a:cs typeface="Arial" panose="020B0604020202020204" pitchFamily="34" charset="0"/>
                      </a:endParaRP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dirty="0" smtClean="0">
                          <a:latin typeface="Arial" panose="020B0604020202020204" pitchFamily="34" charset="0"/>
                          <a:cs typeface="Arial" panose="020B0604020202020204" pitchFamily="34" charset="0"/>
                          <a:hlinkClick r:id="rId5"/>
                        </a:rPr>
                        <a:t>https://www.youtube.com/watch?v=D-GKEDDDUuI</a:t>
                      </a:r>
                      <a:r>
                        <a:rPr lang="en-GB" dirty="0" smtClean="0">
                          <a:latin typeface="Arial" panose="020B0604020202020204" pitchFamily="34" charset="0"/>
                          <a:cs typeface="Arial" panose="020B0604020202020204" pitchFamily="34" charset="0"/>
                        </a:rPr>
                        <a:t> </a:t>
                      </a:r>
                    </a:p>
                    <a:p>
                      <a:r>
                        <a:rPr lang="en-GB" dirty="0" smtClean="0">
                          <a:latin typeface="Arial" panose="020B0604020202020204" pitchFamily="34" charset="0"/>
                          <a:cs typeface="Arial" panose="020B0604020202020204" pitchFamily="34" charset="0"/>
                        </a:rPr>
                        <a:t>Short video with daily routine of a dancer – very useful</a:t>
                      </a:r>
                      <a:endParaRPr lang="en-GB" dirty="0">
                        <a:latin typeface="Arial" panose="020B0604020202020204" pitchFamily="34" charset="0"/>
                        <a:cs typeface="Arial" panose="020B0604020202020204" pitchFamily="34" charset="0"/>
                      </a:endParaRPr>
                    </a:p>
                  </a:txBody>
                  <a:tcPr anchor="ctr"/>
                </a:tc>
              </a:tr>
              <a:tr h="460013">
                <a:tc>
                  <a:txBody>
                    <a:bodyPr/>
                    <a:lstStyle/>
                    <a:p>
                      <a:r>
                        <a:rPr lang="en-GB" dirty="0" smtClean="0">
                          <a:latin typeface="Arial" panose="020B0604020202020204" pitchFamily="34" charset="0"/>
                          <a:cs typeface="Arial" panose="020B0604020202020204" pitchFamily="34" charset="0"/>
                        </a:rPr>
                        <a:t>3</a:t>
                      </a:r>
                      <a:endParaRPr lang="en-GB" dirty="0">
                        <a:latin typeface="Arial" panose="020B0604020202020204" pitchFamily="34" charset="0"/>
                        <a:cs typeface="Arial" panose="020B0604020202020204" pitchFamily="34" charset="0"/>
                      </a:endParaRP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dirty="0" smtClean="0">
                          <a:solidFill>
                            <a:prstClr val="black"/>
                          </a:solidFill>
                          <a:latin typeface="Arial" panose="020B0604020202020204" pitchFamily="34" charset="0"/>
                          <a:cs typeface="Arial" panose="020B0604020202020204" pitchFamily="34" charset="0"/>
                          <a:hlinkClick r:id="rId6"/>
                        </a:rPr>
                        <a:t>https://www.youtube.com/watch?v=7SZbWj-glSI</a:t>
                      </a:r>
                      <a:r>
                        <a:rPr lang="en-GB" dirty="0" smtClean="0">
                          <a:solidFill>
                            <a:prstClr val="black"/>
                          </a:solidFill>
                          <a:latin typeface="Arial" panose="020B0604020202020204" pitchFamily="34" charset="0"/>
                          <a:cs typeface="Arial" panose="020B0604020202020204" pitchFamily="34" charset="0"/>
                        </a:rPr>
                        <a:t> </a:t>
                      </a:r>
                      <a:br>
                        <a:rPr lang="en-GB" dirty="0" smtClean="0">
                          <a:solidFill>
                            <a:prstClr val="black"/>
                          </a:solidFill>
                          <a:latin typeface="Arial" panose="020B0604020202020204" pitchFamily="34" charset="0"/>
                          <a:cs typeface="Arial" panose="020B0604020202020204" pitchFamily="34" charset="0"/>
                        </a:rPr>
                      </a:br>
                      <a:r>
                        <a:rPr lang="en-GB" dirty="0" smtClean="0">
                          <a:solidFill>
                            <a:prstClr val="black"/>
                          </a:solidFill>
                          <a:latin typeface="Arial" panose="020B0604020202020204" pitchFamily="34" charset="0"/>
                          <a:cs typeface="Arial" panose="020B0604020202020204" pitchFamily="34" charset="0"/>
                        </a:rPr>
                        <a:t>(start from</a:t>
                      </a:r>
                      <a:r>
                        <a:rPr lang="en-GB" baseline="0" dirty="0" smtClean="0">
                          <a:solidFill>
                            <a:prstClr val="black"/>
                          </a:solidFill>
                          <a:latin typeface="Arial" panose="020B0604020202020204" pitchFamily="34" charset="0"/>
                          <a:cs typeface="Arial" panose="020B0604020202020204" pitchFamily="34" charset="0"/>
                        </a:rPr>
                        <a:t> 3min30s)</a:t>
                      </a:r>
                      <a:endParaRPr lang="en-GB" dirty="0" smtClean="0">
                        <a:solidFill>
                          <a:prstClr val="black"/>
                        </a:solidFill>
                        <a:latin typeface="Arial" panose="020B0604020202020204" pitchFamily="34" charset="0"/>
                        <a:cs typeface="Arial" panose="020B0604020202020204" pitchFamily="34" charset="0"/>
                      </a:endParaRPr>
                    </a:p>
                  </a:txBody>
                  <a:tcPr anchor="ctr"/>
                </a:tc>
              </a:tr>
              <a:tr h="648200">
                <a:tc>
                  <a:txBody>
                    <a:bodyPr/>
                    <a:lstStyle/>
                    <a:p>
                      <a:r>
                        <a:rPr lang="en-GB" dirty="0" smtClean="0">
                          <a:latin typeface="Arial" panose="020B0604020202020204" pitchFamily="34" charset="0"/>
                          <a:cs typeface="Arial" panose="020B0604020202020204" pitchFamily="34" charset="0"/>
                        </a:rPr>
                        <a:t>4</a:t>
                      </a:r>
                      <a:endParaRPr lang="en-GB" dirty="0">
                        <a:latin typeface="Arial" panose="020B0604020202020204" pitchFamily="34" charset="0"/>
                        <a:cs typeface="Arial" panose="020B0604020202020204" pitchFamily="34" charset="0"/>
                      </a:endParaRP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dirty="0" smtClean="0">
                          <a:solidFill>
                            <a:prstClr val="black"/>
                          </a:solidFill>
                          <a:latin typeface="Arial" panose="020B0604020202020204" pitchFamily="34" charset="0"/>
                          <a:cs typeface="Arial" panose="020B0604020202020204" pitchFamily="34" charset="0"/>
                          <a:hlinkClick r:id="rId7"/>
                        </a:rPr>
                        <a:t>https://www.youtube.com/watch?v=biVUd58echg</a:t>
                      </a:r>
                      <a:r>
                        <a:rPr lang="en-GB" dirty="0" smtClean="0">
                          <a:solidFill>
                            <a:prstClr val="black"/>
                          </a:solidFill>
                          <a:latin typeface="Arial" panose="020B0604020202020204" pitchFamily="34" charset="0"/>
                          <a:cs typeface="Arial" panose="020B0604020202020204" pitchFamily="34" charset="0"/>
                        </a:rPr>
                        <a:t> </a:t>
                      </a:r>
                    </a:p>
                    <a:p>
                      <a:pPr marL="0" marR="0" lvl="0" indent="0" algn="l" defTabSz="685800" rtl="0" eaLnBrk="1" fontAlgn="auto" latinLnBrk="0" hangingPunct="1">
                        <a:lnSpc>
                          <a:spcPct val="100000"/>
                        </a:lnSpc>
                        <a:spcBef>
                          <a:spcPts val="0"/>
                        </a:spcBef>
                        <a:spcAft>
                          <a:spcPts val="0"/>
                        </a:spcAft>
                        <a:buClrTx/>
                        <a:buSzTx/>
                        <a:buFontTx/>
                        <a:buNone/>
                        <a:tabLst/>
                        <a:defRPr/>
                      </a:pPr>
                      <a:r>
                        <a:rPr lang="en-GB" dirty="0" smtClean="0">
                          <a:latin typeface="Arial" panose="020B0604020202020204" pitchFamily="34" charset="0"/>
                          <a:cs typeface="Arial" panose="020B0604020202020204" pitchFamily="34" charset="0"/>
                        </a:rPr>
                        <a:t>video</a:t>
                      </a:r>
                      <a:r>
                        <a:rPr lang="en-GB" baseline="0" dirty="0" smtClean="0">
                          <a:latin typeface="Arial" panose="020B0604020202020204" pitchFamily="34" charset="0"/>
                          <a:cs typeface="Arial" panose="020B0604020202020204" pitchFamily="34" charset="0"/>
                        </a:rPr>
                        <a:t> with </a:t>
                      </a:r>
                      <a:r>
                        <a:rPr lang="en-GB" dirty="0" smtClean="0">
                          <a:latin typeface="Arial" panose="020B0604020202020204" pitchFamily="34" charset="0"/>
                          <a:cs typeface="Arial" panose="020B0604020202020204" pitchFamily="34" charset="0"/>
                        </a:rPr>
                        <a:t>3</a:t>
                      </a:r>
                      <a:r>
                        <a:rPr lang="en-GB" baseline="30000" dirty="0" smtClean="0">
                          <a:latin typeface="Arial" panose="020B0604020202020204" pitchFamily="34" charset="0"/>
                          <a:cs typeface="Arial" panose="020B0604020202020204" pitchFamily="34" charset="0"/>
                        </a:rPr>
                        <a:t>rd</a:t>
                      </a:r>
                      <a:r>
                        <a:rPr lang="en-GB" dirty="0" smtClean="0">
                          <a:latin typeface="Arial" panose="020B0604020202020204" pitchFamily="34" charset="0"/>
                          <a:cs typeface="Arial" panose="020B0604020202020204" pitchFamily="34" charset="0"/>
                        </a:rPr>
                        <a:t> person video</a:t>
                      </a:r>
                      <a:r>
                        <a:rPr lang="en-GB" baseline="0" dirty="0" smtClean="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reflexive forms (differentiating between reflexive</a:t>
                      </a:r>
                      <a:r>
                        <a:rPr lang="en-GB" baseline="0" dirty="0" smtClean="0">
                          <a:latin typeface="Arial" panose="020B0604020202020204" pitchFamily="34" charset="0"/>
                          <a:cs typeface="Arial" panose="020B0604020202020204" pitchFamily="34" charset="0"/>
                        </a:rPr>
                        <a:t> and non-reflexive forms of the same verbs).</a:t>
                      </a:r>
                      <a:endParaRPr lang="en-GB" dirty="0" smtClean="0">
                        <a:latin typeface="Arial" panose="020B0604020202020204" pitchFamily="34" charset="0"/>
                        <a:cs typeface="Arial" panose="020B0604020202020204" pitchFamily="34" charset="0"/>
                      </a:endParaRPr>
                    </a:p>
                  </a:txBody>
                  <a:tcPr anchor="ctr"/>
                </a:tc>
              </a:tr>
              <a:tr h="648200">
                <a:tc>
                  <a:txBody>
                    <a:bodyPr/>
                    <a:lstStyle/>
                    <a:p>
                      <a:r>
                        <a:rPr lang="en-GB" dirty="0" smtClean="0">
                          <a:latin typeface="Arial" panose="020B0604020202020204" pitchFamily="34" charset="0"/>
                          <a:cs typeface="Arial" panose="020B0604020202020204" pitchFamily="34" charset="0"/>
                        </a:rPr>
                        <a:t>5</a:t>
                      </a:r>
                      <a:endParaRPr lang="en-GB" dirty="0">
                        <a:latin typeface="Arial" panose="020B0604020202020204" pitchFamily="34" charset="0"/>
                        <a:cs typeface="Arial" panose="020B0604020202020204" pitchFamily="34" charset="0"/>
                      </a:endParaRPr>
                    </a:p>
                  </a:txBody>
                  <a:tcPr anchor="ctr"/>
                </a:tc>
                <a:tc>
                  <a:txBody>
                    <a:bodyPr/>
                    <a:lstStyle/>
                    <a:p>
                      <a:r>
                        <a:rPr lang="en-GB" dirty="0" smtClean="0">
                          <a:latin typeface="Arial" panose="020B0604020202020204" pitchFamily="34" charset="0"/>
                          <a:cs typeface="Arial" panose="020B0604020202020204" pitchFamily="34" charset="0"/>
                          <a:hlinkClick r:id="rId8"/>
                        </a:rPr>
                        <a:t>http://www.aprenderespanol.org/verbos/reflexivos-reciprocos-impersonales-pronominales.html</a:t>
                      </a:r>
                      <a:r>
                        <a:rPr lang="en-GB" dirty="0" smtClean="0">
                          <a:latin typeface="Arial" panose="020B0604020202020204" pitchFamily="34" charset="0"/>
                          <a:cs typeface="Arial" panose="020B0604020202020204" pitchFamily="34" charset="0"/>
                        </a:rPr>
                        <a:t> </a:t>
                      </a:r>
                      <a:br>
                        <a:rPr lang="en-GB" dirty="0" smtClean="0">
                          <a:latin typeface="Arial" panose="020B0604020202020204" pitchFamily="34" charset="0"/>
                          <a:cs typeface="Arial" panose="020B0604020202020204" pitchFamily="34" charset="0"/>
                        </a:rPr>
                      </a:br>
                      <a:r>
                        <a:rPr lang="en-GB" dirty="0" smtClean="0">
                          <a:latin typeface="Arial" panose="020B0604020202020204" pitchFamily="34" charset="0"/>
                          <a:cs typeface="Arial" panose="020B0604020202020204" pitchFamily="34" charset="0"/>
                        </a:rPr>
                        <a:t>Online exercises </a:t>
                      </a:r>
                      <a:endParaRPr lang="en-GB" dirty="0">
                        <a:latin typeface="Arial" panose="020B0604020202020204" pitchFamily="34" charset="0"/>
                        <a:cs typeface="Arial" panose="020B0604020202020204" pitchFamily="34" charset="0"/>
                      </a:endParaRPr>
                    </a:p>
                  </a:txBody>
                  <a:tcPr anchor="ctr"/>
                </a:tc>
              </a:tr>
              <a:tr h="595815">
                <a:tc>
                  <a:txBody>
                    <a:bodyPr/>
                    <a:lstStyle/>
                    <a:p>
                      <a:r>
                        <a:rPr lang="en-GB" dirty="0" smtClean="0">
                          <a:latin typeface="Arial" panose="020B0604020202020204" pitchFamily="34" charset="0"/>
                          <a:cs typeface="Arial" panose="020B0604020202020204" pitchFamily="34" charset="0"/>
                        </a:rPr>
                        <a:t>6</a:t>
                      </a:r>
                      <a:endParaRPr lang="en-GB" dirty="0">
                        <a:latin typeface="Arial" panose="020B0604020202020204" pitchFamily="34" charset="0"/>
                        <a:cs typeface="Arial" panose="020B0604020202020204" pitchFamily="34" charset="0"/>
                      </a:endParaRPr>
                    </a:p>
                  </a:txBody>
                  <a:tcPr anchor="ctr"/>
                </a:tc>
                <a:tc>
                  <a:txBody>
                    <a:bodyPr/>
                    <a:lstStyle/>
                    <a:p>
                      <a:r>
                        <a:rPr lang="en-GB" dirty="0" smtClean="0">
                          <a:latin typeface="Arial" panose="020B0604020202020204" pitchFamily="34" charset="0"/>
                          <a:cs typeface="Arial" panose="020B0604020202020204" pitchFamily="34" charset="0"/>
                          <a:hlinkClick r:id="rId9"/>
                        </a:rPr>
                        <a:t>https://espanol.lingolia.com/es/gramatica/verbos/verbos-reflexivos/ejercicios</a:t>
                      </a:r>
                      <a:r>
                        <a:rPr lang="en-GB" dirty="0" smtClean="0">
                          <a:latin typeface="Arial" panose="020B0604020202020204" pitchFamily="34" charset="0"/>
                          <a:cs typeface="Arial" panose="020B0604020202020204" pitchFamily="34" charset="0"/>
                        </a:rPr>
                        <a:t> </a:t>
                      </a:r>
                    </a:p>
                    <a:p>
                      <a:r>
                        <a:rPr lang="en-GB" dirty="0" smtClean="0">
                          <a:latin typeface="Arial" panose="020B0604020202020204" pitchFamily="34" charset="0"/>
                          <a:cs typeface="Arial" panose="020B0604020202020204" pitchFamily="34" charset="0"/>
                        </a:rPr>
                        <a:t>More online</a:t>
                      </a:r>
                      <a:r>
                        <a:rPr lang="en-GB" baseline="0" dirty="0" smtClean="0">
                          <a:latin typeface="Arial" panose="020B0604020202020204" pitchFamily="34" charset="0"/>
                          <a:cs typeface="Arial" panose="020B0604020202020204" pitchFamily="34" charset="0"/>
                        </a:rPr>
                        <a:t> exercises</a:t>
                      </a:r>
                      <a:endParaRPr lang="en-GB" dirty="0">
                        <a:latin typeface="Arial" panose="020B0604020202020204" pitchFamily="34" charset="0"/>
                        <a:cs typeface="Arial" panose="020B0604020202020204" pitchFamily="34" charset="0"/>
                      </a:endParaRPr>
                    </a:p>
                  </a:txBody>
                  <a:tcPr anchor="ctr"/>
                </a:tc>
              </a:tr>
              <a:tr h="460013">
                <a:tc>
                  <a:txBody>
                    <a:bodyPr/>
                    <a:lstStyle/>
                    <a:p>
                      <a:r>
                        <a:rPr lang="en-GB" dirty="0" smtClean="0">
                          <a:latin typeface="Arial" panose="020B0604020202020204" pitchFamily="34" charset="0"/>
                          <a:cs typeface="Arial" panose="020B0604020202020204" pitchFamily="34" charset="0"/>
                        </a:rPr>
                        <a:t>7</a:t>
                      </a:r>
                      <a:endParaRPr lang="en-GB" dirty="0">
                        <a:latin typeface="Arial" panose="020B0604020202020204" pitchFamily="34" charset="0"/>
                        <a:cs typeface="Arial" panose="020B0604020202020204" pitchFamily="34" charset="0"/>
                      </a:endParaRPr>
                    </a:p>
                  </a:txBody>
                  <a:tcPr anchor="ctr"/>
                </a:tc>
                <a:tc>
                  <a:txBody>
                    <a:bodyPr/>
                    <a:lstStyle/>
                    <a:p>
                      <a:r>
                        <a:rPr lang="en-GB" dirty="0" smtClean="0">
                          <a:latin typeface="Arial" panose="020B0604020202020204" pitchFamily="34" charset="0"/>
                          <a:cs typeface="Arial" panose="020B0604020202020204" pitchFamily="34" charset="0"/>
                          <a:hlinkClick r:id="rId10"/>
                        </a:rPr>
                        <a:t>http://www.ux1.eiu.edu/~cfcca/1reflexive1.html</a:t>
                      </a:r>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Tasks are not interactive</a:t>
                      </a:r>
                      <a:r>
                        <a:rPr lang="en-GB" baseline="0" dirty="0" smtClean="0">
                          <a:latin typeface="Arial" panose="020B0604020202020204" pitchFamily="34" charset="0"/>
                          <a:cs typeface="Arial" panose="020B0604020202020204" pitchFamily="34" charset="0"/>
                        </a:rPr>
                        <a:t> but answers are provided</a:t>
                      </a:r>
                      <a:endParaRPr lang="en-GB" dirty="0">
                        <a:latin typeface="Arial" panose="020B0604020202020204" pitchFamily="34" charset="0"/>
                        <a:cs typeface="Arial" panose="020B0604020202020204" pitchFamily="34" charset="0"/>
                      </a:endParaRPr>
                    </a:p>
                  </a:txBody>
                  <a:tcPr anchor="ctr"/>
                </a:tc>
              </a:tr>
              <a:tr h="648200">
                <a:tc>
                  <a:txBody>
                    <a:bodyPr/>
                    <a:lstStyle/>
                    <a:p>
                      <a:r>
                        <a:rPr lang="en-GB" dirty="0" smtClean="0">
                          <a:latin typeface="Arial" panose="020B0604020202020204" pitchFamily="34" charset="0"/>
                          <a:cs typeface="Arial" panose="020B0604020202020204" pitchFamily="34" charset="0"/>
                        </a:rPr>
                        <a:t>8</a:t>
                      </a:r>
                      <a:endParaRPr lang="en-GB" dirty="0">
                        <a:latin typeface="Arial" panose="020B0604020202020204" pitchFamily="34" charset="0"/>
                        <a:cs typeface="Arial" panose="020B0604020202020204" pitchFamily="34" charset="0"/>
                      </a:endParaRPr>
                    </a:p>
                  </a:txBody>
                  <a:tcPr anchor="ctr"/>
                </a:tc>
                <a:tc>
                  <a:txBody>
                    <a:bodyPr/>
                    <a:lstStyle/>
                    <a:p>
                      <a:r>
                        <a:rPr lang="en-GB" dirty="0" smtClean="0">
                          <a:latin typeface="Arial" panose="020B0604020202020204" pitchFamily="34" charset="0"/>
                          <a:cs typeface="Arial" panose="020B0604020202020204" pitchFamily="34" charset="0"/>
                          <a:hlinkClick r:id="rId11"/>
                        </a:rPr>
                        <a:t>https://ejerciciosdeele.wordpress.com/</a:t>
                      </a:r>
                      <a:r>
                        <a:rPr lang="en-GB" dirty="0" smtClean="0">
                          <a:latin typeface="Arial" panose="020B0604020202020204" pitchFamily="34" charset="0"/>
                          <a:cs typeface="Arial" panose="020B0604020202020204" pitchFamily="34" charset="0"/>
                        </a:rPr>
                        <a:t> </a:t>
                      </a:r>
                      <a:br>
                        <a:rPr lang="en-GB" dirty="0" smtClean="0">
                          <a:latin typeface="Arial" panose="020B0604020202020204" pitchFamily="34" charset="0"/>
                          <a:cs typeface="Arial" panose="020B0604020202020204" pitchFamily="34" charset="0"/>
                        </a:rPr>
                      </a:br>
                      <a:r>
                        <a:rPr lang="en-GB" dirty="0" smtClean="0">
                          <a:latin typeface="Arial" panose="020B0604020202020204" pitchFamily="34" charset="0"/>
                          <a:cs typeface="Arial" panose="020B0604020202020204" pitchFamily="34" charset="0"/>
                        </a:rPr>
                        <a:t>Excellent site for Spanish teachers with explanations and links to exercises</a:t>
                      </a:r>
                      <a:r>
                        <a:rPr lang="en-GB" baseline="0" dirty="0" smtClean="0">
                          <a:latin typeface="Arial" panose="020B0604020202020204" pitchFamily="34" charset="0"/>
                          <a:cs typeface="Arial" panose="020B0604020202020204" pitchFamily="34" charset="0"/>
                        </a:rPr>
                        <a:t> and videos for pupils.</a:t>
                      </a:r>
                      <a:endParaRPr lang="en-GB" dirty="0">
                        <a:latin typeface="Arial" panose="020B0604020202020204" pitchFamily="34" charset="0"/>
                        <a:cs typeface="Arial" panose="020B0604020202020204" pitchFamily="34" charset="0"/>
                      </a:endParaRPr>
                    </a:p>
                  </a:txBody>
                  <a:tcPr anchor="ctr"/>
                </a:tc>
              </a:tr>
              <a:tr h="463137">
                <a:tc>
                  <a:txBody>
                    <a:bodyPr/>
                    <a:lstStyle/>
                    <a:p>
                      <a:r>
                        <a:rPr lang="en-GB" dirty="0" smtClean="0">
                          <a:latin typeface="Arial" panose="020B0604020202020204" pitchFamily="34" charset="0"/>
                          <a:cs typeface="Arial" panose="020B0604020202020204" pitchFamily="34" charset="0"/>
                        </a:rPr>
                        <a:t>9</a:t>
                      </a:r>
                      <a:endParaRPr lang="en-GB" dirty="0">
                        <a:latin typeface="Arial" panose="020B0604020202020204" pitchFamily="34" charset="0"/>
                        <a:cs typeface="Arial" panose="020B0604020202020204" pitchFamily="34" charset="0"/>
                      </a:endParaRPr>
                    </a:p>
                  </a:txBody>
                  <a:tcPr anchor="ctr"/>
                </a:tc>
                <a:tc>
                  <a:txBody>
                    <a:bodyPr/>
                    <a:lstStyle/>
                    <a:p>
                      <a:r>
                        <a:rPr lang="en-GB" dirty="0" smtClean="0">
                          <a:latin typeface="Arial" panose="020B0604020202020204" pitchFamily="34" charset="0"/>
                          <a:cs typeface="Arial" panose="020B0604020202020204" pitchFamily="34" charset="0"/>
                          <a:hlinkClick r:id="rId12"/>
                        </a:rPr>
                        <a:t>https://uk.pinterest.com/jlparrott70/verbos-reflexivos/</a:t>
                      </a:r>
                      <a:r>
                        <a:rPr lang="en-GB" dirty="0" smtClean="0">
                          <a:latin typeface="Arial" panose="020B0604020202020204" pitchFamily="34" charset="0"/>
                          <a:cs typeface="Arial" panose="020B0604020202020204" pitchFamily="34" charset="0"/>
                        </a:rPr>
                        <a:t> </a:t>
                      </a:r>
                      <a:br>
                        <a:rPr lang="en-GB" dirty="0" smtClean="0">
                          <a:latin typeface="Arial" panose="020B0604020202020204" pitchFamily="34" charset="0"/>
                          <a:cs typeface="Arial" panose="020B0604020202020204" pitchFamily="34" charset="0"/>
                        </a:rPr>
                      </a:br>
                      <a:r>
                        <a:rPr lang="en-GB" dirty="0" smtClean="0">
                          <a:latin typeface="Arial" panose="020B0604020202020204" pitchFamily="34" charset="0"/>
                          <a:cs typeface="Arial" panose="020B0604020202020204" pitchFamily="34" charset="0"/>
                        </a:rPr>
                        <a:t>An amazing Pinterest board with</a:t>
                      </a:r>
                      <a:r>
                        <a:rPr lang="en-GB" baseline="0" dirty="0" smtClean="0">
                          <a:latin typeface="Arial" panose="020B0604020202020204" pitchFamily="34" charset="0"/>
                          <a:cs typeface="Arial" panose="020B0604020202020204" pitchFamily="34" charset="0"/>
                        </a:rPr>
                        <a:t> a</a:t>
                      </a:r>
                      <a:r>
                        <a:rPr lang="en-GB" dirty="0" smtClean="0">
                          <a:latin typeface="Arial" panose="020B0604020202020204" pitchFamily="34" charset="0"/>
                          <a:cs typeface="Arial" panose="020B0604020202020204" pitchFamily="34" charset="0"/>
                        </a:rPr>
                        <a:t> 1000 reflexive</a:t>
                      </a:r>
                      <a:r>
                        <a:rPr lang="en-GB" baseline="0" dirty="0" smtClean="0">
                          <a:latin typeface="Arial" panose="020B0604020202020204" pitchFamily="34" charset="0"/>
                          <a:cs typeface="Arial" panose="020B0604020202020204" pitchFamily="34" charset="0"/>
                        </a:rPr>
                        <a:t> verbs links!</a:t>
                      </a:r>
                      <a:endParaRPr lang="en-GB" dirty="0">
                        <a:latin typeface="Arial" panose="020B0604020202020204" pitchFamily="34" charset="0"/>
                        <a:cs typeface="Arial" panose="020B0604020202020204" pitchFamily="34" charset="0"/>
                      </a:endParaRPr>
                    </a:p>
                  </a:txBody>
                  <a:tcPr anchor="ctr"/>
                </a:tc>
              </a:tr>
              <a:tr h="595815">
                <a:tc>
                  <a:txBody>
                    <a:bodyPr/>
                    <a:lstStyle/>
                    <a:p>
                      <a:r>
                        <a:rPr lang="en-GB" dirty="0" smtClean="0">
                          <a:latin typeface="Arial" panose="020B0604020202020204" pitchFamily="34" charset="0"/>
                          <a:cs typeface="Arial" panose="020B0604020202020204" pitchFamily="34" charset="0"/>
                        </a:rPr>
                        <a:t>10</a:t>
                      </a:r>
                      <a:endParaRPr lang="en-GB" dirty="0">
                        <a:latin typeface="Arial" panose="020B0604020202020204" pitchFamily="34" charset="0"/>
                        <a:cs typeface="Arial" panose="020B0604020202020204" pitchFamily="34" charset="0"/>
                      </a:endParaRPr>
                    </a:p>
                  </a:txBody>
                  <a:tcPr anchor="ctr"/>
                </a:tc>
                <a:tc>
                  <a:txBody>
                    <a:bodyPr/>
                    <a:lstStyle/>
                    <a:p>
                      <a:r>
                        <a:rPr lang="en-GB" dirty="0" smtClean="0">
                          <a:latin typeface="Arial" panose="020B0604020202020204" pitchFamily="34" charset="0"/>
                          <a:cs typeface="Arial" panose="020B0604020202020204" pitchFamily="34" charset="0"/>
                          <a:hlinkClick r:id="rId13"/>
                        </a:rPr>
                        <a:t>http://palmyraspanish1.blogspot.co.uk/2013/02/teaching-reflexive-verbs.html</a:t>
                      </a:r>
                      <a:r>
                        <a:rPr lang="en-GB" dirty="0" smtClean="0">
                          <a:latin typeface="Arial" panose="020B0604020202020204" pitchFamily="34" charset="0"/>
                          <a:cs typeface="Arial" panose="020B0604020202020204" pitchFamily="34" charset="0"/>
                        </a:rPr>
                        <a:t>  Really useful blog entry</a:t>
                      </a:r>
                      <a:r>
                        <a:rPr lang="en-GB" baseline="0" dirty="0" smtClean="0">
                          <a:latin typeface="Arial" panose="020B0604020202020204" pitchFamily="34" charset="0"/>
                          <a:cs typeface="Arial" panose="020B0604020202020204" pitchFamily="34" charset="0"/>
                        </a:rPr>
                        <a:t> about teaching reflexive verbs – lots of ideas in here.</a:t>
                      </a:r>
                      <a:endParaRPr lang="en-GB" dirty="0">
                        <a:latin typeface="Arial" panose="020B0604020202020204" pitchFamily="34" charset="0"/>
                        <a:cs typeface="Arial" panose="020B0604020202020204" pitchFamily="34" charset="0"/>
                      </a:endParaRPr>
                    </a:p>
                  </a:txBody>
                  <a:tcPr anchor="ctr"/>
                </a:tc>
              </a:tr>
              <a:tr h="279371">
                <a:tc>
                  <a:txBody>
                    <a:bodyPr/>
                    <a:lstStyle/>
                    <a:p>
                      <a:r>
                        <a:rPr lang="en-GB" dirty="0" smtClean="0">
                          <a:latin typeface="Arial" panose="020B0604020202020204" pitchFamily="34" charset="0"/>
                          <a:cs typeface="Arial" panose="020B0604020202020204" pitchFamily="34" charset="0"/>
                        </a:rPr>
                        <a:t>11</a:t>
                      </a:r>
                      <a:endParaRPr lang="en-GB" dirty="0">
                        <a:latin typeface="Arial" panose="020B0604020202020204" pitchFamily="34" charset="0"/>
                        <a:cs typeface="Arial" panose="020B0604020202020204" pitchFamily="34" charset="0"/>
                      </a:endParaRPr>
                    </a:p>
                  </a:txBody>
                  <a:tcPr anchor="ctr"/>
                </a:tc>
                <a:tc>
                  <a:txBody>
                    <a:bodyPr/>
                    <a:lstStyle/>
                    <a:p>
                      <a:r>
                        <a:rPr lang="en-GB" dirty="0" smtClean="0">
                          <a:latin typeface="Arial" panose="020B0604020202020204" pitchFamily="34" charset="0"/>
                          <a:cs typeface="Arial" panose="020B0604020202020204" pitchFamily="34" charset="0"/>
                          <a:hlinkClick r:id="rId14"/>
                        </a:rPr>
                        <a:t>https://mfl-storybirds.wikispaces.com/Spanish+Storybirds</a:t>
                      </a:r>
                      <a:r>
                        <a:rPr lang="en-GB" dirty="0" smtClean="0">
                          <a:latin typeface="Arial" panose="020B0604020202020204" pitchFamily="34" charset="0"/>
                          <a:cs typeface="Arial" panose="020B0604020202020204" pitchFamily="34" charset="0"/>
                        </a:rPr>
                        <a:t> </a:t>
                      </a:r>
                      <a:endParaRPr lang="en-GB" dirty="0">
                        <a:latin typeface="Arial" panose="020B0604020202020204" pitchFamily="34" charset="0"/>
                        <a:cs typeface="Arial" panose="020B0604020202020204" pitchFamily="34" charset="0"/>
                      </a:endParaRPr>
                    </a:p>
                  </a:txBody>
                  <a:tcPr anchor="ctr"/>
                </a:tc>
              </a:tr>
              <a:tr h="279371">
                <a:tc>
                  <a:txBody>
                    <a:bodyPr/>
                    <a:lstStyle/>
                    <a:p>
                      <a:r>
                        <a:rPr lang="en-GB" dirty="0" smtClean="0">
                          <a:latin typeface="Arial" panose="020B0604020202020204" pitchFamily="34" charset="0"/>
                          <a:cs typeface="Arial" panose="020B0604020202020204" pitchFamily="34" charset="0"/>
                        </a:rPr>
                        <a:t>12</a:t>
                      </a:r>
                      <a:endParaRPr lang="en-GB" dirty="0">
                        <a:latin typeface="Arial" panose="020B0604020202020204" pitchFamily="34" charset="0"/>
                        <a:cs typeface="Arial" panose="020B0604020202020204" pitchFamily="34" charset="0"/>
                      </a:endParaRPr>
                    </a:p>
                  </a:txBody>
                  <a:tcPr anchor="ctr"/>
                </a:tc>
                <a:tc>
                  <a:txBody>
                    <a:bodyPr/>
                    <a:lstStyle/>
                    <a:p>
                      <a:r>
                        <a:rPr lang="en-GB" dirty="0" smtClean="0">
                          <a:latin typeface="Arial" panose="020B0604020202020204" pitchFamily="34" charset="0"/>
                          <a:cs typeface="Arial" panose="020B0604020202020204" pitchFamily="34" charset="0"/>
                          <a:hlinkClick r:id="rId15"/>
                        </a:rPr>
                        <a:t>http://www.slideshare.net/kcolby/froggy-se-viste</a:t>
                      </a:r>
                      <a:r>
                        <a:rPr lang="en-GB" dirty="0" smtClean="0">
                          <a:latin typeface="Arial" panose="020B0604020202020204" pitchFamily="34" charset="0"/>
                          <a:cs typeface="Arial" panose="020B0604020202020204" pitchFamily="34" charset="0"/>
                        </a:rPr>
                        <a:t> (</a:t>
                      </a:r>
                      <a:r>
                        <a:rPr lang="en-GB" dirty="0" err="1" smtClean="0">
                          <a:latin typeface="Arial" panose="020B0604020202020204" pitchFamily="34" charset="0"/>
                          <a:cs typeface="Arial" panose="020B0604020202020204" pitchFamily="34" charset="0"/>
                        </a:rPr>
                        <a:t>preterite</a:t>
                      </a:r>
                      <a:r>
                        <a:rPr lang="en-GB" dirty="0" smtClean="0">
                          <a:latin typeface="Arial" panose="020B0604020202020204" pitchFamily="34" charset="0"/>
                          <a:cs typeface="Arial" panose="020B0604020202020204" pitchFamily="34" charset="0"/>
                        </a:rPr>
                        <a:t> reflexives)</a:t>
                      </a:r>
                      <a:endParaRPr lang="en-GB" dirty="0">
                        <a:latin typeface="Arial" panose="020B0604020202020204" pitchFamily="34" charset="0"/>
                        <a:cs typeface="Arial" panose="020B0604020202020204" pitchFamily="34" charset="0"/>
                      </a:endParaRPr>
                    </a:p>
                  </a:txBody>
                  <a:tcPr anchor="ctr"/>
                </a:tc>
              </a:tr>
              <a:tr h="460013">
                <a:tc>
                  <a:txBody>
                    <a:bodyPr/>
                    <a:lstStyle/>
                    <a:p>
                      <a:r>
                        <a:rPr lang="en-GB" dirty="0" smtClean="0">
                          <a:latin typeface="Arial" panose="020B0604020202020204" pitchFamily="34" charset="0"/>
                          <a:cs typeface="Arial" panose="020B0604020202020204" pitchFamily="34" charset="0"/>
                        </a:rPr>
                        <a:t>13</a:t>
                      </a:r>
                      <a:endParaRPr lang="en-GB" dirty="0">
                        <a:latin typeface="Arial" panose="020B0604020202020204" pitchFamily="34" charset="0"/>
                        <a:cs typeface="Arial" panose="020B0604020202020204" pitchFamily="34" charset="0"/>
                      </a:endParaRPr>
                    </a:p>
                  </a:txBody>
                  <a:tcPr anchor="ctr"/>
                </a:tc>
                <a:tc>
                  <a:txBody>
                    <a:bodyPr/>
                    <a:lstStyle/>
                    <a:p>
                      <a:r>
                        <a:rPr lang="en-GB" dirty="0" smtClean="0">
                          <a:latin typeface="Arial" panose="020B0604020202020204" pitchFamily="34" charset="0"/>
                          <a:cs typeface="Arial" panose="020B0604020202020204" pitchFamily="34" charset="0"/>
                          <a:hlinkClick r:id="rId16"/>
                        </a:rPr>
                        <a:t>http://www.slideshare.net/ssumod/reflexive-verbs-in-spanish</a:t>
                      </a:r>
                      <a:r>
                        <a:rPr lang="en-GB" dirty="0" smtClean="0">
                          <a:latin typeface="Arial" panose="020B0604020202020204" pitchFamily="34" charset="0"/>
                          <a:cs typeface="Arial" panose="020B0604020202020204" pitchFamily="34" charset="0"/>
                        </a:rPr>
                        <a:t> (flipped learning?)</a:t>
                      </a:r>
                      <a:endParaRPr lang="en-GB" dirty="0">
                        <a:latin typeface="Arial" panose="020B0604020202020204" pitchFamily="34" charset="0"/>
                        <a:cs typeface="Arial" panose="020B0604020202020204" pitchFamily="34" charset="0"/>
                      </a:endParaRPr>
                    </a:p>
                  </a:txBody>
                  <a:tcPr anchor="ctr"/>
                </a:tc>
              </a:tr>
              <a:tr h="279371">
                <a:tc>
                  <a:txBody>
                    <a:bodyPr/>
                    <a:lstStyle/>
                    <a:p>
                      <a:r>
                        <a:rPr lang="en-GB" dirty="0" smtClean="0">
                          <a:latin typeface="Arial" panose="020B0604020202020204" pitchFamily="34" charset="0"/>
                          <a:cs typeface="Arial" panose="020B0604020202020204" pitchFamily="34" charset="0"/>
                        </a:rPr>
                        <a:t>14</a:t>
                      </a:r>
                      <a:endParaRPr lang="en-GB" dirty="0">
                        <a:latin typeface="Arial" panose="020B0604020202020204" pitchFamily="34" charset="0"/>
                        <a:cs typeface="Arial" panose="020B0604020202020204" pitchFamily="34" charset="0"/>
                      </a:endParaRPr>
                    </a:p>
                  </a:txBody>
                  <a:tcPr anchor="ctr"/>
                </a:tc>
                <a:tc>
                  <a:txBody>
                    <a:bodyPr/>
                    <a:lstStyle/>
                    <a:p>
                      <a:endParaRPr lang="en-GB" dirty="0">
                        <a:latin typeface="Arial" panose="020B0604020202020204" pitchFamily="34" charset="0"/>
                        <a:cs typeface="Arial" panose="020B0604020202020204" pitchFamily="34" charset="0"/>
                      </a:endParaRPr>
                    </a:p>
                  </a:txBody>
                  <a:tcPr anchor="ctr"/>
                </a:tc>
              </a:tr>
              <a:tr h="279371">
                <a:tc>
                  <a:txBody>
                    <a:bodyPr/>
                    <a:lstStyle/>
                    <a:p>
                      <a:r>
                        <a:rPr lang="en-GB" dirty="0" smtClean="0">
                          <a:latin typeface="Arial" panose="020B0604020202020204" pitchFamily="34" charset="0"/>
                          <a:cs typeface="Arial" panose="020B0604020202020204" pitchFamily="34" charset="0"/>
                        </a:rPr>
                        <a:t>15</a:t>
                      </a:r>
                      <a:endParaRPr lang="en-GB" dirty="0">
                        <a:latin typeface="Arial" panose="020B0604020202020204" pitchFamily="34" charset="0"/>
                        <a:cs typeface="Arial" panose="020B0604020202020204" pitchFamily="34" charset="0"/>
                      </a:endParaRPr>
                    </a:p>
                  </a:txBody>
                  <a:tcPr anchor="ctr"/>
                </a:tc>
                <a:tc>
                  <a:txBody>
                    <a:bodyPr/>
                    <a:lstStyle/>
                    <a:p>
                      <a:endParaRPr lang="en-GB" dirty="0">
                        <a:latin typeface="Arial" panose="020B0604020202020204" pitchFamily="34" charset="0"/>
                        <a:cs typeface="Arial" panose="020B0604020202020204" pitchFamily="34" charset="0"/>
                      </a:endParaRPr>
                    </a:p>
                  </a:txBody>
                  <a:tcPr anchor="ctr"/>
                </a:tc>
              </a:tr>
            </a:tbl>
          </a:graphicData>
        </a:graphic>
      </p:graphicFrame>
    </p:spTree>
    <p:extLst>
      <p:ext uri="{BB962C8B-B14F-4D97-AF65-F5344CB8AC3E}">
        <p14:creationId xmlns:p14="http://schemas.microsoft.com/office/powerpoint/2010/main" val="3538318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clrChange>
              <a:clrFrom>
                <a:srgbClr val="FFFFFF"/>
              </a:clrFrom>
              <a:clrTo>
                <a:srgbClr val="FFFFFF">
                  <a:alpha val="0"/>
                </a:srgbClr>
              </a:clrTo>
            </a:clrChange>
          </a:blip>
          <a:stretch>
            <a:fillRect/>
          </a:stretch>
        </p:blipFill>
        <p:spPr>
          <a:xfrm>
            <a:off x="163286" y="153888"/>
            <a:ext cx="6324600" cy="1952630"/>
          </a:xfrm>
          <a:prstGeom prst="rect">
            <a:avLst/>
          </a:prstGeom>
        </p:spPr>
      </p:pic>
      <p:sp>
        <p:nvSpPr>
          <p:cNvPr id="5" name="TextBox 4"/>
          <p:cNvSpPr txBox="1"/>
          <p:nvPr/>
        </p:nvSpPr>
        <p:spPr>
          <a:xfrm>
            <a:off x="0" y="0"/>
            <a:ext cx="6099870" cy="307777"/>
          </a:xfrm>
          <a:prstGeom prst="rect">
            <a:avLst/>
          </a:prstGeom>
          <a:noFill/>
        </p:spPr>
        <p:txBody>
          <a:bodyPr wrap="square" rtlCol="0">
            <a:spAutoFit/>
          </a:bodyPr>
          <a:lstStyle/>
          <a:p>
            <a:r>
              <a:rPr lang="en-GB" sz="1400" b="1" dirty="0" smtClean="0">
                <a:solidFill>
                  <a:prstClr val="black"/>
                </a:solidFill>
                <a:latin typeface="Arial" panose="020B0604020202020204" pitchFamily="34" charset="0"/>
                <a:cs typeface="Arial" panose="020B0604020202020204" pitchFamily="34" charset="0"/>
              </a:rPr>
              <a:t>1.  </a:t>
            </a:r>
            <a:r>
              <a:rPr lang="en-GB" sz="1400" b="1" dirty="0" err="1" smtClean="0">
                <a:solidFill>
                  <a:prstClr val="black"/>
                </a:solidFill>
                <a:latin typeface="Arial" panose="020B0604020202020204" pitchFamily="34" charset="0"/>
                <a:cs typeface="Arial" panose="020B0604020202020204" pitchFamily="34" charset="0"/>
              </a:rPr>
              <a:t>Completa</a:t>
            </a:r>
            <a:r>
              <a:rPr lang="en-GB" sz="1400" b="1" dirty="0" smtClean="0">
                <a:solidFill>
                  <a:prstClr val="black"/>
                </a:solidFill>
                <a:latin typeface="Arial" panose="020B0604020202020204" pitchFamily="34" charset="0"/>
                <a:cs typeface="Arial" panose="020B0604020202020204" pitchFamily="34" charset="0"/>
              </a:rPr>
              <a:t> </a:t>
            </a:r>
            <a:r>
              <a:rPr lang="en-GB" sz="1400" b="1" dirty="0" err="1" smtClean="0">
                <a:solidFill>
                  <a:prstClr val="black"/>
                </a:solidFill>
                <a:latin typeface="Arial" panose="020B0604020202020204" pitchFamily="34" charset="0"/>
                <a:cs typeface="Arial" panose="020B0604020202020204" pitchFamily="34" charset="0"/>
              </a:rPr>
              <a:t>los</a:t>
            </a:r>
            <a:r>
              <a:rPr lang="en-GB" sz="1400" b="1" dirty="0" smtClean="0">
                <a:solidFill>
                  <a:prstClr val="black"/>
                </a:solidFill>
                <a:latin typeface="Arial" panose="020B0604020202020204" pitchFamily="34" charset="0"/>
                <a:cs typeface="Arial" panose="020B0604020202020204" pitchFamily="34" charset="0"/>
              </a:rPr>
              <a:t> verbs </a:t>
            </a:r>
            <a:r>
              <a:rPr lang="en-GB" sz="1400" b="1" dirty="0" err="1" smtClean="0">
                <a:solidFill>
                  <a:prstClr val="black"/>
                </a:solidFill>
                <a:latin typeface="Arial" panose="020B0604020202020204" pitchFamily="34" charset="0"/>
                <a:cs typeface="Arial" panose="020B0604020202020204" pitchFamily="34" charset="0"/>
              </a:rPr>
              <a:t>reflexivos</a:t>
            </a:r>
            <a:r>
              <a:rPr lang="en-GB" sz="1400" b="1" dirty="0" smtClean="0">
                <a:solidFill>
                  <a:prstClr val="black"/>
                </a:solidFill>
                <a:latin typeface="Arial" panose="020B0604020202020204" pitchFamily="34" charset="0"/>
                <a:cs typeface="Arial" panose="020B0604020202020204" pitchFamily="34" charset="0"/>
              </a:rPr>
              <a:t>.</a:t>
            </a:r>
            <a:endParaRPr lang="en-GB" sz="1400" dirty="0">
              <a:solidFill>
                <a:prstClr val="black"/>
              </a:solidFill>
              <a:latin typeface="Arial" panose="020B0604020202020204" pitchFamily="34" charset="0"/>
              <a:cs typeface="Arial" panose="020B0604020202020204" pitchFamily="34" charset="0"/>
            </a:endParaRPr>
          </a:p>
        </p:txBody>
      </p:sp>
      <p:sp>
        <p:nvSpPr>
          <p:cNvPr id="6" name="TextBox 5"/>
          <p:cNvSpPr txBox="1"/>
          <p:nvPr/>
        </p:nvSpPr>
        <p:spPr>
          <a:xfrm>
            <a:off x="163286" y="2273403"/>
            <a:ext cx="5486400" cy="1384995"/>
          </a:xfrm>
          <a:prstGeom prst="rect">
            <a:avLst/>
          </a:prstGeom>
          <a:noFill/>
        </p:spPr>
        <p:txBody>
          <a:bodyPr wrap="square" rtlCol="0">
            <a:spAutoFit/>
          </a:bodyPr>
          <a:lstStyle/>
          <a:p>
            <a:pPr marL="342900" indent="-342900">
              <a:buFontTx/>
              <a:buAutoNum type="arabicPeriod"/>
            </a:pPr>
            <a:r>
              <a:rPr lang="en-GB" sz="1400" dirty="0" err="1">
                <a:solidFill>
                  <a:prstClr val="black"/>
                </a:solidFill>
                <a:latin typeface="Arial" panose="020B0604020202020204" pitchFamily="34" charset="0"/>
                <a:cs typeface="Arial" panose="020B0604020202020204" pitchFamily="34" charset="0"/>
              </a:rPr>
              <a:t>despierto</a:t>
            </a:r>
            <a:r>
              <a:rPr lang="en-GB" sz="1400" dirty="0">
                <a:solidFill>
                  <a:prstClr val="black"/>
                </a:solidFill>
                <a:latin typeface="Arial" panose="020B0604020202020204" pitchFamily="34" charset="0"/>
                <a:cs typeface="Arial" panose="020B0604020202020204" pitchFamily="34" charset="0"/>
              </a:rPr>
              <a:t> </a:t>
            </a:r>
            <a:r>
              <a:rPr lang="en-GB" sz="1400" dirty="0" err="1">
                <a:solidFill>
                  <a:prstClr val="black"/>
                </a:solidFill>
                <a:latin typeface="Arial" panose="020B0604020202020204" pitchFamily="34" charset="0"/>
                <a:cs typeface="Arial" panose="020B0604020202020204" pitchFamily="34" charset="0"/>
              </a:rPr>
              <a:t>siete</a:t>
            </a:r>
            <a:r>
              <a:rPr lang="en-GB" sz="1400" dirty="0">
                <a:solidFill>
                  <a:prstClr val="black"/>
                </a:solidFill>
                <a:latin typeface="Arial" panose="020B0604020202020204" pitchFamily="34" charset="0"/>
                <a:cs typeface="Arial" panose="020B0604020202020204" pitchFamily="34" charset="0"/>
              </a:rPr>
              <a:t>. las Me a</a:t>
            </a:r>
          </a:p>
          <a:p>
            <a:pPr marL="342900" indent="-342900">
              <a:buFontTx/>
              <a:buAutoNum type="arabicPeriod"/>
            </a:pPr>
            <a:r>
              <a:rPr lang="en-GB" sz="1400" dirty="0">
                <a:solidFill>
                  <a:prstClr val="black"/>
                </a:solidFill>
                <a:latin typeface="Arial" panose="020B0604020202020204" pitchFamily="34" charset="0"/>
                <a:cs typeface="Arial" panose="020B0604020202020204" pitchFamily="34" charset="0"/>
              </a:rPr>
              <a:t>me </a:t>
            </a:r>
            <a:r>
              <a:rPr lang="en-GB" sz="1400" dirty="0" err="1">
                <a:solidFill>
                  <a:prstClr val="black"/>
                </a:solidFill>
                <a:latin typeface="Arial" panose="020B0604020202020204" pitchFamily="34" charset="0"/>
                <a:cs typeface="Arial" panose="020B0604020202020204" pitchFamily="34" charset="0"/>
              </a:rPr>
              <a:t>Normalmente</a:t>
            </a:r>
            <a:r>
              <a:rPr lang="en-GB" sz="1400" dirty="0">
                <a:solidFill>
                  <a:prstClr val="black"/>
                </a:solidFill>
                <a:latin typeface="Arial" panose="020B0604020202020204" pitchFamily="34" charset="0"/>
                <a:cs typeface="Arial" panose="020B0604020202020204" pitchFamily="34" charset="0"/>
              </a:rPr>
              <a:t> </a:t>
            </a:r>
            <a:r>
              <a:rPr lang="en-GB" sz="1400" dirty="0" err="1">
                <a:solidFill>
                  <a:prstClr val="black"/>
                </a:solidFill>
                <a:latin typeface="Arial" panose="020B0604020202020204" pitchFamily="34" charset="0"/>
                <a:cs typeface="Arial" panose="020B0604020202020204" pitchFamily="34" charset="0"/>
              </a:rPr>
              <a:t>enseguida</a:t>
            </a:r>
            <a:r>
              <a:rPr lang="en-GB" sz="1400" dirty="0">
                <a:solidFill>
                  <a:prstClr val="black"/>
                </a:solidFill>
                <a:latin typeface="Arial" panose="020B0604020202020204" pitchFamily="34" charset="0"/>
                <a:cs typeface="Arial" panose="020B0604020202020204" pitchFamily="34" charset="0"/>
              </a:rPr>
              <a:t>. </a:t>
            </a:r>
            <a:r>
              <a:rPr lang="en-GB" sz="1400" dirty="0" err="1">
                <a:solidFill>
                  <a:prstClr val="black"/>
                </a:solidFill>
                <a:latin typeface="Arial" panose="020B0604020202020204" pitchFamily="34" charset="0"/>
                <a:cs typeface="Arial" panose="020B0604020202020204" pitchFamily="34" charset="0"/>
              </a:rPr>
              <a:t>levanto</a:t>
            </a:r>
            <a:endParaRPr lang="en-GB" sz="1400" dirty="0">
              <a:solidFill>
                <a:prstClr val="black"/>
              </a:solidFill>
              <a:latin typeface="Arial" panose="020B0604020202020204" pitchFamily="34" charset="0"/>
              <a:cs typeface="Arial" panose="020B0604020202020204" pitchFamily="34" charset="0"/>
            </a:endParaRPr>
          </a:p>
          <a:p>
            <a:pPr marL="342900" indent="-342900">
              <a:buFontTx/>
              <a:buAutoNum type="arabicPeriod"/>
            </a:pPr>
            <a:r>
              <a:rPr lang="en-GB" sz="1400" dirty="0">
                <a:solidFill>
                  <a:prstClr val="black"/>
                </a:solidFill>
                <a:latin typeface="Arial" panose="020B0604020202020204" pitchFamily="34" charset="0"/>
                <a:cs typeface="Arial" panose="020B0604020202020204" pitchFamily="34" charset="0"/>
              </a:rPr>
              <a:t>me y </a:t>
            </a:r>
            <a:r>
              <a:rPr lang="en-GB" sz="1400" dirty="0" err="1">
                <a:solidFill>
                  <a:prstClr val="black"/>
                </a:solidFill>
                <a:latin typeface="Arial" panose="020B0604020202020204" pitchFamily="34" charset="0"/>
                <a:cs typeface="Arial" panose="020B0604020202020204" pitchFamily="34" charset="0"/>
              </a:rPr>
              <a:t>fruta</a:t>
            </a:r>
            <a:r>
              <a:rPr lang="en-GB" sz="1400" dirty="0">
                <a:solidFill>
                  <a:prstClr val="black"/>
                </a:solidFill>
                <a:latin typeface="Arial" panose="020B0604020202020204" pitchFamily="34" charset="0"/>
                <a:cs typeface="Arial" panose="020B0604020202020204" pitchFamily="34" charset="0"/>
              </a:rPr>
              <a:t> </a:t>
            </a:r>
            <a:r>
              <a:rPr lang="en-GB" sz="1400" dirty="0" err="1">
                <a:solidFill>
                  <a:prstClr val="black"/>
                </a:solidFill>
                <a:latin typeface="Arial" panose="020B0604020202020204" pitchFamily="34" charset="0"/>
                <a:cs typeface="Arial" panose="020B0604020202020204" pitchFamily="34" charset="0"/>
              </a:rPr>
              <a:t>Desayuno</a:t>
            </a:r>
            <a:r>
              <a:rPr lang="en-GB" sz="1400" dirty="0">
                <a:solidFill>
                  <a:prstClr val="black"/>
                </a:solidFill>
                <a:latin typeface="Arial" panose="020B0604020202020204" pitchFamily="34" charset="0"/>
                <a:cs typeface="Arial" panose="020B0604020202020204" pitchFamily="34" charset="0"/>
              </a:rPr>
              <a:t> </a:t>
            </a:r>
            <a:r>
              <a:rPr lang="en-GB" sz="1400" dirty="0" err="1">
                <a:solidFill>
                  <a:prstClr val="black"/>
                </a:solidFill>
                <a:latin typeface="Arial" panose="020B0604020202020204" pitchFamily="34" charset="0"/>
                <a:cs typeface="Arial" panose="020B0604020202020204" pitchFamily="34" charset="0"/>
              </a:rPr>
              <a:t>ducho</a:t>
            </a:r>
            <a:r>
              <a:rPr lang="en-GB" sz="1400" dirty="0">
                <a:solidFill>
                  <a:prstClr val="black"/>
                </a:solidFill>
                <a:latin typeface="Arial" panose="020B0604020202020204" pitchFamily="34" charset="0"/>
                <a:cs typeface="Arial" panose="020B0604020202020204" pitchFamily="34" charset="0"/>
              </a:rPr>
              <a:t>.</a:t>
            </a:r>
          </a:p>
          <a:p>
            <a:pPr marL="342900" indent="-342900">
              <a:buFontTx/>
              <a:buAutoNum type="arabicPeriod"/>
            </a:pPr>
            <a:r>
              <a:rPr lang="en-GB" sz="1400" dirty="0">
                <a:solidFill>
                  <a:prstClr val="black"/>
                </a:solidFill>
                <a:latin typeface="Arial" panose="020B0604020202020204" pitchFamily="34" charset="0"/>
                <a:cs typeface="Arial" panose="020B0604020202020204" pitchFamily="34" charset="0"/>
              </a:rPr>
              <a:t>las me a </a:t>
            </a:r>
            <a:r>
              <a:rPr lang="en-GB" sz="1400" dirty="0" err="1">
                <a:solidFill>
                  <a:prstClr val="black"/>
                </a:solidFill>
                <a:latin typeface="Arial" panose="020B0604020202020204" pitchFamily="34" charset="0"/>
                <a:cs typeface="Arial" panose="020B0604020202020204" pitchFamily="34" charset="0"/>
              </a:rPr>
              <a:t>visto</a:t>
            </a:r>
            <a:r>
              <a:rPr lang="en-GB" sz="1400" dirty="0">
                <a:solidFill>
                  <a:prstClr val="black"/>
                </a:solidFill>
                <a:latin typeface="Arial" panose="020B0604020202020204" pitchFamily="34" charset="0"/>
                <a:cs typeface="Arial" panose="020B0604020202020204" pitchFamily="34" charset="0"/>
              </a:rPr>
              <a:t> </a:t>
            </a:r>
            <a:r>
              <a:rPr lang="en-GB" sz="1400" dirty="0" err="1">
                <a:solidFill>
                  <a:prstClr val="black"/>
                </a:solidFill>
                <a:latin typeface="Arial" panose="020B0604020202020204" pitchFamily="34" charset="0"/>
                <a:cs typeface="Arial" panose="020B0604020202020204" pitchFamily="34" charset="0"/>
              </a:rPr>
              <a:t>siete</a:t>
            </a:r>
            <a:r>
              <a:rPr lang="en-GB" sz="1400"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media. y </a:t>
            </a:r>
            <a:r>
              <a:rPr lang="en-GB" sz="1400" dirty="0" err="1">
                <a:solidFill>
                  <a:prstClr val="black"/>
                </a:solidFill>
                <a:latin typeface="Arial" panose="020B0604020202020204" pitchFamily="34" charset="0"/>
                <a:cs typeface="Arial" panose="020B0604020202020204" pitchFamily="34" charset="0"/>
              </a:rPr>
              <a:t>Luego</a:t>
            </a:r>
            <a:endParaRPr lang="en-GB" sz="1400" dirty="0">
              <a:solidFill>
                <a:prstClr val="black"/>
              </a:solidFill>
              <a:latin typeface="Arial" panose="020B0604020202020204" pitchFamily="34" charset="0"/>
              <a:cs typeface="Arial" panose="020B0604020202020204" pitchFamily="34" charset="0"/>
            </a:endParaRPr>
          </a:p>
          <a:p>
            <a:pPr marL="342900" indent="-342900">
              <a:buFontTx/>
              <a:buAutoNum type="arabicPeriod"/>
            </a:pPr>
            <a:r>
              <a:rPr lang="en-GB" sz="1400" dirty="0">
                <a:solidFill>
                  <a:prstClr val="black"/>
                </a:solidFill>
                <a:latin typeface="Arial" panose="020B0604020202020204" pitchFamily="34" charset="0"/>
                <a:cs typeface="Arial" panose="020B0604020202020204" pitchFamily="34" charset="0"/>
              </a:rPr>
              <a:t>a </a:t>
            </a:r>
            <a:r>
              <a:rPr lang="en-GB" sz="1400" dirty="0" err="1">
                <a:solidFill>
                  <a:prstClr val="black"/>
                </a:solidFill>
                <a:latin typeface="Arial" panose="020B0604020202020204" pitchFamily="34" charset="0"/>
                <a:cs typeface="Arial" panose="020B0604020202020204" pitchFamily="34" charset="0"/>
              </a:rPr>
              <a:t>lavo</a:t>
            </a:r>
            <a:r>
              <a:rPr lang="en-GB" sz="1400" dirty="0">
                <a:solidFill>
                  <a:prstClr val="black"/>
                </a:solidFill>
                <a:latin typeface="Arial" panose="020B0604020202020204" pitchFamily="34" charset="0"/>
                <a:cs typeface="Arial" panose="020B0604020202020204" pitchFamily="34" charset="0"/>
              </a:rPr>
              <a:t> las Me </a:t>
            </a:r>
            <a:r>
              <a:rPr lang="en-GB" sz="1400" dirty="0" err="1">
                <a:solidFill>
                  <a:prstClr val="black"/>
                </a:solidFill>
                <a:latin typeface="Arial" panose="020B0604020202020204" pitchFamily="34" charset="0"/>
                <a:cs typeface="Arial" panose="020B0604020202020204" pitchFamily="34" charset="0"/>
              </a:rPr>
              <a:t>dientes</a:t>
            </a:r>
            <a:r>
              <a:rPr lang="en-GB" sz="1400" dirty="0">
                <a:solidFill>
                  <a:prstClr val="black"/>
                </a:solidFill>
                <a:latin typeface="Arial" panose="020B0604020202020204" pitchFamily="34" charset="0"/>
                <a:cs typeface="Arial" panose="020B0604020202020204" pitchFamily="34" charset="0"/>
              </a:rPr>
              <a:t> </a:t>
            </a:r>
            <a:r>
              <a:rPr lang="en-GB" sz="1400" dirty="0" err="1">
                <a:solidFill>
                  <a:prstClr val="black"/>
                </a:solidFill>
                <a:latin typeface="Arial" panose="020B0604020202020204" pitchFamily="34" charset="0"/>
                <a:cs typeface="Arial" panose="020B0604020202020204" pitchFamily="34" charset="0"/>
              </a:rPr>
              <a:t>los</a:t>
            </a:r>
            <a:r>
              <a:rPr lang="en-GB" sz="1400" dirty="0">
                <a:solidFill>
                  <a:prstClr val="black"/>
                </a:solidFill>
                <a:latin typeface="Arial" panose="020B0604020202020204" pitchFamily="34" charset="0"/>
                <a:cs typeface="Arial" panose="020B0604020202020204" pitchFamily="34" charset="0"/>
              </a:rPr>
              <a:t> </a:t>
            </a:r>
            <a:r>
              <a:rPr lang="en-GB" sz="1400" dirty="0" err="1">
                <a:solidFill>
                  <a:prstClr val="black"/>
                </a:solidFill>
                <a:latin typeface="Arial" panose="020B0604020202020204" pitchFamily="34" charset="0"/>
                <a:cs typeface="Arial" panose="020B0604020202020204" pitchFamily="34" charset="0"/>
              </a:rPr>
              <a:t>ocho</a:t>
            </a:r>
            <a:r>
              <a:rPr lang="en-GB" sz="1400" dirty="0">
                <a:solidFill>
                  <a:prstClr val="black"/>
                </a:solidFill>
                <a:latin typeface="Arial" panose="020B0604020202020204" pitchFamily="34" charset="0"/>
                <a:cs typeface="Arial" panose="020B0604020202020204" pitchFamily="34" charset="0"/>
              </a:rPr>
              <a:t>.</a:t>
            </a:r>
          </a:p>
          <a:p>
            <a:pPr marL="342900" indent="-342900">
              <a:buFontTx/>
              <a:buAutoNum type="arabicPeriod"/>
            </a:pPr>
            <a:r>
              <a:rPr lang="en-GB" sz="1400" dirty="0" err="1">
                <a:solidFill>
                  <a:prstClr val="black"/>
                </a:solidFill>
                <a:latin typeface="Arial" panose="020B0604020202020204" pitchFamily="34" charset="0"/>
                <a:cs typeface="Arial" panose="020B0604020202020204" pitchFamily="34" charset="0"/>
              </a:rPr>
              <a:t>acuesto</a:t>
            </a:r>
            <a:r>
              <a:rPr lang="en-GB" sz="1400" dirty="0">
                <a:solidFill>
                  <a:prstClr val="black"/>
                </a:solidFill>
                <a:latin typeface="Arial" panose="020B0604020202020204" pitchFamily="34" charset="0"/>
                <a:cs typeface="Arial" panose="020B0604020202020204" pitchFamily="34" charset="0"/>
              </a:rPr>
              <a:t> las </a:t>
            </a:r>
            <a:r>
              <a:rPr lang="en-GB" sz="1400" dirty="0" err="1">
                <a:solidFill>
                  <a:prstClr val="black"/>
                </a:solidFill>
                <a:latin typeface="Arial" panose="020B0604020202020204" pitchFamily="34" charset="0"/>
                <a:cs typeface="Arial" panose="020B0604020202020204" pitchFamily="34" charset="0"/>
              </a:rPr>
              <a:t>Finalmente</a:t>
            </a:r>
            <a:r>
              <a:rPr lang="en-GB" sz="1400" dirty="0">
                <a:solidFill>
                  <a:prstClr val="black"/>
                </a:solidFill>
                <a:latin typeface="Arial" panose="020B0604020202020204" pitchFamily="34" charset="0"/>
                <a:cs typeface="Arial" panose="020B0604020202020204" pitchFamily="34" charset="0"/>
              </a:rPr>
              <a:t> me </a:t>
            </a:r>
            <a:r>
              <a:rPr lang="en-GB" sz="1400" dirty="0" err="1">
                <a:solidFill>
                  <a:prstClr val="black"/>
                </a:solidFill>
                <a:latin typeface="Arial" panose="020B0604020202020204" pitchFamily="34" charset="0"/>
                <a:cs typeface="Arial" panose="020B0604020202020204" pitchFamily="34" charset="0"/>
              </a:rPr>
              <a:t>diez</a:t>
            </a:r>
            <a:r>
              <a:rPr lang="en-GB" sz="1400" dirty="0">
                <a:solidFill>
                  <a:prstClr val="black"/>
                </a:solidFill>
                <a:latin typeface="Arial" panose="020B0604020202020204" pitchFamily="34" charset="0"/>
                <a:cs typeface="Arial" panose="020B0604020202020204" pitchFamily="34" charset="0"/>
              </a:rPr>
              <a:t>. a</a:t>
            </a:r>
          </a:p>
        </p:txBody>
      </p:sp>
      <p:pic>
        <p:nvPicPr>
          <p:cNvPr id="7" name="Picture 6"/>
          <p:cNvPicPr>
            <a:picLocks noChangeAspect="1"/>
          </p:cNvPicPr>
          <p:nvPr/>
        </p:nvPicPr>
        <p:blipFill>
          <a:blip r:embed="rId3"/>
          <a:stretch>
            <a:fillRect/>
          </a:stretch>
        </p:blipFill>
        <p:spPr>
          <a:xfrm>
            <a:off x="3863641" y="2343849"/>
            <a:ext cx="2831974" cy="2400168"/>
          </a:xfrm>
          <a:prstGeom prst="rect">
            <a:avLst/>
          </a:prstGeom>
        </p:spPr>
      </p:pic>
      <p:sp>
        <p:nvSpPr>
          <p:cNvPr id="8" name="TextBox 7"/>
          <p:cNvSpPr txBox="1"/>
          <p:nvPr/>
        </p:nvSpPr>
        <p:spPr>
          <a:xfrm>
            <a:off x="3863641" y="4897620"/>
            <a:ext cx="2831974" cy="830997"/>
          </a:xfrm>
          <a:prstGeom prst="rect">
            <a:avLst/>
          </a:prstGeom>
          <a:solidFill>
            <a:schemeClr val="accent4">
              <a:lumMod val="20000"/>
              <a:lumOff val="80000"/>
            </a:schemeClr>
          </a:solidFill>
          <a:ln>
            <a:solidFill>
              <a:srgbClr val="C00000"/>
            </a:solidFill>
          </a:ln>
        </p:spPr>
        <p:txBody>
          <a:bodyPr wrap="square" rtlCol="0">
            <a:spAutoFit/>
          </a:bodyPr>
          <a:lstStyle/>
          <a:p>
            <a:r>
              <a:rPr lang="en-GB" sz="1200" dirty="0" smtClean="0">
                <a:latin typeface="Arial" panose="020B0604020202020204" pitchFamily="34" charset="0"/>
                <a:cs typeface="Arial" panose="020B0604020202020204" pitchFamily="34" charset="0"/>
              </a:rPr>
              <a:t>¿</a:t>
            </a:r>
            <a:r>
              <a:rPr lang="en-GB" sz="1200" b="1" dirty="0" smtClean="0">
                <a:latin typeface="Arial" panose="020B0604020202020204" pitchFamily="34" charset="0"/>
                <a:cs typeface="Arial" panose="020B0604020202020204" pitchFamily="34" charset="0"/>
              </a:rPr>
              <a:t>A</a:t>
            </a:r>
            <a:r>
              <a:rPr lang="en-GB" sz="1200" dirty="0" smtClean="0">
                <a:latin typeface="Arial" panose="020B0604020202020204" pitchFamily="34" charset="0"/>
                <a:cs typeface="Arial" panose="020B0604020202020204" pitchFamily="34" charset="0"/>
              </a:rPr>
              <a:t> </a:t>
            </a:r>
            <a:r>
              <a:rPr lang="en-GB" sz="1200" dirty="0" err="1" smtClean="0">
                <a:latin typeface="Arial" panose="020B0604020202020204" pitchFamily="34" charset="0"/>
                <a:cs typeface="Arial" panose="020B0604020202020204" pitchFamily="34" charset="0"/>
              </a:rPr>
              <a:t>qué</a:t>
            </a:r>
            <a:r>
              <a:rPr lang="en-GB" sz="1200" dirty="0" smtClean="0">
                <a:latin typeface="Arial" panose="020B0604020202020204" pitchFamily="34" charset="0"/>
                <a:cs typeface="Arial" panose="020B0604020202020204" pitchFamily="34" charset="0"/>
              </a:rPr>
              <a:t> hora (</a:t>
            </a:r>
            <a:r>
              <a:rPr lang="en-GB" sz="1200" dirty="0" err="1" smtClean="0">
                <a:latin typeface="Arial" panose="020B0604020202020204" pitchFamily="34" charset="0"/>
                <a:cs typeface="Arial" panose="020B0604020202020204" pitchFamily="34" charset="0"/>
              </a:rPr>
              <a:t>te</a:t>
            </a:r>
            <a:r>
              <a:rPr lang="en-GB" sz="1200" dirty="0" smtClean="0">
                <a:latin typeface="Arial" panose="020B0604020202020204" pitchFamily="34" charset="0"/>
                <a:cs typeface="Arial" panose="020B0604020202020204" pitchFamily="34" charset="0"/>
              </a:rPr>
              <a:t> </a:t>
            </a:r>
            <a:r>
              <a:rPr lang="en-GB" sz="1200" dirty="0" err="1" smtClean="0">
                <a:latin typeface="Arial" panose="020B0604020202020204" pitchFamily="34" charset="0"/>
                <a:cs typeface="Arial" panose="020B0604020202020204" pitchFamily="34" charset="0"/>
              </a:rPr>
              <a:t>levantas</a:t>
            </a:r>
            <a:r>
              <a:rPr lang="en-GB" sz="1200" dirty="0" smtClean="0">
                <a:latin typeface="Arial" panose="020B0604020202020204" pitchFamily="34" charset="0"/>
                <a:cs typeface="Arial" panose="020B0604020202020204" pitchFamily="34" charset="0"/>
              </a:rPr>
              <a:t>)?</a:t>
            </a:r>
            <a:br>
              <a:rPr lang="en-GB" sz="1200" dirty="0" smtClean="0">
                <a:latin typeface="Arial" panose="020B0604020202020204" pitchFamily="34" charset="0"/>
                <a:cs typeface="Arial" panose="020B0604020202020204" pitchFamily="34" charset="0"/>
              </a:rPr>
            </a:br>
            <a:r>
              <a:rPr lang="en-GB" sz="1200" b="1" dirty="0" smtClean="0">
                <a:latin typeface="Arial" panose="020B0604020202020204" pitchFamily="34" charset="0"/>
                <a:cs typeface="Arial" panose="020B0604020202020204" pitchFamily="34" charset="0"/>
              </a:rPr>
              <a:t>At</a:t>
            </a:r>
            <a:r>
              <a:rPr lang="en-GB" sz="1200" dirty="0" smtClean="0">
                <a:latin typeface="Arial" panose="020B0604020202020204" pitchFamily="34" charset="0"/>
                <a:cs typeface="Arial" panose="020B0604020202020204" pitchFamily="34" charset="0"/>
              </a:rPr>
              <a:t> what time (do you get up)?</a:t>
            </a:r>
            <a:br>
              <a:rPr lang="en-GB" sz="1200" dirty="0" smtClean="0">
                <a:latin typeface="Arial" panose="020B0604020202020204" pitchFamily="34" charset="0"/>
                <a:cs typeface="Arial" panose="020B0604020202020204" pitchFamily="34" charset="0"/>
              </a:rPr>
            </a:br>
            <a:r>
              <a:rPr lang="en-GB" sz="1200" dirty="0" smtClean="0">
                <a:latin typeface="Arial" panose="020B0604020202020204" pitchFamily="34" charset="0"/>
                <a:cs typeface="Arial" panose="020B0604020202020204" pitchFamily="34" charset="0"/>
              </a:rPr>
              <a:t>(Me </a:t>
            </a:r>
            <a:r>
              <a:rPr lang="en-GB" sz="1200" dirty="0" err="1" smtClean="0">
                <a:latin typeface="Arial" panose="020B0604020202020204" pitchFamily="34" charset="0"/>
                <a:cs typeface="Arial" panose="020B0604020202020204" pitchFamily="34" charset="0"/>
              </a:rPr>
              <a:t>levanto</a:t>
            </a:r>
            <a:r>
              <a:rPr lang="en-GB" sz="1200" dirty="0" smtClean="0">
                <a:latin typeface="Arial" panose="020B0604020202020204" pitchFamily="34" charset="0"/>
                <a:cs typeface="Arial" panose="020B0604020202020204" pitchFamily="34" charset="0"/>
              </a:rPr>
              <a:t>) </a:t>
            </a:r>
            <a:r>
              <a:rPr lang="en-GB" sz="1200" b="1" dirty="0" smtClean="0">
                <a:latin typeface="Arial" panose="020B0604020202020204" pitchFamily="34" charset="0"/>
                <a:cs typeface="Arial" panose="020B0604020202020204" pitchFamily="34" charset="0"/>
              </a:rPr>
              <a:t>a las </a:t>
            </a:r>
            <a:r>
              <a:rPr lang="en-GB" sz="1200" dirty="0" err="1" smtClean="0">
                <a:latin typeface="Arial" panose="020B0604020202020204" pitchFamily="34" charset="0"/>
                <a:cs typeface="Arial" panose="020B0604020202020204" pitchFamily="34" charset="0"/>
              </a:rPr>
              <a:t>siete</a:t>
            </a:r>
            <a:r>
              <a:rPr lang="en-GB" sz="1200" dirty="0" smtClean="0">
                <a:latin typeface="Arial" panose="020B0604020202020204" pitchFamily="34" charset="0"/>
                <a:cs typeface="Arial" panose="020B0604020202020204" pitchFamily="34" charset="0"/>
              </a:rPr>
              <a:t> y media.</a:t>
            </a:r>
            <a:br>
              <a:rPr lang="en-GB" sz="1200" dirty="0" smtClean="0">
                <a:latin typeface="Arial" panose="020B0604020202020204" pitchFamily="34" charset="0"/>
                <a:cs typeface="Arial" panose="020B0604020202020204" pitchFamily="34" charset="0"/>
              </a:rPr>
            </a:br>
            <a:r>
              <a:rPr lang="en-GB" sz="1200" dirty="0" smtClean="0">
                <a:latin typeface="Arial" panose="020B0604020202020204" pitchFamily="34" charset="0"/>
                <a:cs typeface="Arial" panose="020B0604020202020204" pitchFamily="34" charset="0"/>
              </a:rPr>
              <a:t>(I get up) </a:t>
            </a:r>
            <a:r>
              <a:rPr lang="en-GB" sz="1200" b="1" dirty="0" smtClean="0">
                <a:latin typeface="Arial" panose="020B0604020202020204" pitchFamily="34" charset="0"/>
                <a:cs typeface="Arial" panose="020B0604020202020204" pitchFamily="34" charset="0"/>
              </a:rPr>
              <a:t>at </a:t>
            </a:r>
            <a:r>
              <a:rPr lang="en-GB" sz="1200" dirty="0" smtClean="0">
                <a:latin typeface="Arial" panose="020B0604020202020204" pitchFamily="34" charset="0"/>
                <a:cs typeface="Arial" panose="020B0604020202020204" pitchFamily="34" charset="0"/>
              </a:rPr>
              <a:t>7.30.</a:t>
            </a:r>
            <a:endParaRPr lang="en-GB" sz="1200" dirty="0">
              <a:latin typeface="Arial" panose="020B0604020202020204" pitchFamily="34" charset="0"/>
              <a:cs typeface="Arial" panose="020B0604020202020204" pitchFamily="34" charset="0"/>
            </a:endParaRPr>
          </a:p>
        </p:txBody>
      </p:sp>
      <p:sp>
        <p:nvSpPr>
          <p:cNvPr id="9" name="TextBox 8"/>
          <p:cNvSpPr txBox="1"/>
          <p:nvPr/>
        </p:nvSpPr>
        <p:spPr>
          <a:xfrm>
            <a:off x="34592" y="2036072"/>
            <a:ext cx="6099870" cy="307777"/>
          </a:xfrm>
          <a:prstGeom prst="rect">
            <a:avLst/>
          </a:prstGeom>
          <a:noFill/>
        </p:spPr>
        <p:txBody>
          <a:bodyPr wrap="square" rtlCol="0">
            <a:spAutoFit/>
          </a:bodyPr>
          <a:lstStyle/>
          <a:p>
            <a:r>
              <a:rPr lang="en-GB" sz="1400" b="1" dirty="0" smtClean="0">
                <a:solidFill>
                  <a:prstClr val="black"/>
                </a:solidFill>
                <a:latin typeface="Arial" panose="020B0604020202020204" pitchFamily="34" charset="0"/>
                <a:cs typeface="Arial" panose="020B0604020202020204" pitchFamily="34" charset="0"/>
              </a:rPr>
              <a:t>2.  Escribe las </a:t>
            </a:r>
            <a:r>
              <a:rPr lang="en-GB" sz="1400" b="1" dirty="0" err="1" smtClean="0">
                <a:solidFill>
                  <a:prstClr val="black"/>
                </a:solidFill>
                <a:latin typeface="Arial" panose="020B0604020202020204" pitchFamily="34" charset="0"/>
                <a:cs typeface="Arial" panose="020B0604020202020204" pitchFamily="34" charset="0"/>
              </a:rPr>
              <a:t>frases</a:t>
            </a:r>
            <a:r>
              <a:rPr lang="en-GB" sz="1400" b="1" dirty="0" smtClean="0">
                <a:solidFill>
                  <a:prstClr val="black"/>
                </a:solidFill>
                <a:latin typeface="Arial" panose="020B0604020202020204" pitchFamily="34" charset="0"/>
                <a:cs typeface="Arial" panose="020B0604020202020204" pitchFamily="34" charset="0"/>
              </a:rPr>
              <a:t> </a:t>
            </a:r>
            <a:r>
              <a:rPr lang="en-GB" sz="1400" b="1" dirty="0" err="1" smtClean="0">
                <a:solidFill>
                  <a:prstClr val="black"/>
                </a:solidFill>
                <a:latin typeface="Arial" panose="020B0604020202020204" pitchFamily="34" charset="0"/>
                <a:cs typeface="Arial" panose="020B0604020202020204" pitchFamily="34" charset="0"/>
              </a:rPr>
              <a:t>en</a:t>
            </a:r>
            <a:r>
              <a:rPr lang="en-GB" sz="1400" b="1" dirty="0" smtClean="0">
                <a:solidFill>
                  <a:prstClr val="black"/>
                </a:solidFill>
                <a:latin typeface="Arial" panose="020B0604020202020204" pitchFamily="34" charset="0"/>
                <a:cs typeface="Arial" panose="020B0604020202020204" pitchFamily="34" charset="0"/>
              </a:rPr>
              <a:t> el </a:t>
            </a:r>
            <a:r>
              <a:rPr lang="en-GB" sz="1400" b="1" dirty="0" err="1" smtClean="0">
                <a:solidFill>
                  <a:prstClr val="black"/>
                </a:solidFill>
                <a:latin typeface="Arial" panose="020B0604020202020204" pitchFamily="34" charset="0"/>
                <a:cs typeface="Arial" panose="020B0604020202020204" pitchFamily="34" charset="0"/>
              </a:rPr>
              <a:t>orden</a:t>
            </a:r>
            <a:r>
              <a:rPr lang="en-GB" sz="1400" b="1" dirty="0" smtClean="0">
                <a:solidFill>
                  <a:prstClr val="black"/>
                </a:solidFill>
                <a:latin typeface="Arial" panose="020B0604020202020204" pitchFamily="34" charset="0"/>
                <a:cs typeface="Arial" panose="020B0604020202020204" pitchFamily="34" charset="0"/>
              </a:rPr>
              <a:t> </a:t>
            </a:r>
            <a:r>
              <a:rPr lang="en-GB" sz="1400" b="1" dirty="0" err="1" smtClean="0">
                <a:solidFill>
                  <a:prstClr val="black"/>
                </a:solidFill>
                <a:latin typeface="Arial" panose="020B0604020202020204" pitchFamily="34" charset="0"/>
                <a:cs typeface="Arial" panose="020B0604020202020204" pitchFamily="34" charset="0"/>
              </a:rPr>
              <a:t>correcto</a:t>
            </a:r>
            <a:r>
              <a:rPr lang="en-GB" sz="1400" b="1" dirty="0" smtClean="0">
                <a:solidFill>
                  <a:prstClr val="black"/>
                </a:solidFill>
                <a:latin typeface="Arial" panose="020B0604020202020204" pitchFamily="34" charset="0"/>
                <a:cs typeface="Arial" panose="020B0604020202020204" pitchFamily="34" charset="0"/>
              </a:rPr>
              <a:t>.</a:t>
            </a:r>
            <a:endParaRPr lang="en-GB" sz="1400" dirty="0">
              <a:solidFill>
                <a:prstClr val="black"/>
              </a:solidFill>
              <a:latin typeface="Arial" panose="020B0604020202020204" pitchFamily="34" charset="0"/>
              <a:cs typeface="Arial" panose="020B0604020202020204"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3114472430"/>
              </p:ext>
            </p:extLst>
          </p:nvPr>
        </p:nvGraphicFramePr>
        <p:xfrm>
          <a:off x="163286" y="3682953"/>
          <a:ext cx="3603171" cy="2225040"/>
        </p:xfrm>
        <a:graphic>
          <a:graphicData uri="http://schemas.openxmlformats.org/drawingml/2006/table">
            <a:tbl>
              <a:tblPr firstRow="1" bandRow="1">
                <a:tableStyleId>{5940675A-B579-460E-94D1-54222C63F5DA}</a:tableStyleId>
              </a:tblPr>
              <a:tblGrid>
                <a:gridCol w="3603171"/>
              </a:tblGrid>
              <a:tr h="370840">
                <a:tc>
                  <a:txBody>
                    <a:bodyPr/>
                    <a:lstStyle/>
                    <a:p>
                      <a:r>
                        <a:rPr lang="en-GB" sz="1400" dirty="0" smtClean="0">
                          <a:latin typeface="Arial" panose="020B0604020202020204" pitchFamily="34" charset="0"/>
                          <a:cs typeface="Arial" panose="020B0604020202020204" pitchFamily="34" charset="0"/>
                        </a:rPr>
                        <a:t>1</a:t>
                      </a:r>
                      <a:endParaRPr lang="en-GB" sz="1400" dirty="0">
                        <a:latin typeface="Arial" panose="020B0604020202020204" pitchFamily="34" charset="0"/>
                        <a:cs typeface="Arial" panose="020B0604020202020204" pitchFamily="34" charset="0"/>
                      </a:endParaRPr>
                    </a:p>
                  </a:txBody>
                  <a:tcPr/>
                </a:tc>
              </a:tr>
              <a:tr h="370840">
                <a:tc>
                  <a:txBody>
                    <a:bodyPr/>
                    <a:lstStyle/>
                    <a:p>
                      <a:r>
                        <a:rPr lang="en-GB" sz="1400" dirty="0" smtClean="0">
                          <a:latin typeface="Arial" panose="020B0604020202020204" pitchFamily="34" charset="0"/>
                          <a:cs typeface="Arial" panose="020B0604020202020204" pitchFamily="34" charset="0"/>
                        </a:rPr>
                        <a:t>2</a:t>
                      </a:r>
                      <a:endParaRPr lang="en-GB" sz="1400" dirty="0">
                        <a:latin typeface="Arial" panose="020B0604020202020204" pitchFamily="34" charset="0"/>
                        <a:cs typeface="Arial" panose="020B0604020202020204" pitchFamily="34" charset="0"/>
                      </a:endParaRPr>
                    </a:p>
                  </a:txBody>
                  <a:tcPr/>
                </a:tc>
              </a:tr>
              <a:tr h="370840">
                <a:tc>
                  <a:txBody>
                    <a:bodyPr/>
                    <a:lstStyle/>
                    <a:p>
                      <a:r>
                        <a:rPr lang="en-GB" sz="1400" dirty="0" smtClean="0">
                          <a:latin typeface="Arial" panose="020B0604020202020204" pitchFamily="34" charset="0"/>
                          <a:cs typeface="Arial" panose="020B0604020202020204" pitchFamily="34" charset="0"/>
                        </a:rPr>
                        <a:t>3</a:t>
                      </a:r>
                      <a:endParaRPr lang="en-GB" sz="1400" dirty="0">
                        <a:latin typeface="Arial" panose="020B0604020202020204" pitchFamily="34" charset="0"/>
                        <a:cs typeface="Arial" panose="020B0604020202020204" pitchFamily="34" charset="0"/>
                      </a:endParaRPr>
                    </a:p>
                  </a:txBody>
                  <a:tcPr/>
                </a:tc>
              </a:tr>
              <a:tr h="370840">
                <a:tc>
                  <a:txBody>
                    <a:bodyPr/>
                    <a:lstStyle/>
                    <a:p>
                      <a:r>
                        <a:rPr lang="en-GB" sz="1400" dirty="0" smtClean="0">
                          <a:latin typeface="Arial" panose="020B0604020202020204" pitchFamily="34" charset="0"/>
                          <a:cs typeface="Arial" panose="020B0604020202020204" pitchFamily="34" charset="0"/>
                        </a:rPr>
                        <a:t>4</a:t>
                      </a:r>
                      <a:endParaRPr lang="en-GB" sz="1400" dirty="0">
                        <a:latin typeface="Arial" panose="020B0604020202020204" pitchFamily="34" charset="0"/>
                        <a:cs typeface="Arial" panose="020B0604020202020204" pitchFamily="34" charset="0"/>
                      </a:endParaRPr>
                    </a:p>
                  </a:txBody>
                  <a:tcPr/>
                </a:tc>
              </a:tr>
              <a:tr h="370840">
                <a:tc>
                  <a:txBody>
                    <a:bodyPr/>
                    <a:lstStyle/>
                    <a:p>
                      <a:r>
                        <a:rPr lang="en-GB" sz="1400" dirty="0" smtClean="0">
                          <a:latin typeface="Arial" panose="020B0604020202020204" pitchFamily="34" charset="0"/>
                          <a:cs typeface="Arial" panose="020B0604020202020204" pitchFamily="34" charset="0"/>
                        </a:rPr>
                        <a:t>5</a:t>
                      </a:r>
                      <a:endParaRPr lang="en-GB" sz="1400" dirty="0">
                        <a:latin typeface="Arial" panose="020B0604020202020204" pitchFamily="34" charset="0"/>
                        <a:cs typeface="Arial" panose="020B0604020202020204" pitchFamily="34" charset="0"/>
                      </a:endParaRPr>
                    </a:p>
                  </a:txBody>
                  <a:tcPr/>
                </a:tc>
              </a:tr>
              <a:tr h="370840">
                <a:tc>
                  <a:txBody>
                    <a:bodyPr/>
                    <a:lstStyle/>
                    <a:p>
                      <a:r>
                        <a:rPr lang="en-GB" sz="1400" dirty="0" smtClean="0">
                          <a:latin typeface="Arial" panose="020B0604020202020204" pitchFamily="34" charset="0"/>
                          <a:cs typeface="Arial" panose="020B0604020202020204" pitchFamily="34" charset="0"/>
                        </a:rPr>
                        <a:t>6</a:t>
                      </a:r>
                      <a:endParaRPr lang="en-GB" sz="1400" dirty="0">
                        <a:latin typeface="Arial" panose="020B0604020202020204" pitchFamily="34" charset="0"/>
                        <a:cs typeface="Arial" panose="020B0604020202020204" pitchFamily="34" charset="0"/>
                      </a:endParaRPr>
                    </a:p>
                  </a:txBody>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246117724"/>
              </p:ext>
            </p:extLst>
          </p:nvPr>
        </p:nvGraphicFramePr>
        <p:xfrm>
          <a:off x="163286" y="6331680"/>
          <a:ext cx="6542314" cy="2686054"/>
        </p:xfrm>
        <a:graphic>
          <a:graphicData uri="http://schemas.openxmlformats.org/drawingml/2006/table">
            <a:tbl>
              <a:tblPr firstRow="1" bandRow="1">
                <a:tableStyleId>{5940675A-B579-460E-94D1-54222C63F5DA}</a:tableStyleId>
              </a:tblPr>
              <a:tblGrid>
                <a:gridCol w="474023"/>
                <a:gridCol w="6068291"/>
              </a:tblGrid>
              <a:tr h="383722">
                <a:tc>
                  <a:txBody>
                    <a:bodyPr/>
                    <a:lstStyle/>
                    <a:p>
                      <a:pPr algn="ctr"/>
                      <a:r>
                        <a:rPr lang="en-GB" dirty="0" smtClean="0">
                          <a:latin typeface="Arial" panose="020B0604020202020204" pitchFamily="34" charset="0"/>
                          <a:cs typeface="Arial" panose="020B0604020202020204" pitchFamily="34" charset="0"/>
                        </a:rPr>
                        <a:t>1</a:t>
                      </a:r>
                      <a:endParaRPr lang="en-GB" dirty="0">
                        <a:latin typeface="Arial" panose="020B0604020202020204" pitchFamily="34" charset="0"/>
                        <a:cs typeface="Arial" panose="020B0604020202020204" pitchFamily="34" charset="0"/>
                      </a:endParaRPr>
                    </a:p>
                  </a:txBody>
                  <a:tcPr anchor="ctr"/>
                </a:tc>
                <a:tc>
                  <a:txBody>
                    <a:bodyPr/>
                    <a:lstStyle/>
                    <a:p>
                      <a:endParaRPr lang="en-GB" dirty="0">
                        <a:latin typeface="Arial" panose="020B0604020202020204" pitchFamily="34" charset="0"/>
                        <a:cs typeface="Arial" panose="020B0604020202020204" pitchFamily="34" charset="0"/>
                      </a:endParaRPr>
                    </a:p>
                  </a:txBody>
                  <a:tcPr anchor="ctr"/>
                </a:tc>
              </a:tr>
              <a:tr h="383722">
                <a:tc>
                  <a:txBody>
                    <a:bodyPr/>
                    <a:lstStyle/>
                    <a:p>
                      <a:pPr algn="ctr"/>
                      <a:r>
                        <a:rPr lang="en-GB" dirty="0" smtClean="0">
                          <a:latin typeface="Arial" panose="020B0604020202020204" pitchFamily="34" charset="0"/>
                          <a:cs typeface="Arial" panose="020B0604020202020204" pitchFamily="34" charset="0"/>
                        </a:rPr>
                        <a:t>2</a:t>
                      </a:r>
                      <a:endParaRPr lang="en-GB" dirty="0">
                        <a:latin typeface="Arial" panose="020B0604020202020204" pitchFamily="34" charset="0"/>
                        <a:cs typeface="Arial" panose="020B0604020202020204" pitchFamily="34" charset="0"/>
                      </a:endParaRPr>
                    </a:p>
                  </a:txBody>
                  <a:tcPr anchor="ctr"/>
                </a:tc>
                <a:tc>
                  <a:txBody>
                    <a:bodyPr/>
                    <a:lstStyle/>
                    <a:p>
                      <a:endParaRPr lang="en-GB" dirty="0">
                        <a:latin typeface="Arial" panose="020B0604020202020204" pitchFamily="34" charset="0"/>
                        <a:cs typeface="Arial" panose="020B0604020202020204" pitchFamily="34" charset="0"/>
                      </a:endParaRPr>
                    </a:p>
                  </a:txBody>
                  <a:tcPr anchor="ctr"/>
                </a:tc>
              </a:tr>
              <a:tr h="383722">
                <a:tc>
                  <a:txBody>
                    <a:bodyPr/>
                    <a:lstStyle/>
                    <a:p>
                      <a:pPr algn="ctr"/>
                      <a:r>
                        <a:rPr lang="en-GB" dirty="0" smtClean="0">
                          <a:latin typeface="Arial" panose="020B0604020202020204" pitchFamily="34" charset="0"/>
                          <a:cs typeface="Arial" panose="020B0604020202020204" pitchFamily="34" charset="0"/>
                        </a:rPr>
                        <a:t>3</a:t>
                      </a:r>
                      <a:endParaRPr lang="en-GB" dirty="0">
                        <a:latin typeface="Arial" panose="020B0604020202020204" pitchFamily="34" charset="0"/>
                        <a:cs typeface="Arial" panose="020B0604020202020204" pitchFamily="34" charset="0"/>
                      </a:endParaRPr>
                    </a:p>
                  </a:txBody>
                  <a:tcPr anchor="ctr"/>
                </a:tc>
                <a:tc>
                  <a:txBody>
                    <a:bodyPr/>
                    <a:lstStyle/>
                    <a:p>
                      <a:endParaRPr lang="en-GB" dirty="0">
                        <a:latin typeface="Arial" panose="020B0604020202020204" pitchFamily="34" charset="0"/>
                        <a:cs typeface="Arial" panose="020B0604020202020204" pitchFamily="34" charset="0"/>
                      </a:endParaRPr>
                    </a:p>
                  </a:txBody>
                  <a:tcPr anchor="ctr"/>
                </a:tc>
              </a:tr>
              <a:tr h="383722">
                <a:tc>
                  <a:txBody>
                    <a:bodyPr/>
                    <a:lstStyle/>
                    <a:p>
                      <a:pPr algn="ctr"/>
                      <a:r>
                        <a:rPr lang="en-GB" dirty="0" smtClean="0">
                          <a:latin typeface="Arial" panose="020B0604020202020204" pitchFamily="34" charset="0"/>
                          <a:cs typeface="Arial" panose="020B0604020202020204" pitchFamily="34" charset="0"/>
                        </a:rPr>
                        <a:t>4</a:t>
                      </a:r>
                      <a:endParaRPr lang="en-GB" dirty="0">
                        <a:latin typeface="Arial" panose="020B0604020202020204" pitchFamily="34" charset="0"/>
                        <a:cs typeface="Arial" panose="020B0604020202020204" pitchFamily="34" charset="0"/>
                      </a:endParaRPr>
                    </a:p>
                  </a:txBody>
                  <a:tcPr anchor="ctr"/>
                </a:tc>
                <a:tc>
                  <a:txBody>
                    <a:bodyPr/>
                    <a:lstStyle/>
                    <a:p>
                      <a:endParaRPr lang="en-GB" dirty="0">
                        <a:latin typeface="Arial" panose="020B0604020202020204" pitchFamily="34" charset="0"/>
                        <a:cs typeface="Arial" panose="020B0604020202020204" pitchFamily="34" charset="0"/>
                      </a:endParaRPr>
                    </a:p>
                  </a:txBody>
                  <a:tcPr anchor="ctr"/>
                </a:tc>
              </a:tr>
              <a:tr h="383722">
                <a:tc>
                  <a:txBody>
                    <a:bodyPr/>
                    <a:lstStyle/>
                    <a:p>
                      <a:pPr algn="ctr"/>
                      <a:r>
                        <a:rPr lang="en-GB" dirty="0" smtClean="0">
                          <a:latin typeface="Arial" panose="020B0604020202020204" pitchFamily="34" charset="0"/>
                          <a:cs typeface="Arial" panose="020B0604020202020204" pitchFamily="34" charset="0"/>
                        </a:rPr>
                        <a:t>5</a:t>
                      </a:r>
                      <a:endParaRPr lang="en-GB" dirty="0">
                        <a:latin typeface="Arial" panose="020B0604020202020204" pitchFamily="34" charset="0"/>
                        <a:cs typeface="Arial" panose="020B0604020202020204" pitchFamily="34" charset="0"/>
                      </a:endParaRPr>
                    </a:p>
                  </a:txBody>
                  <a:tcPr anchor="ctr"/>
                </a:tc>
                <a:tc>
                  <a:txBody>
                    <a:bodyPr/>
                    <a:lstStyle/>
                    <a:p>
                      <a:endParaRPr lang="en-GB" dirty="0">
                        <a:latin typeface="Arial" panose="020B0604020202020204" pitchFamily="34" charset="0"/>
                        <a:cs typeface="Arial" panose="020B0604020202020204" pitchFamily="34" charset="0"/>
                      </a:endParaRPr>
                    </a:p>
                  </a:txBody>
                  <a:tcPr anchor="ctr"/>
                </a:tc>
              </a:tr>
              <a:tr h="383722">
                <a:tc>
                  <a:txBody>
                    <a:bodyPr/>
                    <a:lstStyle/>
                    <a:p>
                      <a:pPr algn="ctr"/>
                      <a:r>
                        <a:rPr lang="en-GB" dirty="0" smtClean="0">
                          <a:latin typeface="Arial" panose="020B0604020202020204" pitchFamily="34" charset="0"/>
                          <a:cs typeface="Arial" panose="020B0604020202020204" pitchFamily="34" charset="0"/>
                        </a:rPr>
                        <a:t>6</a:t>
                      </a:r>
                      <a:endParaRPr lang="en-GB" dirty="0">
                        <a:latin typeface="Arial" panose="020B0604020202020204" pitchFamily="34" charset="0"/>
                        <a:cs typeface="Arial" panose="020B0604020202020204" pitchFamily="34" charset="0"/>
                      </a:endParaRPr>
                    </a:p>
                  </a:txBody>
                  <a:tcPr anchor="ctr"/>
                </a:tc>
                <a:tc>
                  <a:txBody>
                    <a:bodyPr/>
                    <a:lstStyle/>
                    <a:p>
                      <a:endParaRPr lang="en-GB" dirty="0">
                        <a:latin typeface="Arial" panose="020B0604020202020204" pitchFamily="34" charset="0"/>
                        <a:cs typeface="Arial" panose="020B0604020202020204" pitchFamily="34" charset="0"/>
                      </a:endParaRPr>
                    </a:p>
                  </a:txBody>
                  <a:tcPr anchor="ctr"/>
                </a:tc>
              </a:tr>
              <a:tr h="383722">
                <a:tc>
                  <a:txBody>
                    <a:bodyPr/>
                    <a:lstStyle/>
                    <a:p>
                      <a:pPr algn="ctr"/>
                      <a:r>
                        <a:rPr lang="en-GB" dirty="0" smtClean="0">
                          <a:latin typeface="Arial" panose="020B0604020202020204" pitchFamily="34" charset="0"/>
                          <a:cs typeface="Arial" panose="020B0604020202020204" pitchFamily="34" charset="0"/>
                        </a:rPr>
                        <a:t>7</a:t>
                      </a:r>
                      <a:endParaRPr lang="en-GB" dirty="0">
                        <a:latin typeface="Arial" panose="020B0604020202020204" pitchFamily="34" charset="0"/>
                        <a:cs typeface="Arial" panose="020B0604020202020204" pitchFamily="34" charset="0"/>
                      </a:endParaRPr>
                    </a:p>
                  </a:txBody>
                  <a:tcPr anchor="ctr"/>
                </a:tc>
                <a:tc>
                  <a:txBody>
                    <a:bodyPr/>
                    <a:lstStyle/>
                    <a:p>
                      <a:endParaRPr lang="en-GB" dirty="0">
                        <a:latin typeface="Arial" panose="020B0604020202020204" pitchFamily="34" charset="0"/>
                        <a:cs typeface="Arial" panose="020B0604020202020204" pitchFamily="34" charset="0"/>
                      </a:endParaRPr>
                    </a:p>
                  </a:txBody>
                  <a:tcPr anchor="ctr"/>
                </a:tc>
              </a:tr>
            </a:tbl>
          </a:graphicData>
        </a:graphic>
      </p:graphicFrame>
      <p:sp>
        <p:nvSpPr>
          <p:cNvPr id="12" name="TextBox 11"/>
          <p:cNvSpPr txBox="1"/>
          <p:nvPr/>
        </p:nvSpPr>
        <p:spPr>
          <a:xfrm>
            <a:off x="34592" y="5965948"/>
            <a:ext cx="6099870" cy="307777"/>
          </a:xfrm>
          <a:prstGeom prst="rect">
            <a:avLst/>
          </a:prstGeom>
          <a:noFill/>
        </p:spPr>
        <p:txBody>
          <a:bodyPr wrap="square" rtlCol="0">
            <a:spAutoFit/>
          </a:bodyPr>
          <a:lstStyle/>
          <a:p>
            <a:r>
              <a:rPr lang="en-GB" sz="1400" b="1" dirty="0" smtClean="0">
                <a:solidFill>
                  <a:prstClr val="black"/>
                </a:solidFill>
                <a:latin typeface="Arial" panose="020B0604020202020204" pitchFamily="34" charset="0"/>
                <a:cs typeface="Arial" panose="020B0604020202020204" pitchFamily="34" charset="0"/>
              </a:rPr>
              <a:t>3.  ¿</a:t>
            </a:r>
            <a:r>
              <a:rPr lang="en-GB" sz="1400" b="1" dirty="0" err="1" smtClean="0">
                <a:solidFill>
                  <a:prstClr val="black"/>
                </a:solidFill>
                <a:latin typeface="Arial" panose="020B0604020202020204" pitchFamily="34" charset="0"/>
                <a:cs typeface="Arial" panose="020B0604020202020204" pitchFamily="34" charset="0"/>
              </a:rPr>
              <a:t>Cuáles</a:t>
            </a:r>
            <a:r>
              <a:rPr lang="en-GB" sz="1400" b="1" dirty="0" smtClean="0">
                <a:solidFill>
                  <a:prstClr val="black"/>
                </a:solidFill>
                <a:latin typeface="Arial" panose="020B0604020202020204" pitchFamily="34" charset="0"/>
                <a:cs typeface="Arial" panose="020B0604020202020204" pitchFamily="34" charset="0"/>
              </a:rPr>
              <a:t> son las </a:t>
            </a:r>
            <a:r>
              <a:rPr lang="en-GB" sz="1400" b="1" dirty="0" err="1" smtClean="0">
                <a:solidFill>
                  <a:prstClr val="black"/>
                </a:solidFill>
                <a:latin typeface="Arial" panose="020B0604020202020204" pitchFamily="34" charset="0"/>
                <a:cs typeface="Arial" panose="020B0604020202020204" pitchFamily="34" charset="0"/>
              </a:rPr>
              <a:t>preguntas</a:t>
            </a:r>
            <a:r>
              <a:rPr lang="en-GB" sz="1400" b="1" dirty="0" smtClean="0">
                <a:solidFill>
                  <a:prstClr val="black"/>
                </a:solidFill>
                <a:latin typeface="Arial" panose="020B0604020202020204" pitchFamily="34" charset="0"/>
                <a:cs typeface="Arial" panose="020B0604020202020204" pitchFamily="34" charset="0"/>
              </a:rPr>
              <a:t>?</a:t>
            </a:r>
            <a:endParaRPr lang="en-GB" sz="14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4601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352481363"/>
              </p:ext>
            </p:extLst>
          </p:nvPr>
        </p:nvGraphicFramePr>
        <p:xfrm>
          <a:off x="148860" y="844549"/>
          <a:ext cx="6584450" cy="7814544"/>
        </p:xfrm>
        <a:graphic>
          <a:graphicData uri="http://schemas.openxmlformats.org/drawingml/2006/table">
            <a:tbl>
              <a:tblPr firstRow="1" bandRow="1">
                <a:tableStyleId>{5940675A-B579-460E-94D1-54222C63F5DA}</a:tableStyleId>
              </a:tblPr>
              <a:tblGrid>
                <a:gridCol w="446885"/>
                <a:gridCol w="2563091"/>
                <a:gridCol w="3574474"/>
              </a:tblGrid>
              <a:tr h="688964">
                <a:tc>
                  <a:txBody>
                    <a:bodyPr/>
                    <a:lstStyle/>
                    <a:p>
                      <a:endParaRPr lang="en-GB" sz="1400" dirty="0">
                        <a:latin typeface="Arial" panose="020B0604020202020204" pitchFamily="34" charset="0"/>
                        <a:cs typeface="Arial" panose="020B0604020202020204" pitchFamily="34" charset="0"/>
                      </a:endParaRPr>
                    </a:p>
                  </a:txBody>
                  <a:tcPr anchor="ctr"/>
                </a:tc>
                <a:tc>
                  <a:txBody>
                    <a:bodyPr/>
                    <a:lstStyle/>
                    <a:p>
                      <a:r>
                        <a:rPr lang="en-GB" sz="1400" b="1" dirty="0" err="1" smtClean="0">
                          <a:latin typeface="Arial" panose="020B0604020202020204" pitchFamily="34" charset="0"/>
                          <a:cs typeface="Arial" panose="020B0604020202020204" pitchFamily="34" charset="0"/>
                        </a:rPr>
                        <a:t>Preguntas</a:t>
                      </a:r>
                      <a:endParaRPr lang="en-GB" sz="1400" b="1" dirty="0">
                        <a:latin typeface="Arial" panose="020B0604020202020204" pitchFamily="34" charset="0"/>
                        <a:cs typeface="Arial" panose="020B0604020202020204" pitchFamily="34" charset="0"/>
                      </a:endParaRPr>
                    </a:p>
                  </a:txBody>
                  <a:tcPr anchor="ctr"/>
                </a:tc>
                <a:tc>
                  <a:txBody>
                    <a:bodyPr/>
                    <a:lstStyle/>
                    <a:p>
                      <a:r>
                        <a:rPr lang="en-GB" sz="1400" b="1" dirty="0" err="1" smtClean="0">
                          <a:latin typeface="Arial" panose="020B0604020202020204" pitchFamily="34" charset="0"/>
                          <a:cs typeface="Arial" panose="020B0604020202020204" pitchFamily="34" charset="0"/>
                        </a:rPr>
                        <a:t>Respuestas</a:t>
                      </a:r>
                      <a:endParaRPr lang="en-GB" sz="1400" b="1" dirty="0">
                        <a:latin typeface="Arial" panose="020B0604020202020204" pitchFamily="34" charset="0"/>
                        <a:cs typeface="Arial" panose="020B0604020202020204" pitchFamily="34" charset="0"/>
                      </a:endParaRPr>
                    </a:p>
                  </a:txBody>
                  <a:tcPr anchor="ctr"/>
                </a:tc>
              </a:tr>
              <a:tr h="688964">
                <a:tc>
                  <a:txBody>
                    <a:bodyPr/>
                    <a:lstStyle/>
                    <a:p>
                      <a:r>
                        <a:rPr lang="en-GB" sz="1400" dirty="0" smtClean="0">
                          <a:latin typeface="Arial" panose="020B0604020202020204" pitchFamily="34" charset="0"/>
                          <a:cs typeface="Arial" panose="020B0604020202020204" pitchFamily="34" charset="0"/>
                        </a:rPr>
                        <a:t>1</a:t>
                      </a:r>
                      <a:endParaRPr lang="en-GB" sz="1400" dirty="0">
                        <a:latin typeface="Arial" panose="020B0604020202020204" pitchFamily="34" charset="0"/>
                        <a:cs typeface="Arial" panose="020B0604020202020204" pitchFamily="34" charset="0"/>
                      </a:endParaRPr>
                    </a:p>
                  </a:txBody>
                  <a:tcPr anchor="ctr"/>
                </a:tc>
                <a:tc>
                  <a:txBody>
                    <a:bodyPr/>
                    <a:lstStyle/>
                    <a:p>
                      <a:r>
                        <a:rPr lang="en-GB" sz="1400" dirty="0" smtClean="0">
                          <a:latin typeface="Arial" panose="020B0604020202020204" pitchFamily="34" charset="0"/>
                          <a:cs typeface="Arial" panose="020B0604020202020204" pitchFamily="34" charset="0"/>
                        </a:rPr>
                        <a:t>¿</a:t>
                      </a:r>
                      <a:r>
                        <a:rPr lang="en-GB" sz="1400" dirty="0" err="1" smtClean="0">
                          <a:latin typeface="Arial" panose="020B0604020202020204" pitchFamily="34" charset="0"/>
                          <a:cs typeface="Arial" panose="020B0604020202020204" pitchFamily="34" charset="0"/>
                        </a:rPr>
                        <a:t>Cómo</a:t>
                      </a:r>
                      <a:r>
                        <a:rPr lang="en-GB" sz="1400" dirty="0" smtClean="0">
                          <a:latin typeface="Arial" panose="020B0604020202020204" pitchFamily="34" charset="0"/>
                          <a:cs typeface="Arial" panose="020B0604020202020204" pitchFamily="34" charset="0"/>
                        </a:rPr>
                        <a:t> se llama?</a:t>
                      </a:r>
                      <a:endParaRPr lang="en-GB" sz="1400" dirty="0">
                        <a:latin typeface="Arial" panose="020B0604020202020204" pitchFamily="34" charset="0"/>
                        <a:cs typeface="Arial" panose="020B0604020202020204" pitchFamily="34" charset="0"/>
                      </a:endParaRPr>
                    </a:p>
                  </a:txBody>
                  <a:tcPr anchor="ctr"/>
                </a:tc>
                <a:tc>
                  <a:txBody>
                    <a:bodyPr/>
                    <a:lstStyle/>
                    <a:p>
                      <a:endParaRPr lang="en-GB" sz="1400">
                        <a:latin typeface="Arial" panose="020B0604020202020204" pitchFamily="34" charset="0"/>
                        <a:cs typeface="Arial" panose="020B0604020202020204" pitchFamily="34" charset="0"/>
                      </a:endParaRPr>
                    </a:p>
                  </a:txBody>
                  <a:tcPr anchor="ctr"/>
                </a:tc>
              </a:tr>
              <a:tr h="688964">
                <a:tc>
                  <a:txBody>
                    <a:bodyPr/>
                    <a:lstStyle/>
                    <a:p>
                      <a:r>
                        <a:rPr lang="en-GB" sz="1400" dirty="0" smtClean="0">
                          <a:latin typeface="Arial" panose="020B0604020202020204" pitchFamily="34" charset="0"/>
                          <a:cs typeface="Arial" panose="020B0604020202020204" pitchFamily="34" charset="0"/>
                        </a:rPr>
                        <a:t>2</a:t>
                      </a:r>
                      <a:endParaRPr lang="en-GB" sz="1400" dirty="0">
                        <a:latin typeface="Arial" panose="020B0604020202020204" pitchFamily="34" charset="0"/>
                        <a:cs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smtClean="0">
                          <a:latin typeface="Arial" panose="020B0604020202020204" pitchFamily="34" charset="0"/>
                          <a:cs typeface="Arial" panose="020B0604020202020204" pitchFamily="34" charset="0"/>
                        </a:rPr>
                        <a:t>¿</a:t>
                      </a:r>
                      <a:r>
                        <a:rPr lang="en-GB" sz="1400" dirty="0" err="1" smtClean="0">
                          <a:latin typeface="Arial" panose="020B0604020202020204" pitchFamily="34" charset="0"/>
                          <a:cs typeface="Arial" panose="020B0604020202020204" pitchFamily="34" charset="0"/>
                        </a:rPr>
                        <a:t>Cuántos</a:t>
                      </a:r>
                      <a:r>
                        <a:rPr lang="en-GB" sz="1400" dirty="0" smtClean="0">
                          <a:latin typeface="Arial" panose="020B0604020202020204" pitchFamily="34" charset="0"/>
                          <a:cs typeface="Arial" panose="020B0604020202020204" pitchFamily="34" charset="0"/>
                        </a:rPr>
                        <a:t> </a:t>
                      </a:r>
                      <a:r>
                        <a:rPr lang="en-GB" sz="1400" dirty="0" err="1" smtClean="0">
                          <a:latin typeface="Arial" panose="020B0604020202020204" pitchFamily="34" charset="0"/>
                          <a:cs typeface="Arial" panose="020B0604020202020204" pitchFamily="34" charset="0"/>
                        </a:rPr>
                        <a:t>años</a:t>
                      </a:r>
                      <a:r>
                        <a:rPr lang="en-GB" sz="1400" dirty="0" smtClean="0">
                          <a:latin typeface="Arial" panose="020B0604020202020204" pitchFamily="34" charset="0"/>
                          <a:cs typeface="Arial" panose="020B0604020202020204" pitchFamily="34" charset="0"/>
                        </a:rPr>
                        <a:t> </a:t>
                      </a:r>
                      <a:r>
                        <a:rPr lang="en-GB" sz="1400" dirty="0" err="1" smtClean="0">
                          <a:latin typeface="Arial" panose="020B0604020202020204" pitchFamily="34" charset="0"/>
                          <a:cs typeface="Arial" panose="020B0604020202020204" pitchFamily="34" charset="0"/>
                        </a:rPr>
                        <a:t>tiene</a:t>
                      </a:r>
                      <a:r>
                        <a:rPr lang="en-GB" sz="1400" dirty="0" smtClean="0">
                          <a:latin typeface="Arial" panose="020B0604020202020204" pitchFamily="34" charset="0"/>
                          <a:cs typeface="Arial" panose="020B0604020202020204" pitchFamily="34" charset="0"/>
                        </a:rPr>
                        <a:t>?</a:t>
                      </a:r>
                    </a:p>
                  </a:txBody>
                  <a:tcPr anchor="ctr"/>
                </a:tc>
                <a:tc>
                  <a:txBody>
                    <a:bodyPr/>
                    <a:lstStyle/>
                    <a:p>
                      <a:endParaRPr lang="en-GB" sz="1400">
                        <a:latin typeface="Arial" panose="020B0604020202020204" pitchFamily="34" charset="0"/>
                        <a:cs typeface="Arial" panose="020B0604020202020204" pitchFamily="34" charset="0"/>
                      </a:endParaRPr>
                    </a:p>
                  </a:txBody>
                  <a:tcPr anchor="ctr"/>
                </a:tc>
              </a:tr>
              <a:tr h="688964">
                <a:tc>
                  <a:txBody>
                    <a:bodyPr/>
                    <a:lstStyle/>
                    <a:p>
                      <a:r>
                        <a:rPr lang="en-GB" sz="1400" dirty="0" smtClean="0">
                          <a:latin typeface="Arial" panose="020B0604020202020204" pitchFamily="34" charset="0"/>
                          <a:cs typeface="Arial" panose="020B0604020202020204" pitchFamily="34" charset="0"/>
                        </a:rPr>
                        <a:t>3</a:t>
                      </a:r>
                      <a:endParaRPr lang="en-GB" sz="1400" dirty="0">
                        <a:latin typeface="Arial" panose="020B0604020202020204" pitchFamily="34" charset="0"/>
                        <a:cs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smtClean="0">
                          <a:latin typeface="Arial" panose="020B0604020202020204" pitchFamily="34" charset="0"/>
                          <a:cs typeface="Arial" panose="020B0604020202020204" pitchFamily="34" charset="0"/>
                        </a:rPr>
                        <a:t>¿</a:t>
                      </a:r>
                      <a:r>
                        <a:rPr lang="en-GB" sz="1400" dirty="0" err="1" smtClean="0">
                          <a:latin typeface="Arial" panose="020B0604020202020204" pitchFamily="34" charset="0"/>
                          <a:cs typeface="Arial" panose="020B0604020202020204" pitchFamily="34" charset="0"/>
                        </a:rPr>
                        <a:t>En</a:t>
                      </a:r>
                      <a:r>
                        <a:rPr lang="en-GB" sz="1400" dirty="0" smtClean="0">
                          <a:latin typeface="Arial" panose="020B0604020202020204" pitchFamily="34" charset="0"/>
                          <a:cs typeface="Arial" panose="020B0604020202020204" pitchFamily="34" charset="0"/>
                        </a:rPr>
                        <a:t> </a:t>
                      </a:r>
                      <a:r>
                        <a:rPr lang="en-GB" sz="1400" dirty="0" err="1" smtClean="0">
                          <a:latin typeface="Arial" panose="020B0604020202020204" pitchFamily="34" charset="0"/>
                          <a:cs typeface="Arial" panose="020B0604020202020204" pitchFamily="34" charset="0"/>
                        </a:rPr>
                        <a:t>qué</a:t>
                      </a:r>
                      <a:r>
                        <a:rPr lang="en-GB" sz="1400" dirty="0" smtClean="0">
                          <a:latin typeface="Arial" panose="020B0604020202020204" pitchFamily="34" charset="0"/>
                          <a:cs typeface="Arial" panose="020B0604020202020204" pitchFamily="34" charset="0"/>
                        </a:rPr>
                        <a:t> </a:t>
                      </a:r>
                      <a:r>
                        <a:rPr lang="en-GB" sz="1400" dirty="0" err="1" smtClean="0">
                          <a:latin typeface="Arial" panose="020B0604020202020204" pitchFamily="34" charset="0"/>
                          <a:cs typeface="Arial" panose="020B0604020202020204" pitchFamily="34" charset="0"/>
                        </a:rPr>
                        <a:t>trabaja</a:t>
                      </a:r>
                      <a:r>
                        <a:rPr lang="en-GB" sz="1400" dirty="0" smtClean="0">
                          <a:latin typeface="Arial" panose="020B0604020202020204" pitchFamily="34" charset="0"/>
                          <a:cs typeface="Arial" panose="020B0604020202020204" pitchFamily="34" charset="0"/>
                        </a:rPr>
                        <a:t>?</a:t>
                      </a:r>
                    </a:p>
                  </a:txBody>
                  <a:tcPr anchor="ctr"/>
                </a:tc>
                <a:tc>
                  <a:txBody>
                    <a:bodyPr/>
                    <a:lstStyle/>
                    <a:p>
                      <a:endParaRPr lang="en-GB" sz="1400">
                        <a:latin typeface="Arial" panose="020B0604020202020204" pitchFamily="34" charset="0"/>
                        <a:cs typeface="Arial" panose="020B0604020202020204" pitchFamily="34" charset="0"/>
                      </a:endParaRPr>
                    </a:p>
                  </a:txBody>
                  <a:tcPr anchor="ctr"/>
                </a:tc>
              </a:tr>
              <a:tr h="688964">
                <a:tc>
                  <a:txBody>
                    <a:bodyPr/>
                    <a:lstStyle/>
                    <a:p>
                      <a:r>
                        <a:rPr lang="en-GB" sz="1400" dirty="0" smtClean="0">
                          <a:latin typeface="Arial" panose="020B0604020202020204" pitchFamily="34" charset="0"/>
                          <a:cs typeface="Arial" panose="020B0604020202020204" pitchFamily="34" charset="0"/>
                        </a:rPr>
                        <a:t>4</a:t>
                      </a:r>
                      <a:endParaRPr lang="en-GB" sz="1400" dirty="0">
                        <a:latin typeface="Arial" panose="020B0604020202020204" pitchFamily="34" charset="0"/>
                        <a:cs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smtClean="0">
                          <a:latin typeface="Arial" panose="020B0604020202020204" pitchFamily="34" charset="0"/>
                          <a:cs typeface="Arial" panose="020B0604020202020204" pitchFamily="34" charset="0"/>
                        </a:rPr>
                        <a:t>¿A </a:t>
                      </a:r>
                      <a:r>
                        <a:rPr lang="en-GB" sz="1400" dirty="0" err="1" smtClean="0">
                          <a:latin typeface="Arial" panose="020B0604020202020204" pitchFamily="34" charset="0"/>
                          <a:cs typeface="Arial" panose="020B0604020202020204" pitchFamily="34" charset="0"/>
                        </a:rPr>
                        <a:t>qué</a:t>
                      </a:r>
                      <a:r>
                        <a:rPr lang="en-GB" sz="1400" dirty="0" smtClean="0">
                          <a:latin typeface="Arial" panose="020B0604020202020204" pitchFamily="34" charset="0"/>
                          <a:cs typeface="Arial" panose="020B0604020202020204" pitchFamily="34" charset="0"/>
                        </a:rPr>
                        <a:t> hora se </a:t>
                      </a:r>
                      <a:r>
                        <a:rPr lang="en-GB" sz="1400" dirty="0" err="1" smtClean="0">
                          <a:latin typeface="Arial" panose="020B0604020202020204" pitchFamily="34" charset="0"/>
                          <a:cs typeface="Arial" panose="020B0604020202020204" pitchFamily="34" charset="0"/>
                        </a:rPr>
                        <a:t>levanta</a:t>
                      </a:r>
                      <a:r>
                        <a:rPr lang="en-GB" sz="1400" dirty="0" smtClean="0">
                          <a:latin typeface="Arial" panose="020B0604020202020204" pitchFamily="34" charset="0"/>
                          <a:cs typeface="Arial" panose="020B0604020202020204" pitchFamily="34" charset="0"/>
                        </a:rPr>
                        <a:t>?</a:t>
                      </a:r>
                    </a:p>
                  </a:txBody>
                  <a:tcPr anchor="ctr"/>
                </a:tc>
                <a:tc>
                  <a:txBody>
                    <a:bodyPr/>
                    <a:lstStyle/>
                    <a:p>
                      <a:endParaRPr lang="en-GB" sz="1400">
                        <a:latin typeface="Arial" panose="020B0604020202020204" pitchFamily="34" charset="0"/>
                        <a:cs typeface="Arial" panose="020B0604020202020204" pitchFamily="34" charset="0"/>
                      </a:endParaRPr>
                    </a:p>
                  </a:txBody>
                  <a:tcPr anchor="ctr"/>
                </a:tc>
              </a:tr>
              <a:tr h="688964">
                <a:tc>
                  <a:txBody>
                    <a:bodyPr/>
                    <a:lstStyle/>
                    <a:p>
                      <a:r>
                        <a:rPr lang="en-GB" sz="1400" dirty="0" smtClean="0">
                          <a:latin typeface="Arial" panose="020B0604020202020204" pitchFamily="34" charset="0"/>
                          <a:cs typeface="Arial" panose="020B0604020202020204" pitchFamily="34" charset="0"/>
                        </a:rPr>
                        <a:t>5</a:t>
                      </a:r>
                      <a:endParaRPr lang="en-GB" sz="1400" dirty="0">
                        <a:latin typeface="Arial" panose="020B0604020202020204" pitchFamily="34" charset="0"/>
                        <a:cs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smtClean="0">
                          <a:latin typeface="Arial" panose="020B0604020202020204" pitchFamily="34" charset="0"/>
                          <a:cs typeface="Arial" panose="020B0604020202020204" pitchFamily="34" charset="0"/>
                        </a:rPr>
                        <a:t>¿</a:t>
                      </a:r>
                      <a:r>
                        <a:rPr lang="en-GB" sz="1400" dirty="0" err="1" smtClean="0">
                          <a:latin typeface="Arial" panose="020B0604020202020204" pitchFamily="34" charset="0"/>
                          <a:cs typeface="Arial" panose="020B0604020202020204" pitchFamily="34" charset="0"/>
                        </a:rPr>
                        <a:t>Qué</a:t>
                      </a:r>
                      <a:r>
                        <a:rPr lang="en-GB" sz="1400" dirty="0" smtClean="0">
                          <a:latin typeface="Arial" panose="020B0604020202020204" pitchFamily="34" charset="0"/>
                          <a:cs typeface="Arial" panose="020B0604020202020204" pitchFamily="34" charset="0"/>
                        </a:rPr>
                        <a:t> </a:t>
                      </a:r>
                      <a:r>
                        <a:rPr lang="en-GB" sz="1400" dirty="0" err="1" smtClean="0">
                          <a:latin typeface="Arial" panose="020B0604020202020204" pitchFamily="34" charset="0"/>
                          <a:cs typeface="Arial" panose="020B0604020202020204" pitchFamily="34" charset="0"/>
                        </a:rPr>
                        <a:t>hace</a:t>
                      </a:r>
                      <a:r>
                        <a:rPr lang="en-GB" sz="1400" dirty="0" smtClean="0">
                          <a:latin typeface="Arial" panose="020B0604020202020204" pitchFamily="34" charset="0"/>
                          <a:cs typeface="Arial" panose="020B0604020202020204" pitchFamily="34" charset="0"/>
                        </a:rPr>
                        <a:t> </a:t>
                      </a:r>
                      <a:r>
                        <a:rPr lang="en-GB" sz="1400" dirty="0" err="1" smtClean="0">
                          <a:latin typeface="Arial" panose="020B0604020202020204" pitchFamily="34" charset="0"/>
                          <a:cs typeface="Arial" panose="020B0604020202020204" pitchFamily="34" charset="0"/>
                        </a:rPr>
                        <a:t>por</a:t>
                      </a:r>
                      <a:r>
                        <a:rPr lang="en-GB" sz="1400" dirty="0" smtClean="0">
                          <a:latin typeface="Arial" panose="020B0604020202020204" pitchFamily="34" charset="0"/>
                          <a:cs typeface="Arial" panose="020B0604020202020204" pitchFamily="34" charset="0"/>
                        </a:rPr>
                        <a:t> las </a:t>
                      </a:r>
                      <a:r>
                        <a:rPr lang="en-GB" sz="1400" dirty="0" err="1" smtClean="0">
                          <a:latin typeface="Arial" panose="020B0604020202020204" pitchFamily="34" charset="0"/>
                          <a:cs typeface="Arial" panose="020B0604020202020204" pitchFamily="34" charset="0"/>
                        </a:rPr>
                        <a:t>mañanas</a:t>
                      </a:r>
                      <a:r>
                        <a:rPr lang="en-GB" sz="1400" dirty="0" smtClean="0">
                          <a:latin typeface="Arial" panose="020B0604020202020204" pitchFamily="34" charset="0"/>
                          <a:cs typeface="Arial" panose="020B0604020202020204" pitchFamily="34" charset="0"/>
                        </a:rPr>
                        <a:t>?</a:t>
                      </a:r>
                    </a:p>
                  </a:txBody>
                  <a:tcPr anchor="ctr"/>
                </a:tc>
                <a:tc>
                  <a:txBody>
                    <a:bodyPr/>
                    <a:lstStyle/>
                    <a:p>
                      <a:endParaRPr lang="en-GB" sz="1400">
                        <a:latin typeface="Arial" panose="020B0604020202020204" pitchFamily="34" charset="0"/>
                        <a:cs typeface="Arial" panose="020B0604020202020204" pitchFamily="34" charset="0"/>
                      </a:endParaRPr>
                    </a:p>
                  </a:txBody>
                  <a:tcPr anchor="ctr"/>
                </a:tc>
              </a:tr>
              <a:tr h="689212">
                <a:tc>
                  <a:txBody>
                    <a:bodyPr/>
                    <a:lstStyle/>
                    <a:p>
                      <a:r>
                        <a:rPr lang="en-GB" sz="1400" dirty="0" smtClean="0">
                          <a:latin typeface="Arial" panose="020B0604020202020204" pitchFamily="34" charset="0"/>
                          <a:cs typeface="Arial" panose="020B0604020202020204" pitchFamily="34" charset="0"/>
                        </a:rPr>
                        <a:t>6</a:t>
                      </a:r>
                      <a:endParaRPr lang="en-GB" sz="1400" dirty="0">
                        <a:latin typeface="Arial" panose="020B0604020202020204" pitchFamily="34" charset="0"/>
                        <a:cs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smtClean="0">
                          <a:latin typeface="Arial" panose="020B0604020202020204" pitchFamily="34" charset="0"/>
                          <a:cs typeface="Arial" panose="020B0604020202020204" pitchFamily="34" charset="0"/>
                        </a:rPr>
                        <a:t>¿A </a:t>
                      </a:r>
                      <a:r>
                        <a:rPr lang="en-GB" sz="1400" dirty="0" err="1" smtClean="0">
                          <a:latin typeface="Arial" panose="020B0604020202020204" pitchFamily="34" charset="0"/>
                          <a:cs typeface="Arial" panose="020B0604020202020204" pitchFamily="34" charset="0"/>
                        </a:rPr>
                        <a:t>qué</a:t>
                      </a:r>
                      <a:r>
                        <a:rPr lang="en-GB" sz="1400" dirty="0" smtClean="0">
                          <a:latin typeface="Arial" panose="020B0604020202020204" pitchFamily="34" charset="0"/>
                          <a:cs typeface="Arial" panose="020B0604020202020204" pitchFamily="34" charset="0"/>
                        </a:rPr>
                        <a:t> hora come / </a:t>
                      </a:r>
                      <a:r>
                        <a:rPr lang="en-GB" sz="1400" dirty="0" err="1" smtClean="0">
                          <a:latin typeface="Arial" panose="020B0604020202020204" pitchFamily="34" charset="0"/>
                          <a:cs typeface="Arial" panose="020B0604020202020204" pitchFamily="34" charset="0"/>
                        </a:rPr>
                        <a:t>almuerza</a:t>
                      </a:r>
                      <a:r>
                        <a:rPr lang="en-GB" sz="1400" dirty="0" smtClean="0">
                          <a:latin typeface="Arial" panose="020B0604020202020204" pitchFamily="34" charset="0"/>
                          <a:cs typeface="Arial" panose="020B0604020202020204" pitchFamily="34" charset="0"/>
                        </a:rPr>
                        <a:t>?</a:t>
                      </a:r>
                    </a:p>
                  </a:txBody>
                  <a:tcPr anchor="ctr"/>
                </a:tc>
                <a:tc>
                  <a:txBody>
                    <a:bodyPr/>
                    <a:lstStyle/>
                    <a:p>
                      <a:endParaRPr lang="en-GB" sz="1400" dirty="0">
                        <a:latin typeface="Arial" panose="020B0604020202020204" pitchFamily="34" charset="0"/>
                        <a:cs typeface="Arial" panose="020B0604020202020204" pitchFamily="34" charset="0"/>
                      </a:endParaRPr>
                    </a:p>
                  </a:txBody>
                  <a:tcPr anchor="ctr"/>
                </a:tc>
              </a:tr>
              <a:tr h="688964">
                <a:tc>
                  <a:txBody>
                    <a:bodyPr/>
                    <a:lstStyle/>
                    <a:p>
                      <a:r>
                        <a:rPr lang="en-GB" sz="1400" dirty="0" smtClean="0">
                          <a:latin typeface="Arial" panose="020B0604020202020204" pitchFamily="34" charset="0"/>
                          <a:cs typeface="Arial" panose="020B0604020202020204" pitchFamily="34" charset="0"/>
                        </a:rPr>
                        <a:t>7</a:t>
                      </a:r>
                      <a:endParaRPr lang="en-GB" sz="1400" dirty="0">
                        <a:latin typeface="Arial" panose="020B0604020202020204" pitchFamily="34" charset="0"/>
                        <a:cs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smtClean="0">
                          <a:latin typeface="Arial" panose="020B0604020202020204" pitchFamily="34" charset="0"/>
                          <a:cs typeface="Arial" panose="020B0604020202020204" pitchFamily="34" charset="0"/>
                        </a:rPr>
                        <a:t>¿Con </a:t>
                      </a:r>
                      <a:r>
                        <a:rPr lang="en-GB" sz="1400" dirty="0" err="1" smtClean="0">
                          <a:latin typeface="Arial" panose="020B0604020202020204" pitchFamily="34" charset="0"/>
                          <a:cs typeface="Arial" panose="020B0604020202020204" pitchFamily="34" charset="0"/>
                        </a:rPr>
                        <a:t>quién</a:t>
                      </a:r>
                      <a:r>
                        <a:rPr lang="en-GB" sz="1400" dirty="0" smtClean="0">
                          <a:latin typeface="Arial" panose="020B0604020202020204" pitchFamily="34" charset="0"/>
                          <a:cs typeface="Arial" panose="020B0604020202020204" pitchFamily="34" charset="0"/>
                        </a:rPr>
                        <a:t>?</a:t>
                      </a:r>
                    </a:p>
                  </a:txBody>
                  <a:tcPr anchor="ctr"/>
                </a:tc>
                <a:tc>
                  <a:txBody>
                    <a:bodyPr/>
                    <a:lstStyle/>
                    <a:p>
                      <a:endParaRPr lang="en-GB" sz="1400" dirty="0">
                        <a:latin typeface="Arial" panose="020B0604020202020204" pitchFamily="34" charset="0"/>
                        <a:cs typeface="Arial" panose="020B0604020202020204" pitchFamily="34" charset="0"/>
                      </a:endParaRPr>
                    </a:p>
                  </a:txBody>
                  <a:tcPr anchor="ctr"/>
                </a:tc>
              </a:tr>
              <a:tr h="806810">
                <a:tc>
                  <a:txBody>
                    <a:bodyPr/>
                    <a:lstStyle/>
                    <a:p>
                      <a:r>
                        <a:rPr lang="en-GB" sz="1400" dirty="0" smtClean="0">
                          <a:latin typeface="Arial" panose="020B0604020202020204" pitchFamily="34" charset="0"/>
                          <a:cs typeface="Arial" panose="020B0604020202020204" pitchFamily="34" charset="0"/>
                        </a:rPr>
                        <a:t>8</a:t>
                      </a:r>
                      <a:endParaRPr lang="en-GB" sz="1400" dirty="0">
                        <a:latin typeface="Arial" panose="020B0604020202020204" pitchFamily="34" charset="0"/>
                        <a:cs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smtClean="0">
                          <a:latin typeface="Arial" panose="020B0604020202020204" pitchFamily="34" charset="0"/>
                          <a:cs typeface="Arial" panose="020B0604020202020204" pitchFamily="34" charset="0"/>
                        </a:rPr>
                        <a:t>¿</a:t>
                      </a:r>
                      <a:r>
                        <a:rPr lang="en-GB" sz="1400" dirty="0" err="1" smtClean="0">
                          <a:latin typeface="Arial" panose="020B0604020202020204" pitchFamily="34" charset="0"/>
                          <a:cs typeface="Arial" panose="020B0604020202020204" pitchFamily="34" charset="0"/>
                        </a:rPr>
                        <a:t>Qué</a:t>
                      </a:r>
                      <a:r>
                        <a:rPr lang="en-GB" sz="1400" dirty="0" smtClean="0">
                          <a:latin typeface="Arial" panose="020B0604020202020204" pitchFamily="34" charset="0"/>
                          <a:cs typeface="Arial" panose="020B0604020202020204" pitchFamily="34" charset="0"/>
                        </a:rPr>
                        <a:t> </a:t>
                      </a:r>
                      <a:r>
                        <a:rPr lang="en-GB" sz="1400" dirty="0" err="1" smtClean="0">
                          <a:latin typeface="Arial" panose="020B0604020202020204" pitchFamily="34" charset="0"/>
                          <a:cs typeface="Arial" panose="020B0604020202020204" pitchFamily="34" charset="0"/>
                        </a:rPr>
                        <a:t>hace</a:t>
                      </a:r>
                      <a:r>
                        <a:rPr lang="en-GB" sz="1400" dirty="0" smtClean="0">
                          <a:latin typeface="Arial" panose="020B0604020202020204" pitchFamily="34" charset="0"/>
                          <a:cs typeface="Arial" panose="020B0604020202020204" pitchFamily="34" charset="0"/>
                        </a:rPr>
                        <a:t> </a:t>
                      </a:r>
                      <a:r>
                        <a:rPr lang="en-GB" sz="1400" dirty="0" err="1" smtClean="0">
                          <a:latin typeface="Arial" panose="020B0604020202020204" pitchFamily="34" charset="0"/>
                          <a:cs typeface="Arial" panose="020B0604020202020204" pitchFamily="34" charset="0"/>
                        </a:rPr>
                        <a:t>después</a:t>
                      </a:r>
                      <a:r>
                        <a:rPr lang="en-GB" sz="1400" dirty="0" smtClean="0">
                          <a:latin typeface="Arial" panose="020B0604020202020204" pitchFamily="34" charset="0"/>
                          <a:cs typeface="Arial" panose="020B0604020202020204" pitchFamily="34" charset="0"/>
                        </a:rPr>
                        <a:t> de comer?</a:t>
                      </a:r>
                    </a:p>
                  </a:txBody>
                  <a:tcPr anchor="ctr"/>
                </a:tc>
                <a:tc>
                  <a:txBody>
                    <a:bodyPr/>
                    <a:lstStyle/>
                    <a:p>
                      <a:endParaRPr lang="en-GB" sz="1400" dirty="0">
                        <a:latin typeface="Arial" panose="020B0604020202020204" pitchFamily="34" charset="0"/>
                        <a:cs typeface="Arial" panose="020B0604020202020204" pitchFamily="34" charset="0"/>
                      </a:endParaRPr>
                    </a:p>
                  </a:txBody>
                  <a:tcPr anchor="ctr"/>
                </a:tc>
              </a:tr>
              <a:tr h="688964">
                <a:tc>
                  <a:txBody>
                    <a:bodyPr/>
                    <a:lstStyle/>
                    <a:p>
                      <a:r>
                        <a:rPr lang="en-GB" sz="1400" dirty="0" smtClean="0">
                          <a:latin typeface="Arial" panose="020B0604020202020204" pitchFamily="34" charset="0"/>
                          <a:cs typeface="Arial" panose="020B0604020202020204" pitchFamily="34" charset="0"/>
                        </a:rPr>
                        <a:t>9</a:t>
                      </a:r>
                      <a:endParaRPr lang="en-GB" sz="1400" dirty="0">
                        <a:latin typeface="Arial" panose="020B0604020202020204" pitchFamily="34" charset="0"/>
                        <a:cs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smtClean="0">
                          <a:latin typeface="Arial" panose="020B0604020202020204" pitchFamily="34" charset="0"/>
                          <a:cs typeface="Arial" panose="020B0604020202020204" pitchFamily="34" charset="0"/>
                        </a:rPr>
                        <a:t>¿</a:t>
                      </a:r>
                      <a:r>
                        <a:rPr lang="en-GB" sz="1400" dirty="0" err="1" smtClean="0">
                          <a:latin typeface="Arial" panose="020B0604020202020204" pitchFamily="34" charset="0"/>
                          <a:cs typeface="Arial" panose="020B0604020202020204" pitchFamily="34" charset="0"/>
                        </a:rPr>
                        <a:t>Qué</a:t>
                      </a:r>
                      <a:r>
                        <a:rPr lang="en-GB" sz="1400" dirty="0" smtClean="0">
                          <a:latin typeface="Arial" panose="020B0604020202020204" pitchFamily="34" charset="0"/>
                          <a:cs typeface="Arial" panose="020B0604020202020204" pitchFamily="34" charset="0"/>
                        </a:rPr>
                        <a:t> </a:t>
                      </a:r>
                      <a:r>
                        <a:rPr lang="en-GB" sz="1400" dirty="0" err="1" smtClean="0">
                          <a:latin typeface="Arial" panose="020B0604020202020204" pitchFamily="34" charset="0"/>
                          <a:cs typeface="Arial" panose="020B0604020202020204" pitchFamily="34" charset="0"/>
                        </a:rPr>
                        <a:t>hace</a:t>
                      </a:r>
                      <a:r>
                        <a:rPr lang="en-GB" sz="1400" baseline="0" dirty="0" smtClean="0">
                          <a:latin typeface="Arial" panose="020B0604020202020204" pitchFamily="34" charset="0"/>
                          <a:cs typeface="Arial" panose="020B0604020202020204" pitchFamily="34" charset="0"/>
                        </a:rPr>
                        <a:t> </a:t>
                      </a:r>
                      <a:r>
                        <a:rPr lang="en-GB" sz="1400" baseline="0" dirty="0" err="1" smtClean="0">
                          <a:latin typeface="Arial" panose="020B0604020202020204" pitchFamily="34" charset="0"/>
                          <a:cs typeface="Arial" panose="020B0604020202020204" pitchFamily="34" charset="0"/>
                        </a:rPr>
                        <a:t>por</a:t>
                      </a:r>
                      <a:r>
                        <a:rPr lang="en-GB" sz="1400" baseline="0" dirty="0" smtClean="0">
                          <a:latin typeface="Arial" panose="020B0604020202020204" pitchFamily="34" charset="0"/>
                          <a:cs typeface="Arial" panose="020B0604020202020204" pitchFamily="34" charset="0"/>
                        </a:rPr>
                        <a:t> las </a:t>
                      </a:r>
                      <a:r>
                        <a:rPr lang="en-GB" sz="1400" baseline="0" dirty="0" err="1" smtClean="0">
                          <a:latin typeface="Arial" panose="020B0604020202020204" pitchFamily="34" charset="0"/>
                          <a:cs typeface="Arial" panose="020B0604020202020204" pitchFamily="34" charset="0"/>
                        </a:rPr>
                        <a:t>tardes</a:t>
                      </a:r>
                      <a:r>
                        <a:rPr lang="en-GB" sz="1400" baseline="0" dirty="0" smtClean="0">
                          <a:latin typeface="Arial" panose="020B0604020202020204" pitchFamily="34" charset="0"/>
                          <a:cs typeface="Arial" panose="020B0604020202020204" pitchFamily="34" charset="0"/>
                        </a:rPr>
                        <a:t>?</a:t>
                      </a:r>
                      <a:endParaRPr lang="en-GB" sz="1400" dirty="0" smtClean="0">
                        <a:latin typeface="Arial" panose="020B0604020202020204" pitchFamily="34" charset="0"/>
                        <a:cs typeface="Arial" panose="020B0604020202020204" pitchFamily="34" charset="0"/>
                      </a:endParaRPr>
                    </a:p>
                  </a:txBody>
                  <a:tcPr anchor="ctr"/>
                </a:tc>
                <a:tc>
                  <a:txBody>
                    <a:bodyPr/>
                    <a:lstStyle/>
                    <a:p>
                      <a:endParaRPr lang="en-GB" sz="1400" dirty="0">
                        <a:latin typeface="Arial" panose="020B0604020202020204" pitchFamily="34" charset="0"/>
                        <a:cs typeface="Arial" panose="020B0604020202020204" pitchFamily="34" charset="0"/>
                      </a:endParaRPr>
                    </a:p>
                  </a:txBody>
                  <a:tcPr anchor="ctr"/>
                </a:tc>
              </a:tr>
              <a:tr h="806810">
                <a:tc>
                  <a:txBody>
                    <a:bodyPr/>
                    <a:lstStyle/>
                    <a:p>
                      <a:r>
                        <a:rPr lang="en-GB" sz="1400" dirty="0" smtClean="0">
                          <a:latin typeface="Arial" panose="020B0604020202020204" pitchFamily="34" charset="0"/>
                          <a:cs typeface="Arial" panose="020B0604020202020204" pitchFamily="34" charset="0"/>
                        </a:rPr>
                        <a:t>10</a:t>
                      </a:r>
                      <a:endParaRPr lang="en-GB" sz="1400" dirty="0">
                        <a:latin typeface="Arial" panose="020B0604020202020204" pitchFamily="34" charset="0"/>
                        <a:cs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smtClean="0">
                          <a:latin typeface="Arial" panose="020B0604020202020204" pitchFamily="34" charset="0"/>
                          <a:cs typeface="Arial" panose="020B0604020202020204" pitchFamily="34" charset="0"/>
                        </a:rPr>
                        <a:t>¿A </a:t>
                      </a:r>
                      <a:r>
                        <a:rPr lang="en-GB" sz="1400" dirty="0" err="1" smtClean="0">
                          <a:latin typeface="Arial" panose="020B0604020202020204" pitchFamily="34" charset="0"/>
                          <a:cs typeface="Arial" panose="020B0604020202020204" pitchFamily="34" charset="0"/>
                        </a:rPr>
                        <a:t>qué</a:t>
                      </a:r>
                      <a:r>
                        <a:rPr lang="en-GB" sz="1400" dirty="0" smtClean="0">
                          <a:latin typeface="Arial" panose="020B0604020202020204" pitchFamily="34" charset="0"/>
                          <a:cs typeface="Arial" panose="020B0604020202020204" pitchFamily="34" charset="0"/>
                        </a:rPr>
                        <a:t> hora se </a:t>
                      </a:r>
                      <a:r>
                        <a:rPr lang="en-GB" sz="1400" dirty="0" err="1" smtClean="0">
                          <a:latin typeface="Arial" panose="020B0604020202020204" pitchFamily="34" charset="0"/>
                          <a:cs typeface="Arial" panose="020B0604020202020204" pitchFamily="34" charset="0"/>
                        </a:rPr>
                        <a:t>acuesta</a:t>
                      </a:r>
                      <a:r>
                        <a:rPr lang="en-GB" sz="1400" dirty="0" smtClean="0">
                          <a:latin typeface="Arial" panose="020B0604020202020204" pitchFamily="34" charset="0"/>
                          <a:cs typeface="Arial" panose="020B0604020202020204" pitchFamily="34" charset="0"/>
                        </a:rPr>
                        <a:t>?</a:t>
                      </a:r>
                    </a:p>
                  </a:txBody>
                  <a:tcPr anchor="ctr"/>
                </a:tc>
                <a:tc>
                  <a:txBody>
                    <a:bodyPr/>
                    <a:lstStyle/>
                    <a:p>
                      <a:endParaRPr lang="en-GB" sz="1400" dirty="0">
                        <a:latin typeface="Arial" panose="020B0604020202020204" pitchFamily="34" charset="0"/>
                        <a:cs typeface="Arial" panose="020B0604020202020204" pitchFamily="34" charset="0"/>
                      </a:endParaRPr>
                    </a:p>
                  </a:txBody>
                  <a:tcPr anchor="ctr"/>
                </a:tc>
              </a:tr>
            </a:tbl>
          </a:graphicData>
        </a:graphic>
      </p:graphicFrame>
      <p:sp>
        <p:nvSpPr>
          <p:cNvPr id="3" name="TextBox 2"/>
          <p:cNvSpPr txBox="1"/>
          <p:nvPr/>
        </p:nvSpPr>
        <p:spPr>
          <a:xfrm>
            <a:off x="148860" y="160893"/>
            <a:ext cx="6099870" cy="523220"/>
          </a:xfrm>
          <a:prstGeom prst="rect">
            <a:avLst/>
          </a:prstGeom>
          <a:noFill/>
        </p:spPr>
        <p:txBody>
          <a:bodyPr wrap="square" rtlCol="0">
            <a:spAutoFit/>
          </a:bodyPr>
          <a:lstStyle/>
          <a:p>
            <a:r>
              <a:rPr lang="en-GB" sz="1400" b="1" dirty="0" smtClean="0">
                <a:solidFill>
                  <a:prstClr val="black"/>
                </a:solidFill>
                <a:latin typeface="Arial" panose="020B0604020202020204" pitchFamily="34" charset="0"/>
                <a:cs typeface="Arial" panose="020B0604020202020204" pitchFamily="34" charset="0"/>
              </a:rPr>
              <a:t>4.  La </a:t>
            </a:r>
            <a:r>
              <a:rPr lang="en-GB" sz="1400" b="1" dirty="0" err="1" smtClean="0">
                <a:solidFill>
                  <a:prstClr val="black"/>
                </a:solidFill>
                <a:latin typeface="Arial" panose="020B0604020202020204" pitchFamily="34" charset="0"/>
                <a:cs typeface="Arial" panose="020B0604020202020204" pitchFamily="34" charset="0"/>
              </a:rPr>
              <a:t>rutina</a:t>
            </a:r>
            <a:r>
              <a:rPr lang="en-GB" sz="1400" b="1" dirty="0" smtClean="0">
                <a:solidFill>
                  <a:prstClr val="black"/>
                </a:solidFill>
                <a:latin typeface="Arial" panose="020B0604020202020204" pitchFamily="34" charset="0"/>
                <a:cs typeface="Arial" panose="020B0604020202020204" pitchFamily="34" charset="0"/>
              </a:rPr>
              <a:t> </a:t>
            </a:r>
            <a:r>
              <a:rPr lang="en-GB" sz="1400" b="1" dirty="0" err="1" smtClean="0">
                <a:solidFill>
                  <a:prstClr val="black"/>
                </a:solidFill>
                <a:latin typeface="Arial" panose="020B0604020202020204" pitchFamily="34" charset="0"/>
                <a:cs typeface="Arial" panose="020B0604020202020204" pitchFamily="34" charset="0"/>
              </a:rPr>
              <a:t>diaria</a:t>
            </a:r>
            <a:r>
              <a:rPr lang="en-GB" sz="1400" b="1" dirty="0" smtClean="0">
                <a:solidFill>
                  <a:prstClr val="black"/>
                </a:solidFill>
                <a:latin typeface="Arial" panose="020B0604020202020204" pitchFamily="34" charset="0"/>
                <a:cs typeface="Arial" panose="020B0604020202020204" pitchFamily="34" charset="0"/>
              </a:rPr>
              <a:t> de un </a:t>
            </a:r>
            <a:r>
              <a:rPr lang="en-GB" sz="1400" b="1" dirty="0" err="1" smtClean="0">
                <a:solidFill>
                  <a:prstClr val="black"/>
                </a:solidFill>
                <a:latin typeface="Arial" panose="020B0604020202020204" pitchFamily="34" charset="0"/>
                <a:cs typeface="Arial" panose="020B0604020202020204" pitchFamily="34" charset="0"/>
              </a:rPr>
              <a:t>bailarín</a:t>
            </a:r>
            <a:r>
              <a:rPr lang="en-GB" sz="1400" b="1" dirty="0" smtClean="0">
                <a:solidFill>
                  <a:prstClr val="black"/>
                </a:solidFill>
                <a:latin typeface="Arial" panose="020B0604020202020204" pitchFamily="34" charset="0"/>
                <a:cs typeface="Arial" panose="020B0604020202020204" pitchFamily="34" charset="0"/>
              </a:rPr>
              <a:t/>
            </a:r>
            <a:br>
              <a:rPr lang="en-GB" sz="1400" b="1" dirty="0" smtClean="0">
                <a:solidFill>
                  <a:prstClr val="black"/>
                </a:solidFill>
                <a:latin typeface="Arial" panose="020B0604020202020204" pitchFamily="34" charset="0"/>
                <a:cs typeface="Arial" panose="020B0604020202020204" pitchFamily="34" charset="0"/>
              </a:rPr>
            </a:br>
            <a:r>
              <a:rPr lang="en-GB" sz="1400" b="1" dirty="0" smtClean="0">
                <a:solidFill>
                  <a:prstClr val="black"/>
                </a:solidFill>
                <a:latin typeface="Arial" panose="020B0604020202020204" pitchFamily="34" charset="0"/>
                <a:cs typeface="Arial" panose="020B0604020202020204" pitchFamily="34" charset="0"/>
              </a:rPr>
              <a:t>Mira el video y </a:t>
            </a:r>
            <a:r>
              <a:rPr lang="en-GB" sz="1400" b="1" dirty="0" err="1" smtClean="0">
                <a:solidFill>
                  <a:prstClr val="black"/>
                </a:solidFill>
                <a:latin typeface="Arial" panose="020B0604020202020204" pitchFamily="34" charset="0"/>
                <a:cs typeface="Arial" panose="020B0604020202020204" pitchFamily="34" charset="0"/>
              </a:rPr>
              <a:t>contesta</a:t>
            </a:r>
            <a:r>
              <a:rPr lang="en-GB" sz="1400" b="1" dirty="0" smtClean="0">
                <a:solidFill>
                  <a:prstClr val="black"/>
                </a:solidFill>
                <a:latin typeface="Arial" panose="020B0604020202020204" pitchFamily="34" charset="0"/>
                <a:cs typeface="Arial" panose="020B0604020202020204" pitchFamily="34" charset="0"/>
              </a:rPr>
              <a:t> a las </a:t>
            </a:r>
            <a:r>
              <a:rPr lang="en-GB" sz="1400" b="1" dirty="0" err="1" smtClean="0">
                <a:solidFill>
                  <a:prstClr val="black"/>
                </a:solidFill>
                <a:latin typeface="Arial" panose="020B0604020202020204" pitchFamily="34" charset="0"/>
                <a:cs typeface="Arial" panose="020B0604020202020204" pitchFamily="34" charset="0"/>
              </a:rPr>
              <a:t>preguntas</a:t>
            </a:r>
            <a:r>
              <a:rPr lang="en-GB" sz="1400" b="1" dirty="0" smtClean="0">
                <a:solidFill>
                  <a:prstClr val="black"/>
                </a:solidFill>
                <a:latin typeface="Arial" panose="020B0604020202020204" pitchFamily="34" charset="0"/>
                <a:cs typeface="Arial" panose="020B0604020202020204" pitchFamily="34" charset="0"/>
              </a:rPr>
              <a:t> </a:t>
            </a:r>
            <a:r>
              <a:rPr lang="en-GB" sz="1400" b="1" dirty="0" err="1" smtClean="0">
                <a:solidFill>
                  <a:prstClr val="black"/>
                </a:solidFill>
                <a:latin typeface="Arial" panose="020B0604020202020204" pitchFamily="34" charset="0"/>
                <a:cs typeface="Arial" panose="020B0604020202020204" pitchFamily="34" charset="0"/>
              </a:rPr>
              <a:t>en</a:t>
            </a:r>
            <a:r>
              <a:rPr lang="en-GB" sz="1400" b="1" dirty="0" smtClean="0">
                <a:solidFill>
                  <a:prstClr val="black"/>
                </a:solidFill>
                <a:latin typeface="Arial" panose="020B0604020202020204" pitchFamily="34" charset="0"/>
                <a:cs typeface="Arial" panose="020B0604020202020204" pitchFamily="34" charset="0"/>
              </a:rPr>
              <a:t> </a:t>
            </a:r>
            <a:r>
              <a:rPr lang="en-GB" sz="1400" b="1" dirty="0" err="1" smtClean="0">
                <a:solidFill>
                  <a:prstClr val="black"/>
                </a:solidFill>
                <a:latin typeface="Arial" panose="020B0604020202020204" pitchFamily="34" charset="0"/>
                <a:cs typeface="Arial" panose="020B0604020202020204" pitchFamily="34" charset="0"/>
              </a:rPr>
              <a:t>español</a:t>
            </a:r>
            <a:r>
              <a:rPr lang="en-GB" sz="1400" b="1" dirty="0" smtClean="0">
                <a:solidFill>
                  <a:prstClr val="black"/>
                </a:solidFill>
                <a:latin typeface="Arial" panose="020B0604020202020204" pitchFamily="34" charset="0"/>
                <a:cs typeface="Arial" panose="020B0604020202020204" pitchFamily="34" charset="0"/>
              </a:rPr>
              <a:t>.</a:t>
            </a:r>
            <a:endParaRPr lang="en-GB" sz="14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96069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6858000" cy="9144000"/>
          </a:xfrm>
          <a:prstGeom prst="rect">
            <a:avLst/>
          </a:prstGeom>
        </p:spPr>
      </p:pic>
    </p:spTree>
    <p:extLst>
      <p:ext uri="{BB962C8B-B14F-4D97-AF65-F5344CB8AC3E}">
        <p14:creationId xmlns:p14="http://schemas.microsoft.com/office/powerpoint/2010/main" val="18611812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3797"/>
            <a:ext cx="6858000" cy="9136406"/>
          </a:xfrm>
          <a:prstGeom prst="rect">
            <a:avLst/>
          </a:prstGeom>
        </p:spPr>
      </p:pic>
    </p:spTree>
    <p:extLst>
      <p:ext uri="{BB962C8B-B14F-4D97-AF65-F5344CB8AC3E}">
        <p14:creationId xmlns:p14="http://schemas.microsoft.com/office/powerpoint/2010/main" val="5299858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clrChange>
              <a:clrFrom>
                <a:srgbClr val="FFFFE1"/>
              </a:clrFrom>
              <a:clrTo>
                <a:srgbClr val="FFFFE1">
                  <a:alpha val="0"/>
                </a:srgbClr>
              </a:clrTo>
            </a:clrChange>
          </a:blip>
          <a:stretch>
            <a:fillRect/>
          </a:stretch>
        </p:blipFill>
        <p:spPr>
          <a:xfrm>
            <a:off x="154442" y="6852"/>
            <a:ext cx="6551158" cy="9267774"/>
          </a:xfrm>
          <a:prstGeom prst="rect">
            <a:avLst/>
          </a:prstGeom>
        </p:spPr>
      </p:pic>
    </p:spTree>
    <p:extLst>
      <p:ext uri="{BB962C8B-B14F-4D97-AF65-F5344CB8AC3E}">
        <p14:creationId xmlns:p14="http://schemas.microsoft.com/office/powerpoint/2010/main" val="3300568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2271" y="249257"/>
            <a:ext cx="6504215" cy="8894743"/>
          </a:xfrm>
          <a:prstGeom prst="rect">
            <a:avLst/>
          </a:prstGeom>
        </p:spPr>
        <p:txBody>
          <a:bodyPr wrap="square">
            <a:spAutoFit/>
          </a:bodyPr>
          <a:lstStyle/>
          <a:p>
            <a:pPr marL="285750" indent="-285750">
              <a:buFont typeface="Wingdings" panose="05000000000000000000" pitchFamily="2" charset="2"/>
              <a:buChar char="§"/>
            </a:pPr>
            <a:r>
              <a:rPr lang="en-GB" sz="1300" i="1" dirty="0"/>
              <a:t>Practice of the grammar point in ‘input language’ </a:t>
            </a:r>
            <a:r>
              <a:rPr lang="en-GB" sz="1300" dirty="0"/>
              <a:t>(listening and reading), doing structured tasks which require identification of a grammatical feature and linking it to a meaning or function, normally with other contextual clues stripped away. For example, distinguishing between different tense forms with no adverbs of time to offer clues; or distinguishing between different persons of verbs without the pronoun to assist. This aspect of grammar practice is very underdeveloped in many contexts, and not well supported by many course books. Too often, teaching jumps from a formal explanation straight to a demand to use the grammar productively. This can lead to poor mastery. </a:t>
            </a:r>
          </a:p>
          <a:p>
            <a:endParaRPr lang="en-GB" sz="1300" dirty="0"/>
          </a:p>
          <a:p>
            <a:pPr marL="285750" indent="-285750">
              <a:buFont typeface="Wingdings" panose="05000000000000000000" pitchFamily="2" charset="2"/>
              <a:buChar char="§"/>
            </a:pPr>
            <a:r>
              <a:rPr lang="en-GB" sz="1300" i="1" dirty="0" smtClean="0"/>
              <a:t>Practice </a:t>
            </a:r>
            <a:r>
              <a:rPr lang="en-GB" sz="1300" i="1" dirty="0"/>
              <a:t>in productive use of the features being taught</a:t>
            </a:r>
            <a:r>
              <a:rPr lang="en-GB" sz="1300" dirty="0"/>
              <a:t>, initially in carefully structured or supported contexts. The scaffolding effectively relieves pressure on the working memory by allowing it to focus on the one new grammatical feature which has not yet been </a:t>
            </a:r>
            <a:r>
              <a:rPr lang="en-GB" sz="1300" dirty="0" err="1"/>
              <a:t>automatised</a:t>
            </a:r>
            <a:r>
              <a:rPr lang="en-GB" sz="1300" dirty="0"/>
              <a:t> into the long term memory. This is usually achieved by limiting the choice of forms, or supplying part of the structure or sentence so the pupil can focus on getting the new grammatical feature correct. As </a:t>
            </a:r>
            <a:r>
              <a:rPr lang="en-GB" sz="1300" dirty="0" err="1"/>
              <a:t>automatisation</a:t>
            </a:r>
            <a:r>
              <a:rPr lang="en-GB" sz="1300" dirty="0"/>
              <a:t> increases (so as the language is transferred to the long term memory), the scaffolding can be incrementally removed. </a:t>
            </a:r>
          </a:p>
          <a:p>
            <a:endParaRPr lang="en-GB" sz="1300" dirty="0"/>
          </a:p>
          <a:p>
            <a:pPr marL="285750" indent="-285750">
              <a:buFont typeface="Wingdings" panose="05000000000000000000" pitchFamily="2" charset="2"/>
              <a:buChar char="§"/>
            </a:pPr>
            <a:r>
              <a:rPr lang="en-GB" sz="1300" i="1" dirty="0" smtClean="0"/>
              <a:t>Productive </a:t>
            </a:r>
            <a:r>
              <a:rPr lang="en-GB" sz="1300" i="1" dirty="0"/>
              <a:t>use in free writing and speech in a range of contexts </a:t>
            </a:r>
            <a:r>
              <a:rPr lang="en-GB" sz="1300" dirty="0"/>
              <a:t>will be most likely to be successful if it has been accompanied by ample more structured practice as outlined above. Teachers should be aware that in spontaneous production, particularly in speech, where there is less time for active thinking and the pressure on the working memory is therefore greatest, there is still likely to be a level of error. We discuss how this should be handled in the section on error. </a:t>
            </a:r>
          </a:p>
          <a:p>
            <a:endParaRPr lang="en-GB" sz="1300" dirty="0"/>
          </a:p>
          <a:p>
            <a:r>
              <a:rPr lang="en-GB" sz="1300" dirty="0"/>
              <a:t>5.5 French, German and Spanish are the most commonly taught foreign languages in English schools. In these languages, agreements on verbs and on other parts of speech such as pronouns, articles and adjectives, convey important meanings which express tense, person, number, gender, case, and aspect. These constitute a large part of grammatical systems. They need to be taught directly, because they </a:t>
            </a:r>
            <a:endParaRPr lang="en-GB" sz="1300" dirty="0" smtClean="0"/>
          </a:p>
          <a:p>
            <a:endParaRPr lang="en-GB" sz="1300" dirty="0"/>
          </a:p>
          <a:p>
            <a:r>
              <a:rPr lang="en-GB" sz="1300" dirty="0"/>
              <a:t>a) are not naturally salient to pupils (</a:t>
            </a:r>
            <a:r>
              <a:rPr lang="en-GB" sz="1300" dirty="0" err="1"/>
              <a:t>eg</a:t>
            </a:r>
            <a:r>
              <a:rPr lang="en-GB" sz="1300" dirty="0"/>
              <a:t> small sounds at the end or start of words) </a:t>
            </a:r>
          </a:p>
          <a:p>
            <a:r>
              <a:rPr lang="en-GB" sz="1300" dirty="0"/>
              <a:t>b) do not have direct links to English (</a:t>
            </a:r>
            <a:r>
              <a:rPr lang="en-GB" sz="1300" dirty="0" err="1"/>
              <a:t>eg</a:t>
            </a:r>
            <a:r>
              <a:rPr lang="en-GB" sz="1300" dirty="0"/>
              <a:t> ‘je mange’ is both ‘I eat’ and ‘I am eating’) </a:t>
            </a:r>
          </a:p>
          <a:p>
            <a:r>
              <a:rPr lang="en-GB" sz="1300" dirty="0"/>
              <a:t>c) do not have unique meanings (</a:t>
            </a:r>
            <a:r>
              <a:rPr lang="en-GB" sz="1300" dirty="0" err="1"/>
              <a:t>eg</a:t>
            </a:r>
            <a:r>
              <a:rPr lang="en-GB" sz="1300" dirty="0"/>
              <a:t> the sounds /a/ and /e/ in French have multiple grammatical functions </a:t>
            </a:r>
            <a:r>
              <a:rPr lang="en-GB" sz="1300" dirty="0" err="1"/>
              <a:t>eg</a:t>
            </a:r>
            <a:r>
              <a:rPr lang="en-GB" sz="1300" dirty="0"/>
              <a:t> ‘</a:t>
            </a:r>
            <a:r>
              <a:rPr lang="en-GB" sz="1300" dirty="0" err="1"/>
              <a:t>mangé</a:t>
            </a:r>
            <a:r>
              <a:rPr lang="en-GB" sz="1300" dirty="0"/>
              <a:t>’ and ‘manger’ which sound identical) </a:t>
            </a:r>
          </a:p>
          <a:p>
            <a:r>
              <a:rPr lang="en-GB" sz="1300" dirty="0"/>
              <a:t>d) have complex or subtle relations with the surrounding discourse (</a:t>
            </a:r>
            <a:r>
              <a:rPr lang="en-GB" sz="1300" dirty="0" err="1"/>
              <a:t>eg</a:t>
            </a:r>
            <a:r>
              <a:rPr lang="en-GB" sz="1300" dirty="0"/>
              <a:t> in Spanish a subject pronoun is not used if who you are talking about is already obvious from the language that came before but is used if the speaker wants to introduce or emphasise a particular person). </a:t>
            </a:r>
          </a:p>
          <a:p>
            <a:endParaRPr lang="en-GB" sz="1300" dirty="0"/>
          </a:p>
          <a:p>
            <a:r>
              <a:rPr lang="en-GB" sz="1300" dirty="0"/>
              <a:t>5.6 By the end of the first year pupils should have good knowledge of one or two tense systems, a good range of agreements, and how to form negatives using the verbs they know. By the end of the second year of learning pupils should have extended their knowledge of agreement systems, and be able to use two or three tense systems in regular and the most common irregular forms. Confidence and accuracy of use should be expected in contexts where pupils can use the knowledge they have gained. </a:t>
            </a:r>
            <a:endParaRPr lang="en-GB" sz="1300" dirty="0"/>
          </a:p>
        </p:txBody>
      </p:sp>
    </p:spTree>
    <p:extLst>
      <p:ext uri="{BB962C8B-B14F-4D97-AF65-F5344CB8AC3E}">
        <p14:creationId xmlns:p14="http://schemas.microsoft.com/office/powerpoint/2010/main" val="30310304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6858000" cy="9502831"/>
          </a:xfrm>
          <a:prstGeom prst="rect">
            <a:avLst/>
          </a:prstGeom>
        </p:spPr>
      </p:pic>
    </p:spTree>
    <p:extLst>
      <p:ext uri="{BB962C8B-B14F-4D97-AF65-F5344CB8AC3E}">
        <p14:creationId xmlns:p14="http://schemas.microsoft.com/office/powerpoint/2010/main" val="8319475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8715348"/>
            <a:ext cx="439815" cy="428652"/>
          </a:xfrm>
          <a:prstGeom prst="rect">
            <a:avLst/>
          </a:prstGeom>
        </p:spPr>
      </p:pic>
      <p:pic>
        <p:nvPicPr>
          <p:cNvPr id="5" name="Picture 4"/>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60217" y="8715348"/>
            <a:ext cx="439815" cy="428652"/>
          </a:xfrm>
          <a:prstGeom prst="rect">
            <a:avLst/>
          </a:prstGeom>
        </p:spPr>
      </p:pic>
      <p:pic>
        <p:nvPicPr>
          <p:cNvPr id="6" name="Picture 5"/>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20434" y="8715348"/>
            <a:ext cx="439815" cy="428652"/>
          </a:xfrm>
          <a:prstGeom prst="rect">
            <a:avLst/>
          </a:prstGeom>
        </p:spPr>
      </p:pic>
      <p:pic>
        <p:nvPicPr>
          <p:cNvPr id="7" name="Picture 6"/>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80651" y="8715348"/>
            <a:ext cx="439815" cy="428652"/>
          </a:xfrm>
          <a:prstGeom prst="rect">
            <a:avLst/>
          </a:prstGeom>
        </p:spPr>
      </p:pic>
      <p:pic>
        <p:nvPicPr>
          <p:cNvPr id="8" name="Picture 7"/>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440868" y="8715348"/>
            <a:ext cx="439815" cy="428652"/>
          </a:xfrm>
          <a:prstGeom prst="rect">
            <a:avLst/>
          </a:prstGeom>
        </p:spPr>
      </p:pic>
      <p:pic>
        <p:nvPicPr>
          <p:cNvPr id="9" name="Picture 8"/>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801085" y="8715348"/>
            <a:ext cx="439815" cy="428652"/>
          </a:xfrm>
          <a:prstGeom prst="rect">
            <a:avLst/>
          </a:prstGeom>
        </p:spPr>
      </p:pic>
      <p:pic>
        <p:nvPicPr>
          <p:cNvPr id="10" name="Picture 9"/>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161302" y="8715348"/>
            <a:ext cx="439815" cy="428652"/>
          </a:xfrm>
          <a:prstGeom prst="rect">
            <a:avLst/>
          </a:prstGeom>
        </p:spPr>
      </p:pic>
      <p:pic>
        <p:nvPicPr>
          <p:cNvPr id="11" name="Picture 10"/>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521519" y="8715348"/>
            <a:ext cx="439815" cy="428652"/>
          </a:xfrm>
          <a:prstGeom prst="rect">
            <a:avLst/>
          </a:prstGeom>
        </p:spPr>
      </p:pic>
      <p:pic>
        <p:nvPicPr>
          <p:cNvPr id="12" name="Picture 11"/>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881736" y="8715348"/>
            <a:ext cx="439815" cy="428652"/>
          </a:xfrm>
          <a:prstGeom prst="rect">
            <a:avLst/>
          </a:prstGeom>
        </p:spPr>
      </p:pic>
      <p:pic>
        <p:nvPicPr>
          <p:cNvPr id="13" name="Picture 1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241953" y="8715348"/>
            <a:ext cx="439815" cy="428652"/>
          </a:xfrm>
          <a:prstGeom prst="rect">
            <a:avLst/>
          </a:prstGeom>
        </p:spPr>
      </p:pic>
      <p:pic>
        <p:nvPicPr>
          <p:cNvPr id="14" name="Picture 13"/>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602170" y="8715348"/>
            <a:ext cx="439815" cy="428652"/>
          </a:xfrm>
          <a:prstGeom prst="rect">
            <a:avLst/>
          </a:prstGeom>
        </p:spPr>
      </p:pic>
      <p:pic>
        <p:nvPicPr>
          <p:cNvPr id="15" name="Picture 14"/>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962387" y="8715348"/>
            <a:ext cx="439815" cy="428652"/>
          </a:xfrm>
          <a:prstGeom prst="rect">
            <a:avLst/>
          </a:prstGeom>
        </p:spPr>
      </p:pic>
      <p:pic>
        <p:nvPicPr>
          <p:cNvPr id="16" name="Picture 15"/>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322604" y="8715348"/>
            <a:ext cx="439815" cy="428652"/>
          </a:xfrm>
          <a:prstGeom prst="rect">
            <a:avLst/>
          </a:prstGeom>
        </p:spPr>
      </p:pic>
      <p:pic>
        <p:nvPicPr>
          <p:cNvPr id="17" name="Picture 16"/>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682821" y="8715348"/>
            <a:ext cx="439815" cy="428652"/>
          </a:xfrm>
          <a:prstGeom prst="rect">
            <a:avLst/>
          </a:prstGeom>
        </p:spPr>
      </p:pic>
      <p:pic>
        <p:nvPicPr>
          <p:cNvPr id="18" name="Picture 17"/>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043038" y="8715348"/>
            <a:ext cx="439815" cy="428652"/>
          </a:xfrm>
          <a:prstGeom prst="rect">
            <a:avLst/>
          </a:prstGeom>
        </p:spPr>
      </p:pic>
      <p:pic>
        <p:nvPicPr>
          <p:cNvPr id="19" name="Picture 18"/>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403255" y="8715348"/>
            <a:ext cx="439815" cy="428652"/>
          </a:xfrm>
          <a:prstGeom prst="rect">
            <a:avLst/>
          </a:prstGeom>
        </p:spPr>
      </p:pic>
      <p:pic>
        <p:nvPicPr>
          <p:cNvPr id="20" name="Picture 19"/>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763472" y="8715348"/>
            <a:ext cx="439815" cy="428652"/>
          </a:xfrm>
          <a:prstGeom prst="rect">
            <a:avLst/>
          </a:prstGeom>
        </p:spPr>
      </p:pic>
      <p:pic>
        <p:nvPicPr>
          <p:cNvPr id="21" name="Picture 20"/>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123689" y="8715348"/>
            <a:ext cx="439815" cy="428652"/>
          </a:xfrm>
          <a:prstGeom prst="rect">
            <a:avLst/>
          </a:prstGeom>
        </p:spPr>
      </p:pic>
      <p:pic>
        <p:nvPicPr>
          <p:cNvPr id="22" name="Picture 21"/>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483906" y="8715348"/>
            <a:ext cx="439815" cy="428652"/>
          </a:xfrm>
          <a:prstGeom prst="rect">
            <a:avLst/>
          </a:prstGeom>
        </p:spPr>
      </p:pic>
      <p:pic>
        <p:nvPicPr>
          <p:cNvPr id="29" name="Picture 28"/>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253234" y="346759"/>
            <a:ext cx="681602" cy="482937"/>
          </a:xfrm>
          <a:prstGeom prst="rect">
            <a:avLst/>
          </a:prstGeom>
        </p:spPr>
      </p:pic>
      <p:sp>
        <p:nvSpPr>
          <p:cNvPr id="30" name="TextBox 29"/>
          <p:cNvSpPr txBox="1"/>
          <p:nvPr/>
        </p:nvSpPr>
        <p:spPr>
          <a:xfrm>
            <a:off x="51708" y="390695"/>
            <a:ext cx="6099870" cy="307777"/>
          </a:xfrm>
          <a:prstGeom prst="rect">
            <a:avLst/>
          </a:prstGeom>
          <a:noFill/>
        </p:spPr>
        <p:txBody>
          <a:bodyPr wrap="square" rtlCol="0">
            <a:spAutoFit/>
          </a:bodyPr>
          <a:lstStyle/>
          <a:p>
            <a:r>
              <a:rPr lang="en-GB" sz="1400" b="1" dirty="0" smtClean="0">
                <a:solidFill>
                  <a:prstClr val="black"/>
                </a:solidFill>
                <a:latin typeface="Arial" panose="020B0604020202020204" pitchFamily="34" charset="0"/>
                <a:cs typeface="Arial" panose="020B0604020202020204" pitchFamily="34" charset="0"/>
              </a:rPr>
              <a:t>Online resources</a:t>
            </a:r>
            <a:endParaRPr lang="en-GB" sz="1400" dirty="0">
              <a:solidFill>
                <a:prstClr val="black"/>
              </a:solidFill>
              <a:latin typeface="Arial" panose="020B0604020202020204" pitchFamily="34" charset="0"/>
              <a:cs typeface="Arial" panose="020B0604020202020204" pitchFamily="34" charset="0"/>
            </a:endParaRPr>
          </a:p>
        </p:txBody>
      </p:sp>
      <p:sp>
        <p:nvSpPr>
          <p:cNvPr id="31" name="TextBox 30"/>
          <p:cNvSpPr txBox="1"/>
          <p:nvPr/>
        </p:nvSpPr>
        <p:spPr>
          <a:xfrm>
            <a:off x="103417" y="72672"/>
            <a:ext cx="6656612" cy="307777"/>
          </a:xfrm>
          <a:prstGeom prst="rect">
            <a:avLst/>
          </a:prstGeom>
          <a:solidFill>
            <a:schemeClr val="tx1">
              <a:lumMod val="75000"/>
              <a:lumOff val="25000"/>
            </a:schemeClr>
          </a:solidFill>
        </p:spPr>
        <p:txBody>
          <a:bodyPr wrap="square" rtlCol="0">
            <a:spAutoFit/>
          </a:bodyPr>
          <a:lstStyle/>
          <a:p>
            <a:r>
              <a:rPr lang="en-GB" sz="1400" b="1" dirty="0" smtClean="0">
                <a:solidFill>
                  <a:prstClr val="white"/>
                </a:solidFill>
                <a:latin typeface="Arial" panose="020B0604020202020204" pitchFamily="34" charset="0"/>
                <a:cs typeface="Arial" panose="020B0604020202020204" pitchFamily="34" charset="0"/>
              </a:rPr>
              <a:t>Day 3: </a:t>
            </a:r>
            <a:r>
              <a:rPr lang="en-GB" sz="1400" dirty="0" smtClean="0">
                <a:solidFill>
                  <a:prstClr val="white"/>
                </a:solidFill>
                <a:latin typeface="Arial" panose="020B0604020202020204" pitchFamily="34" charset="0"/>
                <a:cs typeface="Arial" panose="020B0604020202020204" pitchFamily="34" charset="0"/>
              </a:rPr>
              <a:t>Teaching Spanish grammar</a:t>
            </a:r>
            <a:endParaRPr lang="en-GB" sz="1400" dirty="0">
              <a:solidFill>
                <a:prstClr val="white"/>
              </a:solidFill>
              <a:latin typeface="Arial" panose="020B0604020202020204" pitchFamily="34" charset="0"/>
              <a:cs typeface="Arial" panose="020B0604020202020204" pitchFamily="34" charset="0"/>
            </a:endParaRPr>
          </a:p>
        </p:txBody>
      </p:sp>
      <p:graphicFrame>
        <p:nvGraphicFramePr>
          <p:cNvPr id="32" name="Table 31"/>
          <p:cNvGraphicFramePr>
            <a:graphicFrameLocks noGrp="1"/>
          </p:cNvGraphicFramePr>
          <p:nvPr>
            <p:extLst>
              <p:ext uri="{D42A27DB-BD31-4B8C-83A1-F6EECF244321}">
                <p14:modId xmlns:p14="http://schemas.microsoft.com/office/powerpoint/2010/main" val="1369991247"/>
              </p:ext>
            </p:extLst>
          </p:nvPr>
        </p:nvGraphicFramePr>
        <p:xfrm>
          <a:off x="174807" y="725693"/>
          <a:ext cx="6204222" cy="7572025"/>
        </p:xfrm>
        <a:graphic>
          <a:graphicData uri="http://schemas.openxmlformats.org/drawingml/2006/table">
            <a:tbl>
              <a:tblPr firstRow="1" bandRow="1">
                <a:tableStyleId>{5940675A-B579-460E-94D1-54222C63F5DA}</a:tableStyleId>
              </a:tblPr>
              <a:tblGrid>
                <a:gridCol w="456564"/>
                <a:gridCol w="5747658"/>
              </a:tblGrid>
              <a:tr h="351791">
                <a:tc>
                  <a:txBody>
                    <a:bodyPr/>
                    <a:lstStyle/>
                    <a:p>
                      <a:endParaRPr lang="en-GB" b="1" dirty="0">
                        <a:latin typeface="Arial" panose="020B0604020202020204" pitchFamily="34" charset="0"/>
                        <a:cs typeface="Arial" panose="020B0604020202020204" pitchFamily="34" charset="0"/>
                      </a:endParaRPr>
                    </a:p>
                  </a:txBody>
                  <a:tcPr anchor="ctr"/>
                </a:tc>
                <a:tc>
                  <a:txBody>
                    <a:bodyPr/>
                    <a:lstStyle/>
                    <a:p>
                      <a:r>
                        <a:rPr lang="en-GB" b="1" dirty="0" smtClean="0">
                          <a:latin typeface="Arial" panose="020B0604020202020204" pitchFamily="34" charset="0"/>
                          <a:cs typeface="Arial" panose="020B0604020202020204" pitchFamily="34" charset="0"/>
                        </a:rPr>
                        <a:t>El </a:t>
                      </a:r>
                      <a:r>
                        <a:rPr lang="en-GB" b="1" dirty="0" err="1" smtClean="0">
                          <a:latin typeface="Arial" panose="020B0604020202020204" pitchFamily="34" charset="0"/>
                          <a:cs typeface="Arial" panose="020B0604020202020204" pitchFamily="34" charset="0"/>
                        </a:rPr>
                        <a:t>imperativo</a:t>
                      </a:r>
                      <a:endParaRPr lang="en-GB" b="1" dirty="0">
                        <a:latin typeface="Arial" panose="020B0604020202020204" pitchFamily="34" charset="0"/>
                        <a:cs typeface="Arial" panose="020B0604020202020204" pitchFamily="34" charset="0"/>
                      </a:endParaRPr>
                    </a:p>
                  </a:txBody>
                  <a:tcPr anchor="ctr"/>
                </a:tc>
              </a:tr>
              <a:tr h="332283">
                <a:tc>
                  <a:txBody>
                    <a:bodyPr/>
                    <a:lstStyle/>
                    <a:p>
                      <a:r>
                        <a:rPr lang="en-GB" dirty="0" smtClean="0">
                          <a:latin typeface="Arial" panose="020B0604020202020204" pitchFamily="34" charset="0"/>
                          <a:cs typeface="Arial" panose="020B0604020202020204" pitchFamily="34" charset="0"/>
                        </a:rPr>
                        <a:t>1</a:t>
                      </a:r>
                      <a:endParaRPr lang="en-GB" dirty="0">
                        <a:latin typeface="Arial" panose="020B0604020202020204" pitchFamily="34" charset="0"/>
                        <a:cs typeface="Arial" panose="020B0604020202020204" pitchFamily="34" charset="0"/>
                      </a:endParaRP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dirty="0" smtClean="0">
                          <a:hlinkClick r:id="rId4"/>
                        </a:rPr>
                        <a:t>https://www.youtube.com/watch?v=sPf7Zwevwas</a:t>
                      </a:r>
                      <a:r>
                        <a:rPr lang="en-GB" dirty="0" smtClean="0"/>
                        <a:t> </a:t>
                      </a:r>
                    </a:p>
                    <a:p>
                      <a:r>
                        <a:rPr lang="en-GB" dirty="0" smtClean="0">
                          <a:latin typeface="Arial" panose="020B0604020202020204" pitchFamily="34" charset="0"/>
                          <a:cs typeface="Arial" panose="020B0604020202020204" pitchFamily="34" charset="0"/>
                        </a:rPr>
                        <a:t>Juan </a:t>
                      </a:r>
                      <a:r>
                        <a:rPr lang="en-GB" dirty="0" err="1" smtClean="0">
                          <a:latin typeface="Arial" panose="020B0604020202020204" pitchFamily="34" charset="0"/>
                          <a:cs typeface="Arial" panose="020B0604020202020204" pitchFamily="34" charset="0"/>
                        </a:rPr>
                        <a:t>pequeño</a:t>
                      </a:r>
                      <a:r>
                        <a:rPr lang="en-GB" dirty="0" smtClean="0">
                          <a:latin typeface="Arial" panose="020B0604020202020204" pitchFamily="34" charset="0"/>
                          <a:cs typeface="Arial" panose="020B0604020202020204" pitchFamily="34" charset="0"/>
                        </a:rPr>
                        <a:t> </a:t>
                      </a:r>
                      <a:r>
                        <a:rPr lang="en-GB" dirty="0" err="1" smtClean="0">
                          <a:latin typeface="Arial" panose="020B0604020202020204" pitchFamily="34" charset="0"/>
                          <a:cs typeface="Arial" panose="020B0604020202020204" pitchFamily="34" charset="0"/>
                        </a:rPr>
                        <a:t>baila</a:t>
                      </a:r>
                      <a:r>
                        <a:rPr lang="en-GB" dirty="0" smtClean="0">
                          <a:latin typeface="Arial" panose="020B0604020202020204" pitchFamily="34" charset="0"/>
                          <a:cs typeface="Arial" panose="020B0604020202020204" pitchFamily="34" charset="0"/>
                        </a:rPr>
                        <a:t>  - song</a:t>
                      </a:r>
                      <a:r>
                        <a:rPr lang="en-GB" baseline="0" dirty="0" smtClean="0">
                          <a:latin typeface="Arial" panose="020B0604020202020204" pitchFamily="34" charset="0"/>
                          <a:cs typeface="Arial" panose="020B0604020202020204" pitchFamily="34" charset="0"/>
                        </a:rPr>
                        <a:t> for parts of the body</a:t>
                      </a:r>
                      <a:endParaRPr lang="en-GB" dirty="0">
                        <a:latin typeface="Arial" panose="020B0604020202020204" pitchFamily="34" charset="0"/>
                        <a:cs typeface="Arial" panose="020B0604020202020204" pitchFamily="34" charset="0"/>
                      </a:endParaRPr>
                    </a:p>
                  </a:txBody>
                  <a:tcPr anchor="ctr"/>
                </a:tc>
              </a:tr>
              <a:tr h="332283">
                <a:tc>
                  <a:txBody>
                    <a:bodyPr/>
                    <a:lstStyle/>
                    <a:p>
                      <a:r>
                        <a:rPr lang="en-GB" dirty="0" smtClean="0">
                          <a:latin typeface="Arial" panose="020B0604020202020204" pitchFamily="34" charset="0"/>
                          <a:cs typeface="Arial" panose="020B0604020202020204" pitchFamily="34" charset="0"/>
                        </a:rPr>
                        <a:t>2</a:t>
                      </a:r>
                      <a:endParaRPr lang="en-GB" dirty="0">
                        <a:latin typeface="Arial" panose="020B0604020202020204" pitchFamily="34" charset="0"/>
                        <a:cs typeface="Arial" panose="020B0604020202020204" pitchFamily="34" charset="0"/>
                      </a:endParaRPr>
                    </a:p>
                  </a:txBody>
                  <a:tcPr anchor="ctr"/>
                </a:tc>
                <a:tc>
                  <a:txBody>
                    <a:bodyPr/>
                    <a:lstStyle/>
                    <a:p>
                      <a:r>
                        <a:rPr lang="en-GB" dirty="0" smtClean="0">
                          <a:latin typeface="Arial" panose="020B0604020202020204" pitchFamily="34" charset="0"/>
                          <a:cs typeface="Arial" panose="020B0604020202020204" pitchFamily="34" charset="0"/>
                          <a:hlinkClick r:id="rId5"/>
                        </a:rPr>
                        <a:t>http://www.aprenderespanol.org/verbos/imperativo.html</a:t>
                      </a:r>
                      <a:r>
                        <a:rPr lang="en-GB" dirty="0" smtClean="0">
                          <a:latin typeface="Arial" panose="020B0604020202020204" pitchFamily="34" charset="0"/>
                          <a:cs typeface="Arial" panose="020B0604020202020204" pitchFamily="34" charset="0"/>
                        </a:rPr>
                        <a:t> </a:t>
                      </a:r>
                      <a:br>
                        <a:rPr lang="en-GB" dirty="0" smtClean="0">
                          <a:latin typeface="Arial" panose="020B0604020202020204" pitchFamily="34" charset="0"/>
                          <a:cs typeface="Arial" panose="020B0604020202020204" pitchFamily="34" charset="0"/>
                        </a:rPr>
                      </a:br>
                      <a:r>
                        <a:rPr lang="en-GB" dirty="0" smtClean="0">
                          <a:latin typeface="Arial" panose="020B0604020202020204" pitchFamily="34" charset="0"/>
                          <a:cs typeface="Arial" panose="020B0604020202020204" pitchFamily="34" charset="0"/>
                        </a:rPr>
                        <a:t>Online activities</a:t>
                      </a:r>
                      <a:endParaRPr lang="en-GB" dirty="0">
                        <a:latin typeface="Arial" panose="020B0604020202020204" pitchFamily="34" charset="0"/>
                        <a:cs typeface="Arial" panose="020B0604020202020204" pitchFamily="34" charset="0"/>
                      </a:endParaRPr>
                    </a:p>
                  </a:txBody>
                  <a:tcPr anchor="ctr"/>
                </a:tc>
              </a:tr>
              <a:tr h="332283">
                <a:tc>
                  <a:txBody>
                    <a:bodyPr/>
                    <a:lstStyle/>
                    <a:p>
                      <a:r>
                        <a:rPr lang="en-GB" dirty="0" smtClean="0">
                          <a:latin typeface="Arial" panose="020B0604020202020204" pitchFamily="34" charset="0"/>
                          <a:cs typeface="Arial" panose="020B0604020202020204" pitchFamily="34" charset="0"/>
                        </a:rPr>
                        <a:t>3</a:t>
                      </a:r>
                      <a:endParaRPr lang="en-GB" dirty="0">
                        <a:latin typeface="Arial" panose="020B0604020202020204" pitchFamily="34" charset="0"/>
                        <a:cs typeface="Arial" panose="020B0604020202020204" pitchFamily="34" charset="0"/>
                      </a:endParaRP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dirty="0" smtClean="0">
                          <a:solidFill>
                            <a:prstClr val="black"/>
                          </a:solidFill>
                          <a:latin typeface="Arial" panose="020B0604020202020204" pitchFamily="34" charset="0"/>
                          <a:cs typeface="Arial" panose="020B0604020202020204" pitchFamily="34" charset="0"/>
                          <a:hlinkClick r:id="rId6"/>
                        </a:rPr>
                        <a:t>http://www.todo-claro.com/castellano/intermedio/gramatica/El_imperativo/Seite_2.php</a:t>
                      </a:r>
                      <a:r>
                        <a:rPr lang="en-GB" dirty="0" smtClean="0">
                          <a:solidFill>
                            <a:prstClr val="black"/>
                          </a:solidFill>
                          <a:latin typeface="Arial" panose="020B0604020202020204" pitchFamily="34" charset="0"/>
                          <a:cs typeface="Arial" panose="020B0604020202020204" pitchFamily="34" charset="0"/>
                        </a:rPr>
                        <a:t> </a:t>
                      </a:r>
                      <a:br>
                        <a:rPr lang="en-GB" dirty="0" smtClean="0">
                          <a:solidFill>
                            <a:prstClr val="black"/>
                          </a:solidFill>
                          <a:latin typeface="Arial" panose="020B0604020202020204" pitchFamily="34" charset="0"/>
                          <a:cs typeface="Arial" panose="020B0604020202020204" pitchFamily="34" charset="0"/>
                        </a:rPr>
                      </a:br>
                      <a:r>
                        <a:rPr lang="en-GB" dirty="0" smtClean="0">
                          <a:solidFill>
                            <a:prstClr val="black"/>
                          </a:solidFill>
                          <a:latin typeface="Arial" panose="020B0604020202020204" pitchFamily="34" charset="0"/>
                          <a:cs typeface="Arial" panose="020B0604020202020204" pitchFamily="34" charset="0"/>
                        </a:rPr>
                        <a:t>(includes</a:t>
                      </a:r>
                      <a:r>
                        <a:rPr lang="en-GB" baseline="0" dirty="0" smtClean="0">
                          <a:solidFill>
                            <a:prstClr val="black"/>
                          </a:solidFill>
                          <a:latin typeface="Arial" panose="020B0604020202020204" pitchFamily="34" charset="0"/>
                          <a:cs typeface="Arial" panose="020B0604020202020204" pitchFamily="34" charset="0"/>
                        </a:rPr>
                        <a:t> negative forms using the subjunctive)</a:t>
                      </a:r>
                      <a:endParaRPr lang="en-GB" dirty="0" smtClean="0">
                        <a:solidFill>
                          <a:prstClr val="black"/>
                        </a:solidFill>
                        <a:latin typeface="Arial" panose="020B0604020202020204" pitchFamily="34" charset="0"/>
                        <a:cs typeface="Arial" panose="020B0604020202020204" pitchFamily="34" charset="0"/>
                      </a:endParaRPr>
                    </a:p>
                  </a:txBody>
                  <a:tcPr anchor="ctr"/>
                </a:tc>
              </a:tr>
              <a:tr h="332283">
                <a:tc>
                  <a:txBody>
                    <a:bodyPr/>
                    <a:lstStyle/>
                    <a:p>
                      <a:r>
                        <a:rPr lang="en-GB" dirty="0" smtClean="0">
                          <a:latin typeface="Arial" panose="020B0604020202020204" pitchFamily="34" charset="0"/>
                          <a:cs typeface="Arial" panose="020B0604020202020204" pitchFamily="34" charset="0"/>
                        </a:rPr>
                        <a:t>4</a:t>
                      </a:r>
                      <a:endParaRPr lang="en-GB" dirty="0">
                        <a:latin typeface="Arial" panose="020B0604020202020204" pitchFamily="34" charset="0"/>
                        <a:cs typeface="Arial" panose="020B0604020202020204" pitchFamily="34" charset="0"/>
                      </a:endParaRP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dirty="0" smtClean="0">
                          <a:latin typeface="Arial" panose="020B0604020202020204" pitchFamily="34" charset="0"/>
                          <a:cs typeface="Arial" panose="020B0604020202020204" pitchFamily="34" charset="0"/>
                          <a:hlinkClick r:id="rId7"/>
                        </a:rPr>
                        <a:t>https://espanolparainmigrantes.wordpress.com/2010/02/01/conjugacion-verbal-el-imperativo/</a:t>
                      </a:r>
                      <a:r>
                        <a:rPr lang="en-GB" dirty="0" smtClean="0">
                          <a:latin typeface="Arial" panose="020B0604020202020204" pitchFamily="34" charset="0"/>
                          <a:cs typeface="Arial" panose="020B0604020202020204" pitchFamily="34" charset="0"/>
                        </a:rPr>
                        <a:t> lots</a:t>
                      </a:r>
                      <a:r>
                        <a:rPr lang="en-GB" baseline="0" dirty="0" smtClean="0">
                          <a:latin typeface="Arial" panose="020B0604020202020204" pitchFamily="34" charset="0"/>
                          <a:cs typeface="Arial" panose="020B0604020202020204" pitchFamily="34" charset="0"/>
                        </a:rPr>
                        <a:t> of excellent resources (infographics, video links)</a:t>
                      </a:r>
                      <a:endParaRPr lang="en-GB" dirty="0" smtClean="0">
                        <a:latin typeface="Arial" panose="020B0604020202020204" pitchFamily="34" charset="0"/>
                        <a:cs typeface="Arial" panose="020B0604020202020204" pitchFamily="34" charset="0"/>
                      </a:endParaRPr>
                    </a:p>
                  </a:txBody>
                  <a:tcPr anchor="ctr"/>
                </a:tc>
              </a:tr>
              <a:tr h="332283">
                <a:tc>
                  <a:txBody>
                    <a:bodyPr/>
                    <a:lstStyle/>
                    <a:p>
                      <a:r>
                        <a:rPr lang="en-GB" dirty="0" smtClean="0">
                          <a:latin typeface="Arial" panose="020B0604020202020204" pitchFamily="34" charset="0"/>
                          <a:cs typeface="Arial" panose="020B0604020202020204" pitchFamily="34" charset="0"/>
                        </a:rPr>
                        <a:t>5</a:t>
                      </a:r>
                      <a:endParaRPr lang="en-GB" dirty="0">
                        <a:latin typeface="Arial" panose="020B0604020202020204" pitchFamily="34" charset="0"/>
                        <a:cs typeface="Arial" panose="020B0604020202020204" pitchFamily="34" charset="0"/>
                      </a:endParaRPr>
                    </a:p>
                  </a:txBody>
                  <a:tcPr anchor="ctr"/>
                </a:tc>
                <a:tc>
                  <a:txBody>
                    <a:bodyPr/>
                    <a:lstStyle/>
                    <a:p>
                      <a:r>
                        <a:rPr lang="en-GB" dirty="0" smtClean="0">
                          <a:latin typeface="Arial" panose="020B0604020202020204" pitchFamily="34" charset="0"/>
                          <a:cs typeface="Arial" panose="020B0604020202020204" pitchFamily="34" charset="0"/>
                          <a:hlinkClick r:id="rId8"/>
                        </a:rPr>
                        <a:t>http://www.videoele.com/B1_Consejos_para_ser_feliz.html</a:t>
                      </a:r>
                      <a:r>
                        <a:rPr lang="en-GB" dirty="0" smtClean="0">
                          <a:latin typeface="Arial" panose="020B0604020202020204" pitchFamily="34" charset="0"/>
                          <a:cs typeface="Arial" panose="020B0604020202020204" pitchFamily="34" charset="0"/>
                        </a:rPr>
                        <a:t> </a:t>
                      </a:r>
                      <a:endParaRPr lang="en-GB" dirty="0">
                        <a:latin typeface="Arial" panose="020B0604020202020204" pitchFamily="34" charset="0"/>
                        <a:cs typeface="Arial" panose="020B0604020202020204" pitchFamily="34" charset="0"/>
                      </a:endParaRPr>
                    </a:p>
                  </a:txBody>
                  <a:tcPr anchor="ctr"/>
                </a:tc>
              </a:tr>
              <a:tr h="332283">
                <a:tc>
                  <a:txBody>
                    <a:bodyPr/>
                    <a:lstStyle/>
                    <a:p>
                      <a:r>
                        <a:rPr lang="en-GB" dirty="0" smtClean="0">
                          <a:latin typeface="Arial" panose="020B0604020202020204" pitchFamily="34" charset="0"/>
                          <a:cs typeface="Arial" panose="020B0604020202020204" pitchFamily="34" charset="0"/>
                        </a:rPr>
                        <a:t>6</a:t>
                      </a:r>
                      <a:endParaRPr lang="en-GB" dirty="0">
                        <a:latin typeface="Arial" panose="020B0604020202020204" pitchFamily="34" charset="0"/>
                        <a:cs typeface="Arial" panose="020B0604020202020204" pitchFamily="34" charset="0"/>
                      </a:endParaRPr>
                    </a:p>
                  </a:txBody>
                  <a:tcPr anchor="ctr"/>
                </a:tc>
                <a:tc>
                  <a:txBody>
                    <a:bodyPr/>
                    <a:lstStyle/>
                    <a:p>
                      <a:r>
                        <a:rPr lang="en-GB" dirty="0" smtClean="0">
                          <a:latin typeface="Arial" panose="020B0604020202020204" pitchFamily="34" charset="0"/>
                          <a:cs typeface="Arial" panose="020B0604020202020204" pitchFamily="34" charset="0"/>
                          <a:hlinkClick r:id="rId9"/>
                        </a:rPr>
                        <a:t>https://www.youtube.com/watch?v=flTMHB16K7M</a:t>
                      </a:r>
                      <a:r>
                        <a:rPr lang="en-GB" dirty="0" smtClean="0">
                          <a:latin typeface="Arial" panose="020B0604020202020204" pitchFamily="34" charset="0"/>
                          <a:cs typeface="Arial" panose="020B0604020202020204" pitchFamily="34" charset="0"/>
                        </a:rPr>
                        <a:t> </a:t>
                      </a:r>
                    </a:p>
                    <a:p>
                      <a:r>
                        <a:rPr lang="en-GB" dirty="0" err="1" smtClean="0">
                          <a:latin typeface="Arial" panose="020B0604020202020204" pitchFamily="34" charset="0"/>
                          <a:cs typeface="Arial" panose="020B0604020202020204" pitchFamily="34" charset="0"/>
                        </a:rPr>
                        <a:t>Sonríe</a:t>
                      </a:r>
                      <a:r>
                        <a:rPr lang="en-GB" dirty="0" smtClean="0">
                          <a:latin typeface="Arial" panose="020B0604020202020204" pitchFamily="34" charset="0"/>
                          <a:cs typeface="Arial" panose="020B0604020202020204" pitchFamily="34" charset="0"/>
                        </a:rPr>
                        <a:t> y </a:t>
                      </a:r>
                      <a:r>
                        <a:rPr lang="en-GB" dirty="0" err="1" smtClean="0">
                          <a:latin typeface="Arial" panose="020B0604020202020204" pitchFamily="34" charset="0"/>
                          <a:cs typeface="Arial" panose="020B0604020202020204" pitchFamily="34" charset="0"/>
                        </a:rPr>
                        <a:t>sé</a:t>
                      </a:r>
                      <a:r>
                        <a:rPr lang="en-GB" dirty="0" smtClean="0">
                          <a:latin typeface="Arial" panose="020B0604020202020204" pitchFamily="34" charset="0"/>
                          <a:cs typeface="Arial" panose="020B0604020202020204" pitchFamily="34" charset="0"/>
                        </a:rPr>
                        <a:t> </a:t>
                      </a:r>
                      <a:r>
                        <a:rPr lang="en-GB" dirty="0" err="1" smtClean="0">
                          <a:latin typeface="Arial" panose="020B0604020202020204" pitchFamily="34" charset="0"/>
                          <a:cs typeface="Arial" panose="020B0604020202020204" pitchFamily="34" charset="0"/>
                        </a:rPr>
                        <a:t>feliz</a:t>
                      </a:r>
                      <a:r>
                        <a:rPr lang="en-GB" baseline="0" dirty="0" smtClean="0">
                          <a:latin typeface="Arial" panose="020B0604020202020204" pitchFamily="34" charset="0"/>
                          <a:cs typeface="Arial" panose="020B0604020202020204" pitchFamily="34" charset="0"/>
                        </a:rPr>
                        <a:t> – comes with a gap-fill worksheet, too - </a:t>
                      </a:r>
                      <a:r>
                        <a:rPr lang="en-GB" baseline="0" dirty="0" smtClean="0">
                          <a:latin typeface="Arial" panose="020B0604020202020204" pitchFamily="34" charset="0"/>
                          <a:cs typeface="Arial" panose="020B0604020202020204" pitchFamily="34" charset="0"/>
                          <a:hlinkClick r:id="rId10"/>
                        </a:rPr>
                        <a:t>https://www.dropbox.com/s/lwxdlxrs45jx422/ficha-sefeliz-a2-b1.pdf?dl=0#ficha-sefeliz-a2-b1.pdf</a:t>
                      </a:r>
                      <a:r>
                        <a:rPr lang="en-GB" baseline="0" dirty="0" smtClean="0">
                          <a:latin typeface="Arial" panose="020B0604020202020204" pitchFamily="34" charset="0"/>
                          <a:cs typeface="Arial" panose="020B0604020202020204" pitchFamily="34" charset="0"/>
                        </a:rPr>
                        <a:t> </a:t>
                      </a:r>
                      <a:endParaRPr lang="en-GB" dirty="0">
                        <a:latin typeface="Arial" panose="020B0604020202020204" pitchFamily="34" charset="0"/>
                        <a:cs typeface="Arial" panose="020B0604020202020204" pitchFamily="34" charset="0"/>
                      </a:endParaRPr>
                    </a:p>
                  </a:txBody>
                  <a:tcPr anchor="ctr"/>
                </a:tc>
              </a:tr>
              <a:tr h="332283">
                <a:tc>
                  <a:txBody>
                    <a:bodyPr/>
                    <a:lstStyle/>
                    <a:p>
                      <a:r>
                        <a:rPr lang="en-GB" dirty="0" smtClean="0">
                          <a:latin typeface="Arial" panose="020B0604020202020204" pitchFamily="34" charset="0"/>
                          <a:cs typeface="Arial" panose="020B0604020202020204" pitchFamily="34" charset="0"/>
                        </a:rPr>
                        <a:t>7</a:t>
                      </a:r>
                      <a:endParaRPr lang="en-GB" dirty="0">
                        <a:latin typeface="Arial" panose="020B0604020202020204" pitchFamily="34" charset="0"/>
                        <a:cs typeface="Arial" panose="020B0604020202020204" pitchFamily="34" charset="0"/>
                      </a:endParaRPr>
                    </a:p>
                  </a:txBody>
                  <a:tcPr anchor="ctr"/>
                </a:tc>
                <a:tc>
                  <a:txBody>
                    <a:bodyPr/>
                    <a:lstStyle/>
                    <a:p>
                      <a:r>
                        <a:rPr lang="en-GB" dirty="0" smtClean="0">
                          <a:latin typeface="Arial" panose="020B0604020202020204" pitchFamily="34" charset="0"/>
                          <a:cs typeface="Arial" panose="020B0604020202020204" pitchFamily="34" charset="0"/>
                          <a:hlinkClick r:id="rId11"/>
                        </a:rPr>
                        <a:t>https://www.youtube.com/watch?v=4z9qbgT0lgk</a:t>
                      </a:r>
                      <a:r>
                        <a:rPr lang="en-GB" dirty="0" smtClean="0">
                          <a:latin typeface="Arial" panose="020B0604020202020204" pitchFamily="34" charset="0"/>
                          <a:cs typeface="Arial" panose="020B0604020202020204" pitchFamily="34" charset="0"/>
                        </a:rPr>
                        <a:t>  - video – </a:t>
                      </a:r>
                      <a:r>
                        <a:rPr lang="en-GB" dirty="0" err="1" smtClean="0">
                          <a:latin typeface="Arial" panose="020B0604020202020204" pitchFamily="34" charset="0"/>
                          <a:cs typeface="Arial" panose="020B0604020202020204" pitchFamily="34" charset="0"/>
                        </a:rPr>
                        <a:t>Mensaje</a:t>
                      </a:r>
                      <a:r>
                        <a:rPr lang="en-GB" dirty="0" smtClean="0">
                          <a:latin typeface="Arial" panose="020B0604020202020204" pitchFamily="34" charset="0"/>
                          <a:cs typeface="Arial" panose="020B0604020202020204" pitchFamily="34" charset="0"/>
                        </a:rPr>
                        <a:t> </a:t>
                      </a:r>
                      <a:r>
                        <a:rPr lang="en-GB" dirty="0" err="1" smtClean="0">
                          <a:latin typeface="Arial" panose="020B0604020202020204" pitchFamily="34" charset="0"/>
                          <a:cs typeface="Arial" panose="020B0604020202020204" pitchFamily="34" charset="0"/>
                        </a:rPr>
                        <a:t>en</a:t>
                      </a:r>
                      <a:r>
                        <a:rPr lang="en-GB" dirty="0" smtClean="0">
                          <a:latin typeface="Arial" panose="020B0604020202020204" pitchFamily="34" charset="0"/>
                          <a:cs typeface="Arial" panose="020B0604020202020204" pitchFamily="34" charset="0"/>
                        </a:rPr>
                        <a:t> </a:t>
                      </a:r>
                      <a:r>
                        <a:rPr lang="en-GB" dirty="0" err="1" smtClean="0">
                          <a:latin typeface="Arial" panose="020B0604020202020204" pitchFamily="34" charset="0"/>
                          <a:cs typeface="Arial" panose="020B0604020202020204" pitchFamily="34" charset="0"/>
                        </a:rPr>
                        <a:t>una</a:t>
                      </a:r>
                      <a:r>
                        <a:rPr lang="en-GB" dirty="0" smtClean="0">
                          <a:latin typeface="Arial" panose="020B0604020202020204" pitchFamily="34" charset="0"/>
                          <a:cs typeface="Arial" panose="020B0604020202020204" pitchFamily="34" charset="0"/>
                        </a:rPr>
                        <a:t> </a:t>
                      </a:r>
                      <a:r>
                        <a:rPr lang="en-GB" dirty="0" err="1" smtClean="0">
                          <a:latin typeface="Arial" panose="020B0604020202020204" pitchFamily="34" charset="0"/>
                          <a:cs typeface="Arial" panose="020B0604020202020204" pitchFamily="34" charset="0"/>
                        </a:rPr>
                        <a:t>botella</a:t>
                      </a:r>
                      <a:endParaRPr lang="en-GB" dirty="0">
                        <a:latin typeface="Arial" panose="020B0604020202020204" pitchFamily="34" charset="0"/>
                        <a:cs typeface="Arial" panose="020B0604020202020204" pitchFamily="34" charset="0"/>
                      </a:endParaRPr>
                    </a:p>
                  </a:txBody>
                  <a:tcPr anchor="ctr"/>
                </a:tc>
              </a:tr>
              <a:tr h="468918">
                <a:tc>
                  <a:txBody>
                    <a:bodyPr/>
                    <a:lstStyle/>
                    <a:p>
                      <a:r>
                        <a:rPr lang="en-GB" dirty="0" smtClean="0">
                          <a:latin typeface="Arial" panose="020B0604020202020204" pitchFamily="34" charset="0"/>
                          <a:cs typeface="Arial" panose="020B0604020202020204" pitchFamily="34" charset="0"/>
                        </a:rPr>
                        <a:t>8</a:t>
                      </a:r>
                      <a:endParaRPr lang="en-GB" dirty="0">
                        <a:latin typeface="Arial" panose="020B0604020202020204" pitchFamily="34" charset="0"/>
                        <a:cs typeface="Arial" panose="020B0604020202020204" pitchFamily="34" charset="0"/>
                      </a:endParaRPr>
                    </a:p>
                  </a:txBody>
                  <a:tcPr anchor="ctr"/>
                </a:tc>
                <a:tc>
                  <a:txBody>
                    <a:bodyPr/>
                    <a:lstStyle/>
                    <a:p>
                      <a:r>
                        <a:rPr lang="en-GB" dirty="0" smtClean="0">
                          <a:latin typeface="Arial" panose="020B0604020202020204" pitchFamily="34" charset="0"/>
                          <a:cs typeface="Arial" panose="020B0604020202020204" pitchFamily="34" charset="0"/>
                          <a:hlinkClick r:id="rId12"/>
                        </a:rPr>
                        <a:t>http://liceohispanico.com/wp-content/uploads/2013/09/IMPERATIVO_LIDIA-GORDO_Ele-de-Liceo.pdf</a:t>
                      </a:r>
                      <a:r>
                        <a:rPr lang="en-GB" dirty="0" smtClean="0">
                          <a:latin typeface="Arial" panose="020B0604020202020204" pitchFamily="34" charset="0"/>
                          <a:cs typeface="Arial" panose="020B0604020202020204" pitchFamily="34" charset="0"/>
                        </a:rPr>
                        <a:t> Good ideas, including</a:t>
                      </a:r>
                      <a:r>
                        <a:rPr lang="en-GB" baseline="0" dirty="0" smtClean="0">
                          <a:latin typeface="Arial" panose="020B0604020202020204" pitchFamily="34" charset="0"/>
                          <a:cs typeface="Arial" panose="020B0604020202020204" pitchFamily="34" charset="0"/>
                        </a:rPr>
                        <a:t> a game idea</a:t>
                      </a:r>
                      <a:endParaRPr lang="en-GB" dirty="0">
                        <a:latin typeface="Arial" panose="020B0604020202020204" pitchFamily="34" charset="0"/>
                        <a:cs typeface="Arial" panose="020B0604020202020204" pitchFamily="34" charset="0"/>
                      </a:endParaRPr>
                    </a:p>
                  </a:txBody>
                  <a:tcPr anchor="ctr"/>
                </a:tc>
              </a:tr>
              <a:tr h="550853">
                <a:tc>
                  <a:txBody>
                    <a:bodyPr/>
                    <a:lstStyle/>
                    <a:p>
                      <a:r>
                        <a:rPr lang="en-GB" dirty="0" smtClean="0">
                          <a:latin typeface="Arial" panose="020B0604020202020204" pitchFamily="34" charset="0"/>
                          <a:cs typeface="Arial" panose="020B0604020202020204" pitchFamily="34" charset="0"/>
                        </a:rPr>
                        <a:t>9</a:t>
                      </a:r>
                      <a:endParaRPr lang="en-GB" dirty="0">
                        <a:latin typeface="Arial" panose="020B0604020202020204" pitchFamily="34" charset="0"/>
                        <a:cs typeface="Arial" panose="020B0604020202020204" pitchFamily="34" charset="0"/>
                      </a:endParaRPr>
                    </a:p>
                  </a:txBody>
                  <a:tcPr anchor="ctr"/>
                </a:tc>
                <a:tc>
                  <a:txBody>
                    <a:bodyPr/>
                    <a:lstStyle/>
                    <a:p>
                      <a:endParaRPr lang="en-GB" dirty="0">
                        <a:latin typeface="Arial" panose="020B0604020202020204" pitchFamily="34" charset="0"/>
                        <a:cs typeface="Arial" panose="020B0604020202020204" pitchFamily="34" charset="0"/>
                      </a:endParaRPr>
                    </a:p>
                  </a:txBody>
                  <a:tcPr anchor="ctr"/>
                </a:tc>
              </a:tr>
              <a:tr h="332283">
                <a:tc>
                  <a:txBody>
                    <a:bodyPr/>
                    <a:lstStyle/>
                    <a:p>
                      <a:r>
                        <a:rPr lang="en-GB" dirty="0" smtClean="0">
                          <a:latin typeface="Arial" panose="020B0604020202020204" pitchFamily="34" charset="0"/>
                          <a:cs typeface="Arial" panose="020B0604020202020204" pitchFamily="34" charset="0"/>
                        </a:rPr>
                        <a:t>10</a:t>
                      </a:r>
                      <a:endParaRPr lang="en-GB" dirty="0">
                        <a:latin typeface="Arial" panose="020B0604020202020204" pitchFamily="34" charset="0"/>
                        <a:cs typeface="Arial" panose="020B0604020202020204" pitchFamily="34" charset="0"/>
                      </a:endParaRPr>
                    </a:p>
                  </a:txBody>
                  <a:tcPr anchor="ctr"/>
                </a:tc>
                <a:tc>
                  <a:txBody>
                    <a:bodyPr/>
                    <a:lstStyle/>
                    <a:p>
                      <a:endParaRPr lang="en-GB">
                        <a:latin typeface="Arial" panose="020B0604020202020204" pitchFamily="34" charset="0"/>
                        <a:cs typeface="Arial" panose="020B0604020202020204" pitchFamily="34" charset="0"/>
                      </a:endParaRPr>
                    </a:p>
                  </a:txBody>
                  <a:tcPr anchor="ctr"/>
                </a:tc>
              </a:tr>
              <a:tr h="332283">
                <a:tc>
                  <a:txBody>
                    <a:bodyPr/>
                    <a:lstStyle/>
                    <a:p>
                      <a:r>
                        <a:rPr lang="en-GB" dirty="0" smtClean="0">
                          <a:latin typeface="Arial" panose="020B0604020202020204" pitchFamily="34" charset="0"/>
                          <a:cs typeface="Arial" panose="020B0604020202020204" pitchFamily="34" charset="0"/>
                        </a:rPr>
                        <a:t>11</a:t>
                      </a:r>
                      <a:endParaRPr lang="en-GB" dirty="0">
                        <a:latin typeface="Arial" panose="020B0604020202020204" pitchFamily="34" charset="0"/>
                        <a:cs typeface="Arial" panose="020B0604020202020204" pitchFamily="34" charset="0"/>
                      </a:endParaRPr>
                    </a:p>
                  </a:txBody>
                  <a:tcPr anchor="ctr"/>
                </a:tc>
                <a:tc>
                  <a:txBody>
                    <a:bodyPr/>
                    <a:lstStyle/>
                    <a:p>
                      <a:endParaRPr lang="en-GB" dirty="0">
                        <a:latin typeface="Arial" panose="020B0604020202020204" pitchFamily="34" charset="0"/>
                        <a:cs typeface="Arial" panose="020B0604020202020204" pitchFamily="34" charset="0"/>
                      </a:endParaRPr>
                    </a:p>
                  </a:txBody>
                  <a:tcPr anchor="ctr"/>
                </a:tc>
              </a:tr>
              <a:tr h="332283">
                <a:tc>
                  <a:txBody>
                    <a:bodyPr/>
                    <a:lstStyle/>
                    <a:p>
                      <a:r>
                        <a:rPr lang="en-GB" dirty="0" smtClean="0">
                          <a:latin typeface="Arial" panose="020B0604020202020204" pitchFamily="34" charset="0"/>
                          <a:cs typeface="Arial" panose="020B0604020202020204" pitchFamily="34" charset="0"/>
                        </a:rPr>
                        <a:t>12</a:t>
                      </a:r>
                      <a:endParaRPr lang="en-GB" dirty="0">
                        <a:latin typeface="Arial" panose="020B0604020202020204" pitchFamily="34" charset="0"/>
                        <a:cs typeface="Arial" panose="020B0604020202020204" pitchFamily="34" charset="0"/>
                      </a:endParaRPr>
                    </a:p>
                  </a:txBody>
                  <a:tcPr anchor="ctr"/>
                </a:tc>
                <a:tc>
                  <a:txBody>
                    <a:bodyPr/>
                    <a:lstStyle/>
                    <a:p>
                      <a:endParaRPr lang="en-GB" dirty="0">
                        <a:latin typeface="Arial" panose="020B0604020202020204" pitchFamily="34" charset="0"/>
                        <a:cs typeface="Arial" panose="020B0604020202020204" pitchFamily="34" charset="0"/>
                      </a:endParaRPr>
                    </a:p>
                  </a:txBody>
                  <a:tcPr anchor="ctr"/>
                </a:tc>
              </a:tr>
              <a:tr h="332283">
                <a:tc>
                  <a:txBody>
                    <a:bodyPr/>
                    <a:lstStyle/>
                    <a:p>
                      <a:r>
                        <a:rPr lang="en-GB" dirty="0" smtClean="0">
                          <a:latin typeface="Arial" panose="020B0604020202020204" pitchFamily="34" charset="0"/>
                          <a:cs typeface="Arial" panose="020B0604020202020204" pitchFamily="34" charset="0"/>
                        </a:rPr>
                        <a:t>13</a:t>
                      </a:r>
                      <a:endParaRPr lang="en-GB" dirty="0">
                        <a:latin typeface="Arial" panose="020B0604020202020204" pitchFamily="34" charset="0"/>
                        <a:cs typeface="Arial" panose="020B0604020202020204" pitchFamily="34" charset="0"/>
                      </a:endParaRPr>
                    </a:p>
                  </a:txBody>
                  <a:tcPr anchor="ctr"/>
                </a:tc>
                <a:tc>
                  <a:txBody>
                    <a:bodyPr/>
                    <a:lstStyle/>
                    <a:p>
                      <a:endParaRPr lang="en-GB" dirty="0">
                        <a:latin typeface="Arial" panose="020B0604020202020204" pitchFamily="34" charset="0"/>
                        <a:cs typeface="Arial" panose="020B0604020202020204" pitchFamily="34" charset="0"/>
                      </a:endParaRPr>
                    </a:p>
                  </a:txBody>
                  <a:tcPr anchor="ctr"/>
                </a:tc>
              </a:tr>
              <a:tr h="332283">
                <a:tc>
                  <a:txBody>
                    <a:bodyPr/>
                    <a:lstStyle/>
                    <a:p>
                      <a:r>
                        <a:rPr lang="en-GB" dirty="0" smtClean="0">
                          <a:latin typeface="Arial" panose="020B0604020202020204" pitchFamily="34" charset="0"/>
                          <a:cs typeface="Arial" panose="020B0604020202020204" pitchFamily="34" charset="0"/>
                        </a:rPr>
                        <a:t>14</a:t>
                      </a:r>
                      <a:endParaRPr lang="en-GB" dirty="0">
                        <a:latin typeface="Arial" panose="020B0604020202020204" pitchFamily="34" charset="0"/>
                        <a:cs typeface="Arial" panose="020B0604020202020204" pitchFamily="34" charset="0"/>
                      </a:endParaRPr>
                    </a:p>
                  </a:txBody>
                  <a:tcPr anchor="ctr"/>
                </a:tc>
                <a:tc>
                  <a:txBody>
                    <a:bodyPr/>
                    <a:lstStyle/>
                    <a:p>
                      <a:endParaRPr lang="en-GB" dirty="0">
                        <a:latin typeface="Arial" panose="020B0604020202020204" pitchFamily="34" charset="0"/>
                        <a:cs typeface="Arial" panose="020B0604020202020204" pitchFamily="34" charset="0"/>
                      </a:endParaRPr>
                    </a:p>
                  </a:txBody>
                  <a:tcPr anchor="ctr"/>
                </a:tc>
              </a:tr>
              <a:tr h="332283">
                <a:tc>
                  <a:txBody>
                    <a:bodyPr/>
                    <a:lstStyle/>
                    <a:p>
                      <a:r>
                        <a:rPr lang="en-GB" dirty="0" smtClean="0">
                          <a:latin typeface="Arial" panose="020B0604020202020204" pitchFamily="34" charset="0"/>
                          <a:cs typeface="Arial" panose="020B0604020202020204" pitchFamily="34" charset="0"/>
                        </a:rPr>
                        <a:t>15</a:t>
                      </a:r>
                      <a:endParaRPr lang="en-GB" dirty="0">
                        <a:latin typeface="Arial" panose="020B0604020202020204" pitchFamily="34" charset="0"/>
                        <a:cs typeface="Arial" panose="020B0604020202020204" pitchFamily="34" charset="0"/>
                      </a:endParaRPr>
                    </a:p>
                  </a:txBody>
                  <a:tcPr anchor="ctr"/>
                </a:tc>
                <a:tc>
                  <a:txBody>
                    <a:bodyPr/>
                    <a:lstStyle/>
                    <a:p>
                      <a:endParaRPr lang="en-GB" dirty="0">
                        <a:latin typeface="Arial" panose="020B0604020202020204" pitchFamily="34" charset="0"/>
                        <a:cs typeface="Arial" panose="020B0604020202020204" pitchFamily="34" charset="0"/>
                      </a:endParaRPr>
                    </a:p>
                  </a:txBody>
                  <a:tcPr anchor="ctr"/>
                </a:tc>
              </a:tr>
            </a:tbl>
          </a:graphicData>
        </a:graphic>
      </p:graphicFrame>
    </p:spTree>
    <p:extLst>
      <p:ext uri="{BB962C8B-B14F-4D97-AF65-F5344CB8AC3E}">
        <p14:creationId xmlns:p14="http://schemas.microsoft.com/office/powerpoint/2010/main" val="23223497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8715348"/>
            <a:ext cx="439815" cy="428652"/>
          </a:xfrm>
          <a:prstGeom prst="rect">
            <a:avLst/>
          </a:prstGeom>
        </p:spPr>
      </p:pic>
      <p:pic>
        <p:nvPicPr>
          <p:cNvPr id="5" name="Picture 4"/>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60217" y="8715348"/>
            <a:ext cx="439815" cy="428652"/>
          </a:xfrm>
          <a:prstGeom prst="rect">
            <a:avLst/>
          </a:prstGeom>
        </p:spPr>
      </p:pic>
      <p:pic>
        <p:nvPicPr>
          <p:cNvPr id="6" name="Picture 5"/>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20434" y="8715348"/>
            <a:ext cx="439815" cy="428652"/>
          </a:xfrm>
          <a:prstGeom prst="rect">
            <a:avLst/>
          </a:prstGeom>
        </p:spPr>
      </p:pic>
      <p:pic>
        <p:nvPicPr>
          <p:cNvPr id="7" name="Picture 6"/>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80651" y="8715348"/>
            <a:ext cx="439815" cy="428652"/>
          </a:xfrm>
          <a:prstGeom prst="rect">
            <a:avLst/>
          </a:prstGeom>
        </p:spPr>
      </p:pic>
      <p:pic>
        <p:nvPicPr>
          <p:cNvPr id="8" name="Picture 7"/>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440868" y="8715348"/>
            <a:ext cx="439815" cy="428652"/>
          </a:xfrm>
          <a:prstGeom prst="rect">
            <a:avLst/>
          </a:prstGeom>
        </p:spPr>
      </p:pic>
      <p:pic>
        <p:nvPicPr>
          <p:cNvPr id="9" name="Picture 8"/>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801085" y="8715348"/>
            <a:ext cx="439815" cy="428652"/>
          </a:xfrm>
          <a:prstGeom prst="rect">
            <a:avLst/>
          </a:prstGeom>
        </p:spPr>
      </p:pic>
      <p:pic>
        <p:nvPicPr>
          <p:cNvPr id="10" name="Picture 9"/>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161302" y="8715348"/>
            <a:ext cx="439815" cy="428652"/>
          </a:xfrm>
          <a:prstGeom prst="rect">
            <a:avLst/>
          </a:prstGeom>
        </p:spPr>
      </p:pic>
      <p:pic>
        <p:nvPicPr>
          <p:cNvPr id="11" name="Picture 10"/>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521519" y="8715348"/>
            <a:ext cx="439815" cy="428652"/>
          </a:xfrm>
          <a:prstGeom prst="rect">
            <a:avLst/>
          </a:prstGeom>
        </p:spPr>
      </p:pic>
      <p:pic>
        <p:nvPicPr>
          <p:cNvPr id="12" name="Picture 11"/>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881736" y="8715348"/>
            <a:ext cx="439815" cy="428652"/>
          </a:xfrm>
          <a:prstGeom prst="rect">
            <a:avLst/>
          </a:prstGeom>
        </p:spPr>
      </p:pic>
      <p:pic>
        <p:nvPicPr>
          <p:cNvPr id="13" name="Picture 1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241953" y="8715348"/>
            <a:ext cx="439815" cy="428652"/>
          </a:xfrm>
          <a:prstGeom prst="rect">
            <a:avLst/>
          </a:prstGeom>
        </p:spPr>
      </p:pic>
      <p:pic>
        <p:nvPicPr>
          <p:cNvPr id="14" name="Picture 13"/>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602170" y="8715348"/>
            <a:ext cx="439815" cy="428652"/>
          </a:xfrm>
          <a:prstGeom prst="rect">
            <a:avLst/>
          </a:prstGeom>
        </p:spPr>
      </p:pic>
      <p:pic>
        <p:nvPicPr>
          <p:cNvPr id="15" name="Picture 14"/>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962387" y="8715348"/>
            <a:ext cx="439815" cy="428652"/>
          </a:xfrm>
          <a:prstGeom prst="rect">
            <a:avLst/>
          </a:prstGeom>
        </p:spPr>
      </p:pic>
      <p:pic>
        <p:nvPicPr>
          <p:cNvPr id="16" name="Picture 15"/>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322604" y="8715348"/>
            <a:ext cx="439815" cy="428652"/>
          </a:xfrm>
          <a:prstGeom prst="rect">
            <a:avLst/>
          </a:prstGeom>
        </p:spPr>
      </p:pic>
      <p:pic>
        <p:nvPicPr>
          <p:cNvPr id="17" name="Picture 16"/>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682821" y="8715348"/>
            <a:ext cx="439815" cy="428652"/>
          </a:xfrm>
          <a:prstGeom prst="rect">
            <a:avLst/>
          </a:prstGeom>
        </p:spPr>
      </p:pic>
      <p:pic>
        <p:nvPicPr>
          <p:cNvPr id="18" name="Picture 17"/>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043038" y="8715348"/>
            <a:ext cx="439815" cy="428652"/>
          </a:xfrm>
          <a:prstGeom prst="rect">
            <a:avLst/>
          </a:prstGeom>
        </p:spPr>
      </p:pic>
      <p:pic>
        <p:nvPicPr>
          <p:cNvPr id="19" name="Picture 18"/>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403255" y="8715348"/>
            <a:ext cx="439815" cy="428652"/>
          </a:xfrm>
          <a:prstGeom prst="rect">
            <a:avLst/>
          </a:prstGeom>
        </p:spPr>
      </p:pic>
      <p:pic>
        <p:nvPicPr>
          <p:cNvPr id="20" name="Picture 19"/>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763472" y="8715348"/>
            <a:ext cx="439815" cy="428652"/>
          </a:xfrm>
          <a:prstGeom prst="rect">
            <a:avLst/>
          </a:prstGeom>
        </p:spPr>
      </p:pic>
      <p:pic>
        <p:nvPicPr>
          <p:cNvPr id="21" name="Picture 20"/>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123689" y="8715348"/>
            <a:ext cx="439815" cy="428652"/>
          </a:xfrm>
          <a:prstGeom prst="rect">
            <a:avLst/>
          </a:prstGeom>
        </p:spPr>
      </p:pic>
      <p:pic>
        <p:nvPicPr>
          <p:cNvPr id="22" name="Picture 21"/>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483906" y="8715348"/>
            <a:ext cx="439815" cy="428652"/>
          </a:xfrm>
          <a:prstGeom prst="rect">
            <a:avLst/>
          </a:prstGeom>
        </p:spPr>
      </p:pic>
      <p:pic>
        <p:nvPicPr>
          <p:cNvPr id="29" name="Picture 28"/>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92695" y="8130194"/>
            <a:ext cx="967543" cy="685536"/>
          </a:xfrm>
          <a:prstGeom prst="rect">
            <a:avLst/>
          </a:prstGeom>
        </p:spPr>
      </p:pic>
      <p:sp>
        <p:nvSpPr>
          <p:cNvPr id="23" name="Text Box 2"/>
          <p:cNvSpPr txBox="1">
            <a:spLocks noChangeArrowheads="1"/>
          </p:cNvSpPr>
          <p:nvPr/>
        </p:nvSpPr>
        <p:spPr bwMode="auto">
          <a:xfrm>
            <a:off x="160952" y="687787"/>
            <a:ext cx="5807999" cy="3216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spcBef>
                <a:spcPct val="50000"/>
              </a:spcBef>
              <a:buFontTx/>
              <a:buAutoNum type="arabicPeriod"/>
            </a:pPr>
            <a:r>
              <a:rPr lang="en-GB" sz="1400" dirty="0" smtClean="0">
                <a:solidFill>
                  <a:prstClr val="black"/>
                </a:solidFill>
                <a:latin typeface="Arial" panose="020B0604020202020204" pitchFamily="34" charset="0"/>
              </a:rPr>
              <a:t>La    c___ b </a:t>
            </a:r>
            <a:r>
              <a:rPr lang="en-GB" sz="1400" dirty="0">
                <a:solidFill>
                  <a:prstClr val="black"/>
                </a:solidFill>
                <a:latin typeface="Arial" panose="020B0604020202020204" pitchFamily="34" charset="0"/>
              </a:rPr>
              <a:t>___ z</a:t>
            </a:r>
            <a:r>
              <a:rPr lang="en-GB" sz="1400" dirty="0" smtClean="0">
                <a:solidFill>
                  <a:prstClr val="black"/>
                </a:solidFill>
                <a:latin typeface="Arial" panose="020B0604020202020204" pitchFamily="34" charset="0"/>
              </a:rPr>
              <a:t> </a:t>
            </a:r>
            <a:r>
              <a:rPr lang="en-GB" sz="1400" dirty="0">
                <a:solidFill>
                  <a:prstClr val="black"/>
                </a:solidFill>
                <a:latin typeface="Arial" panose="020B0604020202020204" pitchFamily="34" charset="0"/>
              </a:rPr>
              <a:t>___</a:t>
            </a:r>
          </a:p>
          <a:p>
            <a:pPr>
              <a:spcBef>
                <a:spcPct val="50000"/>
              </a:spcBef>
              <a:buFontTx/>
              <a:buAutoNum type="arabicPeriod"/>
            </a:pPr>
            <a:r>
              <a:rPr lang="en-GB" sz="1400" dirty="0" smtClean="0">
                <a:solidFill>
                  <a:prstClr val="black"/>
                </a:solidFill>
                <a:latin typeface="Arial" panose="020B0604020202020204" pitchFamily="34" charset="0"/>
              </a:rPr>
              <a:t>Los  h </a:t>
            </a:r>
            <a:r>
              <a:rPr lang="en-GB" sz="1400" dirty="0">
                <a:solidFill>
                  <a:prstClr val="black"/>
                </a:solidFill>
                <a:latin typeface="Arial" panose="020B0604020202020204" pitchFamily="34" charset="0"/>
              </a:rPr>
              <a:t>___ </a:t>
            </a:r>
            <a:r>
              <a:rPr lang="en-GB" sz="1400" dirty="0" smtClean="0">
                <a:solidFill>
                  <a:prstClr val="black"/>
                </a:solidFill>
                <a:latin typeface="Arial" panose="020B0604020202020204" pitchFamily="34" charset="0"/>
              </a:rPr>
              <a:t>m b r ___ s</a:t>
            </a:r>
            <a:endParaRPr lang="en-GB" sz="1400" dirty="0">
              <a:solidFill>
                <a:prstClr val="black"/>
              </a:solidFill>
              <a:latin typeface="Arial" panose="020B0604020202020204" pitchFamily="34" charset="0"/>
            </a:endParaRPr>
          </a:p>
          <a:p>
            <a:pPr>
              <a:spcBef>
                <a:spcPct val="50000"/>
              </a:spcBef>
              <a:buFontTx/>
              <a:buAutoNum type="arabicPeriod"/>
            </a:pPr>
            <a:r>
              <a:rPr lang="en-GB" sz="1400" dirty="0" smtClean="0">
                <a:solidFill>
                  <a:prstClr val="black"/>
                </a:solidFill>
                <a:latin typeface="Arial" panose="020B0604020202020204" pitchFamily="34" charset="0"/>
              </a:rPr>
              <a:t>El   b r </a:t>
            </a:r>
            <a:r>
              <a:rPr lang="en-GB" sz="1400" dirty="0">
                <a:solidFill>
                  <a:prstClr val="black"/>
                </a:solidFill>
                <a:latin typeface="Arial" panose="020B0604020202020204" pitchFamily="34" charset="0"/>
              </a:rPr>
              <a:t>___ z</a:t>
            </a:r>
            <a:r>
              <a:rPr lang="en-GB" sz="1400" dirty="0" smtClean="0">
                <a:solidFill>
                  <a:prstClr val="black"/>
                </a:solidFill>
                <a:latin typeface="Arial" panose="020B0604020202020204" pitchFamily="34" charset="0"/>
              </a:rPr>
              <a:t>___ </a:t>
            </a:r>
            <a:endParaRPr lang="en-GB" sz="1400" dirty="0">
              <a:solidFill>
                <a:prstClr val="black"/>
              </a:solidFill>
              <a:latin typeface="Arial" panose="020B0604020202020204" pitchFamily="34" charset="0"/>
            </a:endParaRPr>
          </a:p>
          <a:p>
            <a:pPr>
              <a:spcBef>
                <a:spcPct val="50000"/>
              </a:spcBef>
              <a:buFontTx/>
              <a:buAutoNum type="arabicPeriod"/>
            </a:pPr>
            <a:r>
              <a:rPr lang="en-GB" sz="1400" dirty="0" smtClean="0">
                <a:solidFill>
                  <a:prstClr val="black"/>
                </a:solidFill>
                <a:latin typeface="Arial" panose="020B0604020202020204" pitchFamily="34" charset="0"/>
              </a:rPr>
              <a:t>El   c </a:t>
            </a:r>
            <a:r>
              <a:rPr lang="en-GB" sz="1400" dirty="0">
                <a:solidFill>
                  <a:prstClr val="black"/>
                </a:solidFill>
                <a:latin typeface="Arial" panose="020B0604020202020204" pitchFamily="34" charset="0"/>
              </a:rPr>
              <a:t>___ </a:t>
            </a:r>
            <a:r>
              <a:rPr lang="en-GB" sz="1400" dirty="0" smtClean="0">
                <a:solidFill>
                  <a:prstClr val="black"/>
                </a:solidFill>
                <a:latin typeface="Arial" panose="020B0604020202020204" pitchFamily="34" charset="0"/>
              </a:rPr>
              <a:t>d </a:t>
            </a:r>
            <a:r>
              <a:rPr lang="en-GB" sz="1400" dirty="0">
                <a:solidFill>
                  <a:prstClr val="black"/>
                </a:solidFill>
                <a:latin typeface="Arial" panose="020B0604020202020204" pitchFamily="34" charset="0"/>
              </a:rPr>
              <a:t>___ </a:t>
            </a:r>
          </a:p>
          <a:p>
            <a:pPr>
              <a:spcBef>
                <a:spcPct val="50000"/>
              </a:spcBef>
              <a:buFontTx/>
              <a:buAutoNum type="arabicPeriod"/>
            </a:pPr>
            <a:r>
              <a:rPr lang="en-GB" sz="1400" dirty="0" smtClean="0">
                <a:solidFill>
                  <a:prstClr val="black"/>
                </a:solidFill>
                <a:latin typeface="Arial" panose="020B0604020202020204" pitchFamily="34" charset="0"/>
              </a:rPr>
              <a:t>La   m ___ n ___</a:t>
            </a:r>
            <a:endParaRPr lang="en-GB" sz="1400" dirty="0">
              <a:solidFill>
                <a:prstClr val="black"/>
              </a:solidFill>
              <a:latin typeface="Arial" panose="020B0604020202020204" pitchFamily="34" charset="0"/>
            </a:endParaRPr>
          </a:p>
          <a:p>
            <a:pPr>
              <a:spcBef>
                <a:spcPct val="50000"/>
              </a:spcBef>
              <a:buFontTx/>
              <a:buAutoNum type="arabicPeriod"/>
            </a:pPr>
            <a:r>
              <a:rPr lang="en-GB" sz="1400" dirty="0" smtClean="0">
                <a:solidFill>
                  <a:prstClr val="black"/>
                </a:solidFill>
                <a:latin typeface="Arial" panose="020B0604020202020204" pitchFamily="34" charset="0"/>
              </a:rPr>
              <a:t>El   d </a:t>
            </a:r>
            <a:r>
              <a:rPr lang="en-GB" sz="1400" dirty="0">
                <a:solidFill>
                  <a:prstClr val="black"/>
                </a:solidFill>
                <a:latin typeface="Arial" panose="020B0604020202020204" pitchFamily="34" charset="0"/>
              </a:rPr>
              <a:t>___ </a:t>
            </a:r>
            <a:r>
              <a:rPr lang="en-GB" sz="1400" dirty="0" smtClean="0">
                <a:solidFill>
                  <a:prstClr val="black"/>
                </a:solidFill>
                <a:latin typeface="Arial" panose="020B0604020202020204" pitchFamily="34" charset="0"/>
              </a:rPr>
              <a:t>d ___ </a:t>
            </a:r>
            <a:endParaRPr lang="en-GB" sz="1400" dirty="0">
              <a:solidFill>
                <a:prstClr val="black"/>
              </a:solidFill>
              <a:latin typeface="Arial" panose="020B0604020202020204" pitchFamily="34" charset="0"/>
            </a:endParaRPr>
          </a:p>
          <a:p>
            <a:pPr>
              <a:spcBef>
                <a:spcPct val="50000"/>
              </a:spcBef>
              <a:buFontTx/>
              <a:buAutoNum type="arabicPeriod"/>
            </a:pPr>
            <a:r>
              <a:rPr lang="en-GB" sz="1400" dirty="0" smtClean="0">
                <a:solidFill>
                  <a:prstClr val="black"/>
                </a:solidFill>
                <a:latin typeface="Arial" panose="020B0604020202020204" pitchFamily="34" charset="0"/>
              </a:rPr>
              <a:t>La  p ___ ___ </a:t>
            </a:r>
            <a:r>
              <a:rPr lang="en-GB" sz="1400" dirty="0">
                <a:solidFill>
                  <a:prstClr val="black"/>
                </a:solidFill>
                <a:latin typeface="Arial" panose="020B0604020202020204" pitchFamily="34" charset="0"/>
              </a:rPr>
              <a:t>r </a:t>
            </a:r>
            <a:r>
              <a:rPr lang="en-GB" sz="1400" dirty="0" smtClean="0">
                <a:solidFill>
                  <a:prstClr val="black"/>
                </a:solidFill>
                <a:latin typeface="Arial" panose="020B0604020202020204" pitchFamily="34" charset="0"/>
              </a:rPr>
              <a:t>n ___ </a:t>
            </a:r>
          </a:p>
          <a:p>
            <a:pPr>
              <a:spcBef>
                <a:spcPct val="50000"/>
              </a:spcBef>
              <a:buFontTx/>
              <a:buAutoNum type="arabicPeriod"/>
            </a:pPr>
            <a:r>
              <a:rPr lang="en-GB" sz="1400" dirty="0" smtClean="0">
                <a:solidFill>
                  <a:prstClr val="black"/>
                </a:solidFill>
                <a:latin typeface="Arial" panose="020B0604020202020204" pitchFamily="34" charset="0"/>
              </a:rPr>
              <a:t>La   r </a:t>
            </a:r>
            <a:r>
              <a:rPr lang="en-GB" sz="1400" dirty="0">
                <a:solidFill>
                  <a:prstClr val="black"/>
                </a:solidFill>
                <a:latin typeface="Arial" panose="020B0604020202020204" pitchFamily="34" charset="0"/>
              </a:rPr>
              <a:t>___ </a:t>
            </a:r>
            <a:r>
              <a:rPr lang="en-GB" sz="1400" dirty="0" smtClean="0">
                <a:solidFill>
                  <a:prstClr val="black"/>
                </a:solidFill>
                <a:latin typeface="Arial" panose="020B0604020202020204" pitchFamily="34" charset="0"/>
              </a:rPr>
              <a:t>d </a:t>
            </a:r>
            <a:r>
              <a:rPr lang="en-GB" sz="1400" dirty="0">
                <a:solidFill>
                  <a:prstClr val="black"/>
                </a:solidFill>
                <a:latin typeface="Arial" panose="020B0604020202020204" pitchFamily="34" charset="0"/>
              </a:rPr>
              <a:t>___ </a:t>
            </a:r>
            <a:r>
              <a:rPr lang="en-GB" sz="1400" dirty="0" smtClean="0">
                <a:solidFill>
                  <a:prstClr val="black"/>
                </a:solidFill>
                <a:latin typeface="Arial" panose="020B0604020202020204" pitchFamily="34" charset="0"/>
              </a:rPr>
              <a:t>l </a:t>
            </a:r>
            <a:r>
              <a:rPr lang="en-GB" sz="1400" dirty="0" err="1" smtClean="0">
                <a:solidFill>
                  <a:prstClr val="black"/>
                </a:solidFill>
                <a:latin typeface="Arial" panose="020B0604020202020204" pitchFamily="34" charset="0"/>
              </a:rPr>
              <a:t>l</a:t>
            </a:r>
            <a:r>
              <a:rPr lang="en-GB" sz="1400" dirty="0" smtClean="0">
                <a:solidFill>
                  <a:prstClr val="black"/>
                </a:solidFill>
                <a:latin typeface="Arial" panose="020B0604020202020204" pitchFamily="34" charset="0"/>
              </a:rPr>
              <a:t> ___</a:t>
            </a:r>
            <a:endParaRPr lang="en-GB" sz="1400" dirty="0">
              <a:solidFill>
                <a:prstClr val="black"/>
              </a:solidFill>
              <a:latin typeface="Arial" panose="020B0604020202020204" pitchFamily="34" charset="0"/>
            </a:endParaRPr>
          </a:p>
          <a:p>
            <a:pPr>
              <a:spcBef>
                <a:spcPct val="50000"/>
              </a:spcBef>
              <a:buFontTx/>
              <a:buAutoNum type="arabicPeriod"/>
            </a:pPr>
            <a:r>
              <a:rPr lang="en-GB" sz="1400" dirty="0" smtClean="0">
                <a:solidFill>
                  <a:prstClr val="black"/>
                </a:solidFill>
                <a:latin typeface="Arial" panose="020B0604020202020204" pitchFamily="34" charset="0"/>
              </a:rPr>
              <a:t>El   p </a:t>
            </a:r>
            <a:r>
              <a:rPr lang="en-GB" sz="1400" dirty="0">
                <a:solidFill>
                  <a:prstClr val="black"/>
                </a:solidFill>
                <a:latin typeface="Arial" panose="020B0604020202020204" pitchFamily="34" charset="0"/>
              </a:rPr>
              <a:t>___ </a:t>
            </a:r>
            <a:r>
              <a:rPr lang="en-GB" sz="1400" dirty="0" smtClean="0">
                <a:solidFill>
                  <a:prstClr val="black"/>
                </a:solidFill>
                <a:latin typeface="Arial" panose="020B0604020202020204" pitchFamily="34" charset="0"/>
              </a:rPr>
              <a:t> </a:t>
            </a:r>
            <a:r>
              <a:rPr lang="en-GB" sz="1400" dirty="0">
                <a:solidFill>
                  <a:prstClr val="black"/>
                </a:solidFill>
                <a:latin typeface="Arial" panose="020B0604020202020204" pitchFamily="34" charset="0"/>
              </a:rPr>
              <a:t>___ </a:t>
            </a:r>
            <a:endParaRPr lang="en-GB" sz="1400" dirty="0" smtClean="0">
              <a:solidFill>
                <a:prstClr val="black"/>
              </a:solidFill>
              <a:latin typeface="Arial" panose="020B0604020202020204" pitchFamily="34" charset="0"/>
            </a:endParaRPr>
          </a:p>
          <a:p>
            <a:pPr>
              <a:spcBef>
                <a:spcPct val="50000"/>
              </a:spcBef>
              <a:buFontTx/>
              <a:buAutoNum type="arabicPeriod"/>
            </a:pPr>
            <a:r>
              <a:rPr lang="en-GB" sz="1400" dirty="0">
                <a:solidFill>
                  <a:prstClr val="black"/>
                </a:solidFill>
                <a:latin typeface="Arial" panose="020B0604020202020204" pitchFamily="34" charset="0"/>
              </a:rPr>
              <a:t> </a:t>
            </a:r>
            <a:r>
              <a:rPr lang="en-GB" sz="1400" dirty="0" smtClean="0">
                <a:solidFill>
                  <a:prstClr val="black"/>
                </a:solidFill>
                <a:latin typeface="Arial" panose="020B0604020202020204" pitchFamily="34" charset="0"/>
              </a:rPr>
              <a:t>El   ___ s t ___ m </a:t>
            </a:r>
            <a:r>
              <a:rPr lang="en-GB" sz="1400" dirty="0">
                <a:solidFill>
                  <a:prstClr val="black"/>
                </a:solidFill>
                <a:latin typeface="Arial" panose="020B0604020202020204" pitchFamily="34" charset="0"/>
              </a:rPr>
              <a:t>___ </a:t>
            </a:r>
            <a:r>
              <a:rPr lang="en-GB" sz="1400" dirty="0" smtClean="0">
                <a:solidFill>
                  <a:prstClr val="black"/>
                </a:solidFill>
                <a:latin typeface="Arial" panose="020B0604020202020204" pitchFamily="34" charset="0"/>
              </a:rPr>
              <a:t>g ___</a:t>
            </a:r>
            <a:endParaRPr lang="en-GB" sz="1400" dirty="0">
              <a:solidFill>
                <a:prstClr val="black"/>
              </a:solidFill>
              <a:latin typeface="Arial" panose="020B0604020202020204" pitchFamily="34" charset="0"/>
            </a:endParaRPr>
          </a:p>
        </p:txBody>
      </p:sp>
      <p:sp>
        <p:nvSpPr>
          <p:cNvPr id="24" name="TextBox 23"/>
          <p:cNvSpPr txBox="1"/>
          <p:nvPr/>
        </p:nvSpPr>
        <p:spPr>
          <a:xfrm>
            <a:off x="51708" y="94681"/>
            <a:ext cx="6099870" cy="338554"/>
          </a:xfrm>
          <a:prstGeom prst="rect">
            <a:avLst/>
          </a:prstGeom>
          <a:noFill/>
        </p:spPr>
        <p:txBody>
          <a:bodyPr wrap="square" rtlCol="0">
            <a:spAutoFit/>
          </a:bodyPr>
          <a:lstStyle/>
          <a:p>
            <a:r>
              <a:rPr lang="en-GB" sz="1600" b="1" dirty="0" smtClean="0">
                <a:solidFill>
                  <a:prstClr val="black"/>
                </a:solidFill>
                <a:latin typeface="Arial" panose="020B0604020202020204" pitchFamily="34" charset="0"/>
                <a:cs typeface="Arial" panose="020B0604020202020204" pitchFamily="34" charset="0"/>
              </a:rPr>
              <a:t>El </a:t>
            </a:r>
            <a:r>
              <a:rPr lang="en-GB" sz="1600" b="1" dirty="0" err="1" smtClean="0">
                <a:solidFill>
                  <a:prstClr val="black"/>
                </a:solidFill>
                <a:latin typeface="Arial" panose="020B0604020202020204" pitchFamily="34" charset="0"/>
                <a:cs typeface="Arial" panose="020B0604020202020204" pitchFamily="34" charset="0"/>
              </a:rPr>
              <a:t>imperativo</a:t>
            </a:r>
            <a:endParaRPr lang="en-GB" sz="1600" dirty="0">
              <a:solidFill>
                <a:prstClr val="black"/>
              </a:solidFill>
              <a:latin typeface="Arial" panose="020B0604020202020204" pitchFamily="34" charset="0"/>
              <a:cs typeface="Arial" panose="020B0604020202020204" pitchFamily="34" charset="0"/>
            </a:endParaRPr>
          </a:p>
        </p:txBody>
      </p:sp>
      <p:sp>
        <p:nvSpPr>
          <p:cNvPr id="25" name="TextBox 24"/>
          <p:cNvSpPr txBox="1"/>
          <p:nvPr/>
        </p:nvSpPr>
        <p:spPr>
          <a:xfrm>
            <a:off x="51708" y="349233"/>
            <a:ext cx="6099870" cy="338554"/>
          </a:xfrm>
          <a:prstGeom prst="rect">
            <a:avLst/>
          </a:prstGeom>
          <a:noFill/>
        </p:spPr>
        <p:txBody>
          <a:bodyPr wrap="square" rtlCol="0">
            <a:spAutoFit/>
          </a:bodyPr>
          <a:lstStyle/>
          <a:p>
            <a:r>
              <a:rPr lang="en-GB" sz="1600" dirty="0" smtClean="0">
                <a:solidFill>
                  <a:prstClr val="black"/>
                </a:solidFill>
                <a:latin typeface="Arial" panose="020B0604020202020204" pitchFamily="34" charset="0"/>
                <a:cs typeface="Arial" panose="020B0604020202020204" pitchFamily="34" charset="0"/>
              </a:rPr>
              <a:t>1.  </a:t>
            </a:r>
            <a:r>
              <a:rPr lang="en-GB" sz="1600" dirty="0" err="1" smtClean="0">
                <a:solidFill>
                  <a:prstClr val="black"/>
                </a:solidFill>
                <a:latin typeface="Arial" panose="020B0604020202020204" pitchFamily="34" charset="0"/>
                <a:cs typeface="Arial" panose="020B0604020202020204" pitchFamily="34" charset="0"/>
              </a:rPr>
              <a:t>Rellena</a:t>
            </a:r>
            <a:r>
              <a:rPr lang="en-GB" sz="1600" dirty="0" smtClean="0">
                <a:solidFill>
                  <a:prstClr val="black"/>
                </a:solidFill>
                <a:latin typeface="Arial" panose="020B0604020202020204" pitchFamily="34" charset="0"/>
                <a:cs typeface="Arial" panose="020B0604020202020204" pitchFamily="34" charset="0"/>
              </a:rPr>
              <a:t> </a:t>
            </a:r>
            <a:r>
              <a:rPr lang="en-GB" sz="1600" dirty="0" err="1" smtClean="0">
                <a:solidFill>
                  <a:prstClr val="black"/>
                </a:solidFill>
                <a:latin typeface="Arial" panose="020B0604020202020204" pitchFamily="34" charset="0"/>
                <a:cs typeface="Arial" panose="020B0604020202020204" pitchFamily="34" charset="0"/>
              </a:rPr>
              <a:t>los</a:t>
            </a:r>
            <a:r>
              <a:rPr lang="en-GB" sz="1600" dirty="0" smtClean="0">
                <a:solidFill>
                  <a:prstClr val="black"/>
                </a:solidFill>
                <a:latin typeface="Arial" panose="020B0604020202020204" pitchFamily="34" charset="0"/>
                <a:cs typeface="Arial" panose="020B0604020202020204" pitchFamily="34" charset="0"/>
              </a:rPr>
              <a:t> </a:t>
            </a:r>
            <a:r>
              <a:rPr lang="en-GB" sz="1600" dirty="0" err="1" smtClean="0">
                <a:solidFill>
                  <a:prstClr val="black"/>
                </a:solidFill>
                <a:latin typeface="Arial" panose="020B0604020202020204" pitchFamily="34" charset="0"/>
                <a:cs typeface="Arial" panose="020B0604020202020204" pitchFamily="34" charset="0"/>
              </a:rPr>
              <a:t>espacios</a:t>
            </a:r>
            <a:r>
              <a:rPr lang="en-GB" sz="1600" dirty="0" smtClean="0">
                <a:solidFill>
                  <a:prstClr val="black"/>
                </a:solidFill>
                <a:latin typeface="Arial" panose="020B0604020202020204" pitchFamily="34" charset="0"/>
                <a:cs typeface="Arial" panose="020B0604020202020204" pitchFamily="34" charset="0"/>
              </a:rPr>
              <a:t> con las </a:t>
            </a:r>
            <a:r>
              <a:rPr lang="en-GB" sz="1600" dirty="0" err="1" smtClean="0">
                <a:solidFill>
                  <a:prstClr val="black"/>
                </a:solidFill>
                <a:latin typeface="Arial" panose="020B0604020202020204" pitchFamily="34" charset="0"/>
                <a:cs typeface="Arial" panose="020B0604020202020204" pitchFamily="34" charset="0"/>
              </a:rPr>
              <a:t>vocales</a:t>
            </a:r>
            <a:r>
              <a:rPr lang="en-GB" sz="1600" dirty="0" smtClean="0">
                <a:solidFill>
                  <a:prstClr val="black"/>
                </a:solidFill>
                <a:latin typeface="Arial" panose="020B0604020202020204" pitchFamily="34" charset="0"/>
                <a:cs typeface="Arial" panose="020B0604020202020204" pitchFamily="34" charset="0"/>
              </a:rPr>
              <a:t> que </a:t>
            </a:r>
            <a:r>
              <a:rPr lang="en-GB" sz="1600" dirty="0" err="1" smtClean="0">
                <a:solidFill>
                  <a:prstClr val="black"/>
                </a:solidFill>
                <a:latin typeface="Arial" panose="020B0604020202020204" pitchFamily="34" charset="0"/>
                <a:cs typeface="Arial" panose="020B0604020202020204" pitchFamily="34" charset="0"/>
              </a:rPr>
              <a:t>faltan</a:t>
            </a:r>
            <a:r>
              <a:rPr lang="en-GB" sz="1600" dirty="0" smtClean="0">
                <a:solidFill>
                  <a:prstClr val="black"/>
                </a:solidFill>
                <a:latin typeface="Arial" panose="020B0604020202020204" pitchFamily="34" charset="0"/>
                <a:cs typeface="Arial" panose="020B0604020202020204" pitchFamily="34" charset="0"/>
              </a:rPr>
              <a:t>.</a:t>
            </a:r>
            <a:endParaRPr lang="en-GB" sz="1600" dirty="0">
              <a:solidFill>
                <a:prstClr val="black"/>
              </a:solidFill>
              <a:latin typeface="Arial" panose="020B0604020202020204" pitchFamily="34" charset="0"/>
              <a:cs typeface="Arial" panose="020B0604020202020204" pitchFamily="34" charset="0"/>
            </a:endParaRPr>
          </a:p>
        </p:txBody>
      </p:sp>
      <p:sp>
        <p:nvSpPr>
          <p:cNvPr id="26" name="TextBox 25"/>
          <p:cNvSpPr txBox="1"/>
          <p:nvPr/>
        </p:nvSpPr>
        <p:spPr>
          <a:xfrm>
            <a:off x="103417" y="3896222"/>
            <a:ext cx="6099870" cy="338554"/>
          </a:xfrm>
          <a:prstGeom prst="rect">
            <a:avLst/>
          </a:prstGeom>
          <a:noFill/>
        </p:spPr>
        <p:txBody>
          <a:bodyPr wrap="square" rtlCol="0">
            <a:spAutoFit/>
          </a:bodyPr>
          <a:lstStyle/>
          <a:p>
            <a:r>
              <a:rPr lang="en-GB" sz="1600" dirty="0" smtClean="0">
                <a:solidFill>
                  <a:prstClr val="black"/>
                </a:solidFill>
                <a:latin typeface="Arial" panose="020B0604020202020204" pitchFamily="34" charset="0"/>
                <a:cs typeface="Arial" panose="020B0604020202020204" pitchFamily="34" charset="0"/>
              </a:rPr>
              <a:t>2.  Escribe las </a:t>
            </a:r>
            <a:r>
              <a:rPr lang="en-GB" sz="1600" dirty="0" err="1" smtClean="0">
                <a:solidFill>
                  <a:prstClr val="black"/>
                </a:solidFill>
                <a:latin typeface="Arial" panose="020B0604020202020204" pitchFamily="34" charset="0"/>
                <a:cs typeface="Arial" panose="020B0604020202020204" pitchFamily="34" charset="0"/>
              </a:rPr>
              <a:t>partes</a:t>
            </a:r>
            <a:r>
              <a:rPr lang="en-GB" sz="1600" dirty="0" smtClean="0">
                <a:solidFill>
                  <a:prstClr val="black"/>
                </a:solidFill>
                <a:latin typeface="Arial" panose="020B0604020202020204" pitchFamily="34" charset="0"/>
                <a:cs typeface="Arial" panose="020B0604020202020204" pitchFamily="34" charset="0"/>
              </a:rPr>
              <a:t> del </a:t>
            </a:r>
            <a:r>
              <a:rPr lang="en-GB" sz="1600" dirty="0" err="1" smtClean="0">
                <a:solidFill>
                  <a:prstClr val="black"/>
                </a:solidFill>
                <a:latin typeface="Arial" panose="020B0604020202020204" pitchFamily="34" charset="0"/>
                <a:cs typeface="Arial" panose="020B0604020202020204" pitchFamily="34" charset="0"/>
              </a:rPr>
              <a:t>cuerpo</a:t>
            </a:r>
            <a:r>
              <a:rPr lang="en-GB" sz="1600" dirty="0" smtClean="0">
                <a:solidFill>
                  <a:prstClr val="black"/>
                </a:solidFill>
                <a:latin typeface="Arial" panose="020B0604020202020204" pitchFamily="34" charset="0"/>
                <a:cs typeface="Arial" panose="020B0604020202020204" pitchFamily="34" charset="0"/>
              </a:rPr>
              <a:t> </a:t>
            </a:r>
            <a:r>
              <a:rPr lang="en-GB" sz="1600" dirty="0" err="1" smtClean="0">
                <a:solidFill>
                  <a:prstClr val="black"/>
                </a:solidFill>
                <a:latin typeface="Arial" panose="020B0604020202020204" pitchFamily="34" charset="0"/>
                <a:cs typeface="Arial" panose="020B0604020202020204" pitchFamily="34" charset="0"/>
              </a:rPr>
              <a:t>en</a:t>
            </a:r>
            <a:r>
              <a:rPr lang="en-GB" sz="1600" dirty="0" smtClean="0">
                <a:solidFill>
                  <a:prstClr val="black"/>
                </a:solidFill>
                <a:latin typeface="Arial" panose="020B0604020202020204" pitchFamily="34" charset="0"/>
                <a:cs typeface="Arial" panose="020B0604020202020204" pitchFamily="34" charset="0"/>
              </a:rPr>
              <a:t> </a:t>
            </a:r>
            <a:r>
              <a:rPr lang="en-GB" sz="1600" dirty="0" err="1" smtClean="0">
                <a:solidFill>
                  <a:prstClr val="black"/>
                </a:solidFill>
                <a:latin typeface="Arial" panose="020B0604020202020204" pitchFamily="34" charset="0"/>
                <a:cs typeface="Arial" panose="020B0604020202020204" pitchFamily="34" charset="0"/>
              </a:rPr>
              <a:t>español</a:t>
            </a:r>
            <a:r>
              <a:rPr lang="en-GB" sz="1600" dirty="0" smtClean="0">
                <a:solidFill>
                  <a:prstClr val="black"/>
                </a:solidFill>
                <a:latin typeface="Arial" panose="020B0604020202020204" pitchFamily="34" charset="0"/>
                <a:cs typeface="Arial" panose="020B0604020202020204" pitchFamily="34" charset="0"/>
              </a:rPr>
              <a:t>.</a:t>
            </a:r>
            <a:endParaRPr lang="en-GB" sz="1600" dirty="0">
              <a:solidFill>
                <a:prstClr val="black"/>
              </a:solidFill>
              <a:latin typeface="Arial" panose="020B0604020202020204" pitchFamily="34" charset="0"/>
              <a:cs typeface="Arial" panose="020B0604020202020204" pitchFamily="34" charset="0"/>
            </a:endParaRPr>
          </a:p>
        </p:txBody>
      </p:sp>
      <p:grpSp>
        <p:nvGrpSpPr>
          <p:cNvPr id="2" name="Group 1"/>
          <p:cNvGrpSpPr/>
          <p:nvPr/>
        </p:nvGrpSpPr>
        <p:grpSpPr>
          <a:xfrm>
            <a:off x="250583" y="3748878"/>
            <a:ext cx="5947591" cy="5176537"/>
            <a:chOff x="-6261601" y="1957730"/>
            <a:chExt cx="7879511" cy="6858000"/>
          </a:xfrm>
        </p:grpSpPr>
        <p:pic>
          <p:nvPicPr>
            <p:cNvPr id="27" name="Picture 26"/>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06712" y="1957730"/>
              <a:ext cx="4654349" cy="6858000"/>
            </a:xfrm>
            <a:prstGeom prst="rect">
              <a:avLst/>
            </a:prstGeom>
          </p:spPr>
        </p:pic>
        <p:sp>
          <p:nvSpPr>
            <p:cNvPr id="28" name="Rectangle 27"/>
            <p:cNvSpPr/>
            <p:nvPr/>
          </p:nvSpPr>
          <p:spPr>
            <a:xfrm>
              <a:off x="-5976985" y="2732280"/>
              <a:ext cx="2194560" cy="50560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cxnSp>
          <p:nvCxnSpPr>
            <p:cNvPr id="30" name="Straight Arrow Connector 29"/>
            <p:cNvCxnSpPr>
              <a:stCxn id="28" idx="3"/>
            </p:cNvCxnSpPr>
            <p:nvPr/>
          </p:nvCxnSpPr>
          <p:spPr>
            <a:xfrm>
              <a:off x="-3782425" y="2985085"/>
              <a:ext cx="645457" cy="12371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1500011" y="4014233"/>
              <a:ext cx="2194560" cy="50560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cxnSp>
          <p:nvCxnSpPr>
            <p:cNvPr id="32" name="Straight Arrow Connector 31"/>
            <p:cNvCxnSpPr/>
            <p:nvPr/>
          </p:nvCxnSpPr>
          <p:spPr>
            <a:xfrm flipH="1">
              <a:off x="-2071960" y="4267037"/>
              <a:ext cx="571949" cy="17570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676187" y="4627419"/>
              <a:ext cx="2194560" cy="50560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cxnSp>
          <p:nvCxnSpPr>
            <p:cNvPr id="34" name="Straight Arrow Connector 33"/>
            <p:cNvCxnSpPr>
              <a:stCxn id="33" idx="1"/>
            </p:cNvCxnSpPr>
            <p:nvPr/>
          </p:nvCxnSpPr>
          <p:spPr>
            <a:xfrm flipH="1" flipV="1">
              <a:off x="-1586072" y="4832385"/>
              <a:ext cx="909885" cy="4783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6150904" y="4627419"/>
              <a:ext cx="2194560" cy="50560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cxnSp>
          <p:nvCxnSpPr>
            <p:cNvPr id="36" name="Straight Arrow Connector 35"/>
            <p:cNvCxnSpPr/>
            <p:nvPr/>
          </p:nvCxnSpPr>
          <p:spPr>
            <a:xfrm>
              <a:off x="-3956344" y="4880223"/>
              <a:ext cx="496647" cy="33707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6261601" y="5311180"/>
              <a:ext cx="2194560" cy="50560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cxnSp>
          <p:nvCxnSpPr>
            <p:cNvPr id="38" name="Straight Arrow Connector 37"/>
            <p:cNvCxnSpPr/>
            <p:nvPr/>
          </p:nvCxnSpPr>
          <p:spPr>
            <a:xfrm>
              <a:off x="-4065219" y="5563984"/>
              <a:ext cx="43522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576650" y="5311180"/>
              <a:ext cx="2194560" cy="50560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cxnSp>
          <p:nvCxnSpPr>
            <p:cNvPr id="40" name="Straight Arrow Connector 39"/>
            <p:cNvCxnSpPr>
              <a:stCxn id="39" idx="1"/>
            </p:cNvCxnSpPr>
            <p:nvPr/>
          </p:nvCxnSpPr>
          <p:spPr>
            <a:xfrm flipH="1" flipV="1">
              <a:off x="-1131130" y="5269863"/>
              <a:ext cx="554480" cy="29412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6207382" y="6016949"/>
              <a:ext cx="2194560" cy="50560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cxnSp>
          <p:nvCxnSpPr>
            <p:cNvPr id="42" name="Straight Arrow Connector 41"/>
            <p:cNvCxnSpPr/>
            <p:nvPr/>
          </p:nvCxnSpPr>
          <p:spPr>
            <a:xfrm flipV="1">
              <a:off x="-4022656" y="5670261"/>
              <a:ext cx="1480107" cy="60910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576650" y="6253291"/>
              <a:ext cx="2194560" cy="50560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cxnSp>
          <p:nvCxnSpPr>
            <p:cNvPr id="44" name="Straight Arrow Connector 43"/>
            <p:cNvCxnSpPr/>
            <p:nvPr/>
          </p:nvCxnSpPr>
          <p:spPr>
            <a:xfrm flipH="1">
              <a:off x="-1942869" y="6545255"/>
              <a:ext cx="1366220" cy="62068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5877448" y="6850991"/>
              <a:ext cx="2194560" cy="50560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cxnSp>
          <p:nvCxnSpPr>
            <p:cNvPr id="46" name="Straight Arrow Connector 45"/>
            <p:cNvCxnSpPr/>
            <p:nvPr/>
          </p:nvCxnSpPr>
          <p:spPr>
            <a:xfrm>
              <a:off x="-3697177" y="7103795"/>
              <a:ext cx="820617" cy="25280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576650" y="7485224"/>
              <a:ext cx="2194560" cy="50560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cxnSp>
          <p:nvCxnSpPr>
            <p:cNvPr id="48" name="Straight Arrow Connector 47"/>
            <p:cNvCxnSpPr/>
            <p:nvPr/>
          </p:nvCxnSpPr>
          <p:spPr>
            <a:xfrm flipH="1">
              <a:off x="-1383471" y="7761948"/>
              <a:ext cx="793346" cy="13245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889682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8715348"/>
            <a:ext cx="439815" cy="428652"/>
          </a:xfrm>
          <a:prstGeom prst="rect">
            <a:avLst/>
          </a:prstGeom>
        </p:spPr>
      </p:pic>
      <p:pic>
        <p:nvPicPr>
          <p:cNvPr id="5" name="Picture 4"/>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60217" y="8715348"/>
            <a:ext cx="439815" cy="428652"/>
          </a:xfrm>
          <a:prstGeom prst="rect">
            <a:avLst/>
          </a:prstGeom>
        </p:spPr>
      </p:pic>
      <p:pic>
        <p:nvPicPr>
          <p:cNvPr id="6" name="Picture 5"/>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20434" y="8715348"/>
            <a:ext cx="439815" cy="428652"/>
          </a:xfrm>
          <a:prstGeom prst="rect">
            <a:avLst/>
          </a:prstGeom>
        </p:spPr>
      </p:pic>
      <p:pic>
        <p:nvPicPr>
          <p:cNvPr id="7" name="Picture 6"/>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80651" y="8715348"/>
            <a:ext cx="439815" cy="428652"/>
          </a:xfrm>
          <a:prstGeom prst="rect">
            <a:avLst/>
          </a:prstGeom>
        </p:spPr>
      </p:pic>
      <p:pic>
        <p:nvPicPr>
          <p:cNvPr id="8" name="Picture 7"/>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440868" y="8715348"/>
            <a:ext cx="439815" cy="428652"/>
          </a:xfrm>
          <a:prstGeom prst="rect">
            <a:avLst/>
          </a:prstGeom>
        </p:spPr>
      </p:pic>
      <p:pic>
        <p:nvPicPr>
          <p:cNvPr id="9" name="Picture 8"/>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801085" y="8715348"/>
            <a:ext cx="439815" cy="428652"/>
          </a:xfrm>
          <a:prstGeom prst="rect">
            <a:avLst/>
          </a:prstGeom>
        </p:spPr>
      </p:pic>
      <p:pic>
        <p:nvPicPr>
          <p:cNvPr id="10" name="Picture 9"/>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161302" y="8715348"/>
            <a:ext cx="439815" cy="428652"/>
          </a:xfrm>
          <a:prstGeom prst="rect">
            <a:avLst/>
          </a:prstGeom>
        </p:spPr>
      </p:pic>
      <p:pic>
        <p:nvPicPr>
          <p:cNvPr id="11" name="Picture 10"/>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521519" y="8715348"/>
            <a:ext cx="439815" cy="428652"/>
          </a:xfrm>
          <a:prstGeom prst="rect">
            <a:avLst/>
          </a:prstGeom>
        </p:spPr>
      </p:pic>
      <p:pic>
        <p:nvPicPr>
          <p:cNvPr id="12" name="Picture 11"/>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881736" y="8715348"/>
            <a:ext cx="439815" cy="428652"/>
          </a:xfrm>
          <a:prstGeom prst="rect">
            <a:avLst/>
          </a:prstGeom>
        </p:spPr>
      </p:pic>
      <p:pic>
        <p:nvPicPr>
          <p:cNvPr id="13" name="Picture 1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241953" y="8715348"/>
            <a:ext cx="439815" cy="428652"/>
          </a:xfrm>
          <a:prstGeom prst="rect">
            <a:avLst/>
          </a:prstGeom>
        </p:spPr>
      </p:pic>
      <p:pic>
        <p:nvPicPr>
          <p:cNvPr id="14" name="Picture 13"/>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602170" y="8715348"/>
            <a:ext cx="439815" cy="428652"/>
          </a:xfrm>
          <a:prstGeom prst="rect">
            <a:avLst/>
          </a:prstGeom>
        </p:spPr>
      </p:pic>
      <p:pic>
        <p:nvPicPr>
          <p:cNvPr id="15" name="Picture 14"/>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962387" y="8715348"/>
            <a:ext cx="439815" cy="428652"/>
          </a:xfrm>
          <a:prstGeom prst="rect">
            <a:avLst/>
          </a:prstGeom>
        </p:spPr>
      </p:pic>
      <p:pic>
        <p:nvPicPr>
          <p:cNvPr id="16" name="Picture 15"/>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322604" y="8715348"/>
            <a:ext cx="439815" cy="428652"/>
          </a:xfrm>
          <a:prstGeom prst="rect">
            <a:avLst/>
          </a:prstGeom>
        </p:spPr>
      </p:pic>
      <p:pic>
        <p:nvPicPr>
          <p:cNvPr id="17" name="Picture 16"/>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682821" y="8715348"/>
            <a:ext cx="439815" cy="428652"/>
          </a:xfrm>
          <a:prstGeom prst="rect">
            <a:avLst/>
          </a:prstGeom>
        </p:spPr>
      </p:pic>
      <p:pic>
        <p:nvPicPr>
          <p:cNvPr id="18" name="Picture 17"/>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043038" y="8715348"/>
            <a:ext cx="439815" cy="428652"/>
          </a:xfrm>
          <a:prstGeom prst="rect">
            <a:avLst/>
          </a:prstGeom>
        </p:spPr>
      </p:pic>
      <p:pic>
        <p:nvPicPr>
          <p:cNvPr id="19" name="Picture 18"/>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403255" y="8715348"/>
            <a:ext cx="439815" cy="428652"/>
          </a:xfrm>
          <a:prstGeom prst="rect">
            <a:avLst/>
          </a:prstGeom>
        </p:spPr>
      </p:pic>
      <p:pic>
        <p:nvPicPr>
          <p:cNvPr id="20" name="Picture 19"/>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763472" y="8715348"/>
            <a:ext cx="439815" cy="428652"/>
          </a:xfrm>
          <a:prstGeom prst="rect">
            <a:avLst/>
          </a:prstGeom>
        </p:spPr>
      </p:pic>
      <p:pic>
        <p:nvPicPr>
          <p:cNvPr id="21" name="Picture 20"/>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123689" y="8715348"/>
            <a:ext cx="439815" cy="428652"/>
          </a:xfrm>
          <a:prstGeom prst="rect">
            <a:avLst/>
          </a:prstGeom>
        </p:spPr>
      </p:pic>
      <p:pic>
        <p:nvPicPr>
          <p:cNvPr id="22" name="Picture 21"/>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483906" y="8715348"/>
            <a:ext cx="439815" cy="428652"/>
          </a:xfrm>
          <a:prstGeom prst="rect">
            <a:avLst/>
          </a:prstGeom>
        </p:spPr>
      </p:pic>
      <p:pic>
        <p:nvPicPr>
          <p:cNvPr id="29" name="Picture 28"/>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92695" y="8130194"/>
            <a:ext cx="967543" cy="685536"/>
          </a:xfrm>
          <a:prstGeom prst="rect">
            <a:avLst/>
          </a:prstGeom>
        </p:spPr>
      </p:pic>
      <p:sp>
        <p:nvSpPr>
          <p:cNvPr id="23" name="Rectangle 5"/>
          <p:cNvSpPr txBox="1">
            <a:spLocks/>
          </p:cNvSpPr>
          <p:nvPr/>
        </p:nvSpPr>
        <p:spPr>
          <a:xfrm>
            <a:off x="746371" y="530419"/>
            <a:ext cx="2784753" cy="26392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Calibri" panose="020F0502020204030204" pitchFamily="34" charset="0"/>
              <a:buAutoNum type="arabicPeriod"/>
            </a:pPr>
            <a:r>
              <a:rPr lang="es-ES" altLang="en-US" sz="1600" dirty="0" smtClean="0">
                <a:solidFill>
                  <a:srgbClr val="002060"/>
                </a:solidFill>
                <a:latin typeface="Arial" panose="020B0604020202020204" pitchFamily="34" charset="0"/>
                <a:cs typeface="Arial" panose="020B0604020202020204" pitchFamily="34" charset="0"/>
              </a:rPr>
              <a:t>doblar</a:t>
            </a:r>
          </a:p>
          <a:p>
            <a:pPr marL="514350" indent="-514350">
              <a:buFont typeface="Calibri" panose="020F0502020204030204" pitchFamily="34" charset="0"/>
              <a:buAutoNum type="arabicPeriod"/>
            </a:pPr>
            <a:r>
              <a:rPr lang="es-ES" altLang="en-US" sz="1600" dirty="0" smtClean="0">
                <a:solidFill>
                  <a:srgbClr val="002060"/>
                </a:solidFill>
                <a:latin typeface="Arial" panose="020B0604020202020204" pitchFamily="34" charset="0"/>
                <a:cs typeface="Arial" panose="020B0604020202020204" pitchFamily="34" charset="0"/>
              </a:rPr>
              <a:t>levantar</a:t>
            </a:r>
          </a:p>
          <a:p>
            <a:pPr marL="514350" indent="-514350">
              <a:buFont typeface="Calibri" panose="020F0502020204030204" pitchFamily="34" charset="0"/>
              <a:buAutoNum type="arabicPeriod"/>
            </a:pPr>
            <a:r>
              <a:rPr lang="es-ES" altLang="en-US" sz="1600" dirty="0" smtClean="0">
                <a:solidFill>
                  <a:srgbClr val="002060"/>
                </a:solidFill>
                <a:latin typeface="Arial" panose="020B0604020202020204" pitchFamily="34" charset="0"/>
                <a:cs typeface="Arial" panose="020B0604020202020204" pitchFamily="34" charset="0"/>
              </a:rPr>
              <a:t>moverse</a:t>
            </a:r>
          </a:p>
          <a:p>
            <a:pPr marL="514350" indent="-514350">
              <a:buFont typeface="Calibri" panose="020F0502020204030204" pitchFamily="34" charset="0"/>
              <a:buAutoNum type="arabicPeriod"/>
            </a:pPr>
            <a:r>
              <a:rPr lang="es-ES" altLang="en-US" sz="1600" dirty="0" smtClean="0">
                <a:solidFill>
                  <a:srgbClr val="002060"/>
                </a:solidFill>
                <a:latin typeface="Arial" panose="020B0604020202020204" pitchFamily="34" charset="0"/>
                <a:cs typeface="Arial" panose="020B0604020202020204" pitchFamily="34" charset="0"/>
              </a:rPr>
              <a:t>estirar</a:t>
            </a:r>
          </a:p>
          <a:p>
            <a:pPr marL="514350" indent="-514350">
              <a:buFont typeface="Calibri" panose="020F0502020204030204" pitchFamily="34" charset="0"/>
              <a:buAutoNum type="arabicPeriod"/>
            </a:pPr>
            <a:r>
              <a:rPr lang="es-ES" altLang="en-US" sz="1600" dirty="0" smtClean="0">
                <a:solidFill>
                  <a:srgbClr val="002060"/>
                </a:solidFill>
                <a:latin typeface="Arial" panose="020B0604020202020204" pitchFamily="34" charset="0"/>
                <a:cs typeface="Arial" panose="020B0604020202020204" pitchFamily="34" charset="0"/>
              </a:rPr>
              <a:t>cruzar</a:t>
            </a:r>
          </a:p>
          <a:p>
            <a:pPr marL="514350" indent="-514350">
              <a:buFont typeface="Calibri" panose="020F0502020204030204" pitchFamily="34" charset="0"/>
              <a:buAutoNum type="arabicPeriod"/>
            </a:pPr>
            <a:r>
              <a:rPr lang="es-ES" altLang="en-US" sz="1600" dirty="0" smtClean="0">
                <a:solidFill>
                  <a:srgbClr val="002060"/>
                </a:solidFill>
                <a:latin typeface="Arial" panose="020B0604020202020204" pitchFamily="34" charset="0"/>
                <a:cs typeface="Arial" panose="020B0604020202020204" pitchFamily="34" charset="0"/>
              </a:rPr>
              <a:t>girar</a:t>
            </a:r>
          </a:p>
          <a:p>
            <a:pPr marL="514350" indent="-514350">
              <a:buFont typeface="Calibri" panose="020F0502020204030204" pitchFamily="34" charset="0"/>
              <a:buAutoNum type="arabicPeriod"/>
            </a:pPr>
            <a:r>
              <a:rPr lang="es-ES" altLang="en-US" sz="1600" dirty="0" smtClean="0">
                <a:solidFill>
                  <a:srgbClr val="002060"/>
                </a:solidFill>
                <a:latin typeface="Arial" panose="020B0604020202020204" pitchFamily="34" charset="0"/>
                <a:cs typeface="Arial" panose="020B0604020202020204" pitchFamily="34" charset="0"/>
              </a:rPr>
              <a:t>sentarse</a:t>
            </a:r>
          </a:p>
          <a:p>
            <a:pPr marL="514350" indent="-514350">
              <a:buFont typeface="Calibri" panose="020F0502020204030204" pitchFamily="34" charset="0"/>
              <a:buAutoNum type="arabicPeriod"/>
            </a:pPr>
            <a:r>
              <a:rPr lang="es-ES" altLang="en-US" sz="1600" dirty="0" smtClean="0">
                <a:solidFill>
                  <a:srgbClr val="002060"/>
                </a:solidFill>
                <a:latin typeface="Arial" panose="020B0604020202020204" pitchFamily="34" charset="0"/>
                <a:cs typeface="Arial" panose="020B0604020202020204" pitchFamily="34" charset="0"/>
              </a:rPr>
              <a:t>levantarse</a:t>
            </a:r>
            <a:endParaRPr lang="es-ES" altLang="en-US" sz="1600" dirty="0" smtClean="0">
              <a:solidFill>
                <a:srgbClr val="002060"/>
              </a:solidFill>
              <a:latin typeface="Arial" panose="020B0604020202020204" pitchFamily="34" charset="0"/>
              <a:cs typeface="Arial" panose="020B0604020202020204" pitchFamily="34" charset="0"/>
            </a:endParaRPr>
          </a:p>
        </p:txBody>
      </p:sp>
      <p:sp>
        <p:nvSpPr>
          <p:cNvPr id="24" name="Rectangle 6"/>
          <p:cNvSpPr txBox="1">
            <a:spLocks/>
          </p:cNvSpPr>
          <p:nvPr/>
        </p:nvSpPr>
        <p:spPr>
          <a:xfrm>
            <a:off x="3730259" y="530419"/>
            <a:ext cx="2784753" cy="263929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Calibri" panose="020F0502020204030204" pitchFamily="34" charset="0"/>
              <a:buAutoNum type="alphaLcPeriod"/>
            </a:pPr>
            <a:r>
              <a:rPr lang="en-GB" altLang="en-US" sz="1600" dirty="0" smtClean="0">
                <a:solidFill>
                  <a:srgbClr val="002060"/>
                </a:solidFill>
                <a:latin typeface="Arial" panose="020B0604020202020204" pitchFamily="34" charset="0"/>
                <a:cs typeface="Arial" panose="020B0604020202020204" pitchFamily="34" charset="0"/>
              </a:rPr>
              <a:t>to cross</a:t>
            </a:r>
          </a:p>
          <a:p>
            <a:pPr marL="514350" indent="-514350">
              <a:buFont typeface="Calibri" panose="020F0502020204030204" pitchFamily="34" charset="0"/>
              <a:buAutoNum type="alphaLcPeriod"/>
            </a:pPr>
            <a:r>
              <a:rPr lang="en-GB" altLang="en-US" sz="1600" dirty="0" smtClean="0">
                <a:solidFill>
                  <a:srgbClr val="002060"/>
                </a:solidFill>
                <a:latin typeface="Arial" panose="020B0604020202020204" pitchFamily="34" charset="0"/>
                <a:cs typeface="Arial" panose="020B0604020202020204" pitchFamily="34" charset="0"/>
              </a:rPr>
              <a:t>to stretch</a:t>
            </a:r>
          </a:p>
          <a:p>
            <a:pPr marL="514350" indent="-514350">
              <a:buFont typeface="Calibri" panose="020F0502020204030204" pitchFamily="34" charset="0"/>
              <a:buAutoNum type="alphaLcPeriod"/>
            </a:pPr>
            <a:r>
              <a:rPr lang="en-GB" altLang="en-US" sz="1600" dirty="0" smtClean="0">
                <a:solidFill>
                  <a:srgbClr val="002060"/>
                </a:solidFill>
                <a:latin typeface="Arial" panose="020B0604020202020204" pitchFamily="34" charset="0"/>
                <a:cs typeface="Arial" panose="020B0604020202020204" pitchFamily="34" charset="0"/>
              </a:rPr>
              <a:t>to raise</a:t>
            </a:r>
          </a:p>
          <a:p>
            <a:pPr marL="514350" indent="-514350">
              <a:buFont typeface="Calibri" panose="020F0502020204030204" pitchFamily="34" charset="0"/>
              <a:buAutoNum type="alphaLcPeriod"/>
            </a:pPr>
            <a:r>
              <a:rPr lang="en-GB" altLang="en-US" sz="1600" dirty="0" smtClean="0">
                <a:solidFill>
                  <a:srgbClr val="002060"/>
                </a:solidFill>
                <a:latin typeface="Arial" panose="020B0604020202020204" pitchFamily="34" charset="0"/>
                <a:cs typeface="Arial" panose="020B0604020202020204" pitchFamily="34" charset="0"/>
              </a:rPr>
              <a:t>to bend</a:t>
            </a:r>
          </a:p>
          <a:p>
            <a:pPr marL="514350" indent="-514350">
              <a:buFont typeface="Calibri" panose="020F0502020204030204" pitchFamily="34" charset="0"/>
              <a:buAutoNum type="alphaLcPeriod"/>
            </a:pPr>
            <a:r>
              <a:rPr lang="en-GB" altLang="en-US" sz="1600" dirty="0" smtClean="0">
                <a:solidFill>
                  <a:srgbClr val="002060"/>
                </a:solidFill>
                <a:latin typeface="Arial" panose="020B0604020202020204" pitchFamily="34" charset="0"/>
                <a:cs typeface="Arial" panose="020B0604020202020204" pitchFamily="34" charset="0"/>
              </a:rPr>
              <a:t>to turn</a:t>
            </a:r>
          </a:p>
          <a:p>
            <a:pPr marL="514350" indent="-514350">
              <a:buFont typeface="Calibri" panose="020F0502020204030204" pitchFamily="34" charset="0"/>
              <a:buAutoNum type="alphaLcPeriod"/>
            </a:pPr>
            <a:r>
              <a:rPr lang="en-GB" altLang="en-US" sz="1600" dirty="0" smtClean="0">
                <a:solidFill>
                  <a:srgbClr val="002060"/>
                </a:solidFill>
                <a:latin typeface="Arial" panose="020B0604020202020204" pitchFamily="34" charset="0"/>
                <a:cs typeface="Arial" panose="020B0604020202020204" pitchFamily="34" charset="0"/>
              </a:rPr>
              <a:t>to sit (yourself) down</a:t>
            </a:r>
          </a:p>
          <a:p>
            <a:pPr marL="514350" indent="-514350">
              <a:buFont typeface="Calibri" panose="020F0502020204030204" pitchFamily="34" charset="0"/>
              <a:buAutoNum type="alphaLcPeriod"/>
            </a:pPr>
            <a:r>
              <a:rPr lang="en-GB" altLang="en-US" sz="1600" dirty="0" smtClean="0">
                <a:solidFill>
                  <a:srgbClr val="002060"/>
                </a:solidFill>
                <a:latin typeface="Arial" panose="020B0604020202020204" pitchFamily="34" charset="0"/>
                <a:cs typeface="Arial" panose="020B0604020202020204" pitchFamily="34" charset="0"/>
              </a:rPr>
              <a:t>to move (yourself)</a:t>
            </a:r>
          </a:p>
          <a:p>
            <a:pPr marL="514350" indent="-514350">
              <a:buFont typeface="Calibri" panose="020F0502020204030204" pitchFamily="34" charset="0"/>
              <a:buAutoNum type="alphaLcPeriod"/>
            </a:pPr>
            <a:r>
              <a:rPr lang="en-GB" altLang="en-US" sz="1600" dirty="0" smtClean="0">
                <a:solidFill>
                  <a:srgbClr val="002060"/>
                </a:solidFill>
                <a:latin typeface="Arial" panose="020B0604020202020204" pitchFamily="34" charset="0"/>
                <a:cs typeface="Arial" panose="020B0604020202020204" pitchFamily="34" charset="0"/>
              </a:rPr>
              <a:t>to stand (yourself) up</a:t>
            </a:r>
            <a:endParaRPr lang="en-GB" altLang="en-US" sz="1600" dirty="0" smtClean="0">
              <a:solidFill>
                <a:srgbClr val="002060"/>
              </a:solidFill>
              <a:latin typeface="Arial" panose="020B0604020202020204" pitchFamily="34" charset="0"/>
              <a:cs typeface="Arial" panose="020B0604020202020204" pitchFamily="34" charset="0"/>
            </a:endParaRPr>
          </a:p>
        </p:txBody>
      </p:sp>
      <p:sp>
        <p:nvSpPr>
          <p:cNvPr id="25" name="TextBox 24"/>
          <p:cNvSpPr txBox="1"/>
          <p:nvPr/>
        </p:nvSpPr>
        <p:spPr>
          <a:xfrm>
            <a:off x="95035" y="110088"/>
            <a:ext cx="6099870" cy="338554"/>
          </a:xfrm>
          <a:prstGeom prst="rect">
            <a:avLst/>
          </a:prstGeom>
          <a:noFill/>
        </p:spPr>
        <p:txBody>
          <a:bodyPr wrap="square" rtlCol="0">
            <a:spAutoFit/>
          </a:bodyPr>
          <a:lstStyle/>
          <a:p>
            <a:r>
              <a:rPr lang="en-GB" sz="1600" dirty="0" smtClean="0">
                <a:solidFill>
                  <a:prstClr val="black"/>
                </a:solidFill>
                <a:latin typeface="Arial" panose="020B0604020202020204" pitchFamily="34" charset="0"/>
                <a:cs typeface="Arial" panose="020B0604020202020204" pitchFamily="34" charset="0"/>
              </a:rPr>
              <a:t>3.  </a:t>
            </a:r>
            <a:r>
              <a:rPr lang="en-GB" sz="1600" dirty="0" err="1" smtClean="0">
                <a:solidFill>
                  <a:prstClr val="black"/>
                </a:solidFill>
                <a:latin typeface="Arial" panose="020B0604020202020204" pitchFamily="34" charset="0"/>
                <a:cs typeface="Arial" panose="020B0604020202020204" pitchFamily="34" charset="0"/>
              </a:rPr>
              <a:t>Empareja</a:t>
            </a:r>
            <a:r>
              <a:rPr lang="en-GB" sz="1600" dirty="0" smtClean="0">
                <a:solidFill>
                  <a:prstClr val="black"/>
                </a:solidFill>
                <a:latin typeface="Arial" panose="020B0604020202020204" pitchFamily="34" charset="0"/>
                <a:cs typeface="Arial" panose="020B0604020202020204" pitchFamily="34" charset="0"/>
              </a:rPr>
              <a:t> </a:t>
            </a:r>
            <a:r>
              <a:rPr lang="en-GB" sz="1600" dirty="0" err="1" smtClean="0">
                <a:solidFill>
                  <a:prstClr val="black"/>
                </a:solidFill>
                <a:latin typeface="Arial" panose="020B0604020202020204" pitchFamily="34" charset="0"/>
                <a:cs typeface="Arial" panose="020B0604020202020204" pitchFamily="34" charset="0"/>
              </a:rPr>
              <a:t>los</a:t>
            </a:r>
            <a:r>
              <a:rPr lang="en-GB" sz="1600" dirty="0" smtClean="0">
                <a:solidFill>
                  <a:prstClr val="black"/>
                </a:solidFill>
                <a:latin typeface="Arial" panose="020B0604020202020204" pitchFamily="34" charset="0"/>
                <a:cs typeface="Arial" panose="020B0604020202020204" pitchFamily="34" charset="0"/>
              </a:rPr>
              <a:t> </a:t>
            </a:r>
            <a:r>
              <a:rPr lang="en-GB" sz="1600" dirty="0" err="1" smtClean="0">
                <a:solidFill>
                  <a:prstClr val="black"/>
                </a:solidFill>
                <a:latin typeface="Arial" panose="020B0604020202020204" pitchFamily="34" charset="0"/>
                <a:cs typeface="Arial" panose="020B0604020202020204" pitchFamily="34" charset="0"/>
              </a:rPr>
              <a:t>infinitivos</a:t>
            </a:r>
            <a:endParaRPr lang="en-GB" sz="1600" dirty="0">
              <a:solidFill>
                <a:prstClr val="black"/>
              </a:solidFill>
              <a:latin typeface="Arial" panose="020B0604020202020204" pitchFamily="34" charset="0"/>
              <a:cs typeface="Arial" panose="020B0604020202020204" pitchFamily="34" charset="0"/>
            </a:endParaRPr>
          </a:p>
        </p:txBody>
      </p:sp>
      <p:sp>
        <p:nvSpPr>
          <p:cNvPr id="26" name="TextBox 25"/>
          <p:cNvSpPr txBox="1"/>
          <p:nvPr/>
        </p:nvSpPr>
        <p:spPr>
          <a:xfrm>
            <a:off x="192018" y="3334532"/>
            <a:ext cx="6099870" cy="338554"/>
          </a:xfrm>
          <a:prstGeom prst="rect">
            <a:avLst/>
          </a:prstGeom>
          <a:noFill/>
        </p:spPr>
        <p:txBody>
          <a:bodyPr wrap="square" rtlCol="0">
            <a:spAutoFit/>
          </a:bodyPr>
          <a:lstStyle/>
          <a:p>
            <a:r>
              <a:rPr lang="en-GB" sz="1600" dirty="0" smtClean="0">
                <a:solidFill>
                  <a:prstClr val="black"/>
                </a:solidFill>
                <a:latin typeface="Arial" panose="020B0604020202020204" pitchFamily="34" charset="0"/>
                <a:cs typeface="Arial" panose="020B0604020202020204" pitchFamily="34" charset="0"/>
              </a:rPr>
              <a:t>4.  Escribe </a:t>
            </a:r>
            <a:r>
              <a:rPr lang="en-GB" sz="1600" dirty="0" err="1" smtClean="0">
                <a:solidFill>
                  <a:prstClr val="black"/>
                </a:solidFill>
                <a:latin typeface="Arial" panose="020B0604020202020204" pitchFamily="34" charset="0"/>
                <a:cs typeface="Arial" panose="020B0604020202020204" pitchFamily="34" charset="0"/>
              </a:rPr>
              <a:t>instrucciones</a:t>
            </a:r>
            <a:r>
              <a:rPr lang="en-GB" sz="1600" dirty="0" smtClean="0">
                <a:solidFill>
                  <a:prstClr val="black"/>
                </a:solidFill>
                <a:latin typeface="Arial" panose="020B0604020202020204" pitchFamily="34" charset="0"/>
                <a:cs typeface="Arial" panose="020B0604020202020204" pitchFamily="34" charset="0"/>
              </a:rPr>
              <a:t> para </a:t>
            </a:r>
            <a:r>
              <a:rPr lang="en-GB" sz="1600" dirty="0" err="1" smtClean="0">
                <a:solidFill>
                  <a:prstClr val="black"/>
                </a:solidFill>
                <a:latin typeface="Arial" panose="020B0604020202020204" pitchFamily="34" charset="0"/>
                <a:cs typeface="Arial" panose="020B0604020202020204" pitchFamily="34" charset="0"/>
              </a:rPr>
              <a:t>una</a:t>
            </a:r>
            <a:r>
              <a:rPr lang="en-GB" sz="1600" dirty="0" smtClean="0">
                <a:solidFill>
                  <a:prstClr val="black"/>
                </a:solidFill>
                <a:latin typeface="Arial" panose="020B0604020202020204" pitchFamily="34" charset="0"/>
                <a:cs typeface="Arial" panose="020B0604020202020204" pitchFamily="34" charset="0"/>
              </a:rPr>
              <a:t> </a:t>
            </a:r>
            <a:r>
              <a:rPr lang="en-GB" sz="1600" dirty="0" err="1" smtClean="0">
                <a:solidFill>
                  <a:prstClr val="black"/>
                </a:solidFill>
                <a:latin typeface="Arial" panose="020B0604020202020204" pitchFamily="34" charset="0"/>
                <a:cs typeface="Arial" panose="020B0604020202020204" pitchFamily="34" charset="0"/>
              </a:rPr>
              <a:t>rutina</a:t>
            </a:r>
            <a:r>
              <a:rPr lang="en-GB" sz="1600" dirty="0" smtClean="0">
                <a:solidFill>
                  <a:prstClr val="black"/>
                </a:solidFill>
                <a:latin typeface="Arial" panose="020B0604020202020204" pitchFamily="34" charset="0"/>
                <a:cs typeface="Arial" panose="020B0604020202020204" pitchFamily="34" charset="0"/>
              </a:rPr>
              <a:t> de </a:t>
            </a:r>
            <a:r>
              <a:rPr lang="en-GB" sz="1600" dirty="0" err="1" smtClean="0">
                <a:solidFill>
                  <a:prstClr val="black"/>
                </a:solidFill>
                <a:latin typeface="Arial" panose="020B0604020202020204" pitchFamily="34" charset="0"/>
                <a:cs typeface="Arial" panose="020B0604020202020204" pitchFamily="34" charset="0"/>
              </a:rPr>
              <a:t>baile</a:t>
            </a:r>
            <a:r>
              <a:rPr lang="en-GB" sz="1600" dirty="0" smtClean="0">
                <a:solidFill>
                  <a:prstClr val="black"/>
                </a:solidFill>
                <a:latin typeface="Arial" panose="020B0604020202020204" pitchFamily="34" charset="0"/>
                <a:cs typeface="Arial" panose="020B0604020202020204" pitchFamily="34" charset="0"/>
              </a:rPr>
              <a:t> / de </a:t>
            </a:r>
            <a:r>
              <a:rPr lang="en-GB" sz="1600" dirty="0" err="1" smtClean="0">
                <a:solidFill>
                  <a:prstClr val="black"/>
                </a:solidFill>
                <a:latin typeface="Arial" panose="020B0604020202020204" pitchFamily="34" charset="0"/>
                <a:cs typeface="Arial" panose="020B0604020202020204" pitchFamily="34" charset="0"/>
              </a:rPr>
              <a:t>ejercicio</a:t>
            </a:r>
            <a:r>
              <a:rPr lang="en-GB" sz="1600" dirty="0" smtClean="0">
                <a:solidFill>
                  <a:prstClr val="black"/>
                </a:solidFill>
                <a:latin typeface="Arial" panose="020B0604020202020204" pitchFamily="34" charset="0"/>
                <a:cs typeface="Arial" panose="020B0604020202020204" pitchFamily="34" charset="0"/>
              </a:rPr>
              <a:t>.</a:t>
            </a:r>
            <a:endParaRPr lang="en-GB" sz="1600" dirty="0">
              <a:solidFill>
                <a:prstClr val="black"/>
              </a:solidFill>
              <a:latin typeface="Arial" panose="020B060402020202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265120899"/>
              </p:ext>
            </p:extLst>
          </p:nvPr>
        </p:nvGraphicFramePr>
        <p:xfrm>
          <a:off x="330728" y="3754863"/>
          <a:ext cx="6232776" cy="1854200"/>
        </p:xfrm>
        <a:graphic>
          <a:graphicData uri="http://schemas.openxmlformats.org/drawingml/2006/table">
            <a:tbl>
              <a:tblPr firstRow="1" bandRow="1">
                <a:tableStyleId>{5940675A-B579-460E-94D1-54222C63F5DA}</a:tableStyleId>
              </a:tblPr>
              <a:tblGrid>
                <a:gridCol w="389708"/>
                <a:gridCol w="5843068"/>
              </a:tblGrid>
              <a:tr h="370840">
                <a:tc>
                  <a:txBody>
                    <a:bodyPr/>
                    <a:lstStyle/>
                    <a:p>
                      <a:pPr algn="ctr"/>
                      <a:r>
                        <a:rPr lang="en-GB" sz="1800" dirty="0" smtClean="0">
                          <a:latin typeface="Arial" panose="020B0604020202020204" pitchFamily="34" charset="0"/>
                          <a:cs typeface="Arial" panose="020B0604020202020204" pitchFamily="34" charset="0"/>
                        </a:rPr>
                        <a:t>1</a:t>
                      </a:r>
                      <a:endParaRPr lang="en-GB" sz="1800" dirty="0">
                        <a:latin typeface="Arial" panose="020B0604020202020204" pitchFamily="34" charset="0"/>
                        <a:cs typeface="Arial" panose="020B0604020202020204" pitchFamily="34" charset="0"/>
                      </a:endParaRPr>
                    </a:p>
                  </a:txBody>
                  <a:tcPr anchor="ctr"/>
                </a:tc>
                <a:tc>
                  <a:txBody>
                    <a:bodyPr/>
                    <a:lstStyle/>
                    <a:p>
                      <a:endParaRPr lang="en-GB"/>
                    </a:p>
                  </a:txBody>
                  <a:tcPr anchor="ctr"/>
                </a:tc>
              </a:tr>
              <a:tr h="370840">
                <a:tc>
                  <a:txBody>
                    <a:bodyPr/>
                    <a:lstStyle/>
                    <a:p>
                      <a:pPr algn="ctr"/>
                      <a:r>
                        <a:rPr lang="en-GB" sz="1800" dirty="0" smtClean="0">
                          <a:latin typeface="Arial" panose="020B0604020202020204" pitchFamily="34" charset="0"/>
                          <a:cs typeface="Arial" panose="020B0604020202020204" pitchFamily="34" charset="0"/>
                        </a:rPr>
                        <a:t>2</a:t>
                      </a:r>
                      <a:endParaRPr lang="en-GB" sz="1800" dirty="0">
                        <a:latin typeface="Arial" panose="020B0604020202020204" pitchFamily="34" charset="0"/>
                        <a:cs typeface="Arial" panose="020B0604020202020204" pitchFamily="34" charset="0"/>
                      </a:endParaRPr>
                    </a:p>
                  </a:txBody>
                  <a:tcPr anchor="ctr"/>
                </a:tc>
                <a:tc>
                  <a:txBody>
                    <a:bodyPr/>
                    <a:lstStyle/>
                    <a:p>
                      <a:endParaRPr lang="en-GB"/>
                    </a:p>
                  </a:txBody>
                  <a:tcPr anchor="ctr"/>
                </a:tc>
              </a:tr>
              <a:tr h="370840">
                <a:tc>
                  <a:txBody>
                    <a:bodyPr/>
                    <a:lstStyle/>
                    <a:p>
                      <a:pPr algn="ctr"/>
                      <a:r>
                        <a:rPr lang="en-GB" sz="1800" dirty="0" smtClean="0">
                          <a:latin typeface="Arial" panose="020B0604020202020204" pitchFamily="34" charset="0"/>
                          <a:cs typeface="Arial" panose="020B0604020202020204" pitchFamily="34" charset="0"/>
                        </a:rPr>
                        <a:t>3</a:t>
                      </a:r>
                      <a:endParaRPr lang="en-GB" sz="1800" dirty="0">
                        <a:latin typeface="Arial" panose="020B0604020202020204" pitchFamily="34" charset="0"/>
                        <a:cs typeface="Arial" panose="020B0604020202020204" pitchFamily="34" charset="0"/>
                      </a:endParaRPr>
                    </a:p>
                  </a:txBody>
                  <a:tcPr anchor="ctr"/>
                </a:tc>
                <a:tc>
                  <a:txBody>
                    <a:bodyPr/>
                    <a:lstStyle/>
                    <a:p>
                      <a:endParaRPr lang="en-GB"/>
                    </a:p>
                  </a:txBody>
                  <a:tcPr anchor="ctr"/>
                </a:tc>
              </a:tr>
              <a:tr h="370840">
                <a:tc>
                  <a:txBody>
                    <a:bodyPr/>
                    <a:lstStyle/>
                    <a:p>
                      <a:pPr algn="ctr"/>
                      <a:r>
                        <a:rPr lang="en-GB" sz="1800" dirty="0" smtClean="0">
                          <a:latin typeface="Arial" panose="020B0604020202020204" pitchFamily="34" charset="0"/>
                          <a:cs typeface="Arial" panose="020B0604020202020204" pitchFamily="34" charset="0"/>
                        </a:rPr>
                        <a:t>4</a:t>
                      </a:r>
                      <a:endParaRPr lang="en-GB" sz="1800" dirty="0">
                        <a:latin typeface="Arial" panose="020B0604020202020204" pitchFamily="34" charset="0"/>
                        <a:cs typeface="Arial" panose="020B0604020202020204" pitchFamily="34" charset="0"/>
                      </a:endParaRPr>
                    </a:p>
                  </a:txBody>
                  <a:tcPr anchor="ctr"/>
                </a:tc>
                <a:tc>
                  <a:txBody>
                    <a:bodyPr/>
                    <a:lstStyle/>
                    <a:p>
                      <a:endParaRPr lang="en-GB"/>
                    </a:p>
                  </a:txBody>
                  <a:tcPr anchor="ctr"/>
                </a:tc>
              </a:tr>
              <a:tr h="370840">
                <a:tc>
                  <a:txBody>
                    <a:bodyPr/>
                    <a:lstStyle/>
                    <a:p>
                      <a:pPr algn="ctr"/>
                      <a:r>
                        <a:rPr lang="en-GB" sz="1800" dirty="0" smtClean="0">
                          <a:latin typeface="Arial" panose="020B0604020202020204" pitchFamily="34" charset="0"/>
                          <a:cs typeface="Arial" panose="020B0604020202020204" pitchFamily="34" charset="0"/>
                        </a:rPr>
                        <a:t>5</a:t>
                      </a:r>
                      <a:endParaRPr lang="en-GB" sz="1800" dirty="0">
                        <a:latin typeface="Arial" panose="020B0604020202020204" pitchFamily="34" charset="0"/>
                        <a:cs typeface="Arial" panose="020B0604020202020204" pitchFamily="34" charset="0"/>
                      </a:endParaRPr>
                    </a:p>
                  </a:txBody>
                  <a:tcPr anchor="ctr"/>
                </a:tc>
                <a:tc>
                  <a:txBody>
                    <a:bodyPr/>
                    <a:lstStyle/>
                    <a:p>
                      <a:endParaRPr lang="en-GB" dirty="0"/>
                    </a:p>
                  </a:txBody>
                  <a:tcPr anchor="ctr"/>
                </a:tc>
              </a:tr>
            </a:tbl>
          </a:graphicData>
        </a:graphic>
      </p:graphicFrame>
      <p:sp>
        <p:nvSpPr>
          <p:cNvPr id="27" name="TextBox 26"/>
          <p:cNvSpPr txBox="1"/>
          <p:nvPr/>
        </p:nvSpPr>
        <p:spPr>
          <a:xfrm>
            <a:off x="271616" y="5732363"/>
            <a:ext cx="6099870" cy="338554"/>
          </a:xfrm>
          <a:prstGeom prst="rect">
            <a:avLst/>
          </a:prstGeom>
          <a:noFill/>
        </p:spPr>
        <p:txBody>
          <a:bodyPr wrap="square" rtlCol="0">
            <a:spAutoFit/>
          </a:bodyPr>
          <a:lstStyle/>
          <a:p>
            <a:r>
              <a:rPr lang="en-GB" sz="1600" dirty="0" smtClean="0">
                <a:solidFill>
                  <a:prstClr val="black"/>
                </a:solidFill>
                <a:latin typeface="Arial" panose="020B0604020202020204" pitchFamily="34" charset="0"/>
                <a:cs typeface="Arial" panose="020B0604020202020204" pitchFamily="34" charset="0"/>
              </a:rPr>
              <a:t>5.  </a:t>
            </a:r>
            <a:r>
              <a:rPr lang="en-GB" sz="1600" dirty="0" err="1" smtClean="0">
                <a:solidFill>
                  <a:prstClr val="black"/>
                </a:solidFill>
                <a:latin typeface="Arial" panose="020B0604020202020204" pitchFamily="34" charset="0"/>
                <a:cs typeface="Arial" panose="020B0604020202020204" pitchFamily="34" charset="0"/>
              </a:rPr>
              <a:t>Apunta</a:t>
            </a:r>
            <a:r>
              <a:rPr lang="en-GB" sz="1600" dirty="0" smtClean="0">
                <a:solidFill>
                  <a:prstClr val="black"/>
                </a:solidFill>
                <a:latin typeface="Arial" panose="020B0604020202020204" pitchFamily="34" charset="0"/>
                <a:cs typeface="Arial" panose="020B0604020202020204" pitchFamily="34" charset="0"/>
              </a:rPr>
              <a:t> </a:t>
            </a:r>
            <a:r>
              <a:rPr lang="en-GB" sz="1600" dirty="0" err="1" smtClean="0">
                <a:solidFill>
                  <a:prstClr val="black"/>
                </a:solidFill>
                <a:latin typeface="Arial" panose="020B0604020202020204" pitchFamily="34" charset="0"/>
                <a:cs typeface="Arial" panose="020B0604020202020204" pitchFamily="34" charset="0"/>
              </a:rPr>
              <a:t>tus</a:t>
            </a:r>
            <a:r>
              <a:rPr lang="en-GB" sz="1600" dirty="0" smtClean="0">
                <a:solidFill>
                  <a:prstClr val="black"/>
                </a:solidFill>
                <a:latin typeface="Arial" panose="020B0604020202020204" pitchFamily="34" charset="0"/>
                <a:cs typeface="Arial" panose="020B0604020202020204" pitchFamily="34" charset="0"/>
              </a:rPr>
              <a:t> </a:t>
            </a:r>
            <a:r>
              <a:rPr lang="en-GB" sz="1600" dirty="0" err="1" smtClean="0">
                <a:solidFill>
                  <a:prstClr val="black"/>
                </a:solidFill>
                <a:latin typeface="Arial" panose="020B0604020202020204" pitchFamily="34" charset="0"/>
                <a:cs typeface="Arial" panose="020B0604020202020204" pitchFamily="34" charset="0"/>
              </a:rPr>
              <a:t>consejos</a:t>
            </a:r>
            <a:r>
              <a:rPr lang="en-GB" sz="1600" dirty="0" smtClean="0">
                <a:solidFill>
                  <a:prstClr val="black"/>
                </a:solidFill>
                <a:latin typeface="Arial" panose="020B0604020202020204" pitchFamily="34" charset="0"/>
                <a:cs typeface="Arial" panose="020B0604020202020204" pitchFamily="34" charset="0"/>
              </a:rPr>
              <a:t> </a:t>
            </a:r>
            <a:r>
              <a:rPr lang="en-GB" sz="1600" dirty="0" err="1" smtClean="0">
                <a:solidFill>
                  <a:prstClr val="black"/>
                </a:solidFill>
                <a:latin typeface="Arial" panose="020B0604020202020204" pitchFamily="34" charset="0"/>
                <a:cs typeface="Arial" panose="020B0604020202020204" pitchFamily="34" charset="0"/>
              </a:rPr>
              <a:t>favoritos</a:t>
            </a:r>
            <a:r>
              <a:rPr lang="en-GB" sz="1600" dirty="0" smtClean="0">
                <a:solidFill>
                  <a:prstClr val="black"/>
                </a:solidFill>
                <a:latin typeface="Arial" panose="020B0604020202020204" pitchFamily="34" charset="0"/>
                <a:cs typeface="Arial" panose="020B0604020202020204" pitchFamily="34" charset="0"/>
              </a:rPr>
              <a:t> para </a:t>
            </a:r>
            <a:r>
              <a:rPr lang="en-GB" sz="1600" dirty="0" err="1" smtClean="0">
                <a:solidFill>
                  <a:prstClr val="black"/>
                </a:solidFill>
                <a:latin typeface="Arial" panose="020B0604020202020204" pitchFamily="34" charset="0"/>
                <a:cs typeface="Arial" panose="020B0604020202020204" pitchFamily="34" charset="0"/>
              </a:rPr>
              <a:t>ser</a:t>
            </a:r>
            <a:r>
              <a:rPr lang="en-GB" sz="1600" dirty="0" smtClean="0">
                <a:solidFill>
                  <a:prstClr val="black"/>
                </a:solidFill>
                <a:latin typeface="Arial" panose="020B0604020202020204" pitchFamily="34" charset="0"/>
                <a:cs typeface="Arial" panose="020B0604020202020204" pitchFamily="34" charset="0"/>
              </a:rPr>
              <a:t> </a:t>
            </a:r>
            <a:r>
              <a:rPr lang="en-GB" sz="1600" dirty="0" err="1" smtClean="0">
                <a:solidFill>
                  <a:prstClr val="black"/>
                </a:solidFill>
                <a:latin typeface="Arial" panose="020B0604020202020204" pitchFamily="34" charset="0"/>
                <a:cs typeface="Arial" panose="020B0604020202020204" pitchFamily="34" charset="0"/>
              </a:rPr>
              <a:t>feliz</a:t>
            </a:r>
            <a:r>
              <a:rPr lang="en-GB" sz="1600" dirty="0" smtClean="0">
                <a:solidFill>
                  <a:prstClr val="black"/>
                </a:solidFill>
                <a:latin typeface="Arial" panose="020B0604020202020204" pitchFamily="34" charset="0"/>
                <a:cs typeface="Arial" panose="020B0604020202020204" pitchFamily="34" charset="0"/>
              </a:rPr>
              <a:t>.</a:t>
            </a:r>
            <a:endParaRPr lang="en-GB" sz="1600" dirty="0">
              <a:solidFill>
                <a:prstClr val="black"/>
              </a:solidFill>
              <a:latin typeface="Arial" panose="020B0604020202020204" pitchFamily="34" charset="0"/>
              <a:cs typeface="Arial" panose="020B0604020202020204" pitchFamily="34" charset="0"/>
            </a:endParaRPr>
          </a:p>
        </p:txBody>
      </p:sp>
      <p:graphicFrame>
        <p:nvGraphicFramePr>
          <p:cNvPr id="28" name="Table 27"/>
          <p:cNvGraphicFramePr>
            <a:graphicFrameLocks noGrp="1"/>
          </p:cNvGraphicFramePr>
          <p:nvPr>
            <p:extLst>
              <p:ext uri="{D42A27DB-BD31-4B8C-83A1-F6EECF244321}">
                <p14:modId xmlns:p14="http://schemas.microsoft.com/office/powerpoint/2010/main" val="2914738807"/>
              </p:ext>
            </p:extLst>
          </p:nvPr>
        </p:nvGraphicFramePr>
        <p:xfrm>
          <a:off x="345472" y="6173455"/>
          <a:ext cx="6232776" cy="1854200"/>
        </p:xfrm>
        <a:graphic>
          <a:graphicData uri="http://schemas.openxmlformats.org/drawingml/2006/table">
            <a:tbl>
              <a:tblPr firstRow="1" bandRow="1">
                <a:tableStyleId>{5940675A-B579-460E-94D1-54222C63F5DA}</a:tableStyleId>
              </a:tblPr>
              <a:tblGrid>
                <a:gridCol w="389708"/>
                <a:gridCol w="5843068"/>
              </a:tblGrid>
              <a:tr h="370840">
                <a:tc>
                  <a:txBody>
                    <a:bodyPr/>
                    <a:lstStyle/>
                    <a:p>
                      <a:pPr algn="ctr"/>
                      <a:r>
                        <a:rPr lang="en-GB" sz="1800" dirty="0" smtClean="0">
                          <a:latin typeface="Arial" panose="020B0604020202020204" pitchFamily="34" charset="0"/>
                          <a:cs typeface="Arial" panose="020B0604020202020204" pitchFamily="34" charset="0"/>
                        </a:rPr>
                        <a:t>1</a:t>
                      </a:r>
                      <a:endParaRPr lang="en-GB" sz="1800" dirty="0">
                        <a:latin typeface="Arial" panose="020B0604020202020204" pitchFamily="34" charset="0"/>
                        <a:cs typeface="Arial" panose="020B0604020202020204" pitchFamily="34" charset="0"/>
                      </a:endParaRPr>
                    </a:p>
                  </a:txBody>
                  <a:tcPr anchor="ctr"/>
                </a:tc>
                <a:tc>
                  <a:txBody>
                    <a:bodyPr/>
                    <a:lstStyle/>
                    <a:p>
                      <a:endParaRPr lang="en-GB"/>
                    </a:p>
                  </a:txBody>
                  <a:tcPr anchor="ctr"/>
                </a:tc>
              </a:tr>
              <a:tr h="370840">
                <a:tc>
                  <a:txBody>
                    <a:bodyPr/>
                    <a:lstStyle/>
                    <a:p>
                      <a:pPr algn="ctr"/>
                      <a:r>
                        <a:rPr lang="en-GB" sz="1800" dirty="0" smtClean="0">
                          <a:latin typeface="Arial" panose="020B0604020202020204" pitchFamily="34" charset="0"/>
                          <a:cs typeface="Arial" panose="020B0604020202020204" pitchFamily="34" charset="0"/>
                        </a:rPr>
                        <a:t>2</a:t>
                      </a:r>
                      <a:endParaRPr lang="en-GB" sz="1800" dirty="0">
                        <a:latin typeface="Arial" panose="020B0604020202020204" pitchFamily="34" charset="0"/>
                        <a:cs typeface="Arial" panose="020B0604020202020204" pitchFamily="34" charset="0"/>
                      </a:endParaRPr>
                    </a:p>
                  </a:txBody>
                  <a:tcPr anchor="ctr"/>
                </a:tc>
                <a:tc>
                  <a:txBody>
                    <a:bodyPr/>
                    <a:lstStyle/>
                    <a:p>
                      <a:endParaRPr lang="en-GB"/>
                    </a:p>
                  </a:txBody>
                  <a:tcPr anchor="ctr"/>
                </a:tc>
              </a:tr>
              <a:tr h="370840">
                <a:tc>
                  <a:txBody>
                    <a:bodyPr/>
                    <a:lstStyle/>
                    <a:p>
                      <a:pPr algn="ctr"/>
                      <a:r>
                        <a:rPr lang="en-GB" sz="1800" dirty="0" smtClean="0">
                          <a:latin typeface="Arial" panose="020B0604020202020204" pitchFamily="34" charset="0"/>
                          <a:cs typeface="Arial" panose="020B0604020202020204" pitchFamily="34" charset="0"/>
                        </a:rPr>
                        <a:t>3</a:t>
                      </a:r>
                      <a:endParaRPr lang="en-GB" sz="1800" dirty="0">
                        <a:latin typeface="Arial" panose="020B0604020202020204" pitchFamily="34" charset="0"/>
                        <a:cs typeface="Arial" panose="020B0604020202020204" pitchFamily="34" charset="0"/>
                      </a:endParaRPr>
                    </a:p>
                  </a:txBody>
                  <a:tcPr anchor="ctr"/>
                </a:tc>
                <a:tc>
                  <a:txBody>
                    <a:bodyPr/>
                    <a:lstStyle/>
                    <a:p>
                      <a:endParaRPr lang="en-GB"/>
                    </a:p>
                  </a:txBody>
                  <a:tcPr anchor="ctr"/>
                </a:tc>
              </a:tr>
              <a:tr h="370840">
                <a:tc>
                  <a:txBody>
                    <a:bodyPr/>
                    <a:lstStyle/>
                    <a:p>
                      <a:pPr algn="ctr"/>
                      <a:r>
                        <a:rPr lang="en-GB" sz="1800" dirty="0" smtClean="0">
                          <a:latin typeface="Arial" panose="020B0604020202020204" pitchFamily="34" charset="0"/>
                          <a:cs typeface="Arial" panose="020B0604020202020204" pitchFamily="34" charset="0"/>
                        </a:rPr>
                        <a:t>4</a:t>
                      </a:r>
                      <a:endParaRPr lang="en-GB" sz="1800" dirty="0">
                        <a:latin typeface="Arial" panose="020B0604020202020204" pitchFamily="34" charset="0"/>
                        <a:cs typeface="Arial" panose="020B0604020202020204" pitchFamily="34" charset="0"/>
                      </a:endParaRPr>
                    </a:p>
                  </a:txBody>
                  <a:tcPr anchor="ctr"/>
                </a:tc>
                <a:tc>
                  <a:txBody>
                    <a:bodyPr/>
                    <a:lstStyle/>
                    <a:p>
                      <a:endParaRPr lang="en-GB"/>
                    </a:p>
                  </a:txBody>
                  <a:tcPr anchor="ctr"/>
                </a:tc>
              </a:tr>
              <a:tr h="370840">
                <a:tc>
                  <a:txBody>
                    <a:bodyPr/>
                    <a:lstStyle/>
                    <a:p>
                      <a:pPr algn="ctr"/>
                      <a:r>
                        <a:rPr lang="en-GB" sz="1800" dirty="0" smtClean="0">
                          <a:latin typeface="Arial" panose="020B0604020202020204" pitchFamily="34" charset="0"/>
                          <a:cs typeface="Arial" panose="020B0604020202020204" pitchFamily="34" charset="0"/>
                        </a:rPr>
                        <a:t>5</a:t>
                      </a:r>
                      <a:endParaRPr lang="en-GB" sz="1800" dirty="0">
                        <a:latin typeface="Arial" panose="020B0604020202020204" pitchFamily="34" charset="0"/>
                        <a:cs typeface="Arial" panose="020B0604020202020204" pitchFamily="34" charset="0"/>
                      </a:endParaRPr>
                    </a:p>
                  </a:txBody>
                  <a:tcPr anchor="ctr"/>
                </a:tc>
                <a:tc>
                  <a:txBody>
                    <a:bodyPr/>
                    <a:lstStyle/>
                    <a:p>
                      <a:endParaRPr lang="en-GB" dirty="0"/>
                    </a:p>
                  </a:txBody>
                  <a:tcPr anchor="ctr"/>
                </a:tc>
              </a:tr>
            </a:tbl>
          </a:graphicData>
        </a:graphic>
      </p:graphicFrame>
    </p:spTree>
    <p:extLst>
      <p:ext uri="{BB962C8B-B14F-4D97-AF65-F5344CB8AC3E}">
        <p14:creationId xmlns:p14="http://schemas.microsoft.com/office/powerpoint/2010/main" val="23084645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clrChange>
              <a:clrFrom>
                <a:srgbClr val="FFFFE1"/>
              </a:clrFrom>
              <a:clrTo>
                <a:srgbClr val="FFFFE1">
                  <a:alpha val="0"/>
                </a:srgbClr>
              </a:clrTo>
            </a:clrChange>
          </a:blip>
          <a:stretch>
            <a:fillRect/>
          </a:stretch>
        </p:blipFill>
        <p:spPr>
          <a:xfrm>
            <a:off x="254833" y="0"/>
            <a:ext cx="6400800" cy="9055066"/>
          </a:xfrm>
          <a:prstGeom prst="rect">
            <a:avLst/>
          </a:prstGeom>
        </p:spPr>
      </p:pic>
    </p:spTree>
    <p:extLst>
      <p:ext uri="{BB962C8B-B14F-4D97-AF65-F5344CB8AC3E}">
        <p14:creationId xmlns:p14="http://schemas.microsoft.com/office/powerpoint/2010/main" val="38685400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8715348"/>
            <a:ext cx="439815" cy="428652"/>
          </a:xfrm>
          <a:prstGeom prst="rect">
            <a:avLst/>
          </a:prstGeom>
        </p:spPr>
      </p:pic>
      <p:pic>
        <p:nvPicPr>
          <p:cNvPr id="5" name="Picture 4"/>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60217" y="8715348"/>
            <a:ext cx="439815" cy="428652"/>
          </a:xfrm>
          <a:prstGeom prst="rect">
            <a:avLst/>
          </a:prstGeom>
        </p:spPr>
      </p:pic>
      <p:pic>
        <p:nvPicPr>
          <p:cNvPr id="6" name="Picture 5"/>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20434" y="8715348"/>
            <a:ext cx="439815" cy="428652"/>
          </a:xfrm>
          <a:prstGeom prst="rect">
            <a:avLst/>
          </a:prstGeom>
        </p:spPr>
      </p:pic>
      <p:pic>
        <p:nvPicPr>
          <p:cNvPr id="7" name="Picture 6"/>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80651" y="8715348"/>
            <a:ext cx="439815" cy="428652"/>
          </a:xfrm>
          <a:prstGeom prst="rect">
            <a:avLst/>
          </a:prstGeom>
        </p:spPr>
      </p:pic>
      <p:pic>
        <p:nvPicPr>
          <p:cNvPr id="8" name="Picture 7"/>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440868" y="8715348"/>
            <a:ext cx="439815" cy="428652"/>
          </a:xfrm>
          <a:prstGeom prst="rect">
            <a:avLst/>
          </a:prstGeom>
        </p:spPr>
      </p:pic>
      <p:pic>
        <p:nvPicPr>
          <p:cNvPr id="9" name="Picture 8"/>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801085" y="8715348"/>
            <a:ext cx="439815" cy="428652"/>
          </a:xfrm>
          <a:prstGeom prst="rect">
            <a:avLst/>
          </a:prstGeom>
        </p:spPr>
      </p:pic>
      <p:pic>
        <p:nvPicPr>
          <p:cNvPr id="10" name="Picture 9"/>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161302" y="8715348"/>
            <a:ext cx="439815" cy="428652"/>
          </a:xfrm>
          <a:prstGeom prst="rect">
            <a:avLst/>
          </a:prstGeom>
        </p:spPr>
      </p:pic>
      <p:pic>
        <p:nvPicPr>
          <p:cNvPr id="11" name="Picture 10"/>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521519" y="8715348"/>
            <a:ext cx="439815" cy="428652"/>
          </a:xfrm>
          <a:prstGeom prst="rect">
            <a:avLst/>
          </a:prstGeom>
        </p:spPr>
      </p:pic>
      <p:pic>
        <p:nvPicPr>
          <p:cNvPr id="12" name="Picture 11"/>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881736" y="8715348"/>
            <a:ext cx="439815" cy="428652"/>
          </a:xfrm>
          <a:prstGeom prst="rect">
            <a:avLst/>
          </a:prstGeom>
        </p:spPr>
      </p:pic>
      <p:pic>
        <p:nvPicPr>
          <p:cNvPr id="13" name="Picture 1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241953" y="8715348"/>
            <a:ext cx="439815" cy="428652"/>
          </a:xfrm>
          <a:prstGeom prst="rect">
            <a:avLst/>
          </a:prstGeom>
        </p:spPr>
      </p:pic>
      <p:pic>
        <p:nvPicPr>
          <p:cNvPr id="14" name="Picture 13"/>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602170" y="8715348"/>
            <a:ext cx="439815" cy="428652"/>
          </a:xfrm>
          <a:prstGeom prst="rect">
            <a:avLst/>
          </a:prstGeom>
        </p:spPr>
      </p:pic>
      <p:pic>
        <p:nvPicPr>
          <p:cNvPr id="15" name="Picture 14"/>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962387" y="8715348"/>
            <a:ext cx="439815" cy="428652"/>
          </a:xfrm>
          <a:prstGeom prst="rect">
            <a:avLst/>
          </a:prstGeom>
        </p:spPr>
      </p:pic>
      <p:pic>
        <p:nvPicPr>
          <p:cNvPr id="16" name="Picture 15"/>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322604" y="8715348"/>
            <a:ext cx="439815" cy="428652"/>
          </a:xfrm>
          <a:prstGeom prst="rect">
            <a:avLst/>
          </a:prstGeom>
        </p:spPr>
      </p:pic>
      <p:pic>
        <p:nvPicPr>
          <p:cNvPr id="17" name="Picture 16"/>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682821" y="8715348"/>
            <a:ext cx="439815" cy="428652"/>
          </a:xfrm>
          <a:prstGeom prst="rect">
            <a:avLst/>
          </a:prstGeom>
        </p:spPr>
      </p:pic>
      <p:pic>
        <p:nvPicPr>
          <p:cNvPr id="18" name="Picture 17"/>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043038" y="8715348"/>
            <a:ext cx="439815" cy="428652"/>
          </a:xfrm>
          <a:prstGeom prst="rect">
            <a:avLst/>
          </a:prstGeom>
        </p:spPr>
      </p:pic>
      <p:pic>
        <p:nvPicPr>
          <p:cNvPr id="19" name="Picture 18"/>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403255" y="8715348"/>
            <a:ext cx="439815" cy="428652"/>
          </a:xfrm>
          <a:prstGeom prst="rect">
            <a:avLst/>
          </a:prstGeom>
        </p:spPr>
      </p:pic>
      <p:pic>
        <p:nvPicPr>
          <p:cNvPr id="20" name="Picture 19"/>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763472" y="8715348"/>
            <a:ext cx="439815" cy="428652"/>
          </a:xfrm>
          <a:prstGeom prst="rect">
            <a:avLst/>
          </a:prstGeom>
        </p:spPr>
      </p:pic>
      <p:pic>
        <p:nvPicPr>
          <p:cNvPr id="21" name="Picture 20"/>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123689" y="8715348"/>
            <a:ext cx="439815" cy="428652"/>
          </a:xfrm>
          <a:prstGeom prst="rect">
            <a:avLst/>
          </a:prstGeom>
        </p:spPr>
      </p:pic>
      <p:pic>
        <p:nvPicPr>
          <p:cNvPr id="22" name="Picture 21"/>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483906" y="8715348"/>
            <a:ext cx="439815" cy="428652"/>
          </a:xfrm>
          <a:prstGeom prst="rect">
            <a:avLst/>
          </a:prstGeom>
        </p:spPr>
      </p:pic>
      <p:pic>
        <p:nvPicPr>
          <p:cNvPr id="29" name="Picture 28"/>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92695" y="8130194"/>
            <a:ext cx="967543" cy="685536"/>
          </a:xfrm>
          <a:prstGeom prst="rect">
            <a:avLst/>
          </a:prstGeom>
        </p:spPr>
      </p:pic>
      <p:sp>
        <p:nvSpPr>
          <p:cNvPr id="2" name="Rectangle 1"/>
          <p:cNvSpPr/>
          <p:nvPr/>
        </p:nvSpPr>
        <p:spPr>
          <a:xfrm>
            <a:off x="116236" y="413430"/>
            <a:ext cx="6447268" cy="8402300"/>
          </a:xfrm>
          <a:prstGeom prst="rect">
            <a:avLst/>
          </a:prstGeom>
        </p:spPr>
        <p:txBody>
          <a:bodyPr wrap="square">
            <a:spAutoFit/>
          </a:bodyPr>
          <a:lstStyle/>
          <a:p>
            <a:pPr fontAlgn="base"/>
            <a:r>
              <a:rPr lang="en-GB" sz="1200" b="1" i="0" dirty="0" smtClean="0">
                <a:effectLst/>
                <a:latin typeface="Arial" panose="020B0604020202020204" pitchFamily="34" charset="0"/>
                <a:cs typeface="Arial" panose="020B0604020202020204" pitchFamily="34" charset="0"/>
              </a:rPr>
              <a:t>1. TENER not ‘to be’</a:t>
            </a:r>
          </a:p>
          <a:p>
            <a:pPr fontAlgn="base"/>
            <a:r>
              <a:rPr lang="en-GB" sz="1200" b="0" i="0" dirty="0" smtClean="0">
                <a:effectLst/>
                <a:latin typeface="Arial" panose="020B0604020202020204" pitchFamily="34" charset="0"/>
                <a:cs typeface="Arial" panose="020B0604020202020204" pitchFamily="34" charset="0"/>
              </a:rPr>
              <a:t>In English we use the verb “to be” when talking about age: “I am 25 years old.” But in Spanish the verb “</a:t>
            </a:r>
            <a:r>
              <a:rPr lang="en-GB" sz="1200" b="0" i="1" dirty="0" err="1" smtClean="0">
                <a:effectLst/>
                <a:latin typeface="Arial" panose="020B0604020202020204" pitchFamily="34" charset="0"/>
                <a:cs typeface="Arial" panose="020B0604020202020204" pitchFamily="34" charset="0"/>
              </a:rPr>
              <a:t>tener</a:t>
            </a:r>
            <a:r>
              <a:rPr lang="en-GB" sz="1200" b="0" i="0" dirty="0" smtClean="0">
                <a:effectLst/>
                <a:latin typeface="Arial" panose="020B0604020202020204" pitchFamily="34" charset="0"/>
                <a:cs typeface="Arial" panose="020B0604020202020204" pitchFamily="34" charset="0"/>
              </a:rPr>
              <a:t>” (to have) is used with age. To say that you are 25 years old, you would say “</a:t>
            </a:r>
            <a:r>
              <a:rPr lang="en-GB" sz="1200" b="0" i="1" dirty="0" err="1" smtClean="0">
                <a:effectLst/>
                <a:latin typeface="Arial" panose="020B0604020202020204" pitchFamily="34" charset="0"/>
                <a:cs typeface="Arial" panose="020B0604020202020204" pitchFamily="34" charset="0"/>
              </a:rPr>
              <a:t>Tengo</a:t>
            </a:r>
            <a:r>
              <a:rPr lang="en-GB" sz="1200" b="0" i="1" dirty="0" smtClean="0">
                <a:effectLst/>
                <a:latin typeface="Arial" panose="020B0604020202020204" pitchFamily="34" charset="0"/>
                <a:cs typeface="Arial" panose="020B0604020202020204" pitchFamily="34" charset="0"/>
              </a:rPr>
              <a:t> 25 </a:t>
            </a:r>
            <a:r>
              <a:rPr lang="en-GB" sz="1200" b="0" i="1" dirty="0" err="1" smtClean="0">
                <a:effectLst/>
                <a:latin typeface="Arial" panose="020B0604020202020204" pitchFamily="34" charset="0"/>
                <a:cs typeface="Arial" panose="020B0604020202020204" pitchFamily="34" charset="0"/>
              </a:rPr>
              <a:t>años</a:t>
            </a:r>
            <a:r>
              <a:rPr lang="en-GB" sz="1200" b="0" i="0" dirty="0" smtClean="0">
                <a:effectLst/>
                <a:latin typeface="Arial" panose="020B0604020202020204" pitchFamily="34" charset="0"/>
                <a:cs typeface="Arial" panose="020B0604020202020204" pitchFamily="34" charset="0"/>
              </a:rPr>
              <a:t>” (I am 25). This translates literally to “I have 25 years,” hence the common mistake by both English and Spanish speakers in their respective second language.</a:t>
            </a:r>
            <a:br>
              <a:rPr lang="en-GB" sz="1200" b="0" i="0" dirty="0" smtClean="0">
                <a:effectLst/>
                <a:latin typeface="Arial" panose="020B0604020202020204" pitchFamily="34" charset="0"/>
                <a:cs typeface="Arial" panose="020B0604020202020204" pitchFamily="34" charset="0"/>
              </a:rPr>
            </a:br>
            <a:r>
              <a:rPr lang="en-GB" sz="1200" b="0" i="0" dirty="0" smtClean="0">
                <a:effectLst/>
                <a:latin typeface="Arial" panose="020B0604020202020204" pitchFamily="34" charset="0"/>
                <a:cs typeface="Arial" panose="020B0604020202020204" pitchFamily="34" charset="0"/>
              </a:rPr>
              <a:t>There are a quite a few other Spanish phrases that use the verb “to have”</a:t>
            </a:r>
            <a:r>
              <a:rPr lang="en-GB" sz="1200" b="0" i="1" dirty="0" smtClean="0">
                <a:effectLst/>
                <a:latin typeface="Arial" panose="020B0604020202020204" pitchFamily="34" charset="0"/>
                <a:cs typeface="Arial" panose="020B0604020202020204" pitchFamily="34" charset="0"/>
              </a:rPr>
              <a:t>(</a:t>
            </a:r>
            <a:r>
              <a:rPr lang="en-GB" sz="1200" b="0" i="1" dirty="0" err="1" smtClean="0">
                <a:effectLst/>
                <a:latin typeface="Arial" panose="020B0604020202020204" pitchFamily="34" charset="0"/>
                <a:cs typeface="Arial" panose="020B0604020202020204" pitchFamily="34" charset="0"/>
              </a:rPr>
              <a:t>tener</a:t>
            </a:r>
            <a:r>
              <a:rPr lang="en-GB" sz="1200" b="0" i="1" dirty="0" smtClean="0">
                <a:effectLst/>
                <a:latin typeface="Arial" panose="020B0604020202020204" pitchFamily="34" charset="0"/>
                <a:cs typeface="Arial" panose="020B0604020202020204" pitchFamily="34" charset="0"/>
              </a:rPr>
              <a:t>)</a:t>
            </a:r>
            <a:r>
              <a:rPr lang="en-GB" sz="1200" b="0" i="0" dirty="0" smtClean="0">
                <a:effectLst/>
                <a:latin typeface="Arial" panose="020B0604020202020204" pitchFamily="34" charset="0"/>
                <a:cs typeface="Arial" panose="020B0604020202020204" pitchFamily="34" charset="0"/>
              </a:rPr>
              <a:t> while their English counterparts use “to be”. Here are ten of these phrases with which you should </a:t>
            </a:r>
            <a:r>
              <a:rPr lang="en-GB" sz="1200" b="0" i="1" dirty="0" err="1" smtClean="0">
                <a:effectLst/>
                <a:latin typeface="Arial" panose="020B0604020202020204" pitchFamily="34" charset="0"/>
                <a:cs typeface="Arial" panose="020B0604020202020204" pitchFamily="34" charset="0"/>
              </a:rPr>
              <a:t>tener</a:t>
            </a:r>
            <a:r>
              <a:rPr lang="en-GB" sz="1200" b="0" i="1" dirty="0" smtClean="0">
                <a:effectLst/>
                <a:latin typeface="Arial" panose="020B0604020202020204" pitchFamily="34" charset="0"/>
                <a:cs typeface="Arial" panose="020B0604020202020204" pitchFamily="34" charset="0"/>
              </a:rPr>
              <a:t> </a:t>
            </a:r>
            <a:r>
              <a:rPr lang="en-GB" sz="1200" b="0" i="1" dirty="0" err="1" smtClean="0">
                <a:effectLst/>
                <a:latin typeface="Arial" panose="020B0604020202020204" pitchFamily="34" charset="0"/>
                <a:cs typeface="Arial" panose="020B0604020202020204" pitchFamily="34" charset="0"/>
              </a:rPr>
              <a:t>cuidado</a:t>
            </a:r>
            <a:r>
              <a:rPr lang="en-GB" sz="1200" b="0" i="0" dirty="0" smtClean="0">
                <a:effectLst/>
                <a:latin typeface="Arial" panose="020B0604020202020204" pitchFamily="34" charset="0"/>
                <a:cs typeface="Arial" panose="020B0604020202020204" pitchFamily="34" charset="0"/>
              </a:rPr>
              <a:t> (be careful) when using:</a:t>
            </a:r>
          </a:p>
          <a:p>
            <a:pPr fontAlgn="base">
              <a:buFont typeface="Arial" panose="020B0604020202020204" pitchFamily="34" charset="0"/>
              <a:buChar char="•"/>
            </a:pPr>
            <a:r>
              <a:rPr lang="en-GB" sz="1200" b="0" i="1" dirty="0" err="1" smtClean="0">
                <a:effectLst/>
                <a:latin typeface="Arial" panose="020B0604020202020204" pitchFamily="34" charset="0"/>
                <a:cs typeface="Arial" panose="020B0604020202020204" pitchFamily="34" charset="0"/>
              </a:rPr>
              <a:t>tener</a:t>
            </a:r>
            <a:r>
              <a:rPr lang="en-GB" sz="1200" b="0" i="1" dirty="0" smtClean="0">
                <a:effectLst/>
                <a:latin typeface="Arial" panose="020B0604020202020204" pitchFamily="34" charset="0"/>
                <a:cs typeface="Arial" panose="020B0604020202020204" pitchFamily="34" charset="0"/>
              </a:rPr>
              <a:t> </a:t>
            </a:r>
            <a:r>
              <a:rPr lang="en-GB" sz="1200" b="0" i="1" dirty="0" err="1" smtClean="0">
                <a:effectLst/>
                <a:latin typeface="Arial" panose="020B0604020202020204" pitchFamily="34" charset="0"/>
                <a:cs typeface="Arial" panose="020B0604020202020204" pitchFamily="34" charset="0"/>
              </a:rPr>
              <a:t>calor</a:t>
            </a:r>
            <a:r>
              <a:rPr lang="en-GB" sz="1200" b="0" i="0" dirty="0" smtClean="0">
                <a:effectLst/>
                <a:latin typeface="Arial" panose="020B0604020202020204" pitchFamily="34" charset="0"/>
                <a:cs typeface="Arial" panose="020B0604020202020204" pitchFamily="34" charset="0"/>
              </a:rPr>
              <a:t>  (to be hot)</a:t>
            </a:r>
          </a:p>
          <a:p>
            <a:pPr fontAlgn="base">
              <a:buFont typeface="Arial" panose="020B0604020202020204" pitchFamily="34" charset="0"/>
              <a:buChar char="•"/>
            </a:pPr>
            <a:r>
              <a:rPr lang="en-GB" sz="1200" b="0" i="1" dirty="0" err="1" smtClean="0">
                <a:effectLst/>
                <a:latin typeface="Arial" panose="020B0604020202020204" pitchFamily="34" charset="0"/>
                <a:cs typeface="Arial" panose="020B0604020202020204" pitchFamily="34" charset="0"/>
              </a:rPr>
              <a:t>tener</a:t>
            </a:r>
            <a:r>
              <a:rPr lang="en-GB" sz="1200" b="0" i="1" dirty="0" smtClean="0">
                <a:effectLst/>
                <a:latin typeface="Arial" panose="020B0604020202020204" pitchFamily="34" charset="0"/>
                <a:cs typeface="Arial" panose="020B0604020202020204" pitchFamily="34" charset="0"/>
              </a:rPr>
              <a:t> </a:t>
            </a:r>
            <a:r>
              <a:rPr lang="en-GB" sz="1200" b="0" i="1" dirty="0" err="1" smtClean="0">
                <a:effectLst/>
                <a:latin typeface="Arial" panose="020B0604020202020204" pitchFamily="34" charset="0"/>
                <a:cs typeface="Arial" panose="020B0604020202020204" pitchFamily="34" charset="0"/>
              </a:rPr>
              <a:t>cuidado</a:t>
            </a:r>
            <a:r>
              <a:rPr lang="en-GB" sz="1200" b="0" i="0" dirty="0" smtClean="0">
                <a:effectLst/>
                <a:latin typeface="Arial" panose="020B0604020202020204" pitchFamily="34" charset="0"/>
                <a:cs typeface="Arial" panose="020B0604020202020204" pitchFamily="34" charset="0"/>
              </a:rPr>
              <a:t>  (to be careful)</a:t>
            </a:r>
          </a:p>
          <a:p>
            <a:pPr fontAlgn="base">
              <a:buFont typeface="Arial" panose="020B0604020202020204" pitchFamily="34" charset="0"/>
              <a:buChar char="•"/>
            </a:pPr>
            <a:r>
              <a:rPr lang="en-GB" sz="1200" b="0" i="1" dirty="0" err="1" smtClean="0">
                <a:effectLst/>
                <a:latin typeface="Arial" panose="020B0604020202020204" pitchFamily="34" charset="0"/>
                <a:cs typeface="Arial" panose="020B0604020202020204" pitchFamily="34" charset="0"/>
              </a:rPr>
              <a:t>tener</a:t>
            </a:r>
            <a:r>
              <a:rPr lang="en-GB" sz="1200" b="0" i="1" dirty="0" smtClean="0">
                <a:effectLst/>
                <a:latin typeface="Arial" panose="020B0604020202020204" pitchFamily="34" charset="0"/>
                <a:cs typeface="Arial" panose="020B0604020202020204" pitchFamily="34" charset="0"/>
              </a:rPr>
              <a:t> </a:t>
            </a:r>
            <a:r>
              <a:rPr lang="en-GB" sz="1200" b="0" i="1" dirty="0" err="1" smtClean="0">
                <a:effectLst/>
                <a:latin typeface="Arial" panose="020B0604020202020204" pitchFamily="34" charset="0"/>
                <a:cs typeface="Arial" panose="020B0604020202020204" pitchFamily="34" charset="0"/>
              </a:rPr>
              <a:t>frío</a:t>
            </a:r>
            <a:r>
              <a:rPr lang="en-GB" sz="1200" b="0" i="0" dirty="0" smtClean="0">
                <a:effectLst/>
                <a:latin typeface="Arial" panose="020B0604020202020204" pitchFamily="34" charset="0"/>
                <a:cs typeface="Arial" panose="020B0604020202020204" pitchFamily="34" charset="0"/>
              </a:rPr>
              <a:t>  (to be cold)</a:t>
            </a:r>
          </a:p>
          <a:p>
            <a:pPr fontAlgn="base">
              <a:buFont typeface="Arial" panose="020B0604020202020204" pitchFamily="34" charset="0"/>
              <a:buChar char="•"/>
            </a:pPr>
            <a:r>
              <a:rPr lang="en-GB" sz="1200" b="0" i="1" dirty="0" err="1" smtClean="0">
                <a:effectLst/>
                <a:latin typeface="Arial" panose="020B0604020202020204" pitchFamily="34" charset="0"/>
                <a:cs typeface="Arial" panose="020B0604020202020204" pitchFamily="34" charset="0"/>
              </a:rPr>
              <a:t>tener</a:t>
            </a:r>
            <a:r>
              <a:rPr lang="en-GB" sz="1200" b="0" i="1" dirty="0" smtClean="0">
                <a:effectLst/>
                <a:latin typeface="Arial" panose="020B0604020202020204" pitchFamily="34" charset="0"/>
                <a:cs typeface="Arial" panose="020B0604020202020204" pitchFamily="34" charset="0"/>
              </a:rPr>
              <a:t> </a:t>
            </a:r>
            <a:r>
              <a:rPr lang="en-GB" sz="1200" b="0" i="1" dirty="0" err="1" smtClean="0">
                <a:effectLst/>
                <a:latin typeface="Arial" panose="020B0604020202020204" pitchFamily="34" charset="0"/>
                <a:cs typeface="Arial" panose="020B0604020202020204" pitchFamily="34" charset="0"/>
              </a:rPr>
              <a:t>hambre</a:t>
            </a:r>
            <a:r>
              <a:rPr lang="en-GB" sz="1200" b="0" i="0" dirty="0" smtClean="0">
                <a:effectLst/>
                <a:latin typeface="Arial" panose="020B0604020202020204" pitchFamily="34" charset="0"/>
                <a:cs typeface="Arial" panose="020B0604020202020204" pitchFamily="34" charset="0"/>
              </a:rPr>
              <a:t>  (to be hungry)</a:t>
            </a:r>
          </a:p>
          <a:p>
            <a:pPr fontAlgn="base">
              <a:buFont typeface="Arial" panose="020B0604020202020204" pitchFamily="34" charset="0"/>
              <a:buChar char="•"/>
            </a:pPr>
            <a:r>
              <a:rPr lang="en-GB" sz="1200" b="0" i="1" dirty="0" err="1" smtClean="0">
                <a:effectLst/>
                <a:latin typeface="Arial" panose="020B0604020202020204" pitchFamily="34" charset="0"/>
                <a:cs typeface="Arial" panose="020B0604020202020204" pitchFamily="34" charset="0"/>
              </a:rPr>
              <a:t>tener</a:t>
            </a:r>
            <a:r>
              <a:rPr lang="en-GB" sz="1200" b="0" i="1" dirty="0" smtClean="0">
                <a:effectLst/>
                <a:latin typeface="Arial" panose="020B0604020202020204" pitchFamily="34" charset="0"/>
                <a:cs typeface="Arial" panose="020B0604020202020204" pitchFamily="34" charset="0"/>
              </a:rPr>
              <a:t> </a:t>
            </a:r>
            <a:r>
              <a:rPr lang="en-GB" sz="1200" b="0" i="1" dirty="0" err="1" smtClean="0">
                <a:effectLst/>
                <a:latin typeface="Arial" panose="020B0604020202020204" pitchFamily="34" charset="0"/>
                <a:cs typeface="Arial" panose="020B0604020202020204" pitchFamily="34" charset="0"/>
              </a:rPr>
              <a:t>miedo</a:t>
            </a:r>
            <a:r>
              <a:rPr lang="en-GB" sz="1200" b="0" i="1" dirty="0" smtClean="0">
                <a:effectLst/>
                <a:latin typeface="Arial" panose="020B0604020202020204" pitchFamily="34" charset="0"/>
                <a:cs typeface="Arial" panose="020B0604020202020204" pitchFamily="34" charset="0"/>
              </a:rPr>
              <a:t> de/a</a:t>
            </a:r>
            <a:r>
              <a:rPr lang="en-GB" sz="1200" b="0" i="0" dirty="0" smtClean="0">
                <a:effectLst/>
                <a:latin typeface="Arial" panose="020B0604020202020204" pitchFamily="34" charset="0"/>
                <a:cs typeface="Arial" panose="020B0604020202020204" pitchFamily="34" charset="0"/>
              </a:rPr>
              <a:t>  (to be afraid of)</a:t>
            </a:r>
          </a:p>
          <a:p>
            <a:pPr fontAlgn="base">
              <a:buFont typeface="Arial" panose="020B0604020202020204" pitchFamily="34" charset="0"/>
              <a:buChar char="•"/>
            </a:pPr>
            <a:r>
              <a:rPr lang="en-GB" sz="1200" b="0" i="1" dirty="0" err="1" smtClean="0">
                <a:effectLst/>
                <a:latin typeface="Arial" panose="020B0604020202020204" pitchFamily="34" charset="0"/>
                <a:cs typeface="Arial" panose="020B0604020202020204" pitchFamily="34" charset="0"/>
              </a:rPr>
              <a:t>tener</a:t>
            </a:r>
            <a:r>
              <a:rPr lang="en-GB" sz="1200" b="0" i="1" dirty="0" smtClean="0">
                <a:effectLst/>
                <a:latin typeface="Arial" panose="020B0604020202020204" pitchFamily="34" charset="0"/>
                <a:cs typeface="Arial" panose="020B0604020202020204" pitchFamily="34" charset="0"/>
              </a:rPr>
              <a:t> </a:t>
            </a:r>
            <a:r>
              <a:rPr lang="en-GB" sz="1200" b="0" i="1" dirty="0" err="1" smtClean="0">
                <a:effectLst/>
                <a:latin typeface="Arial" panose="020B0604020202020204" pitchFamily="34" charset="0"/>
                <a:cs typeface="Arial" panose="020B0604020202020204" pitchFamily="34" charset="0"/>
              </a:rPr>
              <a:t>prisa</a:t>
            </a:r>
            <a:r>
              <a:rPr lang="en-GB" sz="1200" b="0" i="0" dirty="0" smtClean="0">
                <a:effectLst/>
                <a:latin typeface="Arial" panose="020B0604020202020204" pitchFamily="34" charset="0"/>
                <a:cs typeface="Arial" panose="020B0604020202020204" pitchFamily="34" charset="0"/>
              </a:rPr>
              <a:t>  (to be in a hurry)</a:t>
            </a:r>
          </a:p>
          <a:p>
            <a:pPr fontAlgn="base">
              <a:buFont typeface="Arial" panose="020B0604020202020204" pitchFamily="34" charset="0"/>
              <a:buChar char="•"/>
            </a:pPr>
            <a:r>
              <a:rPr lang="en-GB" sz="1200" b="0" i="1" dirty="0" err="1" smtClean="0">
                <a:effectLst/>
                <a:latin typeface="Arial" panose="020B0604020202020204" pitchFamily="34" charset="0"/>
                <a:cs typeface="Arial" panose="020B0604020202020204" pitchFamily="34" charset="0"/>
              </a:rPr>
              <a:t>tener</a:t>
            </a:r>
            <a:r>
              <a:rPr lang="en-GB" sz="1200" b="0" i="1" dirty="0" smtClean="0">
                <a:effectLst/>
                <a:latin typeface="Arial" panose="020B0604020202020204" pitchFamily="34" charset="0"/>
                <a:cs typeface="Arial" panose="020B0604020202020204" pitchFamily="34" charset="0"/>
              </a:rPr>
              <a:t> </a:t>
            </a:r>
            <a:r>
              <a:rPr lang="en-GB" sz="1200" b="0" i="1" dirty="0" err="1" smtClean="0">
                <a:effectLst/>
                <a:latin typeface="Arial" panose="020B0604020202020204" pitchFamily="34" charset="0"/>
                <a:cs typeface="Arial" panose="020B0604020202020204" pitchFamily="34" charset="0"/>
              </a:rPr>
              <a:t>razón</a:t>
            </a:r>
            <a:r>
              <a:rPr lang="en-GB" sz="1200" b="0" i="0" dirty="0" smtClean="0">
                <a:effectLst/>
                <a:latin typeface="Arial" panose="020B0604020202020204" pitchFamily="34" charset="0"/>
                <a:cs typeface="Arial" panose="020B0604020202020204" pitchFamily="34" charset="0"/>
              </a:rPr>
              <a:t>  (to be right)</a:t>
            </a:r>
          </a:p>
          <a:p>
            <a:pPr fontAlgn="base">
              <a:buFont typeface="Arial" panose="020B0604020202020204" pitchFamily="34" charset="0"/>
              <a:buChar char="•"/>
            </a:pPr>
            <a:r>
              <a:rPr lang="en-GB" sz="1200" b="0" i="1" dirty="0" err="1" smtClean="0">
                <a:effectLst/>
                <a:latin typeface="Arial" panose="020B0604020202020204" pitchFamily="34" charset="0"/>
                <a:cs typeface="Arial" panose="020B0604020202020204" pitchFamily="34" charset="0"/>
              </a:rPr>
              <a:t>tener</a:t>
            </a:r>
            <a:r>
              <a:rPr lang="en-GB" sz="1200" b="0" i="1" dirty="0" smtClean="0">
                <a:effectLst/>
                <a:latin typeface="Arial" panose="020B0604020202020204" pitchFamily="34" charset="0"/>
                <a:cs typeface="Arial" panose="020B0604020202020204" pitchFamily="34" charset="0"/>
              </a:rPr>
              <a:t> </a:t>
            </a:r>
            <a:r>
              <a:rPr lang="en-GB" sz="1200" b="0" i="1" dirty="0" err="1" smtClean="0">
                <a:effectLst/>
                <a:latin typeface="Arial" panose="020B0604020202020204" pitchFamily="34" charset="0"/>
                <a:cs typeface="Arial" panose="020B0604020202020204" pitchFamily="34" charset="0"/>
              </a:rPr>
              <a:t>sed</a:t>
            </a:r>
            <a:r>
              <a:rPr lang="en-GB" sz="1200" b="0" i="0" dirty="0" smtClean="0">
                <a:effectLst/>
                <a:latin typeface="Arial" panose="020B0604020202020204" pitchFamily="34" charset="0"/>
                <a:cs typeface="Arial" panose="020B0604020202020204" pitchFamily="34" charset="0"/>
              </a:rPr>
              <a:t>  (to be thirsty)</a:t>
            </a:r>
          </a:p>
          <a:p>
            <a:pPr fontAlgn="base">
              <a:buFont typeface="Arial" panose="020B0604020202020204" pitchFamily="34" charset="0"/>
              <a:buChar char="•"/>
            </a:pPr>
            <a:r>
              <a:rPr lang="en-GB" sz="1200" b="0" i="1" dirty="0" err="1" smtClean="0">
                <a:effectLst/>
                <a:latin typeface="Arial" panose="020B0604020202020204" pitchFamily="34" charset="0"/>
                <a:cs typeface="Arial" panose="020B0604020202020204" pitchFamily="34" charset="0"/>
              </a:rPr>
              <a:t>tener</a:t>
            </a:r>
            <a:r>
              <a:rPr lang="en-GB" sz="1200" b="0" i="1" dirty="0" smtClean="0">
                <a:effectLst/>
                <a:latin typeface="Arial" panose="020B0604020202020204" pitchFamily="34" charset="0"/>
                <a:cs typeface="Arial" panose="020B0604020202020204" pitchFamily="34" charset="0"/>
              </a:rPr>
              <a:t> </a:t>
            </a:r>
            <a:r>
              <a:rPr lang="en-GB" sz="1200" b="0" i="1" dirty="0" err="1" smtClean="0">
                <a:effectLst/>
                <a:latin typeface="Arial" panose="020B0604020202020204" pitchFamily="34" charset="0"/>
                <a:cs typeface="Arial" panose="020B0604020202020204" pitchFamily="34" charset="0"/>
              </a:rPr>
              <a:t>sueño</a:t>
            </a:r>
            <a:r>
              <a:rPr lang="en-GB" sz="1200" b="0" i="0" dirty="0" smtClean="0">
                <a:effectLst/>
                <a:latin typeface="Arial" panose="020B0604020202020204" pitchFamily="34" charset="0"/>
                <a:cs typeface="Arial" panose="020B0604020202020204" pitchFamily="34" charset="0"/>
              </a:rPr>
              <a:t>  (to be sleepy)</a:t>
            </a:r>
          </a:p>
          <a:p>
            <a:pPr fontAlgn="base">
              <a:buFont typeface="Arial" panose="020B0604020202020204" pitchFamily="34" charset="0"/>
              <a:buChar char="•"/>
            </a:pPr>
            <a:r>
              <a:rPr lang="en-GB" sz="1200" b="0" i="1" dirty="0" err="1" smtClean="0">
                <a:effectLst/>
                <a:latin typeface="Arial" panose="020B0604020202020204" pitchFamily="34" charset="0"/>
                <a:cs typeface="Arial" panose="020B0604020202020204" pitchFamily="34" charset="0"/>
              </a:rPr>
              <a:t>tener</a:t>
            </a:r>
            <a:r>
              <a:rPr lang="en-GB" sz="1200" b="0" i="1" dirty="0" smtClean="0">
                <a:effectLst/>
                <a:latin typeface="Arial" panose="020B0604020202020204" pitchFamily="34" charset="0"/>
                <a:cs typeface="Arial" panose="020B0604020202020204" pitchFamily="34" charset="0"/>
              </a:rPr>
              <a:t> </a:t>
            </a:r>
            <a:r>
              <a:rPr lang="en-GB" sz="1200" b="0" i="1" dirty="0" err="1" smtClean="0">
                <a:effectLst/>
                <a:latin typeface="Arial" panose="020B0604020202020204" pitchFamily="34" charset="0"/>
                <a:cs typeface="Arial" panose="020B0604020202020204" pitchFamily="34" charset="0"/>
              </a:rPr>
              <a:t>suerte</a:t>
            </a:r>
            <a:r>
              <a:rPr lang="en-GB" sz="1200" b="0" i="0" dirty="0" smtClean="0">
                <a:effectLst/>
                <a:latin typeface="Arial" panose="020B0604020202020204" pitchFamily="34" charset="0"/>
                <a:cs typeface="Arial" panose="020B0604020202020204" pitchFamily="34" charset="0"/>
              </a:rPr>
              <a:t>  (to be lucky)</a:t>
            </a:r>
          </a:p>
          <a:p>
            <a:pPr fontAlgn="base"/>
            <a:r>
              <a:rPr lang="en-GB" sz="1200" b="1" dirty="0">
                <a:latin typeface="Arial" panose="020B0604020202020204" pitchFamily="34" charset="0"/>
                <a:cs typeface="Arial" panose="020B0604020202020204" pitchFamily="34" charset="0"/>
              </a:rPr>
              <a:t/>
            </a:r>
            <a:br>
              <a:rPr lang="en-GB" sz="1200" b="1" dirty="0">
                <a:latin typeface="Arial" panose="020B0604020202020204" pitchFamily="34" charset="0"/>
                <a:cs typeface="Arial" panose="020B0604020202020204" pitchFamily="34" charset="0"/>
              </a:rPr>
            </a:br>
            <a:r>
              <a:rPr lang="en-GB" sz="1200" b="1" dirty="0" smtClean="0">
                <a:latin typeface="Arial" panose="020B0604020202020204" pitchFamily="34" charset="0"/>
                <a:cs typeface="Arial" panose="020B0604020202020204" pitchFamily="34" charset="0"/>
              </a:rPr>
              <a:t>2.  SER or ESTAR</a:t>
            </a:r>
            <a:br>
              <a:rPr lang="en-GB" sz="1200" b="1" dirty="0" smtClean="0">
                <a:latin typeface="Arial" panose="020B0604020202020204" pitchFamily="34" charset="0"/>
                <a:cs typeface="Arial" panose="020B0604020202020204" pitchFamily="34" charset="0"/>
              </a:rPr>
            </a:br>
            <a:r>
              <a:rPr lang="en-GB" sz="1200" dirty="0" smtClean="0">
                <a:latin typeface="Arial" panose="020B0604020202020204" pitchFamily="34" charset="0"/>
                <a:cs typeface="Arial" panose="020B0604020202020204" pitchFamily="34" charset="0"/>
              </a:rPr>
              <a:t>Useful ways to help students remember when to use ESTAR:</a:t>
            </a:r>
            <a:endParaRPr lang="en-GB" sz="1200" b="1" dirty="0" smtClean="0">
              <a:latin typeface="Arial" panose="020B0604020202020204" pitchFamily="34" charset="0"/>
              <a:cs typeface="Arial" panose="020B0604020202020204" pitchFamily="34" charset="0"/>
            </a:endParaRPr>
          </a:p>
          <a:p>
            <a:pPr fontAlgn="base"/>
            <a:r>
              <a:rPr lang="en-GB" sz="1200" dirty="0">
                <a:latin typeface="Arial" panose="020B0604020202020204" pitchFamily="34" charset="0"/>
                <a:cs typeface="Arial" panose="020B0604020202020204" pitchFamily="34" charset="0"/>
              </a:rPr>
              <a:t> “How you feel and where you are, that is when you use </a:t>
            </a:r>
            <a:r>
              <a:rPr lang="en-GB" sz="1200" i="1" dirty="0" err="1">
                <a:latin typeface="Arial" panose="020B0604020202020204" pitchFamily="34" charset="0"/>
                <a:cs typeface="Arial" panose="020B0604020202020204" pitchFamily="34" charset="0"/>
              </a:rPr>
              <a:t>estar</a:t>
            </a:r>
            <a:r>
              <a:rPr lang="en-GB" sz="1200" dirty="0" smtClean="0">
                <a:latin typeface="Arial" panose="020B0604020202020204" pitchFamily="34" charset="0"/>
                <a:cs typeface="Arial" panose="020B0604020202020204" pitchFamily="34" charset="0"/>
              </a:rPr>
              <a:t>.”</a:t>
            </a:r>
            <a:br>
              <a:rPr lang="en-GB" sz="1200" dirty="0" smtClean="0">
                <a:latin typeface="Arial" panose="020B0604020202020204" pitchFamily="34" charset="0"/>
                <a:cs typeface="Arial" panose="020B0604020202020204" pitchFamily="34" charset="0"/>
              </a:rPr>
            </a:br>
            <a:r>
              <a:rPr lang="en-GB" sz="1200" dirty="0" smtClean="0">
                <a:latin typeface="Arial" panose="020B0604020202020204" pitchFamily="34" charset="0"/>
                <a:cs typeface="Arial" panose="020B0604020202020204" pitchFamily="34" charset="0"/>
              </a:rPr>
              <a:t>Location, location, location = </a:t>
            </a:r>
            <a:r>
              <a:rPr lang="en-GB" sz="1200" dirty="0" err="1" smtClean="0">
                <a:latin typeface="Arial" panose="020B0604020202020204" pitchFamily="34" charset="0"/>
                <a:cs typeface="Arial" panose="020B0604020202020204" pitchFamily="34" charset="0"/>
              </a:rPr>
              <a:t>estar</a:t>
            </a:r>
            <a:r>
              <a:rPr lang="en-GB" sz="1200" dirty="0" smtClean="0">
                <a:latin typeface="Arial" panose="020B0604020202020204" pitchFamily="34" charset="0"/>
                <a:cs typeface="Arial" panose="020B0604020202020204" pitchFamily="34" charset="0"/>
              </a:rPr>
              <a:t/>
            </a:r>
            <a:br>
              <a:rPr lang="en-GB" sz="1200" dirty="0" smtClean="0">
                <a:latin typeface="Arial" panose="020B0604020202020204" pitchFamily="34" charset="0"/>
                <a:cs typeface="Arial" panose="020B0604020202020204" pitchFamily="34" charset="0"/>
              </a:rPr>
            </a:br>
            <a:r>
              <a:rPr lang="en-GB" sz="1200" dirty="0" smtClean="0">
                <a:latin typeface="Arial" panose="020B0604020202020204" pitchFamily="34" charset="0"/>
                <a:cs typeface="Arial" panose="020B0604020202020204" pitchFamily="34" charset="0"/>
              </a:rPr>
              <a:t>State – how you are now = </a:t>
            </a:r>
            <a:r>
              <a:rPr lang="en-GB" sz="1200" dirty="0" err="1" smtClean="0">
                <a:latin typeface="Arial" panose="020B0604020202020204" pitchFamily="34" charset="0"/>
                <a:cs typeface="Arial" panose="020B0604020202020204" pitchFamily="34" charset="0"/>
              </a:rPr>
              <a:t>e</a:t>
            </a:r>
            <a:r>
              <a:rPr lang="en-GB" sz="1200" u="sng" dirty="0" err="1" smtClean="0">
                <a:latin typeface="Arial" panose="020B0604020202020204" pitchFamily="34" charset="0"/>
                <a:cs typeface="Arial" panose="020B0604020202020204" pitchFamily="34" charset="0"/>
              </a:rPr>
              <a:t>sta</a:t>
            </a:r>
            <a:r>
              <a:rPr lang="en-GB" sz="1200" dirty="0" err="1" smtClean="0">
                <a:latin typeface="Arial" panose="020B0604020202020204" pitchFamily="34" charset="0"/>
                <a:cs typeface="Arial" panose="020B0604020202020204" pitchFamily="34" charset="0"/>
              </a:rPr>
              <a:t>r</a:t>
            </a:r>
            <a:endParaRPr lang="en-GB" sz="1200" dirty="0" smtClean="0">
              <a:latin typeface="Arial" panose="020B0604020202020204" pitchFamily="34" charset="0"/>
              <a:cs typeface="Arial" panose="020B0604020202020204" pitchFamily="34" charset="0"/>
            </a:endParaRPr>
          </a:p>
          <a:p>
            <a:pPr fontAlgn="base"/>
            <a:endParaRPr lang="en-GB" sz="1200" b="1" i="0" dirty="0">
              <a:effectLst/>
              <a:latin typeface="Arial" panose="020B0604020202020204" pitchFamily="34" charset="0"/>
              <a:cs typeface="Arial" panose="020B0604020202020204" pitchFamily="34" charset="0"/>
            </a:endParaRPr>
          </a:p>
          <a:p>
            <a:pPr marL="228600" indent="-228600" fontAlgn="base">
              <a:buAutoNum type="arabicPeriod" startAt="3"/>
            </a:pPr>
            <a:r>
              <a:rPr lang="en-GB" sz="1200" b="1" dirty="0" smtClean="0">
                <a:latin typeface="Arial" panose="020B0604020202020204" pitchFamily="34" charset="0"/>
                <a:cs typeface="Arial" panose="020B0604020202020204" pitchFamily="34" charset="0"/>
              </a:rPr>
              <a:t>Capitalization </a:t>
            </a:r>
            <a:r>
              <a:rPr lang="en-GB" sz="1200" b="1" dirty="0">
                <a:latin typeface="Arial" panose="020B0604020202020204" pitchFamily="34" charset="0"/>
                <a:cs typeface="Arial" panose="020B0604020202020204" pitchFamily="34" charset="0"/>
              </a:rPr>
              <a:t>rules </a:t>
            </a:r>
            <a:endParaRPr lang="en-GB" sz="1200" b="1" dirty="0" smtClean="0">
              <a:latin typeface="Arial" panose="020B0604020202020204" pitchFamily="34" charset="0"/>
              <a:cs typeface="Arial" panose="020B0604020202020204" pitchFamily="34" charset="0"/>
            </a:endParaRPr>
          </a:p>
          <a:p>
            <a:pPr fontAlgn="base"/>
            <a:r>
              <a:rPr lang="en-GB" sz="1200" dirty="0" smtClean="0">
                <a:latin typeface="Arial" panose="020B0604020202020204" pitchFamily="34" charset="0"/>
                <a:cs typeface="Arial" panose="020B0604020202020204" pitchFamily="34" charset="0"/>
              </a:rPr>
              <a:t>Words </a:t>
            </a:r>
            <a:r>
              <a:rPr lang="en-GB" sz="1200" dirty="0">
                <a:latin typeface="Arial" panose="020B0604020202020204" pitchFamily="34" charset="0"/>
                <a:cs typeface="Arial" panose="020B0604020202020204" pitchFamily="34" charset="0"/>
              </a:rPr>
              <a:t>that are capitalized in </a:t>
            </a:r>
            <a:r>
              <a:rPr lang="en-GB" sz="1200" dirty="0" smtClean="0">
                <a:latin typeface="Arial" panose="020B0604020202020204" pitchFamily="34" charset="0"/>
                <a:cs typeface="Arial" panose="020B0604020202020204" pitchFamily="34" charset="0"/>
              </a:rPr>
              <a:t>both Spanish and English:</a:t>
            </a:r>
            <a:endParaRPr lang="en-GB" sz="1200" dirty="0">
              <a:latin typeface="Arial" panose="020B0604020202020204" pitchFamily="34" charset="0"/>
              <a:cs typeface="Arial" panose="020B0604020202020204" pitchFamily="34" charset="0"/>
            </a:endParaRPr>
          </a:p>
          <a:p>
            <a:pPr fontAlgn="base"/>
            <a:r>
              <a:rPr lang="en-GB" sz="1200" dirty="0">
                <a:latin typeface="Arial" panose="020B0604020202020204" pitchFamily="34" charset="0"/>
                <a:cs typeface="Arial" panose="020B0604020202020204" pitchFamily="34" charset="0"/>
              </a:rPr>
              <a:t>Names of people (</a:t>
            </a:r>
            <a:r>
              <a:rPr lang="en-GB" sz="1200" i="1" dirty="0">
                <a:latin typeface="Arial" panose="020B0604020202020204" pitchFamily="34" charset="0"/>
                <a:cs typeface="Arial" panose="020B0604020202020204" pitchFamily="34" charset="0"/>
              </a:rPr>
              <a:t>Cristiano Ronaldo)</a:t>
            </a:r>
            <a:endParaRPr lang="en-GB" sz="1200" dirty="0">
              <a:latin typeface="Arial" panose="020B0604020202020204" pitchFamily="34" charset="0"/>
              <a:cs typeface="Arial" panose="020B0604020202020204" pitchFamily="34" charset="0"/>
            </a:endParaRPr>
          </a:p>
          <a:p>
            <a:pPr fontAlgn="base"/>
            <a:r>
              <a:rPr lang="en-GB" sz="1200" dirty="0">
                <a:latin typeface="Arial" panose="020B0604020202020204" pitchFamily="34" charset="0"/>
                <a:cs typeface="Arial" panose="020B0604020202020204" pitchFamily="34" charset="0"/>
              </a:rPr>
              <a:t>Names of places (</a:t>
            </a:r>
            <a:r>
              <a:rPr lang="en-GB" sz="1200" i="1" dirty="0">
                <a:latin typeface="Arial" panose="020B0604020202020204" pitchFamily="34" charset="0"/>
                <a:cs typeface="Arial" panose="020B0604020202020204" pitchFamily="34" charset="0"/>
              </a:rPr>
              <a:t>Madrid, </a:t>
            </a:r>
            <a:r>
              <a:rPr lang="en-GB" sz="1200" i="1" dirty="0" err="1">
                <a:latin typeface="Arial" panose="020B0604020202020204" pitchFamily="34" charset="0"/>
                <a:cs typeface="Arial" panose="020B0604020202020204" pitchFamily="34" charset="0"/>
              </a:rPr>
              <a:t>España</a:t>
            </a:r>
            <a:r>
              <a:rPr lang="en-GB" sz="1200" i="1" dirty="0">
                <a:latin typeface="Arial" panose="020B0604020202020204" pitchFamily="34" charset="0"/>
                <a:cs typeface="Arial" panose="020B0604020202020204" pitchFamily="34" charset="0"/>
              </a:rPr>
              <a:t>)</a:t>
            </a:r>
            <a:endParaRPr lang="en-GB" sz="1200" dirty="0">
              <a:latin typeface="Arial" panose="020B0604020202020204" pitchFamily="34" charset="0"/>
              <a:cs typeface="Arial" panose="020B0604020202020204" pitchFamily="34" charset="0"/>
            </a:endParaRPr>
          </a:p>
          <a:p>
            <a:pPr fontAlgn="base"/>
            <a:r>
              <a:rPr lang="en-GB" sz="1200" dirty="0">
                <a:latin typeface="Arial" panose="020B0604020202020204" pitchFamily="34" charset="0"/>
                <a:cs typeface="Arial" panose="020B0604020202020204" pitchFamily="34" charset="0"/>
              </a:rPr>
              <a:t>Names of newspapers and magazines (</a:t>
            </a:r>
            <a:r>
              <a:rPr lang="en-GB" sz="1200" i="1" dirty="0">
                <a:latin typeface="Arial" panose="020B0604020202020204" pitchFamily="34" charset="0"/>
                <a:cs typeface="Arial" panose="020B0604020202020204" pitchFamily="34" charset="0"/>
              </a:rPr>
              <a:t>El País)</a:t>
            </a:r>
            <a:endParaRPr lang="en-GB" sz="1200" dirty="0">
              <a:latin typeface="Arial" panose="020B0604020202020204" pitchFamily="34" charset="0"/>
              <a:cs typeface="Arial" panose="020B0604020202020204" pitchFamily="34" charset="0"/>
            </a:endParaRPr>
          </a:p>
          <a:p>
            <a:pPr fontAlgn="base"/>
            <a:r>
              <a:rPr lang="en-GB" sz="1200" dirty="0">
                <a:latin typeface="Arial" panose="020B0604020202020204" pitchFamily="34" charset="0"/>
                <a:cs typeface="Arial" panose="020B0604020202020204" pitchFamily="34" charset="0"/>
              </a:rPr>
              <a:t>The first word of titles (movies, books, articles, plays)</a:t>
            </a:r>
          </a:p>
          <a:p>
            <a:pPr fontAlgn="base"/>
            <a:endParaRPr lang="en-GB" sz="1200" dirty="0" smtClean="0">
              <a:latin typeface="Arial" panose="020B0604020202020204" pitchFamily="34" charset="0"/>
              <a:cs typeface="Arial" panose="020B0604020202020204" pitchFamily="34" charset="0"/>
            </a:endParaRPr>
          </a:p>
          <a:p>
            <a:pPr fontAlgn="base"/>
            <a:r>
              <a:rPr lang="en-GB" sz="1200" dirty="0" smtClean="0">
                <a:latin typeface="Arial" panose="020B0604020202020204" pitchFamily="34" charset="0"/>
                <a:cs typeface="Arial" panose="020B0604020202020204" pitchFamily="34" charset="0"/>
              </a:rPr>
              <a:t>Words </a:t>
            </a:r>
            <a:r>
              <a:rPr lang="en-GB" sz="1200" dirty="0">
                <a:latin typeface="Arial" panose="020B0604020202020204" pitchFamily="34" charset="0"/>
                <a:cs typeface="Arial" panose="020B0604020202020204" pitchFamily="34" charset="0"/>
              </a:rPr>
              <a:t>that are not capitalized in </a:t>
            </a:r>
            <a:r>
              <a:rPr lang="en-GB" sz="1200" dirty="0" smtClean="0">
                <a:latin typeface="Arial" panose="020B0604020202020204" pitchFamily="34" charset="0"/>
                <a:cs typeface="Arial" panose="020B0604020202020204" pitchFamily="34" charset="0"/>
              </a:rPr>
              <a:t>Spanish but are in English:</a:t>
            </a:r>
            <a:endParaRPr lang="en-GB" sz="1200" dirty="0">
              <a:latin typeface="Arial" panose="020B0604020202020204" pitchFamily="34" charset="0"/>
              <a:cs typeface="Arial" panose="020B0604020202020204" pitchFamily="34" charset="0"/>
            </a:endParaRPr>
          </a:p>
          <a:p>
            <a:pPr fontAlgn="base"/>
            <a:r>
              <a:rPr lang="en-GB" sz="1200" dirty="0">
                <a:latin typeface="Arial" panose="020B0604020202020204" pitchFamily="34" charset="0"/>
                <a:cs typeface="Arial" panose="020B0604020202020204" pitchFamily="34" charset="0"/>
              </a:rPr>
              <a:t>Days of the week (</a:t>
            </a:r>
            <a:r>
              <a:rPr lang="en-GB" sz="1200" i="1" dirty="0">
                <a:latin typeface="Arial" panose="020B0604020202020204" pitchFamily="34" charset="0"/>
                <a:cs typeface="Arial" panose="020B0604020202020204" pitchFamily="34" charset="0"/>
              </a:rPr>
              <a:t>lunes, </a:t>
            </a:r>
            <a:r>
              <a:rPr lang="en-GB" sz="1200" i="1" dirty="0" err="1">
                <a:latin typeface="Arial" panose="020B0604020202020204" pitchFamily="34" charset="0"/>
                <a:cs typeface="Arial" panose="020B0604020202020204" pitchFamily="34" charset="0"/>
              </a:rPr>
              <a:t>martes</a:t>
            </a:r>
            <a:r>
              <a:rPr lang="en-GB" sz="1200" i="1" dirty="0">
                <a:latin typeface="Arial" panose="020B0604020202020204" pitchFamily="34" charset="0"/>
                <a:cs typeface="Arial" panose="020B0604020202020204" pitchFamily="34" charset="0"/>
              </a:rPr>
              <a:t>, </a:t>
            </a:r>
            <a:r>
              <a:rPr lang="en-GB" sz="1200" i="1" dirty="0" err="1">
                <a:latin typeface="Arial" panose="020B0604020202020204" pitchFamily="34" charset="0"/>
                <a:cs typeface="Arial" panose="020B0604020202020204" pitchFamily="34" charset="0"/>
              </a:rPr>
              <a:t>miércoles</a:t>
            </a:r>
            <a:r>
              <a:rPr lang="en-GB" sz="1200" dirty="0">
                <a:latin typeface="Arial" panose="020B0604020202020204" pitchFamily="34" charset="0"/>
                <a:cs typeface="Arial" panose="020B0604020202020204" pitchFamily="34" charset="0"/>
              </a:rPr>
              <a:t> – Monday, Tuesday, Wednesday)</a:t>
            </a:r>
          </a:p>
          <a:p>
            <a:pPr fontAlgn="base"/>
            <a:r>
              <a:rPr lang="en-GB" sz="1200" dirty="0">
                <a:latin typeface="Arial" panose="020B0604020202020204" pitchFamily="34" charset="0"/>
                <a:cs typeface="Arial" panose="020B0604020202020204" pitchFamily="34" charset="0"/>
              </a:rPr>
              <a:t>Months of the year (</a:t>
            </a:r>
            <a:r>
              <a:rPr lang="en-GB" sz="1200" i="1" dirty="0" err="1">
                <a:latin typeface="Arial" panose="020B0604020202020204" pitchFamily="34" charset="0"/>
                <a:cs typeface="Arial" panose="020B0604020202020204" pitchFamily="34" charset="0"/>
              </a:rPr>
              <a:t>enero</a:t>
            </a:r>
            <a:r>
              <a:rPr lang="en-GB" sz="1200" i="1" dirty="0">
                <a:latin typeface="Arial" panose="020B0604020202020204" pitchFamily="34" charset="0"/>
                <a:cs typeface="Arial" panose="020B0604020202020204" pitchFamily="34" charset="0"/>
              </a:rPr>
              <a:t>, </a:t>
            </a:r>
            <a:r>
              <a:rPr lang="en-GB" sz="1200" i="1" dirty="0" err="1">
                <a:latin typeface="Arial" panose="020B0604020202020204" pitchFamily="34" charset="0"/>
                <a:cs typeface="Arial" panose="020B0604020202020204" pitchFamily="34" charset="0"/>
              </a:rPr>
              <a:t>febrero</a:t>
            </a:r>
            <a:r>
              <a:rPr lang="en-GB" sz="1200" i="1" dirty="0">
                <a:latin typeface="Arial" panose="020B0604020202020204" pitchFamily="34" charset="0"/>
                <a:cs typeface="Arial" panose="020B0604020202020204" pitchFamily="34" charset="0"/>
              </a:rPr>
              <a:t>, </a:t>
            </a:r>
            <a:r>
              <a:rPr lang="en-GB" sz="1200" i="1" dirty="0" err="1">
                <a:latin typeface="Arial" panose="020B0604020202020204" pitchFamily="34" charset="0"/>
                <a:cs typeface="Arial" panose="020B0604020202020204" pitchFamily="34" charset="0"/>
              </a:rPr>
              <a:t>marzo</a:t>
            </a:r>
            <a:r>
              <a:rPr lang="en-GB" sz="1200" i="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 January, February, March)</a:t>
            </a:r>
          </a:p>
          <a:p>
            <a:pPr fontAlgn="base"/>
            <a:r>
              <a:rPr lang="en-GB" sz="1200" dirty="0">
                <a:latin typeface="Arial" panose="020B0604020202020204" pitchFamily="34" charset="0"/>
                <a:cs typeface="Arial" panose="020B0604020202020204" pitchFamily="34" charset="0"/>
              </a:rPr>
              <a:t>Words in titles, except the first (“</a:t>
            </a:r>
            <a:r>
              <a:rPr lang="en-GB" sz="1200" i="1" dirty="0" err="1">
                <a:latin typeface="Arial" panose="020B0604020202020204" pitchFamily="34" charset="0"/>
                <a:cs typeface="Arial" panose="020B0604020202020204" pitchFamily="34" charset="0"/>
              </a:rPr>
              <a:t>Cien</a:t>
            </a:r>
            <a:r>
              <a:rPr lang="en-GB" sz="1200" i="1" dirty="0">
                <a:latin typeface="Arial" panose="020B0604020202020204" pitchFamily="34" charset="0"/>
                <a:cs typeface="Arial" panose="020B0604020202020204" pitchFamily="34" charset="0"/>
              </a:rPr>
              <a:t> </a:t>
            </a:r>
            <a:r>
              <a:rPr lang="en-GB" sz="1200" i="1" dirty="0" err="1">
                <a:latin typeface="Arial" panose="020B0604020202020204" pitchFamily="34" charset="0"/>
                <a:cs typeface="Arial" panose="020B0604020202020204" pitchFamily="34" charset="0"/>
              </a:rPr>
              <a:t>años</a:t>
            </a:r>
            <a:r>
              <a:rPr lang="en-GB" sz="1200" i="1" dirty="0">
                <a:latin typeface="Arial" panose="020B0604020202020204" pitchFamily="34" charset="0"/>
                <a:cs typeface="Arial" panose="020B0604020202020204" pitchFamily="34" charset="0"/>
              </a:rPr>
              <a:t> de </a:t>
            </a:r>
            <a:r>
              <a:rPr lang="en-GB" sz="1200" i="1" dirty="0" err="1">
                <a:latin typeface="Arial" panose="020B0604020202020204" pitchFamily="34" charset="0"/>
                <a:cs typeface="Arial" panose="020B0604020202020204" pitchFamily="34" charset="0"/>
              </a:rPr>
              <a:t>soledad</a:t>
            </a:r>
            <a:r>
              <a:rPr lang="en-GB" sz="1200" i="1" dirty="0">
                <a:latin typeface="Arial" panose="020B0604020202020204" pitchFamily="34" charset="0"/>
                <a:cs typeface="Arial" panose="020B0604020202020204" pitchFamily="34" charset="0"/>
              </a:rPr>
              <a:t>”</a:t>
            </a:r>
            <a:r>
              <a:rPr lang="en-GB" sz="1200" dirty="0">
                <a:latin typeface="Arial" panose="020B0604020202020204" pitchFamily="34" charset="0"/>
                <a:cs typeface="Arial" panose="020B0604020202020204" pitchFamily="34" charset="0"/>
              </a:rPr>
              <a:t> – “100 Years of Solitude”)</a:t>
            </a:r>
          </a:p>
          <a:p>
            <a:pPr fontAlgn="base"/>
            <a:r>
              <a:rPr lang="en-GB" sz="1200" dirty="0">
                <a:latin typeface="Arial" panose="020B0604020202020204" pitchFamily="34" charset="0"/>
                <a:cs typeface="Arial" panose="020B0604020202020204" pitchFamily="34" charset="0"/>
              </a:rPr>
              <a:t>Languages (</a:t>
            </a:r>
            <a:r>
              <a:rPr lang="en-GB" sz="1200" i="1" dirty="0" err="1">
                <a:latin typeface="Arial" panose="020B0604020202020204" pitchFamily="34" charset="0"/>
                <a:cs typeface="Arial" panose="020B0604020202020204" pitchFamily="34" charset="0"/>
              </a:rPr>
              <a:t>Estudio</a:t>
            </a:r>
            <a:r>
              <a:rPr lang="en-GB" sz="1200" i="1" dirty="0">
                <a:latin typeface="Arial" panose="020B0604020202020204" pitchFamily="34" charset="0"/>
                <a:cs typeface="Arial" panose="020B0604020202020204" pitchFamily="34" charset="0"/>
              </a:rPr>
              <a:t> </a:t>
            </a:r>
            <a:r>
              <a:rPr lang="en-GB" sz="1200" i="1" dirty="0" err="1">
                <a:latin typeface="Arial" panose="020B0604020202020204" pitchFamily="34" charset="0"/>
                <a:cs typeface="Arial" panose="020B0604020202020204" pitchFamily="34" charset="0"/>
              </a:rPr>
              <a:t>español</a:t>
            </a:r>
            <a:r>
              <a:rPr lang="en-GB" sz="1200" dirty="0">
                <a:latin typeface="Arial" panose="020B0604020202020204" pitchFamily="34" charset="0"/>
                <a:cs typeface="Arial" panose="020B0604020202020204" pitchFamily="34" charset="0"/>
              </a:rPr>
              <a:t>. – I study Spanish.)</a:t>
            </a:r>
          </a:p>
          <a:p>
            <a:pPr fontAlgn="base"/>
            <a:r>
              <a:rPr lang="en-GB" sz="1200" dirty="0">
                <a:latin typeface="Arial" panose="020B0604020202020204" pitchFamily="34" charset="0"/>
                <a:cs typeface="Arial" panose="020B0604020202020204" pitchFamily="34" charset="0"/>
              </a:rPr>
              <a:t>Religions (</a:t>
            </a:r>
            <a:r>
              <a:rPr lang="en-GB" sz="1200" i="1" dirty="0" err="1">
                <a:latin typeface="Arial" panose="020B0604020202020204" pitchFamily="34" charset="0"/>
                <a:cs typeface="Arial" panose="020B0604020202020204" pitchFamily="34" charset="0"/>
              </a:rPr>
              <a:t>Mis</a:t>
            </a:r>
            <a:r>
              <a:rPr lang="en-GB" sz="1200" i="1" dirty="0">
                <a:latin typeface="Arial" panose="020B0604020202020204" pitchFamily="34" charset="0"/>
                <a:cs typeface="Arial" panose="020B0604020202020204" pitchFamily="34" charset="0"/>
              </a:rPr>
              <a:t> padres son </a:t>
            </a:r>
            <a:r>
              <a:rPr lang="en-GB" sz="1200" i="1" dirty="0" err="1">
                <a:latin typeface="Arial" panose="020B0604020202020204" pitchFamily="34" charset="0"/>
                <a:cs typeface="Arial" panose="020B0604020202020204" pitchFamily="34" charset="0"/>
              </a:rPr>
              <a:t>católicos</a:t>
            </a:r>
            <a:r>
              <a:rPr lang="en-GB" sz="1200" dirty="0">
                <a:latin typeface="Arial" panose="020B0604020202020204" pitchFamily="34" charset="0"/>
                <a:cs typeface="Arial" panose="020B0604020202020204" pitchFamily="34" charset="0"/>
              </a:rPr>
              <a:t>. – My parents are Catholic.)</a:t>
            </a:r>
          </a:p>
          <a:p>
            <a:pPr fontAlgn="base"/>
            <a:r>
              <a:rPr lang="en-GB" sz="1200" dirty="0">
                <a:latin typeface="Arial" panose="020B0604020202020204" pitchFamily="34" charset="0"/>
                <a:cs typeface="Arial" panose="020B0604020202020204" pitchFamily="34" charset="0"/>
              </a:rPr>
              <a:t>Nationality (</a:t>
            </a:r>
            <a:r>
              <a:rPr lang="en-GB" sz="1200" i="1" dirty="0">
                <a:latin typeface="Arial" panose="020B0604020202020204" pitchFamily="34" charset="0"/>
                <a:cs typeface="Arial" panose="020B0604020202020204" pitchFamily="34" charset="0"/>
              </a:rPr>
              <a:t>Soy </a:t>
            </a:r>
            <a:r>
              <a:rPr lang="en-GB" sz="1200" i="1" dirty="0" err="1">
                <a:latin typeface="Arial" panose="020B0604020202020204" pitchFamily="34" charset="0"/>
                <a:cs typeface="Arial" panose="020B0604020202020204" pitchFamily="34" charset="0"/>
              </a:rPr>
              <a:t>estadounidense</a:t>
            </a:r>
            <a:r>
              <a:rPr lang="en-GB" sz="1200" dirty="0">
                <a:latin typeface="Arial" panose="020B0604020202020204" pitchFamily="34" charset="0"/>
                <a:cs typeface="Arial" panose="020B0604020202020204" pitchFamily="34" charset="0"/>
              </a:rPr>
              <a:t>. – I’m American</a:t>
            </a:r>
            <a:r>
              <a:rPr lang="en-GB" sz="1200" dirty="0" smtClean="0">
                <a:latin typeface="Arial" panose="020B0604020202020204" pitchFamily="34" charset="0"/>
                <a:cs typeface="Arial" panose="020B0604020202020204" pitchFamily="34" charset="0"/>
              </a:rPr>
              <a:t>.)</a:t>
            </a:r>
          </a:p>
          <a:p>
            <a:pPr fontAlgn="base"/>
            <a:endParaRPr lang="en-GB" sz="1200" dirty="0">
              <a:latin typeface="Arial" panose="020B0604020202020204" pitchFamily="34" charset="0"/>
              <a:cs typeface="Arial" panose="020B0604020202020204" pitchFamily="34" charset="0"/>
            </a:endParaRPr>
          </a:p>
          <a:p>
            <a:pPr fontAlgn="base"/>
            <a:r>
              <a:rPr lang="en-GB" sz="1200" b="1" dirty="0" smtClean="0">
                <a:latin typeface="Arial" panose="020B0604020202020204" pitchFamily="34" charset="0"/>
                <a:cs typeface="Arial" panose="020B0604020202020204" pitchFamily="34" charset="0"/>
              </a:rPr>
              <a:t>4.  Adjectival position </a:t>
            </a:r>
            <a:endParaRPr lang="en-GB" sz="1200" dirty="0">
              <a:latin typeface="Arial" panose="020B0604020202020204" pitchFamily="34" charset="0"/>
              <a:cs typeface="Arial" panose="020B0604020202020204" pitchFamily="34" charset="0"/>
            </a:endParaRPr>
          </a:p>
          <a:p>
            <a:pPr fontAlgn="base"/>
            <a:r>
              <a:rPr lang="en-GB" sz="1200" dirty="0" smtClean="0">
                <a:latin typeface="Arial" panose="020B0604020202020204" pitchFamily="34" charset="0"/>
                <a:cs typeface="Arial" panose="020B0604020202020204" pitchFamily="34" charset="0"/>
              </a:rPr>
              <a:t>The fact that Spanish adjectives often come after the noun is a challenge for learners new to Spanish.</a:t>
            </a:r>
            <a:endParaRPr lang="en-GB" sz="1200" dirty="0">
              <a:latin typeface="Arial" panose="020B0604020202020204" pitchFamily="34" charset="0"/>
              <a:cs typeface="Arial" panose="020B0604020202020204" pitchFamily="34" charset="0"/>
            </a:endParaRPr>
          </a:p>
          <a:p>
            <a:pPr fontAlgn="base"/>
            <a:endParaRPr lang="en-GB" sz="1200" i="0" dirty="0">
              <a:effectLst/>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4"/>
          <a:stretch>
            <a:fillRect/>
          </a:stretch>
        </p:blipFill>
        <p:spPr>
          <a:xfrm>
            <a:off x="4501683" y="3374571"/>
            <a:ext cx="1934177" cy="1828800"/>
          </a:xfrm>
          <a:prstGeom prst="rect">
            <a:avLst/>
          </a:prstGeom>
        </p:spPr>
      </p:pic>
      <p:sp>
        <p:nvSpPr>
          <p:cNvPr id="23" name="TextBox 22"/>
          <p:cNvSpPr txBox="1"/>
          <p:nvPr/>
        </p:nvSpPr>
        <p:spPr>
          <a:xfrm>
            <a:off x="98405" y="0"/>
            <a:ext cx="6123689" cy="307777"/>
          </a:xfrm>
          <a:prstGeom prst="rect">
            <a:avLst/>
          </a:prstGeom>
          <a:noFill/>
        </p:spPr>
        <p:txBody>
          <a:bodyPr wrap="square" rtlCol="0">
            <a:spAutoFit/>
          </a:bodyPr>
          <a:lstStyle/>
          <a:p>
            <a:r>
              <a:rPr lang="en-GB" sz="1400" b="1" dirty="0" smtClean="0">
                <a:latin typeface="Arial" panose="020B0604020202020204" pitchFamily="34" charset="0"/>
                <a:cs typeface="Arial" panose="020B0604020202020204" pitchFamily="34" charset="0"/>
              </a:rPr>
              <a:t>Common errors and misconceptions</a:t>
            </a:r>
            <a:endParaRPr lang="en-GB" sz="1400" b="1" dirty="0">
              <a:latin typeface="Arial" panose="020B0604020202020204" pitchFamily="34" charset="0"/>
              <a:cs typeface="Arial" panose="020B0604020202020204" pitchFamily="34" charset="0"/>
            </a:endParaRPr>
          </a:p>
        </p:txBody>
      </p:sp>
      <p:sp>
        <p:nvSpPr>
          <p:cNvPr id="24" name="Rectangle 23"/>
          <p:cNvSpPr/>
          <p:nvPr/>
        </p:nvSpPr>
        <p:spPr>
          <a:xfrm>
            <a:off x="88553" y="8354065"/>
            <a:ext cx="6035135" cy="307777"/>
          </a:xfrm>
          <a:prstGeom prst="rect">
            <a:avLst/>
          </a:prstGeom>
        </p:spPr>
        <p:txBody>
          <a:bodyPr wrap="square">
            <a:spAutoFit/>
          </a:bodyPr>
          <a:lstStyle/>
          <a:p>
            <a:r>
              <a:rPr lang="en-GB" sz="1400" dirty="0" smtClean="0">
                <a:latin typeface="Arial" panose="020B0604020202020204" pitchFamily="34" charset="0"/>
                <a:cs typeface="Arial" panose="020B0604020202020204" pitchFamily="34" charset="0"/>
                <a:hlinkClick r:id="rId5"/>
              </a:rPr>
              <a:t>http://www.elearnspanishlanguage.com/vocabulary/falsosamigos.html</a:t>
            </a:r>
            <a:r>
              <a:rPr lang="en-GB" sz="1400" dirty="0" smtClean="0">
                <a:latin typeface="Arial" panose="020B0604020202020204" pitchFamily="34" charset="0"/>
                <a:cs typeface="Arial" panose="020B0604020202020204" pitchFamily="34" charset="0"/>
              </a:rPr>
              <a:t> </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15669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8715348"/>
            <a:ext cx="439815" cy="428652"/>
          </a:xfrm>
          <a:prstGeom prst="rect">
            <a:avLst/>
          </a:prstGeom>
        </p:spPr>
      </p:pic>
      <p:pic>
        <p:nvPicPr>
          <p:cNvPr id="5" name="Picture 4"/>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60217" y="8715348"/>
            <a:ext cx="439815" cy="428652"/>
          </a:xfrm>
          <a:prstGeom prst="rect">
            <a:avLst/>
          </a:prstGeom>
        </p:spPr>
      </p:pic>
      <p:pic>
        <p:nvPicPr>
          <p:cNvPr id="6" name="Picture 5"/>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20434" y="8715348"/>
            <a:ext cx="439815" cy="428652"/>
          </a:xfrm>
          <a:prstGeom prst="rect">
            <a:avLst/>
          </a:prstGeom>
        </p:spPr>
      </p:pic>
      <p:pic>
        <p:nvPicPr>
          <p:cNvPr id="7" name="Picture 6"/>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80651" y="8715348"/>
            <a:ext cx="439815" cy="428652"/>
          </a:xfrm>
          <a:prstGeom prst="rect">
            <a:avLst/>
          </a:prstGeom>
        </p:spPr>
      </p:pic>
      <p:pic>
        <p:nvPicPr>
          <p:cNvPr id="8" name="Picture 7"/>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440868" y="8715348"/>
            <a:ext cx="439815" cy="428652"/>
          </a:xfrm>
          <a:prstGeom prst="rect">
            <a:avLst/>
          </a:prstGeom>
        </p:spPr>
      </p:pic>
      <p:pic>
        <p:nvPicPr>
          <p:cNvPr id="9" name="Picture 8"/>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801085" y="8715348"/>
            <a:ext cx="439815" cy="428652"/>
          </a:xfrm>
          <a:prstGeom prst="rect">
            <a:avLst/>
          </a:prstGeom>
        </p:spPr>
      </p:pic>
      <p:pic>
        <p:nvPicPr>
          <p:cNvPr id="10" name="Picture 9"/>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161302" y="8715348"/>
            <a:ext cx="439815" cy="428652"/>
          </a:xfrm>
          <a:prstGeom prst="rect">
            <a:avLst/>
          </a:prstGeom>
        </p:spPr>
      </p:pic>
      <p:pic>
        <p:nvPicPr>
          <p:cNvPr id="11" name="Picture 10"/>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521519" y="8715348"/>
            <a:ext cx="439815" cy="428652"/>
          </a:xfrm>
          <a:prstGeom prst="rect">
            <a:avLst/>
          </a:prstGeom>
        </p:spPr>
      </p:pic>
      <p:pic>
        <p:nvPicPr>
          <p:cNvPr id="12" name="Picture 11"/>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881736" y="8715348"/>
            <a:ext cx="439815" cy="428652"/>
          </a:xfrm>
          <a:prstGeom prst="rect">
            <a:avLst/>
          </a:prstGeom>
        </p:spPr>
      </p:pic>
      <p:pic>
        <p:nvPicPr>
          <p:cNvPr id="13" name="Picture 1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241953" y="8715348"/>
            <a:ext cx="439815" cy="428652"/>
          </a:xfrm>
          <a:prstGeom prst="rect">
            <a:avLst/>
          </a:prstGeom>
        </p:spPr>
      </p:pic>
      <p:pic>
        <p:nvPicPr>
          <p:cNvPr id="14" name="Picture 13"/>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602170" y="8715348"/>
            <a:ext cx="439815" cy="428652"/>
          </a:xfrm>
          <a:prstGeom prst="rect">
            <a:avLst/>
          </a:prstGeom>
        </p:spPr>
      </p:pic>
      <p:pic>
        <p:nvPicPr>
          <p:cNvPr id="15" name="Picture 14"/>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962387" y="8715348"/>
            <a:ext cx="439815" cy="428652"/>
          </a:xfrm>
          <a:prstGeom prst="rect">
            <a:avLst/>
          </a:prstGeom>
        </p:spPr>
      </p:pic>
      <p:pic>
        <p:nvPicPr>
          <p:cNvPr id="16" name="Picture 15"/>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322604" y="8715348"/>
            <a:ext cx="439815" cy="428652"/>
          </a:xfrm>
          <a:prstGeom prst="rect">
            <a:avLst/>
          </a:prstGeom>
        </p:spPr>
      </p:pic>
      <p:pic>
        <p:nvPicPr>
          <p:cNvPr id="17" name="Picture 16"/>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682821" y="8715348"/>
            <a:ext cx="439815" cy="428652"/>
          </a:xfrm>
          <a:prstGeom prst="rect">
            <a:avLst/>
          </a:prstGeom>
        </p:spPr>
      </p:pic>
      <p:pic>
        <p:nvPicPr>
          <p:cNvPr id="18" name="Picture 17"/>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043038" y="8715348"/>
            <a:ext cx="439815" cy="428652"/>
          </a:xfrm>
          <a:prstGeom prst="rect">
            <a:avLst/>
          </a:prstGeom>
        </p:spPr>
      </p:pic>
      <p:pic>
        <p:nvPicPr>
          <p:cNvPr id="19" name="Picture 18"/>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403255" y="8715348"/>
            <a:ext cx="439815" cy="428652"/>
          </a:xfrm>
          <a:prstGeom prst="rect">
            <a:avLst/>
          </a:prstGeom>
        </p:spPr>
      </p:pic>
      <p:pic>
        <p:nvPicPr>
          <p:cNvPr id="20" name="Picture 19"/>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763472" y="8715348"/>
            <a:ext cx="439815" cy="428652"/>
          </a:xfrm>
          <a:prstGeom prst="rect">
            <a:avLst/>
          </a:prstGeom>
        </p:spPr>
      </p:pic>
      <p:pic>
        <p:nvPicPr>
          <p:cNvPr id="21" name="Picture 20"/>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123689" y="8715348"/>
            <a:ext cx="439815" cy="428652"/>
          </a:xfrm>
          <a:prstGeom prst="rect">
            <a:avLst/>
          </a:prstGeom>
        </p:spPr>
      </p:pic>
      <p:pic>
        <p:nvPicPr>
          <p:cNvPr id="22" name="Picture 21"/>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483906" y="8715348"/>
            <a:ext cx="439815" cy="428652"/>
          </a:xfrm>
          <a:prstGeom prst="rect">
            <a:avLst/>
          </a:prstGeom>
        </p:spPr>
      </p:pic>
      <p:pic>
        <p:nvPicPr>
          <p:cNvPr id="29" name="Picture 28"/>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92695" y="8130194"/>
            <a:ext cx="967543" cy="685536"/>
          </a:xfrm>
          <a:prstGeom prst="rect">
            <a:avLst/>
          </a:prstGeom>
        </p:spPr>
      </p:pic>
      <p:sp>
        <p:nvSpPr>
          <p:cNvPr id="23" name="Rectangle 22"/>
          <p:cNvSpPr/>
          <p:nvPr/>
        </p:nvSpPr>
        <p:spPr>
          <a:xfrm>
            <a:off x="117225" y="0"/>
            <a:ext cx="6558277" cy="9048631"/>
          </a:xfrm>
          <a:prstGeom prst="rect">
            <a:avLst/>
          </a:prstGeom>
        </p:spPr>
        <p:txBody>
          <a:bodyPr wrap="square">
            <a:spAutoFit/>
          </a:bodyPr>
          <a:lstStyle/>
          <a:p>
            <a:pPr fontAlgn="base"/>
            <a:r>
              <a:rPr lang="en-GB" sz="1200" b="1" i="0" dirty="0" smtClean="0">
                <a:effectLst/>
                <a:latin typeface="Arial" panose="020B0604020202020204" pitchFamily="34" charset="0"/>
                <a:cs typeface="Arial" panose="020B0604020202020204" pitchFamily="34" charset="0"/>
              </a:rPr>
              <a:t>5. Gender</a:t>
            </a:r>
          </a:p>
          <a:p>
            <a:pPr fontAlgn="base"/>
            <a:r>
              <a:rPr lang="en-GB" sz="1200" b="0" i="0" dirty="0" smtClean="0">
                <a:effectLst/>
                <a:latin typeface="Arial" panose="020B0604020202020204" pitchFamily="34" charset="0"/>
                <a:cs typeface="Arial" panose="020B0604020202020204" pitchFamily="34" charset="0"/>
              </a:rPr>
              <a:t>The fact that each noun is either masculine or feminine and must be learnt with its word for a / the is difficult for many learners.  It’s not hard to understand it, it’s just hard to remember to learn and use the correct gender word with every new noun.  It helps to have the pattern that most nouns that end in –a are feminine, and most that end in –o are masculine, (and –e ending nouns are more often masculine but could be either).  It’s then helpful to know the main exceptions:</a:t>
            </a:r>
          </a:p>
          <a:p>
            <a:pPr fontAlgn="base"/>
            <a:r>
              <a:rPr lang="en-GB" sz="1200" dirty="0" smtClean="0">
                <a:latin typeface="Arial" panose="020B0604020202020204" pitchFamily="34" charset="0"/>
                <a:cs typeface="Arial" panose="020B0604020202020204" pitchFamily="34" charset="0"/>
              </a:rPr>
              <a:t>Masculine </a:t>
            </a:r>
            <a:r>
              <a:rPr lang="en-GB" sz="1200" dirty="0">
                <a:latin typeface="Arial" panose="020B0604020202020204" pitchFamily="34" charset="0"/>
                <a:cs typeface="Arial" panose="020B0604020202020204" pitchFamily="34" charset="0"/>
              </a:rPr>
              <a:t>nouns ending in </a:t>
            </a:r>
            <a:r>
              <a:rPr lang="en-GB" sz="1200" dirty="0" smtClean="0">
                <a:latin typeface="Arial" panose="020B0604020202020204" pitchFamily="34" charset="0"/>
                <a:cs typeface="Arial" panose="020B0604020202020204" pitchFamily="34" charset="0"/>
              </a:rPr>
              <a:t>–a:</a:t>
            </a:r>
            <a:br>
              <a:rPr lang="en-GB" sz="1200" dirty="0" smtClean="0">
                <a:latin typeface="Arial" panose="020B0604020202020204" pitchFamily="34" charset="0"/>
                <a:cs typeface="Arial" panose="020B0604020202020204" pitchFamily="34" charset="0"/>
              </a:rPr>
            </a:br>
            <a:r>
              <a:rPr lang="en-GB" sz="1200" b="1" dirty="0" smtClean="0">
                <a:latin typeface="Arial" panose="020B0604020202020204" pitchFamily="34" charset="0"/>
                <a:cs typeface="Arial" panose="020B0604020202020204" pitchFamily="34" charset="0"/>
              </a:rPr>
              <a:t>el </a:t>
            </a:r>
            <a:r>
              <a:rPr lang="en-GB" sz="1200" b="1" dirty="0" err="1" smtClean="0">
                <a:latin typeface="Arial" panose="020B0604020202020204" pitchFamily="34" charset="0"/>
                <a:cs typeface="Arial" panose="020B0604020202020204" pitchFamily="34" charset="0"/>
              </a:rPr>
              <a:t>problema</a:t>
            </a:r>
            <a:r>
              <a:rPr lang="en-GB" sz="1200" b="1" dirty="0" smtClean="0">
                <a:latin typeface="Arial" panose="020B0604020202020204" pitchFamily="34" charset="0"/>
                <a:cs typeface="Arial" panose="020B0604020202020204" pitchFamily="34" charset="0"/>
              </a:rPr>
              <a:t>, el </a:t>
            </a:r>
            <a:r>
              <a:rPr lang="en-GB" sz="1200" b="1" dirty="0" err="1" smtClean="0">
                <a:latin typeface="Arial" panose="020B0604020202020204" pitchFamily="34" charset="0"/>
                <a:cs typeface="Arial" panose="020B0604020202020204" pitchFamily="34" charset="0"/>
              </a:rPr>
              <a:t>programa</a:t>
            </a:r>
            <a:r>
              <a:rPr lang="en-GB" sz="1200" b="1" dirty="0" smtClean="0">
                <a:latin typeface="Arial" panose="020B0604020202020204" pitchFamily="34" charset="0"/>
                <a:cs typeface="Arial" panose="020B0604020202020204" pitchFamily="34" charset="0"/>
              </a:rPr>
              <a:t>, el </a:t>
            </a:r>
            <a:r>
              <a:rPr lang="en-GB" sz="1200" b="1" dirty="0" err="1" smtClean="0">
                <a:latin typeface="Arial" panose="020B0604020202020204" pitchFamily="34" charset="0"/>
                <a:cs typeface="Arial" panose="020B0604020202020204" pitchFamily="34" charset="0"/>
              </a:rPr>
              <a:t>sistema</a:t>
            </a:r>
            <a:r>
              <a:rPr lang="en-GB" sz="1200" b="1" dirty="0" smtClean="0">
                <a:latin typeface="Arial" panose="020B0604020202020204" pitchFamily="34" charset="0"/>
                <a:cs typeface="Arial" panose="020B0604020202020204" pitchFamily="34" charset="0"/>
              </a:rPr>
              <a:t>, el </a:t>
            </a:r>
            <a:r>
              <a:rPr lang="en-GB" sz="1200" b="1" dirty="0" err="1" smtClean="0">
                <a:latin typeface="Arial" panose="020B0604020202020204" pitchFamily="34" charset="0"/>
                <a:cs typeface="Arial" panose="020B0604020202020204" pitchFamily="34" charset="0"/>
              </a:rPr>
              <a:t>poema</a:t>
            </a:r>
            <a:r>
              <a:rPr lang="en-GB" sz="1200" b="1" dirty="0" smtClean="0">
                <a:latin typeface="Arial" panose="020B0604020202020204" pitchFamily="34" charset="0"/>
                <a:cs typeface="Arial" panose="020B0604020202020204" pitchFamily="34" charset="0"/>
              </a:rPr>
              <a:t>, el </a:t>
            </a:r>
            <a:r>
              <a:rPr lang="en-GB" sz="1200" b="1" dirty="0" err="1" smtClean="0">
                <a:latin typeface="Arial" panose="020B0604020202020204" pitchFamily="34" charset="0"/>
                <a:cs typeface="Arial" panose="020B0604020202020204" pitchFamily="34" charset="0"/>
              </a:rPr>
              <a:t>idioma</a:t>
            </a:r>
            <a:r>
              <a:rPr lang="en-GB" sz="1200" b="1" dirty="0" smtClean="0">
                <a:latin typeface="Arial" panose="020B0604020202020204" pitchFamily="34" charset="0"/>
                <a:cs typeface="Arial" panose="020B0604020202020204" pitchFamily="34" charset="0"/>
              </a:rPr>
              <a:t>, el </a:t>
            </a:r>
            <a:r>
              <a:rPr lang="en-GB" sz="1200" b="1" dirty="0" err="1" smtClean="0">
                <a:latin typeface="Arial" panose="020B0604020202020204" pitchFamily="34" charset="0"/>
                <a:cs typeface="Arial" panose="020B0604020202020204" pitchFamily="34" charset="0"/>
              </a:rPr>
              <a:t>tema</a:t>
            </a:r>
            <a:r>
              <a:rPr lang="en-GB" sz="1200" b="1" dirty="0" smtClean="0">
                <a:latin typeface="Arial" panose="020B0604020202020204" pitchFamily="34" charset="0"/>
                <a:cs typeface="Arial" panose="020B0604020202020204" pitchFamily="34" charset="0"/>
              </a:rPr>
              <a:t>, el </a:t>
            </a:r>
            <a:r>
              <a:rPr lang="en-GB" sz="1200" b="1" dirty="0" err="1" smtClean="0">
                <a:latin typeface="Arial" panose="020B0604020202020204" pitchFamily="34" charset="0"/>
                <a:cs typeface="Arial" panose="020B0604020202020204" pitchFamily="34" charset="0"/>
              </a:rPr>
              <a:t>clima</a:t>
            </a:r>
            <a:r>
              <a:rPr lang="en-GB" sz="1200" b="1" dirty="0" smtClean="0">
                <a:latin typeface="Arial" panose="020B0604020202020204" pitchFamily="34" charset="0"/>
                <a:cs typeface="Arial" panose="020B0604020202020204" pitchFamily="34" charset="0"/>
              </a:rPr>
              <a:t>, el telegram, el </a:t>
            </a:r>
            <a:r>
              <a:rPr lang="en-GB" sz="1200" b="1" dirty="0" err="1" smtClean="0">
                <a:latin typeface="Arial" panose="020B0604020202020204" pitchFamily="34" charset="0"/>
                <a:cs typeface="Arial" panose="020B0604020202020204" pitchFamily="34" charset="0"/>
              </a:rPr>
              <a:t>mapa</a:t>
            </a:r>
            <a:r>
              <a:rPr lang="en-GB" sz="1200" b="1" dirty="0" smtClean="0">
                <a:latin typeface="Arial" panose="020B0604020202020204" pitchFamily="34" charset="0"/>
                <a:cs typeface="Arial" panose="020B0604020202020204" pitchFamily="34" charset="0"/>
              </a:rPr>
              <a:t>, el </a:t>
            </a:r>
            <a:r>
              <a:rPr lang="en-GB" sz="1200" b="1" dirty="0" err="1" smtClean="0">
                <a:latin typeface="Arial" panose="020B0604020202020204" pitchFamily="34" charset="0"/>
                <a:cs typeface="Arial" panose="020B0604020202020204" pitchFamily="34" charset="0"/>
              </a:rPr>
              <a:t>planeta</a:t>
            </a:r>
            <a:r>
              <a:rPr lang="en-GB" sz="1200" b="1" dirty="0" smtClean="0">
                <a:latin typeface="Arial" panose="020B0604020202020204" pitchFamily="34" charset="0"/>
                <a:cs typeface="Arial" panose="020B0604020202020204" pitchFamily="34" charset="0"/>
              </a:rPr>
              <a:t>, el </a:t>
            </a:r>
            <a:r>
              <a:rPr lang="en-GB" sz="1200" b="1" dirty="0" err="1" smtClean="0">
                <a:latin typeface="Arial" panose="020B0604020202020204" pitchFamily="34" charset="0"/>
                <a:cs typeface="Arial" panose="020B0604020202020204" pitchFamily="34" charset="0"/>
              </a:rPr>
              <a:t>día</a:t>
            </a:r>
            <a:r>
              <a:rPr lang="en-GB" sz="1200" b="1" dirty="0" smtClean="0">
                <a:latin typeface="Arial" panose="020B0604020202020204" pitchFamily="34" charset="0"/>
                <a:cs typeface="Arial" panose="020B0604020202020204" pitchFamily="34" charset="0"/>
              </a:rPr>
              <a:t>, el </a:t>
            </a:r>
            <a:r>
              <a:rPr lang="en-GB" sz="1200" b="1" dirty="0" err="1" smtClean="0">
                <a:latin typeface="Arial" panose="020B0604020202020204" pitchFamily="34" charset="0"/>
                <a:cs typeface="Arial" panose="020B0604020202020204" pitchFamily="34" charset="0"/>
              </a:rPr>
              <a:t>sofá</a:t>
            </a:r>
            <a:r>
              <a:rPr lang="en-GB" sz="1200" dirty="0" smtClean="0">
                <a:latin typeface="Arial" panose="020B0604020202020204" pitchFamily="34" charset="0"/>
                <a:cs typeface="Arial" panose="020B0604020202020204" pitchFamily="34" charset="0"/>
              </a:rPr>
              <a:t/>
            </a:r>
            <a:br>
              <a:rPr lang="en-GB" sz="1200" dirty="0" smtClean="0">
                <a:latin typeface="Arial" panose="020B0604020202020204" pitchFamily="34" charset="0"/>
                <a:cs typeface="Arial" panose="020B0604020202020204" pitchFamily="34" charset="0"/>
              </a:rPr>
            </a:br>
            <a:r>
              <a:rPr lang="en-GB" sz="1200" dirty="0" smtClean="0">
                <a:latin typeface="Arial" panose="020B0604020202020204" pitchFamily="34" charset="0"/>
                <a:cs typeface="Arial" panose="020B0604020202020204" pitchFamily="34" charset="0"/>
              </a:rPr>
              <a:t>Feminine nouns ending in –o:</a:t>
            </a:r>
            <a:br>
              <a:rPr lang="en-GB" sz="1200" dirty="0" smtClean="0">
                <a:latin typeface="Arial" panose="020B0604020202020204" pitchFamily="34" charset="0"/>
                <a:cs typeface="Arial" panose="020B0604020202020204" pitchFamily="34" charset="0"/>
              </a:rPr>
            </a:br>
            <a:r>
              <a:rPr lang="en-GB" sz="1200" b="1" dirty="0" smtClean="0">
                <a:latin typeface="Arial" panose="020B0604020202020204" pitchFamily="34" charset="0"/>
                <a:cs typeface="Arial" panose="020B0604020202020204" pitchFamily="34" charset="0"/>
              </a:rPr>
              <a:t>la radio, la </a:t>
            </a:r>
            <a:r>
              <a:rPr lang="en-GB" sz="1200" b="1" dirty="0" err="1" smtClean="0">
                <a:latin typeface="Arial" panose="020B0604020202020204" pitchFamily="34" charset="0"/>
                <a:cs typeface="Arial" panose="020B0604020202020204" pitchFamily="34" charset="0"/>
              </a:rPr>
              <a:t>mano</a:t>
            </a:r>
            <a:endParaRPr lang="en-GB" sz="1200" b="1" dirty="0" smtClean="0">
              <a:latin typeface="Arial" panose="020B0604020202020204" pitchFamily="34" charset="0"/>
              <a:cs typeface="Arial" panose="020B0604020202020204" pitchFamily="34" charset="0"/>
            </a:endParaRPr>
          </a:p>
          <a:p>
            <a:pPr fontAlgn="base"/>
            <a:r>
              <a:rPr lang="en-GB" sz="1200" b="1" dirty="0">
                <a:latin typeface="Arial" panose="020B0604020202020204" pitchFamily="34" charset="0"/>
                <a:cs typeface="Arial" panose="020B0604020202020204" pitchFamily="34" charset="0"/>
              </a:rPr>
              <a:t/>
            </a:r>
            <a:br>
              <a:rPr lang="en-GB" sz="1200" b="1" dirty="0">
                <a:latin typeface="Arial" panose="020B0604020202020204" pitchFamily="34" charset="0"/>
                <a:cs typeface="Arial" panose="020B0604020202020204" pitchFamily="34" charset="0"/>
              </a:rPr>
            </a:br>
            <a:r>
              <a:rPr lang="en-GB" sz="1200" b="1" dirty="0" smtClean="0">
                <a:latin typeface="Arial" panose="020B0604020202020204" pitchFamily="34" charset="0"/>
                <a:cs typeface="Arial" panose="020B0604020202020204" pitchFamily="34" charset="0"/>
              </a:rPr>
              <a:t>6. Use and omission of articles.</a:t>
            </a:r>
            <a:br>
              <a:rPr lang="en-GB" sz="1200" b="1" dirty="0" smtClean="0">
                <a:latin typeface="Arial" panose="020B0604020202020204" pitchFamily="34" charset="0"/>
                <a:cs typeface="Arial" panose="020B0604020202020204" pitchFamily="34" charset="0"/>
              </a:rPr>
            </a:br>
            <a:r>
              <a:rPr lang="en-GB" sz="1200" dirty="0" smtClean="0">
                <a:latin typeface="Arial" panose="020B0604020202020204" pitchFamily="34" charset="0"/>
                <a:cs typeface="Arial" panose="020B0604020202020204" pitchFamily="34" charset="0"/>
              </a:rPr>
              <a:t>Spanish and English differ in their use / omission of articles in several ways.  Here are some of the key differences:</a:t>
            </a:r>
            <a:br>
              <a:rPr lang="en-GB" sz="1200" dirty="0" smtClean="0">
                <a:latin typeface="Arial" panose="020B0604020202020204" pitchFamily="34" charset="0"/>
                <a:cs typeface="Arial" panose="020B0604020202020204" pitchFamily="34" charset="0"/>
              </a:rPr>
            </a:br>
            <a:r>
              <a:rPr lang="en-GB" sz="1200" b="1" dirty="0" smtClean="0">
                <a:latin typeface="Arial" panose="020B0604020202020204" pitchFamily="34" charset="0"/>
                <a:cs typeface="Arial" panose="020B0604020202020204" pitchFamily="34" charset="0"/>
              </a:rPr>
              <a:t/>
            </a:r>
            <a:br>
              <a:rPr lang="en-GB" sz="1200" b="1" dirty="0" smtClean="0">
                <a:latin typeface="Arial" panose="020B0604020202020204" pitchFamily="34" charset="0"/>
                <a:cs typeface="Arial" panose="020B0604020202020204" pitchFamily="34" charset="0"/>
              </a:rPr>
            </a:br>
            <a:r>
              <a:rPr lang="en-GB" sz="1200" b="1" i="1" dirty="0" err="1" smtClean="0">
                <a:latin typeface="Arial" panose="020B0604020202020204" pitchFamily="34" charset="0"/>
                <a:cs typeface="Arial" panose="020B0604020202020204" pitchFamily="34" charset="0"/>
              </a:rPr>
              <a:t>i</a:t>
            </a:r>
            <a:r>
              <a:rPr lang="en-GB" sz="1200" b="1" i="1" dirty="0" smtClean="0">
                <a:latin typeface="Arial" panose="020B0604020202020204" pitchFamily="34" charset="0"/>
                <a:cs typeface="Arial" panose="020B0604020202020204" pitchFamily="34" charset="0"/>
              </a:rPr>
              <a:t>.  SER + professions</a:t>
            </a:r>
            <a:r>
              <a:rPr lang="en-GB" sz="1200" b="1" dirty="0" smtClean="0">
                <a:latin typeface="Arial" panose="020B0604020202020204" pitchFamily="34" charset="0"/>
                <a:cs typeface="Arial" panose="020B0604020202020204" pitchFamily="34" charset="0"/>
              </a:rPr>
              <a:t/>
            </a:r>
            <a:br>
              <a:rPr lang="en-GB" sz="1200" b="1" dirty="0" smtClean="0">
                <a:latin typeface="Arial" panose="020B0604020202020204" pitchFamily="34" charset="0"/>
                <a:cs typeface="Arial" panose="020B0604020202020204" pitchFamily="34" charset="0"/>
              </a:rPr>
            </a:br>
            <a:r>
              <a:rPr lang="en-GB" sz="1200" dirty="0" smtClean="0">
                <a:latin typeface="Arial" panose="020B0604020202020204" pitchFamily="34" charset="0"/>
                <a:cs typeface="Arial" panose="020B0604020202020204" pitchFamily="34" charset="0"/>
              </a:rPr>
              <a:t>Soy professor. = I am a teacher.</a:t>
            </a:r>
            <a:br>
              <a:rPr lang="en-GB" sz="1200" dirty="0" smtClean="0">
                <a:latin typeface="Arial" panose="020B0604020202020204" pitchFamily="34" charset="0"/>
                <a:cs typeface="Arial" panose="020B0604020202020204" pitchFamily="34" charset="0"/>
              </a:rPr>
            </a:br>
            <a:r>
              <a:rPr lang="en-GB" sz="1200" b="1" i="1" dirty="0" smtClean="0">
                <a:latin typeface="Arial" panose="020B0604020202020204" pitchFamily="34" charset="0"/>
                <a:cs typeface="Arial" panose="020B0604020202020204" pitchFamily="34" charset="0"/>
              </a:rPr>
              <a:t>ii. Abstract nouns</a:t>
            </a:r>
            <a:r>
              <a:rPr lang="en-GB" sz="1200" dirty="0" smtClean="0">
                <a:latin typeface="Arial" panose="020B0604020202020204" pitchFamily="34" charset="0"/>
                <a:cs typeface="Arial" panose="020B0604020202020204" pitchFamily="34" charset="0"/>
              </a:rPr>
              <a:t/>
            </a:r>
            <a:br>
              <a:rPr lang="en-GB" sz="1200" dirty="0" smtClean="0">
                <a:latin typeface="Arial" panose="020B0604020202020204" pitchFamily="34" charset="0"/>
                <a:cs typeface="Arial" panose="020B0604020202020204" pitchFamily="34" charset="0"/>
              </a:rPr>
            </a:br>
            <a:r>
              <a:rPr lang="en-GB" sz="1200" dirty="0" smtClean="0">
                <a:latin typeface="Arial" panose="020B0604020202020204" pitchFamily="34" charset="0"/>
                <a:cs typeface="Arial" panose="020B0604020202020204" pitchFamily="34" charset="0"/>
              </a:rPr>
              <a:t>La </a:t>
            </a:r>
            <a:r>
              <a:rPr lang="en-GB" sz="1200" dirty="0" err="1" smtClean="0">
                <a:latin typeface="Arial" panose="020B0604020202020204" pitchFamily="34" charset="0"/>
                <a:cs typeface="Arial" panose="020B0604020202020204" pitchFamily="34" charset="0"/>
              </a:rPr>
              <a:t>paz</a:t>
            </a:r>
            <a:r>
              <a:rPr lang="en-GB" sz="1200" dirty="0" smtClean="0">
                <a:latin typeface="Arial" panose="020B0604020202020204" pitchFamily="34" charset="0"/>
                <a:cs typeface="Arial" panose="020B0604020202020204" pitchFamily="34" charset="0"/>
              </a:rPr>
              <a:t> </a:t>
            </a:r>
            <a:r>
              <a:rPr lang="en-GB" sz="1200" dirty="0" err="1" smtClean="0">
                <a:latin typeface="Arial" panose="020B0604020202020204" pitchFamily="34" charset="0"/>
                <a:cs typeface="Arial" panose="020B0604020202020204" pitchFamily="34" charset="0"/>
              </a:rPr>
              <a:t>es</a:t>
            </a:r>
            <a:r>
              <a:rPr lang="en-GB" sz="1200" dirty="0" smtClean="0">
                <a:latin typeface="Arial" panose="020B0604020202020204" pitchFamily="34" charset="0"/>
                <a:cs typeface="Arial" panose="020B0604020202020204" pitchFamily="34" charset="0"/>
              </a:rPr>
              <a:t> </a:t>
            </a:r>
            <a:r>
              <a:rPr lang="en-GB" sz="1200" dirty="0" err="1" smtClean="0">
                <a:latin typeface="Arial" panose="020B0604020202020204" pitchFamily="34" charset="0"/>
                <a:cs typeface="Arial" panose="020B0604020202020204" pitchFamily="34" charset="0"/>
              </a:rPr>
              <a:t>muy</a:t>
            </a:r>
            <a:r>
              <a:rPr lang="en-GB" sz="1200" dirty="0" smtClean="0">
                <a:latin typeface="Arial" panose="020B0604020202020204" pitchFamily="34" charset="0"/>
                <a:cs typeface="Arial" panose="020B0604020202020204" pitchFamily="34" charset="0"/>
              </a:rPr>
              <a:t> </a:t>
            </a:r>
            <a:r>
              <a:rPr lang="en-GB" sz="1200" dirty="0" err="1" smtClean="0">
                <a:latin typeface="Arial" panose="020B0604020202020204" pitchFamily="34" charset="0"/>
                <a:cs typeface="Arial" panose="020B0604020202020204" pitchFamily="34" charset="0"/>
              </a:rPr>
              <a:t>importante</a:t>
            </a:r>
            <a:r>
              <a:rPr lang="en-GB" sz="1200" dirty="0" smtClean="0">
                <a:latin typeface="Arial" panose="020B0604020202020204" pitchFamily="34" charset="0"/>
                <a:cs typeface="Arial" panose="020B0604020202020204" pitchFamily="34" charset="0"/>
              </a:rPr>
              <a:t>. = Peace is very important.</a:t>
            </a:r>
          </a:p>
          <a:p>
            <a:pPr fontAlgn="base"/>
            <a:r>
              <a:rPr lang="en-GB" sz="1200" b="1" i="1" dirty="0" smtClean="0">
                <a:latin typeface="Arial" panose="020B0604020202020204" pitchFamily="34" charset="0"/>
                <a:cs typeface="Arial" panose="020B0604020202020204" pitchFamily="34" charset="0"/>
              </a:rPr>
              <a:t>iii. GUSTAR + nouns</a:t>
            </a:r>
            <a:br>
              <a:rPr lang="en-GB" sz="1200" b="1" i="1" dirty="0" smtClean="0">
                <a:latin typeface="Arial" panose="020B0604020202020204" pitchFamily="34" charset="0"/>
                <a:cs typeface="Arial" panose="020B0604020202020204" pitchFamily="34" charset="0"/>
              </a:rPr>
            </a:br>
            <a:r>
              <a:rPr lang="en-GB" sz="1200" dirty="0" smtClean="0">
                <a:latin typeface="Arial" panose="020B0604020202020204" pitchFamily="34" charset="0"/>
                <a:cs typeface="Arial" panose="020B0604020202020204" pitchFamily="34" charset="0"/>
              </a:rPr>
              <a:t>Me </a:t>
            </a:r>
            <a:r>
              <a:rPr lang="en-GB" sz="1200" dirty="0" err="1" smtClean="0">
                <a:latin typeface="Arial" panose="020B0604020202020204" pitchFamily="34" charset="0"/>
                <a:cs typeface="Arial" panose="020B0604020202020204" pitchFamily="34" charset="0"/>
              </a:rPr>
              <a:t>gustan</a:t>
            </a:r>
            <a:r>
              <a:rPr lang="en-GB" sz="1200" dirty="0" smtClean="0">
                <a:latin typeface="Arial" panose="020B0604020202020204" pitchFamily="34" charset="0"/>
                <a:cs typeface="Arial" panose="020B0604020202020204" pitchFamily="34" charset="0"/>
              </a:rPr>
              <a:t> las </a:t>
            </a:r>
            <a:r>
              <a:rPr lang="en-GB" sz="1200" dirty="0" err="1" smtClean="0">
                <a:latin typeface="Arial" panose="020B0604020202020204" pitchFamily="34" charset="0"/>
                <a:cs typeface="Arial" panose="020B0604020202020204" pitchFamily="34" charset="0"/>
              </a:rPr>
              <a:t>películas</a:t>
            </a:r>
            <a:r>
              <a:rPr lang="en-GB" sz="1200" dirty="0" smtClean="0">
                <a:latin typeface="Arial" panose="020B0604020202020204" pitchFamily="34" charset="0"/>
                <a:cs typeface="Arial" panose="020B0604020202020204" pitchFamily="34" charset="0"/>
              </a:rPr>
              <a:t> de terror. = I like horror films.</a:t>
            </a:r>
          </a:p>
          <a:p>
            <a:pPr fontAlgn="base"/>
            <a:endParaRPr lang="en-GB" sz="1200" dirty="0">
              <a:latin typeface="Arial" panose="020B0604020202020204" pitchFamily="34" charset="0"/>
              <a:cs typeface="Arial" panose="020B0604020202020204" pitchFamily="34" charset="0"/>
            </a:endParaRPr>
          </a:p>
          <a:p>
            <a:pPr fontAlgn="base"/>
            <a:r>
              <a:rPr lang="en-GB" sz="1200" b="1" dirty="0" smtClean="0">
                <a:latin typeface="Arial" panose="020B0604020202020204" pitchFamily="34" charset="0"/>
                <a:cs typeface="Arial" panose="020B0604020202020204" pitchFamily="34" charset="0"/>
              </a:rPr>
              <a:t>7. Collective nouns</a:t>
            </a:r>
            <a:br>
              <a:rPr lang="en-GB" sz="1200" b="1" dirty="0" smtClean="0">
                <a:latin typeface="Arial" panose="020B0604020202020204" pitchFamily="34" charset="0"/>
                <a:cs typeface="Arial" panose="020B0604020202020204" pitchFamily="34" charset="0"/>
              </a:rPr>
            </a:br>
            <a:r>
              <a:rPr lang="en-GB" sz="1200" dirty="0" smtClean="0">
                <a:latin typeface="Arial" panose="020B0604020202020204" pitchFamily="34" charset="0"/>
                <a:cs typeface="Arial" panose="020B0604020202020204" pitchFamily="34" charset="0"/>
              </a:rPr>
              <a:t>In English, many collective nouns can be used with either a singular or plural verb. E.g. </a:t>
            </a:r>
            <a:r>
              <a:rPr lang="en-GB" sz="1200" b="1" dirty="0" smtClean="0">
                <a:latin typeface="Arial" panose="020B0604020202020204" pitchFamily="34" charset="0"/>
                <a:cs typeface="Arial" panose="020B0604020202020204" pitchFamily="34" charset="0"/>
              </a:rPr>
              <a:t>family, government, team</a:t>
            </a:r>
            <a:r>
              <a:rPr lang="en-GB" sz="1200" dirty="0" smtClean="0">
                <a:latin typeface="Arial" panose="020B0604020202020204" pitchFamily="34" charset="0"/>
                <a:cs typeface="Arial" panose="020B0604020202020204" pitchFamily="34" charset="0"/>
              </a:rPr>
              <a:t>, </a:t>
            </a:r>
            <a:r>
              <a:rPr lang="en-GB" sz="1200" b="1" dirty="0" smtClean="0">
                <a:latin typeface="Arial" panose="020B0604020202020204" pitchFamily="34" charset="0"/>
                <a:cs typeface="Arial" panose="020B0604020202020204" pitchFamily="34" charset="0"/>
              </a:rPr>
              <a:t>audience</a:t>
            </a:r>
            <a:r>
              <a:rPr lang="en-GB" sz="1200" dirty="0" smtClean="0">
                <a:latin typeface="Arial" panose="020B0604020202020204" pitchFamily="34" charset="0"/>
                <a:cs typeface="Arial" panose="020B0604020202020204" pitchFamily="34" charset="0"/>
              </a:rPr>
              <a:t>.</a:t>
            </a:r>
            <a:br>
              <a:rPr lang="en-GB" sz="1200" dirty="0" smtClean="0">
                <a:latin typeface="Arial" panose="020B0604020202020204" pitchFamily="34" charset="0"/>
                <a:cs typeface="Arial" panose="020B0604020202020204" pitchFamily="34" charset="0"/>
              </a:rPr>
            </a:br>
            <a:r>
              <a:rPr lang="en-GB" sz="1200" dirty="0" smtClean="0">
                <a:latin typeface="Arial" panose="020B0604020202020204" pitchFamily="34" charset="0"/>
                <a:cs typeface="Arial" panose="020B0604020202020204" pitchFamily="34" charset="0"/>
              </a:rPr>
              <a:t>However, there are a few, notably </a:t>
            </a:r>
            <a:r>
              <a:rPr lang="en-GB" sz="1200" b="1" dirty="0" smtClean="0">
                <a:latin typeface="Arial" panose="020B0604020202020204" pitchFamily="34" charset="0"/>
                <a:cs typeface="Arial" panose="020B0604020202020204" pitchFamily="34" charset="0"/>
              </a:rPr>
              <a:t>police</a:t>
            </a:r>
            <a:r>
              <a:rPr lang="en-GB" sz="1200" dirty="0" smtClean="0">
                <a:latin typeface="Arial" panose="020B0604020202020204" pitchFamily="34" charset="0"/>
                <a:cs typeface="Arial" panose="020B0604020202020204" pitchFamily="34" charset="0"/>
              </a:rPr>
              <a:t> and </a:t>
            </a:r>
            <a:r>
              <a:rPr lang="en-GB" sz="1200" b="1" dirty="0" smtClean="0">
                <a:latin typeface="Arial" panose="020B0604020202020204" pitchFamily="34" charset="0"/>
                <a:cs typeface="Arial" panose="020B0604020202020204" pitchFamily="34" charset="0"/>
              </a:rPr>
              <a:t>people</a:t>
            </a:r>
            <a:r>
              <a:rPr lang="en-GB" sz="1200" dirty="0" smtClean="0">
                <a:latin typeface="Arial" panose="020B0604020202020204" pitchFamily="34" charset="0"/>
                <a:cs typeface="Arial" panose="020B0604020202020204" pitchFamily="34" charset="0"/>
              </a:rPr>
              <a:t>, which must be used with a plural verb.</a:t>
            </a:r>
            <a:br>
              <a:rPr lang="en-GB" sz="1200" dirty="0" smtClean="0">
                <a:latin typeface="Arial" panose="020B0604020202020204" pitchFamily="34" charset="0"/>
                <a:cs typeface="Arial" panose="020B0604020202020204" pitchFamily="34" charset="0"/>
              </a:rPr>
            </a:br>
            <a:r>
              <a:rPr lang="en-GB" sz="1200" dirty="0" smtClean="0">
                <a:latin typeface="Arial" panose="020B0604020202020204" pitchFamily="34" charset="0"/>
                <a:cs typeface="Arial" panose="020B0604020202020204" pitchFamily="34" charset="0"/>
              </a:rPr>
              <a:t>In Spanish, collective nouns are almost always used with a singular verb. </a:t>
            </a:r>
          </a:p>
          <a:p>
            <a:pPr fontAlgn="base"/>
            <a:endParaRPr lang="en-GB" sz="1200" dirty="0">
              <a:latin typeface="Arial" panose="020B0604020202020204" pitchFamily="34" charset="0"/>
              <a:cs typeface="Arial" panose="020B0604020202020204" pitchFamily="34" charset="0"/>
            </a:endParaRPr>
          </a:p>
          <a:p>
            <a:pPr fontAlgn="base"/>
            <a:r>
              <a:rPr lang="en-GB" sz="1200" b="1" dirty="0" smtClean="0">
                <a:latin typeface="Arial" panose="020B0604020202020204" pitchFamily="34" charset="0"/>
                <a:cs typeface="Arial" panose="020B0604020202020204" pitchFamily="34" charset="0"/>
              </a:rPr>
              <a:t>8. GUSTAR (and other similar verbs)</a:t>
            </a:r>
            <a:r>
              <a:rPr lang="en-GB" sz="1200" dirty="0" smtClean="0">
                <a:latin typeface="Arial" panose="020B0604020202020204" pitchFamily="34" charset="0"/>
                <a:cs typeface="Arial" panose="020B0604020202020204" pitchFamily="34" charset="0"/>
              </a:rPr>
              <a:t/>
            </a:r>
            <a:br>
              <a:rPr lang="en-GB" sz="1200" dirty="0" smtClean="0">
                <a:latin typeface="Arial" panose="020B0604020202020204" pitchFamily="34" charset="0"/>
                <a:cs typeface="Arial" panose="020B0604020202020204" pitchFamily="34" charset="0"/>
              </a:rPr>
            </a:br>
            <a:r>
              <a:rPr kumimoji="0" lang="en-US" altLang="en-US" sz="12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A more accurate translation of </a:t>
            </a:r>
            <a:r>
              <a:rPr kumimoji="0" lang="en-US" altLang="en-US" sz="1200" b="1" i="0" u="none" strike="noStrike" cap="none" normalizeH="0" baseline="0" dirty="0" err="1" smtClean="0">
                <a:ln>
                  <a:noFill/>
                </a:ln>
                <a:solidFill>
                  <a:srgbClr val="000000"/>
                </a:solidFill>
                <a:effectLst/>
                <a:latin typeface="Arial" panose="020B0604020202020204" pitchFamily="34" charset="0"/>
                <a:cs typeface="Arial" panose="020B0604020202020204" pitchFamily="34" charset="0"/>
              </a:rPr>
              <a:t>gustar</a:t>
            </a:r>
            <a:r>
              <a:rPr kumimoji="0" lang="en-US" altLang="en-US" sz="12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a:t>
            </a:r>
            <a:r>
              <a:rPr kumimoji="0" lang="en-US" altLang="en-US" sz="12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might be "to be pleasing to“, because it better explains why the indirect object pronouns </a:t>
            </a:r>
            <a:r>
              <a:rPr kumimoji="0" lang="en-US" altLang="en-US" sz="12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me</a:t>
            </a:r>
            <a:r>
              <a:rPr kumimoji="0" lang="en-US" altLang="en-US" sz="12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a:t>
            </a:r>
            <a:r>
              <a:rPr kumimoji="0" lang="en-US" altLang="en-US" sz="1200" b="1" i="0" u="none" strike="noStrike" cap="none" normalizeH="0" baseline="0" dirty="0" err="1" smtClean="0">
                <a:ln>
                  <a:noFill/>
                </a:ln>
                <a:solidFill>
                  <a:srgbClr val="000000"/>
                </a:solidFill>
                <a:effectLst/>
                <a:latin typeface="Arial" panose="020B0604020202020204" pitchFamily="34" charset="0"/>
                <a:cs typeface="Arial" panose="020B0604020202020204" pitchFamily="34" charset="0"/>
              </a:rPr>
              <a:t>te</a:t>
            </a:r>
            <a:r>
              <a:rPr kumimoji="0" lang="en-US" altLang="en-US" sz="12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a:t>
            </a:r>
            <a:r>
              <a:rPr kumimoji="0" lang="en-US" altLang="en-US" sz="12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le</a:t>
            </a:r>
            <a:r>
              <a:rPr kumimoji="0" lang="en-US" altLang="en-US" sz="12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a:t>
            </a:r>
            <a:r>
              <a:rPr kumimoji="0" lang="en-US" altLang="en-US" sz="1200" b="1" i="0" u="none" strike="noStrike" cap="none" normalizeH="0" baseline="0" dirty="0" err="1" smtClean="0">
                <a:ln>
                  <a:noFill/>
                </a:ln>
                <a:solidFill>
                  <a:srgbClr val="000000"/>
                </a:solidFill>
                <a:effectLst/>
                <a:latin typeface="Arial" panose="020B0604020202020204" pitchFamily="34" charset="0"/>
                <a:cs typeface="Arial" panose="020B0604020202020204" pitchFamily="34" charset="0"/>
              </a:rPr>
              <a:t>nos</a:t>
            </a:r>
            <a:r>
              <a:rPr kumimoji="0" lang="en-US" altLang="en-US" sz="12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a:t>
            </a:r>
            <a:r>
              <a:rPr kumimoji="0" lang="en-US" altLang="en-US" sz="1200" b="1" i="0" u="none" strike="noStrike" cap="none" normalizeH="0" baseline="0" dirty="0" err="1" smtClean="0">
                <a:ln>
                  <a:noFill/>
                </a:ln>
                <a:solidFill>
                  <a:srgbClr val="000000"/>
                </a:solidFill>
                <a:effectLst/>
                <a:latin typeface="Arial" panose="020B0604020202020204" pitchFamily="34" charset="0"/>
                <a:cs typeface="Arial" panose="020B0604020202020204" pitchFamily="34" charset="0"/>
              </a:rPr>
              <a:t>os</a:t>
            </a:r>
            <a:r>
              <a:rPr kumimoji="0" lang="en-US" altLang="en-US" sz="12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and </a:t>
            </a:r>
            <a:r>
              <a:rPr kumimoji="0" lang="en-US" altLang="en-US" sz="12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les </a:t>
            </a:r>
            <a:r>
              <a:rPr kumimoji="0" lang="en-US" altLang="en-US" sz="12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are used in conjunction with it,</a:t>
            </a:r>
            <a:r>
              <a:rPr kumimoji="0" lang="en-US" altLang="en-US" sz="1200" b="0" i="0" u="none" strike="noStrike" cap="none" normalizeH="0" dirty="0" smtClean="0">
                <a:ln>
                  <a:noFill/>
                </a:ln>
                <a:solidFill>
                  <a:srgbClr val="000000"/>
                </a:solidFill>
                <a:effectLst/>
                <a:latin typeface="Arial" panose="020B0604020202020204" pitchFamily="34" charset="0"/>
                <a:cs typeface="Arial" panose="020B0604020202020204" pitchFamily="34" charset="0"/>
              </a:rPr>
              <a:t> and why it needs either 3</a:t>
            </a:r>
            <a:r>
              <a:rPr kumimoji="0" lang="en-US" altLang="en-US" sz="1200" b="0" i="0" u="none" strike="noStrike" cap="none" normalizeH="0" baseline="30000" dirty="0" smtClean="0">
                <a:ln>
                  <a:noFill/>
                </a:ln>
                <a:solidFill>
                  <a:srgbClr val="000000"/>
                </a:solidFill>
                <a:effectLst/>
                <a:latin typeface="Arial" panose="020B0604020202020204" pitchFamily="34" charset="0"/>
                <a:cs typeface="Arial" panose="020B0604020202020204" pitchFamily="34" charset="0"/>
              </a:rPr>
              <a:t>rd</a:t>
            </a:r>
            <a:r>
              <a:rPr kumimoji="0" lang="en-US" altLang="en-US" sz="1200" b="0" i="0" u="none" strike="noStrike" cap="none" normalizeH="0" dirty="0" smtClean="0">
                <a:ln>
                  <a:noFill/>
                </a:ln>
                <a:solidFill>
                  <a:srgbClr val="000000"/>
                </a:solidFill>
                <a:effectLst/>
                <a:latin typeface="Arial" panose="020B0604020202020204" pitchFamily="34" charset="0"/>
                <a:cs typeface="Arial" panose="020B0604020202020204" pitchFamily="34" charset="0"/>
              </a:rPr>
              <a:t> person singular or plural endings.</a:t>
            </a:r>
          </a:p>
          <a:p>
            <a:pPr fontAlgn="base"/>
            <a:r>
              <a:rPr lang="en-US" sz="1200" b="1" dirty="0">
                <a:solidFill>
                  <a:srgbClr val="000000"/>
                </a:solidFill>
                <a:latin typeface="Arial" panose="020B0604020202020204" pitchFamily="34" charset="0"/>
                <a:cs typeface="Arial" panose="020B0604020202020204" pitchFamily="34" charset="0"/>
              </a:rPr>
              <a:t/>
            </a:r>
            <a:br>
              <a:rPr lang="en-US" sz="1200" b="1" dirty="0">
                <a:solidFill>
                  <a:srgbClr val="000000"/>
                </a:solidFill>
                <a:latin typeface="Arial" panose="020B0604020202020204" pitchFamily="34" charset="0"/>
                <a:cs typeface="Arial" panose="020B0604020202020204" pitchFamily="34" charset="0"/>
              </a:rPr>
            </a:br>
            <a:r>
              <a:rPr lang="en-US" sz="1200" b="1" dirty="0" smtClean="0">
                <a:solidFill>
                  <a:srgbClr val="000000"/>
                </a:solidFill>
                <a:latin typeface="Arial" panose="020B0604020202020204" pitchFamily="34" charset="0"/>
                <a:cs typeface="Arial" panose="020B0604020202020204" pitchFamily="34" charset="0"/>
              </a:rPr>
              <a:t>9. Pronouns (and their omission)</a:t>
            </a:r>
            <a:endParaRPr lang="en-GB" sz="1200" b="1" dirty="0" smtClean="0">
              <a:latin typeface="Arial" panose="020B0604020202020204" pitchFamily="34" charset="0"/>
              <a:cs typeface="Arial" panose="020B0604020202020204" pitchFamily="34" charset="0"/>
            </a:endParaRPr>
          </a:p>
          <a:p>
            <a:pPr fontAlgn="base"/>
            <a:r>
              <a:rPr lang="en-GB" sz="1200" i="0" dirty="0" smtClean="0">
                <a:effectLst/>
                <a:latin typeface="Arial" panose="020B0604020202020204" pitchFamily="34" charset="0"/>
                <a:cs typeface="Arial" panose="020B0604020202020204" pitchFamily="34" charset="0"/>
              </a:rPr>
              <a:t>Pupils learn the subject pronouns only to need to be told that they don’t often need to use them, unless for emphasis.  Remembering that ‘</a:t>
            </a:r>
            <a:r>
              <a:rPr lang="en-GB" sz="1200" i="0" dirty="0" err="1" smtClean="0">
                <a:effectLst/>
                <a:latin typeface="Arial" panose="020B0604020202020204" pitchFamily="34" charset="0"/>
                <a:cs typeface="Arial" panose="020B0604020202020204" pitchFamily="34" charset="0"/>
              </a:rPr>
              <a:t>voy</a:t>
            </a:r>
            <a:r>
              <a:rPr lang="en-GB" sz="1200" i="0" dirty="0" smtClean="0">
                <a:effectLst/>
                <a:latin typeface="Arial" panose="020B0604020202020204" pitchFamily="34" charset="0"/>
                <a:cs typeface="Arial" panose="020B0604020202020204" pitchFamily="34" charset="0"/>
              </a:rPr>
              <a:t>’ = I go, particularly when translating from English into Spanish is not straightforward.</a:t>
            </a:r>
          </a:p>
          <a:p>
            <a:pPr fontAlgn="base"/>
            <a:endParaRPr lang="en-GB" sz="1200" dirty="0" smtClean="0">
              <a:latin typeface="Arial" panose="020B0604020202020204" pitchFamily="34" charset="0"/>
              <a:cs typeface="Arial" panose="020B0604020202020204" pitchFamily="34" charset="0"/>
            </a:endParaRPr>
          </a:p>
          <a:p>
            <a:pPr fontAlgn="base"/>
            <a:r>
              <a:rPr lang="en-GB" sz="1200" b="1" dirty="0" smtClean="0">
                <a:latin typeface="Arial" panose="020B0604020202020204" pitchFamily="34" charset="0"/>
                <a:cs typeface="Arial" panose="020B0604020202020204" pitchFamily="34" charset="0"/>
              </a:rPr>
              <a:t>10. Double negatives</a:t>
            </a:r>
            <a:endParaRPr lang="en-GB" sz="1200" b="1" dirty="0">
              <a:latin typeface="Arial" panose="020B0604020202020204" pitchFamily="34" charset="0"/>
              <a:cs typeface="Arial" panose="020B0604020202020204" pitchFamily="34" charset="0"/>
            </a:endParaRPr>
          </a:p>
          <a:p>
            <a:pPr fontAlgn="base"/>
            <a:r>
              <a:rPr lang="en-GB" sz="1200" i="0" dirty="0" smtClean="0">
                <a:effectLst/>
                <a:latin typeface="Arial" panose="020B0604020202020204" pitchFamily="34" charset="0"/>
                <a:cs typeface="Arial" panose="020B0604020202020204" pitchFamily="34" charset="0"/>
              </a:rPr>
              <a:t>In English, these are incorrect.  In Spanish, they are necessary: No </a:t>
            </a:r>
            <a:r>
              <a:rPr lang="en-GB" sz="1200" i="0" dirty="0" err="1" smtClean="0">
                <a:effectLst/>
                <a:latin typeface="Arial" panose="020B0604020202020204" pitchFamily="34" charset="0"/>
                <a:cs typeface="Arial" panose="020B0604020202020204" pitchFamily="34" charset="0"/>
              </a:rPr>
              <a:t>tengo</a:t>
            </a:r>
            <a:r>
              <a:rPr lang="en-GB" sz="1200" i="0" dirty="0" smtClean="0">
                <a:effectLst/>
                <a:latin typeface="Arial" panose="020B0604020202020204" pitchFamily="34" charset="0"/>
                <a:cs typeface="Arial" panose="020B0604020202020204" pitchFamily="34" charset="0"/>
              </a:rPr>
              <a:t> nada = I don’t have anything.</a:t>
            </a:r>
            <a:br>
              <a:rPr lang="en-GB" sz="1200" i="0" dirty="0" smtClean="0">
                <a:effectLst/>
                <a:latin typeface="Arial" panose="020B0604020202020204" pitchFamily="34" charset="0"/>
                <a:cs typeface="Arial" panose="020B0604020202020204" pitchFamily="34" charset="0"/>
              </a:rPr>
            </a:br>
            <a:r>
              <a:rPr lang="en-GB" sz="1200" i="0" dirty="0" smtClean="0">
                <a:effectLst/>
                <a:latin typeface="Arial" panose="020B0604020202020204" pitchFamily="34" charset="0"/>
                <a:cs typeface="Arial" panose="020B0604020202020204" pitchFamily="34" charset="0"/>
              </a:rPr>
              <a:t>Rule: In Spanish, negative sentences need negative words.  Don’t’ mix negative and positive.</a:t>
            </a:r>
          </a:p>
          <a:p>
            <a:pPr fontAlgn="base"/>
            <a:endParaRPr lang="en-GB" sz="1050" b="1" dirty="0" smtClean="0">
              <a:latin typeface="Arial" panose="020B0604020202020204" pitchFamily="34" charset="0"/>
              <a:cs typeface="Arial" panose="020B0604020202020204" pitchFamily="34" charset="0"/>
            </a:endParaRPr>
          </a:p>
          <a:p>
            <a:pPr fontAlgn="base"/>
            <a:r>
              <a:rPr lang="en-GB" sz="1050" b="1" dirty="0" smtClean="0">
                <a:latin typeface="Arial" panose="020B0604020202020204" pitchFamily="34" charset="0"/>
                <a:cs typeface="Arial" panose="020B0604020202020204" pitchFamily="34" charset="0"/>
              </a:rPr>
              <a:t>Barron’s 1001 Pitfalls in Spanish – Holt &amp; </a:t>
            </a:r>
            <a:r>
              <a:rPr lang="en-GB" sz="1050" b="1" dirty="0" err="1" smtClean="0">
                <a:latin typeface="Arial" panose="020B0604020202020204" pitchFamily="34" charset="0"/>
                <a:cs typeface="Arial" panose="020B0604020202020204" pitchFamily="34" charset="0"/>
              </a:rPr>
              <a:t>Dueber</a:t>
            </a:r>
            <a:r>
              <a:rPr lang="en-GB" sz="1050" b="1" dirty="0" smtClean="0">
                <a:latin typeface="Arial" panose="020B0604020202020204" pitchFamily="34" charset="0"/>
                <a:cs typeface="Arial" panose="020B0604020202020204" pitchFamily="34" charset="0"/>
              </a:rPr>
              <a:t> 4</a:t>
            </a:r>
            <a:r>
              <a:rPr lang="en-GB" sz="1050" b="1" baseline="30000" dirty="0" smtClean="0">
                <a:latin typeface="Arial" panose="020B0604020202020204" pitchFamily="34" charset="0"/>
                <a:cs typeface="Arial" panose="020B0604020202020204" pitchFamily="34" charset="0"/>
              </a:rPr>
              <a:t>th</a:t>
            </a:r>
            <a:r>
              <a:rPr lang="en-GB" sz="1050" b="1" dirty="0" smtClean="0">
                <a:latin typeface="Arial" panose="020B0604020202020204" pitchFamily="34" charset="0"/>
                <a:cs typeface="Arial" panose="020B0604020202020204" pitchFamily="34" charset="0"/>
              </a:rPr>
              <a:t> edition (2010)</a:t>
            </a:r>
            <a:endParaRPr lang="en-GB" sz="1050" b="1" i="0" dirty="0">
              <a:effectLst/>
              <a:latin typeface="Arial" panose="020B0604020202020204" pitchFamily="34" charset="0"/>
              <a:cs typeface="Arial" panose="020B0604020202020204" pitchFamily="34" charset="0"/>
            </a:endParaRPr>
          </a:p>
          <a:p>
            <a:pPr fontAlgn="base"/>
            <a:r>
              <a:rPr lang="en-GB" sz="1050" i="0" dirty="0" smtClean="0">
                <a:effectLst/>
                <a:latin typeface="Arial" panose="020B0604020202020204" pitchFamily="34" charset="0"/>
                <a:cs typeface="Arial" panose="020B0604020202020204" pitchFamily="34" charset="0"/>
                <a:hlinkClick r:id="rId4"/>
              </a:rPr>
              <a:t>https://www.amazon.co.uk/1001-Pitfalls-Spanish-Marion-Holt/dp/0764143476/ref=tmm_pap_swatch_0?_encoding=UTF8&amp;qid=1477326875&amp;sr=8-2</a:t>
            </a:r>
            <a:r>
              <a:rPr lang="en-GB" sz="1050" i="0" dirty="0" smtClean="0">
                <a:effectLst/>
                <a:latin typeface="Arial" panose="020B0604020202020204" pitchFamily="34" charset="0"/>
                <a:cs typeface="Arial" panose="020B0604020202020204" pitchFamily="34" charset="0"/>
              </a:rPr>
              <a:t> </a:t>
            </a:r>
            <a:endParaRPr lang="en-GB" sz="1050" i="0" dirty="0">
              <a:effectLst/>
              <a:latin typeface="Arial" panose="020B0604020202020204" pitchFamily="34" charset="0"/>
              <a:cs typeface="Arial" panose="020B0604020202020204" pitchFamily="34" charset="0"/>
            </a:endParaRPr>
          </a:p>
          <a:p>
            <a:pPr fontAlgn="base"/>
            <a:endParaRPr lang="en-GB" sz="1200" i="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9198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314" y="54429"/>
            <a:ext cx="6792686" cy="9110186"/>
          </a:xfrm>
          <a:prstGeom prst="rect">
            <a:avLst/>
          </a:prstGeom>
          <a:noFill/>
        </p:spPr>
        <p:txBody>
          <a:bodyPr wrap="square" rtlCol="0">
            <a:spAutoFit/>
          </a:bodyPr>
          <a:lstStyle/>
          <a:p>
            <a:r>
              <a:rPr lang="en-GB" sz="1600" b="1" dirty="0">
                <a:latin typeface="Arial" panose="020B0604020202020204" pitchFamily="34" charset="0"/>
                <a:cs typeface="Arial" panose="020B0604020202020204" pitchFamily="34" charset="0"/>
              </a:rPr>
              <a:t>3.3 Grammar</a:t>
            </a:r>
          </a:p>
          <a:p>
            <a:r>
              <a:rPr lang="en-GB" sz="1200" dirty="0">
                <a:latin typeface="Arial" panose="020B0604020202020204" pitchFamily="34" charset="0"/>
                <a:cs typeface="Arial" panose="020B0604020202020204" pitchFamily="34" charset="0"/>
              </a:rPr>
              <a:t>The grammar requirements for GCSE are set out in two tiers: Foundation Tier and Higher Tier.</a:t>
            </a:r>
          </a:p>
          <a:p>
            <a:r>
              <a:rPr lang="en-GB" sz="1200" dirty="0">
                <a:latin typeface="Arial" panose="020B0604020202020204" pitchFamily="34" charset="0"/>
                <a:cs typeface="Arial" panose="020B0604020202020204" pitchFamily="34" charset="0"/>
              </a:rPr>
              <a:t>GCSE students will be expected to have acquired knowledge and understanding of Spanish </a:t>
            </a:r>
            <a:r>
              <a:rPr lang="en-GB" sz="1200" dirty="0" smtClean="0">
                <a:latin typeface="Arial" panose="020B0604020202020204" pitchFamily="34" charset="0"/>
                <a:cs typeface="Arial" panose="020B0604020202020204" pitchFamily="34" charset="0"/>
              </a:rPr>
              <a:t>grammar during </a:t>
            </a:r>
            <a:r>
              <a:rPr lang="en-GB" sz="1200" dirty="0">
                <a:latin typeface="Arial" panose="020B0604020202020204" pitchFamily="34" charset="0"/>
                <a:cs typeface="Arial" panose="020B0604020202020204" pitchFamily="34" charset="0"/>
              </a:rPr>
              <a:t>their course. In the exam they will be required to apply their knowledge and </a:t>
            </a:r>
            <a:r>
              <a:rPr lang="en-GB" sz="1200" dirty="0" smtClean="0">
                <a:latin typeface="Arial" panose="020B0604020202020204" pitchFamily="34" charset="0"/>
                <a:cs typeface="Arial" panose="020B0604020202020204" pitchFamily="34" charset="0"/>
              </a:rPr>
              <a:t>understanding, appropriate </a:t>
            </a:r>
            <a:r>
              <a:rPr lang="en-GB" sz="1200" dirty="0">
                <a:latin typeface="Arial" panose="020B0604020202020204" pitchFamily="34" charset="0"/>
                <a:cs typeface="Arial" panose="020B0604020202020204" pitchFamily="34" charset="0"/>
              </a:rPr>
              <a:t>to the relevant tier of entry, drawing from the following lists. The examples in brackets </a:t>
            </a:r>
            <a:r>
              <a:rPr lang="en-GB" sz="1200" dirty="0" smtClean="0">
                <a:latin typeface="Arial" panose="020B0604020202020204" pitchFamily="34" charset="0"/>
                <a:cs typeface="Arial" panose="020B0604020202020204" pitchFamily="34" charset="0"/>
              </a:rPr>
              <a:t>are indicative</a:t>
            </a:r>
            <a:r>
              <a:rPr lang="en-GB" sz="1200" dirty="0">
                <a:latin typeface="Arial" panose="020B0604020202020204" pitchFamily="34" charset="0"/>
                <a:cs typeface="Arial" panose="020B0604020202020204" pitchFamily="34" charset="0"/>
              </a:rPr>
              <a:t>, not exclusive. For structures marked (R), only receptive knowledge is </a:t>
            </a:r>
            <a:r>
              <a:rPr lang="en-GB" sz="1200" dirty="0" smtClean="0">
                <a:latin typeface="Arial" panose="020B0604020202020204" pitchFamily="34" charset="0"/>
                <a:cs typeface="Arial" panose="020B0604020202020204" pitchFamily="34" charset="0"/>
              </a:rPr>
              <a:t>required. Students </a:t>
            </a:r>
            <a:r>
              <a:rPr lang="en-GB" sz="1200" dirty="0">
                <a:latin typeface="Arial" panose="020B0604020202020204" pitchFamily="34" charset="0"/>
                <a:cs typeface="Arial" panose="020B0604020202020204" pitchFamily="34" charset="0"/>
              </a:rPr>
              <a:t>will be expected to develop and use their knowledge and understanding of this </a:t>
            </a:r>
            <a:r>
              <a:rPr lang="en-GB" sz="1200" dirty="0" smtClean="0">
                <a:latin typeface="Arial" panose="020B0604020202020204" pitchFamily="34" charset="0"/>
                <a:cs typeface="Arial" panose="020B0604020202020204" pitchFamily="34" charset="0"/>
              </a:rPr>
              <a:t>grammar progressively </a:t>
            </a:r>
            <a:r>
              <a:rPr lang="en-GB" sz="1200" dirty="0">
                <a:latin typeface="Arial" panose="020B0604020202020204" pitchFamily="34" charset="0"/>
                <a:cs typeface="Arial" panose="020B0604020202020204" pitchFamily="34" charset="0"/>
              </a:rPr>
              <a:t>throughout their course.</a:t>
            </a:r>
          </a:p>
          <a:p>
            <a:endParaRPr lang="en-GB" sz="1600" b="1" dirty="0" smtClean="0">
              <a:latin typeface="Arial" panose="020B0604020202020204" pitchFamily="34" charset="0"/>
              <a:cs typeface="Arial" panose="020B0604020202020204" pitchFamily="34" charset="0"/>
            </a:endParaRPr>
          </a:p>
          <a:p>
            <a:r>
              <a:rPr lang="en-GB" sz="1600" b="1" dirty="0" smtClean="0">
                <a:latin typeface="Arial" panose="020B0604020202020204" pitchFamily="34" charset="0"/>
                <a:cs typeface="Arial" panose="020B0604020202020204" pitchFamily="34" charset="0"/>
              </a:rPr>
              <a:t>3.3.1 </a:t>
            </a:r>
            <a:r>
              <a:rPr lang="en-GB" sz="1600" b="1" dirty="0">
                <a:latin typeface="Arial" panose="020B0604020202020204" pitchFamily="34" charset="0"/>
                <a:cs typeface="Arial" panose="020B0604020202020204" pitchFamily="34" charset="0"/>
              </a:rPr>
              <a:t>Foundation Tier</a:t>
            </a:r>
          </a:p>
          <a:p>
            <a:r>
              <a:rPr lang="en-GB" sz="1400" b="1" dirty="0">
                <a:latin typeface="Arial" panose="020B0604020202020204" pitchFamily="34" charset="0"/>
                <a:cs typeface="Arial" panose="020B0604020202020204" pitchFamily="34" charset="0"/>
              </a:rPr>
              <a:t>3.3.1.1 Nouns</a:t>
            </a:r>
          </a:p>
          <a:p>
            <a:r>
              <a:rPr lang="en-GB" sz="1200" dirty="0">
                <a:latin typeface="Arial" panose="020B0604020202020204" pitchFamily="34" charset="0"/>
                <a:cs typeface="Arial" panose="020B0604020202020204" pitchFamily="34" charset="0"/>
              </a:rPr>
              <a:t>gender</a:t>
            </a:r>
          </a:p>
          <a:p>
            <a:r>
              <a:rPr lang="en-GB" sz="1200" dirty="0">
                <a:latin typeface="Arial" panose="020B0604020202020204" pitchFamily="34" charset="0"/>
                <a:cs typeface="Arial" panose="020B0604020202020204" pitchFamily="34" charset="0"/>
              </a:rPr>
              <a:t>singular and plural forms</a:t>
            </a:r>
          </a:p>
          <a:p>
            <a:endParaRPr lang="en-GB" sz="1400" b="1" dirty="0" smtClean="0">
              <a:latin typeface="Arial" panose="020B0604020202020204" pitchFamily="34" charset="0"/>
              <a:cs typeface="Arial" panose="020B0604020202020204" pitchFamily="34" charset="0"/>
            </a:endParaRPr>
          </a:p>
          <a:p>
            <a:r>
              <a:rPr lang="en-GB" sz="1400" b="1" dirty="0" smtClean="0">
                <a:latin typeface="Arial" panose="020B0604020202020204" pitchFamily="34" charset="0"/>
                <a:cs typeface="Arial" panose="020B0604020202020204" pitchFamily="34" charset="0"/>
              </a:rPr>
              <a:t>3.3.1.2 </a:t>
            </a:r>
            <a:r>
              <a:rPr lang="en-GB" sz="1400" b="1" dirty="0">
                <a:latin typeface="Arial" panose="020B0604020202020204" pitchFamily="34" charset="0"/>
                <a:cs typeface="Arial" panose="020B0604020202020204" pitchFamily="34" charset="0"/>
              </a:rPr>
              <a:t>Articles</a:t>
            </a:r>
          </a:p>
          <a:p>
            <a:r>
              <a:rPr lang="en-GB" sz="1200" dirty="0">
                <a:latin typeface="Arial" panose="020B0604020202020204" pitchFamily="34" charset="0"/>
                <a:cs typeface="Arial" panose="020B0604020202020204" pitchFamily="34" charset="0"/>
              </a:rPr>
              <a:t>definite and indefinite</a:t>
            </a:r>
          </a:p>
          <a:p>
            <a:r>
              <a:rPr lang="en-GB" sz="1200" dirty="0">
                <a:latin typeface="Arial" panose="020B0604020202020204" pitchFamily="34" charset="0"/>
                <a:cs typeface="Arial" panose="020B0604020202020204" pitchFamily="34" charset="0"/>
              </a:rPr>
              <a:t>lo plus adjective (R)</a:t>
            </a:r>
          </a:p>
          <a:p>
            <a:endParaRPr lang="en-GB" sz="1400" b="1" dirty="0" smtClean="0">
              <a:latin typeface="Arial" panose="020B0604020202020204" pitchFamily="34" charset="0"/>
              <a:cs typeface="Arial" panose="020B0604020202020204" pitchFamily="34" charset="0"/>
            </a:endParaRPr>
          </a:p>
          <a:p>
            <a:r>
              <a:rPr lang="en-GB" sz="1400" b="1" dirty="0" smtClean="0">
                <a:latin typeface="Arial" panose="020B0604020202020204" pitchFamily="34" charset="0"/>
                <a:cs typeface="Arial" panose="020B0604020202020204" pitchFamily="34" charset="0"/>
              </a:rPr>
              <a:t>3.3.1.3 </a:t>
            </a:r>
            <a:r>
              <a:rPr lang="en-GB" sz="1400" b="1" dirty="0">
                <a:latin typeface="Arial" panose="020B0604020202020204" pitchFamily="34" charset="0"/>
                <a:cs typeface="Arial" panose="020B0604020202020204" pitchFamily="34" charset="0"/>
              </a:rPr>
              <a:t>Adjectives</a:t>
            </a:r>
          </a:p>
          <a:p>
            <a:r>
              <a:rPr lang="en-GB" sz="1200" dirty="0">
                <a:latin typeface="Arial" panose="020B0604020202020204" pitchFamily="34" charset="0"/>
                <a:cs typeface="Arial" panose="020B0604020202020204" pitchFamily="34" charset="0"/>
              </a:rPr>
              <a:t>agreement</a:t>
            </a:r>
          </a:p>
          <a:p>
            <a:r>
              <a:rPr lang="en-GB" sz="1200" dirty="0">
                <a:latin typeface="Arial" panose="020B0604020202020204" pitchFamily="34" charset="0"/>
                <a:cs typeface="Arial" panose="020B0604020202020204" pitchFamily="34" charset="0"/>
              </a:rPr>
              <a:t>position</a:t>
            </a:r>
          </a:p>
          <a:p>
            <a:r>
              <a:rPr lang="en-GB" sz="1200" dirty="0">
                <a:latin typeface="Arial" panose="020B0604020202020204" pitchFamily="34" charset="0"/>
                <a:cs typeface="Arial" panose="020B0604020202020204" pitchFamily="34" charset="0"/>
              </a:rPr>
              <a:t>comparative and superlative: regular and mayor, </a:t>
            </a:r>
            <a:r>
              <a:rPr lang="en-GB" sz="1200" dirty="0" err="1">
                <a:latin typeface="Arial" panose="020B0604020202020204" pitchFamily="34" charset="0"/>
                <a:cs typeface="Arial" panose="020B0604020202020204" pitchFamily="34" charset="0"/>
              </a:rPr>
              <a:t>menor</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mejor</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peor</a:t>
            </a:r>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demonstrative (</a:t>
            </a:r>
            <a:r>
              <a:rPr lang="en-GB" sz="1200" dirty="0" err="1">
                <a:latin typeface="Arial" panose="020B0604020202020204" pitchFamily="34" charset="0"/>
                <a:cs typeface="Arial" panose="020B0604020202020204" pitchFamily="34" charset="0"/>
              </a:rPr>
              <a:t>este</a:t>
            </a:r>
            <a:r>
              <a:rPr lang="en-GB" sz="1200" dirty="0">
                <a:latin typeface="Arial" panose="020B0604020202020204" pitchFamily="34" charset="0"/>
                <a:cs typeface="Arial" panose="020B0604020202020204" pitchFamily="34" charset="0"/>
              </a:rPr>
              <a:t>, ese, </a:t>
            </a:r>
            <a:r>
              <a:rPr lang="en-GB" sz="1200" dirty="0" err="1">
                <a:latin typeface="Arial" panose="020B0604020202020204" pitchFamily="34" charset="0"/>
                <a:cs typeface="Arial" panose="020B0604020202020204" pitchFamily="34" charset="0"/>
              </a:rPr>
              <a:t>aquel</a:t>
            </a:r>
            <a:r>
              <a:rPr lang="en-GB" sz="1200" dirty="0">
                <a:latin typeface="Arial" panose="020B0604020202020204" pitchFamily="34" charset="0"/>
                <a:cs typeface="Arial" panose="020B0604020202020204" pitchFamily="34" charset="0"/>
              </a:rPr>
              <a:t>)</a:t>
            </a:r>
          </a:p>
          <a:p>
            <a:r>
              <a:rPr lang="en-GB" sz="1200" dirty="0">
                <a:latin typeface="Arial" panose="020B0604020202020204" pitchFamily="34" charset="0"/>
                <a:cs typeface="Arial" panose="020B0604020202020204" pitchFamily="34" charset="0"/>
              </a:rPr>
              <a:t>indefinite (</a:t>
            </a:r>
            <a:r>
              <a:rPr lang="en-GB" sz="1200" dirty="0" err="1">
                <a:latin typeface="Arial" panose="020B0604020202020204" pitchFamily="34" charset="0"/>
                <a:cs typeface="Arial" panose="020B0604020202020204" pitchFamily="34" charset="0"/>
              </a:rPr>
              <a:t>cada</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otro</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todo</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mismo</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alguno</a:t>
            </a:r>
            <a:r>
              <a:rPr lang="en-GB" sz="1200" dirty="0">
                <a:latin typeface="Arial" panose="020B0604020202020204" pitchFamily="34" charset="0"/>
                <a:cs typeface="Arial" panose="020B0604020202020204" pitchFamily="34" charset="0"/>
              </a:rPr>
              <a:t>)</a:t>
            </a:r>
          </a:p>
          <a:p>
            <a:r>
              <a:rPr lang="en-GB" sz="1200" dirty="0">
                <a:latin typeface="Arial" panose="020B0604020202020204" pitchFamily="34" charset="0"/>
                <a:cs typeface="Arial" panose="020B0604020202020204" pitchFamily="34" charset="0"/>
              </a:rPr>
              <a:t>possessive, short form (mi)</a:t>
            </a:r>
          </a:p>
          <a:p>
            <a:r>
              <a:rPr lang="en-GB" sz="1200" dirty="0">
                <a:latin typeface="Arial" panose="020B0604020202020204" pitchFamily="34" charset="0"/>
                <a:cs typeface="Arial" panose="020B0604020202020204" pitchFamily="34" charset="0"/>
              </a:rPr>
              <a:t>possessive, long form (</a:t>
            </a:r>
            <a:r>
              <a:rPr lang="en-GB" sz="1200" dirty="0" err="1">
                <a:latin typeface="Arial" panose="020B0604020202020204" pitchFamily="34" charset="0"/>
                <a:cs typeface="Arial" panose="020B0604020202020204" pitchFamily="34" charset="0"/>
              </a:rPr>
              <a:t>mío</a:t>
            </a:r>
            <a:r>
              <a:rPr lang="en-GB" sz="1200" dirty="0">
                <a:latin typeface="Arial" panose="020B0604020202020204" pitchFamily="34" charset="0"/>
                <a:cs typeface="Arial" panose="020B0604020202020204" pitchFamily="34" charset="0"/>
              </a:rPr>
              <a:t>) (R)</a:t>
            </a:r>
          </a:p>
          <a:p>
            <a:r>
              <a:rPr lang="en-GB" sz="1200" dirty="0">
                <a:latin typeface="Arial" panose="020B0604020202020204" pitchFamily="34" charset="0"/>
                <a:cs typeface="Arial" panose="020B0604020202020204" pitchFamily="34" charset="0"/>
              </a:rPr>
              <a:t>interrogative (</a:t>
            </a:r>
            <a:r>
              <a:rPr lang="en-GB" sz="1200" dirty="0" err="1">
                <a:latin typeface="Arial" panose="020B0604020202020204" pitchFamily="34" charset="0"/>
                <a:cs typeface="Arial" panose="020B0604020202020204" pitchFamily="34" charset="0"/>
              </a:rPr>
              <a:t>cuánto</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qué</a:t>
            </a:r>
            <a:r>
              <a:rPr lang="en-GB" sz="1200" dirty="0">
                <a:latin typeface="Arial" panose="020B0604020202020204" pitchFamily="34" charset="0"/>
                <a:cs typeface="Arial" panose="020B0604020202020204" pitchFamily="34" charset="0"/>
              </a:rPr>
              <a:t>)</a:t>
            </a:r>
          </a:p>
          <a:p>
            <a:endParaRPr lang="en-GB" sz="1400" b="1" dirty="0" smtClean="0">
              <a:latin typeface="Arial" panose="020B0604020202020204" pitchFamily="34" charset="0"/>
              <a:cs typeface="Arial" panose="020B0604020202020204" pitchFamily="34" charset="0"/>
            </a:endParaRPr>
          </a:p>
          <a:p>
            <a:r>
              <a:rPr lang="en-GB" sz="1400" b="1" dirty="0" smtClean="0">
                <a:latin typeface="Arial" panose="020B0604020202020204" pitchFamily="34" charset="0"/>
                <a:cs typeface="Arial" panose="020B0604020202020204" pitchFamily="34" charset="0"/>
              </a:rPr>
              <a:t>3.3.1.4 </a:t>
            </a:r>
            <a:r>
              <a:rPr lang="en-GB" sz="1400" b="1" dirty="0">
                <a:latin typeface="Arial" panose="020B0604020202020204" pitchFamily="34" charset="0"/>
                <a:cs typeface="Arial" panose="020B0604020202020204" pitchFamily="34" charset="0"/>
              </a:rPr>
              <a:t>Adverbs</a:t>
            </a:r>
          </a:p>
          <a:p>
            <a:r>
              <a:rPr lang="en-GB" sz="1200" dirty="0">
                <a:latin typeface="Arial" panose="020B0604020202020204" pitchFamily="34" charset="0"/>
                <a:cs typeface="Arial" panose="020B0604020202020204" pitchFamily="34" charset="0"/>
              </a:rPr>
              <a:t>formation</a:t>
            </a:r>
          </a:p>
          <a:p>
            <a:r>
              <a:rPr lang="en-GB" sz="1200" dirty="0">
                <a:latin typeface="Arial" panose="020B0604020202020204" pitchFamily="34" charset="0"/>
                <a:cs typeface="Arial" panose="020B0604020202020204" pitchFamily="34" charset="0"/>
              </a:rPr>
              <a:t>comparative and superlative: regular</a:t>
            </a:r>
          </a:p>
          <a:p>
            <a:r>
              <a:rPr lang="en-GB" sz="1200" dirty="0">
                <a:latin typeface="Arial" panose="020B0604020202020204" pitchFamily="34" charset="0"/>
                <a:cs typeface="Arial" panose="020B0604020202020204" pitchFamily="34" charset="0"/>
              </a:rPr>
              <a:t>interrogative (</a:t>
            </a:r>
            <a:r>
              <a:rPr lang="en-GB" sz="1200" dirty="0" err="1">
                <a:latin typeface="Arial" panose="020B0604020202020204" pitchFamily="34" charset="0"/>
                <a:cs typeface="Arial" panose="020B0604020202020204" pitchFamily="34" charset="0"/>
              </a:rPr>
              <a:t>cómo</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cuándo</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dónde</a:t>
            </a:r>
            <a:r>
              <a:rPr lang="en-GB" sz="1200" dirty="0">
                <a:latin typeface="Arial" panose="020B0604020202020204" pitchFamily="34" charset="0"/>
                <a:cs typeface="Arial" panose="020B0604020202020204" pitchFamily="34" charset="0"/>
              </a:rPr>
              <a:t>)</a:t>
            </a:r>
          </a:p>
          <a:p>
            <a:r>
              <a:rPr lang="en-GB" sz="1200" dirty="0">
                <a:latin typeface="Arial" panose="020B0604020202020204" pitchFamily="34" charset="0"/>
                <a:cs typeface="Arial" panose="020B0604020202020204" pitchFamily="34" charset="0"/>
              </a:rPr>
              <a:t>adverbs of time and place (</a:t>
            </a:r>
            <a:r>
              <a:rPr lang="en-GB" sz="1200" dirty="0" err="1">
                <a:latin typeface="Arial" panose="020B0604020202020204" pitchFamily="34" charset="0"/>
                <a:cs typeface="Arial" panose="020B0604020202020204" pitchFamily="34" charset="0"/>
              </a:rPr>
              <a:t>aquí</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allí</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ahora</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ya</a:t>
            </a:r>
            <a:r>
              <a:rPr lang="en-GB" sz="1200" dirty="0">
                <a:latin typeface="Arial" panose="020B0604020202020204" pitchFamily="34" charset="0"/>
                <a:cs typeface="Arial" panose="020B0604020202020204" pitchFamily="34" charset="0"/>
              </a:rPr>
              <a:t>)</a:t>
            </a:r>
          </a:p>
          <a:p>
            <a:r>
              <a:rPr lang="en-GB" sz="1200" dirty="0">
                <a:latin typeface="Arial" panose="020B0604020202020204" pitchFamily="34" charset="0"/>
                <a:cs typeface="Arial" panose="020B0604020202020204" pitchFamily="34" charset="0"/>
              </a:rPr>
              <a:t>common adverbial </a:t>
            </a:r>
            <a:r>
              <a:rPr lang="en-GB" sz="1200" dirty="0" smtClean="0">
                <a:latin typeface="Arial" panose="020B0604020202020204" pitchFamily="34" charset="0"/>
                <a:cs typeface="Arial" panose="020B0604020202020204" pitchFamily="34" charset="0"/>
              </a:rPr>
              <a:t>phrases</a:t>
            </a:r>
          </a:p>
          <a:p>
            <a:endParaRPr lang="en-GB" sz="1400" b="1" dirty="0" smtClean="0">
              <a:latin typeface="Arial" panose="020B0604020202020204" pitchFamily="34" charset="0"/>
              <a:cs typeface="Arial" panose="020B0604020202020204" pitchFamily="34" charset="0"/>
            </a:endParaRPr>
          </a:p>
          <a:p>
            <a:r>
              <a:rPr lang="en-GB" sz="1400" b="1" dirty="0" smtClean="0">
                <a:latin typeface="Arial" panose="020B0604020202020204" pitchFamily="34" charset="0"/>
                <a:cs typeface="Arial" panose="020B0604020202020204" pitchFamily="34" charset="0"/>
              </a:rPr>
              <a:t>3.3.1.5 </a:t>
            </a:r>
            <a:r>
              <a:rPr lang="en-GB" sz="1400" b="1" dirty="0">
                <a:latin typeface="Arial" panose="020B0604020202020204" pitchFamily="34" charset="0"/>
                <a:cs typeface="Arial" panose="020B0604020202020204" pitchFamily="34" charset="0"/>
              </a:rPr>
              <a:t>Quantifiers/intensifiers</a:t>
            </a:r>
          </a:p>
          <a:p>
            <a:r>
              <a:rPr lang="en-GB" sz="1200" dirty="0">
                <a:latin typeface="Arial" panose="020B0604020202020204" pitchFamily="34" charset="0"/>
                <a:cs typeface="Arial" panose="020B0604020202020204" pitchFamily="34" charset="0"/>
              </a:rPr>
              <a:t>(</a:t>
            </a:r>
            <a:r>
              <a:rPr lang="en-GB" sz="1200" dirty="0" err="1">
                <a:latin typeface="Arial" panose="020B0604020202020204" pitchFamily="34" charset="0"/>
                <a:cs typeface="Arial" panose="020B0604020202020204" pitchFamily="34" charset="0"/>
              </a:rPr>
              <a:t>muy</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bastante</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demasiado</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poco</a:t>
            </a:r>
            <a:r>
              <a:rPr lang="en-GB" sz="1200" dirty="0">
                <a:latin typeface="Arial" panose="020B0604020202020204" pitchFamily="34" charset="0"/>
                <a:cs typeface="Arial" panose="020B0604020202020204" pitchFamily="34" charset="0"/>
              </a:rPr>
              <a:t>, mucho</a:t>
            </a:r>
            <a:r>
              <a:rPr lang="en-GB" sz="1200" dirty="0" smtClean="0">
                <a:latin typeface="Arial" panose="020B0604020202020204" pitchFamily="34" charset="0"/>
                <a:cs typeface="Arial" panose="020B0604020202020204" pitchFamily="34" charset="0"/>
              </a:rPr>
              <a:t>)</a:t>
            </a:r>
            <a:br>
              <a:rPr lang="en-GB" sz="1200" dirty="0" smtClean="0">
                <a:latin typeface="Arial" panose="020B0604020202020204" pitchFamily="34" charset="0"/>
                <a:cs typeface="Arial" panose="020B0604020202020204" pitchFamily="34" charset="0"/>
              </a:rPr>
            </a:br>
            <a:r>
              <a:rPr lang="en-GB" sz="1200" dirty="0" smtClean="0">
                <a:latin typeface="Arial" panose="020B0604020202020204" pitchFamily="34" charset="0"/>
                <a:cs typeface="Arial" panose="020B0604020202020204" pitchFamily="34" charset="0"/>
              </a:rPr>
              <a:t/>
            </a:r>
            <a:br>
              <a:rPr lang="en-GB" sz="1200" dirty="0" smtClean="0">
                <a:latin typeface="Arial" panose="020B0604020202020204" pitchFamily="34" charset="0"/>
                <a:cs typeface="Arial" panose="020B0604020202020204" pitchFamily="34" charset="0"/>
              </a:rPr>
            </a:br>
            <a:r>
              <a:rPr lang="en-GB" sz="1400" b="1" dirty="0">
                <a:latin typeface="Arial" panose="020B0604020202020204" pitchFamily="34" charset="0"/>
                <a:cs typeface="Arial" panose="020B0604020202020204" pitchFamily="34" charset="0"/>
              </a:rPr>
              <a:t>3.3.1.6 Pronouns</a:t>
            </a:r>
          </a:p>
          <a:p>
            <a:r>
              <a:rPr lang="en-GB" sz="1200" dirty="0">
                <a:latin typeface="Arial" panose="020B0604020202020204" pitchFamily="34" charset="0"/>
                <a:cs typeface="Arial" panose="020B0604020202020204" pitchFamily="34" charset="0"/>
              </a:rPr>
              <a:t>subject</a:t>
            </a:r>
          </a:p>
          <a:p>
            <a:r>
              <a:rPr lang="en-GB" sz="1200" dirty="0">
                <a:latin typeface="Arial" panose="020B0604020202020204" pitchFamily="34" charset="0"/>
                <a:cs typeface="Arial" panose="020B0604020202020204" pitchFamily="34" charset="0"/>
              </a:rPr>
              <a:t>object (R)</a:t>
            </a:r>
          </a:p>
          <a:p>
            <a:r>
              <a:rPr lang="en-GB" sz="1200" dirty="0">
                <a:latin typeface="Arial" panose="020B0604020202020204" pitchFamily="34" charset="0"/>
                <a:cs typeface="Arial" panose="020B0604020202020204" pitchFamily="34" charset="0"/>
              </a:rPr>
              <a:t>position and order of object pronouns (R)</a:t>
            </a:r>
          </a:p>
          <a:p>
            <a:r>
              <a:rPr lang="en-GB" sz="1200" dirty="0">
                <a:latin typeface="Arial" panose="020B0604020202020204" pitchFamily="34" charset="0"/>
                <a:cs typeface="Arial" panose="020B0604020202020204" pitchFamily="34" charset="0"/>
              </a:rPr>
              <a:t>reflexive</a:t>
            </a:r>
          </a:p>
          <a:p>
            <a:r>
              <a:rPr lang="en-GB" sz="1200" dirty="0">
                <a:latin typeface="Arial" panose="020B0604020202020204" pitchFamily="34" charset="0"/>
                <a:cs typeface="Arial" panose="020B0604020202020204" pitchFamily="34" charset="0"/>
              </a:rPr>
              <a:t>relative: que</a:t>
            </a:r>
          </a:p>
          <a:p>
            <a:endParaRPr lang="en-GB" sz="1200" dirty="0">
              <a:latin typeface="Arial" panose="020B0604020202020204" pitchFamily="34" charset="0"/>
              <a:cs typeface="Arial" panose="020B0604020202020204" pitchFamily="34" charset="0"/>
            </a:endParaRPr>
          </a:p>
          <a:p>
            <a:endParaRPr lang="en-GB" sz="1400"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6802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6070" y="228600"/>
            <a:ext cx="6721930" cy="8433078"/>
          </a:xfrm>
          <a:prstGeom prst="rect">
            <a:avLst/>
          </a:prstGeom>
        </p:spPr>
        <p:txBody>
          <a:bodyPr wrap="square">
            <a:spAutoFit/>
          </a:bodyPr>
          <a:lstStyle/>
          <a:p>
            <a:r>
              <a:rPr lang="en-GB" sz="1400" b="1" dirty="0">
                <a:latin typeface="Arial" panose="020B0604020202020204" pitchFamily="34" charset="0"/>
                <a:cs typeface="Arial" panose="020B0604020202020204" pitchFamily="34" charset="0"/>
              </a:rPr>
              <a:t>3.3.1.6 </a:t>
            </a:r>
            <a:r>
              <a:rPr lang="en-GB" sz="1400" b="1" dirty="0" smtClean="0">
                <a:latin typeface="Arial" panose="020B0604020202020204" pitchFamily="34" charset="0"/>
                <a:cs typeface="Arial" panose="020B0604020202020204" pitchFamily="34" charset="0"/>
              </a:rPr>
              <a:t>Pronouns continued…</a:t>
            </a:r>
            <a:endParaRPr lang="en-GB" sz="1400" b="1" dirty="0">
              <a:latin typeface="Arial" panose="020B0604020202020204" pitchFamily="34" charset="0"/>
              <a:cs typeface="Arial" panose="020B0604020202020204" pitchFamily="34" charset="0"/>
            </a:endParaRPr>
          </a:p>
          <a:p>
            <a:r>
              <a:rPr lang="en-GB" sz="1200" dirty="0" smtClean="0">
                <a:latin typeface="Arial" panose="020B0604020202020204" pitchFamily="34" charset="0"/>
                <a:cs typeface="Arial" panose="020B0604020202020204" pitchFamily="34" charset="0"/>
              </a:rPr>
              <a:t>relative</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quien</a:t>
            </a:r>
            <a:r>
              <a:rPr lang="en-GB" sz="1200" dirty="0">
                <a:latin typeface="Arial" panose="020B0604020202020204" pitchFamily="34" charset="0"/>
                <a:cs typeface="Arial" panose="020B0604020202020204" pitchFamily="34" charset="0"/>
              </a:rPr>
              <a:t>, lo que (R)</a:t>
            </a:r>
          </a:p>
          <a:p>
            <a:r>
              <a:rPr lang="en-GB" sz="1200" dirty="0" smtClean="0">
                <a:latin typeface="Arial" panose="020B0604020202020204" pitchFamily="34" charset="0"/>
                <a:cs typeface="Arial" panose="020B0604020202020204" pitchFamily="34" charset="0"/>
              </a:rPr>
              <a:t>disjunctive </a:t>
            </a:r>
            <a:r>
              <a:rPr lang="en-GB" sz="1200" dirty="0">
                <a:latin typeface="Arial" panose="020B0604020202020204" pitchFamily="34" charset="0"/>
                <a:cs typeface="Arial" panose="020B0604020202020204" pitchFamily="34" charset="0"/>
              </a:rPr>
              <a:t>(</a:t>
            </a:r>
            <a:r>
              <a:rPr lang="en-GB" sz="1200" dirty="0" err="1">
                <a:latin typeface="Arial" panose="020B0604020202020204" pitchFamily="34" charset="0"/>
                <a:cs typeface="Arial" panose="020B0604020202020204" pitchFamily="34" charset="0"/>
              </a:rPr>
              <a:t>conmigo</a:t>
            </a:r>
            <a:r>
              <a:rPr lang="en-GB" sz="1200" dirty="0">
                <a:latin typeface="Arial" panose="020B0604020202020204" pitchFamily="34" charset="0"/>
                <a:cs typeface="Arial" panose="020B0604020202020204" pitchFamily="34" charset="0"/>
              </a:rPr>
              <a:t>, para </a:t>
            </a:r>
            <a:r>
              <a:rPr lang="en-GB" sz="1200" dirty="0" err="1">
                <a:latin typeface="Arial" panose="020B0604020202020204" pitchFamily="34" charset="0"/>
                <a:cs typeface="Arial" panose="020B0604020202020204" pitchFamily="34" charset="0"/>
              </a:rPr>
              <a:t>mí</a:t>
            </a:r>
            <a:r>
              <a:rPr lang="en-GB" sz="1200" dirty="0">
                <a:latin typeface="Arial" panose="020B0604020202020204" pitchFamily="34" charset="0"/>
                <a:cs typeface="Arial" panose="020B0604020202020204" pitchFamily="34" charset="0"/>
              </a:rPr>
              <a:t>)</a:t>
            </a:r>
          </a:p>
          <a:p>
            <a:r>
              <a:rPr lang="en-GB" sz="1200" dirty="0">
                <a:latin typeface="Arial" panose="020B0604020202020204" pitchFamily="34" charset="0"/>
                <a:cs typeface="Arial" panose="020B0604020202020204" pitchFamily="34" charset="0"/>
              </a:rPr>
              <a:t>demonstrative (</a:t>
            </a:r>
            <a:r>
              <a:rPr lang="en-GB" sz="1200" dirty="0" err="1">
                <a:latin typeface="Arial" panose="020B0604020202020204" pitchFamily="34" charset="0"/>
                <a:cs typeface="Arial" panose="020B0604020202020204" pitchFamily="34" charset="0"/>
              </a:rPr>
              <a:t>éste</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ése</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aquél</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esto</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eso</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aquello</a:t>
            </a:r>
            <a:r>
              <a:rPr lang="en-GB" sz="1200" dirty="0">
                <a:latin typeface="Arial" panose="020B0604020202020204" pitchFamily="34" charset="0"/>
                <a:cs typeface="Arial" panose="020B0604020202020204" pitchFamily="34" charset="0"/>
              </a:rPr>
              <a:t>)</a:t>
            </a:r>
          </a:p>
          <a:p>
            <a:r>
              <a:rPr lang="en-GB" sz="1200" dirty="0">
                <a:latin typeface="Arial" panose="020B0604020202020204" pitchFamily="34" charset="0"/>
                <a:cs typeface="Arial" panose="020B0604020202020204" pitchFamily="34" charset="0"/>
              </a:rPr>
              <a:t>indefinite (</a:t>
            </a:r>
            <a:r>
              <a:rPr lang="en-GB" sz="1200" dirty="0" err="1">
                <a:latin typeface="Arial" panose="020B0604020202020204" pitchFamily="34" charset="0"/>
                <a:cs typeface="Arial" panose="020B0604020202020204" pitchFamily="34" charset="0"/>
              </a:rPr>
              <a:t>algo</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alguien</a:t>
            </a:r>
            <a:r>
              <a:rPr lang="en-GB" sz="1200" dirty="0">
                <a:latin typeface="Arial" panose="020B0604020202020204" pitchFamily="34" charset="0"/>
                <a:cs typeface="Arial" panose="020B0604020202020204" pitchFamily="34" charset="0"/>
              </a:rPr>
              <a:t>)</a:t>
            </a:r>
          </a:p>
          <a:p>
            <a:r>
              <a:rPr lang="en-GB" sz="1200" dirty="0">
                <a:latin typeface="Arial" panose="020B0604020202020204" pitchFamily="34" charset="0"/>
                <a:cs typeface="Arial" panose="020B0604020202020204" pitchFamily="34" charset="0"/>
              </a:rPr>
              <a:t>interrogative (</a:t>
            </a:r>
            <a:r>
              <a:rPr lang="en-GB" sz="1200" dirty="0" err="1">
                <a:latin typeface="Arial" panose="020B0604020202020204" pitchFamily="34" charset="0"/>
                <a:cs typeface="Arial" panose="020B0604020202020204" pitchFamily="34" charset="0"/>
              </a:rPr>
              <a:t>cuál</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qué</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quién</a:t>
            </a:r>
            <a:r>
              <a:rPr lang="en-GB" sz="1200" dirty="0">
                <a:latin typeface="Arial" panose="020B0604020202020204" pitchFamily="34" charset="0"/>
                <a:cs typeface="Arial" panose="020B0604020202020204" pitchFamily="34" charset="0"/>
              </a:rPr>
              <a:t>)</a:t>
            </a:r>
          </a:p>
          <a:p>
            <a:endParaRPr lang="en-GB" sz="1400" b="1" dirty="0" smtClean="0">
              <a:latin typeface="Arial" panose="020B0604020202020204" pitchFamily="34" charset="0"/>
              <a:cs typeface="Arial" panose="020B0604020202020204" pitchFamily="34" charset="0"/>
            </a:endParaRPr>
          </a:p>
          <a:p>
            <a:r>
              <a:rPr lang="en-GB" sz="1400" b="1" dirty="0" smtClean="0">
                <a:latin typeface="Arial" panose="020B0604020202020204" pitchFamily="34" charset="0"/>
                <a:cs typeface="Arial" panose="020B0604020202020204" pitchFamily="34" charset="0"/>
              </a:rPr>
              <a:t>3.3.1.7 </a:t>
            </a:r>
            <a:r>
              <a:rPr lang="en-GB" sz="1400" b="1" dirty="0">
                <a:latin typeface="Arial" panose="020B0604020202020204" pitchFamily="34" charset="0"/>
                <a:cs typeface="Arial" panose="020B0604020202020204" pitchFamily="34" charset="0"/>
              </a:rPr>
              <a:t>Verbs</a:t>
            </a:r>
          </a:p>
          <a:p>
            <a:r>
              <a:rPr lang="en-GB" sz="1200" dirty="0">
                <a:latin typeface="Arial" panose="020B0604020202020204" pitchFamily="34" charset="0"/>
                <a:cs typeface="Arial" panose="020B0604020202020204" pitchFamily="34" charset="0"/>
              </a:rPr>
              <a:t>regular and irregular verbs, including reflexive verbs</a:t>
            </a:r>
          </a:p>
          <a:p>
            <a:r>
              <a:rPr lang="en-GB" sz="1200" dirty="0">
                <a:latin typeface="Arial" panose="020B0604020202020204" pitchFamily="34" charset="0"/>
                <a:cs typeface="Arial" panose="020B0604020202020204" pitchFamily="34" charset="0"/>
              </a:rPr>
              <a:t>all persons of the verb, singular and plural</a:t>
            </a:r>
          </a:p>
          <a:p>
            <a:r>
              <a:rPr lang="en-GB" sz="1200" dirty="0">
                <a:latin typeface="Arial" panose="020B0604020202020204" pitchFamily="34" charset="0"/>
                <a:cs typeface="Arial" panose="020B0604020202020204" pitchFamily="34" charset="0"/>
              </a:rPr>
              <a:t>modes of address: </a:t>
            </a:r>
            <a:r>
              <a:rPr lang="en-GB" sz="1200" dirty="0" err="1">
                <a:latin typeface="Arial" panose="020B0604020202020204" pitchFamily="34" charset="0"/>
                <a:cs typeface="Arial" panose="020B0604020202020204" pitchFamily="34" charset="0"/>
              </a:rPr>
              <a:t>tú</a:t>
            </a:r>
            <a:r>
              <a:rPr lang="en-GB" sz="1200" dirty="0">
                <a:latin typeface="Arial" panose="020B0604020202020204" pitchFamily="34" charset="0"/>
                <a:cs typeface="Arial" panose="020B0604020202020204" pitchFamily="34" charset="0"/>
              </a:rPr>
              <a:t> and </a:t>
            </a:r>
            <a:r>
              <a:rPr lang="en-GB" sz="1200" dirty="0" err="1">
                <a:latin typeface="Arial" panose="020B0604020202020204" pitchFamily="34" charset="0"/>
                <a:cs typeface="Arial" panose="020B0604020202020204" pitchFamily="34" charset="0"/>
              </a:rPr>
              <a:t>usted</a:t>
            </a:r>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radical-changing verbs</a:t>
            </a:r>
          </a:p>
          <a:p>
            <a:r>
              <a:rPr lang="en-GB" sz="1200" dirty="0">
                <a:latin typeface="Arial" panose="020B0604020202020204" pitchFamily="34" charset="0"/>
                <a:cs typeface="Arial" panose="020B0604020202020204" pitchFamily="34" charset="0"/>
              </a:rPr>
              <a:t>negative forms</a:t>
            </a:r>
          </a:p>
          <a:p>
            <a:r>
              <a:rPr lang="en-GB" sz="1200" dirty="0">
                <a:latin typeface="Arial" panose="020B0604020202020204" pitchFamily="34" charset="0"/>
                <a:cs typeface="Arial" panose="020B0604020202020204" pitchFamily="34" charset="0"/>
              </a:rPr>
              <a:t>interrogative forms</a:t>
            </a:r>
          </a:p>
          <a:p>
            <a:r>
              <a:rPr lang="en-GB" sz="1200" dirty="0">
                <a:latin typeface="Arial" panose="020B0604020202020204" pitchFamily="34" charset="0"/>
                <a:cs typeface="Arial" panose="020B0604020202020204" pitchFamily="34" charset="0"/>
              </a:rPr>
              <a:t>reflexive constructions (se </a:t>
            </a:r>
            <a:r>
              <a:rPr lang="en-GB" sz="1200" dirty="0" err="1">
                <a:latin typeface="Arial" panose="020B0604020202020204" pitchFamily="34" charset="0"/>
                <a:cs typeface="Arial" panose="020B0604020202020204" pitchFamily="34" charset="0"/>
              </a:rPr>
              <a:t>puede</a:t>
            </a:r>
            <a:r>
              <a:rPr lang="en-GB" sz="1200" dirty="0">
                <a:latin typeface="Arial" panose="020B0604020202020204" pitchFamily="34" charset="0"/>
                <a:cs typeface="Arial" panose="020B0604020202020204" pitchFamily="34" charset="0"/>
              </a:rPr>
              <a:t>, se </a:t>
            </a:r>
            <a:r>
              <a:rPr lang="en-GB" sz="1200" dirty="0" err="1">
                <a:latin typeface="Arial" panose="020B0604020202020204" pitchFamily="34" charset="0"/>
                <a:cs typeface="Arial" panose="020B0604020202020204" pitchFamily="34" charset="0"/>
              </a:rPr>
              <a:t>necesita</a:t>
            </a:r>
            <a:r>
              <a:rPr lang="en-GB" sz="1200" dirty="0">
                <a:latin typeface="Arial" panose="020B0604020202020204" pitchFamily="34" charset="0"/>
                <a:cs typeface="Arial" panose="020B0604020202020204" pitchFamily="34" charset="0"/>
              </a:rPr>
              <a:t>, se </a:t>
            </a:r>
            <a:r>
              <a:rPr lang="en-GB" sz="1200" dirty="0" err="1">
                <a:latin typeface="Arial" panose="020B0604020202020204" pitchFamily="34" charset="0"/>
                <a:cs typeface="Arial" panose="020B0604020202020204" pitchFamily="34" charset="0"/>
              </a:rPr>
              <a:t>habla</a:t>
            </a:r>
            <a:r>
              <a:rPr lang="en-GB" sz="1200" dirty="0">
                <a:latin typeface="Arial" panose="020B0604020202020204" pitchFamily="34" charset="0"/>
                <a:cs typeface="Arial" panose="020B0604020202020204" pitchFamily="34" charset="0"/>
              </a:rPr>
              <a:t>)</a:t>
            </a:r>
          </a:p>
          <a:p>
            <a:r>
              <a:rPr lang="en-GB" sz="1200" dirty="0">
                <a:latin typeface="Arial" panose="020B0604020202020204" pitchFamily="34" charset="0"/>
                <a:cs typeface="Arial" panose="020B0604020202020204" pitchFamily="34" charset="0"/>
              </a:rPr>
              <a:t>uses of </a:t>
            </a:r>
            <a:r>
              <a:rPr lang="en-GB" sz="1200" dirty="0" err="1">
                <a:latin typeface="Arial" panose="020B0604020202020204" pitchFamily="34" charset="0"/>
                <a:cs typeface="Arial" panose="020B0604020202020204" pitchFamily="34" charset="0"/>
              </a:rPr>
              <a:t>ser</a:t>
            </a:r>
            <a:r>
              <a:rPr lang="en-GB" sz="1200" dirty="0">
                <a:latin typeface="Arial" panose="020B0604020202020204" pitchFamily="34" charset="0"/>
                <a:cs typeface="Arial" panose="020B0604020202020204" pitchFamily="34" charset="0"/>
              </a:rPr>
              <a:t> and </a:t>
            </a:r>
            <a:r>
              <a:rPr lang="en-GB" sz="1200" dirty="0" err="1">
                <a:latin typeface="Arial" panose="020B0604020202020204" pitchFamily="34" charset="0"/>
                <a:cs typeface="Arial" panose="020B0604020202020204" pitchFamily="34" charset="0"/>
              </a:rPr>
              <a:t>estar</a:t>
            </a:r>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Tenses:</a:t>
            </a:r>
          </a:p>
          <a:p>
            <a:r>
              <a:rPr lang="en-GB" sz="1200" dirty="0">
                <a:latin typeface="Arial" panose="020B0604020202020204" pitchFamily="34" charset="0"/>
                <a:cs typeface="Arial" panose="020B0604020202020204" pitchFamily="34" charset="0"/>
              </a:rPr>
              <a:t>• present indicative</a:t>
            </a:r>
          </a:p>
          <a:p>
            <a:r>
              <a:rPr lang="en-GB" sz="1200" dirty="0">
                <a:latin typeface="Arial" panose="020B0604020202020204" pitchFamily="34" charset="0"/>
                <a:cs typeface="Arial" panose="020B0604020202020204" pitchFamily="34" charset="0"/>
              </a:rPr>
              <a:t>• present continuous</a:t>
            </a:r>
          </a:p>
          <a:p>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preterite</a:t>
            </a:r>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 imperfect: in weather expressions with </a:t>
            </a:r>
            <a:r>
              <a:rPr lang="en-GB" sz="1200" dirty="0" err="1">
                <a:latin typeface="Arial" panose="020B0604020202020204" pitchFamily="34" charset="0"/>
                <a:cs typeface="Arial" panose="020B0604020202020204" pitchFamily="34" charset="0"/>
              </a:rPr>
              <a:t>estar</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hacer</a:t>
            </a:r>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 imperfect (R)</a:t>
            </a:r>
          </a:p>
          <a:p>
            <a:r>
              <a:rPr lang="en-GB" sz="1200" dirty="0">
                <a:latin typeface="Arial" panose="020B0604020202020204" pitchFamily="34" charset="0"/>
                <a:cs typeface="Arial" panose="020B0604020202020204" pitchFamily="34" charset="0"/>
              </a:rPr>
              <a:t>• immediate future</a:t>
            </a:r>
          </a:p>
          <a:p>
            <a:r>
              <a:rPr lang="en-GB" sz="1200" dirty="0">
                <a:latin typeface="Arial" panose="020B0604020202020204" pitchFamily="34" charset="0"/>
                <a:cs typeface="Arial" panose="020B0604020202020204" pitchFamily="34" charset="0"/>
              </a:rPr>
              <a:t>• future (R)</a:t>
            </a:r>
          </a:p>
          <a:p>
            <a:r>
              <a:rPr lang="en-GB" sz="1200" dirty="0">
                <a:latin typeface="Arial" panose="020B0604020202020204" pitchFamily="34" charset="0"/>
                <a:cs typeface="Arial" panose="020B0604020202020204" pitchFamily="34" charset="0"/>
              </a:rPr>
              <a:t>• perfect: most common verbs only</a:t>
            </a:r>
          </a:p>
          <a:p>
            <a:r>
              <a:rPr lang="en-GB" sz="1200" dirty="0">
                <a:latin typeface="Arial" panose="020B0604020202020204" pitchFamily="34" charset="0"/>
                <a:cs typeface="Arial" panose="020B0604020202020204" pitchFamily="34" charset="0"/>
              </a:rPr>
              <a:t>• conditional: </a:t>
            </a:r>
            <a:r>
              <a:rPr lang="en-GB" sz="1200" dirty="0" err="1">
                <a:latin typeface="Arial" panose="020B0604020202020204" pitchFamily="34" charset="0"/>
                <a:cs typeface="Arial" panose="020B0604020202020204" pitchFamily="34" charset="0"/>
              </a:rPr>
              <a:t>gustar</a:t>
            </a:r>
            <a:r>
              <a:rPr lang="en-GB" sz="1200" dirty="0">
                <a:latin typeface="Arial" panose="020B0604020202020204" pitchFamily="34" charset="0"/>
                <a:cs typeface="Arial" panose="020B0604020202020204" pitchFamily="34" charset="0"/>
              </a:rPr>
              <a:t> only in set phrases</a:t>
            </a:r>
          </a:p>
          <a:p>
            <a:r>
              <a:rPr lang="en-GB" sz="1200" dirty="0">
                <a:latin typeface="Arial" panose="020B0604020202020204" pitchFamily="34" charset="0"/>
                <a:cs typeface="Arial" panose="020B0604020202020204" pitchFamily="34" charset="0"/>
              </a:rPr>
              <a:t>• pluperfect (R)</a:t>
            </a:r>
          </a:p>
          <a:p>
            <a:r>
              <a:rPr lang="en-GB" sz="1200" dirty="0">
                <a:latin typeface="Arial" panose="020B0604020202020204" pitchFamily="34" charset="0"/>
                <a:cs typeface="Arial" panose="020B0604020202020204" pitchFamily="34" charset="0"/>
              </a:rPr>
              <a:t>• gerund (R)</a:t>
            </a:r>
          </a:p>
          <a:p>
            <a:r>
              <a:rPr lang="en-GB" sz="1200" dirty="0">
                <a:latin typeface="Arial" panose="020B0604020202020204" pitchFamily="34" charset="0"/>
                <a:cs typeface="Arial" panose="020B0604020202020204" pitchFamily="34" charset="0"/>
              </a:rPr>
              <a:t>• imperative: common forms including negative</a:t>
            </a:r>
          </a:p>
          <a:p>
            <a:r>
              <a:rPr lang="en-GB" sz="1200" dirty="0">
                <a:latin typeface="Arial" panose="020B0604020202020204" pitchFamily="34" charset="0"/>
                <a:cs typeface="Arial" panose="020B0604020202020204" pitchFamily="34" charset="0"/>
              </a:rPr>
              <a:t>• subjunctive, present (R) in certain exclamatory phrases (¡Viva! ¡</a:t>
            </a:r>
            <a:r>
              <a:rPr lang="en-GB" sz="1200" dirty="0" err="1">
                <a:latin typeface="Arial" panose="020B0604020202020204" pitchFamily="34" charset="0"/>
                <a:cs typeface="Arial" panose="020B0604020202020204" pitchFamily="34" charset="0"/>
              </a:rPr>
              <a:t>Dígame</a:t>
            </a:r>
            <a:r>
              <a:rPr lang="en-GB" sz="1200" dirty="0" smtClean="0">
                <a:latin typeface="Arial" panose="020B0604020202020204" pitchFamily="34" charset="0"/>
                <a:cs typeface="Arial" panose="020B0604020202020204" pitchFamily="34" charset="0"/>
              </a:rPr>
              <a:t>!)</a:t>
            </a:r>
          </a:p>
          <a:p>
            <a:r>
              <a:rPr lang="en-GB" sz="1200" dirty="0" smtClean="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subjunctive, imperfect: </a:t>
            </a:r>
            <a:r>
              <a:rPr lang="en-GB" sz="1200" dirty="0" err="1">
                <a:latin typeface="Arial" panose="020B0604020202020204" pitchFamily="34" charset="0"/>
                <a:cs typeface="Arial" panose="020B0604020202020204" pitchFamily="34" charset="0"/>
              </a:rPr>
              <a:t>quisiera</a:t>
            </a:r>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 impersonal verbs: most common only.</a:t>
            </a:r>
          </a:p>
          <a:p>
            <a:endParaRPr lang="en-GB" sz="1200" dirty="0" smtClean="0">
              <a:latin typeface="Arial" panose="020B0604020202020204" pitchFamily="34" charset="0"/>
              <a:cs typeface="Arial" panose="020B0604020202020204" pitchFamily="34" charset="0"/>
            </a:endParaRPr>
          </a:p>
          <a:p>
            <a:r>
              <a:rPr lang="en-GB" sz="1400" b="1" dirty="0" smtClean="0">
                <a:latin typeface="Arial" panose="020B0604020202020204" pitchFamily="34" charset="0"/>
                <a:cs typeface="Arial" panose="020B0604020202020204" pitchFamily="34" charset="0"/>
              </a:rPr>
              <a:t>3.3.1.8 </a:t>
            </a:r>
            <a:r>
              <a:rPr lang="en-GB" sz="1400" b="1" dirty="0">
                <a:latin typeface="Arial" panose="020B0604020202020204" pitchFamily="34" charset="0"/>
                <a:cs typeface="Arial" panose="020B0604020202020204" pitchFamily="34" charset="0"/>
              </a:rPr>
              <a:t>Prepositions</a:t>
            </a:r>
          </a:p>
          <a:p>
            <a:r>
              <a:rPr lang="en-GB" sz="1200" dirty="0">
                <a:latin typeface="Arial" panose="020B0604020202020204" pitchFamily="34" charset="0"/>
                <a:cs typeface="Arial" panose="020B0604020202020204" pitchFamily="34" charset="0"/>
              </a:rPr>
              <a:t>common, including personal a</a:t>
            </a:r>
          </a:p>
          <a:p>
            <a:r>
              <a:rPr lang="en-GB" sz="1200" dirty="0" err="1">
                <a:latin typeface="Arial" panose="020B0604020202020204" pitchFamily="34" charset="0"/>
                <a:cs typeface="Arial" panose="020B0604020202020204" pitchFamily="34" charset="0"/>
              </a:rPr>
              <a:t>por</a:t>
            </a:r>
            <a:r>
              <a:rPr lang="en-GB" sz="1200" dirty="0">
                <a:latin typeface="Arial" panose="020B0604020202020204" pitchFamily="34" charset="0"/>
                <a:cs typeface="Arial" panose="020B0604020202020204" pitchFamily="34" charset="0"/>
              </a:rPr>
              <a:t> and </a:t>
            </a:r>
            <a:r>
              <a:rPr lang="en-GB" sz="1200" dirty="0" smtClean="0">
                <a:latin typeface="Arial" panose="020B0604020202020204" pitchFamily="34" charset="0"/>
                <a:cs typeface="Arial" panose="020B0604020202020204" pitchFamily="34" charset="0"/>
              </a:rPr>
              <a:t>para</a:t>
            </a:r>
          </a:p>
          <a:p>
            <a:endParaRPr lang="en-GB" sz="1200" dirty="0">
              <a:latin typeface="Arial" panose="020B0604020202020204" pitchFamily="34" charset="0"/>
              <a:cs typeface="Arial" panose="020B0604020202020204" pitchFamily="34" charset="0"/>
            </a:endParaRPr>
          </a:p>
          <a:p>
            <a:r>
              <a:rPr lang="en-GB" sz="1400" b="1" dirty="0">
                <a:latin typeface="Arial" panose="020B0604020202020204" pitchFamily="34" charset="0"/>
                <a:cs typeface="Arial" panose="020B0604020202020204" pitchFamily="34" charset="0"/>
              </a:rPr>
              <a:t>3.3.1.9 Conjunctions</a:t>
            </a:r>
          </a:p>
          <a:p>
            <a:r>
              <a:rPr lang="en-GB" sz="1200" dirty="0">
                <a:latin typeface="Arial" panose="020B0604020202020204" pitchFamily="34" charset="0"/>
                <a:cs typeface="Arial" panose="020B0604020202020204" pitchFamily="34" charset="0"/>
              </a:rPr>
              <a:t>common, including y, </a:t>
            </a:r>
            <a:r>
              <a:rPr lang="en-GB" sz="1200" dirty="0" err="1">
                <a:latin typeface="Arial" panose="020B0604020202020204" pitchFamily="34" charset="0"/>
                <a:cs typeface="Arial" panose="020B0604020202020204" pitchFamily="34" charset="0"/>
              </a:rPr>
              <a:t>pero</a:t>
            </a:r>
            <a:r>
              <a:rPr lang="en-GB" sz="1200" dirty="0">
                <a:latin typeface="Arial" panose="020B0604020202020204" pitchFamily="34" charset="0"/>
                <a:cs typeface="Arial" panose="020B0604020202020204" pitchFamily="34" charset="0"/>
              </a:rPr>
              <a:t>, o, </a:t>
            </a:r>
            <a:r>
              <a:rPr lang="en-GB" sz="1200" dirty="0" err="1">
                <a:latin typeface="Arial" panose="020B0604020202020204" pitchFamily="34" charset="0"/>
                <a:cs typeface="Arial" panose="020B0604020202020204" pitchFamily="34" charset="0"/>
              </a:rPr>
              <a:t>porque</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como</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cuando</a:t>
            </a:r>
            <a:endParaRPr lang="en-GB" sz="1200" dirty="0">
              <a:latin typeface="Arial" panose="020B0604020202020204" pitchFamily="34" charset="0"/>
              <a:cs typeface="Arial" panose="020B0604020202020204" pitchFamily="34" charset="0"/>
            </a:endParaRPr>
          </a:p>
          <a:p>
            <a:endParaRPr lang="en-GB" sz="1200" dirty="0" smtClean="0">
              <a:latin typeface="Arial" panose="020B0604020202020204" pitchFamily="34" charset="0"/>
              <a:cs typeface="Arial" panose="020B0604020202020204" pitchFamily="34" charset="0"/>
            </a:endParaRPr>
          </a:p>
          <a:p>
            <a:r>
              <a:rPr lang="en-GB" sz="1400" b="1" dirty="0" smtClean="0">
                <a:latin typeface="Arial" panose="020B0604020202020204" pitchFamily="34" charset="0"/>
                <a:cs typeface="Arial" panose="020B0604020202020204" pitchFamily="34" charset="0"/>
              </a:rPr>
              <a:t>3.3.1.10 </a:t>
            </a:r>
            <a:r>
              <a:rPr lang="en-GB" sz="1400" b="1" dirty="0">
                <a:latin typeface="Arial" panose="020B0604020202020204" pitchFamily="34" charset="0"/>
                <a:cs typeface="Arial" panose="020B0604020202020204" pitchFamily="34" charset="0"/>
              </a:rPr>
              <a:t>Number, quantity, dates</a:t>
            </a:r>
          </a:p>
          <a:p>
            <a:r>
              <a:rPr lang="en-GB" sz="1400" b="1" dirty="0" smtClean="0">
                <a:latin typeface="Arial" panose="020B0604020202020204" pitchFamily="34" charset="0"/>
                <a:cs typeface="Arial" panose="020B0604020202020204" pitchFamily="34" charset="0"/>
              </a:rPr>
              <a:t>3.3.1.11 </a:t>
            </a:r>
            <a:r>
              <a:rPr lang="en-GB" sz="1400" b="1" dirty="0">
                <a:latin typeface="Arial" panose="020B0604020202020204" pitchFamily="34" charset="0"/>
                <a:cs typeface="Arial" panose="020B0604020202020204" pitchFamily="34" charset="0"/>
              </a:rPr>
              <a:t>Time</a:t>
            </a:r>
          </a:p>
          <a:p>
            <a:r>
              <a:rPr lang="en-GB" sz="1200" dirty="0">
                <a:latin typeface="Arial" panose="020B0604020202020204" pitchFamily="34" charset="0"/>
                <a:cs typeface="Arial" panose="020B0604020202020204" pitchFamily="34" charset="0"/>
              </a:rPr>
              <a:t>Use of </a:t>
            </a:r>
            <a:r>
              <a:rPr lang="en-GB" sz="1200" dirty="0" err="1">
                <a:latin typeface="Arial" panose="020B0604020202020204" pitchFamily="34" charset="0"/>
                <a:cs typeface="Arial" panose="020B0604020202020204" pitchFamily="34" charset="0"/>
              </a:rPr>
              <a:t>desde</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hace</a:t>
            </a:r>
            <a:r>
              <a:rPr lang="en-GB" sz="1200" dirty="0">
                <a:latin typeface="Arial" panose="020B0604020202020204" pitchFamily="34" charset="0"/>
                <a:cs typeface="Arial" panose="020B0604020202020204" pitchFamily="34" charset="0"/>
              </a:rPr>
              <a:t> with present tense (R)</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2412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6958" y="207794"/>
            <a:ext cx="6438900" cy="7940635"/>
          </a:xfrm>
          <a:prstGeom prst="rect">
            <a:avLst/>
          </a:prstGeom>
        </p:spPr>
        <p:txBody>
          <a:bodyPr wrap="square">
            <a:spAutoFit/>
          </a:bodyPr>
          <a:lstStyle/>
          <a:p>
            <a:r>
              <a:rPr lang="en-GB" sz="1600" b="1" dirty="0">
                <a:latin typeface="Arial" panose="020B0604020202020204" pitchFamily="34" charset="0"/>
                <a:cs typeface="Arial" panose="020B0604020202020204" pitchFamily="34" charset="0"/>
              </a:rPr>
              <a:t>3.3.2 Higher Tier</a:t>
            </a:r>
          </a:p>
          <a:p>
            <a:r>
              <a:rPr lang="en-GB" sz="1200" dirty="0">
                <a:latin typeface="Arial" panose="020B0604020202020204" pitchFamily="34" charset="0"/>
                <a:cs typeface="Arial" panose="020B0604020202020204" pitchFamily="34" charset="0"/>
              </a:rPr>
              <a:t>Students entering for Higher Tier assessments will be required to apply all grammar and </a:t>
            </a:r>
            <a:r>
              <a:rPr lang="en-GB" sz="1200" dirty="0" smtClean="0">
                <a:latin typeface="Arial" panose="020B0604020202020204" pitchFamily="34" charset="0"/>
                <a:cs typeface="Arial" panose="020B0604020202020204" pitchFamily="34" charset="0"/>
              </a:rPr>
              <a:t>structures listed </a:t>
            </a:r>
            <a:r>
              <a:rPr lang="en-GB" sz="1200" dirty="0">
                <a:latin typeface="Arial" panose="020B0604020202020204" pitchFamily="34" charset="0"/>
                <a:cs typeface="Arial" panose="020B0604020202020204" pitchFamily="34" charset="0"/>
              </a:rPr>
              <a:t>for Foundation Tier, in addition to the new grammar and structures listed for Higher Tier.</a:t>
            </a:r>
          </a:p>
          <a:p>
            <a:endParaRPr lang="en-GB" sz="1200" dirty="0" smtClean="0">
              <a:latin typeface="Arial" panose="020B0604020202020204" pitchFamily="34" charset="0"/>
              <a:cs typeface="Arial" panose="020B0604020202020204" pitchFamily="34" charset="0"/>
            </a:endParaRPr>
          </a:p>
          <a:p>
            <a:r>
              <a:rPr lang="en-GB" sz="1400" b="1" dirty="0" smtClean="0">
                <a:latin typeface="Arial" panose="020B0604020202020204" pitchFamily="34" charset="0"/>
                <a:cs typeface="Arial" panose="020B0604020202020204" pitchFamily="34" charset="0"/>
              </a:rPr>
              <a:t>3.3.2.1 Articles</a:t>
            </a:r>
          </a:p>
          <a:p>
            <a:r>
              <a:rPr lang="en-GB" sz="1200" dirty="0" smtClean="0">
                <a:latin typeface="Arial" panose="020B0604020202020204" pitchFamily="34" charset="0"/>
                <a:cs typeface="Arial" panose="020B0604020202020204" pitchFamily="34" charset="0"/>
              </a:rPr>
              <a:t>lo </a:t>
            </a:r>
            <a:r>
              <a:rPr lang="en-GB" sz="1200" dirty="0">
                <a:latin typeface="Arial" panose="020B0604020202020204" pitchFamily="34" charset="0"/>
                <a:cs typeface="Arial" panose="020B0604020202020204" pitchFamily="34" charset="0"/>
              </a:rPr>
              <a:t>plus adjective</a:t>
            </a:r>
          </a:p>
          <a:p>
            <a:endParaRPr lang="en-GB" sz="1200" dirty="0" smtClean="0">
              <a:latin typeface="Arial" panose="020B0604020202020204" pitchFamily="34" charset="0"/>
              <a:cs typeface="Arial" panose="020B0604020202020204" pitchFamily="34" charset="0"/>
            </a:endParaRPr>
          </a:p>
          <a:p>
            <a:r>
              <a:rPr lang="en-GB" sz="1400" b="1" dirty="0" smtClean="0">
                <a:latin typeface="Arial" panose="020B0604020202020204" pitchFamily="34" charset="0"/>
                <a:cs typeface="Arial" panose="020B0604020202020204" pitchFamily="34" charset="0"/>
              </a:rPr>
              <a:t>3.3.2.2 </a:t>
            </a:r>
            <a:r>
              <a:rPr lang="en-GB" sz="1400" b="1" dirty="0">
                <a:latin typeface="Arial" panose="020B0604020202020204" pitchFamily="34" charset="0"/>
                <a:cs typeface="Arial" panose="020B0604020202020204" pitchFamily="34" charset="0"/>
              </a:rPr>
              <a:t>Adjectives</a:t>
            </a:r>
          </a:p>
          <a:p>
            <a:r>
              <a:rPr lang="en-GB" sz="1200" dirty="0">
                <a:latin typeface="Arial" panose="020B0604020202020204" pitchFamily="34" charset="0"/>
                <a:cs typeface="Arial" panose="020B0604020202020204" pitchFamily="34" charset="0"/>
              </a:rPr>
              <a:t>comparative and superlative</a:t>
            </a:r>
          </a:p>
          <a:p>
            <a:r>
              <a:rPr lang="en-GB" sz="1200" dirty="0">
                <a:latin typeface="Arial" panose="020B0604020202020204" pitchFamily="34" charset="0"/>
                <a:cs typeface="Arial" panose="020B0604020202020204" pitchFamily="34" charset="0"/>
              </a:rPr>
              <a:t>possessive, short and long forms (mi, </a:t>
            </a:r>
            <a:r>
              <a:rPr lang="en-GB" sz="1200" dirty="0" err="1">
                <a:latin typeface="Arial" panose="020B0604020202020204" pitchFamily="34" charset="0"/>
                <a:cs typeface="Arial" panose="020B0604020202020204" pitchFamily="34" charset="0"/>
              </a:rPr>
              <a:t>mío</a:t>
            </a:r>
            <a:r>
              <a:rPr lang="en-GB" sz="1200" dirty="0">
                <a:latin typeface="Arial" panose="020B0604020202020204" pitchFamily="34" charset="0"/>
                <a:cs typeface="Arial" panose="020B0604020202020204" pitchFamily="34" charset="0"/>
              </a:rPr>
              <a:t>)</a:t>
            </a:r>
          </a:p>
          <a:p>
            <a:r>
              <a:rPr lang="en-GB" sz="1200" dirty="0">
                <a:latin typeface="Arial" panose="020B0604020202020204" pitchFamily="34" charset="0"/>
                <a:cs typeface="Arial" panose="020B0604020202020204" pitchFamily="34" charset="0"/>
              </a:rPr>
              <a:t>relative (</a:t>
            </a:r>
            <a:r>
              <a:rPr lang="en-GB" sz="1200" dirty="0" err="1">
                <a:latin typeface="Arial" panose="020B0604020202020204" pitchFamily="34" charset="0"/>
                <a:cs typeface="Arial" panose="020B0604020202020204" pitchFamily="34" charset="0"/>
              </a:rPr>
              <a:t>cuyo</a:t>
            </a:r>
            <a:r>
              <a:rPr lang="en-GB" sz="1200" dirty="0">
                <a:latin typeface="Arial" panose="020B0604020202020204" pitchFamily="34" charset="0"/>
                <a:cs typeface="Arial" panose="020B0604020202020204" pitchFamily="34" charset="0"/>
              </a:rPr>
              <a:t>)</a:t>
            </a:r>
          </a:p>
          <a:p>
            <a:endParaRPr lang="en-GB" sz="1200" dirty="0" smtClean="0">
              <a:latin typeface="Arial" panose="020B0604020202020204" pitchFamily="34" charset="0"/>
              <a:cs typeface="Arial" panose="020B0604020202020204" pitchFamily="34" charset="0"/>
            </a:endParaRPr>
          </a:p>
          <a:p>
            <a:r>
              <a:rPr lang="en-GB" sz="1400" b="1" dirty="0" smtClean="0">
                <a:latin typeface="Arial" panose="020B0604020202020204" pitchFamily="34" charset="0"/>
                <a:cs typeface="Arial" panose="020B0604020202020204" pitchFamily="34" charset="0"/>
              </a:rPr>
              <a:t>3.3.2.3 </a:t>
            </a:r>
            <a:r>
              <a:rPr lang="en-GB" sz="1400" b="1" dirty="0">
                <a:latin typeface="Arial" panose="020B0604020202020204" pitchFamily="34" charset="0"/>
                <a:cs typeface="Arial" panose="020B0604020202020204" pitchFamily="34" charset="0"/>
              </a:rPr>
              <a:t>Adverbs</a:t>
            </a:r>
          </a:p>
          <a:p>
            <a:r>
              <a:rPr lang="en-GB" sz="1200" dirty="0">
                <a:latin typeface="Arial" panose="020B0604020202020204" pitchFamily="34" charset="0"/>
                <a:cs typeface="Arial" panose="020B0604020202020204" pitchFamily="34" charset="0"/>
              </a:rPr>
              <a:t>comparative and superlative</a:t>
            </a:r>
          </a:p>
          <a:p>
            <a:endParaRPr lang="en-GB" sz="1200" dirty="0" smtClean="0">
              <a:latin typeface="Arial" panose="020B0604020202020204" pitchFamily="34" charset="0"/>
              <a:cs typeface="Arial" panose="020B0604020202020204" pitchFamily="34" charset="0"/>
            </a:endParaRPr>
          </a:p>
          <a:p>
            <a:r>
              <a:rPr lang="en-GB" sz="1400" b="1" dirty="0" smtClean="0">
                <a:latin typeface="Arial" panose="020B0604020202020204" pitchFamily="34" charset="0"/>
                <a:cs typeface="Arial" panose="020B0604020202020204" pitchFamily="34" charset="0"/>
              </a:rPr>
              <a:t>3.3.2.4 </a:t>
            </a:r>
            <a:r>
              <a:rPr lang="en-GB" sz="1400" b="1" dirty="0">
                <a:latin typeface="Arial" panose="020B0604020202020204" pitchFamily="34" charset="0"/>
                <a:cs typeface="Arial" panose="020B0604020202020204" pitchFamily="34" charset="0"/>
              </a:rPr>
              <a:t>Pronouns</a:t>
            </a:r>
          </a:p>
          <a:p>
            <a:r>
              <a:rPr lang="en-GB" sz="1200" dirty="0">
                <a:latin typeface="Arial" panose="020B0604020202020204" pitchFamily="34" charset="0"/>
                <a:cs typeface="Arial" panose="020B0604020202020204" pitchFamily="34" charset="0"/>
              </a:rPr>
              <a:t>object</a:t>
            </a:r>
          </a:p>
          <a:p>
            <a:r>
              <a:rPr lang="en-GB" sz="1200" dirty="0">
                <a:latin typeface="Arial" panose="020B0604020202020204" pitchFamily="34" charset="0"/>
                <a:cs typeface="Arial" panose="020B0604020202020204" pitchFamily="34" charset="0"/>
              </a:rPr>
              <a:t>position and order of object pronouns</a:t>
            </a:r>
          </a:p>
          <a:p>
            <a:r>
              <a:rPr lang="en-GB" sz="1200" dirty="0">
                <a:latin typeface="Arial" panose="020B0604020202020204" pitchFamily="34" charset="0"/>
                <a:cs typeface="Arial" panose="020B0604020202020204" pitchFamily="34" charset="0"/>
              </a:rPr>
              <a:t>relative: all other uses including </a:t>
            </a:r>
            <a:r>
              <a:rPr lang="en-GB" sz="1200" dirty="0" err="1">
                <a:latin typeface="Arial" panose="020B0604020202020204" pitchFamily="34" charset="0"/>
                <a:cs typeface="Arial" panose="020B0604020202020204" pitchFamily="34" charset="0"/>
              </a:rPr>
              <a:t>quien</a:t>
            </a:r>
            <a:r>
              <a:rPr lang="en-GB" sz="1200" dirty="0">
                <a:latin typeface="Arial" panose="020B0604020202020204" pitchFamily="34" charset="0"/>
                <a:cs typeface="Arial" panose="020B0604020202020204" pitchFamily="34" charset="0"/>
              </a:rPr>
              <a:t>, lo que, el que, </a:t>
            </a:r>
            <a:r>
              <a:rPr lang="en-GB" sz="1200" dirty="0" err="1">
                <a:latin typeface="Arial" panose="020B0604020202020204" pitchFamily="34" charset="0"/>
                <a:cs typeface="Arial" panose="020B0604020202020204" pitchFamily="34" charset="0"/>
              </a:rPr>
              <a:t>cual</a:t>
            </a:r>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possessive (el </a:t>
            </a:r>
            <a:r>
              <a:rPr lang="en-GB" sz="1200" dirty="0" err="1">
                <a:latin typeface="Arial" panose="020B0604020202020204" pitchFamily="34" charset="0"/>
                <a:cs typeface="Arial" panose="020B0604020202020204" pitchFamily="34" charset="0"/>
              </a:rPr>
              <a:t>mío</a:t>
            </a:r>
            <a:r>
              <a:rPr lang="en-GB" sz="1200" dirty="0">
                <a:latin typeface="Arial" panose="020B0604020202020204" pitchFamily="34" charset="0"/>
                <a:cs typeface="Arial" panose="020B0604020202020204" pitchFamily="34" charset="0"/>
              </a:rPr>
              <a:t>, la </a:t>
            </a:r>
            <a:r>
              <a:rPr lang="en-GB" sz="1200" dirty="0" err="1">
                <a:latin typeface="Arial" panose="020B0604020202020204" pitchFamily="34" charset="0"/>
                <a:cs typeface="Arial" panose="020B0604020202020204" pitchFamily="34" charset="0"/>
              </a:rPr>
              <a:t>mía</a:t>
            </a:r>
            <a:r>
              <a:rPr lang="en-GB" sz="1200" dirty="0">
                <a:latin typeface="Arial" panose="020B0604020202020204" pitchFamily="34" charset="0"/>
                <a:cs typeface="Arial" panose="020B0604020202020204" pitchFamily="34" charset="0"/>
              </a:rPr>
              <a:t>)</a:t>
            </a:r>
          </a:p>
          <a:p>
            <a:endParaRPr lang="en-GB" sz="1200" dirty="0" smtClean="0">
              <a:latin typeface="Arial" panose="020B0604020202020204" pitchFamily="34" charset="0"/>
              <a:cs typeface="Arial" panose="020B0604020202020204" pitchFamily="34" charset="0"/>
            </a:endParaRPr>
          </a:p>
          <a:p>
            <a:r>
              <a:rPr lang="en-GB" sz="1400" b="1" dirty="0" smtClean="0">
                <a:latin typeface="Arial" panose="020B0604020202020204" pitchFamily="34" charset="0"/>
                <a:cs typeface="Arial" panose="020B0604020202020204" pitchFamily="34" charset="0"/>
              </a:rPr>
              <a:t>3.3.2.5 </a:t>
            </a:r>
            <a:r>
              <a:rPr lang="en-GB" sz="1400" b="1" dirty="0">
                <a:latin typeface="Arial" panose="020B0604020202020204" pitchFamily="34" charset="0"/>
                <a:cs typeface="Arial" panose="020B0604020202020204" pitchFamily="34" charset="0"/>
              </a:rPr>
              <a:t>Verbs</a:t>
            </a:r>
          </a:p>
          <a:p>
            <a:r>
              <a:rPr lang="en-GB" sz="1200" dirty="0">
                <a:latin typeface="Arial" panose="020B0604020202020204" pitchFamily="34" charset="0"/>
                <a:cs typeface="Arial" panose="020B0604020202020204" pitchFamily="34" charset="0"/>
              </a:rPr>
              <a:t>Tenses:</a:t>
            </a:r>
          </a:p>
          <a:p>
            <a:r>
              <a:rPr lang="en-GB" sz="1200" dirty="0">
                <a:latin typeface="Arial" panose="020B0604020202020204" pitchFamily="34" charset="0"/>
                <a:cs typeface="Arial" panose="020B0604020202020204" pitchFamily="34" charset="0"/>
              </a:rPr>
              <a:t>• future</a:t>
            </a:r>
          </a:p>
          <a:p>
            <a:r>
              <a:rPr lang="en-GB" sz="1200" dirty="0">
                <a:latin typeface="Arial" panose="020B0604020202020204" pitchFamily="34" charset="0"/>
                <a:cs typeface="Arial" panose="020B0604020202020204" pitchFamily="34" charset="0"/>
              </a:rPr>
              <a:t>• imperfect</a:t>
            </a:r>
          </a:p>
          <a:p>
            <a:r>
              <a:rPr lang="en-GB" sz="1200" dirty="0">
                <a:latin typeface="Arial" panose="020B0604020202020204" pitchFamily="34" charset="0"/>
                <a:cs typeface="Arial" panose="020B0604020202020204" pitchFamily="34" charset="0"/>
              </a:rPr>
              <a:t>• imperfect continuous</a:t>
            </a:r>
          </a:p>
          <a:p>
            <a:r>
              <a:rPr lang="en-GB" sz="1200" dirty="0">
                <a:latin typeface="Arial" panose="020B0604020202020204" pitchFamily="34" charset="0"/>
                <a:cs typeface="Arial" panose="020B0604020202020204" pitchFamily="34" charset="0"/>
              </a:rPr>
              <a:t>• </a:t>
            </a:r>
            <a:r>
              <a:rPr lang="en-GB" sz="1200" dirty="0" smtClean="0">
                <a:latin typeface="Arial" panose="020B0604020202020204" pitchFamily="34" charset="0"/>
                <a:cs typeface="Arial" panose="020B0604020202020204" pitchFamily="34" charset="0"/>
              </a:rPr>
              <a:t>perfect </a:t>
            </a:r>
          </a:p>
          <a:p>
            <a:r>
              <a:rPr lang="en-GB" sz="1200" dirty="0" smtClean="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pluperfect</a:t>
            </a:r>
          </a:p>
          <a:p>
            <a:r>
              <a:rPr lang="en-GB" sz="1200" dirty="0">
                <a:latin typeface="Arial" panose="020B0604020202020204" pitchFamily="34" charset="0"/>
                <a:cs typeface="Arial" panose="020B0604020202020204" pitchFamily="34" charset="0"/>
              </a:rPr>
              <a:t>• conditional</a:t>
            </a:r>
          </a:p>
          <a:p>
            <a:r>
              <a:rPr lang="en-GB" sz="1200" dirty="0">
                <a:latin typeface="Arial" panose="020B0604020202020204" pitchFamily="34" charset="0"/>
                <a:cs typeface="Arial" panose="020B0604020202020204" pitchFamily="34" charset="0"/>
              </a:rPr>
              <a:t>• passive voice (R)</a:t>
            </a:r>
          </a:p>
          <a:p>
            <a:r>
              <a:rPr lang="en-GB" sz="1200" dirty="0">
                <a:latin typeface="Arial" panose="020B0604020202020204" pitchFamily="34" charset="0"/>
                <a:cs typeface="Arial" panose="020B0604020202020204" pitchFamily="34" charset="0"/>
              </a:rPr>
              <a:t>• gerund</a:t>
            </a:r>
          </a:p>
          <a:p>
            <a:r>
              <a:rPr lang="en-GB" sz="1200" dirty="0">
                <a:latin typeface="Arial" panose="020B0604020202020204" pitchFamily="34" charset="0"/>
                <a:cs typeface="Arial" panose="020B0604020202020204" pitchFamily="34" charset="0"/>
              </a:rPr>
              <a:t>• present subjunctive: imperative, affirmation and negation, future after conjunctions of time (</a:t>
            </a:r>
            <a:r>
              <a:rPr lang="en-GB" sz="1200" dirty="0" err="1">
                <a:latin typeface="Arial" panose="020B0604020202020204" pitchFamily="34" charset="0"/>
                <a:cs typeface="Arial" panose="020B0604020202020204" pitchFamily="34" charset="0"/>
              </a:rPr>
              <a:t>cuando</a:t>
            </a:r>
            <a:r>
              <a:rPr lang="en-GB" sz="1200" dirty="0">
                <a:latin typeface="Arial" panose="020B0604020202020204" pitchFamily="34" charset="0"/>
                <a:cs typeface="Arial" panose="020B0604020202020204" pitchFamily="34" charset="0"/>
              </a:rPr>
              <a:t>),</a:t>
            </a:r>
          </a:p>
          <a:p>
            <a:r>
              <a:rPr lang="en-GB" sz="1200" dirty="0">
                <a:latin typeface="Arial" panose="020B0604020202020204" pitchFamily="34" charset="0"/>
                <a:cs typeface="Arial" panose="020B0604020202020204" pitchFamily="34" charset="0"/>
              </a:rPr>
              <a:t>after verbs of wishing, command, request, emotion, to express purpose (para que)</a:t>
            </a:r>
          </a:p>
          <a:p>
            <a:r>
              <a:rPr lang="en-GB" sz="1200" dirty="0">
                <a:latin typeface="Arial" panose="020B0604020202020204" pitchFamily="34" charset="0"/>
                <a:cs typeface="Arial" panose="020B0604020202020204" pitchFamily="34" charset="0"/>
              </a:rPr>
              <a:t>• imperfect subjunctive (R).</a:t>
            </a:r>
          </a:p>
          <a:p>
            <a:endParaRPr lang="en-GB" sz="1400" b="1" dirty="0" smtClean="0">
              <a:latin typeface="Arial" panose="020B0604020202020204" pitchFamily="34" charset="0"/>
              <a:cs typeface="Arial" panose="020B0604020202020204" pitchFamily="34" charset="0"/>
            </a:endParaRPr>
          </a:p>
          <a:p>
            <a:r>
              <a:rPr lang="en-GB" sz="1400" b="1" dirty="0" smtClean="0">
                <a:latin typeface="Arial" panose="020B0604020202020204" pitchFamily="34" charset="0"/>
                <a:cs typeface="Arial" panose="020B0604020202020204" pitchFamily="34" charset="0"/>
              </a:rPr>
              <a:t>3.3.2.6 </a:t>
            </a:r>
            <a:r>
              <a:rPr lang="en-GB" sz="1400" b="1" dirty="0">
                <a:latin typeface="Arial" panose="020B0604020202020204" pitchFamily="34" charset="0"/>
                <a:cs typeface="Arial" panose="020B0604020202020204" pitchFamily="34" charset="0"/>
              </a:rPr>
              <a:t>Time</a:t>
            </a:r>
          </a:p>
          <a:p>
            <a:r>
              <a:rPr lang="en-GB" sz="1200" dirty="0">
                <a:latin typeface="Arial" panose="020B0604020202020204" pitchFamily="34" charset="0"/>
                <a:cs typeface="Arial" panose="020B0604020202020204" pitchFamily="34" charset="0"/>
              </a:rPr>
              <a:t>• use of </a:t>
            </a:r>
            <a:r>
              <a:rPr lang="en-GB" sz="1200" dirty="0" err="1">
                <a:latin typeface="Arial" panose="020B0604020202020204" pitchFamily="34" charset="0"/>
                <a:cs typeface="Arial" panose="020B0604020202020204" pitchFamily="34" charset="0"/>
              </a:rPr>
              <a:t>desde</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hace</a:t>
            </a:r>
            <a:r>
              <a:rPr lang="en-GB" sz="1200" dirty="0">
                <a:latin typeface="Arial" panose="020B0604020202020204" pitchFamily="34" charset="0"/>
                <a:cs typeface="Arial" panose="020B0604020202020204" pitchFamily="34" charset="0"/>
              </a:rPr>
              <a:t> with present tense</a:t>
            </a:r>
          </a:p>
          <a:p>
            <a:r>
              <a:rPr lang="en-GB" sz="1200" dirty="0">
                <a:latin typeface="Arial" panose="020B0604020202020204" pitchFamily="34" charset="0"/>
                <a:cs typeface="Arial" panose="020B0604020202020204" pitchFamily="34" charset="0"/>
              </a:rPr>
              <a:t>• use of </a:t>
            </a:r>
            <a:r>
              <a:rPr lang="en-GB" sz="1200" dirty="0" err="1">
                <a:latin typeface="Arial" panose="020B0604020202020204" pitchFamily="34" charset="0"/>
                <a:cs typeface="Arial" panose="020B0604020202020204" pitchFamily="34" charset="0"/>
              </a:rPr>
              <a:t>desde</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hace</a:t>
            </a:r>
            <a:r>
              <a:rPr lang="en-GB" sz="1200" dirty="0">
                <a:latin typeface="Arial" panose="020B0604020202020204" pitchFamily="34" charset="0"/>
                <a:cs typeface="Arial" panose="020B0604020202020204" pitchFamily="34" charset="0"/>
              </a:rPr>
              <a:t> with imperfect tense (R).</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8020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8715348"/>
            <a:ext cx="439815" cy="428652"/>
          </a:xfrm>
          <a:prstGeom prst="rect">
            <a:avLst/>
          </a:prstGeom>
        </p:spPr>
      </p:pic>
      <p:pic>
        <p:nvPicPr>
          <p:cNvPr id="5" name="Picture 4"/>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60217" y="8715348"/>
            <a:ext cx="439815" cy="428652"/>
          </a:xfrm>
          <a:prstGeom prst="rect">
            <a:avLst/>
          </a:prstGeom>
        </p:spPr>
      </p:pic>
      <p:pic>
        <p:nvPicPr>
          <p:cNvPr id="6" name="Picture 5"/>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20434" y="8715348"/>
            <a:ext cx="439815" cy="428652"/>
          </a:xfrm>
          <a:prstGeom prst="rect">
            <a:avLst/>
          </a:prstGeom>
        </p:spPr>
      </p:pic>
      <p:pic>
        <p:nvPicPr>
          <p:cNvPr id="7" name="Picture 6"/>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80651" y="8715348"/>
            <a:ext cx="439815" cy="428652"/>
          </a:xfrm>
          <a:prstGeom prst="rect">
            <a:avLst/>
          </a:prstGeom>
        </p:spPr>
      </p:pic>
      <p:pic>
        <p:nvPicPr>
          <p:cNvPr id="8" name="Picture 7"/>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440868" y="8715348"/>
            <a:ext cx="439815" cy="428652"/>
          </a:xfrm>
          <a:prstGeom prst="rect">
            <a:avLst/>
          </a:prstGeom>
        </p:spPr>
      </p:pic>
      <p:pic>
        <p:nvPicPr>
          <p:cNvPr id="9" name="Picture 8"/>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801085" y="8715348"/>
            <a:ext cx="439815" cy="428652"/>
          </a:xfrm>
          <a:prstGeom prst="rect">
            <a:avLst/>
          </a:prstGeom>
        </p:spPr>
      </p:pic>
      <p:pic>
        <p:nvPicPr>
          <p:cNvPr id="10" name="Picture 9"/>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161302" y="8715348"/>
            <a:ext cx="439815" cy="428652"/>
          </a:xfrm>
          <a:prstGeom prst="rect">
            <a:avLst/>
          </a:prstGeom>
        </p:spPr>
      </p:pic>
      <p:pic>
        <p:nvPicPr>
          <p:cNvPr id="11" name="Picture 10"/>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521519" y="8715348"/>
            <a:ext cx="439815" cy="428652"/>
          </a:xfrm>
          <a:prstGeom prst="rect">
            <a:avLst/>
          </a:prstGeom>
        </p:spPr>
      </p:pic>
      <p:pic>
        <p:nvPicPr>
          <p:cNvPr id="12" name="Picture 11"/>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881736" y="8715348"/>
            <a:ext cx="439815" cy="428652"/>
          </a:xfrm>
          <a:prstGeom prst="rect">
            <a:avLst/>
          </a:prstGeom>
        </p:spPr>
      </p:pic>
      <p:pic>
        <p:nvPicPr>
          <p:cNvPr id="13" name="Picture 1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241953" y="8715348"/>
            <a:ext cx="439815" cy="428652"/>
          </a:xfrm>
          <a:prstGeom prst="rect">
            <a:avLst/>
          </a:prstGeom>
        </p:spPr>
      </p:pic>
      <p:pic>
        <p:nvPicPr>
          <p:cNvPr id="14" name="Picture 13"/>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602170" y="8715348"/>
            <a:ext cx="439815" cy="428652"/>
          </a:xfrm>
          <a:prstGeom prst="rect">
            <a:avLst/>
          </a:prstGeom>
        </p:spPr>
      </p:pic>
      <p:pic>
        <p:nvPicPr>
          <p:cNvPr id="15" name="Picture 14"/>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962387" y="8715348"/>
            <a:ext cx="439815" cy="428652"/>
          </a:xfrm>
          <a:prstGeom prst="rect">
            <a:avLst/>
          </a:prstGeom>
        </p:spPr>
      </p:pic>
      <p:pic>
        <p:nvPicPr>
          <p:cNvPr id="16" name="Picture 15"/>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322604" y="8715348"/>
            <a:ext cx="439815" cy="428652"/>
          </a:xfrm>
          <a:prstGeom prst="rect">
            <a:avLst/>
          </a:prstGeom>
        </p:spPr>
      </p:pic>
      <p:pic>
        <p:nvPicPr>
          <p:cNvPr id="17" name="Picture 16"/>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682821" y="8715348"/>
            <a:ext cx="439815" cy="428652"/>
          </a:xfrm>
          <a:prstGeom prst="rect">
            <a:avLst/>
          </a:prstGeom>
        </p:spPr>
      </p:pic>
      <p:pic>
        <p:nvPicPr>
          <p:cNvPr id="18" name="Picture 17"/>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043038" y="8715348"/>
            <a:ext cx="439815" cy="428652"/>
          </a:xfrm>
          <a:prstGeom prst="rect">
            <a:avLst/>
          </a:prstGeom>
        </p:spPr>
      </p:pic>
      <p:pic>
        <p:nvPicPr>
          <p:cNvPr id="19" name="Picture 18"/>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403255" y="8715348"/>
            <a:ext cx="439815" cy="428652"/>
          </a:xfrm>
          <a:prstGeom prst="rect">
            <a:avLst/>
          </a:prstGeom>
        </p:spPr>
      </p:pic>
      <p:pic>
        <p:nvPicPr>
          <p:cNvPr id="20" name="Picture 19"/>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763472" y="8715348"/>
            <a:ext cx="439815" cy="428652"/>
          </a:xfrm>
          <a:prstGeom prst="rect">
            <a:avLst/>
          </a:prstGeom>
        </p:spPr>
      </p:pic>
      <p:pic>
        <p:nvPicPr>
          <p:cNvPr id="21" name="Picture 20"/>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123689" y="8715348"/>
            <a:ext cx="439815" cy="428652"/>
          </a:xfrm>
          <a:prstGeom prst="rect">
            <a:avLst/>
          </a:prstGeom>
        </p:spPr>
      </p:pic>
      <p:pic>
        <p:nvPicPr>
          <p:cNvPr id="22" name="Picture 21"/>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483906" y="8715348"/>
            <a:ext cx="439815" cy="428652"/>
          </a:xfrm>
          <a:prstGeom prst="rect">
            <a:avLst/>
          </a:prstGeom>
        </p:spPr>
      </p:pic>
      <p:pic>
        <p:nvPicPr>
          <p:cNvPr id="29" name="Picture 28"/>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253234" y="346759"/>
            <a:ext cx="681602" cy="482937"/>
          </a:xfrm>
          <a:prstGeom prst="rect">
            <a:avLst/>
          </a:prstGeom>
        </p:spPr>
      </p:pic>
      <p:sp>
        <p:nvSpPr>
          <p:cNvPr id="30" name="TextBox 29"/>
          <p:cNvSpPr txBox="1"/>
          <p:nvPr/>
        </p:nvSpPr>
        <p:spPr>
          <a:xfrm>
            <a:off x="51708" y="390695"/>
            <a:ext cx="6099870" cy="307777"/>
          </a:xfrm>
          <a:prstGeom prst="rect">
            <a:avLst/>
          </a:prstGeom>
          <a:noFill/>
        </p:spPr>
        <p:txBody>
          <a:bodyPr wrap="square" rtlCol="0">
            <a:spAutoFit/>
          </a:bodyPr>
          <a:lstStyle/>
          <a:p>
            <a:r>
              <a:rPr lang="en-GB" sz="1400" b="1" dirty="0" smtClean="0">
                <a:latin typeface="Arial" panose="020B0604020202020204" pitchFamily="34" charset="0"/>
                <a:cs typeface="Arial" panose="020B0604020202020204" pitchFamily="34" charset="0"/>
              </a:rPr>
              <a:t>Online resources</a:t>
            </a:r>
            <a:endParaRPr lang="en-GB" sz="1400" dirty="0">
              <a:latin typeface="Arial" panose="020B0604020202020204" pitchFamily="34" charset="0"/>
              <a:cs typeface="Arial" panose="020B0604020202020204" pitchFamily="34" charset="0"/>
            </a:endParaRPr>
          </a:p>
        </p:txBody>
      </p:sp>
      <p:sp>
        <p:nvSpPr>
          <p:cNvPr id="31" name="TextBox 30"/>
          <p:cNvSpPr txBox="1"/>
          <p:nvPr/>
        </p:nvSpPr>
        <p:spPr>
          <a:xfrm>
            <a:off x="103417" y="72672"/>
            <a:ext cx="6656612" cy="307777"/>
          </a:xfrm>
          <a:prstGeom prst="rect">
            <a:avLst/>
          </a:prstGeom>
          <a:solidFill>
            <a:schemeClr val="tx1">
              <a:lumMod val="75000"/>
              <a:lumOff val="25000"/>
            </a:schemeClr>
          </a:solidFill>
        </p:spPr>
        <p:txBody>
          <a:bodyPr wrap="square" rtlCol="0">
            <a:spAutoFit/>
          </a:bodyPr>
          <a:lstStyle/>
          <a:p>
            <a:r>
              <a:rPr lang="en-GB" sz="1400" b="1" dirty="0" smtClean="0">
                <a:solidFill>
                  <a:schemeClr val="bg1"/>
                </a:solidFill>
                <a:latin typeface="Arial" panose="020B0604020202020204" pitchFamily="34" charset="0"/>
                <a:cs typeface="Arial" panose="020B0604020202020204" pitchFamily="34" charset="0"/>
              </a:rPr>
              <a:t>Day </a:t>
            </a:r>
            <a:r>
              <a:rPr lang="en-GB" sz="1400" b="1" dirty="0" smtClean="0">
                <a:solidFill>
                  <a:schemeClr val="bg1"/>
                </a:solidFill>
                <a:latin typeface="Arial" panose="020B0604020202020204" pitchFamily="34" charset="0"/>
                <a:cs typeface="Arial" panose="020B0604020202020204" pitchFamily="34" charset="0"/>
              </a:rPr>
              <a:t>3: </a:t>
            </a:r>
            <a:r>
              <a:rPr lang="en-GB" sz="1400" dirty="0" smtClean="0">
                <a:solidFill>
                  <a:schemeClr val="bg1"/>
                </a:solidFill>
                <a:latin typeface="Arial" panose="020B0604020202020204" pitchFamily="34" charset="0"/>
                <a:cs typeface="Arial" panose="020B0604020202020204" pitchFamily="34" charset="0"/>
              </a:rPr>
              <a:t>Teaching Spanish grammar</a:t>
            </a:r>
            <a:endParaRPr lang="en-GB" sz="1400" dirty="0">
              <a:solidFill>
                <a:schemeClr val="bg1"/>
              </a:solidFill>
              <a:latin typeface="Arial" panose="020B0604020202020204" pitchFamily="34" charset="0"/>
              <a:cs typeface="Arial" panose="020B0604020202020204" pitchFamily="34" charset="0"/>
            </a:endParaRPr>
          </a:p>
        </p:txBody>
      </p:sp>
      <p:graphicFrame>
        <p:nvGraphicFramePr>
          <p:cNvPr id="32" name="Table 31"/>
          <p:cNvGraphicFramePr>
            <a:graphicFrameLocks noGrp="1"/>
          </p:cNvGraphicFramePr>
          <p:nvPr>
            <p:extLst>
              <p:ext uri="{D42A27DB-BD31-4B8C-83A1-F6EECF244321}">
                <p14:modId xmlns:p14="http://schemas.microsoft.com/office/powerpoint/2010/main" val="2485445854"/>
              </p:ext>
            </p:extLst>
          </p:nvPr>
        </p:nvGraphicFramePr>
        <p:xfrm>
          <a:off x="174807" y="725693"/>
          <a:ext cx="6204222" cy="7812868"/>
        </p:xfrm>
        <a:graphic>
          <a:graphicData uri="http://schemas.openxmlformats.org/drawingml/2006/table">
            <a:tbl>
              <a:tblPr firstRow="1" bandRow="1">
                <a:tableStyleId>{5940675A-B579-460E-94D1-54222C63F5DA}</a:tableStyleId>
              </a:tblPr>
              <a:tblGrid>
                <a:gridCol w="456564"/>
                <a:gridCol w="5747658"/>
              </a:tblGrid>
              <a:tr h="351791">
                <a:tc>
                  <a:txBody>
                    <a:bodyPr/>
                    <a:lstStyle/>
                    <a:p>
                      <a:endParaRPr lang="en-GB" b="1" dirty="0">
                        <a:latin typeface="Arial" panose="020B0604020202020204" pitchFamily="34" charset="0"/>
                        <a:cs typeface="Arial" panose="020B0604020202020204" pitchFamily="34" charset="0"/>
                      </a:endParaRPr>
                    </a:p>
                  </a:txBody>
                  <a:tcPr anchor="ctr"/>
                </a:tc>
                <a:tc>
                  <a:txBody>
                    <a:bodyPr/>
                    <a:lstStyle/>
                    <a:p>
                      <a:r>
                        <a:rPr lang="en-GB" b="1" dirty="0" smtClean="0">
                          <a:latin typeface="Arial" panose="020B0604020202020204" pitchFamily="34" charset="0"/>
                          <a:cs typeface="Arial" panose="020B0604020202020204" pitchFamily="34" charset="0"/>
                        </a:rPr>
                        <a:t>SER y ESTAR</a:t>
                      </a:r>
                      <a:endParaRPr lang="en-GB" b="1" dirty="0">
                        <a:latin typeface="Arial" panose="020B0604020202020204" pitchFamily="34" charset="0"/>
                        <a:cs typeface="Arial" panose="020B0604020202020204" pitchFamily="34" charset="0"/>
                      </a:endParaRPr>
                    </a:p>
                  </a:txBody>
                  <a:tcPr anchor="ctr"/>
                </a:tc>
              </a:tr>
              <a:tr h="332283">
                <a:tc>
                  <a:txBody>
                    <a:bodyPr/>
                    <a:lstStyle/>
                    <a:p>
                      <a:r>
                        <a:rPr lang="en-GB" dirty="0" smtClean="0">
                          <a:latin typeface="Arial" panose="020B0604020202020204" pitchFamily="34" charset="0"/>
                          <a:cs typeface="Arial" panose="020B0604020202020204" pitchFamily="34" charset="0"/>
                        </a:rPr>
                        <a:t>1</a:t>
                      </a:r>
                      <a:endParaRPr lang="en-GB" dirty="0">
                        <a:latin typeface="Arial" panose="020B0604020202020204" pitchFamily="34" charset="0"/>
                        <a:cs typeface="Arial" panose="020B0604020202020204" pitchFamily="34" charset="0"/>
                      </a:endParaRPr>
                    </a:p>
                  </a:txBody>
                  <a:tcPr anchor="ctr"/>
                </a:tc>
                <a:tc>
                  <a:txBody>
                    <a:bodyPr/>
                    <a:lstStyle/>
                    <a:p>
                      <a:r>
                        <a:rPr lang="en-GB" dirty="0" smtClean="0">
                          <a:latin typeface="Arial" panose="020B0604020202020204" pitchFamily="34" charset="0"/>
                          <a:cs typeface="Arial" panose="020B0604020202020204" pitchFamily="34" charset="0"/>
                          <a:hlinkClick r:id="rId4"/>
                        </a:rPr>
                        <a:t>http://zachary-jones.com/zambombazo/infografia-usos-de-los-verbos-ser-y-estar/</a:t>
                      </a:r>
                      <a:r>
                        <a:rPr lang="en-GB" dirty="0" smtClean="0">
                          <a:latin typeface="Arial" panose="020B0604020202020204" pitchFamily="34" charset="0"/>
                          <a:cs typeface="Arial" panose="020B0604020202020204" pitchFamily="34" charset="0"/>
                        </a:rPr>
                        <a:t> </a:t>
                      </a:r>
                      <a:endParaRPr lang="en-GB" dirty="0">
                        <a:latin typeface="Arial" panose="020B0604020202020204" pitchFamily="34" charset="0"/>
                        <a:cs typeface="Arial" panose="020B0604020202020204" pitchFamily="34" charset="0"/>
                      </a:endParaRPr>
                    </a:p>
                  </a:txBody>
                  <a:tcPr anchor="ctr"/>
                </a:tc>
              </a:tr>
              <a:tr h="332283">
                <a:tc>
                  <a:txBody>
                    <a:bodyPr/>
                    <a:lstStyle/>
                    <a:p>
                      <a:r>
                        <a:rPr lang="en-GB" dirty="0" smtClean="0">
                          <a:latin typeface="Arial" panose="020B0604020202020204" pitchFamily="34" charset="0"/>
                          <a:cs typeface="Arial" panose="020B0604020202020204" pitchFamily="34" charset="0"/>
                        </a:rPr>
                        <a:t>2</a:t>
                      </a:r>
                      <a:endParaRPr lang="en-GB" dirty="0">
                        <a:latin typeface="Arial" panose="020B0604020202020204" pitchFamily="34" charset="0"/>
                        <a:cs typeface="Arial" panose="020B0604020202020204" pitchFamily="34" charset="0"/>
                      </a:endParaRPr>
                    </a:p>
                  </a:txBody>
                  <a:tcPr anchor="ctr"/>
                </a:tc>
                <a:tc>
                  <a:txBody>
                    <a:bodyPr/>
                    <a:lstStyle/>
                    <a:p>
                      <a:r>
                        <a:rPr lang="en-GB" dirty="0" smtClean="0">
                          <a:latin typeface="Arial" panose="020B0604020202020204" pitchFamily="34" charset="0"/>
                          <a:cs typeface="Arial" panose="020B0604020202020204" pitchFamily="34" charset="0"/>
                          <a:hlinkClick r:id="rId5"/>
                        </a:rPr>
                        <a:t>http://zachary-jones.com/zambombazo/billetes-los-perezosos-de-zootopia/</a:t>
                      </a:r>
                      <a:r>
                        <a:rPr lang="en-GB" dirty="0" smtClean="0">
                          <a:latin typeface="Arial" panose="020B0604020202020204" pitchFamily="34" charset="0"/>
                          <a:cs typeface="Arial" panose="020B0604020202020204" pitchFamily="34" charset="0"/>
                        </a:rPr>
                        <a:t> </a:t>
                      </a:r>
                    </a:p>
                    <a:p>
                      <a:r>
                        <a:rPr lang="en-GB" dirty="0" smtClean="0">
                          <a:latin typeface="Arial" panose="020B0604020202020204" pitchFamily="34" charset="0"/>
                          <a:cs typeface="Arial" panose="020B0604020202020204" pitchFamily="34" charset="0"/>
                          <a:hlinkClick r:id="rId6"/>
                        </a:rPr>
                        <a:t>http://zachary-jones.com/zambombazo/documents/2016/los_perezosos_de_zootopia_zootropolis_billetes.pdf</a:t>
                      </a:r>
                      <a:r>
                        <a:rPr lang="en-GB" dirty="0" smtClean="0">
                          <a:latin typeface="Arial" panose="020B0604020202020204" pitchFamily="34" charset="0"/>
                          <a:cs typeface="Arial" panose="020B0604020202020204" pitchFamily="34" charset="0"/>
                        </a:rPr>
                        <a:t> </a:t>
                      </a:r>
                    </a:p>
                    <a:p>
                      <a:r>
                        <a:rPr lang="en-GB" dirty="0" smtClean="0">
                          <a:latin typeface="Arial" panose="020B0604020202020204" pitchFamily="34" charset="0"/>
                          <a:cs typeface="Arial" panose="020B0604020202020204" pitchFamily="34" charset="0"/>
                          <a:hlinkClick r:id="rId7"/>
                        </a:rPr>
                        <a:t>https://www.youtube.com/watch?v=IrHH8SfLe18</a:t>
                      </a:r>
                      <a:r>
                        <a:rPr lang="en-GB" dirty="0" smtClean="0">
                          <a:latin typeface="Arial" panose="020B0604020202020204" pitchFamily="34" charset="0"/>
                          <a:cs typeface="Arial" panose="020B0604020202020204" pitchFamily="34" charset="0"/>
                        </a:rPr>
                        <a:t> </a:t>
                      </a:r>
                      <a:endParaRPr lang="en-GB" dirty="0">
                        <a:latin typeface="Arial" panose="020B0604020202020204" pitchFamily="34" charset="0"/>
                        <a:cs typeface="Arial" panose="020B0604020202020204" pitchFamily="34" charset="0"/>
                      </a:endParaRPr>
                    </a:p>
                  </a:txBody>
                  <a:tcPr anchor="ctr"/>
                </a:tc>
              </a:tr>
              <a:tr h="332283">
                <a:tc>
                  <a:txBody>
                    <a:bodyPr/>
                    <a:lstStyle/>
                    <a:p>
                      <a:r>
                        <a:rPr lang="en-GB" dirty="0" smtClean="0">
                          <a:latin typeface="Arial" panose="020B0604020202020204" pitchFamily="34" charset="0"/>
                          <a:cs typeface="Arial" panose="020B0604020202020204" pitchFamily="34" charset="0"/>
                        </a:rPr>
                        <a:t>3</a:t>
                      </a:r>
                      <a:endParaRPr lang="en-GB" dirty="0">
                        <a:latin typeface="Arial" panose="020B0604020202020204" pitchFamily="34" charset="0"/>
                        <a:cs typeface="Arial" panose="020B0604020202020204" pitchFamily="34" charset="0"/>
                      </a:endParaRP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dirty="0" smtClean="0">
                          <a:solidFill>
                            <a:prstClr val="black"/>
                          </a:solidFill>
                          <a:latin typeface="Arial" panose="020B0604020202020204" pitchFamily="34" charset="0"/>
                          <a:cs typeface="Arial" panose="020B0604020202020204" pitchFamily="34" charset="0"/>
                          <a:hlinkClick r:id="rId8"/>
                        </a:rPr>
                        <a:t>https://prezi.com/czpxavvlctls/ser-vs-estar/</a:t>
                      </a:r>
                      <a:r>
                        <a:rPr lang="en-GB" dirty="0" smtClean="0">
                          <a:solidFill>
                            <a:prstClr val="black"/>
                          </a:solidFill>
                          <a:latin typeface="Arial" panose="020B0604020202020204" pitchFamily="34" charset="0"/>
                          <a:cs typeface="Arial" panose="020B0604020202020204" pitchFamily="34" charset="0"/>
                        </a:rPr>
                        <a:t> </a:t>
                      </a:r>
                    </a:p>
                  </a:txBody>
                  <a:tcPr anchor="ctr"/>
                </a:tc>
              </a:tr>
              <a:tr h="332283">
                <a:tc>
                  <a:txBody>
                    <a:bodyPr/>
                    <a:lstStyle/>
                    <a:p>
                      <a:r>
                        <a:rPr lang="en-GB" dirty="0" smtClean="0">
                          <a:latin typeface="Arial" panose="020B0604020202020204" pitchFamily="34" charset="0"/>
                          <a:cs typeface="Arial" panose="020B0604020202020204" pitchFamily="34" charset="0"/>
                        </a:rPr>
                        <a:t>4</a:t>
                      </a:r>
                      <a:endParaRPr lang="en-GB" dirty="0">
                        <a:latin typeface="Arial" panose="020B0604020202020204" pitchFamily="34" charset="0"/>
                        <a:cs typeface="Arial" panose="020B0604020202020204" pitchFamily="34" charset="0"/>
                      </a:endParaRP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dirty="0" smtClean="0">
                          <a:latin typeface="Arial" panose="020B0604020202020204" pitchFamily="34" charset="0"/>
                          <a:cs typeface="Arial" panose="020B0604020202020204" pitchFamily="34" charset="0"/>
                          <a:hlinkClick r:id="rId9"/>
                        </a:rPr>
                        <a:t>https://es-tema.de/describir-personas</a:t>
                      </a:r>
                      <a:r>
                        <a:rPr lang="en-GB" dirty="0" smtClean="0">
                          <a:latin typeface="Arial" panose="020B0604020202020204" pitchFamily="34" charset="0"/>
                          <a:cs typeface="Arial" panose="020B0604020202020204" pitchFamily="34" charset="0"/>
                        </a:rPr>
                        <a:t> </a:t>
                      </a:r>
                    </a:p>
                  </a:txBody>
                  <a:tcPr anchor="ctr"/>
                </a:tc>
              </a:tr>
              <a:tr h="332283">
                <a:tc>
                  <a:txBody>
                    <a:bodyPr/>
                    <a:lstStyle/>
                    <a:p>
                      <a:r>
                        <a:rPr lang="en-GB" dirty="0" smtClean="0">
                          <a:latin typeface="Arial" panose="020B0604020202020204" pitchFamily="34" charset="0"/>
                          <a:cs typeface="Arial" panose="020B0604020202020204" pitchFamily="34" charset="0"/>
                        </a:rPr>
                        <a:t>5</a:t>
                      </a:r>
                      <a:endParaRPr lang="en-GB" dirty="0">
                        <a:latin typeface="Arial" panose="020B0604020202020204" pitchFamily="34" charset="0"/>
                        <a:cs typeface="Arial" panose="020B0604020202020204" pitchFamily="34" charset="0"/>
                      </a:endParaRPr>
                    </a:p>
                  </a:txBody>
                  <a:tcPr anchor="ctr"/>
                </a:tc>
                <a:tc>
                  <a:txBody>
                    <a:bodyPr/>
                    <a:lstStyle/>
                    <a:p>
                      <a:r>
                        <a:rPr lang="en-GB" dirty="0" smtClean="0">
                          <a:latin typeface="Arial" panose="020B0604020202020204" pitchFamily="34" charset="0"/>
                          <a:cs typeface="Arial" panose="020B0604020202020204" pitchFamily="34" charset="0"/>
                          <a:hlinkClick r:id="rId10"/>
                        </a:rPr>
                        <a:t>https://www.youtube.com/watch?v=PEIKa88nQDg&amp;feature=youtu.be</a:t>
                      </a:r>
                      <a:r>
                        <a:rPr lang="en-GB" dirty="0" smtClean="0">
                          <a:latin typeface="Arial" panose="020B0604020202020204" pitchFamily="34" charset="0"/>
                          <a:cs typeface="Arial" panose="020B0604020202020204" pitchFamily="34" charset="0"/>
                        </a:rPr>
                        <a:t> </a:t>
                      </a:r>
                      <a:br>
                        <a:rPr lang="en-GB" dirty="0" smtClean="0">
                          <a:latin typeface="Arial" panose="020B0604020202020204" pitchFamily="34" charset="0"/>
                          <a:cs typeface="Arial" panose="020B0604020202020204" pitchFamily="34" charset="0"/>
                        </a:rPr>
                      </a:br>
                      <a:r>
                        <a:rPr lang="en-GB" dirty="0" smtClean="0">
                          <a:latin typeface="Arial" panose="020B0604020202020204" pitchFamily="34" charset="0"/>
                          <a:cs typeface="Arial" panose="020B0604020202020204" pitchFamily="34" charset="0"/>
                        </a:rPr>
                        <a:t>ESTAR song</a:t>
                      </a:r>
                      <a:endParaRPr lang="en-GB" dirty="0">
                        <a:latin typeface="Arial" panose="020B0604020202020204" pitchFamily="34" charset="0"/>
                        <a:cs typeface="Arial" panose="020B0604020202020204" pitchFamily="34" charset="0"/>
                      </a:endParaRPr>
                    </a:p>
                  </a:txBody>
                  <a:tcPr anchor="ctr"/>
                </a:tc>
              </a:tr>
              <a:tr h="332283">
                <a:tc>
                  <a:txBody>
                    <a:bodyPr/>
                    <a:lstStyle/>
                    <a:p>
                      <a:r>
                        <a:rPr lang="en-GB" dirty="0" smtClean="0">
                          <a:latin typeface="Arial" panose="020B0604020202020204" pitchFamily="34" charset="0"/>
                          <a:cs typeface="Arial" panose="020B0604020202020204" pitchFamily="34" charset="0"/>
                        </a:rPr>
                        <a:t>6</a:t>
                      </a:r>
                      <a:endParaRPr lang="en-GB" dirty="0">
                        <a:latin typeface="Arial" panose="020B0604020202020204" pitchFamily="34" charset="0"/>
                        <a:cs typeface="Arial" panose="020B0604020202020204" pitchFamily="34" charset="0"/>
                      </a:endParaRPr>
                    </a:p>
                  </a:txBody>
                  <a:tcPr anchor="ctr"/>
                </a:tc>
                <a:tc>
                  <a:txBody>
                    <a:bodyPr/>
                    <a:lstStyle/>
                    <a:p>
                      <a:r>
                        <a:rPr lang="en-GB" dirty="0" smtClean="0">
                          <a:latin typeface="Arial" panose="020B0604020202020204" pitchFamily="34" charset="0"/>
                          <a:cs typeface="Arial" panose="020B0604020202020204" pitchFamily="34" charset="0"/>
                          <a:hlinkClick r:id="rId11"/>
                        </a:rPr>
                        <a:t>https://www.youtube.com/watch?v=m2UWFQD1SB8</a:t>
                      </a:r>
                      <a:r>
                        <a:rPr lang="en-GB" dirty="0" smtClean="0">
                          <a:latin typeface="Arial" panose="020B0604020202020204" pitchFamily="34" charset="0"/>
                          <a:cs typeface="Arial" panose="020B0604020202020204" pitchFamily="34" charset="0"/>
                        </a:rPr>
                        <a:t> </a:t>
                      </a:r>
                      <a:br>
                        <a:rPr lang="en-GB" dirty="0" smtClean="0">
                          <a:latin typeface="Arial" panose="020B0604020202020204" pitchFamily="34" charset="0"/>
                          <a:cs typeface="Arial" panose="020B0604020202020204" pitchFamily="34" charset="0"/>
                        </a:rPr>
                      </a:br>
                      <a:r>
                        <a:rPr lang="en-GB" dirty="0" smtClean="0">
                          <a:latin typeface="Arial" panose="020B0604020202020204" pitchFamily="34" charset="0"/>
                          <a:cs typeface="Arial" panose="020B0604020202020204" pitchFamily="34" charset="0"/>
                        </a:rPr>
                        <a:t>Excellent animated video explanation of the different uses of SER</a:t>
                      </a:r>
                      <a:r>
                        <a:rPr lang="en-GB" baseline="0" dirty="0" smtClean="0">
                          <a:latin typeface="Arial" panose="020B0604020202020204" pitchFamily="34" charset="0"/>
                          <a:cs typeface="Arial" panose="020B0604020202020204" pitchFamily="34" charset="0"/>
                        </a:rPr>
                        <a:t> / ESTAR in Spanish.</a:t>
                      </a:r>
                      <a:endParaRPr lang="en-GB" dirty="0">
                        <a:latin typeface="Arial" panose="020B0604020202020204" pitchFamily="34" charset="0"/>
                        <a:cs typeface="Arial" panose="020B0604020202020204" pitchFamily="34" charset="0"/>
                      </a:endParaRPr>
                    </a:p>
                  </a:txBody>
                  <a:tcPr anchor="ctr"/>
                </a:tc>
              </a:tr>
              <a:tr h="332283">
                <a:tc>
                  <a:txBody>
                    <a:bodyPr/>
                    <a:lstStyle/>
                    <a:p>
                      <a:r>
                        <a:rPr lang="en-GB" dirty="0" smtClean="0">
                          <a:latin typeface="Arial" panose="020B0604020202020204" pitchFamily="34" charset="0"/>
                          <a:cs typeface="Arial" panose="020B0604020202020204" pitchFamily="34" charset="0"/>
                        </a:rPr>
                        <a:t>7</a:t>
                      </a:r>
                      <a:endParaRPr lang="en-GB" dirty="0">
                        <a:latin typeface="Arial" panose="020B0604020202020204" pitchFamily="34" charset="0"/>
                        <a:cs typeface="Arial" panose="020B0604020202020204" pitchFamily="34" charset="0"/>
                      </a:endParaRPr>
                    </a:p>
                  </a:txBody>
                  <a:tcPr anchor="ctr"/>
                </a:tc>
                <a:tc>
                  <a:txBody>
                    <a:bodyPr/>
                    <a:lstStyle/>
                    <a:p>
                      <a:r>
                        <a:rPr lang="en-GB" dirty="0" smtClean="0">
                          <a:latin typeface="Arial" panose="020B0604020202020204" pitchFamily="34" charset="0"/>
                          <a:cs typeface="Arial" panose="020B0604020202020204" pitchFamily="34" charset="0"/>
                          <a:hlinkClick r:id="rId12"/>
                        </a:rPr>
                        <a:t>https://www.youtube.com/watch?v=PfhOssJx6FQ</a:t>
                      </a:r>
                      <a:r>
                        <a:rPr lang="en-GB" dirty="0" smtClean="0">
                          <a:latin typeface="Arial" panose="020B0604020202020204" pitchFamily="34" charset="0"/>
                          <a:cs typeface="Arial" panose="020B0604020202020204" pitchFamily="34" charset="0"/>
                        </a:rPr>
                        <a:t> </a:t>
                      </a:r>
                    </a:p>
                    <a:p>
                      <a:r>
                        <a:rPr lang="en-GB" dirty="0" smtClean="0">
                          <a:latin typeface="Arial" panose="020B0604020202020204" pitchFamily="34" charset="0"/>
                          <a:cs typeface="Arial" panose="020B0604020202020204" pitchFamily="34" charset="0"/>
                        </a:rPr>
                        <a:t>STOP the ELF – alternative</a:t>
                      </a:r>
                      <a:r>
                        <a:rPr lang="en-GB" baseline="0" dirty="0" smtClean="0">
                          <a:latin typeface="Arial" panose="020B0604020202020204" pitchFamily="34" charset="0"/>
                          <a:cs typeface="Arial" panose="020B0604020202020204" pitchFamily="34" charset="0"/>
                        </a:rPr>
                        <a:t> </a:t>
                      </a:r>
                      <a:r>
                        <a:rPr lang="en-GB" baseline="0" dirty="0" err="1" smtClean="0">
                          <a:latin typeface="Arial" panose="020B0604020202020204" pitchFamily="34" charset="0"/>
                          <a:cs typeface="Arial" panose="020B0604020202020204" pitchFamily="34" charset="0"/>
                        </a:rPr>
                        <a:t>acconym</a:t>
                      </a:r>
                      <a:r>
                        <a:rPr lang="en-GB" baseline="0" dirty="0" smtClean="0">
                          <a:latin typeface="Arial" panose="020B0604020202020204" pitchFamily="34" charset="0"/>
                          <a:cs typeface="Arial" panose="020B0604020202020204" pitchFamily="34" charset="0"/>
                        </a:rPr>
                        <a:t> for SER / ESTAR (2 minute video in English)</a:t>
                      </a:r>
                      <a:endParaRPr lang="en-GB" dirty="0">
                        <a:latin typeface="Arial" panose="020B0604020202020204" pitchFamily="34" charset="0"/>
                        <a:cs typeface="Arial" panose="020B0604020202020204" pitchFamily="34" charset="0"/>
                      </a:endParaRPr>
                    </a:p>
                  </a:txBody>
                  <a:tcPr anchor="ctr"/>
                </a:tc>
              </a:tr>
              <a:tr h="468918">
                <a:tc>
                  <a:txBody>
                    <a:bodyPr/>
                    <a:lstStyle/>
                    <a:p>
                      <a:r>
                        <a:rPr lang="en-GB" dirty="0" smtClean="0">
                          <a:latin typeface="Arial" panose="020B0604020202020204" pitchFamily="34" charset="0"/>
                          <a:cs typeface="Arial" panose="020B0604020202020204" pitchFamily="34" charset="0"/>
                        </a:rPr>
                        <a:t>8</a:t>
                      </a:r>
                      <a:endParaRPr lang="en-GB" dirty="0">
                        <a:latin typeface="Arial" panose="020B0604020202020204" pitchFamily="34" charset="0"/>
                        <a:cs typeface="Arial" panose="020B0604020202020204" pitchFamily="34" charset="0"/>
                      </a:endParaRPr>
                    </a:p>
                  </a:txBody>
                  <a:tcPr anchor="ctr"/>
                </a:tc>
                <a:tc>
                  <a:txBody>
                    <a:bodyPr/>
                    <a:lstStyle/>
                    <a:p>
                      <a:r>
                        <a:rPr lang="en-GB" dirty="0" smtClean="0">
                          <a:latin typeface="Arial" panose="020B0604020202020204" pitchFamily="34" charset="0"/>
                          <a:cs typeface="Arial" panose="020B0604020202020204" pitchFamily="34" charset="0"/>
                          <a:hlinkClick r:id="rId13"/>
                        </a:rPr>
                        <a:t>https://www.youtube.com/watch?v=C0NtdD5NcNw</a:t>
                      </a:r>
                      <a:r>
                        <a:rPr lang="en-GB" dirty="0" smtClean="0">
                          <a:latin typeface="Arial" panose="020B0604020202020204" pitchFamily="34" charset="0"/>
                          <a:cs typeface="Arial" panose="020B0604020202020204" pitchFamily="34" charset="0"/>
                        </a:rPr>
                        <a:t> </a:t>
                      </a:r>
                      <a:br>
                        <a:rPr lang="en-GB" dirty="0" smtClean="0">
                          <a:latin typeface="Arial" panose="020B0604020202020204" pitchFamily="34" charset="0"/>
                          <a:cs typeface="Arial" panose="020B0604020202020204" pitchFamily="34" charset="0"/>
                        </a:rPr>
                      </a:br>
                      <a:r>
                        <a:rPr lang="en-GB" dirty="0" smtClean="0">
                          <a:latin typeface="Arial" panose="020B0604020202020204" pitchFamily="34" charset="0"/>
                          <a:cs typeface="Arial" panose="020B0604020202020204" pitchFamily="34" charset="0"/>
                        </a:rPr>
                        <a:t>Jesse y Joy – song</a:t>
                      </a:r>
                      <a:r>
                        <a:rPr lang="en-GB" baseline="0" dirty="0" smtClean="0">
                          <a:latin typeface="Arial" panose="020B0604020202020204" pitchFamily="34" charset="0"/>
                          <a:cs typeface="Arial" panose="020B0604020202020204" pitchFamily="34" charset="0"/>
                        </a:rPr>
                        <a:t> – SER o ESTAR</a:t>
                      </a:r>
                      <a:endParaRPr lang="en-GB" dirty="0">
                        <a:latin typeface="Arial" panose="020B0604020202020204" pitchFamily="34" charset="0"/>
                        <a:cs typeface="Arial" panose="020B0604020202020204" pitchFamily="34" charset="0"/>
                      </a:endParaRPr>
                    </a:p>
                  </a:txBody>
                  <a:tcPr anchor="ctr"/>
                </a:tc>
              </a:tr>
              <a:tr h="550853">
                <a:tc>
                  <a:txBody>
                    <a:bodyPr/>
                    <a:lstStyle/>
                    <a:p>
                      <a:r>
                        <a:rPr lang="en-GB" dirty="0" smtClean="0">
                          <a:latin typeface="Arial" panose="020B0604020202020204" pitchFamily="34" charset="0"/>
                          <a:cs typeface="Arial" panose="020B0604020202020204" pitchFamily="34" charset="0"/>
                        </a:rPr>
                        <a:t>9</a:t>
                      </a:r>
                      <a:endParaRPr lang="en-GB" dirty="0">
                        <a:latin typeface="Arial" panose="020B0604020202020204" pitchFamily="34" charset="0"/>
                        <a:cs typeface="Arial" panose="020B0604020202020204" pitchFamily="34" charset="0"/>
                      </a:endParaRPr>
                    </a:p>
                  </a:txBody>
                  <a:tcPr anchor="ctr"/>
                </a:tc>
                <a:tc>
                  <a:txBody>
                    <a:bodyPr/>
                    <a:lstStyle/>
                    <a:p>
                      <a:endParaRPr lang="en-GB" dirty="0">
                        <a:latin typeface="Arial" panose="020B0604020202020204" pitchFamily="34" charset="0"/>
                        <a:cs typeface="Arial" panose="020B0604020202020204" pitchFamily="34" charset="0"/>
                      </a:endParaRPr>
                    </a:p>
                  </a:txBody>
                  <a:tcPr anchor="ctr"/>
                </a:tc>
              </a:tr>
              <a:tr h="332283">
                <a:tc>
                  <a:txBody>
                    <a:bodyPr/>
                    <a:lstStyle/>
                    <a:p>
                      <a:r>
                        <a:rPr lang="en-GB" dirty="0" smtClean="0">
                          <a:latin typeface="Arial" panose="020B0604020202020204" pitchFamily="34" charset="0"/>
                          <a:cs typeface="Arial" panose="020B0604020202020204" pitchFamily="34" charset="0"/>
                        </a:rPr>
                        <a:t>10</a:t>
                      </a:r>
                      <a:endParaRPr lang="en-GB" dirty="0">
                        <a:latin typeface="Arial" panose="020B0604020202020204" pitchFamily="34" charset="0"/>
                        <a:cs typeface="Arial" panose="020B0604020202020204" pitchFamily="34" charset="0"/>
                      </a:endParaRPr>
                    </a:p>
                  </a:txBody>
                  <a:tcPr anchor="ctr"/>
                </a:tc>
                <a:tc>
                  <a:txBody>
                    <a:bodyPr/>
                    <a:lstStyle/>
                    <a:p>
                      <a:endParaRPr lang="en-GB">
                        <a:latin typeface="Arial" panose="020B0604020202020204" pitchFamily="34" charset="0"/>
                        <a:cs typeface="Arial" panose="020B0604020202020204" pitchFamily="34" charset="0"/>
                      </a:endParaRPr>
                    </a:p>
                  </a:txBody>
                  <a:tcPr anchor="ctr"/>
                </a:tc>
              </a:tr>
              <a:tr h="332283">
                <a:tc>
                  <a:txBody>
                    <a:bodyPr/>
                    <a:lstStyle/>
                    <a:p>
                      <a:r>
                        <a:rPr lang="en-GB" dirty="0" smtClean="0">
                          <a:latin typeface="Arial" panose="020B0604020202020204" pitchFamily="34" charset="0"/>
                          <a:cs typeface="Arial" panose="020B0604020202020204" pitchFamily="34" charset="0"/>
                        </a:rPr>
                        <a:t>11</a:t>
                      </a:r>
                      <a:endParaRPr lang="en-GB" dirty="0">
                        <a:latin typeface="Arial" panose="020B0604020202020204" pitchFamily="34" charset="0"/>
                        <a:cs typeface="Arial" panose="020B0604020202020204" pitchFamily="34" charset="0"/>
                      </a:endParaRPr>
                    </a:p>
                  </a:txBody>
                  <a:tcPr anchor="ctr"/>
                </a:tc>
                <a:tc>
                  <a:txBody>
                    <a:bodyPr/>
                    <a:lstStyle/>
                    <a:p>
                      <a:endParaRPr lang="en-GB" dirty="0">
                        <a:latin typeface="Arial" panose="020B0604020202020204" pitchFamily="34" charset="0"/>
                        <a:cs typeface="Arial" panose="020B0604020202020204" pitchFamily="34" charset="0"/>
                      </a:endParaRPr>
                    </a:p>
                  </a:txBody>
                  <a:tcPr anchor="ctr"/>
                </a:tc>
              </a:tr>
              <a:tr h="332283">
                <a:tc>
                  <a:txBody>
                    <a:bodyPr/>
                    <a:lstStyle/>
                    <a:p>
                      <a:r>
                        <a:rPr lang="en-GB" dirty="0" smtClean="0">
                          <a:latin typeface="Arial" panose="020B0604020202020204" pitchFamily="34" charset="0"/>
                          <a:cs typeface="Arial" panose="020B0604020202020204" pitchFamily="34" charset="0"/>
                        </a:rPr>
                        <a:t>12</a:t>
                      </a:r>
                      <a:endParaRPr lang="en-GB" dirty="0">
                        <a:latin typeface="Arial" panose="020B0604020202020204" pitchFamily="34" charset="0"/>
                        <a:cs typeface="Arial" panose="020B0604020202020204" pitchFamily="34" charset="0"/>
                      </a:endParaRPr>
                    </a:p>
                  </a:txBody>
                  <a:tcPr anchor="ctr"/>
                </a:tc>
                <a:tc>
                  <a:txBody>
                    <a:bodyPr/>
                    <a:lstStyle/>
                    <a:p>
                      <a:endParaRPr lang="en-GB" dirty="0">
                        <a:latin typeface="Arial" panose="020B0604020202020204" pitchFamily="34" charset="0"/>
                        <a:cs typeface="Arial" panose="020B0604020202020204" pitchFamily="34" charset="0"/>
                      </a:endParaRPr>
                    </a:p>
                  </a:txBody>
                  <a:tcPr anchor="ctr"/>
                </a:tc>
              </a:tr>
              <a:tr h="332283">
                <a:tc>
                  <a:txBody>
                    <a:bodyPr/>
                    <a:lstStyle/>
                    <a:p>
                      <a:r>
                        <a:rPr lang="en-GB" dirty="0" smtClean="0">
                          <a:latin typeface="Arial" panose="020B0604020202020204" pitchFamily="34" charset="0"/>
                          <a:cs typeface="Arial" panose="020B0604020202020204" pitchFamily="34" charset="0"/>
                        </a:rPr>
                        <a:t>13</a:t>
                      </a:r>
                      <a:endParaRPr lang="en-GB" dirty="0">
                        <a:latin typeface="Arial" panose="020B0604020202020204" pitchFamily="34" charset="0"/>
                        <a:cs typeface="Arial" panose="020B0604020202020204" pitchFamily="34" charset="0"/>
                      </a:endParaRPr>
                    </a:p>
                  </a:txBody>
                  <a:tcPr anchor="ctr"/>
                </a:tc>
                <a:tc>
                  <a:txBody>
                    <a:bodyPr/>
                    <a:lstStyle/>
                    <a:p>
                      <a:endParaRPr lang="en-GB" dirty="0">
                        <a:latin typeface="Arial" panose="020B0604020202020204" pitchFamily="34" charset="0"/>
                        <a:cs typeface="Arial" panose="020B0604020202020204" pitchFamily="34" charset="0"/>
                      </a:endParaRPr>
                    </a:p>
                  </a:txBody>
                  <a:tcPr anchor="ctr"/>
                </a:tc>
              </a:tr>
              <a:tr h="332283">
                <a:tc>
                  <a:txBody>
                    <a:bodyPr/>
                    <a:lstStyle/>
                    <a:p>
                      <a:r>
                        <a:rPr lang="en-GB" dirty="0" smtClean="0">
                          <a:latin typeface="Arial" panose="020B0604020202020204" pitchFamily="34" charset="0"/>
                          <a:cs typeface="Arial" panose="020B0604020202020204" pitchFamily="34" charset="0"/>
                        </a:rPr>
                        <a:t>14</a:t>
                      </a:r>
                      <a:endParaRPr lang="en-GB" dirty="0">
                        <a:latin typeface="Arial" panose="020B0604020202020204" pitchFamily="34" charset="0"/>
                        <a:cs typeface="Arial" panose="020B0604020202020204" pitchFamily="34" charset="0"/>
                      </a:endParaRPr>
                    </a:p>
                  </a:txBody>
                  <a:tcPr anchor="ctr"/>
                </a:tc>
                <a:tc>
                  <a:txBody>
                    <a:bodyPr/>
                    <a:lstStyle/>
                    <a:p>
                      <a:endParaRPr lang="en-GB" dirty="0">
                        <a:latin typeface="Arial" panose="020B0604020202020204" pitchFamily="34" charset="0"/>
                        <a:cs typeface="Arial" panose="020B0604020202020204" pitchFamily="34" charset="0"/>
                      </a:endParaRPr>
                    </a:p>
                  </a:txBody>
                  <a:tcPr anchor="ctr"/>
                </a:tc>
              </a:tr>
              <a:tr h="332283">
                <a:tc>
                  <a:txBody>
                    <a:bodyPr/>
                    <a:lstStyle/>
                    <a:p>
                      <a:r>
                        <a:rPr lang="en-GB" dirty="0" smtClean="0">
                          <a:latin typeface="Arial" panose="020B0604020202020204" pitchFamily="34" charset="0"/>
                          <a:cs typeface="Arial" panose="020B0604020202020204" pitchFamily="34" charset="0"/>
                        </a:rPr>
                        <a:t>15</a:t>
                      </a:r>
                      <a:endParaRPr lang="en-GB" dirty="0">
                        <a:latin typeface="Arial" panose="020B0604020202020204" pitchFamily="34" charset="0"/>
                        <a:cs typeface="Arial" panose="020B0604020202020204" pitchFamily="34" charset="0"/>
                      </a:endParaRPr>
                    </a:p>
                  </a:txBody>
                  <a:tcPr anchor="ctr"/>
                </a:tc>
                <a:tc>
                  <a:txBody>
                    <a:bodyPr/>
                    <a:lstStyle/>
                    <a:p>
                      <a:endParaRPr lang="en-GB" dirty="0">
                        <a:latin typeface="Arial" panose="020B0604020202020204" pitchFamily="34" charset="0"/>
                        <a:cs typeface="Arial" panose="020B0604020202020204" pitchFamily="34" charset="0"/>
                      </a:endParaRPr>
                    </a:p>
                  </a:txBody>
                  <a:tcPr anchor="ctr"/>
                </a:tc>
              </a:tr>
            </a:tbl>
          </a:graphicData>
        </a:graphic>
      </p:graphicFrame>
    </p:spTree>
    <p:extLst>
      <p:ext uri="{BB962C8B-B14F-4D97-AF65-F5344CB8AC3E}">
        <p14:creationId xmlns:p14="http://schemas.microsoft.com/office/powerpoint/2010/main" val="2703255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427655611"/>
              </p:ext>
            </p:extLst>
          </p:nvPr>
        </p:nvGraphicFramePr>
        <p:xfrm>
          <a:off x="0" y="0"/>
          <a:ext cx="6858000" cy="9144002"/>
        </p:xfrm>
        <a:graphic>
          <a:graphicData uri="http://schemas.openxmlformats.org/drawingml/2006/table">
            <a:tbl>
              <a:tblPr firstRow="1" bandRow="1">
                <a:tableStyleId>{5940675A-B579-460E-94D1-54222C63F5DA}</a:tableStyleId>
              </a:tblPr>
              <a:tblGrid>
                <a:gridCol w="2286000"/>
                <a:gridCol w="2286000"/>
                <a:gridCol w="2286000"/>
              </a:tblGrid>
              <a:tr h="1306286">
                <a:tc>
                  <a:txBody>
                    <a:bodyPr/>
                    <a:lstStyle/>
                    <a:p>
                      <a:endParaRPr lang="en-GB" dirty="0"/>
                    </a:p>
                  </a:txBody>
                  <a:tcPr/>
                </a:tc>
                <a:tc>
                  <a:txBody>
                    <a:bodyPr/>
                    <a:lstStyle/>
                    <a:p>
                      <a:pPr algn="ctr"/>
                      <a:r>
                        <a:rPr lang="en-GB" sz="4800" dirty="0" smtClean="0">
                          <a:latin typeface="Arial Rounded MT Bold" panose="020F0704030504030204" pitchFamily="34" charset="0"/>
                        </a:rPr>
                        <a:t>SER</a:t>
                      </a:r>
                      <a:endParaRPr lang="en-GB" sz="4800" dirty="0">
                        <a:latin typeface="Arial Rounded MT Bold" panose="020F0704030504030204" pitchFamily="34" charset="0"/>
                      </a:endParaRPr>
                    </a:p>
                  </a:txBody>
                  <a:tcPr anchor="ctr"/>
                </a:tc>
                <a:tc>
                  <a:txBody>
                    <a:bodyPr/>
                    <a:lstStyle/>
                    <a:p>
                      <a:pPr algn="ctr"/>
                      <a:r>
                        <a:rPr lang="en-GB" sz="4800" dirty="0" smtClean="0">
                          <a:latin typeface="Arial Rounded MT Bold" panose="020F0704030504030204" pitchFamily="34" charset="0"/>
                        </a:rPr>
                        <a:t>ESTAR</a:t>
                      </a:r>
                      <a:endParaRPr lang="en-GB" sz="4800" dirty="0">
                        <a:latin typeface="Arial Rounded MT Bold" panose="020F0704030504030204" pitchFamily="34" charset="0"/>
                      </a:endParaRPr>
                    </a:p>
                  </a:txBody>
                  <a:tcPr anchor="ctr"/>
                </a:tc>
              </a:tr>
              <a:tr h="1306286">
                <a:tc>
                  <a:txBody>
                    <a:bodyPr/>
                    <a:lstStyle/>
                    <a:p>
                      <a:pPr algn="ctr"/>
                      <a:r>
                        <a:rPr lang="en-GB" sz="4400" dirty="0" smtClean="0">
                          <a:latin typeface="Arial Black" panose="020B0A04020102020204" pitchFamily="34" charset="0"/>
                        </a:rPr>
                        <a:t>I am</a:t>
                      </a:r>
                      <a:endParaRPr lang="en-GB" sz="4400" dirty="0">
                        <a:latin typeface="Arial Black" panose="020B0A04020102020204" pitchFamily="34" charset="0"/>
                      </a:endParaRPr>
                    </a:p>
                  </a:txBody>
                  <a:tcPr anchor="ctr"/>
                </a:tc>
                <a:tc>
                  <a:txBody>
                    <a:bodyPr/>
                    <a:lstStyle/>
                    <a:p>
                      <a:endParaRPr lang="en-GB"/>
                    </a:p>
                  </a:txBody>
                  <a:tcPr/>
                </a:tc>
                <a:tc>
                  <a:txBody>
                    <a:bodyPr/>
                    <a:lstStyle/>
                    <a:p>
                      <a:endParaRPr lang="en-GB"/>
                    </a:p>
                  </a:txBody>
                  <a:tcPr/>
                </a:tc>
              </a:tr>
              <a:tr h="1306286">
                <a:tc>
                  <a:txBody>
                    <a:bodyPr/>
                    <a:lstStyle/>
                    <a:p>
                      <a:pPr algn="ctr"/>
                      <a:r>
                        <a:rPr lang="en-GB" sz="3200" dirty="0" smtClean="0">
                          <a:latin typeface="Arial Black" panose="020B0A04020102020204" pitchFamily="34" charset="0"/>
                        </a:rPr>
                        <a:t>you are </a:t>
                      </a:r>
                      <a:r>
                        <a:rPr lang="en-GB" dirty="0" smtClean="0">
                          <a:latin typeface="Arial Black" panose="020B0A04020102020204" pitchFamily="34" charset="0"/>
                        </a:rPr>
                        <a:t/>
                      </a:r>
                      <a:br>
                        <a:rPr lang="en-GB" dirty="0" smtClean="0">
                          <a:latin typeface="Arial Black" panose="020B0A04020102020204" pitchFamily="34" charset="0"/>
                        </a:rPr>
                      </a:br>
                      <a:r>
                        <a:rPr lang="en-GB" dirty="0" smtClean="0">
                          <a:latin typeface="Arial Black" panose="020B0A04020102020204" pitchFamily="34" charset="0"/>
                        </a:rPr>
                        <a:t>(singular/familiar)</a:t>
                      </a:r>
                      <a:endParaRPr lang="en-GB" dirty="0">
                        <a:latin typeface="Arial Black" panose="020B0A04020102020204" pitchFamily="34" charset="0"/>
                      </a:endParaRPr>
                    </a:p>
                  </a:txBody>
                  <a:tcPr anchor="ctr"/>
                </a:tc>
                <a:tc>
                  <a:txBody>
                    <a:bodyPr/>
                    <a:lstStyle/>
                    <a:p>
                      <a:endParaRPr lang="en-GB"/>
                    </a:p>
                  </a:txBody>
                  <a:tcPr/>
                </a:tc>
                <a:tc>
                  <a:txBody>
                    <a:bodyPr/>
                    <a:lstStyle/>
                    <a:p>
                      <a:endParaRPr lang="en-GB"/>
                    </a:p>
                  </a:txBody>
                  <a:tcPr/>
                </a:tc>
              </a:tr>
              <a:tr h="1306286">
                <a:tc>
                  <a:txBody>
                    <a:bodyPr/>
                    <a:lstStyle/>
                    <a:p>
                      <a:pPr algn="ctr"/>
                      <a:r>
                        <a:rPr lang="en-GB" sz="3600" dirty="0" smtClean="0">
                          <a:latin typeface="Arial Black" panose="020B0A04020102020204" pitchFamily="34" charset="0"/>
                        </a:rPr>
                        <a:t>s/he is</a:t>
                      </a:r>
                      <a:r>
                        <a:rPr lang="en-GB" dirty="0" smtClean="0">
                          <a:latin typeface="Arial Black" panose="020B0A04020102020204" pitchFamily="34" charset="0"/>
                        </a:rPr>
                        <a:t/>
                      </a:r>
                      <a:br>
                        <a:rPr lang="en-GB" dirty="0" smtClean="0">
                          <a:latin typeface="Arial Black" panose="020B0A04020102020204" pitchFamily="34" charset="0"/>
                        </a:rPr>
                      </a:br>
                      <a:r>
                        <a:rPr lang="en-GB" dirty="0" smtClean="0">
                          <a:latin typeface="Arial Black" panose="020B0A04020102020204" pitchFamily="34" charset="0"/>
                        </a:rPr>
                        <a:t>(</a:t>
                      </a:r>
                      <a:r>
                        <a:rPr lang="en-GB" sz="1600" dirty="0" smtClean="0">
                          <a:latin typeface="Arial Black" panose="020B0A04020102020204" pitchFamily="34" charset="0"/>
                        </a:rPr>
                        <a:t>you are </a:t>
                      </a:r>
                      <a:r>
                        <a:rPr lang="en-GB" dirty="0" smtClean="0">
                          <a:latin typeface="Arial Black" panose="020B0A04020102020204" pitchFamily="34" charset="0"/>
                        </a:rPr>
                        <a:t>– singular/formal)</a:t>
                      </a:r>
                      <a:endParaRPr lang="en-GB" dirty="0">
                        <a:latin typeface="Arial Black" panose="020B0A04020102020204" pitchFamily="34" charset="0"/>
                      </a:endParaRPr>
                    </a:p>
                  </a:txBody>
                  <a:tcPr anchor="ctr"/>
                </a:tc>
                <a:tc>
                  <a:txBody>
                    <a:bodyPr/>
                    <a:lstStyle/>
                    <a:p>
                      <a:endParaRPr lang="en-GB"/>
                    </a:p>
                  </a:txBody>
                  <a:tcPr/>
                </a:tc>
                <a:tc>
                  <a:txBody>
                    <a:bodyPr/>
                    <a:lstStyle/>
                    <a:p>
                      <a:endParaRPr lang="en-GB"/>
                    </a:p>
                  </a:txBody>
                  <a:tcPr/>
                </a:tc>
              </a:tr>
              <a:tr h="1306286">
                <a:tc>
                  <a:txBody>
                    <a:bodyPr/>
                    <a:lstStyle/>
                    <a:p>
                      <a:pPr algn="ctr"/>
                      <a:r>
                        <a:rPr lang="en-GB" sz="3600" dirty="0" smtClean="0">
                          <a:latin typeface="Arial Black" panose="020B0A04020102020204" pitchFamily="34" charset="0"/>
                        </a:rPr>
                        <a:t>we are</a:t>
                      </a:r>
                      <a:endParaRPr lang="en-GB" sz="3600" dirty="0">
                        <a:latin typeface="Arial Black" panose="020B0A04020102020204" pitchFamily="34" charset="0"/>
                      </a:endParaRPr>
                    </a:p>
                  </a:txBody>
                  <a:tcPr anchor="ctr"/>
                </a:tc>
                <a:tc>
                  <a:txBody>
                    <a:bodyPr/>
                    <a:lstStyle/>
                    <a:p>
                      <a:endParaRPr lang="en-GB"/>
                    </a:p>
                  </a:txBody>
                  <a:tcPr/>
                </a:tc>
                <a:tc>
                  <a:txBody>
                    <a:bodyPr/>
                    <a:lstStyle/>
                    <a:p>
                      <a:endParaRPr lang="en-GB"/>
                    </a:p>
                  </a:txBody>
                  <a:tcPr/>
                </a:tc>
              </a:tr>
              <a:tr h="1306286">
                <a:tc>
                  <a:txBody>
                    <a:bodyPr/>
                    <a:lstStyle/>
                    <a:p>
                      <a:pPr algn="ctr"/>
                      <a:r>
                        <a:rPr lang="en-GB" sz="3200" dirty="0" smtClean="0">
                          <a:latin typeface="Arial Black" panose="020B0A04020102020204" pitchFamily="34" charset="0"/>
                        </a:rPr>
                        <a:t>you are</a:t>
                      </a:r>
                      <a:br>
                        <a:rPr lang="en-GB" sz="3200" dirty="0" smtClean="0">
                          <a:latin typeface="Arial Black" panose="020B0A04020102020204" pitchFamily="34" charset="0"/>
                        </a:rPr>
                      </a:br>
                      <a:r>
                        <a:rPr lang="en-GB" dirty="0" smtClean="0">
                          <a:latin typeface="Arial Black" panose="020B0A04020102020204" pitchFamily="34" charset="0"/>
                        </a:rPr>
                        <a:t>(plural/familiar)</a:t>
                      </a:r>
                      <a:endParaRPr lang="en-GB" dirty="0">
                        <a:latin typeface="Arial Black" panose="020B0A04020102020204" pitchFamily="34" charset="0"/>
                      </a:endParaRPr>
                    </a:p>
                  </a:txBody>
                  <a:tcPr anchor="ctr"/>
                </a:tc>
                <a:tc>
                  <a:txBody>
                    <a:bodyPr/>
                    <a:lstStyle/>
                    <a:p>
                      <a:endParaRPr lang="en-GB"/>
                    </a:p>
                  </a:txBody>
                  <a:tcPr/>
                </a:tc>
                <a:tc>
                  <a:txBody>
                    <a:bodyPr/>
                    <a:lstStyle/>
                    <a:p>
                      <a:endParaRPr lang="en-GB"/>
                    </a:p>
                  </a:txBody>
                  <a:tcPr/>
                </a:tc>
              </a:tr>
              <a:tr h="1306286">
                <a:tc>
                  <a:txBody>
                    <a:bodyPr/>
                    <a:lstStyle/>
                    <a:p>
                      <a:pPr algn="ctr"/>
                      <a:r>
                        <a:rPr lang="en-GB" sz="3200" dirty="0" smtClean="0">
                          <a:latin typeface="Arial Black" panose="020B0A04020102020204" pitchFamily="34" charset="0"/>
                        </a:rPr>
                        <a:t>they are</a:t>
                      </a:r>
                      <a:br>
                        <a:rPr lang="en-GB" sz="3200" dirty="0" smtClean="0">
                          <a:latin typeface="Arial Black" panose="020B0A04020102020204" pitchFamily="34" charset="0"/>
                        </a:rPr>
                      </a:br>
                      <a:r>
                        <a:rPr lang="en-GB" dirty="0" smtClean="0">
                          <a:latin typeface="Arial Black" panose="020B0A04020102020204" pitchFamily="34" charset="0"/>
                        </a:rPr>
                        <a:t>(</a:t>
                      </a:r>
                      <a:r>
                        <a:rPr lang="en-GB" sz="1600" dirty="0" smtClean="0">
                          <a:latin typeface="Arial Black" panose="020B0A04020102020204" pitchFamily="34" charset="0"/>
                        </a:rPr>
                        <a:t>you are </a:t>
                      </a:r>
                      <a:r>
                        <a:rPr lang="en-GB" dirty="0" smtClean="0">
                          <a:latin typeface="Arial Black" panose="020B0A04020102020204" pitchFamily="34" charset="0"/>
                        </a:rPr>
                        <a:t>– plural/formal)</a:t>
                      </a:r>
                      <a:endParaRPr lang="en-GB" dirty="0">
                        <a:latin typeface="Arial Black" panose="020B0A04020102020204" pitchFamily="34" charset="0"/>
                      </a:endParaRPr>
                    </a:p>
                  </a:txBody>
                  <a:tcPr anchor="ctr"/>
                </a:tc>
                <a:tc>
                  <a:txBody>
                    <a:bodyPr/>
                    <a:lstStyle/>
                    <a:p>
                      <a:endParaRPr lang="en-GB"/>
                    </a:p>
                  </a:txBody>
                  <a:tcPr/>
                </a:tc>
                <a:tc>
                  <a:txBody>
                    <a:bodyPr/>
                    <a:lstStyle/>
                    <a:p>
                      <a:endParaRPr lang="en-GB" dirty="0"/>
                    </a:p>
                  </a:txBody>
                  <a:tcPr/>
                </a:tc>
              </a:tr>
            </a:tbl>
          </a:graphicData>
        </a:graphic>
      </p:graphicFrame>
    </p:spTree>
    <p:extLst>
      <p:ext uri="{BB962C8B-B14F-4D97-AF65-F5344CB8AC3E}">
        <p14:creationId xmlns:p14="http://schemas.microsoft.com/office/powerpoint/2010/main" val="1698259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rot="16200000">
            <a:off x="4762" y="1995487"/>
            <a:ext cx="6848475" cy="5153025"/>
          </a:xfrm>
          <a:prstGeom prst="rect">
            <a:avLst/>
          </a:prstGeom>
        </p:spPr>
      </p:pic>
    </p:spTree>
    <p:extLst>
      <p:ext uri="{BB962C8B-B14F-4D97-AF65-F5344CB8AC3E}">
        <p14:creationId xmlns:p14="http://schemas.microsoft.com/office/powerpoint/2010/main" val="3335181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clrChange>
              <a:clrFrom>
                <a:srgbClr val="FFFFFF"/>
              </a:clrFrom>
              <a:clrTo>
                <a:srgbClr val="FFFFFF">
                  <a:alpha val="0"/>
                </a:srgbClr>
              </a:clrTo>
            </a:clrChange>
          </a:blip>
          <a:stretch>
            <a:fillRect/>
          </a:stretch>
        </p:blipFill>
        <p:spPr>
          <a:xfrm>
            <a:off x="31315" y="400110"/>
            <a:ext cx="6652514" cy="4989385"/>
          </a:xfrm>
          <a:prstGeom prst="rect">
            <a:avLst/>
          </a:prstGeom>
        </p:spPr>
      </p:pic>
      <p:pic>
        <p:nvPicPr>
          <p:cNvPr id="5" name="Picture 4"/>
          <p:cNvPicPr>
            <a:picLocks noChangeAspect="1"/>
          </p:cNvPicPr>
          <p:nvPr/>
        </p:nvPicPr>
        <p:blipFill>
          <a:blip r:embed="rId3">
            <a:clrChange>
              <a:clrFrom>
                <a:srgbClr val="FFFFFF"/>
              </a:clrFrom>
              <a:clrTo>
                <a:srgbClr val="FFFFFF">
                  <a:alpha val="0"/>
                </a:srgbClr>
              </a:clrTo>
            </a:clrChange>
          </a:blip>
          <a:stretch>
            <a:fillRect/>
          </a:stretch>
        </p:blipFill>
        <p:spPr>
          <a:xfrm>
            <a:off x="0" y="6447403"/>
            <a:ext cx="6848502" cy="2370025"/>
          </a:xfrm>
          <a:prstGeom prst="rect">
            <a:avLst/>
          </a:prstGeom>
        </p:spPr>
      </p:pic>
      <p:pic>
        <p:nvPicPr>
          <p:cNvPr id="6" name="Picture 5"/>
          <p:cNvPicPr>
            <a:picLocks noChangeAspect="1"/>
          </p:cNvPicPr>
          <p:nvPr/>
        </p:nvPicPr>
        <p:blipFill>
          <a:blip r:embed="rId4">
            <a:clrChange>
              <a:clrFrom>
                <a:srgbClr val="FFFFFF"/>
              </a:clrFrom>
              <a:clrTo>
                <a:srgbClr val="FFFFFF">
                  <a:alpha val="0"/>
                </a:srgbClr>
              </a:clrTo>
            </a:clrChange>
          </a:blip>
          <a:stretch>
            <a:fillRect/>
          </a:stretch>
        </p:blipFill>
        <p:spPr>
          <a:xfrm>
            <a:off x="31315" y="5389495"/>
            <a:ext cx="6827773" cy="978648"/>
          </a:xfrm>
          <a:prstGeom prst="rect">
            <a:avLst/>
          </a:prstGeom>
        </p:spPr>
      </p:pic>
      <p:sp>
        <p:nvSpPr>
          <p:cNvPr id="7" name="TextBox 6"/>
          <p:cNvSpPr txBox="1"/>
          <p:nvPr/>
        </p:nvSpPr>
        <p:spPr>
          <a:xfrm>
            <a:off x="31315" y="0"/>
            <a:ext cx="8144682" cy="400110"/>
          </a:xfrm>
          <a:prstGeom prst="rect">
            <a:avLst/>
          </a:prstGeom>
          <a:noFill/>
        </p:spPr>
        <p:txBody>
          <a:bodyPr wrap="square" rtlCol="0">
            <a:spAutoFit/>
          </a:bodyPr>
          <a:lstStyle/>
          <a:p>
            <a:r>
              <a:rPr lang="en-GB" sz="2000" b="1" dirty="0" err="1" smtClean="0">
                <a:latin typeface="Arial" panose="020B0604020202020204" pitchFamily="34" charset="0"/>
                <a:cs typeface="Arial" panose="020B0604020202020204" pitchFamily="34" charset="0"/>
              </a:rPr>
              <a:t>En</a:t>
            </a:r>
            <a:r>
              <a:rPr lang="en-GB" sz="2000" b="1" dirty="0" smtClean="0">
                <a:latin typeface="Arial" panose="020B0604020202020204" pitchFamily="34" charset="0"/>
                <a:cs typeface="Arial" panose="020B0604020202020204" pitchFamily="34" charset="0"/>
              </a:rPr>
              <a:t> el </a:t>
            </a:r>
            <a:r>
              <a:rPr lang="en-GB" sz="2000" b="1" dirty="0" err="1" smtClean="0">
                <a:latin typeface="Arial" panose="020B0604020202020204" pitchFamily="34" charset="0"/>
                <a:cs typeface="Arial" panose="020B0604020202020204" pitchFamily="34" charset="0"/>
              </a:rPr>
              <a:t>parque</a:t>
            </a:r>
            <a:endParaRPr lang="en-GB"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70575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728</TotalTime>
  <Words>2620</Words>
  <Application>Microsoft Office PowerPoint</Application>
  <PresentationFormat>On-screen Show (4:3)</PresentationFormat>
  <Paragraphs>395</Paragraphs>
  <Slides>26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Arial Black</vt:lpstr>
      <vt:lpstr>Arial Rounded MT Bold</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Study</dc:creator>
  <cp:lastModifiedBy>Study</cp:lastModifiedBy>
  <cp:revision>74</cp:revision>
  <dcterms:created xsi:type="dcterms:W3CDTF">2016-10-24T14:44:00Z</dcterms:created>
  <dcterms:modified xsi:type="dcterms:W3CDTF">2016-11-20T14:56:44Z</dcterms:modified>
</cp:coreProperties>
</file>