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3" r:id="rId3"/>
    <p:sldId id="302" r:id="rId4"/>
    <p:sldId id="303" r:id="rId5"/>
    <p:sldId id="304" r:id="rId6"/>
    <p:sldId id="298" r:id="rId7"/>
    <p:sldId id="281" r:id="rId8"/>
    <p:sldId id="299" r:id="rId9"/>
    <p:sldId id="278" r:id="rId10"/>
    <p:sldId id="300" r:id="rId11"/>
    <p:sldId id="294" r:id="rId12"/>
    <p:sldId id="265" r:id="rId13"/>
    <p:sldId id="301" r:id="rId14"/>
    <p:sldId id="289" r:id="rId15"/>
    <p:sldId id="295" r:id="rId16"/>
    <p:sldId id="296" r:id="rId17"/>
    <p:sldId id="297" r:id="rId18"/>
    <p:sldId id="290" r:id="rId19"/>
    <p:sldId id="257" r:id="rId20"/>
    <p:sldId id="258" r:id="rId21"/>
    <p:sldId id="259" r:id="rId22"/>
    <p:sldId id="284" r:id="rId23"/>
    <p:sldId id="308" r:id="rId24"/>
    <p:sldId id="287" r:id="rId25"/>
    <p:sldId id="305" r:id="rId26"/>
    <p:sldId id="306" r:id="rId27"/>
    <p:sldId id="307" r:id="rId28"/>
    <p:sldId id="260" r:id="rId29"/>
    <p:sldId id="261" r:id="rId30"/>
    <p:sldId id="263" r:id="rId31"/>
    <p:sldId id="264" r:id="rId32"/>
    <p:sldId id="267" r:id="rId33"/>
    <p:sldId id="268" r:id="rId34"/>
    <p:sldId id="269" r:id="rId35"/>
    <p:sldId id="270" r:id="rId36"/>
    <p:sldId id="271" r:id="rId37"/>
    <p:sldId id="272" r:id="rId38"/>
    <p:sldId id="273" r:id="rId39"/>
    <p:sldId id="274" r:id="rId40"/>
    <p:sldId id="275" r:id="rId41"/>
    <p:sldId id="276" r:id="rId42"/>
    <p:sldId id="277" r:id="rId43"/>
    <p:sldId id="291" r:id="rId44"/>
    <p:sldId id="29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83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FEA5-B09D-4EBB-A3B6-C4B646A41D01}" type="datetimeFigureOut">
              <a:rPr lang="en-GB" smtClean="0"/>
              <a:t>21/09/2011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7FBD5-C8D6-44EA-A072-D4473285BE1E}" type="slidenum">
              <a:rPr lang="en-GB" smtClean="0"/>
              <a:t>‹#›</a:t>
            </a:fld>
            <a:endParaRPr lang="en-GB"/>
          </a:p>
        </p:txBody>
      </p:sp>
    </p:spTree>
    <p:extLst>
      <p:ext uri="{BB962C8B-B14F-4D97-AF65-F5344CB8AC3E}">
        <p14:creationId xmlns:p14="http://schemas.microsoft.com/office/powerpoint/2010/main" val="4958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Group talk activity to use to discuss the programmes</a:t>
            </a:r>
            <a:r>
              <a:rPr lang="en-GB" baseline="0" dirty="0" smtClean="0"/>
              <a:t> from the video clip.  In the boxes to the right they can put the number of the clip and note what their impression of the clip is.  They may need to watch the sequence a couple of times before they talk about it.  </a:t>
            </a:r>
            <a:endParaRPr lang="en-GB"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371AAA-D57D-4509-86EC-640027635537}" type="slidenum">
              <a:rPr lang="en-US">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Students may say anything from ‘2012 porque es futuro y los otros son pasados’ or ‘2012’ porque son ‘dos mil’ y los otros son ‘mil novecientos’.  My answer is ‘1992’ porque los juegos olimpicos tuvieron lugar en Barcelona y los otros en Londres.</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874425A-CD88-46C2-8D72-A479D8A3CFB7}" type="slidenum">
              <a:rPr lang="en-US"/>
              <a:pPr fontAlgn="base">
                <a:spcBef>
                  <a:spcPct val="0"/>
                </a:spcBef>
                <a:spcAft>
                  <a:spcPct val="0"/>
                </a:spcAft>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El hockey, el remo, el tenis de mesa o el baloncesto.  El remo porque es el unico que necesita agua?  El remo porque los otros tienen pelotas?  El tenis de mesa porque es el unico deporte individual – los otros son deportes de equipo?</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03C20B-E99D-41EB-83E5-059B4A6EB2F6}" type="slidenum">
              <a:rPr lang="en-US"/>
              <a:pPr fontAlgn="base">
                <a:spcBef>
                  <a:spcPct val="0"/>
                </a:spcBef>
                <a:spcAft>
                  <a:spcPct val="0"/>
                </a:spcAft>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2DF25AF4-0234-4C06-AF84-B9D88381C506}" type="slidenum">
              <a:rPr lang="en-GB" smtClean="0"/>
              <a:pPr/>
              <a:t>26</a:t>
            </a:fld>
            <a:endParaRPr lang="en-GB"/>
          </a:p>
        </p:txBody>
      </p:sp>
    </p:spTree>
    <p:extLst>
      <p:ext uri="{BB962C8B-B14F-4D97-AF65-F5344CB8AC3E}">
        <p14:creationId xmlns:p14="http://schemas.microsoft.com/office/powerpoint/2010/main" val="219611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http://www.muchosgifs.com/1a1a1a/hogar/cubos/basura25.gif</a:t>
            </a:r>
            <a:endParaRPr lang="en-GB" dirty="0"/>
          </a:p>
        </p:txBody>
      </p:sp>
      <p:sp>
        <p:nvSpPr>
          <p:cNvPr id="4" name="Slide Number Placeholder 3"/>
          <p:cNvSpPr>
            <a:spLocks noGrp="1"/>
          </p:cNvSpPr>
          <p:nvPr>
            <p:ph type="sldNum" sz="quarter" idx="10"/>
          </p:nvPr>
        </p:nvSpPr>
        <p:spPr/>
        <p:txBody>
          <a:bodyPr/>
          <a:lstStyle/>
          <a:p>
            <a:fld id="{81741789-B1BC-4AD9-B932-EE4EA5145632}" type="slidenum">
              <a:rPr lang="en-GB" smtClean="0"/>
              <a:t>28</a:t>
            </a:fld>
            <a:endParaRPr lang="en-GB"/>
          </a:p>
        </p:txBody>
      </p:sp>
    </p:spTree>
    <p:extLst>
      <p:ext uri="{BB962C8B-B14F-4D97-AF65-F5344CB8AC3E}">
        <p14:creationId xmlns:p14="http://schemas.microsoft.com/office/powerpoint/2010/main" val="190902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8</a:t>
            </a:fld>
            <a:endParaRPr lang="en-GB"/>
          </a:p>
        </p:txBody>
      </p:sp>
      <p:sp>
        <p:nvSpPr>
          <p:cNvPr id="15363"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8</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http://www.cosasdemotor.es/images/novedades_ley_de_trafico.jpg</a:t>
            </a:r>
            <a:endParaRPr lang="en-GB" dirty="0"/>
          </a:p>
        </p:txBody>
      </p:sp>
      <p:sp>
        <p:nvSpPr>
          <p:cNvPr id="4" name="Slide Number Placeholder 3"/>
          <p:cNvSpPr>
            <a:spLocks noGrp="1"/>
          </p:cNvSpPr>
          <p:nvPr>
            <p:ph type="sldNum" sz="quarter" idx="10"/>
          </p:nvPr>
        </p:nvSpPr>
        <p:spPr/>
        <p:txBody>
          <a:bodyPr/>
          <a:lstStyle/>
          <a:p>
            <a:fld id="{841230EF-DF0B-481E-B4AC-33909D176927}" type="slidenum">
              <a:rPr lang="en-GB" smtClean="0"/>
              <a:t>29</a:t>
            </a:fld>
            <a:endParaRPr lang="en-GB"/>
          </a:p>
        </p:txBody>
      </p:sp>
    </p:spTree>
    <p:extLst>
      <p:ext uri="{BB962C8B-B14F-4D97-AF65-F5344CB8AC3E}">
        <p14:creationId xmlns:p14="http://schemas.microsoft.com/office/powerpoint/2010/main" val="117714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Pairs work with this stimulus (within given time limit) to come up with as many statements/utterances using one or more of the picture or verbal prompts.  This one has the theme of school.  </a:t>
            </a: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0F8A07F-0521-40BE-ADC6-AAFDB815D0A8}" type="slidenum">
              <a:rPr lang="en-US" smtClean="0">
                <a:latin typeface="Calibri" pitchFamily="34" charset="0"/>
              </a:rPr>
              <a:pPr eaLnBrk="1" hangingPunct="1"/>
              <a:t>31</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Students have to change something in the sentence – it could be one detail, it could be the whole thing, it could be adding an additional detail to ‘grow’ the sentence.  </a:t>
            </a: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D6B7CC-78D9-41C9-8324-E3CAD1DC4776}" type="slidenum">
              <a:rPr lang="en-US">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 used this after revising present and imperfect talking about healthy lifestyles so they could relate that</a:t>
            </a:r>
            <a:br>
              <a:rPr lang="en-US" smtClean="0"/>
            </a:br>
            <a:r>
              <a:rPr lang="en-US" smtClean="0"/>
              <a:t>back to what they eat/drink.</a:t>
            </a:r>
            <a:br>
              <a:rPr lang="en-US" smtClean="0"/>
            </a:br>
            <a:r>
              <a:rPr lang="en-US" smtClean="0"/>
              <a:t/>
            </a:r>
            <a:br>
              <a:rPr lang="en-US" smtClean="0"/>
            </a:br>
            <a:r>
              <a:rPr lang="en-US" smtClean="0"/>
              <a:t>I remember the girls being particularly enthusiastic, but the boys as well were quite quick to talk about era gorda porque comía muchas patatas fritas/comida rápida etc, no hacía deportes, era perezosa</a:t>
            </a:r>
            <a:br>
              <a:rPr lang="en-US" smtClean="0"/>
            </a:br>
            <a:r>
              <a:rPr lang="en-US" smtClean="0"/>
              <a:t>Some also brought back in quite a lot that we had previously done on sports and related that in, so they started off with era gorda/es delgada but then extended into why - they just made it up obviously!</a:t>
            </a:r>
            <a:br>
              <a:rPr lang="en-US" smtClean="0"/>
            </a:br>
            <a:r>
              <a:rPr lang="en-US" smtClean="0"/>
              <a:t>Using vocabulary they knew from talking about their own free time.</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5FB376-F56C-40F9-AC8A-6FAFCA345101}" type="slidenum">
              <a:rPr lang="en-US"/>
              <a:pPr eaLnBrk="1" hangingPunct="1"/>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 individual thought bubbles are for something that is only applicable to that 1 person and not the other two e.g. VB is a woman  The starburst in the middle is for something common to all e.g. They are famous and the rectangles between the pairs are for something that pair has in common. E.g. TH and DB are sporty.  With a zillion thanks to Jackie Howis, AST and SSAT LP in Kent for this lovely visual lay-out of this fab task type! </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285DCD-A2AE-4BC3-A527-632B5AB90BD7}" type="slidenum">
              <a:rPr lang="en-GB"/>
              <a:pPr eaLnBrk="1" hangingPunct="1"/>
              <a:t>41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966647-5C33-485B-8819-646173B0DDDE}" type="slidenum">
              <a:rPr lang="en-GB"/>
              <a:pPr eaLnBrk="1" hangingPunct="1"/>
              <a:t>42</a:t>
            </a:fld>
            <a:endParaRPr lang="en-GB"/>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Given a specific topic to talk about (or a set of questions if appropriate), students have to try to include each thing from the Bingo grid.  When they do, they cross off the box and in their pairs, it’s the first person to cross everything off who wins (full house).  </a:t>
            </a: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E355C-9566-47CC-9432-08EBC5FCC1DA}"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10</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11</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8 words will involve usually a very short clause with ‘weil’ or two clauses linked with ‘und’ or additional details like when and where.  So they focus on different ways to make their sentences longer.  It also works well to set &gt;9 words or &lt;5 words at times too.  </a:t>
            </a:r>
            <a:endParaRPr lang="en-US" smtClean="0"/>
          </a:p>
        </p:txBody>
      </p:sp>
      <p:sp>
        <p:nvSpPr>
          <p:cNvPr id="125956"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10098D-F3C9-4EA2-AF94-F31B1A63CFD1}" type="slidenum">
              <a:rPr lang="en-US" sz="1200"/>
              <a:pPr algn="r" eaLnBrk="1" hangingPunct="1"/>
              <a:t>13</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AA1F1108-95CB-4944-9CDD-9735EAF090B8}" type="slidenum">
              <a:rPr lang="en-GB" sz="1200"/>
              <a:pPr eaLnBrk="1" hangingPunct="1"/>
              <a:t>16</a:t>
            </a:fld>
            <a:endParaRPr lang="en-GB" sz="120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should use this sheet from last lesson to write a short intro paragraph about their Morph episode.  In lesson 3 they are going to work on narrating the story in the past to add to this.  If necessary there is more structured guidance given on Slide 8 for this task.</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0394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547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6758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9535F82A-C999-4EEB-A009-F08AE909BDA2}" type="slidenum">
              <a:rPr lang="en-GB"/>
              <a:pPr/>
              <a:t>‹#›</a:t>
            </a:fld>
            <a:endParaRPr lang="en-GB"/>
          </a:p>
        </p:txBody>
      </p:sp>
    </p:spTree>
    <p:extLst>
      <p:ext uri="{BB962C8B-B14F-4D97-AF65-F5344CB8AC3E}">
        <p14:creationId xmlns:p14="http://schemas.microsoft.com/office/powerpoint/2010/main" val="220310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24700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58BE-A72F-454D-B891-B738EC7351D4}"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9834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758BE-A72F-454D-B891-B738EC7351D4}"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931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758BE-A72F-454D-B891-B738EC7351D4}" type="datetimeFigureOut">
              <a:rPr lang="en-GB" smtClean="0"/>
              <a:t>21/09/2011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8487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758BE-A72F-454D-B891-B738EC7351D4}" type="datetimeFigureOut">
              <a:rPr lang="en-GB" smtClean="0"/>
              <a:t>21/09/2011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69169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58BE-A72F-454D-B891-B738EC7351D4}" type="datetimeFigureOut">
              <a:rPr lang="en-GB" smtClean="0"/>
              <a:t>21/09/2011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48844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7686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32217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58BE-A72F-454D-B891-B738EC7351D4}" type="datetimeFigureOut">
              <a:rPr lang="en-GB" smtClean="0"/>
              <a:t>21/09/2011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F7C5-C2E5-4642-8D63-E63F5225790A}" type="slidenum">
              <a:rPr lang="en-GB" smtClean="0"/>
              <a:t>‹#›</a:t>
            </a:fld>
            <a:endParaRPr lang="en-GB"/>
          </a:p>
        </p:txBody>
      </p:sp>
    </p:spTree>
    <p:extLst>
      <p:ext uri="{BB962C8B-B14F-4D97-AF65-F5344CB8AC3E}">
        <p14:creationId xmlns:p14="http://schemas.microsoft.com/office/powerpoint/2010/main" val="28084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youtube.com/watch?v=VNktrq3w6p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wmf"/><Relationship Id="rId12" Type="http://schemas.openxmlformats.org/officeDocument/2006/relationships/image" Target="../media/image28.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file:///\\SERVER1\Chris.Harte$\imgres%3fimgurl=www.probertencyclopaedia.com\j\Victoria%20Beckham.jpg&amp;imgrefurl=http:\www.probertencyclopaedia.com\CG.HTM&amp;h=163&amp;w=200&amp;prev=\images%3fq=beckham&amp;svnum=10&amp;hl=en&amp;lr=&amp;ie=UTF-8&amp;sa=G" TargetMode="External"/><Relationship Id="rId7"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hyperlink" Target="file:///\\SERVER1\Chris.Harte$\imgres" TargetMode="Externa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512639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Spontaneous classroom talk</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Introduction (Rachel)</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Practical examples building from the earliest</a:t>
                      </a:r>
                      <a:r>
                        <a:rPr lang="en-US" sz="2800" baseline="0" dirty="0" smtClean="0"/>
                        <a:t> stages (Morag)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Further examples – beginning from scratch with KS4 class (Rachel)</a:t>
                      </a:r>
                      <a:endParaRPr lang="en-US" sz="2800" dirty="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itle 1"/>
          <p:cNvSpPr txBox="1">
            <a:spLocks/>
          </p:cNvSpPr>
          <p:nvPr/>
        </p:nvSpPr>
        <p:spPr>
          <a:xfrm>
            <a:off x="539552" y="5013177"/>
            <a:ext cx="8058150" cy="864096"/>
          </a:xfrm>
          <a:prstGeom prst="rect">
            <a:avLst/>
          </a:prstGeom>
          <a:ln w="38100">
            <a:solidFill>
              <a:srgbClr val="002060"/>
            </a:solidFill>
          </a:ln>
        </p:spPr>
        <p:txBody>
          <a:bodyPr rtlCol="0" anchor="t">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Spontaneous  classroom talk</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78531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002060"/>
          </a:solidFill>
        </p:spPr>
        <p:txBody>
          <a:bodyPr/>
          <a:lstStyle/>
          <a:p>
            <a:r>
              <a:rPr lang="en-GB" sz="3800" b="1" dirty="0" err="1" smtClean="0">
                <a:solidFill>
                  <a:srgbClr val="FFFF99"/>
                </a:solidFill>
                <a:effectLst>
                  <a:outerShdw blurRad="38100" dist="38100" dir="2700000" algn="tl">
                    <a:srgbClr val="000000"/>
                  </a:outerShdw>
                </a:effectLst>
              </a:rPr>
              <a:t>Busca</a:t>
            </a:r>
            <a:r>
              <a:rPr lang="en-GB" sz="3800" b="1" dirty="0" smtClean="0">
                <a:solidFill>
                  <a:srgbClr val="FFFF99"/>
                </a:solidFill>
                <a:effectLst>
                  <a:outerShdw blurRad="38100" dist="38100" dir="2700000" algn="tl">
                    <a:srgbClr val="000000"/>
                  </a:outerShdw>
                </a:effectLst>
              </a:rPr>
              <a:t> </a:t>
            </a:r>
            <a:r>
              <a:rPr lang="en-GB" sz="3800" b="1" dirty="0">
                <a:solidFill>
                  <a:srgbClr val="FFFF99"/>
                </a:solidFill>
                <a:effectLst>
                  <a:outerShdw blurRad="38100" dist="38100" dir="2700000" algn="tl">
                    <a:srgbClr val="000000"/>
                  </a:outerShdw>
                </a:effectLst>
              </a:rPr>
              <a:t>a la persona </a:t>
            </a:r>
            <a:r>
              <a:rPr lang="en-GB" sz="3800" b="1" dirty="0" err="1" smtClean="0">
                <a:solidFill>
                  <a:srgbClr val="FFFF99"/>
                </a:solidFill>
                <a:effectLst>
                  <a:outerShdw blurRad="38100" dist="38100" dir="2700000" algn="tl">
                    <a:srgbClr val="000000"/>
                  </a:outerShdw>
                </a:effectLst>
              </a:rPr>
              <a:t>que</a:t>
            </a:r>
            <a:r>
              <a:rPr lang="en-GB" sz="3800" b="1" dirty="0" smtClean="0">
                <a:solidFill>
                  <a:srgbClr val="FFFF99"/>
                </a:solidFill>
                <a:effectLst>
                  <a:outerShdw blurRad="38100" dist="38100" dir="2700000" algn="tl">
                    <a:srgbClr val="000000"/>
                  </a:outerShdw>
                </a:effectLst>
              </a:rPr>
              <a:t> / a </a:t>
            </a:r>
            <a:r>
              <a:rPr lang="en-GB" sz="3800" b="1" dirty="0" err="1" smtClean="0">
                <a:solidFill>
                  <a:srgbClr val="FFFF99"/>
                </a:solidFill>
                <a:effectLst>
                  <a:outerShdw blurRad="38100" dist="38100" dir="2700000" algn="tl">
                    <a:srgbClr val="000000"/>
                  </a:outerShdw>
                </a:effectLst>
              </a:rPr>
              <a:t>quién</a:t>
            </a:r>
            <a:r>
              <a:rPr lang="en-GB" sz="3800" b="1" dirty="0" smtClean="0">
                <a:solidFill>
                  <a:srgbClr val="FFFF99"/>
                </a:solidFill>
                <a:effectLst>
                  <a:outerShdw blurRad="38100" dist="38100" dir="2700000" algn="tl">
                    <a:srgbClr val="000000"/>
                  </a:outerShdw>
                </a:effectLst>
              </a:rPr>
              <a:t>…</a:t>
            </a:r>
            <a:endParaRPr lang="en-GB" sz="3800" b="1" dirty="0">
              <a:solidFill>
                <a:srgbClr val="FFFF99"/>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92896"/>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err="1" smtClean="0">
                <a:solidFill>
                  <a:srgbClr val="000066"/>
                </a:solidFill>
                <a:latin typeface="Calibri" pitchFamily="34" charset="0"/>
                <a:cs typeface="Calibri" pitchFamily="34" charset="0"/>
              </a:rPr>
              <a:t>juega</a:t>
            </a:r>
            <a:r>
              <a:rPr lang="en-GB" sz="2800" b="1" dirty="0" smtClean="0">
                <a:solidFill>
                  <a:srgbClr val="000066"/>
                </a:solidFill>
                <a:latin typeface="Calibri" pitchFamily="34" charset="0"/>
                <a:cs typeface="Calibri" pitchFamily="34" charset="0"/>
              </a:rPr>
              <a:t> al </a:t>
            </a:r>
            <a:r>
              <a:rPr lang="en-GB" sz="2800" b="1" dirty="0" err="1" smtClean="0">
                <a:solidFill>
                  <a:srgbClr val="000066"/>
                </a:solidFill>
                <a:latin typeface="Calibri" pitchFamily="34" charset="0"/>
                <a:cs typeface="Calibri" pitchFamily="34" charset="0"/>
              </a:rPr>
              <a:t>fútbol</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sábados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va</a:t>
            </a:r>
            <a:r>
              <a:rPr lang="en-GB" sz="2800" b="1" dirty="0" smtClean="0">
                <a:solidFill>
                  <a:srgbClr val="000066"/>
                </a:solidFill>
                <a:latin typeface="Calibri" pitchFamily="34" charset="0"/>
                <a:cs typeface="Calibri" pitchFamily="34" charset="0"/>
              </a:rPr>
              <a:t> al cine a menudo.</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lee </a:t>
            </a:r>
            <a:r>
              <a:rPr lang="en-GB" sz="2800" b="1" dirty="0" err="1" smtClean="0">
                <a:solidFill>
                  <a:srgbClr val="000066"/>
                </a:solidFill>
                <a:latin typeface="Calibri" pitchFamily="34" charset="0"/>
                <a:cs typeface="Calibri" pitchFamily="34" charset="0"/>
              </a:rPr>
              <a:t>todos</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días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ve</a:t>
            </a:r>
            <a:r>
              <a:rPr lang="en-GB" sz="2800" b="1" dirty="0" smtClean="0">
                <a:solidFill>
                  <a:srgbClr val="000066"/>
                </a:solidFill>
                <a:latin typeface="Calibri" pitchFamily="34" charset="0"/>
                <a:cs typeface="Calibri" pitchFamily="34" charset="0"/>
              </a:rPr>
              <a:t> la </a:t>
            </a:r>
            <a:r>
              <a:rPr lang="en-GB" sz="2800" b="1" dirty="0" err="1" smtClean="0">
                <a:solidFill>
                  <a:srgbClr val="000066"/>
                </a:solidFill>
                <a:latin typeface="Calibri" pitchFamily="34" charset="0"/>
                <a:cs typeface="Calibri" pitchFamily="34" charset="0"/>
              </a:rPr>
              <a:t>tele</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cada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día</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nunca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descarga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música</a:t>
            </a:r>
            <a:r>
              <a:rPr lang="en-GB" sz="2800" b="1" dirty="0" smtClean="0">
                <a:solidFill>
                  <a:srgbClr val="000066"/>
                </a:solidFill>
                <a:latin typeface="Calibri" pitchFamily="34" charset="0"/>
                <a:cs typeface="Calibri" pitchFamily="34" charset="0"/>
              </a:rPr>
              <a:t> del Internet.</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29381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002060"/>
          </a:solidFill>
        </p:spPr>
        <p:txBody>
          <a:bodyPr/>
          <a:lstStyle/>
          <a:p>
            <a:r>
              <a:rPr lang="en-GB" sz="3800" b="1" dirty="0" err="1" smtClean="0">
                <a:solidFill>
                  <a:srgbClr val="FFFF99"/>
                </a:solidFill>
                <a:effectLst>
                  <a:outerShdw blurRad="38100" dist="38100" dir="2700000" algn="tl">
                    <a:srgbClr val="000000"/>
                  </a:outerShdw>
                </a:effectLst>
              </a:rPr>
              <a:t>Busca</a:t>
            </a:r>
            <a:r>
              <a:rPr lang="en-GB" sz="3800" b="1" dirty="0" smtClean="0">
                <a:solidFill>
                  <a:srgbClr val="FFFF99"/>
                </a:solidFill>
                <a:effectLst>
                  <a:outerShdw blurRad="38100" dist="38100" dir="2700000" algn="tl">
                    <a:srgbClr val="000000"/>
                  </a:outerShdw>
                </a:effectLst>
              </a:rPr>
              <a:t> </a:t>
            </a:r>
            <a:r>
              <a:rPr lang="en-GB" sz="3800" b="1" dirty="0">
                <a:solidFill>
                  <a:srgbClr val="FFFF99"/>
                </a:solidFill>
                <a:effectLst>
                  <a:outerShdw blurRad="38100" dist="38100" dir="2700000" algn="tl">
                    <a:srgbClr val="000000"/>
                  </a:outerShdw>
                </a:effectLst>
              </a:rPr>
              <a:t>a la persona </a:t>
            </a:r>
            <a:r>
              <a:rPr lang="en-GB" sz="3800" b="1" dirty="0" err="1" smtClean="0">
                <a:solidFill>
                  <a:srgbClr val="FFFF99"/>
                </a:solidFill>
                <a:effectLst>
                  <a:outerShdw blurRad="38100" dist="38100" dir="2700000" algn="tl">
                    <a:srgbClr val="000000"/>
                  </a:outerShdw>
                </a:effectLst>
              </a:rPr>
              <a:t>que</a:t>
            </a:r>
            <a:r>
              <a:rPr lang="en-GB" sz="3800" b="1" dirty="0" smtClean="0">
                <a:solidFill>
                  <a:srgbClr val="FFFF99"/>
                </a:solidFill>
                <a:effectLst>
                  <a:outerShdw blurRad="38100" dist="38100" dir="2700000" algn="tl">
                    <a:srgbClr val="000000"/>
                  </a:outerShdw>
                </a:effectLst>
              </a:rPr>
              <a:t> / a </a:t>
            </a:r>
            <a:r>
              <a:rPr lang="en-GB" sz="3800" b="1" dirty="0" err="1" smtClean="0">
                <a:solidFill>
                  <a:srgbClr val="FFFF99"/>
                </a:solidFill>
                <a:effectLst>
                  <a:outerShdw blurRad="38100" dist="38100" dir="2700000" algn="tl">
                    <a:srgbClr val="000000"/>
                  </a:outerShdw>
                </a:effectLst>
              </a:rPr>
              <a:t>quién</a:t>
            </a:r>
            <a:r>
              <a:rPr lang="en-GB" sz="3800" b="1" dirty="0" smtClean="0">
                <a:solidFill>
                  <a:srgbClr val="FFFF99"/>
                </a:solidFill>
                <a:effectLst>
                  <a:outerShdw blurRad="38100" dist="38100" dir="2700000" algn="tl">
                    <a:srgbClr val="000000"/>
                  </a:outerShdw>
                </a:effectLst>
              </a:rPr>
              <a:t>…</a:t>
            </a:r>
            <a:endParaRPr lang="en-GB" sz="3800" b="1" dirty="0">
              <a:solidFill>
                <a:srgbClr val="FFFF99"/>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89366"/>
            <a:ext cx="76327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a:t>
            </a: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Come Dine with Me.</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no le </a:t>
            </a:r>
            <a:r>
              <a:rPr lang="en-GB" sz="2800" b="1" dirty="0" err="1" smtClean="0">
                <a:solidFill>
                  <a:srgbClr val="000066"/>
                </a:solidFill>
                <a:latin typeface="Calibri" pitchFamily="34" charset="0"/>
                <a:cs typeface="Calibri" pitchFamily="34" charset="0"/>
              </a:rPr>
              <a:t>gusta</a:t>
            </a:r>
            <a:r>
              <a:rPr lang="en-GB" sz="2800" b="1" dirty="0" smtClean="0">
                <a:solidFill>
                  <a:srgbClr val="000066"/>
                </a:solidFill>
                <a:latin typeface="Calibri" pitchFamily="34" charset="0"/>
                <a:cs typeface="Calibri" pitchFamily="34" charset="0"/>
              </a:rPr>
              <a:t> Top Gear.</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a:t>
            </a:r>
            <a:r>
              <a:rPr lang="en-GB" sz="2800" b="1" dirty="0" smtClean="0">
                <a:solidFill>
                  <a:srgbClr val="000066"/>
                </a:solidFill>
                <a:latin typeface="Calibri" pitchFamily="34" charset="0"/>
                <a:cs typeface="Calibri" pitchFamily="34" charset="0"/>
              </a:rPr>
              <a:t> Factor X.</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423509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061566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3</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TARGET TALK</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60648"/>
            <a:ext cx="357808" cy="422660"/>
          </a:xfrm>
          <a:prstGeom prst="rect">
            <a:avLst/>
          </a:prstGeom>
        </p:spPr>
      </p:pic>
    </p:spTree>
    <p:extLst>
      <p:ext uri="{BB962C8B-B14F-4D97-AF65-F5344CB8AC3E}">
        <p14:creationId xmlns:p14="http://schemas.microsoft.com/office/powerpoint/2010/main" val="2910648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02347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14313"/>
            <a:ext cx="342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WordArt 3"/>
          <p:cNvSpPr>
            <a:spLocks noChangeArrowheads="1" noChangeShapeType="1" noTextEdit="1"/>
          </p:cNvSpPr>
          <p:nvPr/>
        </p:nvSpPr>
        <p:spPr bwMode="auto">
          <a:xfrm>
            <a:off x="214313" y="2357438"/>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programas</a:t>
            </a:r>
            <a:r>
              <a:rPr lang="fr-FR" sz="3600" kern="10" dirty="0" smtClean="0">
                <a:latin typeface="Calibri"/>
                <a:cs typeface="Calibri"/>
              </a:rPr>
              <a:t>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23556" name="Text Box 4"/>
          <p:cNvSpPr txBox="1">
            <a:spLocks noChangeArrowheads="1"/>
          </p:cNvSpPr>
          <p:nvPr/>
        </p:nvSpPr>
        <p:spPr bwMode="auto">
          <a:xfrm>
            <a:off x="0" y="314325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t>Your answer must contain EXACTLY 7 words!</a:t>
            </a:r>
          </a:p>
        </p:txBody>
      </p:sp>
      <p:sp>
        <p:nvSpPr>
          <p:cNvPr id="8" name="WordArt 3"/>
          <p:cNvSpPr>
            <a:spLocks noChangeArrowheads="1" noChangeShapeType="1" noTextEdit="1"/>
          </p:cNvSpPr>
          <p:nvPr/>
        </p:nvSpPr>
        <p:spPr bwMode="auto">
          <a:xfrm>
            <a:off x="285750" y="3714750"/>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programas</a:t>
            </a:r>
            <a:r>
              <a:rPr lang="fr-FR" sz="3600" kern="10" dirty="0" smtClean="0">
                <a:latin typeface="Calibri"/>
                <a:cs typeface="Calibri"/>
              </a:rPr>
              <a:t> no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9" name="Text Box 4"/>
          <p:cNvSpPr txBox="1">
            <a:spLocks noChangeArrowheads="1"/>
          </p:cNvSpPr>
          <p:nvPr/>
        </p:nvSpPr>
        <p:spPr bwMode="auto">
          <a:xfrm>
            <a:off x="0" y="457200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dirty="0"/>
              <a:t>Your answer must contain more than </a:t>
            </a:r>
            <a:r>
              <a:rPr lang="en-GB" sz="2400" b="1" dirty="0" smtClean="0"/>
              <a:t>9 </a:t>
            </a:r>
            <a:r>
              <a:rPr lang="en-GB" sz="2400" b="1" dirty="0"/>
              <a:t>words!</a:t>
            </a:r>
          </a:p>
        </p:txBody>
      </p:sp>
    </p:spTree>
    <p:extLst>
      <p:ext uri="{BB962C8B-B14F-4D97-AF65-F5344CB8AC3E}">
        <p14:creationId xmlns:p14="http://schemas.microsoft.com/office/powerpoint/2010/main" val="32312216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4693090"/>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4</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TALK</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08729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428625" y="6357938"/>
            <a:ext cx="828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r" eaLnBrk="1" hangingPunct="1"/>
            <a:r>
              <a:rPr lang="en-US">
                <a:hlinkClick r:id="rId4"/>
              </a:rPr>
              <a:t>http://www.youtube.com/watch?v=VNktrq3w6pE</a:t>
            </a:r>
            <a:r>
              <a:rPr lang="en-US"/>
              <a:t>  - Morph short episode 4</a:t>
            </a:r>
          </a:p>
        </p:txBody>
      </p:sp>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5857875"/>
            <a:ext cx="10810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orph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47664" y="670883"/>
            <a:ext cx="6456717" cy="4842538"/>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extLst>
      <p:ext uri="{BB962C8B-B14F-4D97-AF65-F5344CB8AC3E}">
        <p14:creationId xmlns:p14="http://schemas.microsoft.com/office/powerpoint/2010/main" val="1062322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4313" y="500063"/>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Título del programa/de la pel</a:t>
            </a:r>
            <a:r>
              <a:rPr lang="en-US">
                <a:cs typeface="Arial" charset="0"/>
              </a:rPr>
              <a:t>ícula</a:t>
            </a:r>
            <a:r>
              <a:rPr lang="en-GB"/>
              <a:t>: ………………………………….</a:t>
            </a:r>
          </a:p>
        </p:txBody>
      </p:sp>
      <p:sp>
        <p:nvSpPr>
          <p:cNvPr id="7171" name="Text Box 5"/>
          <p:cNvSpPr txBox="1">
            <a:spLocks noChangeArrowheads="1"/>
          </p:cNvSpPr>
          <p:nvPr/>
        </p:nvSpPr>
        <p:spPr bwMode="auto">
          <a:xfrm>
            <a:off x="142875" y="857250"/>
            <a:ext cx="350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1.  </a:t>
            </a:r>
            <a:r>
              <a:rPr lang="en-US" sz="1600">
                <a:cs typeface="Arial" charset="0"/>
              </a:rPr>
              <a:t>¿Qué tipo de programa es?</a:t>
            </a:r>
          </a:p>
        </p:txBody>
      </p:sp>
      <p:graphicFrame>
        <p:nvGraphicFramePr>
          <p:cNvPr id="8198" name="Group 6"/>
          <p:cNvGraphicFramePr>
            <a:graphicFrameLocks noGrp="1"/>
          </p:cNvGraphicFramePr>
          <p:nvPr>
            <p:extLst>
              <p:ext uri="{D42A27DB-BD31-4B8C-83A1-F6EECF244321}">
                <p14:modId xmlns:p14="http://schemas.microsoft.com/office/powerpoint/2010/main" val="2227970666"/>
              </p:ext>
            </p:extLst>
          </p:nvPr>
        </p:nvGraphicFramePr>
        <p:xfrm>
          <a:off x="534988" y="1214438"/>
          <a:ext cx="2393950" cy="2349504"/>
        </p:xfrm>
        <a:graphic>
          <a:graphicData uri="http://schemas.openxmlformats.org/drawingml/2006/table">
            <a:tbl>
              <a:tblPr/>
              <a:tblGrid>
                <a:gridCol w="441325"/>
                <a:gridCol w="1952625"/>
              </a:tblGrid>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pel</a:t>
                      </a:r>
                      <a:r>
                        <a:rPr kumimoji="0" lang="en-US" sz="1400" b="0" i="0" u="none" strike="noStrike" cap="none" normalizeH="0" baseline="0" smtClean="0">
                          <a:ln>
                            <a:noFill/>
                          </a:ln>
                          <a:solidFill>
                            <a:schemeClr val="tx1"/>
                          </a:solidFill>
                          <a:effectLst/>
                          <a:latin typeface="Calibri" pitchFamily="34" charset="0"/>
                          <a:cs typeface="Arial" charset="0"/>
                        </a:rPr>
                        <a:t>ícula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dibujos</a:t>
                      </a:r>
                      <a:r>
                        <a:rPr kumimoji="0" lang="en-GB" sz="1400" b="0" i="0" u="none" strike="noStrike" cap="none" normalizeH="0" baseline="0" dirty="0" smtClean="0">
                          <a:ln>
                            <a:noFill/>
                          </a:ln>
                          <a:solidFill>
                            <a:schemeClr val="tx1"/>
                          </a:solidFill>
                          <a:effectLst/>
                          <a:latin typeface="Calibri" pitchFamily="34" charset="0"/>
                        </a:rPr>
                        <a:t> </a:t>
                      </a:r>
                      <a:r>
                        <a:rPr kumimoji="0" lang="en-GB" sz="1400" b="0" i="0" u="none" strike="noStrike" cap="none" normalizeH="0" baseline="0" dirty="0" err="1" smtClean="0">
                          <a:ln>
                            <a:noFill/>
                          </a:ln>
                          <a:solidFill>
                            <a:schemeClr val="tx1"/>
                          </a:solidFill>
                          <a:effectLst/>
                          <a:latin typeface="Calibri" pitchFamily="34" charset="0"/>
                        </a:rPr>
                        <a:t>animados</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telenovela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noticias</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deporte</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telecomedia</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concurso</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m</a:t>
                      </a:r>
                      <a:r>
                        <a:rPr kumimoji="0" lang="en-US" sz="1400" b="0" i="0" u="none" strike="noStrike" cap="none" normalizeH="0" baseline="0" smtClean="0">
                          <a:ln>
                            <a:noFill/>
                          </a:ln>
                          <a:solidFill>
                            <a:schemeClr val="tx1"/>
                          </a:solidFill>
                          <a:effectLst/>
                          <a:latin typeface="Calibri" pitchFamily="34" charset="0"/>
                          <a:cs typeface="Arial" charset="0"/>
                        </a:rPr>
                        <a:t>úsica</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189" name="Rectangle 43"/>
          <p:cNvSpPr>
            <a:spLocks noChangeArrowheads="1"/>
          </p:cNvSpPr>
          <p:nvPr/>
        </p:nvSpPr>
        <p:spPr bwMode="auto">
          <a:xfrm>
            <a:off x="642938" y="12938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0" name="Rectangle 44"/>
          <p:cNvSpPr>
            <a:spLocks noChangeArrowheads="1"/>
          </p:cNvSpPr>
          <p:nvPr/>
        </p:nvSpPr>
        <p:spPr bwMode="auto">
          <a:xfrm>
            <a:off x="642938" y="15795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1" name="Rectangle 45"/>
          <p:cNvSpPr>
            <a:spLocks noChangeArrowheads="1"/>
          </p:cNvSpPr>
          <p:nvPr/>
        </p:nvSpPr>
        <p:spPr bwMode="auto">
          <a:xfrm>
            <a:off x="642938"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2" name="Rectangle 46"/>
          <p:cNvSpPr>
            <a:spLocks noChangeArrowheads="1"/>
          </p:cNvSpPr>
          <p:nvPr/>
        </p:nvSpPr>
        <p:spPr bwMode="auto">
          <a:xfrm>
            <a:off x="642938"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Rectangle 47"/>
          <p:cNvSpPr>
            <a:spLocks noChangeArrowheads="1"/>
          </p:cNvSpPr>
          <p:nvPr/>
        </p:nvSpPr>
        <p:spPr bwMode="auto">
          <a:xfrm>
            <a:off x="642938" y="241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4" name="Rectangle 48"/>
          <p:cNvSpPr>
            <a:spLocks noChangeArrowheads="1"/>
          </p:cNvSpPr>
          <p:nvPr/>
        </p:nvSpPr>
        <p:spPr bwMode="auto">
          <a:xfrm>
            <a:off x="642938" y="2682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5" name="Rectangle 49"/>
          <p:cNvSpPr>
            <a:spLocks noChangeArrowheads="1"/>
          </p:cNvSpPr>
          <p:nvPr/>
        </p:nvSpPr>
        <p:spPr bwMode="auto">
          <a:xfrm>
            <a:off x="642938" y="2952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6" name="Rectangle 50"/>
          <p:cNvSpPr>
            <a:spLocks noChangeArrowheads="1"/>
          </p:cNvSpPr>
          <p:nvPr/>
        </p:nvSpPr>
        <p:spPr bwMode="auto">
          <a:xfrm>
            <a:off x="642938" y="32226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7" name="Text Box 51"/>
          <p:cNvSpPr txBox="1">
            <a:spLocks noChangeArrowheads="1"/>
          </p:cNvSpPr>
          <p:nvPr/>
        </p:nvSpPr>
        <p:spPr bwMode="auto">
          <a:xfrm>
            <a:off x="153988" y="3805238"/>
            <a:ext cx="505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2.  </a:t>
            </a:r>
            <a:r>
              <a:rPr lang="en-US" sz="1600">
                <a:cs typeface="Arial" charset="0"/>
              </a:rPr>
              <a:t>¿Para quién es ?</a:t>
            </a:r>
          </a:p>
        </p:txBody>
      </p:sp>
      <p:graphicFrame>
        <p:nvGraphicFramePr>
          <p:cNvPr id="8244" name="Group 52"/>
          <p:cNvGraphicFramePr>
            <a:graphicFrameLocks noGrp="1"/>
          </p:cNvGraphicFramePr>
          <p:nvPr/>
        </p:nvGraphicFramePr>
        <p:xfrm>
          <a:off x="698500" y="4357688"/>
          <a:ext cx="3160713" cy="846138"/>
        </p:xfrm>
        <a:graphic>
          <a:graphicData uri="http://schemas.openxmlformats.org/drawingml/2006/table">
            <a:tbl>
              <a:tblPr/>
              <a:tblGrid>
                <a:gridCol w="279400"/>
                <a:gridCol w="2881313"/>
              </a:tblGrid>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adultos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ni</a:t>
                      </a:r>
                      <a:r>
                        <a:rPr kumimoji="0" lang="en-US" sz="1400" b="0" i="0" u="none" strike="noStrike" cap="none" normalizeH="0" baseline="0" smtClean="0">
                          <a:ln>
                            <a:noFill/>
                          </a:ln>
                          <a:solidFill>
                            <a:schemeClr val="tx1"/>
                          </a:solidFill>
                          <a:effectLst/>
                          <a:latin typeface="Arial" charset="0"/>
                          <a:cs typeface="Arial" charset="0"/>
                        </a:rPr>
                        <a:t>ños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todos</a:t>
                      </a:r>
                    </a:p>
                  </a:txBody>
                  <a:tcPr marL="121920" marR="121920" marT="34303" marB="34303" horzOverflow="overflow">
                    <a:lnL>
                      <a:noFill/>
                    </a:lnL>
                    <a:lnR>
                      <a:noFill/>
                    </a:lnR>
                    <a:lnT>
                      <a:noFill/>
                    </a:lnT>
                    <a:lnB>
                      <a:noFill/>
                    </a:lnB>
                    <a:lnTlToBr>
                      <a:noFill/>
                    </a:lnTlToBr>
                    <a:lnBlToTr>
                      <a:noFill/>
                    </a:lnBlToTr>
                    <a:noFill/>
                  </a:tcPr>
                </a:tc>
              </a:tr>
            </a:tbl>
          </a:graphicData>
        </a:graphic>
      </p:graphicFrame>
      <p:sp>
        <p:nvSpPr>
          <p:cNvPr id="7205" name="Text Box 72"/>
          <p:cNvSpPr txBox="1">
            <a:spLocks noChangeArrowheads="1"/>
          </p:cNvSpPr>
          <p:nvPr/>
        </p:nvSpPr>
        <p:spPr bwMode="auto">
          <a:xfrm>
            <a:off x="2786063" y="879475"/>
            <a:ext cx="5053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3.  </a:t>
            </a:r>
            <a:r>
              <a:rPr lang="en-US" sz="1600">
                <a:cs typeface="Arial" charset="0"/>
              </a:rPr>
              <a:t>¿Dónde tiene lugar?</a:t>
            </a:r>
          </a:p>
        </p:txBody>
      </p:sp>
      <p:graphicFrame>
        <p:nvGraphicFramePr>
          <p:cNvPr id="8265" name="Group 73"/>
          <p:cNvGraphicFramePr>
            <a:graphicFrameLocks noGrp="1"/>
          </p:cNvGraphicFramePr>
          <p:nvPr/>
        </p:nvGraphicFramePr>
        <p:xfrm>
          <a:off x="3071813" y="1500188"/>
          <a:ext cx="1857375" cy="285750"/>
        </p:xfrm>
        <a:graphic>
          <a:graphicData uri="http://schemas.openxmlformats.org/drawingml/2006/table">
            <a:tbl>
              <a:tblPr/>
              <a:tblGrid>
                <a:gridCol w="333375"/>
                <a:gridCol w="1524000"/>
              </a:tblGrid>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afuera</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75" name="Group 83"/>
          <p:cNvGraphicFramePr>
            <a:graphicFrameLocks noGrp="1"/>
          </p:cNvGraphicFramePr>
          <p:nvPr/>
        </p:nvGraphicFramePr>
        <p:xfrm>
          <a:off x="3651250" y="1785938"/>
          <a:ext cx="1992313" cy="669926"/>
        </p:xfrm>
        <a:graphic>
          <a:graphicData uri="http://schemas.openxmlformats.org/drawingml/2006/table">
            <a:tbl>
              <a:tblPr/>
              <a:tblGrid>
                <a:gridCol w="357188"/>
                <a:gridCol w="1635125"/>
              </a:tblGrid>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la ciudad</a:t>
                      </a:r>
                    </a:p>
                  </a:txBody>
                  <a:tcPr marL="121920" marR="121920" marT="34290" marB="34290"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campo</a:t>
                      </a: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90" name="Group 98"/>
          <p:cNvGraphicFramePr>
            <a:graphicFrameLocks noGrp="1"/>
          </p:cNvGraphicFramePr>
          <p:nvPr/>
        </p:nvGraphicFramePr>
        <p:xfrm>
          <a:off x="3097213" y="2500313"/>
          <a:ext cx="1903412" cy="306387"/>
        </p:xfrm>
        <a:graphic>
          <a:graphicData uri="http://schemas.openxmlformats.org/drawingml/2006/table">
            <a:tbl>
              <a:tblPr/>
              <a:tblGrid>
                <a:gridCol w="341312"/>
                <a:gridCol w="1562100"/>
              </a:tblGrid>
              <a:tr h="306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adentro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300" name="Group 108"/>
          <p:cNvGraphicFramePr>
            <a:graphicFrameLocks noGrp="1"/>
          </p:cNvGraphicFramePr>
          <p:nvPr/>
        </p:nvGraphicFramePr>
        <p:xfrm>
          <a:off x="3651250" y="2857500"/>
          <a:ext cx="1992313" cy="563804"/>
        </p:xfrm>
        <a:graphic>
          <a:graphicData uri="http://schemas.openxmlformats.org/drawingml/2006/table">
            <a:tbl>
              <a:tblPr/>
              <a:tblGrid>
                <a:gridCol w="357188"/>
                <a:gridCol w="1635125"/>
              </a:tblGrid>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estudio</a:t>
                      </a:r>
                    </a:p>
                  </a:txBody>
                  <a:tcPr marL="121920" marR="121920" marT="34271" marB="34271" horzOverflow="overflow">
                    <a:lnL>
                      <a:noFill/>
                    </a:lnL>
                    <a:lnR>
                      <a:noFill/>
                    </a:lnR>
                    <a:lnT>
                      <a:noFill/>
                    </a:lnT>
                    <a:lnB>
                      <a:noFill/>
                    </a:lnB>
                    <a:lnTlToBr>
                      <a:noFill/>
                    </a:lnTlToBr>
                    <a:lnBlToTr>
                      <a:noFill/>
                    </a:lnBlToTr>
                    <a:noFill/>
                  </a:tcPr>
                </a:tc>
              </a:tr>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un edificio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71" marB="34271" horzOverflow="overflow">
                    <a:lnL>
                      <a:noFill/>
                    </a:lnL>
                    <a:lnR>
                      <a:noFill/>
                    </a:lnR>
                    <a:lnT>
                      <a:noFill/>
                    </a:lnT>
                    <a:lnB>
                      <a:noFill/>
                    </a:lnB>
                    <a:lnTlToBr>
                      <a:noFill/>
                    </a:lnTlToBr>
                    <a:lnBlToTr>
                      <a:noFill/>
                    </a:lnBlToTr>
                    <a:noFill/>
                  </a:tcPr>
                </a:tc>
              </a:tr>
            </a:tbl>
          </a:graphicData>
        </a:graphic>
      </p:graphicFrame>
      <p:sp>
        <p:nvSpPr>
          <p:cNvPr id="7222" name="Text Box 123"/>
          <p:cNvSpPr txBox="1">
            <a:spLocks noChangeArrowheads="1"/>
          </p:cNvSpPr>
          <p:nvPr/>
        </p:nvSpPr>
        <p:spPr bwMode="auto">
          <a:xfrm>
            <a:off x="2857500" y="3714750"/>
            <a:ext cx="2928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4.  </a:t>
            </a:r>
            <a:r>
              <a:rPr lang="en-US" sz="1600">
                <a:cs typeface="Arial" charset="0"/>
              </a:rPr>
              <a:t>¿Cómo es?</a:t>
            </a:r>
          </a:p>
        </p:txBody>
      </p:sp>
      <p:graphicFrame>
        <p:nvGraphicFramePr>
          <p:cNvPr id="8316" name="Group 124"/>
          <p:cNvGraphicFramePr>
            <a:graphicFrameLocks noGrp="1"/>
          </p:cNvGraphicFramePr>
          <p:nvPr/>
        </p:nvGraphicFramePr>
        <p:xfrm>
          <a:off x="3143250" y="4214813"/>
          <a:ext cx="2357438" cy="2362200"/>
        </p:xfrm>
        <a:graphic>
          <a:graphicData uri="http://schemas.openxmlformats.org/drawingml/2006/table">
            <a:tbl>
              <a:tblPr/>
              <a:tblGrid>
                <a:gridCol w="434975"/>
                <a:gridCol w="1922463"/>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divertido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US" sz="1400" b="0" i="0" u="none" strike="noStrike" cap="none" normalizeH="0" baseline="0" smtClean="0">
                          <a:ln>
                            <a:noFill/>
                          </a:ln>
                          <a:solidFill>
                            <a:schemeClr val="tx1"/>
                          </a:solidFill>
                          <a:effectLst/>
                          <a:latin typeface="Arial" charset="0"/>
                          <a:cs typeface="Arial" charset="0"/>
                        </a:rPr>
                        <a:t>ómico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triste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informativo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serio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interesante</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emocionante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aburrido</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0" name="Text Box 169"/>
          <p:cNvSpPr txBox="1">
            <a:spLocks noChangeArrowheads="1"/>
          </p:cNvSpPr>
          <p:nvPr/>
        </p:nvSpPr>
        <p:spPr bwMode="auto">
          <a:xfrm>
            <a:off x="5429250" y="1000125"/>
            <a:ext cx="505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5.  </a:t>
            </a:r>
            <a:r>
              <a:rPr lang="en-US" sz="1600">
                <a:cs typeface="Arial" charset="0"/>
              </a:rPr>
              <a:t>¡Añade tu opinión</a:t>
            </a:r>
            <a:r>
              <a:rPr lang="en-GB" sz="1600"/>
              <a:t>!</a:t>
            </a:r>
            <a:endParaRPr lang="en-US" sz="1600">
              <a:cs typeface="Arial" charset="0"/>
            </a:endParaRPr>
          </a:p>
        </p:txBody>
      </p:sp>
      <p:graphicFrame>
        <p:nvGraphicFramePr>
          <p:cNvPr id="8362" name="Group 170"/>
          <p:cNvGraphicFramePr>
            <a:graphicFrameLocks noGrp="1"/>
          </p:cNvGraphicFramePr>
          <p:nvPr/>
        </p:nvGraphicFramePr>
        <p:xfrm>
          <a:off x="6215063" y="1428750"/>
          <a:ext cx="2571750" cy="571500"/>
        </p:xfrm>
        <a:graphic>
          <a:graphicData uri="http://schemas.openxmlformats.org/drawingml/2006/table">
            <a:tbl>
              <a:tblPr/>
              <a:tblGrid>
                <a:gridCol w="461962"/>
                <a:gridCol w="2109788"/>
              </a:tblGrid>
              <a:tr h="287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no 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6" name="Text Box 185"/>
          <p:cNvSpPr txBox="1">
            <a:spLocks noChangeArrowheads="1"/>
          </p:cNvSpPr>
          <p:nvPr/>
        </p:nvSpPr>
        <p:spPr bwMode="auto">
          <a:xfrm>
            <a:off x="5500688" y="2559050"/>
            <a:ext cx="357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buFontTx/>
              <a:buAutoNum type="arabicPeriod" startAt="6"/>
            </a:pPr>
            <a:r>
              <a:rPr lang="en-US" sz="1600" dirty="0" err="1">
                <a:cs typeface="Arial" charset="0"/>
              </a:rPr>
              <a:t>Escribe</a:t>
            </a:r>
            <a:r>
              <a:rPr lang="en-US" sz="1600" dirty="0">
                <a:cs typeface="Arial" charset="0"/>
              </a:rPr>
              <a:t> </a:t>
            </a:r>
            <a:r>
              <a:rPr lang="en-US" sz="1600" dirty="0" smtClean="0">
                <a:cs typeface="Arial" charset="0"/>
              </a:rPr>
              <a:t>en </a:t>
            </a:r>
            <a:r>
              <a:rPr lang="en-US" sz="1600" dirty="0" err="1" smtClean="0">
                <a:cs typeface="Arial" charset="0"/>
              </a:rPr>
              <a:t>español</a:t>
            </a:r>
            <a:r>
              <a:rPr lang="en-US" sz="1600" dirty="0" smtClean="0">
                <a:cs typeface="Arial" charset="0"/>
              </a:rPr>
              <a:t> lo </a:t>
            </a:r>
            <a:r>
              <a:rPr lang="en-US" sz="1600" dirty="0" err="1">
                <a:cs typeface="Arial" charset="0"/>
              </a:rPr>
              <a:t>que</a:t>
            </a:r>
            <a:r>
              <a:rPr lang="en-US" sz="1600" dirty="0">
                <a:cs typeface="Arial" charset="0"/>
              </a:rPr>
              <a:t> </a:t>
            </a:r>
            <a:r>
              <a:rPr lang="en-US" sz="1600" dirty="0" err="1">
                <a:cs typeface="Arial" charset="0"/>
              </a:rPr>
              <a:t>ves</a:t>
            </a:r>
            <a:r>
              <a:rPr lang="en-US" sz="1600" dirty="0">
                <a:cs typeface="Arial" charset="0"/>
              </a:rPr>
              <a:t> en el </a:t>
            </a:r>
            <a:r>
              <a:rPr lang="en-US" sz="1600" dirty="0" err="1">
                <a:cs typeface="Arial" charset="0"/>
              </a:rPr>
              <a:t>programa</a:t>
            </a:r>
            <a:r>
              <a:rPr lang="en-US" sz="1600" dirty="0">
                <a:cs typeface="Arial" charset="0"/>
              </a:rPr>
              <a:t>.</a:t>
            </a:r>
          </a:p>
        </p:txBody>
      </p:sp>
      <p:sp>
        <p:nvSpPr>
          <p:cNvPr id="7247" name="Text Box 186"/>
          <p:cNvSpPr txBox="1">
            <a:spLocks noChangeArrowheads="1"/>
          </p:cNvSpPr>
          <p:nvPr/>
        </p:nvSpPr>
        <p:spPr bwMode="auto">
          <a:xfrm>
            <a:off x="5572125" y="3071813"/>
            <a:ext cx="3506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248" name="TextBox 46"/>
          <p:cNvSpPr txBox="1">
            <a:spLocks noChangeArrowheads="1"/>
          </p:cNvSpPr>
          <p:nvPr/>
        </p:nvSpPr>
        <p:spPr bwMode="auto">
          <a:xfrm>
            <a:off x="5857875" y="0"/>
            <a:ext cx="328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en-US" sz="2800"/>
              <a:t>¡Vamos a mirar algo!</a:t>
            </a:r>
          </a:p>
        </p:txBody>
      </p:sp>
      <p:sp>
        <p:nvSpPr>
          <p:cNvPr id="7249" name="Rectangle 48"/>
          <p:cNvSpPr>
            <a:spLocks noChangeArrowheads="1"/>
          </p:cNvSpPr>
          <p:nvPr/>
        </p:nvSpPr>
        <p:spPr bwMode="auto">
          <a:xfrm>
            <a:off x="642938" y="439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0" name="Rectangle 49"/>
          <p:cNvSpPr>
            <a:spLocks noChangeArrowheads="1"/>
          </p:cNvSpPr>
          <p:nvPr/>
        </p:nvSpPr>
        <p:spPr bwMode="auto">
          <a:xfrm>
            <a:off x="642938" y="4667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1" name="Rectangle 50"/>
          <p:cNvSpPr>
            <a:spLocks noChangeArrowheads="1"/>
          </p:cNvSpPr>
          <p:nvPr/>
        </p:nvSpPr>
        <p:spPr bwMode="auto">
          <a:xfrm>
            <a:off x="642938" y="4937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2" name="Rectangle 50"/>
          <p:cNvSpPr>
            <a:spLocks noChangeArrowheads="1"/>
          </p:cNvSpPr>
          <p:nvPr/>
        </p:nvSpPr>
        <p:spPr bwMode="auto">
          <a:xfrm>
            <a:off x="3143250"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3" name="Rectangle 50"/>
          <p:cNvSpPr>
            <a:spLocks noChangeArrowheads="1"/>
          </p:cNvSpPr>
          <p:nvPr/>
        </p:nvSpPr>
        <p:spPr bwMode="auto">
          <a:xfrm>
            <a:off x="3143250" y="25003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4" name="Rectangle 50"/>
          <p:cNvSpPr>
            <a:spLocks noChangeArrowheads="1"/>
          </p:cNvSpPr>
          <p:nvPr/>
        </p:nvSpPr>
        <p:spPr bwMode="auto">
          <a:xfrm>
            <a:off x="3714750"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5" name="Rectangle 50"/>
          <p:cNvSpPr>
            <a:spLocks noChangeArrowheads="1"/>
          </p:cNvSpPr>
          <p:nvPr/>
        </p:nvSpPr>
        <p:spPr bwMode="auto">
          <a:xfrm>
            <a:off x="3714750"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6" name="Rectangle 50"/>
          <p:cNvSpPr>
            <a:spLocks noChangeArrowheads="1"/>
          </p:cNvSpPr>
          <p:nvPr/>
        </p:nvSpPr>
        <p:spPr bwMode="auto">
          <a:xfrm>
            <a:off x="3714750" y="28575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7" name="Rectangle 50"/>
          <p:cNvSpPr>
            <a:spLocks noChangeArrowheads="1"/>
          </p:cNvSpPr>
          <p:nvPr/>
        </p:nvSpPr>
        <p:spPr bwMode="auto">
          <a:xfrm>
            <a:off x="3714750" y="3151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8" name="Rectangle 43"/>
          <p:cNvSpPr>
            <a:spLocks noChangeArrowheads="1"/>
          </p:cNvSpPr>
          <p:nvPr/>
        </p:nvSpPr>
        <p:spPr bwMode="auto">
          <a:xfrm>
            <a:off x="3143250" y="4294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9" name="Rectangle 44"/>
          <p:cNvSpPr>
            <a:spLocks noChangeArrowheads="1"/>
          </p:cNvSpPr>
          <p:nvPr/>
        </p:nvSpPr>
        <p:spPr bwMode="auto">
          <a:xfrm>
            <a:off x="3143250" y="45799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0" name="Rectangle 45"/>
          <p:cNvSpPr>
            <a:spLocks noChangeArrowheads="1"/>
          </p:cNvSpPr>
          <p:nvPr/>
        </p:nvSpPr>
        <p:spPr bwMode="auto">
          <a:xfrm>
            <a:off x="3143250" y="4857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1" name="Rectangle 46"/>
          <p:cNvSpPr>
            <a:spLocks noChangeArrowheads="1"/>
          </p:cNvSpPr>
          <p:nvPr/>
        </p:nvSpPr>
        <p:spPr bwMode="auto">
          <a:xfrm>
            <a:off x="3143250" y="51514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2" name="Rectangle 47"/>
          <p:cNvSpPr>
            <a:spLocks noChangeArrowheads="1"/>
          </p:cNvSpPr>
          <p:nvPr/>
        </p:nvSpPr>
        <p:spPr bwMode="auto">
          <a:xfrm>
            <a:off x="3143250" y="5413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3" name="Rectangle 48"/>
          <p:cNvSpPr>
            <a:spLocks noChangeArrowheads="1"/>
          </p:cNvSpPr>
          <p:nvPr/>
        </p:nvSpPr>
        <p:spPr bwMode="auto">
          <a:xfrm>
            <a:off x="3143250" y="5683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4" name="Rectangle 49"/>
          <p:cNvSpPr>
            <a:spLocks noChangeArrowheads="1"/>
          </p:cNvSpPr>
          <p:nvPr/>
        </p:nvSpPr>
        <p:spPr bwMode="auto">
          <a:xfrm>
            <a:off x="3143250" y="5953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5" name="Rectangle 50"/>
          <p:cNvSpPr>
            <a:spLocks noChangeArrowheads="1"/>
          </p:cNvSpPr>
          <p:nvPr/>
        </p:nvSpPr>
        <p:spPr bwMode="auto">
          <a:xfrm>
            <a:off x="3143250" y="622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6" name="Rectangle 50"/>
          <p:cNvSpPr>
            <a:spLocks noChangeArrowheads="1"/>
          </p:cNvSpPr>
          <p:nvPr/>
        </p:nvSpPr>
        <p:spPr bwMode="auto">
          <a:xfrm>
            <a:off x="6357938"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7" name="Rectangle 50"/>
          <p:cNvSpPr>
            <a:spLocks noChangeArrowheads="1"/>
          </p:cNvSpPr>
          <p:nvPr/>
        </p:nvSpPr>
        <p:spPr bwMode="auto">
          <a:xfrm>
            <a:off x="6357938" y="1793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93323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6525" y="66675"/>
            <a:ext cx="8877300" cy="830263"/>
          </a:xfrm>
          <a:prstGeom prst="rect">
            <a:avLst/>
          </a:prstGeom>
          <a:solidFill>
            <a:schemeClr val="tx2">
              <a:lumMod val="60000"/>
              <a:lumOff val="40000"/>
            </a:schemeClr>
          </a:solidFill>
          <a:ln w="76200">
            <a:solidFill>
              <a:schemeClr val="tx1"/>
            </a:solidFill>
            <a:miter lim="800000"/>
            <a:headEnd/>
            <a:tailEnd/>
          </a:ln>
        </p:spPr>
        <p:txBody>
          <a:bodyPr>
            <a:spAutoFit/>
          </a:bodyPr>
          <a:lstStyle/>
          <a:p>
            <a:r>
              <a:rPr lang="en-GB" sz="4800" b="1" dirty="0">
                <a:solidFill>
                  <a:schemeClr val="bg1"/>
                </a:solidFill>
              </a:rPr>
              <a:t>¿</a:t>
            </a:r>
            <a:r>
              <a:rPr lang="en-GB" sz="4800" b="1" dirty="0" err="1">
                <a:solidFill>
                  <a:schemeClr val="bg1"/>
                </a:solidFill>
              </a:rPr>
              <a:t>Qué</a:t>
            </a:r>
            <a:r>
              <a:rPr lang="en-GB" sz="4800" b="1" dirty="0">
                <a:solidFill>
                  <a:schemeClr val="bg1"/>
                </a:solidFill>
              </a:rPr>
              <a:t> </a:t>
            </a:r>
            <a:r>
              <a:rPr lang="en-GB" sz="4800" b="1" dirty="0" err="1">
                <a:solidFill>
                  <a:schemeClr val="bg1"/>
                </a:solidFill>
              </a:rPr>
              <a:t>opinas</a:t>
            </a:r>
            <a:r>
              <a:rPr lang="en-GB" sz="4800" b="1" dirty="0">
                <a:solidFill>
                  <a:schemeClr val="bg1"/>
                </a:solidFill>
              </a:rPr>
              <a:t> de </a:t>
            </a:r>
            <a:r>
              <a:rPr lang="en-GB" sz="4800" b="1" dirty="0" err="1">
                <a:solidFill>
                  <a:schemeClr val="bg1"/>
                </a:solidFill>
              </a:rPr>
              <a:t>estos</a:t>
            </a:r>
            <a:r>
              <a:rPr lang="en-GB" sz="4800" b="1" dirty="0">
                <a:solidFill>
                  <a:schemeClr val="bg1"/>
                </a:solidFill>
              </a:rPr>
              <a:t> </a:t>
            </a:r>
            <a:r>
              <a:rPr lang="en-GB" sz="4800" b="1" dirty="0" err="1" smtClean="0">
                <a:solidFill>
                  <a:schemeClr val="bg1"/>
                </a:solidFill>
              </a:rPr>
              <a:t>programas</a:t>
            </a:r>
            <a:r>
              <a:rPr lang="en-GB" sz="4800" b="1" dirty="0" smtClean="0">
                <a:solidFill>
                  <a:schemeClr val="bg1"/>
                </a:solidFill>
              </a:rPr>
              <a:t>?</a:t>
            </a:r>
            <a:endParaRPr lang="en-GB" sz="4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64786431"/>
              </p:ext>
            </p:extLst>
          </p:nvPr>
        </p:nvGraphicFramePr>
        <p:xfrm>
          <a:off x="136525" y="908051"/>
          <a:ext cx="8877300" cy="5960034"/>
        </p:xfrm>
        <a:graphic>
          <a:graphicData uri="http://schemas.openxmlformats.org/drawingml/2006/table">
            <a:tbl>
              <a:tblPr firstRow="1" bandRow="1">
                <a:tableStyleId>{D27102A9-8310-4765-A935-A1911B00CA55}</a:tableStyleId>
              </a:tblPr>
              <a:tblGrid>
                <a:gridCol w="4867523"/>
                <a:gridCol w="4009777"/>
              </a:tblGrid>
              <a:tr h="1117465">
                <a:tc>
                  <a:txBody>
                    <a:bodyPr/>
                    <a:lstStyle/>
                    <a:p>
                      <a:pPr algn="l"/>
                      <a:r>
                        <a:rPr lang="en-GB" sz="2400" dirty="0" err="1" smtClean="0"/>
                        <a:t>Creo</a:t>
                      </a:r>
                      <a:r>
                        <a:rPr lang="en-GB" sz="2400" dirty="0" smtClean="0"/>
                        <a:t> </a:t>
                      </a:r>
                      <a:r>
                        <a:rPr lang="en-GB" sz="2400" dirty="0" err="1" smtClean="0"/>
                        <a:t>que</a:t>
                      </a:r>
                      <a:r>
                        <a:rPr lang="en-GB" sz="2400" dirty="0" smtClean="0"/>
                        <a:t>… </a:t>
                      </a:r>
                      <a:r>
                        <a:rPr lang="en-GB" sz="2400" dirty="0" err="1" smtClean="0"/>
                        <a:t>es</a:t>
                      </a:r>
                      <a:r>
                        <a:rPr lang="en-GB" sz="2400" dirty="0" smtClean="0"/>
                        <a:t>/son …</a:t>
                      </a:r>
                    </a:p>
                    <a:p>
                      <a:pPr algn="l"/>
                      <a:r>
                        <a:rPr lang="en-GB" sz="2400" dirty="0" err="1" smtClean="0"/>
                        <a:t>Pienso</a:t>
                      </a:r>
                      <a:r>
                        <a:rPr lang="en-GB" sz="2400" dirty="0" smtClean="0"/>
                        <a:t> </a:t>
                      </a:r>
                      <a:r>
                        <a:rPr lang="en-GB" sz="2400" dirty="0" err="1" smtClean="0"/>
                        <a:t>que</a:t>
                      </a:r>
                      <a:r>
                        <a:rPr lang="en-GB" sz="2400" dirty="0" smtClean="0"/>
                        <a:t>… (no) </a:t>
                      </a:r>
                      <a:r>
                        <a:rPr lang="en-GB" sz="2400" dirty="0" err="1" smtClean="0"/>
                        <a:t>es</a:t>
                      </a:r>
                      <a:r>
                        <a:rPr lang="en-GB" sz="2400" dirty="0" smtClean="0"/>
                        <a:t>/son …</a:t>
                      </a:r>
                    </a:p>
                    <a:p>
                      <a:pPr algn="l"/>
                      <a:r>
                        <a:rPr lang="en-GB" sz="2400" dirty="0" smtClean="0"/>
                        <a:t>Me </a:t>
                      </a:r>
                      <a:r>
                        <a:rPr lang="en-GB" sz="2400" dirty="0" err="1" smtClean="0"/>
                        <a:t>parece</a:t>
                      </a:r>
                      <a:r>
                        <a:rPr lang="en-GB" sz="2400" baseline="0" dirty="0" smtClean="0"/>
                        <a:t> …</a:t>
                      </a:r>
                      <a:endParaRPr lang="en-US" sz="2400" dirty="0">
                        <a:solidFill>
                          <a:srgbClr val="FFFFFF"/>
                        </a:solidFill>
                      </a:endParaRPr>
                    </a:p>
                  </a:txBody>
                  <a:tcPr marL="91438" marR="91438" marT="45715" marB="4571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Me </a:t>
                      </a:r>
                      <a:r>
                        <a:rPr lang="en-US" sz="2400" dirty="0" err="1" smtClean="0">
                          <a:solidFill>
                            <a:schemeClr val="tx1"/>
                          </a:solidFill>
                        </a:rPr>
                        <a:t>gusta</a:t>
                      </a:r>
                      <a:r>
                        <a:rPr lang="en-US" sz="2400" dirty="0" smtClean="0">
                          <a:solidFill>
                            <a:schemeClr val="tx1"/>
                          </a:solidFill>
                        </a:rPr>
                        <a:t> /</a:t>
                      </a:r>
                      <a:r>
                        <a:rPr lang="en-US" sz="2400" dirty="0" err="1" smtClean="0">
                          <a:solidFill>
                            <a:schemeClr val="tx1"/>
                          </a:solidFill>
                        </a:rPr>
                        <a:t>Prefiero</a:t>
                      </a:r>
                      <a:r>
                        <a:rPr lang="en-US" sz="2400" dirty="0" smtClean="0">
                          <a:solidFill>
                            <a:schemeClr val="tx1"/>
                          </a:solidFill>
                        </a:rPr>
                        <a:t>…</a:t>
                      </a:r>
                      <a:r>
                        <a:rPr lang="en-US" sz="2400" dirty="0" err="1" smtClean="0">
                          <a:solidFill>
                            <a:schemeClr val="tx1"/>
                          </a:solidFill>
                        </a:rPr>
                        <a:t>porque</a:t>
                      </a:r>
                      <a:r>
                        <a:rPr lang="en-US" sz="2400" dirty="0" smtClean="0">
                          <a:solidFill>
                            <a:schemeClr val="tx1"/>
                          </a:solidFill>
                        </a:rPr>
                        <a:t>….</a:t>
                      </a:r>
                      <a:endParaRPr lang="en-US" sz="2400" dirty="0">
                        <a:solidFill>
                          <a:schemeClr val="tx1"/>
                        </a:solidFill>
                      </a:endParaRPr>
                    </a:p>
                  </a:txBody>
                  <a:tcPr marL="91438" marR="91438" marT="45715" marB="45715" anchor="ctr">
                    <a:lnL>
                      <a:noFill/>
                    </a:lnL>
                    <a:lnR>
                      <a:noFill/>
                    </a:lnR>
                    <a:lnT w="12700" cmpd="sng">
                      <a:noFill/>
                    </a:lnT>
                    <a:lnB w="12700" cmpd="sng">
                      <a:noFill/>
                    </a:lnB>
                    <a:lnTlToBr w="12700" cmpd="sng">
                      <a:noFill/>
                      <a:prstDash val="solid"/>
                    </a:lnTlToBr>
                    <a:lnBlToTr w="12700" cmpd="sng">
                      <a:noFill/>
                      <a:prstDash val="solid"/>
                    </a:lnBlToTr>
                    <a:noFill/>
                  </a:tcPr>
                </a:tc>
              </a:tr>
              <a:tr h="3128918">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dirty="0" smtClean="0">
                          <a:latin typeface="+mn-lt"/>
                        </a:rPr>
                        <a:t>un </a:t>
                      </a:r>
                      <a:r>
                        <a:rPr lang="en-GB" sz="1800" dirty="0" err="1" smtClean="0">
                          <a:latin typeface="+mn-lt"/>
                        </a:rPr>
                        <a:t>concurso</a:t>
                      </a:r>
                      <a:endParaRPr lang="en-GB" sz="1800" dirty="0" smtClean="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dirty="0" smtClean="0">
                          <a:latin typeface="+mn-lt"/>
                        </a:rPr>
                        <a:t>un</a:t>
                      </a:r>
                      <a:r>
                        <a:rPr lang="en-GB" sz="1800" baseline="0" dirty="0" smtClean="0">
                          <a:latin typeface="+mn-lt"/>
                        </a:rPr>
                        <a:t> </a:t>
                      </a:r>
                      <a:r>
                        <a:rPr lang="en-GB" sz="1800" baseline="0" dirty="0" err="1" smtClean="0">
                          <a:latin typeface="+mn-lt"/>
                        </a:rPr>
                        <a:t>programa</a:t>
                      </a:r>
                      <a:r>
                        <a:rPr lang="en-GB" sz="1800" baseline="0" dirty="0" smtClean="0">
                          <a:latin typeface="+mn-lt"/>
                        </a:rPr>
                        <a:t> de </a:t>
                      </a:r>
                      <a:r>
                        <a:rPr lang="en-GB" sz="1800" baseline="0" dirty="0" err="1" smtClean="0">
                          <a:latin typeface="+mn-lt"/>
                        </a:rPr>
                        <a:t>deportes</a:t>
                      </a:r>
                      <a:endParaRPr lang="en-GB" sz="1800" baseline="0" dirty="0" smtClean="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err="1" smtClean="0">
                          <a:solidFill>
                            <a:schemeClr val="tx1"/>
                          </a:solidFill>
                          <a:latin typeface="+mn-lt"/>
                        </a:rPr>
                        <a:t>unos</a:t>
                      </a:r>
                      <a:r>
                        <a:rPr lang="en-GB" sz="1800" baseline="0" dirty="0" smtClean="0">
                          <a:solidFill>
                            <a:schemeClr val="tx1"/>
                          </a:solidFill>
                          <a:latin typeface="+mn-lt"/>
                        </a:rPr>
                        <a:t> </a:t>
                      </a:r>
                      <a:r>
                        <a:rPr lang="en-GB" sz="1800" baseline="0" dirty="0" err="1" smtClean="0">
                          <a:solidFill>
                            <a:schemeClr val="tx1"/>
                          </a:solidFill>
                          <a:latin typeface="+mn-lt"/>
                        </a:rPr>
                        <a:t>dibujos</a:t>
                      </a:r>
                      <a:r>
                        <a:rPr lang="en-GB" sz="1800" baseline="0" dirty="0" smtClean="0">
                          <a:solidFill>
                            <a:schemeClr val="tx1"/>
                          </a:solidFill>
                          <a:latin typeface="+mn-lt"/>
                        </a:rPr>
                        <a:t> </a:t>
                      </a:r>
                      <a:r>
                        <a:rPr lang="en-GB" sz="1800" baseline="0" dirty="0" err="1" smtClean="0">
                          <a:solidFill>
                            <a:schemeClr val="tx1"/>
                          </a:solidFill>
                          <a:latin typeface="+mn-lt"/>
                        </a:rPr>
                        <a:t>animados</a:t>
                      </a:r>
                      <a:endParaRPr lang="en-GB" sz="1800" baseline="0" dirty="0" smtClean="0">
                        <a:solidFill>
                          <a:schemeClr val="tx1"/>
                        </a:solidFill>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smtClean="0">
                          <a:latin typeface="+mn-lt"/>
                        </a:rPr>
                        <a:t>un </a:t>
                      </a:r>
                      <a:r>
                        <a:rPr lang="en-GB" sz="1800" baseline="0" dirty="0" err="1" smtClean="0">
                          <a:latin typeface="+mn-lt"/>
                        </a:rPr>
                        <a:t>programa</a:t>
                      </a:r>
                      <a:r>
                        <a:rPr lang="en-GB" sz="1800" baseline="0" dirty="0" smtClean="0">
                          <a:latin typeface="+mn-lt"/>
                        </a:rPr>
                        <a:t> de </a:t>
                      </a:r>
                      <a:r>
                        <a:rPr lang="en-GB" sz="1800" baseline="0" dirty="0" err="1" smtClean="0">
                          <a:latin typeface="+mn-lt"/>
                        </a:rPr>
                        <a:t>música</a:t>
                      </a:r>
                      <a:r>
                        <a:rPr lang="en-GB" sz="1800" baseline="0" dirty="0" smtClean="0">
                          <a:latin typeface="+mn-lt"/>
                        </a:rPr>
                        <a:t> / musical</a:t>
                      </a: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smtClean="0">
                          <a:latin typeface="+mn-lt"/>
                        </a:rPr>
                        <a:t>un documental</a:t>
                      </a: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smtClean="0">
                          <a:latin typeface="+mn-lt"/>
                        </a:rPr>
                        <a:t>un </a:t>
                      </a:r>
                      <a:r>
                        <a:rPr lang="en-GB" sz="1800" baseline="0" dirty="0" err="1" smtClean="0">
                          <a:latin typeface="+mn-lt"/>
                        </a:rPr>
                        <a:t>informativo</a:t>
                      </a:r>
                      <a:r>
                        <a:rPr lang="en-GB" sz="1800" baseline="0" dirty="0" smtClean="0">
                          <a:latin typeface="+mn-lt"/>
                        </a:rPr>
                        <a:t> (</a:t>
                      </a:r>
                      <a:r>
                        <a:rPr lang="en-GB" sz="1800" baseline="0" dirty="0" err="1" smtClean="0">
                          <a:latin typeface="+mn-lt"/>
                        </a:rPr>
                        <a:t>noticias</a:t>
                      </a:r>
                      <a:r>
                        <a:rPr lang="en-GB" sz="1800" baseline="0" dirty="0" smtClean="0">
                          <a:latin typeface="+mn-lt"/>
                        </a:rPr>
                        <a:t>)</a:t>
                      </a: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smtClean="0">
                          <a:latin typeface="+mn-lt"/>
                        </a:rPr>
                        <a:t>un </a:t>
                      </a:r>
                      <a:r>
                        <a:rPr lang="en-GB" sz="1800" baseline="0" dirty="0" err="1" smtClean="0">
                          <a:latin typeface="+mn-lt"/>
                        </a:rPr>
                        <a:t>programa</a:t>
                      </a:r>
                      <a:r>
                        <a:rPr lang="en-GB" sz="1800" baseline="0" dirty="0" smtClean="0">
                          <a:latin typeface="+mn-lt"/>
                        </a:rPr>
                        <a:t> </a:t>
                      </a:r>
                      <a:r>
                        <a:rPr lang="en-GB" sz="1800" baseline="0" dirty="0" err="1" smtClean="0">
                          <a:latin typeface="+mn-lt"/>
                        </a:rPr>
                        <a:t>infantil</a:t>
                      </a:r>
                      <a:endParaRPr lang="en-GB" sz="1800" baseline="0" dirty="0" smtClean="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lang="en-GB" sz="1800" baseline="0" dirty="0" err="1" smtClean="0">
                          <a:latin typeface="+mn-lt"/>
                        </a:rPr>
                        <a:t>una</a:t>
                      </a:r>
                      <a:r>
                        <a:rPr lang="en-GB" sz="1800" baseline="0" dirty="0" smtClean="0">
                          <a:latin typeface="+mn-lt"/>
                        </a:rPr>
                        <a:t> </a:t>
                      </a:r>
                      <a:r>
                        <a:rPr lang="en-GB" sz="1800" baseline="0" dirty="0" err="1" smtClean="0">
                          <a:latin typeface="+mn-lt"/>
                        </a:rPr>
                        <a:t>telecomedia</a:t>
                      </a:r>
                      <a:endParaRPr lang="en-GB" sz="1800" baseline="0" dirty="0" smtClean="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defRPr/>
                      </a:pPr>
                      <a:r>
                        <a:rPr lang="en-GB" sz="1800" dirty="0" err="1" smtClean="0">
                          <a:latin typeface="+mn-lt"/>
                        </a:rPr>
                        <a:t>una</a:t>
                      </a:r>
                      <a:r>
                        <a:rPr lang="en-GB" sz="1800" dirty="0" smtClean="0">
                          <a:latin typeface="+mn-lt"/>
                        </a:rPr>
                        <a:t> </a:t>
                      </a:r>
                      <a:r>
                        <a:rPr lang="en-GB" sz="1800" dirty="0" err="1" smtClean="0">
                          <a:latin typeface="+mn-lt"/>
                        </a:rPr>
                        <a:t>telenovela</a:t>
                      </a:r>
                      <a:endParaRPr lang="en-GB" sz="1800" dirty="0" smtClean="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defRPr/>
                      </a:pPr>
                      <a:r>
                        <a:rPr lang="en-GB" sz="1800" baseline="0" dirty="0" err="1" smtClean="0">
                          <a:latin typeface="+mn-lt"/>
                        </a:rPr>
                        <a:t>una</a:t>
                      </a:r>
                      <a:r>
                        <a:rPr lang="en-GB" sz="1800" baseline="0" dirty="0" smtClean="0">
                          <a:latin typeface="+mn-lt"/>
                        </a:rPr>
                        <a:t> </a:t>
                      </a:r>
                      <a:r>
                        <a:rPr lang="en-GB" sz="1800" baseline="0" dirty="0" err="1" smtClean="0">
                          <a:latin typeface="+mn-lt"/>
                        </a:rPr>
                        <a:t>película</a:t>
                      </a:r>
                      <a:endParaRPr lang="en-GB" sz="1800" baseline="0" dirty="0" smtClean="0">
                        <a:latin typeface="+mn-lt"/>
                      </a:endParaRPr>
                    </a:p>
                  </a:txBody>
                  <a:tcPr marL="91438" marR="91438" marT="45715" marB="45715">
                    <a:lnL>
                      <a:noFill/>
                    </a:lnL>
                    <a:lnR>
                      <a:noFill/>
                    </a:lnR>
                    <a:lnT w="12700" cmpd="sng">
                      <a:noFill/>
                    </a:lnT>
                    <a:lnB>
                      <a:noFill/>
                    </a:lnB>
                    <a:lnTlToBr w="12700" cmpd="sng">
                      <a:noFill/>
                      <a:prstDash val="solid"/>
                    </a:lnTlToBr>
                    <a:lnBlToTr w="12700" cmpd="sng">
                      <a:noFill/>
                      <a:prstDash val="solid"/>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1800" b="0" i="0" u="none" strike="noStrike" cap="none" normalizeH="0" baseline="0" dirty="0" err="1" smtClean="0">
                          <a:ln>
                            <a:noFill/>
                          </a:ln>
                          <a:solidFill>
                            <a:schemeClr val="tx1"/>
                          </a:solidFill>
                          <a:effectLst/>
                          <a:latin typeface="+mn-lt"/>
                        </a:rPr>
                        <a:t>divertido</a:t>
                      </a:r>
                      <a:endParaRPr kumimoji="0" lang="en-GB" sz="1800" b="0" i="0" u="none" strike="noStrike" cap="none" normalizeH="0" baseline="0" dirty="0" smtClean="0">
                        <a:ln>
                          <a:noFill/>
                        </a:ln>
                        <a:solidFill>
                          <a:schemeClr val="tx1"/>
                        </a:solidFill>
                        <a:effectLst/>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1800" b="0" i="0" u="none" strike="noStrike" cap="none" normalizeH="0" baseline="0" dirty="0" err="1" smtClean="0">
                          <a:ln>
                            <a:noFill/>
                          </a:ln>
                          <a:solidFill>
                            <a:schemeClr val="tx1"/>
                          </a:solidFill>
                          <a:effectLst/>
                          <a:latin typeface="+mn-lt"/>
                        </a:rPr>
                        <a:t>cómico</a:t>
                      </a:r>
                      <a:endParaRPr kumimoji="0" lang="en-GB" sz="1800" b="0" i="0" u="none" strike="noStrike" cap="none" normalizeH="0" baseline="0" dirty="0" smtClean="0">
                        <a:ln>
                          <a:noFill/>
                        </a:ln>
                        <a:solidFill>
                          <a:schemeClr val="tx1"/>
                        </a:solidFill>
                        <a:effectLst/>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1800" b="0" i="0" u="none" strike="noStrike" cap="none" normalizeH="0" baseline="0" dirty="0" err="1" smtClean="0">
                          <a:ln>
                            <a:noFill/>
                          </a:ln>
                          <a:solidFill>
                            <a:schemeClr val="tx1"/>
                          </a:solidFill>
                          <a:effectLst/>
                          <a:latin typeface="+mn-lt"/>
                        </a:rPr>
                        <a:t>informativo</a:t>
                      </a:r>
                      <a:r>
                        <a:rPr kumimoji="0" lang="en-GB" sz="1800" b="0" i="0" u="none" strike="noStrike" cap="none" normalizeH="0" baseline="0" dirty="0" smtClean="0">
                          <a:ln>
                            <a:noFill/>
                          </a:ln>
                          <a:solidFill>
                            <a:schemeClr val="tx1"/>
                          </a:solidFill>
                          <a:effectLst/>
                          <a:latin typeface="+mn-lt"/>
                        </a:rPr>
                        <a:t> </a:t>
                      </a: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1800" b="0" i="0" u="none" strike="noStrike" cap="none" normalizeH="0" baseline="0" dirty="0" err="1" smtClean="0">
                          <a:ln>
                            <a:noFill/>
                          </a:ln>
                          <a:solidFill>
                            <a:schemeClr val="tx1"/>
                          </a:solidFill>
                          <a:effectLst/>
                          <a:latin typeface="+mn-lt"/>
                        </a:rPr>
                        <a:t>triste</a:t>
                      </a:r>
                      <a:endParaRPr kumimoji="0" lang="en-GB" sz="1800" b="0" i="0" u="none" strike="noStrike" cap="none" normalizeH="0" baseline="0" dirty="0" smtClean="0">
                        <a:ln>
                          <a:noFill/>
                        </a:ln>
                        <a:solidFill>
                          <a:schemeClr val="tx1"/>
                        </a:solidFill>
                        <a:effectLst/>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1800" b="0" i="0" u="none" strike="noStrike" cap="none" normalizeH="0" baseline="0" dirty="0" err="1" smtClean="0">
                          <a:ln>
                            <a:noFill/>
                          </a:ln>
                          <a:solidFill>
                            <a:schemeClr val="tx1"/>
                          </a:solidFill>
                          <a:effectLst/>
                          <a:latin typeface="+mn-lt"/>
                        </a:rPr>
                        <a:t>serio</a:t>
                      </a:r>
                      <a:endParaRPr lang="en-GB" sz="1800" dirty="0" smtClean="0">
                        <a:latin typeface="+mn-lt"/>
                      </a:endParaRPr>
                    </a:p>
                    <a:p>
                      <a:pPr marL="457200" indent="-457200">
                        <a:buFont typeface="Wingdings" pitchFamily="2" charset="2"/>
                        <a:buChar char="q"/>
                      </a:pPr>
                      <a:r>
                        <a:rPr lang="en-GB" sz="1800" baseline="0" dirty="0" err="1" smtClean="0"/>
                        <a:t>interesante</a:t>
                      </a:r>
                      <a:endParaRPr lang="en-GB" sz="1800" baseline="0" dirty="0" smtClean="0"/>
                    </a:p>
                    <a:p>
                      <a:pPr marL="457200" indent="-457200">
                        <a:buFont typeface="Wingdings" pitchFamily="2" charset="2"/>
                        <a:buChar char="q"/>
                      </a:pPr>
                      <a:r>
                        <a:rPr lang="en-GB" sz="1800" baseline="0" dirty="0" err="1" smtClean="0"/>
                        <a:t>emocionante</a:t>
                      </a:r>
                      <a:endParaRPr lang="en-GB" sz="1800" baseline="0" dirty="0" smtClean="0"/>
                    </a:p>
                    <a:p>
                      <a:pPr marL="457200" indent="-457200">
                        <a:buFont typeface="Wingdings" pitchFamily="2" charset="2"/>
                        <a:buChar char="q"/>
                      </a:pPr>
                      <a:r>
                        <a:rPr lang="en-GB" sz="1800" baseline="0" dirty="0" err="1" smtClean="0"/>
                        <a:t>aburrido</a:t>
                      </a:r>
                      <a:endParaRPr lang="en-GB" sz="1800" baseline="0" dirty="0" smtClean="0"/>
                    </a:p>
                    <a:p>
                      <a:pPr marL="457200" indent="-457200">
                        <a:buFont typeface="Wingdings" pitchFamily="2" charset="2"/>
                        <a:buChar char="q"/>
                      </a:pPr>
                      <a:r>
                        <a:rPr lang="en-GB" sz="1800" baseline="0" dirty="0" err="1" smtClean="0"/>
                        <a:t>entretenido</a:t>
                      </a:r>
                      <a:endParaRPr lang="en-GB" sz="1800" baseline="0" dirty="0" smtClean="0"/>
                    </a:p>
                    <a:p>
                      <a:pPr marL="457200" indent="-457200">
                        <a:buFont typeface="Wingdings" pitchFamily="2" charset="2"/>
                        <a:buChar char="q"/>
                      </a:pPr>
                      <a:r>
                        <a:rPr lang="en-GB" sz="1800" baseline="0" dirty="0" err="1" smtClean="0"/>
                        <a:t>gracioso</a:t>
                      </a:r>
                      <a:endParaRPr lang="en-GB" sz="1800" baseline="0" dirty="0" smtClean="0"/>
                    </a:p>
                    <a:p>
                      <a:pPr marL="457200" indent="-457200">
                        <a:buFont typeface="Wingdings" pitchFamily="2" charset="2"/>
                        <a:buChar char="q"/>
                      </a:pPr>
                      <a:r>
                        <a:rPr lang="en-GB" sz="1800" baseline="0" dirty="0" err="1" smtClean="0"/>
                        <a:t>para</a:t>
                      </a:r>
                      <a:r>
                        <a:rPr lang="en-GB" sz="1800" baseline="0" dirty="0" smtClean="0"/>
                        <a:t> </a:t>
                      </a:r>
                      <a:r>
                        <a:rPr lang="en-GB" sz="1800" baseline="0" dirty="0" err="1" smtClean="0"/>
                        <a:t>niños</a:t>
                      </a:r>
                      <a:r>
                        <a:rPr lang="en-GB" sz="1800" baseline="0" dirty="0" smtClean="0"/>
                        <a:t>/</a:t>
                      </a:r>
                      <a:r>
                        <a:rPr lang="en-GB" sz="1800" baseline="0" dirty="0" err="1" smtClean="0"/>
                        <a:t>jóvenes</a:t>
                      </a:r>
                      <a:r>
                        <a:rPr lang="en-GB" sz="1800" baseline="0" dirty="0" smtClean="0"/>
                        <a:t>/</a:t>
                      </a:r>
                      <a:r>
                        <a:rPr lang="en-GB" sz="1800" baseline="0" dirty="0" err="1" smtClean="0"/>
                        <a:t>adultos</a:t>
                      </a:r>
                      <a:endParaRPr lang="en-GB" sz="1800" baseline="0" dirty="0" smtClean="0"/>
                    </a:p>
                  </a:txBody>
                  <a:tcPr marL="91438" marR="91438" marT="45715" marB="45715">
                    <a:lnL>
                      <a:noFill/>
                    </a:lnL>
                    <a:lnR>
                      <a:noFill/>
                    </a:lnR>
                    <a:lnT w="12700" cmpd="sng">
                      <a:noFill/>
                    </a:lnT>
                    <a:lnB>
                      <a:noFill/>
                    </a:lnB>
                    <a:lnTlToBr w="12700" cmpd="sng">
                      <a:noFill/>
                      <a:prstDash val="solid"/>
                    </a:lnTlToBr>
                    <a:lnBlToTr w="12700" cmpd="sng">
                      <a:noFill/>
                      <a:prstDash val="solid"/>
                    </a:lnBlToTr>
                    <a:noFill/>
                  </a:tcPr>
                </a:tc>
              </a:tr>
              <a:tr h="1442918">
                <a:tc>
                  <a:txBody>
                    <a:bodyPr/>
                    <a:lstStyle/>
                    <a:p>
                      <a:pPr>
                        <a:buFont typeface="Wingdings" pitchFamily="2" charset="2"/>
                        <a:buNone/>
                      </a:pPr>
                      <a:r>
                        <a:rPr lang="en-GB" sz="2000" baseline="0" dirty="0" smtClean="0"/>
                        <a:t>¡</a:t>
                      </a:r>
                      <a:r>
                        <a:rPr lang="en-GB" sz="2000" baseline="0" dirty="0" err="1" smtClean="0"/>
                        <a:t>Qué</a:t>
                      </a:r>
                      <a:r>
                        <a:rPr lang="en-GB" sz="2000" baseline="0" dirty="0" smtClean="0"/>
                        <a:t> </a:t>
                      </a:r>
                      <a:r>
                        <a:rPr lang="en-GB" sz="2000" baseline="0" dirty="0" err="1" smtClean="0"/>
                        <a:t>va</a:t>
                      </a:r>
                      <a:r>
                        <a:rPr lang="en-GB" sz="2000" baseline="0" dirty="0" smtClean="0"/>
                        <a:t>!</a:t>
                      </a:r>
                    </a:p>
                    <a:p>
                      <a:pPr>
                        <a:buFont typeface="Wingdings" pitchFamily="2" charset="2"/>
                        <a:buNone/>
                      </a:pPr>
                      <a:r>
                        <a:rPr lang="en-GB" sz="2000" baseline="0" dirty="0" smtClean="0"/>
                        <a:t>¡Hombre!</a:t>
                      </a:r>
                    </a:p>
                    <a:p>
                      <a:pPr>
                        <a:buFont typeface="Wingdings" pitchFamily="2" charset="2"/>
                        <a:buNone/>
                      </a:pPr>
                      <a:r>
                        <a:rPr lang="en-GB" sz="2000" baseline="0" dirty="0" smtClean="0"/>
                        <a:t>¡</a:t>
                      </a:r>
                      <a:r>
                        <a:rPr lang="en-GB" sz="2000" baseline="0" dirty="0" err="1" smtClean="0"/>
                        <a:t>Vaya</a:t>
                      </a:r>
                      <a:r>
                        <a:rPr lang="en-GB" sz="2000" baseline="0" dirty="0" smtClean="0"/>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2000" baseline="0" dirty="0" smtClean="0"/>
                        <a:t>¿</a:t>
                      </a:r>
                      <a:r>
                        <a:rPr lang="en-GB" sz="2000" baseline="0" dirty="0" err="1" smtClean="0"/>
                        <a:t>Estás</a:t>
                      </a:r>
                      <a:r>
                        <a:rPr lang="en-GB" sz="2000" baseline="0" dirty="0" smtClean="0"/>
                        <a:t> loco/a?</a:t>
                      </a:r>
                      <a:endParaRPr lang="en-GB" sz="2000" dirty="0" smtClean="0"/>
                    </a:p>
                  </a:txBody>
                  <a:tcPr marL="91438" marR="91438" marT="45715" marB="45715">
                    <a:lnL>
                      <a:noFill/>
                    </a:lnL>
                    <a:lnR>
                      <a:noFill/>
                    </a:lnR>
                    <a:lnT>
                      <a:noFill/>
                    </a:lnT>
                    <a:lnB w="12700" cmpd="sng">
                      <a:noFill/>
                    </a:lnB>
                    <a:lnTlToBr w="12700" cmpd="sng">
                      <a:noFill/>
                      <a:prstDash val="solid"/>
                    </a:lnTlToBr>
                    <a:lnBlToTr w="12700" cmpd="sng">
                      <a:noFill/>
                      <a:prstDash val="solid"/>
                    </a:lnBlToTr>
                    <a:noFill/>
                  </a:tcPr>
                </a:tc>
                <a:tc>
                  <a:txBody>
                    <a:bodyPr/>
                    <a:lstStyle/>
                    <a:p>
                      <a:pPr>
                        <a:buFont typeface="Wingdings" pitchFamily="2" charset="2"/>
                        <a:buNone/>
                      </a:pPr>
                      <a:r>
                        <a:rPr lang="en-GB" sz="2000" dirty="0" smtClean="0"/>
                        <a:t>¿</a:t>
                      </a:r>
                      <a:r>
                        <a:rPr lang="en-GB" sz="2000" dirty="0" err="1" smtClean="0"/>
                        <a:t>Qué</a:t>
                      </a:r>
                      <a:r>
                        <a:rPr lang="en-GB" sz="2000" dirty="0" smtClean="0"/>
                        <a:t> </a:t>
                      </a:r>
                      <a:r>
                        <a:rPr lang="en-GB" sz="2000" dirty="0" err="1" smtClean="0"/>
                        <a:t>opinas</a:t>
                      </a:r>
                      <a:r>
                        <a:rPr lang="en-GB" sz="2000" dirty="0" smtClean="0"/>
                        <a:t> </a:t>
                      </a:r>
                      <a:r>
                        <a:rPr lang="en-GB" sz="2000" dirty="0" err="1" smtClean="0"/>
                        <a:t>tú</a:t>
                      </a:r>
                      <a:r>
                        <a:rPr lang="en-GB" sz="2000" dirty="0" smtClean="0"/>
                        <a:t>?</a:t>
                      </a:r>
                    </a:p>
                    <a:p>
                      <a:pPr>
                        <a:buFont typeface="Wingdings" pitchFamily="2" charset="2"/>
                        <a:buNone/>
                      </a:pPr>
                      <a:r>
                        <a:rPr lang="en-GB" sz="2000" dirty="0" smtClean="0"/>
                        <a:t>¿</a:t>
                      </a:r>
                      <a:r>
                        <a:rPr lang="en-GB" sz="2000" dirty="0" err="1" smtClean="0"/>
                        <a:t>Qué</a:t>
                      </a:r>
                      <a:r>
                        <a:rPr lang="en-GB" sz="2000" dirty="0" smtClean="0"/>
                        <a:t> </a:t>
                      </a:r>
                      <a:r>
                        <a:rPr lang="en-GB" sz="2000" dirty="0" err="1" smtClean="0"/>
                        <a:t>piensas</a:t>
                      </a:r>
                      <a:r>
                        <a:rPr lang="en-GB" sz="2000" dirty="0" smtClean="0"/>
                        <a:t> </a:t>
                      </a:r>
                      <a:r>
                        <a:rPr lang="en-GB" sz="2000" dirty="0" err="1" smtClean="0"/>
                        <a:t>tú</a:t>
                      </a:r>
                      <a:r>
                        <a:rPr lang="en-GB" sz="2000" dirty="0" smtClean="0"/>
                        <a:t>?</a:t>
                      </a:r>
                    </a:p>
                    <a:p>
                      <a:pPr>
                        <a:buFont typeface="Wingdings" pitchFamily="2" charset="2"/>
                        <a:buNone/>
                      </a:pPr>
                      <a:r>
                        <a:rPr lang="en-GB" sz="2000" dirty="0" smtClean="0"/>
                        <a:t>¿</a:t>
                      </a:r>
                      <a:r>
                        <a:rPr lang="en-GB" sz="2000" dirty="0" err="1" smtClean="0"/>
                        <a:t>Qué</a:t>
                      </a:r>
                      <a:r>
                        <a:rPr lang="en-GB" sz="2000" dirty="0" smtClean="0"/>
                        <a:t> </a:t>
                      </a:r>
                      <a:r>
                        <a:rPr lang="en-GB" sz="2000" dirty="0" err="1" smtClean="0"/>
                        <a:t>te</a:t>
                      </a:r>
                      <a:r>
                        <a:rPr lang="en-GB" sz="2000" dirty="0" smtClean="0"/>
                        <a:t> </a:t>
                      </a:r>
                      <a:r>
                        <a:rPr lang="en-GB" sz="2000" dirty="0" err="1" smtClean="0"/>
                        <a:t>parece</a:t>
                      </a:r>
                      <a:r>
                        <a:rPr lang="en-GB" sz="2000" dirty="0" smtClean="0"/>
                        <a:t>?</a:t>
                      </a:r>
                    </a:p>
                    <a:p>
                      <a:pPr>
                        <a:buFont typeface="Wingdings" pitchFamily="2" charset="2"/>
                        <a:buNone/>
                      </a:pPr>
                      <a:r>
                        <a:rPr lang="en-GB" sz="2000" baseline="0" dirty="0" err="1" smtClean="0">
                          <a:solidFill>
                            <a:schemeClr val="tx1"/>
                          </a:solidFill>
                        </a:rPr>
                        <a:t>Pues</a:t>
                      </a:r>
                      <a:r>
                        <a:rPr lang="en-GB" sz="2000" baseline="0" dirty="0" smtClean="0"/>
                        <a:t> </a:t>
                      </a:r>
                      <a:r>
                        <a:rPr lang="en-GB" sz="2000" b="1" baseline="0" dirty="0" err="1" smtClean="0"/>
                        <a:t>yo</a:t>
                      </a:r>
                      <a:r>
                        <a:rPr lang="en-GB" sz="2000" baseline="0" dirty="0" smtClean="0"/>
                        <a:t> </a:t>
                      </a:r>
                      <a:r>
                        <a:rPr lang="en-GB" sz="2000" baseline="0" dirty="0" err="1" smtClean="0"/>
                        <a:t>creo</a:t>
                      </a:r>
                      <a:r>
                        <a:rPr lang="en-GB" sz="2000" baseline="0" dirty="0" smtClean="0"/>
                        <a:t> </a:t>
                      </a:r>
                      <a:r>
                        <a:rPr lang="en-GB" sz="2000" baseline="0" dirty="0" err="1" smtClean="0"/>
                        <a:t>que</a:t>
                      </a:r>
                      <a:r>
                        <a:rPr lang="en-GB" sz="2000" baseline="0" dirty="0" smtClean="0"/>
                        <a:t> …..</a:t>
                      </a:r>
                    </a:p>
                  </a:txBody>
                  <a:tcPr marL="91438" marR="91438" marT="45715" marB="45715">
                    <a:lnL>
                      <a:noFill/>
                    </a:lnL>
                    <a:lnR>
                      <a:noFill/>
                    </a:lnR>
                    <a:lnT>
                      <a:noFill/>
                    </a:lnT>
                    <a:lnB w="12700" cmpd="sng">
                      <a:noFill/>
                    </a:lnB>
                    <a:lnTlToBr w="12700" cmpd="sng">
                      <a:noFill/>
                      <a:prstDash val="solid"/>
                    </a:lnTlToBr>
                    <a:lnBlToTr w="12700" cmpd="sng">
                      <a:noFill/>
                      <a:prstDash val="solid"/>
                    </a:lnBlToTr>
                    <a:noFill/>
                  </a:tcPr>
                </a:tc>
              </a:tr>
            </a:tbl>
          </a:graphicData>
        </a:graphic>
      </p:graphicFrame>
      <p:cxnSp>
        <p:nvCxnSpPr>
          <p:cNvPr id="17423" name="Straight Connector 6"/>
          <p:cNvCxnSpPr>
            <a:cxnSpLocks noChangeShapeType="1"/>
          </p:cNvCxnSpPr>
          <p:nvPr/>
        </p:nvCxnSpPr>
        <p:spPr bwMode="auto">
          <a:xfrm>
            <a:off x="92869" y="5445224"/>
            <a:ext cx="89646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6"/>
          <p:cNvCxnSpPr>
            <a:cxnSpLocks noChangeShapeType="1"/>
          </p:cNvCxnSpPr>
          <p:nvPr/>
        </p:nvCxnSpPr>
        <p:spPr bwMode="auto">
          <a:xfrm>
            <a:off x="92869" y="2132856"/>
            <a:ext cx="89646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 name="Table 2"/>
          <p:cNvGraphicFramePr>
            <a:graphicFrameLocks noGrp="1"/>
          </p:cNvGraphicFramePr>
          <p:nvPr>
            <p:extLst>
              <p:ext uri="{D42A27DB-BD31-4B8C-83A1-F6EECF244321}">
                <p14:modId xmlns:p14="http://schemas.microsoft.com/office/powerpoint/2010/main" val="606018153"/>
              </p:ext>
            </p:extLst>
          </p:nvPr>
        </p:nvGraphicFramePr>
        <p:xfrm>
          <a:off x="4289884" y="2132856"/>
          <a:ext cx="527720" cy="3312368"/>
        </p:xfrm>
        <a:graphic>
          <a:graphicData uri="http://schemas.openxmlformats.org/drawingml/2006/table">
            <a:tbl>
              <a:tblPr firstRow="1" bandRow="1">
                <a:tableStyleId>{5940675A-B579-460E-94D1-54222C63F5DA}</a:tableStyleId>
              </a:tblPr>
              <a:tblGrid>
                <a:gridCol w="527720"/>
              </a:tblGrid>
              <a:tr h="362492">
                <a:tc>
                  <a:txBody>
                    <a:bodyPr/>
                    <a:lstStyle/>
                    <a:p>
                      <a:endParaRPr lang="en-GB" sz="1200" dirty="0"/>
                    </a:p>
                  </a:txBody>
                  <a:tcPr/>
                </a:tc>
              </a:tr>
              <a:tr h="327764">
                <a:tc>
                  <a:txBody>
                    <a:bodyPr/>
                    <a:lstStyle/>
                    <a:p>
                      <a:endParaRPr lang="en-GB" sz="1200"/>
                    </a:p>
                  </a:txBody>
                  <a:tcPr/>
                </a:tc>
              </a:tr>
              <a:tr h="327764">
                <a:tc>
                  <a:txBody>
                    <a:bodyPr/>
                    <a:lstStyle/>
                    <a:p>
                      <a:endParaRPr lang="en-GB" sz="1200"/>
                    </a:p>
                  </a:txBody>
                  <a:tcPr/>
                </a:tc>
              </a:tr>
              <a:tr h="327764">
                <a:tc>
                  <a:txBody>
                    <a:bodyPr/>
                    <a:lstStyle/>
                    <a:p>
                      <a:endParaRPr lang="en-GB" sz="1200"/>
                    </a:p>
                  </a:txBody>
                  <a:tcPr/>
                </a:tc>
              </a:tr>
              <a:tr h="327764">
                <a:tc>
                  <a:txBody>
                    <a:bodyPr/>
                    <a:lstStyle/>
                    <a:p>
                      <a:endParaRPr lang="en-GB" sz="1200"/>
                    </a:p>
                  </a:txBody>
                  <a:tcPr/>
                </a:tc>
              </a:tr>
              <a:tr h="327764">
                <a:tc>
                  <a:txBody>
                    <a:bodyPr/>
                    <a:lstStyle/>
                    <a:p>
                      <a:endParaRPr lang="en-GB" sz="1200"/>
                    </a:p>
                  </a:txBody>
                  <a:tcPr/>
                </a:tc>
              </a:tr>
              <a:tr h="327764">
                <a:tc>
                  <a:txBody>
                    <a:bodyPr/>
                    <a:lstStyle/>
                    <a:p>
                      <a:endParaRPr lang="en-GB" sz="1200"/>
                    </a:p>
                  </a:txBody>
                  <a:tcPr/>
                </a:tc>
              </a:tr>
              <a:tr h="327764">
                <a:tc>
                  <a:txBody>
                    <a:bodyPr/>
                    <a:lstStyle/>
                    <a:p>
                      <a:endParaRPr lang="en-GB" sz="1200" dirty="0"/>
                    </a:p>
                  </a:txBody>
                  <a:tcPr/>
                </a:tc>
              </a:tr>
              <a:tr h="327764">
                <a:tc>
                  <a:txBody>
                    <a:bodyPr/>
                    <a:lstStyle/>
                    <a:p>
                      <a:endParaRPr lang="en-GB" sz="1200" dirty="0"/>
                    </a:p>
                  </a:txBody>
                  <a:tcPr/>
                </a:tc>
              </a:tr>
              <a:tr h="327764">
                <a:tc>
                  <a:txBody>
                    <a:bodyPr/>
                    <a:lstStyle/>
                    <a:p>
                      <a:endParaRPr lang="en-GB" sz="1200" dirty="0"/>
                    </a:p>
                  </a:txBody>
                  <a:tcPr/>
                </a:tc>
              </a:tr>
            </a:tbl>
          </a:graphicData>
        </a:graphic>
      </p:graphicFrame>
    </p:spTree>
    <p:extLst>
      <p:ext uri="{BB962C8B-B14F-4D97-AF65-F5344CB8AC3E}">
        <p14:creationId xmlns:p14="http://schemas.microsoft.com/office/powerpoint/2010/main" val="2593663751"/>
      </p:ext>
    </p:extLst>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78939091"/>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9Rachel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5</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REWARDING SPONTANEITY</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0526" r="18420" b="33333"/>
          <a:stretch>
            <a:fillRect/>
          </a:stretch>
        </p:blipFill>
        <p:spPr bwMode="auto">
          <a:xfrm>
            <a:off x="755998" y="4857750"/>
            <a:ext cx="1613792" cy="114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790" y="3981314"/>
            <a:ext cx="2536875" cy="25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555968"/>
            <a:ext cx="1369151" cy="136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l="23000" t="16969" r="24500" b="18912"/>
          <a:stretch>
            <a:fillRect/>
          </a:stretch>
        </p:blipFill>
        <p:spPr bwMode="auto">
          <a:xfrm>
            <a:off x="7130380" y="4381229"/>
            <a:ext cx="16430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62894" y="3259002"/>
            <a:ext cx="12144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655258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516134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6</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ODD ONE OUT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80051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558943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What is it?</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dirty="0" smtClean="0"/>
                        <a:t>Spontaneous contributions in the TL as</a:t>
                      </a:r>
                      <a:r>
                        <a:rPr lang="en-US" sz="2800" baseline="0" dirty="0" smtClean="0"/>
                        <a:t> part of the language of the classroom</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Unplanned / unscripted talk as part of a lesson task or activity</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Whole-class teacher-led interactions (that may prime for subsequent pair work)</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5710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1908</a:t>
            </a:r>
            <a:endParaRPr lang="en-US" sz="13800" dirty="0">
              <a:solidFill>
                <a:srgbClr val="FF0000"/>
              </a:solidFill>
              <a:latin typeface="AntigoniBd" pitchFamily="34" charset="0"/>
            </a:endParaRPr>
          </a:p>
        </p:txBody>
      </p:sp>
      <p:sp>
        <p:nvSpPr>
          <p:cNvPr id="3" name="Rectangle 2"/>
          <p:cNvSpPr/>
          <p:nvPr/>
        </p:nvSpPr>
        <p:spPr>
          <a:xfrm>
            <a:off x="457200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1992</a:t>
            </a:r>
            <a:endParaRPr lang="en-US" sz="13800" dirty="0">
              <a:solidFill>
                <a:srgbClr val="FF0000"/>
              </a:solidFill>
              <a:latin typeface="AntigoniBd" pitchFamily="34" charset="0"/>
            </a:endParaRPr>
          </a:p>
        </p:txBody>
      </p:sp>
      <p:sp>
        <p:nvSpPr>
          <p:cNvPr id="4" name="Rectangle 3"/>
          <p:cNvSpPr/>
          <p:nvPr/>
        </p:nvSpPr>
        <p:spPr>
          <a:xfrm>
            <a:off x="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2012</a:t>
            </a:r>
            <a:endParaRPr lang="en-US" sz="13800" dirty="0">
              <a:solidFill>
                <a:srgbClr val="FF0000"/>
              </a:solidFill>
              <a:latin typeface="AntigoniBd" pitchFamily="34" charset="0"/>
            </a:endParaRPr>
          </a:p>
        </p:txBody>
      </p:sp>
      <p:sp>
        <p:nvSpPr>
          <p:cNvPr id="5" name="Rectangle 4"/>
          <p:cNvSpPr/>
          <p:nvPr/>
        </p:nvSpPr>
        <p:spPr>
          <a:xfrm>
            <a:off x="457200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1948</a:t>
            </a:r>
            <a:endParaRPr lang="en-US" sz="13800" dirty="0">
              <a:solidFill>
                <a:srgbClr val="FF0000"/>
              </a:solidFill>
              <a:latin typeface="AntigoniBd" pitchFamily="34" charset="0"/>
            </a:endParaRPr>
          </a:p>
        </p:txBody>
      </p:sp>
    </p:spTree>
    <p:extLst>
      <p:ext uri="{BB962C8B-B14F-4D97-AF65-F5344CB8AC3E}">
        <p14:creationId xmlns:p14="http://schemas.microsoft.com/office/powerpoint/2010/main" val="125442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r="11200"/>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5933" r="9499" b="4477"/>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l="11189"/>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9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500" fill="hold"/>
                                        <p:tgtEl>
                                          <p:spTgt spid="3075"/>
                                        </p:tgtEl>
                                        <p:attrNameLst>
                                          <p:attrName>ppt_w</p:attrName>
                                        </p:attrNameLst>
                                      </p:cBhvr>
                                      <p:tavLst>
                                        <p:tav tm="0">
                                          <p:val>
                                            <p:fltVal val="0"/>
                                          </p:val>
                                        </p:tav>
                                        <p:tav tm="100000">
                                          <p:val>
                                            <p:strVal val="#ppt_w"/>
                                          </p:val>
                                        </p:tav>
                                      </p:tavLst>
                                    </p:anim>
                                    <p:anim calcmode="lin" valueType="num">
                                      <p:cBhvr>
                                        <p:cTn id="16" dur="500" fill="hold"/>
                                        <p:tgtEl>
                                          <p:spTgt spid="3075"/>
                                        </p:tgtEl>
                                        <p:attrNameLst>
                                          <p:attrName>ppt_h</p:attrName>
                                        </p:attrNameLst>
                                      </p:cBhvr>
                                      <p:tavLst>
                                        <p:tav tm="0">
                                          <p:val>
                                            <p:fltVal val="0"/>
                                          </p:val>
                                        </p:tav>
                                        <p:tav tm="100000">
                                          <p:val>
                                            <p:strVal val="#ppt_h"/>
                                          </p:val>
                                        </p:tav>
                                      </p:tavLst>
                                    </p:anim>
                                    <p:anim calcmode="lin" valueType="num">
                                      <p:cBhvr>
                                        <p:cTn id="17" dur="500" fill="hold"/>
                                        <p:tgtEl>
                                          <p:spTgt spid="3075"/>
                                        </p:tgtEl>
                                        <p:attrNameLst>
                                          <p:attrName>style.rotation</p:attrName>
                                        </p:attrNameLst>
                                      </p:cBhvr>
                                      <p:tavLst>
                                        <p:tav tm="0">
                                          <p:val>
                                            <p:fltVal val="360"/>
                                          </p:val>
                                        </p:tav>
                                        <p:tav tm="100000">
                                          <p:val>
                                            <p:fltVal val="0"/>
                                          </p:val>
                                        </p:tav>
                                      </p:tavLst>
                                    </p:anim>
                                    <p:animEffect transition="in" filter="fade">
                                      <p:cBhvr>
                                        <p:cTn id="18" dur="500"/>
                                        <p:tgtEl>
                                          <p:spTgt spid="30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500" fill="hold"/>
                                        <p:tgtEl>
                                          <p:spTgt spid="3077"/>
                                        </p:tgtEl>
                                        <p:attrNameLst>
                                          <p:attrName>ppt_w</p:attrName>
                                        </p:attrNameLst>
                                      </p:cBhvr>
                                      <p:tavLst>
                                        <p:tav tm="0">
                                          <p:val>
                                            <p:fltVal val="0"/>
                                          </p:val>
                                        </p:tav>
                                        <p:tav tm="100000">
                                          <p:val>
                                            <p:strVal val="#ppt_w"/>
                                          </p:val>
                                        </p:tav>
                                      </p:tavLst>
                                    </p:anim>
                                    <p:anim calcmode="lin" valueType="num">
                                      <p:cBhvr>
                                        <p:cTn id="24" dur="500" fill="hold"/>
                                        <p:tgtEl>
                                          <p:spTgt spid="3077"/>
                                        </p:tgtEl>
                                        <p:attrNameLst>
                                          <p:attrName>ppt_h</p:attrName>
                                        </p:attrNameLst>
                                      </p:cBhvr>
                                      <p:tavLst>
                                        <p:tav tm="0">
                                          <p:val>
                                            <p:fltVal val="0"/>
                                          </p:val>
                                        </p:tav>
                                        <p:tav tm="100000">
                                          <p:val>
                                            <p:strVal val="#ppt_h"/>
                                          </p:val>
                                        </p:tav>
                                      </p:tavLst>
                                    </p:anim>
                                    <p:anim calcmode="lin" valueType="num">
                                      <p:cBhvr>
                                        <p:cTn id="25" dur="500" fill="hold"/>
                                        <p:tgtEl>
                                          <p:spTgt spid="3077"/>
                                        </p:tgtEl>
                                        <p:attrNameLst>
                                          <p:attrName>style.rotation</p:attrName>
                                        </p:attrNameLst>
                                      </p:cBhvr>
                                      <p:tavLst>
                                        <p:tav tm="0">
                                          <p:val>
                                            <p:fltVal val="360"/>
                                          </p:val>
                                        </p:tav>
                                        <p:tav tm="100000">
                                          <p:val>
                                            <p:fltVal val="0"/>
                                          </p:val>
                                        </p:tav>
                                      </p:tavLst>
                                    </p:anim>
                                    <p:animEffect transition="in" filter="fade">
                                      <p:cBhvr>
                                        <p:cTn id="26" dur="500"/>
                                        <p:tgtEl>
                                          <p:spTgt spid="30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 calcmode="lin" valueType="num">
                                      <p:cBhvr>
                                        <p:cTn id="33" dur="500" fill="hold"/>
                                        <p:tgtEl>
                                          <p:spTgt spid="3076"/>
                                        </p:tgtEl>
                                        <p:attrNameLst>
                                          <p:attrName>style.rotation</p:attrName>
                                        </p:attrNameLst>
                                      </p:cBhvr>
                                      <p:tavLst>
                                        <p:tav tm="0">
                                          <p:val>
                                            <p:fltVal val="360"/>
                                          </p:val>
                                        </p:tav>
                                        <p:tav tm="100000">
                                          <p:val>
                                            <p:fltVal val="0"/>
                                          </p:val>
                                        </p:tav>
                                      </p:tavLst>
                                    </p:anim>
                                    <p:animEffect transition="in" filter="fade">
                                      <p:cBhvr>
                                        <p:cTn id="3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79897432"/>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7</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SPEND THE WORDS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4036390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6263265"/>
              </p:ext>
            </p:extLst>
          </p:nvPr>
        </p:nvGraphicFramePr>
        <p:xfrm>
          <a:off x="1259632" y="1587705"/>
          <a:ext cx="6768753" cy="3353463"/>
        </p:xfrm>
        <a:graphic>
          <a:graphicData uri="http://schemas.openxmlformats.org/drawingml/2006/table">
            <a:tbl>
              <a:tblPr firstRow="1" bandRow="1">
                <a:tableStyleId>{5940675A-B579-460E-94D1-54222C63F5DA}</a:tableStyleId>
              </a:tblPr>
              <a:tblGrid>
                <a:gridCol w="2256251"/>
                <a:gridCol w="2256251"/>
                <a:gridCol w="2256251"/>
              </a:tblGrid>
              <a:tr h="843501">
                <a:tc>
                  <a:txBody>
                    <a:bodyPr/>
                    <a:lstStyle/>
                    <a:p>
                      <a:pPr algn="ctr"/>
                      <a:r>
                        <a:rPr lang="en-GB" sz="2400" dirty="0" smtClean="0"/>
                        <a:t>Me </a:t>
                      </a:r>
                      <a:r>
                        <a:rPr lang="en-GB" sz="2400" dirty="0" err="1" smtClean="0"/>
                        <a:t>gusta</a:t>
                      </a:r>
                      <a:r>
                        <a:rPr lang="en-GB" sz="2400" b="1" dirty="0" err="1" smtClean="0"/>
                        <a:t>n</a:t>
                      </a:r>
                      <a:r>
                        <a:rPr lang="en-GB" sz="2400" dirty="0" smtClean="0"/>
                        <a:t> mucho</a:t>
                      </a:r>
                      <a:endParaRPr lang="en-GB" sz="2400" dirty="0"/>
                    </a:p>
                  </a:txBody>
                  <a:tcPr anchor="ctr"/>
                </a:tc>
                <a:tc>
                  <a:txBody>
                    <a:bodyPr/>
                    <a:lstStyle/>
                    <a:p>
                      <a:pPr algn="ctr"/>
                      <a:r>
                        <a:rPr lang="en-GB" sz="2400" dirty="0" err="1" smtClean="0"/>
                        <a:t>tiene</a:t>
                      </a:r>
                      <a:r>
                        <a:rPr lang="en-GB" sz="2400" dirty="0" smtClean="0"/>
                        <a:t> </a:t>
                      </a:r>
                      <a:r>
                        <a:rPr lang="en-GB" sz="2400" dirty="0" err="1" smtClean="0"/>
                        <a:t>lugar</a:t>
                      </a:r>
                      <a:r>
                        <a:rPr lang="en-GB" sz="2400" dirty="0" smtClean="0"/>
                        <a:t> en</a:t>
                      </a:r>
                      <a:endParaRPr lang="en-GB" sz="2400" dirty="0"/>
                    </a:p>
                  </a:txBody>
                  <a:tcPr anchor="ctr"/>
                </a:tc>
                <a:tc>
                  <a:txBody>
                    <a:bodyPr/>
                    <a:lstStyle/>
                    <a:p>
                      <a:pPr algn="ctr"/>
                      <a:r>
                        <a:rPr lang="en-GB" sz="2400" dirty="0" err="1" smtClean="0"/>
                        <a:t>Mi</a:t>
                      </a:r>
                      <a:r>
                        <a:rPr lang="en-GB" sz="2400" dirty="0" smtClean="0"/>
                        <a:t> </a:t>
                      </a:r>
                      <a:r>
                        <a:rPr lang="en-GB" sz="2400" dirty="0" err="1" smtClean="0"/>
                        <a:t>programa</a:t>
                      </a:r>
                      <a:r>
                        <a:rPr lang="en-GB" sz="2400" baseline="0" dirty="0" smtClean="0"/>
                        <a:t> </a:t>
                      </a:r>
                      <a:r>
                        <a:rPr lang="en-GB" sz="2400" baseline="0" dirty="0" err="1" smtClean="0"/>
                        <a:t>preferido</a:t>
                      </a:r>
                      <a:endParaRPr lang="en-GB" sz="2400" dirty="0"/>
                    </a:p>
                  </a:txBody>
                  <a:tcPr anchor="ctr"/>
                </a:tc>
              </a:tr>
              <a:tr h="843501">
                <a:tc>
                  <a:txBody>
                    <a:bodyPr/>
                    <a:lstStyle/>
                    <a:p>
                      <a:pPr algn="ctr"/>
                      <a:r>
                        <a:rPr lang="en-GB" sz="2400" dirty="0" err="1" smtClean="0"/>
                        <a:t>entretenido</a:t>
                      </a:r>
                      <a:r>
                        <a:rPr lang="en-GB" sz="2400" dirty="0" smtClean="0"/>
                        <a:t/>
                      </a:r>
                      <a:br>
                        <a:rPr lang="en-GB" sz="2400" dirty="0" smtClean="0"/>
                      </a:br>
                      <a:r>
                        <a:rPr lang="en-GB" sz="2400" dirty="0" smtClean="0"/>
                        <a:t>(a/</a:t>
                      </a:r>
                      <a:r>
                        <a:rPr lang="en-GB" sz="2400" dirty="0" err="1" smtClean="0"/>
                        <a:t>os</a:t>
                      </a:r>
                      <a:r>
                        <a:rPr lang="en-GB" sz="2400" dirty="0" smtClean="0"/>
                        <a:t>/as)</a:t>
                      </a:r>
                      <a:endParaRPr lang="en-GB" sz="2400" dirty="0"/>
                    </a:p>
                  </a:txBody>
                  <a:tcPr anchor="ctr"/>
                </a:tc>
                <a:tc>
                  <a:txBody>
                    <a:bodyPr/>
                    <a:lstStyle/>
                    <a:p>
                      <a:pPr algn="ctr"/>
                      <a:r>
                        <a:rPr lang="en-GB" sz="2400" dirty="0" smtClean="0"/>
                        <a:t>son</a:t>
                      </a:r>
                      <a:endParaRPr lang="en-GB" sz="2400" dirty="0"/>
                    </a:p>
                  </a:txBody>
                  <a:tcPr anchor="ctr"/>
                </a:tc>
                <a:tc>
                  <a:txBody>
                    <a:bodyPr/>
                    <a:lstStyle/>
                    <a:p>
                      <a:pPr algn="ctr"/>
                      <a:r>
                        <a:rPr lang="en-GB" sz="2400" dirty="0" err="1" smtClean="0"/>
                        <a:t>Prefiero</a:t>
                      </a:r>
                      <a:endParaRPr lang="en-GB" sz="2400" dirty="0"/>
                    </a:p>
                  </a:txBody>
                  <a:tcPr anchor="ctr"/>
                </a:tc>
              </a:tr>
              <a:tr h="843501">
                <a:tc>
                  <a:txBody>
                    <a:bodyPr/>
                    <a:lstStyle/>
                    <a:p>
                      <a:pPr algn="ctr"/>
                      <a:r>
                        <a:rPr lang="en-GB" sz="2400" dirty="0" err="1" smtClean="0"/>
                        <a:t>porque</a:t>
                      </a:r>
                      <a:endParaRPr lang="en-GB" sz="2400" dirty="0"/>
                    </a:p>
                  </a:txBody>
                  <a:tcPr anchor="ctr"/>
                </a:tc>
                <a:tc>
                  <a:txBody>
                    <a:bodyPr/>
                    <a:lstStyle/>
                    <a:p>
                      <a:pPr algn="ctr"/>
                      <a:r>
                        <a:rPr lang="en-GB" sz="2400" dirty="0" err="1" smtClean="0"/>
                        <a:t>trata</a:t>
                      </a:r>
                      <a:r>
                        <a:rPr lang="en-GB" sz="2400" dirty="0" smtClean="0"/>
                        <a:t> de</a:t>
                      </a:r>
                      <a:endParaRPr lang="en-GB" sz="2400" dirty="0"/>
                    </a:p>
                  </a:txBody>
                  <a:tcPr anchor="ctr"/>
                </a:tc>
                <a:tc>
                  <a:txBody>
                    <a:bodyPr/>
                    <a:lstStyle/>
                    <a:p>
                      <a:pPr algn="ctr"/>
                      <a:r>
                        <a:rPr lang="en-GB" sz="2400" dirty="0" smtClean="0"/>
                        <a:t>No me </a:t>
                      </a:r>
                      <a:r>
                        <a:rPr lang="en-GB" sz="2400" dirty="0" err="1" smtClean="0"/>
                        <a:t>gusta</a:t>
                      </a:r>
                      <a:r>
                        <a:rPr lang="en-GB" sz="2400" b="1" dirty="0" err="1" smtClean="0"/>
                        <a:t>n</a:t>
                      </a:r>
                      <a:r>
                        <a:rPr lang="en-GB" sz="2400" dirty="0" smtClean="0"/>
                        <a:t> </a:t>
                      </a:r>
                      <a:r>
                        <a:rPr lang="en-GB" sz="2400" dirty="0" err="1" smtClean="0"/>
                        <a:t>tanto</a:t>
                      </a:r>
                      <a:endParaRPr lang="en-GB" sz="2400" dirty="0"/>
                    </a:p>
                  </a:txBody>
                  <a:tcPr anchor="ctr"/>
                </a:tc>
              </a:tr>
              <a:tr h="565841">
                <a:tc>
                  <a:txBody>
                    <a:bodyPr/>
                    <a:lstStyle/>
                    <a:p>
                      <a:pPr algn="ctr"/>
                      <a:r>
                        <a:rPr lang="en-GB" sz="2400" dirty="0" smtClean="0"/>
                        <a:t>A mi </a:t>
                      </a:r>
                      <a:r>
                        <a:rPr lang="en-GB" sz="2400" dirty="0" err="1" smtClean="0"/>
                        <a:t>madre</a:t>
                      </a:r>
                      <a:endParaRPr lang="en-GB" sz="2400" dirty="0"/>
                    </a:p>
                  </a:txBody>
                  <a:tcPr anchor="ctr"/>
                </a:tc>
                <a:tc>
                  <a:txBody>
                    <a:bodyPr/>
                    <a:lstStyle/>
                    <a:p>
                      <a:pPr algn="ctr"/>
                      <a:r>
                        <a:rPr lang="en-GB" sz="2400" dirty="0" err="1" smtClean="0"/>
                        <a:t>una</a:t>
                      </a:r>
                      <a:r>
                        <a:rPr lang="en-GB" sz="2400" dirty="0" smtClean="0"/>
                        <a:t> </a:t>
                      </a:r>
                      <a:r>
                        <a:rPr lang="en-GB" sz="2400" dirty="0" err="1" smtClean="0"/>
                        <a:t>telenovela</a:t>
                      </a:r>
                      <a:endParaRPr lang="en-GB" sz="2400" dirty="0"/>
                    </a:p>
                  </a:txBody>
                  <a:tcPr anchor="ctr"/>
                </a:tc>
                <a:tc>
                  <a:txBody>
                    <a:bodyPr/>
                    <a:lstStyle/>
                    <a:p>
                      <a:pPr algn="ctr"/>
                      <a:r>
                        <a:rPr lang="en-GB" sz="2400" dirty="0" smtClean="0"/>
                        <a:t>tonto</a:t>
                      </a:r>
                      <a:br>
                        <a:rPr lang="en-GB" sz="2400" dirty="0" smtClean="0"/>
                      </a:br>
                      <a:r>
                        <a:rPr lang="en-GB" sz="2400" dirty="0" smtClean="0"/>
                        <a:t>(a/</a:t>
                      </a:r>
                      <a:r>
                        <a:rPr lang="en-GB" sz="2400" dirty="0" err="1" smtClean="0"/>
                        <a:t>os</a:t>
                      </a:r>
                      <a:r>
                        <a:rPr lang="en-GB" sz="2400" dirty="0" smtClean="0"/>
                        <a:t>/as)</a:t>
                      </a:r>
                      <a:endParaRPr lang="en-GB" sz="2400" dirty="0"/>
                    </a:p>
                  </a:txBody>
                  <a:tcPr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45224"/>
            <a:ext cx="1246689" cy="12408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348088"/>
            <a:ext cx="1303567" cy="1337972"/>
          </a:xfrm>
          <a:prstGeom prst="rect">
            <a:avLst/>
          </a:prstGeom>
        </p:spPr>
      </p:pic>
      <p:pic>
        <p:nvPicPr>
          <p:cNvPr id="5" name="Picture 8" descr="MCj013668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510845"/>
            <a:ext cx="1376705" cy="1109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Cj040772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188640"/>
            <a:ext cx="1123242" cy="1123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331722"/>
            <a:ext cx="1008112" cy="1370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Cj03118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06" y="3645024"/>
            <a:ext cx="991190" cy="99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Cj01367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0490" y="2060848"/>
            <a:ext cx="1132710" cy="83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039667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385" y="1716698"/>
            <a:ext cx="978011" cy="1002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CBS01654_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1806" y="233089"/>
            <a:ext cx="1159124" cy="1006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MMj0283580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82622" y="305128"/>
            <a:ext cx="1337868" cy="1062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tubbi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9778" y="3501008"/>
            <a:ext cx="914135" cy="13903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2665157" y="245307"/>
            <a:ext cx="1194866" cy="1008112"/>
            <a:chOff x="4377" y="1435"/>
            <a:chExt cx="1242" cy="1050"/>
          </a:xfrm>
        </p:grpSpPr>
        <p:pic>
          <p:nvPicPr>
            <p:cNvPr id="15" name="Picture 14" descr="mur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 y="1616"/>
              <a:ext cx="1242" cy="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3vptmmnc[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4" y="1435"/>
              <a:ext cx="821" cy="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0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08989846"/>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8</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JUST A MINUTE! (GROUPS)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797504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
            <a:ext cx="9144000" cy="535781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buFont typeface="Arial" pitchFamily="34" charset="0"/>
              <a:buChar char="•"/>
              <a:defRPr/>
            </a:pPr>
            <a:endParaRPr lang="en-GB" sz="4800" b="1" dirty="0">
              <a:latin typeface="Calibri" pitchFamily="34" charset="0"/>
            </a:endParaRPr>
          </a:p>
          <a:p>
            <a:pPr algn="just">
              <a:buFont typeface="Arial" pitchFamily="34" charset="0"/>
              <a:buChar char="•"/>
              <a:defRPr/>
            </a:pPr>
            <a:r>
              <a:rPr lang="en-GB" sz="4800" b="1" dirty="0">
                <a:latin typeface="Calibri" pitchFamily="34" charset="0"/>
              </a:rPr>
              <a:t>Me </a:t>
            </a:r>
            <a:r>
              <a:rPr lang="en-GB" sz="4800" b="1" dirty="0" err="1">
                <a:latin typeface="Calibri" pitchFamily="34" charset="0"/>
              </a:rPr>
              <a:t>gustan</a:t>
            </a:r>
            <a:r>
              <a:rPr lang="en-GB" sz="4800" b="1" dirty="0">
                <a:latin typeface="Calibri" pitchFamily="34" charset="0"/>
              </a:rPr>
              <a:t> </a:t>
            </a:r>
            <a:r>
              <a:rPr lang="en-GB" sz="4800" b="1" dirty="0" err="1">
                <a:latin typeface="Calibri" pitchFamily="34" charset="0"/>
              </a:rPr>
              <a:t>las</a:t>
            </a:r>
            <a:r>
              <a:rPr lang="en-GB" sz="4800" b="1" dirty="0">
                <a:latin typeface="Calibri" pitchFamily="34" charset="0"/>
              </a:rPr>
              <a:t> </a:t>
            </a:r>
            <a:r>
              <a:rPr lang="en-GB" sz="4800" b="1" dirty="0" err="1">
                <a:latin typeface="Calibri" pitchFamily="34" charset="0"/>
              </a:rPr>
              <a:t>telenovelas</a:t>
            </a:r>
            <a:endParaRPr lang="en-GB" sz="4800" b="1" dirty="0">
              <a:latin typeface="Calibri" pitchFamily="34" charset="0"/>
            </a:endParaRPr>
          </a:p>
          <a:p>
            <a:pPr algn="just">
              <a:defRPr/>
            </a:pPr>
            <a:endParaRPr lang="en-GB" sz="4800" b="1" dirty="0">
              <a:latin typeface="Calibri" pitchFamily="34" charset="0"/>
            </a:endParaRPr>
          </a:p>
          <a:p>
            <a:pPr algn="just">
              <a:buFont typeface="Arial" pitchFamily="34" charset="0"/>
              <a:buChar char="•"/>
              <a:defRPr/>
            </a:pPr>
            <a:r>
              <a:rPr lang="en-GB" sz="4800" b="1" dirty="0">
                <a:latin typeface="Calibri" pitchFamily="34" charset="0"/>
              </a:rPr>
              <a:t>Me </a:t>
            </a:r>
            <a:r>
              <a:rPr lang="en-GB" sz="4800" b="1" dirty="0" err="1">
                <a:latin typeface="Calibri" pitchFamily="34" charset="0"/>
              </a:rPr>
              <a:t>gustan</a:t>
            </a:r>
            <a:r>
              <a:rPr lang="en-GB" sz="4800" b="1" dirty="0">
                <a:latin typeface="Calibri" pitchFamily="34" charset="0"/>
              </a:rPr>
              <a:t> </a:t>
            </a:r>
            <a:r>
              <a:rPr lang="en-GB" sz="4800" b="1" dirty="0" err="1">
                <a:latin typeface="Calibri" pitchFamily="34" charset="0"/>
              </a:rPr>
              <a:t>las</a:t>
            </a:r>
            <a:r>
              <a:rPr lang="en-GB" sz="4800" b="1" dirty="0">
                <a:latin typeface="Calibri" pitchFamily="34" charset="0"/>
              </a:rPr>
              <a:t> </a:t>
            </a:r>
            <a:r>
              <a:rPr lang="en-GB" sz="4800" b="1" dirty="0" err="1">
                <a:latin typeface="Calibri" pitchFamily="34" charset="0"/>
              </a:rPr>
              <a:t>telenovelas</a:t>
            </a:r>
            <a:r>
              <a:rPr lang="en-GB" sz="4800" b="1" dirty="0">
                <a:latin typeface="Calibri" pitchFamily="34" charset="0"/>
              </a:rPr>
              <a:t> </a:t>
            </a:r>
            <a:r>
              <a:rPr lang="en-GB" sz="4800" b="1" dirty="0" err="1">
                <a:latin typeface="Calibri" pitchFamily="34" charset="0"/>
              </a:rPr>
              <a:t>como</a:t>
            </a:r>
            <a:r>
              <a:rPr lang="en-GB" sz="4800" b="1" dirty="0">
                <a:latin typeface="Calibri" pitchFamily="34" charset="0"/>
              </a:rPr>
              <a:t> </a:t>
            </a:r>
            <a:r>
              <a:rPr lang="en-GB" sz="4800" b="1" dirty="0" err="1">
                <a:latin typeface="Calibri" pitchFamily="34" charset="0"/>
              </a:rPr>
              <a:t>Eastenders</a:t>
            </a:r>
            <a:r>
              <a:rPr lang="en-GB" sz="4800" b="1" dirty="0">
                <a:latin typeface="Calibri" pitchFamily="34" charset="0"/>
              </a:rPr>
              <a:t> </a:t>
            </a:r>
            <a:r>
              <a:rPr lang="en-GB" sz="4800" b="1" dirty="0" err="1">
                <a:solidFill>
                  <a:srgbClr val="FF0000"/>
                </a:solidFill>
                <a:latin typeface="Calibri" pitchFamily="34" charset="0"/>
              </a:rPr>
              <a:t>que</a:t>
            </a:r>
            <a:r>
              <a:rPr lang="en-GB" sz="4800" b="1" dirty="0">
                <a:latin typeface="Calibri" pitchFamily="34" charset="0"/>
              </a:rPr>
              <a:t> </a:t>
            </a:r>
            <a:r>
              <a:rPr lang="en-GB" sz="4800" b="1" dirty="0" err="1">
                <a:latin typeface="Calibri" pitchFamily="34" charset="0"/>
              </a:rPr>
              <a:t>trata</a:t>
            </a:r>
            <a:r>
              <a:rPr lang="en-GB" sz="4800" b="1" dirty="0">
                <a:latin typeface="Calibri" pitchFamily="34" charset="0"/>
              </a:rPr>
              <a:t> de la </a:t>
            </a:r>
            <a:r>
              <a:rPr lang="en-GB" sz="4800" b="1" dirty="0" err="1">
                <a:latin typeface="Calibri" pitchFamily="34" charset="0"/>
              </a:rPr>
              <a:t>vida</a:t>
            </a:r>
            <a:r>
              <a:rPr lang="en-GB" sz="4800" b="1" dirty="0">
                <a:latin typeface="Calibri" pitchFamily="34" charset="0"/>
              </a:rPr>
              <a:t> de </a:t>
            </a:r>
            <a:r>
              <a:rPr lang="en-GB" sz="4800" b="1" dirty="0" err="1">
                <a:latin typeface="Calibri" pitchFamily="34" charset="0"/>
              </a:rPr>
              <a:t>familias</a:t>
            </a:r>
            <a:r>
              <a:rPr lang="en-GB" sz="4800" b="1" dirty="0">
                <a:latin typeface="Calibri" pitchFamily="34" charset="0"/>
              </a:rPr>
              <a:t> </a:t>
            </a:r>
            <a:r>
              <a:rPr lang="en-GB" sz="4800" b="1" dirty="0" err="1">
                <a:solidFill>
                  <a:srgbClr val="FF0000"/>
                </a:solidFill>
                <a:latin typeface="Calibri" pitchFamily="34" charset="0"/>
              </a:rPr>
              <a:t>que</a:t>
            </a:r>
            <a:r>
              <a:rPr lang="en-GB" sz="4800" b="1" dirty="0">
                <a:latin typeface="Calibri" pitchFamily="34" charset="0"/>
              </a:rPr>
              <a:t> </a:t>
            </a:r>
            <a:r>
              <a:rPr lang="en-GB" sz="4800" b="1" dirty="0" err="1">
                <a:latin typeface="Calibri" pitchFamily="34" charset="0"/>
              </a:rPr>
              <a:t>viven</a:t>
            </a:r>
            <a:r>
              <a:rPr lang="en-GB" sz="4800" b="1" dirty="0">
                <a:latin typeface="Calibri" pitchFamily="34" charset="0"/>
              </a:rPr>
              <a:t> en el </a:t>
            </a:r>
            <a:r>
              <a:rPr lang="en-GB" sz="4800" b="1" dirty="0" err="1">
                <a:latin typeface="Calibri" pitchFamily="34" charset="0"/>
              </a:rPr>
              <a:t>este</a:t>
            </a:r>
            <a:r>
              <a:rPr lang="en-GB" sz="4800" b="1" dirty="0">
                <a:latin typeface="Calibri" pitchFamily="34" charset="0"/>
              </a:rPr>
              <a:t> de </a:t>
            </a:r>
            <a:r>
              <a:rPr lang="en-GB" sz="4800" b="1" dirty="0" err="1">
                <a:latin typeface="Calibri" pitchFamily="34" charset="0"/>
              </a:rPr>
              <a:t>Londres</a:t>
            </a:r>
            <a:endParaRPr lang="en-GB" sz="4800" b="1" dirty="0">
              <a:latin typeface="Calibri" pitchFamily="34" charset="0"/>
            </a:endParaRPr>
          </a:p>
          <a:p>
            <a:pPr algn="just">
              <a:buFont typeface="Arial" pitchFamily="34" charset="0"/>
              <a:buChar char="•"/>
              <a:defRPr/>
            </a:pPr>
            <a:endParaRPr lang="en-GB" sz="4800" b="1" dirty="0">
              <a:latin typeface="Calibri" pitchFamily="34" charset="0"/>
            </a:endParaRPr>
          </a:p>
        </p:txBody>
      </p:sp>
      <p:sp>
        <p:nvSpPr>
          <p:cNvPr id="3" name="TextBox 2"/>
          <p:cNvSpPr txBox="1"/>
          <p:nvPr/>
        </p:nvSpPr>
        <p:spPr>
          <a:xfrm>
            <a:off x="5508104" y="6165304"/>
            <a:ext cx="3528392" cy="369332"/>
          </a:xfrm>
          <a:prstGeom prst="rect">
            <a:avLst/>
          </a:prstGeom>
          <a:noFill/>
        </p:spPr>
        <p:txBody>
          <a:bodyPr wrap="square" rtlCol="0">
            <a:spAutoFit/>
          </a:bodyPr>
          <a:lstStyle/>
          <a:p>
            <a:pPr algn="r"/>
            <a:r>
              <a:rPr lang="en-GB" dirty="0" smtClean="0"/>
              <a:t>Slide from Neil Jones (with thanks!)</a:t>
            </a:r>
            <a:endParaRPr lang="en-GB" dirty="0"/>
          </a:p>
        </p:txBody>
      </p:sp>
    </p:spTree>
    <p:extLst>
      <p:ext uri="{BB962C8B-B14F-4D97-AF65-F5344CB8AC3E}">
        <p14:creationId xmlns:p14="http://schemas.microsoft.com/office/powerpoint/2010/main" val="24094615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20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8" dur="20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9"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0" dur="20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11" dur="2000"/>
                                        <p:tgtEl>
                                          <p:spTgt spid="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p:cTn id="16" dur="2000" fill="hold"/>
                                        <p:tgtEl>
                                          <p:spTgt spid="2">
                                            <p:txEl>
                                              <p:pRg st="3" end="3"/>
                                            </p:txEl>
                                          </p:spTgt>
                                        </p:tgtEl>
                                        <p:attrNameLst>
                                          <p:attrName>ppt_w</p:attrName>
                                        </p:attrNameLst>
                                      </p:cBhvr>
                                      <p:tavLst>
                                        <p:tav tm="0">
                                          <p:val>
                                            <p:strVal val="#ppt_w*2.5"/>
                                          </p:val>
                                        </p:tav>
                                        <p:tav tm="100000">
                                          <p:val>
                                            <p:strVal val="#ppt_w"/>
                                          </p:val>
                                        </p:tav>
                                      </p:tavLst>
                                    </p:anim>
                                    <p:anim calcmode="lin" valueType="num">
                                      <p:cBhvr>
                                        <p:cTn id="17" dur="2000" fill="hold"/>
                                        <p:tgtEl>
                                          <p:spTgt spid="2">
                                            <p:txEl>
                                              <p:pRg st="3" end="3"/>
                                            </p:txEl>
                                          </p:spTgt>
                                        </p:tgtEl>
                                        <p:attrNameLst>
                                          <p:attrName>ppt_h</p:attrName>
                                        </p:attrNameLst>
                                      </p:cBhvr>
                                      <p:tavLst>
                                        <p:tav tm="0">
                                          <p:val>
                                            <p:strVal val="#ppt_h*0.01"/>
                                          </p:val>
                                        </p:tav>
                                        <p:tav tm="100000">
                                          <p:val>
                                            <p:strVal val="#ppt_h"/>
                                          </p:val>
                                        </p:tav>
                                      </p:tavLst>
                                    </p:anim>
                                    <p:anim calcmode="lin" valueType="num">
                                      <p:cBhvr>
                                        <p:cTn id="18"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3" end="3"/>
                                            </p:txEl>
                                          </p:spTgt>
                                        </p:tgtEl>
                                        <p:attrNameLst>
                                          <p:attrName>ppt_y</p:attrName>
                                        </p:attrNameLst>
                                      </p:cBhvr>
                                      <p:tavLst>
                                        <p:tav tm="0">
                                          <p:val>
                                            <p:strVal val="#ppt_h+1"/>
                                          </p:val>
                                        </p:tav>
                                        <p:tav tm="100000">
                                          <p:val>
                                            <p:strVal val="#ppt_y"/>
                                          </p:val>
                                        </p:tav>
                                      </p:tavLst>
                                    </p:anim>
                                    <p:animEffect transition="in" filter="fade">
                                      <p:cBhvr>
                                        <p:cTn id="2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23528" y="260648"/>
            <a:ext cx="4896544" cy="6408712"/>
          </a:xfrm>
          <a:solidFill>
            <a:schemeClr val="tx1">
              <a:lumMod val="75000"/>
              <a:lumOff val="25000"/>
            </a:schemeClr>
          </a:solidFill>
          <a:effectLst>
            <a:outerShdw blurRad="76200" dir="18900000" sy="23000" kx="-1200000" algn="bl" rotWithShape="0">
              <a:prstClr val="black">
                <a:alpha val="20000"/>
              </a:prstClr>
            </a:outerShdw>
          </a:effectLst>
        </p:spPr>
        <p:txBody>
          <a:bodyPr/>
          <a:lstStyle/>
          <a:p>
            <a:pPr marL="0" indent="0">
              <a:buNone/>
            </a:pPr>
            <a:r>
              <a:rPr lang="en-GB" sz="3000" dirty="0" smtClean="0">
                <a:solidFill>
                  <a:srgbClr val="FFFF99"/>
                </a:solidFill>
                <a:latin typeface="Calibri" pitchFamily="34" charset="0"/>
                <a:cs typeface="Calibri" pitchFamily="34" charset="0"/>
              </a:rPr>
              <a:t>Son____________</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tienen</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lugar</a:t>
            </a:r>
            <a:r>
              <a:rPr lang="en-GB" sz="3000" dirty="0" smtClean="0">
                <a:solidFill>
                  <a:srgbClr val="FFFF99"/>
                </a:solidFill>
                <a:latin typeface="Calibri" pitchFamily="34" charset="0"/>
                <a:cs typeface="Calibri" pitchFamily="34" charset="0"/>
              </a:rPr>
              <a:t> en _____________. </a:t>
            </a:r>
            <a:r>
              <a:rPr lang="en-GB" sz="3000" dirty="0" err="1" smtClean="0">
                <a:solidFill>
                  <a:srgbClr val="FFFF99"/>
                </a:solidFill>
                <a:latin typeface="Calibri" pitchFamily="34" charset="0"/>
                <a:cs typeface="Calibri" pitchFamily="34" charset="0"/>
              </a:rPr>
              <a:t>Tratan</a:t>
            </a:r>
            <a:r>
              <a:rPr lang="en-GB" sz="3000" dirty="0" smtClean="0">
                <a:solidFill>
                  <a:srgbClr val="FFFF99"/>
                </a:solidFill>
                <a:latin typeface="Calibri" pitchFamily="34" charset="0"/>
                <a:cs typeface="Calibri" pitchFamily="34" charset="0"/>
              </a:rPr>
              <a:t> de un </a:t>
            </a:r>
            <a:r>
              <a:rPr lang="en-GB" sz="3000" dirty="0" err="1" smtClean="0">
                <a:solidFill>
                  <a:srgbClr val="FFFF99"/>
                </a:solidFill>
                <a:latin typeface="Calibri" pitchFamily="34" charset="0"/>
                <a:cs typeface="Calibri" pitchFamily="34" charset="0"/>
              </a:rPr>
              <a:t>personaje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hecho</a:t>
            </a:r>
            <a:r>
              <a:rPr lang="en-GB" sz="3000" dirty="0" smtClean="0">
                <a:solidFill>
                  <a:srgbClr val="FFFF99"/>
                </a:solidFill>
                <a:latin typeface="Calibri" pitchFamily="34" charset="0"/>
                <a:cs typeface="Calibri" pitchFamily="34" charset="0"/>
              </a:rPr>
              <a:t> de _______ </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se llama ________.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un </a:t>
            </a:r>
            <a:r>
              <a:rPr lang="en-GB" sz="3000" dirty="0" err="1" smtClean="0">
                <a:solidFill>
                  <a:srgbClr val="FFFF99"/>
                </a:solidFill>
                <a:latin typeface="Calibri" pitchFamily="34" charset="0"/>
                <a:cs typeface="Calibri" pitchFamily="34" charset="0"/>
              </a:rPr>
              <a:t>programa</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para</a:t>
            </a:r>
            <a:r>
              <a:rPr lang="en-GB" sz="3000" dirty="0" smtClean="0">
                <a:solidFill>
                  <a:srgbClr val="FFFF99"/>
                </a:solidFill>
                <a:latin typeface="Calibri" pitchFamily="34" charset="0"/>
                <a:cs typeface="Calibri" pitchFamily="34" charset="0"/>
              </a:rPr>
              <a:t> _______ </a:t>
            </a:r>
            <a:r>
              <a:rPr lang="en-GB" sz="3000" dirty="0" err="1" smtClean="0">
                <a:solidFill>
                  <a:srgbClr val="FFFF99"/>
                </a:solidFill>
                <a:latin typeface="Calibri" pitchFamily="34" charset="0"/>
                <a:cs typeface="Calibri" pitchFamily="34" charset="0"/>
              </a:rPr>
              <a:t>pero</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pienso</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también</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para</a:t>
            </a:r>
            <a:r>
              <a:rPr lang="en-GB" sz="3000" dirty="0" smtClean="0">
                <a:solidFill>
                  <a:srgbClr val="FFFF99"/>
                </a:solidFill>
                <a:latin typeface="Calibri" pitchFamily="34" charset="0"/>
                <a:cs typeface="Calibri" pitchFamily="34" charset="0"/>
              </a:rPr>
              <a:t> _______.  El </a:t>
            </a:r>
            <a:r>
              <a:rPr lang="en-GB" sz="3000" dirty="0" err="1" smtClean="0">
                <a:solidFill>
                  <a:srgbClr val="FFFF99"/>
                </a:solidFill>
                <a:latin typeface="Calibri" pitchFamily="34" charset="0"/>
                <a:cs typeface="Calibri" pitchFamily="34" charset="0"/>
              </a:rPr>
              <a:t>programa</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muy</a:t>
            </a:r>
            <a:r>
              <a:rPr lang="en-GB" sz="3000" dirty="0" smtClean="0">
                <a:solidFill>
                  <a:srgbClr val="FFFF99"/>
                </a:solidFill>
                <a:latin typeface="Calibri" pitchFamily="34" charset="0"/>
                <a:cs typeface="Calibri" pitchFamily="34" charset="0"/>
              </a:rPr>
              <a:t> _______ y los </a:t>
            </a:r>
            <a:r>
              <a:rPr lang="en-GB" sz="3000" dirty="0" err="1" smtClean="0">
                <a:solidFill>
                  <a:srgbClr val="FFFF99"/>
                </a:solidFill>
                <a:latin typeface="Calibri" pitchFamily="34" charset="0"/>
                <a:cs typeface="Calibri" pitchFamily="34" charset="0"/>
              </a:rPr>
              <a:t>episodios</a:t>
            </a:r>
            <a:r>
              <a:rPr lang="en-GB" sz="3000" dirty="0" smtClean="0">
                <a:solidFill>
                  <a:srgbClr val="FFFF99"/>
                </a:solidFill>
                <a:latin typeface="Calibri" pitchFamily="34" charset="0"/>
                <a:cs typeface="Calibri" pitchFamily="34" charset="0"/>
              </a:rPr>
              <a:t> son </a:t>
            </a:r>
            <a:r>
              <a:rPr lang="en-GB" sz="3000" dirty="0" err="1" smtClean="0">
                <a:solidFill>
                  <a:srgbClr val="FFFF99"/>
                </a:solidFill>
                <a:latin typeface="Calibri" pitchFamily="34" charset="0"/>
                <a:cs typeface="Calibri" pitchFamily="34" charset="0"/>
              </a:rPr>
              <a:t>cortos</a:t>
            </a:r>
            <a:r>
              <a:rPr lang="en-GB" sz="3000" dirty="0" smtClean="0">
                <a:solidFill>
                  <a:srgbClr val="FFFF99"/>
                </a:solidFill>
                <a:latin typeface="Calibri" pitchFamily="34" charset="0"/>
                <a:cs typeface="Calibri" pitchFamily="34" charset="0"/>
              </a:rPr>
              <a:t>.  El </a:t>
            </a:r>
            <a:r>
              <a:rPr lang="en-GB" sz="3000" dirty="0" err="1" smtClean="0">
                <a:solidFill>
                  <a:srgbClr val="FFFF99"/>
                </a:solidFill>
                <a:latin typeface="Calibri" pitchFamily="34" charset="0"/>
                <a:cs typeface="Calibri" pitchFamily="34" charset="0"/>
              </a:rPr>
              <a:t>episodio</a:t>
            </a:r>
            <a:r>
              <a:rPr lang="en-GB" sz="3000" dirty="0" smtClean="0">
                <a:solidFill>
                  <a:srgbClr val="FFFF99"/>
                </a:solidFill>
                <a:latin typeface="Calibri" pitchFamily="34" charset="0"/>
                <a:cs typeface="Calibri" pitchFamily="34" charset="0"/>
              </a:rPr>
              <a:t> 4 me _______ mucho </a:t>
            </a:r>
            <a:r>
              <a:rPr lang="en-GB" sz="3000" dirty="0" err="1" smtClean="0">
                <a:solidFill>
                  <a:srgbClr val="FFFF99"/>
                </a:solidFill>
                <a:latin typeface="Calibri" pitchFamily="34" charset="0"/>
                <a:cs typeface="Calibri" pitchFamily="34" charset="0"/>
              </a:rPr>
              <a:t>porque</a:t>
            </a:r>
            <a:r>
              <a:rPr lang="en-GB" sz="3000" dirty="0" smtClean="0">
                <a:solidFill>
                  <a:srgbClr val="FFFF99"/>
                </a:solidFill>
                <a:latin typeface="Calibri" pitchFamily="34" charset="0"/>
                <a:cs typeface="Calibri" pitchFamily="34" charset="0"/>
              </a:rPr>
              <a:t> era </a:t>
            </a:r>
            <a:r>
              <a:rPr lang="en-GB" sz="3000" dirty="0" err="1" smtClean="0">
                <a:solidFill>
                  <a:srgbClr val="FFFF99"/>
                </a:solidFill>
                <a:latin typeface="Calibri" pitchFamily="34" charset="0"/>
                <a:cs typeface="Calibri" pitchFamily="34" charset="0"/>
              </a:rPr>
              <a:t>muy</a:t>
            </a:r>
            <a:r>
              <a:rPr lang="en-GB" sz="3000" dirty="0" smtClean="0">
                <a:solidFill>
                  <a:srgbClr val="FFFF99"/>
                </a:solidFill>
                <a:latin typeface="Calibri" pitchFamily="34" charset="0"/>
                <a:cs typeface="Calibri" pitchFamily="34" charset="0"/>
              </a:rPr>
              <a:t> __________.</a:t>
            </a:r>
            <a:endParaRPr lang="en-GB" sz="3000" dirty="0">
              <a:solidFill>
                <a:srgbClr val="FFFF99"/>
              </a:solidFill>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0648"/>
            <a:ext cx="3511874" cy="293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866078959"/>
              </p:ext>
            </p:extLst>
          </p:nvPr>
        </p:nvGraphicFramePr>
        <p:xfrm>
          <a:off x="5364088" y="3356992"/>
          <a:ext cx="3511875" cy="3312369"/>
        </p:xfrm>
        <a:graphic>
          <a:graphicData uri="http://schemas.openxmlformats.org/drawingml/2006/table">
            <a:tbl>
              <a:tblPr firstRow="1" bandRow="1">
                <a:tableStyleId>{5940675A-B579-460E-94D1-54222C63F5DA}</a:tableStyleId>
              </a:tblPr>
              <a:tblGrid>
                <a:gridCol w="1170625"/>
                <a:gridCol w="1170625"/>
                <a:gridCol w="1170625"/>
              </a:tblGrid>
              <a:tr h="1104123">
                <a:tc>
                  <a:txBody>
                    <a:bodyPr/>
                    <a:lstStyle/>
                    <a:p>
                      <a:pPr algn="ctr"/>
                      <a:r>
                        <a:rPr lang="en-GB" sz="1600" dirty="0" err="1" smtClean="0">
                          <a:solidFill>
                            <a:schemeClr val="tx1"/>
                          </a:solidFill>
                        </a:rPr>
                        <a:t>unos</a:t>
                      </a:r>
                      <a:r>
                        <a:rPr lang="en-GB" sz="1600" dirty="0" smtClean="0">
                          <a:solidFill>
                            <a:schemeClr val="tx1"/>
                          </a:solidFill>
                        </a:rPr>
                        <a:t> </a:t>
                      </a:r>
                      <a:r>
                        <a:rPr lang="en-GB" sz="1600" dirty="0" err="1" smtClean="0">
                          <a:solidFill>
                            <a:schemeClr val="tx1"/>
                          </a:solidFill>
                        </a:rPr>
                        <a:t>dibujos</a:t>
                      </a:r>
                      <a:r>
                        <a:rPr lang="en-GB" sz="1600" dirty="0" smtClean="0">
                          <a:solidFill>
                            <a:schemeClr val="tx1"/>
                          </a:solidFill>
                        </a:rPr>
                        <a:t> </a:t>
                      </a:r>
                      <a:r>
                        <a:rPr lang="en-GB" sz="1600" dirty="0" err="1" smtClean="0">
                          <a:solidFill>
                            <a:schemeClr val="tx1"/>
                          </a:solidFill>
                        </a:rPr>
                        <a:t>animados</a:t>
                      </a:r>
                      <a:endParaRPr lang="en-GB" dirty="0">
                        <a:solidFill>
                          <a:schemeClr val="tx1"/>
                        </a:solidFill>
                      </a:endParaRPr>
                    </a:p>
                  </a:txBody>
                  <a:tcPr anchor="ctr"/>
                </a:tc>
                <a:tc>
                  <a:txBody>
                    <a:bodyPr/>
                    <a:lstStyle/>
                    <a:p>
                      <a:pPr algn="ctr"/>
                      <a:r>
                        <a:rPr lang="en-GB" dirty="0" err="1" smtClean="0"/>
                        <a:t>divertido</a:t>
                      </a:r>
                      <a:endParaRPr lang="en-GB" dirty="0"/>
                    </a:p>
                  </a:txBody>
                  <a:tcPr anchor="ctr"/>
                </a:tc>
                <a:tc>
                  <a:txBody>
                    <a:bodyPr/>
                    <a:lstStyle/>
                    <a:p>
                      <a:pPr algn="ctr"/>
                      <a:r>
                        <a:rPr lang="en-GB" dirty="0" err="1" smtClean="0"/>
                        <a:t>todos</a:t>
                      </a:r>
                      <a:endParaRPr lang="en-GB" dirty="0"/>
                    </a:p>
                  </a:txBody>
                  <a:tcPr anchor="ctr"/>
                </a:tc>
              </a:tr>
              <a:tr h="1104123">
                <a:tc>
                  <a:txBody>
                    <a:bodyPr/>
                    <a:lstStyle/>
                    <a:p>
                      <a:pPr algn="ctr"/>
                      <a:r>
                        <a:rPr lang="en-GB" dirty="0" err="1" smtClean="0"/>
                        <a:t>niños</a:t>
                      </a:r>
                      <a:endParaRPr lang="en-GB" dirty="0"/>
                    </a:p>
                  </a:txBody>
                  <a:tcPr anchor="ctr"/>
                </a:tc>
                <a:tc>
                  <a:txBody>
                    <a:bodyPr/>
                    <a:lstStyle/>
                    <a:p>
                      <a:pPr algn="ctr"/>
                      <a:r>
                        <a:rPr lang="en-GB" dirty="0" smtClean="0"/>
                        <a:t>un </a:t>
                      </a:r>
                      <a:r>
                        <a:rPr lang="en-GB" dirty="0" err="1" smtClean="0"/>
                        <a:t>estudio</a:t>
                      </a:r>
                      <a:endParaRPr lang="en-GB" dirty="0"/>
                    </a:p>
                  </a:txBody>
                  <a:tcPr anchor="ctr"/>
                </a:tc>
                <a:tc>
                  <a:txBody>
                    <a:bodyPr/>
                    <a:lstStyle/>
                    <a:p>
                      <a:pPr algn="ctr"/>
                      <a:r>
                        <a:rPr lang="en-GB" dirty="0" err="1" smtClean="0"/>
                        <a:t>gracioso</a:t>
                      </a:r>
                      <a:endParaRPr lang="en-GB" dirty="0"/>
                    </a:p>
                  </a:txBody>
                  <a:tcPr anchor="ctr"/>
                </a:tc>
              </a:tr>
              <a:tr h="1104123">
                <a:tc>
                  <a:txBody>
                    <a:bodyPr/>
                    <a:lstStyle/>
                    <a:p>
                      <a:pPr algn="ctr"/>
                      <a:r>
                        <a:rPr lang="en-GB" dirty="0" err="1" smtClean="0"/>
                        <a:t>plastilina</a:t>
                      </a:r>
                      <a:endParaRPr lang="en-GB" dirty="0"/>
                    </a:p>
                  </a:txBody>
                  <a:tcPr anchor="ctr"/>
                </a:tc>
                <a:tc>
                  <a:txBody>
                    <a:bodyPr/>
                    <a:lstStyle/>
                    <a:p>
                      <a:pPr algn="ctr"/>
                      <a:r>
                        <a:rPr lang="en-GB" dirty="0" err="1" smtClean="0"/>
                        <a:t>gustó</a:t>
                      </a:r>
                      <a:endParaRPr lang="en-GB" dirty="0"/>
                    </a:p>
                  </a:txBody>
                  <a:tcPr anchor="ctr"/>
                </a:tc>
                <a:tc>
                  <a:txBody>
                    <a:bodyPr/>
                    <a:lstStyle/>
                    <a:p>
                      <a:pPr algn="ctr"/>
                      <a:r>
                        <a:rPr lang="en-GB" dirty="0" smtClean="0"/>
                        <a:t>Morph</a:t>
                      </a:r>
                      <a:endParaRPr lang="en-GB" dirty="0"/>
                    </a:p>
                  </a:txBody>
                  <a:tcPr anchor="ctr"/>
                </a:tc>
              </a:tr>
            </a:tbl>
          </a:graphicData>
        </a:graphic>
      </p:graphicFrame>
    </p:spTree>
    <p:extLst>
      <p:ext uri="{BB962C8B-B14F-4D97-AF65-F5344CB8AC3E}">
        <p14:creationId xmlns:p14="http://schemas.microsoft.com/office/powerpoint/2010/main" val="3987017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3035012"/>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9</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STARTER ACTIVITIES (KS4-5)</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964825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052736"/>
            <a:ext cx="3888432" cy="5054962"/>
          </a:xfrm>
          <a:prstGeom prst="rect">
            <a:avLst/>
          </a:prstGeom>
          <a:ln>
            <a:solidFill>
              <a:schemeClr val="bg2"/>
            </a:solidFill>
          </a:ln>
        </p:spPr>
      </p:pic>
      <p:sp>
        <p:nvSpPr>
          <p:cNvPr id="5" name="TextBox 4"/>
          <p:cNvSpPr txBox="1"/>
          <p:nvPr/>
        </p:nvSpPr>
        <p:spPr>
          <a:xfrm>
            <a:off x="118418" y="118373"/>
            <a:ext cx="3301454" cy="646331"/>
          </a:xfrm>
          <a:prstGeom prst="rect">
            <a:avLst/>
          </a:prstGeom>
          <a:solidFill>
            <a:srgbClr val="FF3399"/>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GB" sz="3600" b="1" dirty="0" err="1" smtClean="0">
                <a:solidFill>
                  <a:schemeClr val="tx1"/>
                </a:solidFill>
              </a:rPr>
              <a:t>Cubo</a:t>
            </a:r>
            <a:r>
              <a:rPr lang="en-GB" sz="3600" b="1" dirty="0" smtClean="0">
                <a:solidFill>
                  <a:schemeClr val="tx1"/>
                </a:solidFill>
              </a:rPr>
              <a:t> de </a:t>
            </a:r>
            <a:r>
              <a:rPr lang="en-GB" sz="3600" b="1" dirty="0" err="1" smtClean="0">
                <a:solidFill>
                  <a:schemeClr val="tx1"/>
                </a:solidFill>
              </a:rPr>
              <a:t>basura</a:t>
            </a:r>
            <a:endParaRPr lang="en-GB" sz="3600" b="1" dirty="0">
              <a:solidFill>
                <a:schemeClr val="tx1"/>
              </a:solidFill>
            </a:endParaRPr>
          </a:p>
        </p:txBody>
      </p:sp>
      <p:sp>
        <p:nvSpPr>
          <p:cNvPr id="7" name="Content Placeholder 6"/>
          <p:cNvSpPr>
            <a:spLocks noGrp="1"/>
          </p:cNvSpPr>
          <p:nvPr>
            <p:ph idx="1"/>
          </p:nvPr>
        </p:nvSpPr>
        <p:spPr>
          <a:xfrm>
            <a:off x="323528" y="1196752"/>
            <a:ext cx="3888432" cy="4929411"/>
          </a:xfrm>
        </p:spPr>
        <p:txBody>
          <a:bodyPr>
            <a:normAutofit/>
          </a:bodyPr>
          <a:lstStyle/>
          <a:p>
            <a:r>
              <a:rPr lang="en-GB" sz="3600" b="1" dirty="0" smtClean="0"/>
              <a:t>¿</a:t>
            </a:r>
            <a:r>
              <a:rPr lang="en-GB" sz="3600" b="1" dirty="0" err="1" smtClean="0"/>
              <a:t>Qué</a:t>
            </a:r>
            <a:r>
              <a:rPr lang="en-GB" sz="3600" b="1" dirty="0" smtClean="0"/>
              <a:t> vas a </a:t>
            </a:r>
            <a:r>
              <a:rPr lang="en-GB" sz="3600" b="1" dirty="0" err="1" smtClean="0"/>
              <a:t>tirar</a:t>
            </a:r>
            <a:r>
              <a:rPr lang="en-GB" sz="3600" b="1" dirty="0" smtClean="0"/>
              <a:t>?</a:t>
            </a:r>
          </a:p>
          <a:p>
            <a:r>
              <a:rPr lang="en-GB" sz="3600" b="1" dirty="0" smtClean="0"/>
              <a:t>¿</a:t>
            </a:r>
            <a:r>
              <a:rPr lang="en-GB" sz="3600" b="1" dirty="0" err="1" smtClean="0"/>
              <a:t>Por</a:t>
            </a:r>
            <a:r>
              <a:rPr lang="en-GB" sz="3600" b="1" dirty="0" smtClean="0"/>
              <a:t> </a:t>
            </a:r>
            <a:r>
              <a:rPr lang="en-GB" sz="3600" b="1" dirty="0" err="1" smtClean="0"/>
              <a:t>qué</a:t>
            </a:r>
            <a:r>
              <a:rPr lang="en-GB" sz="3600" b="1" dirty="0" smtClean="0"/>
              <a:t>?</a:t>
            </a:r>
            <a:endParaRPr lang="en-GB" sz="3600" b="1" dirty="0"/>
          </a:p>
        </p:txBody>
      </p:sp>
    </p:spTree>
    <p:extLst>
      <p:ext uri="{BB962C8B-B14F-4D97-AF65-F5344CB8AC3E}">
        <p14:creationId xmlns:p14="http://schemas.microsoft.com/office/powerpoint/2010/main" val="2173965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418" y="118373"/>
            <a:ext cx="3301454" cy="646331"/>
          </a:xfrm>
          <a:prstGeom prst="rect">
            <a:avLst/>
          </a:prstGeom>
          <a:solidFill>
            <a:srgbClr val="3366FF"/>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GB" sz="3600" b="1" dirty="0" smtClean="0">
                <a:solidFill>
                  <a:schemeClr val="bg1"/>
                </a:solidFill>
              </a:rPr>
              <a:t>¡</a:t>
            </a:r>
            <a:r>
              <a:rPr lang="en-GB" sz="3600" b="1" dirty="0" err="1" smtClean="0">
                <a:solidFill>
                  <a:schemeClr val="bg1"/>
                </a:solidFill>
              </a:rPr>
              <a:t>Atasco</a:t>
            </a:r>
            <a:r>
              <a:rPr lang="en-GB" sz="3600" b="1" dirty="0" smtClean="0">
                <a:solidFill>
                  <a:schemeClr val="bg1"/>
                </a:solidFill>
              </a:rPr>
              <a:t>!</a:t>
            </a:r>
            <a:endParaRPr lang="en-GB" sz="3600" b="1" dirty="0">
              <a:solidFill>
                <a:schemeClr val="bg1"/>
              </a:solidFill>
            </a:endParaRPr>
          </a:p>
        </p:txBody>
      </p:sp>
      <p:sp>
        <p:nvSpPr>
          <p:cNvPr id="7" name="Content Placeholder 6"/>
          <p:cNvSpPr>
            <a:spLocks noGrp="1"/>
          </p:cNvSpPr>
          <p:nvPr>
            <p:ph idx="1"/>
          </p:nvPr>
        </p:nvSpPr>
        <p:spPr>
          <a:xfrm>
            <a:off x="5178115" y="1052736"/>
            <a:ext cx="3871004" cy="4525963"/>
          </a:xfrm>
        </p:spPr>
        <p:txBody>
          <a:bodyPr>
            <a:normAutofit fontScale="92500" lnSpcReduction="20000"/>
          </a:bodyPr>
          <a:lstStyle/>
          <a:p>
            <a:r>
              <a:rPr lang="en-GB" b="1" dirty="0" smtClean="0"/>
              <a:t>¿</a:t>
            </a:r>
            <a:r>
              <a:rPr lang="en-GB" b="1" dirty="0" err="1" smtClean="0"/>
              <a:t>Adónde</a:t>
            </a:r>
            <a:r>
              <a:rPr lang="en-GB" b="1" dirty="0" smtClean="0"/>
              <a:t> </a:t>
            </a:r>
            <a:r>
              <a:rPr lang="en-GB" b="1" dirty="0" err="1" smtClean="0"/>
              <a:t>ibas</a:t>
            </a:r>
            <a:r>
              <a:rPr lang="en-GB" b="1" dirty="0" smtClean="0"/>
              <a:t>?</a:t>
            </a:r>
            <a:br>
              <a:rPr lang="en-GB" b="1" dirty="0" smtClean="0"/>
            </a:br>
            <a:endParaRPr lang="en-GB" b="1" dirty="0" smtClean="0"/>
          </a:p>
          <a:p>
            <a:r>
              <a:rPr lang="en-GB" b="1" dirty="0" smtClean="0"/>
              <a:t>¿A </a:t>
            </a:r>
            <a:r>
              <a:rPr lang="en-GB" b="1" dirty="0" err="1" smtClean="0"/>
              <a:t>qué</a:t>
            </a:r>
            <a:r>
              <a:rPr lang="en-GB" b="1" dirty="0" smtClean="0"/>
              <a:t> </a:t>
            </a:r>
            <a:r>
              <a:rPr lang="en-GB" b="1" dirty="0" err="1" smtClean="0"/>
              <a:t>hora</a:t>
            </a:r>
            <a:r>
              <a:rPr lang="en-GB" b="1" dirty="0" smtClean="0"/>
              <a:t> </a:t>
            </a:r>
            <a:r>
              <a:rPr lang="en-GB" b="1" dirty="0" err="1" smtClean="0"/>
              <a:t>saliste</a:t>
            </a:r>
            <a:r>
              <a:rPr lang="en-GB" b="1" dirty="0" smtClean="0"/>
              <a:t> de casa?</a:t>
            </a:r>
            <a:br>
              <a:rPr lang="en-GB" b="1" dirty="0" smtClean="0"/>
            </a:br>
            <a:endParaRPr lang="en-GB" b="1" dirty="0" smtClean="0"/>
          </a:p>
          <a:p>
            <a:r>
              <a:rPr lang="en-GB" b="1" dirty="0" smtClean="0"/>
              <a:t>¿</a:t>
            </a:r>
            <a:r>
              <a:rPr lang="en-GB" b="1" dirty="0" err="1" smtClean="0"/>
              <a:t>Cuánto</a:t>
            </a:r>
            <a:r>
              <a:rPr lang="en-GB" b="1" dirty="0" smtClean="0"/>
              <a:t> </a:t>
            </a:r>
            <a:r>
              <a:rPr lang="en-GB" b="1" dirty="0" err="1" smtClean="0"/>
              <a:t>tiempo</a:t>
            </a:r>
            <a:r>
              <a:rPr lang="en-GB" b="1" dirty="0" smtClean="0"/>
              <a:t> </a:t>
            </a:r>
            <a:r>
              <a:rPr lang="en-GB" b="1" dirty="0" err="1" smtClean="0"/>
              <a:t>llevas</a:t>
            </a:r>
            <a:r>
              <a:rPr lang="en-GB" b="1" dirty="0" smtClean="0"/>
              <a:t> </a:t>
            </a:r>
            <a:r>
              <a:rPr lang="en-GB" b="1" dirty="0" err="1" smtClean="0"/>
              <a:t>esperando</a:t>
            </a:r>
            <a:r>
              <a:rPr lang="en-GB" b="1" dirty="0" smtClean="0"/>
              <a:t>?</a:t>
            </a:r>
          </a:p>
          <a:p>
            <a:endParaRPr lang="en-GB" b="1" dirty="0" smtClean="0"/>
          </a:p>
          <a:p>
            <a:r>
              <a:rPr lang="en-GB" b="1" dirty="0"/>
              <a:t> </a:t>
            </a:r>
            <a:r>
              <a:rPr lang="en-GB" b="1" dirty="0" smtClean="0"/>
              <a:t>¿</a:t>
            </a:r>
            <a:r>
              <a:rPr lang="en-GB" b="1" dirty="0" err="1" smtClean="0"/>
              <a:t>Qué</a:t>
            </a:r>
            <a:r>
              <a:rPr lang="en-GB" b="1" dirty="0" smtClean="0"/>
              <a:t> </a:t>
            </a:r>
            <a:r>
              <a:rPr lang="en-GB" b="1" dirty="0" err="1" smtClean="0"/>
              <a:t>harás</a:t>
            </a:r>
            <a:r>
              <a:rPr lang="en-GB" b="1" dirty="0" smtClean="0"/>
              <a:t> </a:t>
            </a:r>
            <a:r>
              <a:rPr lang="en-GB" b="1" dirty="0" err="1" smtClean="0"/>
              <a:t>mientras</a:t>
            </a:r>
            <a:r>
              <a:rPr lang="en-GB" b="1" dirty="0" smtClean="0"/>
              <a:t> </a:t>
            </a:r>
            <a:r>
              <a:rPr lang="en-GB" b="1" dirty="0" err="1" smtClean="0"/>
              <a:t>sigues</a:t>
            </a:r>
            <a:r>
              <a:rPr lang="en-GB" b="1" dirty="0" smtClean="0"/>
              <a:t> </a:t>
            </a:r>
            <a:r>
              <a:rPr lang="en-GB" b="1" dirty="0" err="1" smtClean="0"/>
              <a:t>esperando</a:t>
            </a:r>
            <a:r>
              <a:rPr lang="en-GB" b="1"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79" y="1700808"/>
            <a:ext cx="4977935" cy="3318623"/>
          </a:xfrm>
          <a:prstGeom prst="rect">
            <a:avLst/>
          </a:prstGeom>
        </p:spPr>
      </p:pic>
    </p:spTree>
    <p:extLst>
      <p:ext uri="{BB962C8B-B14F-4D97-AF65-F5344CB8AC3E}">
        <p14:creationId xmlns:p14="http://schemas.microsoft.com/office/powerpoint/2010/main" val="280496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402033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Why is it important?</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Students</a:t>
                      </a:r>
                      <a:r>
                        <a:rPr lang="en-US" sz="2800" baseline="0" dirty="0" smtClean="0"/>
                        <a:t> equate the ability to speak in the TL with learning the language (it </a:t>
                      </a:r>
                      <a:r>
                        <a:rPr lang="en-US" sz="2800" b="1" baseline="0" dirty="0" smtClean="0"/>
                        <a:t>is</a:t>
                      </a:r>
                      <a:r>
                        <a:rPr lang="en-US" sz="2800" baseline="0" dirty="0" smtClean="0"/>
                        <a:t> the subject to them)</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Students believe that what the can produce in unrehearsed situations is what they really know</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Spontaneous TL use (or lack of it) has been highlighted in every </a:t>
                      </a:r>
                      <a:r>
                        <a:rPr lang="en-US" sz="2800" baseline="0" dirty="0" err="1" smtClean="0"/>
                        <a:t>Ofsted</a:t>
                      </a:r>
                      <a:r>
                        <a:rPr lang="en-US" sz="2800" baseline="0" dirty="0" smtClean="0"/>
                        <a:t> report since records began</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Secondary Curriculum, KS3 Framework and </a:t>
                      </a:r>
                      <a:r>
                        <a:rPr lang="en-US" sz="2800" baseline="0" dirty="0" err="1" smtClean="0"/>
                        <a:t>GCSE</a:t>
                      </a:r>
                      <a:r>
                        <a:rPr lang="en-US" sz="2800" baseline="0" dirty="0" smtClean="0"/>
                        <a:t> specifications (not all) highlight its importance</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638685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584049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10</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IN THE ZONE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4025478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57500" y="1643063"/>
            <a:ext cx="3857625" cy="364331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0483" name="TextBox 4"/>
          <p:cNvSpPr txBox="1">
            <a:spLocks noChangeArrowheads="1"/>
          </p:cNvSpPr>
          <p:nvPr/>
        </p:nvSpPr>
        <p:spPr bwMode="auto">
          <a:xfrm>
            <a:off x="179388" y="333375"/>
            <a:ext cx="3313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GB" sz="3200" dirty="0"/>
              <a:t> </a:t>
            </a:r>
            <a:r>
              <a:rPr lang="en-GB" sz="3200" dirty="0" smtClean="0"/>
              <a:t>(</a:t>
            </a:r>
            <a:r>
              <a:rPr lang="en-GB" sz="3200" dirty="0" err="1" smtClean="0"/>
              <a:t>nicht</a:t>
            </a:r>
            <a:r>
              <a:rPr lang="en-GB" sz="3200" dirty="0" smtClean="0"/>
              <a:t>) </a:t>
            </a:r>
            <a:r>
              <a:rPr lang="en-GB" sz="3200" dirty="0" err="1" smtClean="0"/>
              <a:t>bestehen</a:t>
            </a:r>
            <a:endParaRPr lang="en-US" sz="2400" dirty="0"/>
          </a:p>
        </p:txBody>
      </p:sp>
      <p:sp>
        <p:nvSpPr>
          <p:cNvPr id="20484" name="TextBox 5"/>
          <p:cNvSpPr txBox="1">
            <a:spLocks noChangeArrowheads="1"/>
          </p:cNvSpPr>
          <p:nvPr/>
        </p:nvSpPr>
        <p:spPr bwMode="auto">
          <a:xfrm>
            <a:off x="5429250" y="785813"/>
            <a:ext cx="342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GB" sz="3200"/>
              <a:t>Letztes Jahr</a:t>
            </a:r>
            <a:endParaRPr lang="en-US" sz="3200"/>
          </a:p>
        </p:txBody>
      </p:sp>
      <p:sp>
        <p:nvSpPr>
          <p:cNvPr id="20485" name="TextBox 6"/>
          <p:cNvSpPr txBox="1">
            <a:spLocks noChangeArrowheads="1"/>
          </p:cNvSpPr>
          <p:nvPr/>
        </p:nvSpPr>
        <p:spPr bwMode="auto">
          <a:xfrm>
            <a:off x="0" y="371475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GB" sz="3200"/>
              <a:t>wann</a:t>
            </a:r>
            <a:endParaRPr lang="en-US" sz="3200"/>
          </a:p>
        </p:txBody>
      </p:sp>
      <p:sp>
        <p:nvSpPr>
          <p:cNvPr id="20486" name="TextBox 7"/>
          <p:cNvSpPr txBox="1">
            <a:spLocks noChangeArrowheads="1"/>
          </p:cNvSpPr>
          <p:nvPr/>
        </p:nvSpPr>
        <p:spPr bwMode="auto">
          <a:xfrm>
            <a:off x="5857875" y="3571875"/>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GB" sz="3200"/>
              <a:t>wenn</a:t>
            </a:r>
            <a:endParaRPr lang="en-US" sz="3200"/>
          </a:p>
        </p:txBody>
      </p:sp>
      <p:pic>
        <p:nvPicPr>
          <p:cNvPr id="20487" name="Picture 9" descr="homework.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928813"/>
            <a:ext cx="13350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spo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4786313"/>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sixth-form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785938"/>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2"/>
          <p:cNvSpPr txBox="1">
            <a:spLocks noChangeArrowheads="1"/>
          </p:cNvSpPr>
          <p:nvPr/>
        </p:nvSpPr>
        <p:spPr bwMode="auto">
          <a:xfrm>
            <a:off x="3357563" y="5500688"/>
            <a:ext cx="3429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GB" sz="3200"/>
              <a:t>Was ich am liebsten mag</a:t>
            </a:r>
            <a:endParaRPr lang="en-US" sz="3200"/>
          </a:p>
        </p:txBody>
      </p:sp>
      <p:pic>
        <p:nvPicPr>
          <p:cNvPr id="204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75" y="4714875"/>
            <a:ext cx="18367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285750"/>
            <a:ext cx="16335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047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7797695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11</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PIMP MY FRENCH</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538003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ustardcream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Je joue au tennis.</a:t>
            </a:r>
            <a:endParaRPr lang="en-US" sz="4000" b="1">
              <a:solidFill>
                <a:schemeClr val="bg1"/>
              </a:solidFill>
              <a:latin typeface="Calibri" pitchFamily="34" charset="0"/>
            </a:endParaRPr>
          </a:p>
        </p:txBody>
      </p:sp>
      <p:sp>
        <p:nvSpPr>
          <p:cNvPr id="3" name="TextBox 2"/>
          <p:cNvSpPr txBox="1">
            <a:spLocks noChangeArrowheads="1"/>
          </p:cNvSpPr>
          <p:nvPr/>
        </p:nvSpPr>
        <p:spPr bwMode="auto">
          <a:xfrm>
            <a:off x="714375" y="2727325"/>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J’habite au nord de l’Angleterre.</a:t>
            </a:r>
            <a:endParaRPr lang="en-US" sz="4000" b="1">
              <a:solidFill>
                <a:schemeClr val="bg1"/>
              </a:solidFill>
              <a:latin typeface="Calibri" pitchFamily="34" charset="0"/>
            </a:endParaRPr>
          </a:p>
        </p:txBody>
      </p:sp>
      <p:sp>
        <p:nvSpPr>
          <p:cNvPr id="4" name="TextBox 3"/>
          <p:cNvSpPr txBox="1">
            <a:spLocks noChangeArrowheads="1"/>
          </p:cNvSpPr>
          <p:nvPr/>
        </p:nvSpPr>
        <p:spPr bwMode="auto">
          <a:xfrm>
            <a:off x="642938" y="3929063"/>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Mon chien s’appelle Bob.</a:t>
            </a:r>
            <a:endParaRPr lang="en-US" sz="4000" b="1">
              <a:solidFill>
                <a:schemeClr val="bg1"/>
              </a:solidFill>
              <a:latin typeface="Calibri" pitchFamily="34" charset="0"/>
            </a:endParaRPr>
          </a:p>
        </p:txBody>
      </p:sp>
      <p:sp>
        <p:nvSpPr>
          <p:cNvPr id="39942" name="TextBox 5"/>
          <p:cNvSpPr txBox="1">
            <a:spLocks noChangeArrowheads="1"/>
          </p:cNvSpPr>
          <p:nvPr/>
        </p:nvSpPr>
        <p:spPr bwMode="auto">
          <a:xfrm>
            <a:off x="500063" y="285750"/>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dirty="0">
                <a:solidFill>
                  <a:schemeClr val="bg1"/>
                </a:solidFill>
              </a:rPr>
              <a:t>Pimp my sentence!</a:t>
            </a:r>
            <a:endParaRPr lang="en-US" sz="4400" b="1" dirty="0">
              <a:solidFill>
                <a:schemeClr val="bg1"/>
              </a:solidFill>
            </a:endParaRPr>
          </a:p>
        </p:txBody>
      </p:sp>
    </p:spTree>
    <p:extLst>
      <p:ext uri="{BB962C8B-B14F-4D97-AF65-F5344CB8AC3E}">
        <p14:creationId xmlns:p14="http://schemas.microsoft.com/office/powerpoint/2010/main" val="1052781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709624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12</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SAY SOMETHING ELSE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682181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3374620636_6bdf8fc82b_b_d%5B1%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p:txBody>
          <a:bodyPr>
            <a:normAutofit fontScale="90000"/>
          </a:bodyPr>
          <a:lstStyle/>
          <a:p>
            <a:r>
              <a:rPr lang="en-GB" sz="4000" b="1" smtClean="0">
                <a:solidFill>
                  <a:schemeClr val="bg1"/>
                </a:solidFill>
                <a:latin typeface="Lucida Fax" pitchFamily="18" charset="0"/>
              </a:rPr>
              <a:t>HAVE I GOT NEWS</a:t>
            </a:r>
            <a:br>
              <a:rPr lang="en-GB" sz="4000" b="1" smtClean="0">
                <a:solidFill>
                  <a:schemeClr val="bg1"/>
                </a:solidFill>
                <a:latin typeface="Lucida Fax" pitchFamily="18" charset="0"/>
              </a:rPr>
            </a:br>
            <a:r>
              <a:rPr lang="en-GB" sz="4000" b="1" smtClean="0">
                <a:solidFill>
                  <a:schemeClr val="bg1"/>
                </a:solidFill>
                <a:latin typeface="Lucida Fax" pitchFamily="18" charset="0"/>
              </a:rPr>
              <a:t>FOR YOU</a:t>
            </a:r>
          </a:p>
        </p:txBody>
      </p:sp>
      <p:sp>
        <p:nvSpPr>
          <p:cNvPr id="41988" name="Rectangle 4"/>
          <p:cNvSpPr>
            <a:spLocks noGrp="1" noChangeArrowheads="1"/>
          </p:cNvSpPr>
          <p:nvPr>
            <p:ph type="body" idx="1"/>
          </p:nvPr>
        </p:nvSpPr>
        <p:spPr/>
        <p:txBody>
          <a:bodyPr/>
          <a:lstStyle/>
          <a:p>
            <a:pPr>
              <a:lnSpc>
                <a:spcPct val="90000"/>
              </a:lnSpc>
              <a:buFontTx/>
              <a:buNone/>
            </a:pPr>
            <a:r>
              <a:rPr lang="en-GB" sz="2400" smtClean="0">
                <a:solidFill>
                  <a:schemeClr val="bg1"/>
                </a:solidFill>
                <a:latin typeface="Lucida Fax" pitchFamily="18" charset="0"/>
                <a:ea typeface="SimHei" pitchFamily="2" charset="-122"/>
              </a:rPr>
              <a:t>Hinesh, 14ans, va </a:t>
            </a:r>
          </a:p>
          <a:p>
            <a:pPr>
              <a:lnSpc>
                <a:spcPct val="90000"/>
              </a:lnSpc>
              <a:buFontTx/>
              <a:buNone/>
            </a:pPr>
            <a:r>
              <a:rPr lang="en-GB" sz="2400" smtClean="0">
                <a:solidFill>
                  <a:schemeClr val="bg1"/>
                </a:solidFill>
                <a:latin typeface="Lucida Fax" pitchFamily="18" charset="0"/>
                <a:ea typeface="SimHei" pitchFamily="2" charset="-122"/>
              </a:rPr>
              <a:t>jouer pour…</a:t>
            </a:r>
          </a:p>
          <a:p>
            <a:pPr>
              <a:lnSpc>
                <a:spcPct val="90000"/>
              </a:lnSpc>
              <a:buFontTx/>
              <a:buNone/>
            </a:pPr>
            <a:endParaRPr lang="en-GB" sz="2400" smtClean="0">
              <a:solidFill>
                <a:schemeClr val="bg1"/>
              </a:solidFill>
              <a:latin typeface="Lucida Fax" pitchFamily="18" charset="0"/>
            </a:endParaRPr>
          </a:p>
          <a:p>
            <a:pPr>
              <a:lnSpc>
                <a:spcPct val="90000"/>
              </a:lnSpc>
              <a:buFontTx/>
              <a:buNone/>
            </a:pPr>
            <a:r>
              <a:rPr lang="en-GB" sz="2400" smtClean="0">
                <a:solidFill>
                  <a:schemeClr val="bg1"/>
                </a:solidFill>
                <a:latin typeface="Lucida Fax" pitchFamily="18" charset="0"/>
              </a:rPr>
              <a:t>				Chloe admet: Je fume…cigarettes</a:t>
            </a:r>
          </a:p>
          <a:p>
            <a:pPr>
              <a:lnSpc>
                <a:spcPct val="90000"/>
              </a:lnSpc>
              <a:buFontTx/>
              <a:buNone/>
            </a:pPr>
            <a:r>
              <a:rPr lang="en-GB" sz="2400" smtClean="0">
                <a:solidFill>
                  <a:schemeClr val="bg1"/>
                </a:solidFill>
                <a:latin typeface="Lucida Fax" pitchFamily="18" charset="0"/>
              </a:rPr>
              <a:t>				par jour</a:t>
            </a:r>
          </a:p>
          <a:p>
            <a:pPr>
              <a:lnSpc>
                <a:spcPct val="90000"/>
              </a:lnSpc>
              <a:buFontTx/>
              <a:buNone/>
            </a:pPr>
            <a:endParaRPr lang="en-GB" sz="2400" smtClean="0">
              <a:solidFill>
                <a:schemeClr val="bg1"/>
              </a:solidFill>
              <a:latin typeface="Lucida Fax" pitchFamily="18" charset="0"/>
            </a:endParaRPr>
          </a:p>
          <a:p>
            <a:pPr>
              <a:lnSpc>
                <a:spcPct val="90000"/>
              </a:lnSpc>
              <a:buFontTx/>
              <a:buNone/>
            </a:pPr>
            <a:r>
              <a:rPr lang="en-GB" sz="2400" smtClean="0">
                <a:solidFill>
                  <a:schemeClr val="bg1"/>
                </a:solidFill>
                <a:latin typeface="Lucida Fax" pitchFamily="18" charset="0"/>
              </a:rPr>
              <a:t>Selon Adam, Alex a acheté des </a:t>
            </a:r>
          </a:p>
          <a:p>
            <a:pPr>
              <a:lnSpc>
                <a:spcPct val="90000"/>
              </a:lnSpc>
              <a:buFontTx/>
              <a:buNone/>
            </a:pPr>
            <a:r>
              <a:rPr lang="en-GB" sz="2400" smtClean="0">
                <a:solidFill>
                  <a:schemeClr val="bg1"/>
                </a:solidFill>
                <a:latin typeface="Lucida Fax" pitchFamily="18" charset="0"/>
              </a:rPr>
              <a:t>chocolats...</a:t>
            </a:r>
          </a:p>
          <a:p>
            <a:pPr>
              <a:lnSpc>
                <a:spcPct val="90000"/>
              </a:lnSpc>
              <a:buFontTx/>
              <a:buNone/>
            </a:pPr>
            <a:r>
              <a:rPr lang="en-GB" sz="2400" smtClean="0">
                <a:solidFill>
                  <a:schemeClr val="bg1"/>
                </a:solidFill>
                <a:latin typeface="Lucida Fax" pitchFamily="18" charset="0"/>
              </a:rPr>
              <a:t>				 </a:t>
            </a:r>
            <a:r>
              <a:rPr lang="en-GB" sz="2400" smtClean="0">
                <a:solidFill>
                  <a:schemeClr val="bg1"/>
                </a:solidFill>
                <a:latin typeface="Lucida Fax" pitchFamily="18" charset="0"/>
                <a:ea typeface="SimHei" pitchFamily="2" charset="-122"/>
              </a:rPr>
              <a:t>Abir fait…    tous les jours, dit 			 James. </a:t>
            </a:r>
          </a:p>
          <a:p>
            <a:pPr>
              <a:lnSpc>
                <a:spcPct val="90000"/>
              </a:lnSpc>
              <a:buFontTx/>
              <a:buNone/>
            </a:pPr>
            <a:endParaRPr lang="en-GB" sz="2400" smtClean="0">
              <a:solidFill>
                <a:schemeClr val="bg1"/>
              </a:solidFill>
              <a:latin typeface="Lucida Fax" pitchFamily="18" charset="0"/>
              <a:ea typeface="SimHei" pitchFamily="2" charset="-122"/>
            </a:endParaRPr>
          </a:p>
          <a:p>
            <a:pPr>
              <a:lnSpc>
                <a:spcPct val="90000"/>
              </a:lnSpc>
              <a:buFontTx/>
              <a:buNone/>
            </a:pPr>
            <a:endParaRPr lang="en-GB" sz="2400" smtClean="0">
              <a:solidFill>
                <a:schemeClr val="bg1"/>
              </a:solidFill>
              <a:latin typeface="Lucida Fax" pitchFamily="18" charset="0"/>
            </a:endParaRPr>
          </a:p>
        </p:txBody>
      </p:sp>
      <p:pic>
        <p:nvPicPr>
          <p:cNvPr id="41989" name="Picture 5" descr="b006mkw3_178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0350"/>
            <a:ext cx="21605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78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14313" y="285750"/>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 Schule ist eine gemischte Schule.</a:t>
            </a:r>
          </a:p>
        </p:txBody>
      </p:sp>
      <p:sp>
        <p:nvSpPr>
          <p:cNvPr id="43011" name="TextBox 2"/>
          <p:cNvSpPr txBox="1">
            <a:spLocks noChangeArrowheads="1"/>
          </p:cNvSpPr>
          <p:nvPr/>
        </p:nvSpPr>
        <p:spPr bwMode="auto">
          <a:xfrm>
            <a:off x="179388" y="908050"/>
            <a:ext cx="87153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 Schule ist eine Schule,die sich in Naturwissenschaften  spezialisiert.</a:t>
            </a:r>
          </a:p>
        </p:txBody>
      </p:sp>
      <p:sp>
        <p:nvSpPr>
          <p:cNvPr id="43012" name="TextBox 3"/>
          <p:cNvSpPr txBox="1">
            <a:spLocks noChangeArrowheads="1"/>
          </p:cNvSpPr>
          <p:nvPr/>
        </p:nvSpPr>
        <p:spPr bwMode="auto">
          <a:xfrm>
            <a:off x="179388" y="198913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Meiner Meinung nach sind die Schulregeln nicht zu streng</a:t>
            </a:r>
            <a:r>
              <a:rPr lang="en-GB" sz="2800" b="1">
                <a:solidFill>
                  <a:schemeClr val="bg1"/>
                </a:solidFill>
              </a:rPr>
              <a:t>.</a:t>
            </a:r>
            <a:endParaRPr lang="en-US" sz="2800" b="1">
              <a:solidFill>
                <a:schemeClr val="bg1"/>
              </a:solidFill>
            </a:endParaRPr>
          </a:p>
        </p:txBody>
      </p:sp>
      <p:sp>
        <p:nvSpPr>
          <p:cNvPr id="43013" name="TextBox 4"/>
          <p:cNvSpPr txBox="1">
            <a:spLocks noChangeArrowheads="1"/>
          </p:cNvSpPr>
          <p:nvPr/>
        </p:nvSpPr>
        <p:spPr bwMode="auto">
          <a:xfrm>
            <a:off x="214313" y="30718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chemeClr val="bg1"/>
                </a:solidFill>
              </a:rPr>
              <a:t>Die besten Schulen haben eine Uniform.</a:t>
            </a:r>
            <a:endParaRPr lang="en-US" sz="2800" b="1">
              <a:solidFill>
                <a:schemeClr val="bg1"/>
              </a:solidFill>
            </a:endParaRPr>
          </a:p>
        </p:txBody>
      </p:sp>
      <p:sp>
        <p:nvSpPr>
          <p:cNvPr id="43014" name="TextBox 5"/>
          <p:cNvSpPr txBox="1">
            <a:spLocks noChangeArrowheads="1"/>
          </p:cNvSpPr>
          <p:nvPr/>
        </p:nvSpPr>
        <p:spPr bwMode="auto">
          <a:xfrm>
            <a:off x="214313" y="378618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 Lieblingsfach ist Englisch, weil ich gern Geschichten schreibe.</a:t>
            </a:r>
          </a:p>
        </p:txBody>
      </p:sp>
      <p:sp>
        <p:nvSpPr>
          <p:cNvPr id="43015" name="TextBox 6"/>
          <p:cNvSpPr txBox="1">
            <a:spLocks noChangeArrowheads="1"/>
          </p:cNvSpPr>
          <p:nvPr/>
        </p:nvSpPr>
        <p:spPr bwMode="auto">
          <a:xfrm>
            <a:off x="214313" y="492918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Um meine Schule zu verbessern, muß man mit den Strafen aufhören</a:t>
            </a:r>
            <a:r>
              <a:rPr lang="en-GB" sz="2800" b="1">
                <a:solidFill>
                  <a:schemeClr val="bg1"/>
                </a:solidFill>
              </a:rPr>
              <a:t>.</a:t>
            </a:r>
            <a:endParaRPr lang="en-US" sz="2800" b="1">
              <a:solidFill>
                <a:schemeClr val="bg1"/>
              </a:solidFill>
            </a:endParaRPr>
          </a:p>
        </p:txBody>
      </p:sp>
      <p:sp>
        <p:nvSpPr>
          <p:cNvPr id="43016" name="TextBox 7"/>
          <p:cNvSpPr txBox="1">
            <a:spLocks noChangeArrowheads="1"/>
          </p:cNvSpPr>
          <p:nvPr/>
        </p:nvSpPr>
        <p:spPr bwMode="auto">
          <a:xfrm>
            <a:off x="214313" y="6000750"/>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Nächstes Jahr möchte ich Spanisch studieren.</a:t>
            </a:r>
          </a:p>
        </p:txBody>
      </p:sp>
    </p:spTree>
    <p:extLst>
      <p:ext uri="{BB962C8B-B14F-4D97-AF65-F5344CB8AC3E}">
        <p14:creationId xmlns:p14="http://schemas.microsoft.com/office/powerpoint/2010/main" val="276839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456611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13</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THEN AND NOW</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035405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r="50288"/>
          <a:stretch>
            <a:fillRect/>
          </a:stretch>
        </p:blipFill>
        <p:spPr bwMode="auto">
          <a:xfrm>
            <a:off x="1835150" y="260350"/>
            <a:ext cx="28797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5" name="Group 3"/>
          <p:cNvGraphicFramePr>
            <a:graphicFrameLocks noGrp="1"/>
          </p:cNvGraphicFramePr>
          <p:nvPr/>
        </p:nvGraphicFramePr>
        <p:xfrm>
          <a:off x="71438" y="4286250"/>
          <a:ext cx="9001125" cy="2284415"/>
        </p:xfrm>
        <a:graphic>
          <a:graphicData uri="http://schemas.openxmlformats.org/drawingml/2006/table">
            <a:tbl>
              <a:tblPr/>
              <a:tblGrid>
                <a:gridCol w="4500562"/>
                <a:gridCol w="4500563"/>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Antes….</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Ahora…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Cuando jugaba el papel de Bridget Jones…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Hoy en d</a:t>
                      </a:r>
                      <a:r>
                        <a:rPr kumimoji="0" lang="en-GB" sz="1800" b="1" i="0" u="none" strike="noStrike" cap="none" normalizeH="0" baseline="0" smtClean="0">
                          <a:ln>
                            <a:noFill/>
                          </a:ln>
                          <a:solidFill>
                            <a:schemeClr val="tx1"/>
                          </a:solidFill>
                          <a:effectLst/>
                          <a:latin typeface="Arial" pitchFamily="34" charset="0"/>
                          <a:cs typeface="Arial" pitchFamily="34" charset="0"/>
                        </a:rPr>
                        <a:t>ía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5079" name="Picture 23"/>
          <p:cNvPicPr>
            <a:picLocks noChangeAspect="1" noChangeArrowheads="1"/>
          </p:cNvPicPr>
          <p:nvPr/>
        </p:nvPicPr>
        <p:blipFill>
          <a:blip r:embed="rId4">
            <a:extLst>
              <a:ext uri="{28A0092B-C50C-407E-A947-70E740481C1C}">
                <a14:useLocalDpi xmlns:a14="http://schemas.microsoft.com/office/drawing/2010/main" val="0"/>
              </a:ext>
            </a:extLst>
          </a:blip>
          <a:srcRect l="8112" t="6660" r="12132"/>
          <a:stretch>
            <a:fillRect/>
          </a:stretch>
        </p:blipFill>
        <p:spPr bwMode="auto">
          <a:xfrm>
            <a:off x="0" y="1052513"/>
            <a:ext cx="20891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24"/>
          <p:cNvPicPr>
            <a:picLocks noChangeAspect="1" noChangeArrowheads="1"/>
          </p:cNvPicPr>
          <p:nvPr/>
        </p:nvPicPr>
        <p:blipFill>
          <a:blip r:embed="rId5">
            <a:extLst>
              <a:ext uri="{28A0092B-C50C-407E-A947-70E740481C1C}">
                <a14:useLocalDpi xmlns:a14="http://schemas.microsoft.com/office/drawing/2010/main" val="0"/>
              </a:ext>
            </a:extLst>
          </a:blip>
          <a:srcRect l="19778" r="21445"/>
          <a:stretch>
            <a:fillRect/>
          </a:stretch>
        </p:blipFill>
        <p:spPr bwMode="auto">
          <a:xfrm>
            <a:off x="4932363" y="0"/>
            <a:ext cx="33845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1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1438" y="4000500"/>
          <a:ext cx="9001125" cy="2754315"/>
        </p:xfrm>
        <a:graphic>
          <a:graphicData uri="http://schemas.openxmlformats.org/drawingml/2006/table">
            <a:tbl>
              <a:tblPr/>
              <a:tblGrid>
                <a:gridCol w="4500562"/>
                <a:gridCol w="4500563"/>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À mon école primaire, il y avait…</a:t>
                      </a:r>
                      <a:endParaRPr kumimoji="0" lang="en-US" sz="18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À mon école secondaire, il y a…</a:t>
                      </a:r>
                      <a:endParaRPr kumimoji="0" lang="en-US" sz="18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42938"/>
            <a:ext cx="421481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42938"/>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1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19129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What is the teacher role in spontaneous</a:t>
                      </a:r>
                      <a:r>
                        <a:rPr lang="en-GB" sz="2800" b="1" baseline="0" dirty="0" smtClean="0">
                          <a:solidFill>
                            <a:schemeClr val="bg1"/>
                          </a:solidFill>
                        </a:rPr>
                        <a:t> talk</a:t>
                      </a:r>
                      <a:r>
                        <a:rPr lang="en-GB" sz="2800" b="1" dirty="0" smtClean="0">
                          <a:solidFill>
                            <a:schemeClr val="bg1"/>
                          </a:solidFill>
                        </a:rPr>
                        <a:t> ?</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Contingent feedback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Sensitive co-construction</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Creation of a ‘safe place’ for trial and error</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Inclusion of </a:t>
                      </a:r>
                      <a:r>
                        <a:rPr lang="en-US" sz="2800" baseline="0" dirty="0" err="1" smtClean="0"/>
                        <a:t>humour</a:t>
                      </a:r>
                      <a:r>
                        <a:rPr lang="en-US" sz="2800" baseline="0" dirty="0" smtClean="0"/>
                        <a:t/>
                      </a:r>
                      <a:br>
                        <a:rPr lang="en-US" sz="2800" baseline="0" dirty="0" smtClean="0"/>
                      </a:br>
                      <a:endParaRPr lang="en-US" sz="2800" baseline="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051833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8118263"/>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14</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TALKING PYRAMIDS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748098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292100"/>
            <a:ext cx="8229600" cy="698500"/>
          </a:xfrm>
          <a:prstGeom prst="rect">
            <a:avLst/>
          </a:prstGeom>
          <a:noFill/>
          <a:ln w="9525">
            <a:noFill/>
            <a:miter lim="800000"/>
            <a:headEnd/>
            <a:tailEnd/>
          </a:ln>
          <a:effectLst/>
        </p:spPr>
        <p:txBody>
          <a:bodyPr anchor="ctr"/>
          <a:lstStyle/>
          <a:p>
            <a:pPr fontAlgn="auto">
              <a:spcBef>
                <a:spcPts val="0"/>
              </a:spcBef>
              <a:spcAft>
                <a:spcPts val="0"/>
              </a:spcAft>
              <a:defRPr/>
            </a:pPr>
            <a:r>
              <a:rPr lang="en-GB" sz="4400" dirty="0">
                <a:solidFill>
                  <a:schemeClr val="tx2"/>
                </a:solidFill>
                <a:effectLst>
                  <a:outerShdw blurRad="38100" dist="38100" dir="2700000" algn="tl">
                    <a:srgbClr val="000000"/>
                  </a:outerShdw>
                </a:effectLst>
                <a:latin typeface="+mn-lt"/>
              </a:rPr>
              <a:t>¡</a:t>
            </a:r>
            <a:r>
              <a:rPr lang="en-GB" sz="4400" dirty="0" err="1">
                <a:solidFill>
                  <a:schemeClr val="tx2"/>
                </a:solidFill>
                <a:effectLst>
                  <a:outerShdw blurRad="38100" dist="38100" dir="2700000" algn="tl">
                    <a:srgbClr val="000000"/>
                  </a:outerShdw>
                </a:effectLst>
                <a:latin typeface="+mn-lt"/>
              </a:rPr>
              <a:t>Pensar</a:t>
            </a:r>
            <a:r>
              <a:rPr lang="en-GB" sz="4400" dirty="0">
                <a:solidFill>
                  <a:schemeClr val="tx2"/>
                </a:solidFill>
                <a:effectLst>
                  <a:outerShdw blurRad="38100" dist="38100" dir="2700000" algn="tl">
                    <a:srgbClr val="000000"/>
                  </a:outerShdw>
                </a:effectLst>
                <a:latin typeface="+mn-lt"/>
              </a:rPr>
              <a:t> y </a:t>
            </a:r>
            <a:r>
              <a:rPr lang="en-GB" sz="4400" dirty="0" err="1">
                <a:solidFill>
                  <a:schemeClr val="tx2"/>
                </a:solidFill>
                <a:effectLst>
                  <a:outerShdw blurRad="38100" dist="38100" dir="2700000" algn="tl">
                    <a:srgbClr val="000000"/>
                  </a:outerShdw>
                </a:effectLst>
                <a:latin typeface="+mn-lt"/>
              </a:rPr>
              <a:t>hablar</a:t>
            </a:r>
            <a:r>
              <a:rPr lang="en-GB" sz="4400" dirty="0">
                <a:solidFill>
                  <a:schemeClr val="tx2"/>
                </a:solidFill>
                <a:effectLst>
                  <a:outerShdw blurRad="38100" dist="38100" dir="2700000" algn="tl">
                    <a:srgbClr val="000000"/>
                  </a:outerShdw>
                </a:effectLst>
                <a:latin typeface="+mn-lt"/>
              </a:rPr>
              <a:t>!</a:t>
            </a:r>
          </a:p>
        </p:txBody>
      </p:sp>
      <p:sp>
        <p:nvSpPr>
          <p:cNvPr id="33795" name="AutoShape 3"/>
          <p:cNvSpPr>
            <a:spLocks noChangeArrowheads="1"/>
          </p:cNvSpPr>
          <p:nvPr/>
        </p:nvSpPr>
        <p:spPr bwMode="auto">
          <a:xfrm>
            <a:off x="381000" y="1066800"/>
            <a:ext cx="2057400" cy="1485900"/>
          </a:xfrm>
          <a:prstGeom prst="cloudCallout">
            <a:avLst>
              <a:gd name="adj1" fmla="val 120602"/>
              <a:gd name="adj2" fmla="val 10472"/>
            </a:avLst>
          </a:prstGeom>
          <a:solidFill>
            <a:srgbClr val="FFFFFF"/>
          </a:solidFill>
          <a:ln w="9525">
            <a:solidFill>
              <a:srgbClr val="000000"/>
            </a:solidFill>
            <a:round/>
            <a:headEnd/>
            <a:tailEnd/>
          </a:ln>
        </p:spPr>
        <p:txBody>
          <a:bodyPr/>
          <a:lstStyle/>
          <a:p>
            <a:pPr eaLnBrk="0" hangingPunct="0"/>
            <a:endParaRPr lang="en-US" sz="1200">
              <a:latin typeface="Times New Roman" pitchFamily="18" charset="0"/>
            </a:endParaRPr>
          </a:p>
        </p:txBody>
      </p:sp>
      <p:sp>
        <p:nvSpPr>
          <p:cNvPr id="33796" name="AutoShape 4"/>
          <p:cNvSpPr>
            <a:spLocks noChangeArrowheads="1"/>
          </p:cNvSpPr>
          <p:nvPr/>
        </p:nvSpPr>
        <p:spPr bwMode="auto">
          <a:xfrm>
            <a:off x="3810000" y="914400"/>
            <a:ext cx="2286000" cy="1600200"/>
          </a:xfrm>
          <a:prstGeom prst="triangle">
            <a:avLst>
              <a:gd name="adj" fmla="val 50000"/>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3797" name="AutoShape 5"/>
          <p:cNvSpPr>
            <a:spLocks noChangeArrowheads="1"/>
          </p:cNvSpPr>
          <p:nvPr/>
        </p:nvSpPr>
        <p:spPr bwMode="auto">
          <a:xfrm>
            <a:off x="7010400" y="1600200"/>
            <a:ext cx="1943100" cy="1600200"/>
          </a:xfrm>
          <a:prstGeom prst="cloudCallout">
            <a:avLst>
              <a:gd name="adj1" fmla="val -11519"/>
              <a:gd name="adj2" fmla="val 126292"/>
            </a:avLst>
          </a:prstGeom>
          <a:solidFill>
            <a:srgbClr val="FFFFFF"/>
          </a:solidFill>
          <a:ln w="9525">
            <a:solidFill>
              <a:srgbClr val="000000"/>
            </a:solidFill>
            <a:round/>
            <a:headEnd/>
            <a:tailEnd/>
          </a:ln>
        </p:spPr>
        <p:txBody>
          <a:bodyPr/>
          <a:lstStyle/>
          <a:p>
            <a:pPr eaLnBrk="0" hangingPunct="0"/>
            <a:endParaRPr lang="en-US" sz="1200">
              <a:latin typeface="Times New Roman" pitchFamily="18" charset="0"/>
            </a:endParaRPr>
          </a:p>
        </p:txBody>
      </p:sp>
      <p:sp>
        <p:nvSpPr>
          <p:cNvPr id="33798" name="AutoShape 6"/>
          <p:cNvSpPr>
            <a:spLocks noChangeArrowheads="1"/>
          </p:cNvSpPr>
          <p:nvPr/>
        </p:nvSpPr>
        <p:spPr bwMode="auto">
          <a:xfrm rot="2943511">
            <a:off x="5953125" y="2962275"/>
            <a:ext cx="1428750" cy="1143000"/>
          </a:xfrm>
          <a:prstGeom prst="roundRect">
            <a:avLst>
              <a:gd name="adj" fmla="val 16667"/>
            </a:avLst>
          </a:prstGeom>
          <a:solidFill>
            <a:srgbClr val="FFFFFF"/>
          </a:solidFill>
          <a:ln w="9525">
            <a:solidFill>
              <a:srgbClr val="000000"/>
            </a:solidFill>
            <a:round/>
            <a:headEnd/>
            <a:tailEnd/>
          </a:ln>
        </p:spPr>
        <p:txBody>
          <a:bodyPr/>
          <a:lstStyle/>
          <a:p>
            <a:endParaRPr lang="en-GB">
              <a:latin typeface="Calibri" pitchFamily="34" charset="0"/>
            </a:endParaRPr>
          </a:p>
        </p:txBody>
      </p:sp>
      <p:sp>
        <p:nvSpPr>
          <p:cNvPr id="33799" name="AutoShape 7"/>
          <p:cNvSpPr>
            <a:spLocks noChangeArrowheads="1"/>
          </p:cNvSpPr>
          <p:nvPr/>
        </p:nvSpPr>
        <p:spPr bwMode="auto">
          <a:xfrm rot="-3054119">
            <a:off x="2524125" y="3038475"/>
            <a:ext cx="1428750" cy="1143000"/>
          </a:xfrm>
          <a:prstGeom prst="roundRect">
            <a:avLst>
              <a:gd name="adj" fmla="val 16667"/>
            </a:avLst>
          </a:prstGeom>
          <a:solidFill>
            <a:srgbClr val="FFFFFF"/>
          </a:solidFill>
          <a:ln w="9525">
            <a:solidFill>
              <a:srgbClr val="000000"/>
            </a:solidFill>
            <a:round/>
            <a:headEnd/>
            <a:tailEnd/>
          </a:ln>
        </p:spPr>
        <p:txBody>
          <a:bodyPr/>
          <a:lstStyle/>
          <a:p>
            <a:endParaRPr lang="en-GB">
              <a:latin typeface="Calibri" pitchFamily="34" charset="0"/>
            </a:endParaRPr>
          </a:p>
        </p:txBody>
      </p:sp>
      <p:sp>
        <p:nvSpPr>
          <p:cNvPr id="33800" name="AutoShape 8"/>
          <p:cNvSpPr>
            <a:spLocks noChangeArrowheads="1"/>
          </p:cNvSpPr>
          <p:nvPr/>
        </p:nvSpPr>
        <p:spPr bwMode="auto">
          <a:xfrm>
            <a:off x="1371600" y="4419600"/>
            <a:ext cx="2286000" cy="1600200"/>
          </a:xfrm>
          <a:prstGeom prst="triangle">
            <a:avLst>
              <a:gd name="adj" fmla="val 50000"/>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3801" name="AutoShape 9"/>
          <p:cNvSpPr>
            <a:spLocks noChangeArrowheads="1"/>
          </p:cNvSpPr>
          <p:nvPr/>
        </p:nvSpPr>
        <p:spPr bwMode="auto">
          <a:xfrm>
            <a:off x="6400800" y="4419600"/>
            <a:ext cx="2286000" cy="1600200"/>
          </a:xfrm>
          <a:prstGeom prst="triangle">
            <a:avLst>
              <a:gd name="adj" fmla="val 50000"/>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3802" name="AutoShape 10"/>
          <p:cNvSpPr>
            <a:spLocks noChangeArrowheads="1"/>
          </p:cNvSpPr>
          <p:nvPr/>
        </p:nvSpPr>
        <p:spPr bwMode="auto">
          <a:xfrm rot="21521">
            <a:off x="4343400" y="5181600"/>
            <a:ext cx="1428750" cy="1143000"/>
          </a:xfrm>
          <a:prstGeom prst="roundRect">
            <a:avLst>
              <a:gd name="adj" fmla="val 16667"/>
            </a:avLst>
          </a:prstGeom>
          <a:solidFill>
            <a:srgbClr val="FFFFFF"/>
          </a:solidFill>
          <a:ln w="9525">
            <a:solidFill>
              <a:srgbClr val="000000"/>
            </a:solidFill>
            <a:round/>
            <a:headEnd/>
            <a:tailEnd/>
          </a:ln>
        </p:spPr>
        <p:txBody>
          <a:bodyPr/>
          <a:lstStyle/>
          <a:p>
            <a:endParaRPr lang="en-GB">
              <a:latin typeface="Calibri" pitchFamily="34" charset="0"/>
            </a:endParaRPr>
          </a:p>
        </p:txBody>
      </p:sp>
      <p:sp>
        <p:nvSpPr>
          <p:cNvPr id="33803" name="AutoShape 11"/>
          <p:cNvSpPr>
            <a:spLocks noChangeArrowheads="1"/>
          </p:cNvSpPr>
          <p:nvPr/>
        </p:nvSpPr>
        <p:spPr bwMode="auto">
          <a:xfrm rot="2415193">
            <a:off x="3657600" y="2438400"/>
            <a:ext cx="269875" cy="558800"/>
          </a:xfrm>
          <a:prstGeom prst="downArrow">
            <a:avLst>
              <a:gd name="adj1" fmla="val 50000"/>
              <a:gd name="adj2" fmla="val 51765"/>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4" name="AutoShape 12"/>
          <p:cNvSpPr>
            <a:spLocks noChangeArrowheads="1"/>
          </p:cNvSpPr>
          <p:nvPr/>
        </p:nvSpPr>
        <p:spPr bwMode="auto">
          <a:xfrm rot="-8867743">
            <a:off x="2590800" y="4114800"/>
            <a:ext cx="269875" cy="558800"/>
          </a:xfrm>
          <a:prstGeom prst="downArrow">
            <a:avLst>
              <a:gd name="adj1" fmla="val 50000"/>
              <a:gd name="adj2" fmla="val 51765"/>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5" name="AutoShape 13"/>
          <p:cNvSpPr>
            <a:spLocks noChangeArrowheads="1"/>
          </p:cNvSpPr>
          <p:nvPr/>
        </p:nvSpPr>
        <p:spPr bwMode="auto">
          <a:xfrm rot="-5411777">
            <a:off x="3845718" y="5526882"/>
            <a:ext cx="271463" cy="800100"/>
          </a:xfrm>
          <a:prstGeom prst="downArrow">
            <a:avLst>
              <a:gd name="adj1" fmla="val 50000"/>
              <a:gd name="adj2" fmla="val 73684"/>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6" name="AutoShape 14"/>
          <p:cNvSpPr>
            <a:spLocks noChangeArrowheads="1"/>
          </p:cNvSpPr>
          <p:nvPr/>
        </p:nvSpPr>
        <p:spPr bwMode="auto">
          <a:xfrm rot="5388223">
            <a:off x="5999162" y="5659438"/>
            <a:ext cx="269875" cy="685800"/>
          </a:xfrm>
          <a:prstGeom prst="downArrow">
            <a:avLst>
              <a:gd name="adj1" fmla="val 50000"/>
              <a:gd name="adj2" fmla="val 63529"/>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7" name="AutoShape 15"/>
          <p:cNvSpPr>
            <a:spLocks noChangeArrowheads="1"/>
          </p:cNvSpPr>
          <p:nvPr/>
        </p:nvSpPr>
        <p:spPr bwMode="auto">
          <a:xfrm rot="8380381">
            <a:off x="7162800" y="3962400"/>
            <a:ext cx="269875" cy="558800"/>
          </a:xfrm>
          <a:prstGeom prst="downArrow">
            <a:avLst>
              <a:gd name="adj1" fmla="val 50000"/>
              <a:gd name="adj2" fmla="val 51765"/>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8" name="AutoShape 16"/>
          <p:cNvSpPr>
            <a:spLocks noChangeArrowheads="1"/>
          </p:cNvSpPr>
          <p:nvPr/>
        </p:nvSpPr>
        <p:spPr bwMode="auto">
          <a:xfrm rot="-2448814">
            <a:off x="5943600" y="2438400"/>
            <a:ext cx="269875" cy="558800"/>
          </a:xfrm>
          <a:prstGeom prst="downArrow">
            <a:avLst>
              <a:gd name="adj1" fmla="val 50000"/>
              <a:gd name="adj2" fmla="val 51765"/>
            </a:avLst>
          </a:prstGeom>
          <a:solidFill>
            <a:srgbClr val="000000"/>
          </a:solidFill>
          <a:ln w="9525">
            <a:solidFill>
              <a:srgbClr val="000000"/>
            </a:solidFill>
            <a:miter lim="800000"/>
            <a:headEnd/>
            <a:tailEnd/>
          </a:ln>
        </p:spPr>
        <p:txBody>
          <a:bodyPr/>
          <a:lstStyle/>
          <a:p>
            <a:endParaRPr lang="en-GB">
              <a:latin typeface="Calibri" pitchFamily="34" charset="0"/>
            </a:endParaRPr>
          </a:p>
        </p:txBody>
      </p:sp>
      <p:sp>
        <p:nvSpPr>
          <p:cNvPr id="33809" name="AutoShape 17"/>
          <p:cNvSpPr>
            <a:spLocks noChangeArrowheads="1"/>
          </p:cNvSpPr>
          <p:nvPr/>
        </p:nvSpPr>
        <p:spPr bwMode="auto">
          <a:xfrm>
            <a:off x="3657600" y="3048000"/>
            <a:ext cx="2476500" cy="1981200"/>
          </a:xfrm>
          <a:prstGeom prst="irregularSeal2">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3810" name="AutoShape 18"/>
          <p:cNvSpPr>
            <a:spLocks noChangeArrowheads="1"/>
          </p:cNvSpPr>
          <p:nvPr/>
        </p:nvSpPr>
        <p:spPr bwMode="auto">
          <a:xfrm>
            <a:off x="250825" y="3500438"/>
            <a:ext cx="2057400" cy="1485900"/>
          </a:xfrm>
          <a:prstGeom prst="cloudCallout">
            <a:avLst>
              <a:gd name="adj1" fmla="val 14273"/>
              <a:gd name="adj2" fmla="val 87926"/>
            </a:avLst>
          </a:prstGeom>
          <a:solidFill>
            <a:srgbClr val="FFFFFF"/>
          </a:solidFill>
          <a:ln w="9525">
            <a:solidFill>
              <a:srgbClr val="000000"/>
            </a:solidFill>
            <a:round/>
            <a:headEnd/>
            <a:tailEnd/>
          </a:ln>
        </p:spPr>
        <p:txBody>
          <a:bodyPr/>
          <a:lstStyle/>
          <a:p>
            <a:pPr eaLnBrk="0" hangingPunct="0"/>
            <a:endParaRPr lang="en-US" sz="1200">
              <a:latin typeface="Times New Roman" pitchFamily="18" charset="0"/>
            </a:endParaRPr>
          </a:p>
        </p:txBody>
      </p:sp>
      <p:pic>
        <p:nvPicPr>
          <p:cNvPr id="33811" name="Picture 19" descr="Victoria%2520Beckham">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76800"/>
            <a:ext cx="1219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0" descr="beckham">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876800"/>
            <a:ext cx="11017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1" descr="img008719">
            <a:hlinkClick r:id="rId5"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295400"/>
            <a:ext cx="1017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lide Number Placeholder 29"/>
          <p:cNvSpPr>
            <a:spLocks noGrp="1"/>
          </p:cNvSpPr>
          <p:nvPr>
            <p:ph type="sldNum" sz="quarter" idx="12"/>
          </p:nvPr>
        </p:nvSpPr>
        <p:spPr>
          <a:xfrm>
            <a:off x="5786438" y="6286500"/>
            <a:ext cx="3186112" cy="365125"/>
          </a:xfrm>
        </p:spPr>
        <p:txBody>
          <a:bodyPr rtlCol="0"/>
          <a:lstStyle/>
          <a:p>
            <a:pPr fontAlgn="auto">
              <a:spcBef>
                <a:spcPts val="0"/>
              </a:spcBef>
              <a:spcAft>
                <a:spcPts val="0"/>
              </a:spcAft>
              <a:defRPr/>
            </a:pPr>
            <a:r>
              <a:rPr lang="en-GB" sz="1800" i="1" dirty="0">
                <a:solidFill>
                  <a:schemeClr val="tx1"/>
                </a:solidFill>
                <a:latin typeface="+mn-lt"/>
              </a:rPr>
              <a:t>Thanks to Jackie </a:t>
            </a:r>
            <a:r>
              <a:rPr lang="en-GB" sz="1800" i="1" dirty="0" err="1">
                <a:solidFill>
                  <a:schemeClr val="tx1"/>
                </a:solidFill>
                <a:latin typeface="+mn-lt"/>
              </a:rPr>
              <a:t>Howis</a:t>
            </a:r>
            <a:endParaRPr lang="en-GB" sz="1800" i="1" dirty="0">
              <a:solidFill>
                <a:schemeClr val="tx1"/>
              </a:solidFill>
              <a:latin typeface="+mn-lt"/>
            </a:endParaRPr>
          </a:p>
        </p:txBody>
      </p:sp>
      <p:pic>
        <p:nvPicPr>
          <p:cNvPr id="55319" name="Picture 3" descr="C:\Documents and Settings\Administrator\Desktop\Current RHA\Images\talking picture yello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5225" y="0"/>
            <a:ext cx="1628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69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ssolve">
                                      <p:cBhvr>
                                        <p:cTn id="12" dur="500"/>
                                        <p:tgtEl>
                                          <p:spTgt spid="337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dissolve">
                                      <p:cBhvr>
                                        <p:cTn id="15" dur="500"/>
                                        <p:tgtEl>
                                          <p:spTgt spid="3379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798"/>
                                        </p:tgtEl>
                                        <p:attrNameLst>
                                          <p:attrName>style.visibility</p:attrName>
                                        </p:attrNameLst>
                                      </p:cBhvr>
                                      <p:to>
                                        <p:strVal val="visible"/>
                                      </p:to>
                                    </p:set>
                                    <p:animEffect transition="in" filter="dissolve">
                                      <p:cBhvr>
                                        <p:cTn id="18" dur="500"/>
                                        <p:tgtEl>
                                          <p:spTgt spid="3379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799"/>
                                        </p:tgtEl>
                                        <p:attrNameLst>
                                          <p:attrName>style.visibility</p:attrName>
                                        </p:attrNameLst>
                                      </p:cBhvr>
                                      <p:to>
                                        <p:strVal val="visible"/>
                                      </p:to>
                                    </p:set>
                                    <p:animEffect transition="in" filter="dissolve">
                                      <p:cBhvr>
                                        <p:cTn id="21" dur="500"/>
                                        <p:tgtEl>
                                          <p:spTgt spid="337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802"/>
                                        </p:tgtEl>
                                        <p:attrNameLst>
                                          <p:attrName>style.visibility</p:attrName>
                                        </p:attrNameLst>
                                      </p:cBhvr>
                                      <p:to>
                                        <p:strVal val="visible"/>
                                      </p:to>
                                    </p:set>
                                    <p:animEffect transition="in" filter="dissolve">
                                      <p:cBhvr>
                                        <p:cTn id="26" dur="500"/>
                                        <p:tgtEl>
                                          <p:spTgt spid="338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3796"/>
                                        </p:tgtEl>
                                        <p:attrNameLst>
                                          <p:attrName>style.visibility</p:attrName>
                                        </p:attrNameLst>
                                      </p:cBhvr>
                                      <p:to>
                                        <p:strVal val="visible"/>
                                      </p:to>
                                    </p:set>
                                    <p:animEffect transition="in" filter="dissolve">
                                      <p:cBhvr>
                                        <p:cTn id="31" dur="500"/>
                                        <p:tgtEl>
                                          <p:spTgt spid="3379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dissolve">
                                      <p:cBhvr>
                                        <p:cTn id="34" dur="500"/>
                                        <p:tgtEl>
                                          <p:spTgt spid="3380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3801"/>
                                        </p:tgtEl>
                                        <p:attrNameLst>
                                          <p:attrName>style.visibility</p:attrName>
                                        </p:attrNameLst>
                                      </p:cBhvr>
                                      <p:to>
                                        <p:strVal val="visible"/>
                                      </p:to>
                                    </p:set>
                                    <p:animEffect transition="in" filter="dissolve">
                                      <p:cBhvr>
                                        <p:cTn id="37" dur="500"/>
                                        <p:tgtEl>
                                          <p:spTgt spid="3380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3803"/>
                                        </p:tgtEl>
                                        <p:attrNameLst>
                                          <p:attrName>style.visibility</p:attrName>
                                        </p:attrNameLst>
                                      </p:cBhvr>
                                      <p:to>
                                        <p:strVal val="visible"/>
                                      </p:to>
                                    </p:set>
                                    <p:animEffect transition="in" filter="dissolve">
                                      <p:cBhvr>
                                        <p:cTn id="40" dur="500"/>
                                        <p:tgtEl>
                                          <p:spTgt spid="3380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3804"/>
                                        </p:tgtEl>
                                        <p:attrNameLst>
                                          <p:attrName>style.visibility</p:attrName>
                                        </p:attrNameLst>
                                      </p:cBhvr>
                                      <p:to>
                                        <p:strVal val="visible"/>
                                      </p:to>
                                    </p:set>
                                    <p:animEffect transition="in" filter="dissolve">
                                      <p:cBhvr>
                                        <p:cTn id="43" dur="500"/>
                                        <p:tgtEl>
                                          <p:spTgt spid="3380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3805"/>
                                        </p:tgtEl>
                                        <p:attrNameLst>
                                          <p:attrName>style.visibility</p:attrName>
                                        </p:attrNameLst>
                                      </p:cBhvr>
                                      <p:to>
                                        <p:strVal val="visible"/>
                                      </p:to>
                                    </p:set>
                                    <p:animEffect transition="in" filter="dissolve">
                                      <p:cBhvr>
                                        <p:cTn id="46" dur="500"/>
                                        <p:tgtEl>
                                          <p:spTgt spid="3380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806"/>
                                        </p:tgtEl>
                                        <p:attrNameLst>
                                          <p:attrName>style.visibility</p:attrName>
                                        </p:attrNameLst>
                                      </p:cBhvr>
                                      <p:to>
                                        <p:strVal val="visible"/>
                                      </p:to>
                                    </p:set>
                                    <p:animEffect transition="in" filter="dissolve">
                                      <p:cBhvr>
                                        <p:cTn id="49" dur="500"/>
                                        <p:tgtEl>
                                          <p:spTgt spid="3380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3807"/>
                                        </p:tgtEl>
                                        <p:attrNameLst>
                                          <p:attrName>style.visibility</p:attrName>
                                        </p:attrNameLst>
                                      </p:cBhvr>
                                      <p:to>
                                        <p:strVal val="visible"/>
                                      </p:to>
                                    </p:set>
                                    <p:animEffect transition="in" filter="dissolve">
                                      <p:cBhvr>
                                        <p:cTn id="52" dur="500"/>
                                        <p:tgtEl>
                                          <p:spTgt spid="3380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3808"/>
                                        </p:tgtEl>
                                        <p:attrNameLst>
                                          <p:attrName>style.visibility</p:attrName>
                                        </p:attrNameLst>
                                      </p:cBhvr>
                                      <p:to>
                                        <p:strVal val="visible"/>
                                      </p:to>
                                    </p:set>
                                    <p:animEffect transition="in" filter="dissolve">
                                      <p:cBhvr>
                                        <p:cTn id="55" dur="500"/>
                                        <p:tgtEl>
                                          <p:spTgt spid="3380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3809"/>
                                        </p:tgtEl>
                                        <p:attrNameLst>
                                          <p:attrName>style.visibility</p:attrName>
                                        </p:attrNameLst>
                                      </p:cBhvr>
                                      <p:to>
                                        <p:strVal val="visible"/>
                                      </p:to>
                                    </p:set>
                                    <p:animEffect transition="in" filter="dissolve">
                                      <p:cBhvr>
                                        <p:cTn id="58" dur="500"/>
                                        <p:tgtEl>
                                          <p:spTgt spid="3380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3810"/>
                                        </p:tgtEl>
                                        <p:attrNameLst>
                                          <p:attrName>style.visibility</p:attrName>
                                        </p:attrNameLst>
                                      </p:cBhvr>
                                      <p:to>
                                        <p:strVal val="visible"/>
                                      </p:to>
                                    </p:set>
                                    <p:animEffect transition="in" filter="dissolve">
                                      <p:cBhvr>
                                        <p:cTn id="61" dur="500"/>
                                        <p:tgtEl>
                                          <p:spTgt spid="33810"/>
                                        </p:tgtEl>
                                      </p:cBhvr>
                                    </p:animEffect>
                                  </p:childTnLst>
                                </p:cTn>
                              </p:par>
                              <p:par>
                                <p:cTn id="62" presetID="9" presetClass="entr" presetSubtype="0" fill="hold" nodeType="withEffect">
                                  <p:stCondLst>
                                    <p:cond delay="0"/>
                                  </p:stCondLst>
                                  <p:childTnLst>
                                    <p:set>
                                      <p:cBhvr>
                                        <p:cTn id="63" dur="1" fill="hold">
                                          <p:stCondLst>
                                            <p:cond delay="0"/>
                                          </p:stCondLst>
                                        </p:cTn>
                                        <p:tgtEl>
                                          <p:spTgt spid="33811"/>
                                        </p:tgtEl>
                                        <p:attrNameLst>
                                          <p:attrName>style.visibility</p:attrName>
                                        </p:attrNameLst>
                                      </p:cBhvr>
                                      <p:to>
                                        <p:strVal val="visible"/>
                                      </p:to>
                                    </p:set>
                                    <p:animEffect transition="in" filter="dissolve">
                                      <p:cBhvr>
                                        <p:cTn id="64" dur="500"/>
                                        <p:tgtEl>
                                          <p:spTgt spid="33811"/>
                                        </p:tgtEl>
                                      </p:cBhvr>
                                    </p:animEffect>
                                  </p:childTnLst>
                                </p:cTn>
                              </p:par>
                              <p:par>
                                <p:cTn id="65" presetID="9" presetClass="entr" presetSubtype="0" fill="hold" nodeType="withEffect">
                                  <p:stCondLst>
                                    <p:cond delay="0"/>
                                  </p:stCondLst>
                                  <p:childTnLst>
                                    <p:set>
                                      <p:cBhvr>
                                        <p:cTn id="66" dur="1" fill="hold">
                                          <p:stCondLst>
                                            <p:cond delay="0"/>
                                          </p:stCondLst>
                                        </p:cTn>
                                        <p:tgtEl>
                                          <p:spTgt spid="33812"/>
                                        </p:tgtEl>
                                        <p:attrNameLst>
                                          <p:attrName>style.visibility</p:attrName>
                                        </p:attrNameLst>
                                      </p:cBhvr>
                                      <p:to>
                                        <p:strVal val="visible"/>
                                      </p:to>
                                    </p:set>
                                    <p:animEffect transition="in" filter="dissolve">
                                      <p:cBhvr>
                                        <p:cTn id="67" dur="500"/>
                                        <p:tgtEl>
                                          <p:spTgt spid="33812"/>
                                        </p:tgtEl>
                                      </p:cBhvr>
                                    </p:animEffect>
                                  </p:childTnLst>
                                </p:cTn>
                              </p:par>
                              <p:par>
                                <p:cTn id="68" presetID="9" presetClass="entr" presetSubtype="0" fill="hold" nodeType="withEffect">
                                  <p:stCondLst>
                                    <p:cond delay="0"/>
                                  </p:stCondLst>
                                  <p:childTnLst>
                                    <p:set>
                                      <p:cBhvr>
                                        <p:cTn id="69" dur="1" fill="hold">
                                          <p:stCondLst>
                                            <p:cond delay="0"/>
                                          </p:stCondLst>
                                        </p:cTn>
                                        <p:tgtEl>
                                          <p:spTgt spid="33813"/>
                                        </p:tgtEl>
                                        <p:attrNameLst>
                                          <p:attrName>style.visibility</p:attrName>
                                        </p:attrNameLst>
                                      </p:cBhvr>
                                      <p:to>
                                        <p:strVal val="visible"/>
                                      </p:to>
                                    </p:set>
                                    <p:animEffect transition="in" filter="dissolve">
                                      <p:cBhvr>
                                        <p:cTn id="70"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P spid="33796" grpId="0" animBg="1"/>
      <p:bldP spid="33797" grpId="0" animBg="1"/>
      <p:bldP spid="33798" grpId="0" animBg="1"/>
      <p:bldP spid="33799" grpId="0" animBg="1"/>
      <p:bldP spid="33800" grpId="0" animBg="1"/>
      <p:bldP spid="33801" grpId="0" animBg="1"/>
      <p:bldP spid="33802" grpId="0" animBg="1"/>
      <p:bldP spid="33803" grpId="0" animBg="1"/>
      <p:bldP spid="33804" grpId="0" animBg="1"/>
      <p:bldP spid="33805" grpId="0" animBg="1"/>
      <p:bldP spid="33806" grpId="0" animBg="1"/>
      <p:bldP spid="33807" grpId="0" animBg="1"/>
      <p:bldP spid="33808" grpId="0" animBg="1"/>
      <p:bldP spid="33809" grpId="0" animBg="1"/>
      <p:bldP spid="338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3276600" y="404813"/>
            <a:ext cx="2087563" cy="1295400"/>
          </a:xfrm>
          <a:prstGeom prst="triangle">
            <a:avLst>
              <a:gd name="adj" fmla="val 50000"/>
            </a:avLst>
          </a:prstGeom>
          <a:noFill/>
          <a:ln w="28575">
            <a:solidFill>
              <a:schemeClr val="tx1"/>
            </a:solidFill>
            <a:miter lim="800000"/>
            <a:headEnd/>
            <a:tailEnd/>
          </a:ln>
          <a:effectLst>
            <a:outerShdw blurRad="63500" sx="102000" sy="102000" algn="ctr" rotWithShape="0">
              <a:prstClr val="black">
                <a:alpha val="40000"/>
              </a:prstClr>
            </a:outerShdw>
          </a:effectLst>
        </p:spPr>
        <p:txBody>
          <a:bodyPr wrap="none" anchor="ctr"/>
          <a:lstStyle/>
          <a:p>
            <a:endParaRPr lang="en-US"/>
          </a:p>
        </p:txBody>
      </p:sp>
      <p:sp>
        <p:nvSpPr>
          <p:cNvPr id="66563" name="AutoShape 3"/>
          <p:cNvSpPr>
            <a:spLocks noChangeArrowheads="1"/>
          </p:cNvSpPr>
          <p:nvPr/>
        </p:nvSpPr>
        <p:spPr bwMode="auto">
          <a:xfrm>
            <a:off x="3276600" y="4941888"/>
            <a:ext cx="2087563" cy="1295400"/>
          </a:xfrm>
          <a:prstGeom prst="triangle">
            <a:avLst>
              <a:gd name="adj" fmla="val 50000"/>
            </a:avLst>
          </a:prstGeom>
          <a:noFill/>
          <a:ln w="28575">
            <a:solidFill>
              <a:schemeClr val="tx1"/>
            </a:solidFill>
            <a:miter lim="800000"/>
            <a:headEnd/>
            <a:tailEnd/>
          </a:ln>
          <a:effectLst>
            <a:outerShdw blurRad="63500" sx="102000" sy="102000" algn="ctr" rotWithShape="0">
              <a:prstClr val="black">
                <a:alpha val="40000"/>
              </a:prstClr>
            </a:outerShdw>
          </a:effectLst>
        </p:spPr>
        <p:txBody>
          <a:bodyPr wrap="none" anchor="ctr"/>
          <a:lstStyle/>
          <a:p>
            <a:endParaRPr lang="en-US"/>
          </a:p>
        </p:txBody>
      </p:sp>
      <p:sp>
        <p:nvSpPr>
          <p:cNvPr id="66564" name="AutoShape 4"/>
          <p:cNvSpPr>
            <a:spLocks noChangeArrowheads="1"/>
          </p:cNvSpPr>
          <p:nvPr/>
        </p:nvSpPr>
        <p:spPr bwMode="auto">
          <a:xfrm>
            <a:off x="6300788" y="2781300"/>
            <a:ext cx="2087562" cy="1295400"/>
          </a:xfrm>
          <a:prstGeom prst="triangle">
            <a:avLst>
              <a:gd name="adj" fmla="val 50000"/>
            </a:avLst>
          </a:prstGeom>
          <a:noFill/>
          <a:ln w="28575">
            <a:solidFill>
              <a:schemeClr val="tx1"/>
            </a:solidFill>
            <a:miter lim="800000"/>
            <a:headEnd/>
            <a:tailEnd/>
          </a:ln>
          <a:effectLst>
            <a:outerShdw blurRad="63500" sx="102000" sy="102000" algn="ctr" rotWithShape="0">
              <a:prstClr val="black">
                <a:alpha val="40000"/>
              </a:prstClr>
            </a:outerShdw>
          </a:effectLst>
        </p:spPr>
        <p:txBody>
          <a:bodyPr wrap="none" anchor="ctr"/>
          <a:lstStyle/>
          <a:p>
            <a:endParaRPr lang="en-US"/>
          </a:p>
        </p:txBody>
      </p:sp>
      <p:sp>
        <p:nvSpPr>
          <p:cNvPr id="66565" name="AutoShape 5"/>
          <p:cNvSpPr>
            <a:spLocks noChangeArrowheads="1"/>
          </p:cNvSpPr>
          <p:nvPr/>
        </p:nvSpPr>
        <p:spPr bwMode="auto">
          <a:xfrm>
            <a:off x="468313" y="2709863"/>
            <a:ext cx="2087562" cy="1295400"/>
          </a:xfrm>
          <a:prstGeom prst="triangle">
            <a:avLst>
              <a:gd name="adj" fmla="val 50000"/>
            </a:avLst>
          </a:prstGeom>
          <a:noFill/>
          <a:ln w="28575">
            <a:solidFill>
              <a:schemeClr val="tx1"/>
            </a:solidFill>
            <a:miter lim="800000"/>
            <a:headEnd/>
            <a:tailEnd/>
          </a:ln>
          <a:effectLst>
            <a:outerShdw blurRad="63500" sx="102000" sy="102000" algn="ctr" rotWithShape="0">
              <a:prstClr val="black">
                <a:alpha val="40000"/>
              </a:prstClr>
            </a:outerShdw>
          </a:effectLst>
        </p:spPr>
        <p:txBody>
          <a:bodyPr wrap="none" anchor="ctr"/>
          <a:lstStyle/>
          <a:p>
            <a:endParaRPr lang="en-US"/>
          </a:p>
        </p:txBody>
      </p:sp>
      <p:sp>
        <p:nvSpPr>
          <p:cNvPr id="66566" name="AutoShape 6"/>
          <p:cNvSpPr>
            <a:spLocks noChangeArrowheads="1"/>
          </p:cNvSpPr>
          <p:nvPr/>
        </p:nvSpPr>
        <p:spPr bwMode="auto">
          <a:xfrm>
            <a:off x="5940425" y="1052513"/>
            <a:ext cx="2519363" cy="1368425"/>
          </a:xfrm>
          <a:prstGeom prst="roundRect">
            <a:avLst>
              <a:gd name="adj" fmla="val 16667"/>
            </a:avLst>
          </a:prstGeom>
          <a:solidFill>
            <a:srgbClr val="FFFF00"/>
          </a:solidFill>
          <a:ln w="28575">
            <a:solidFill>
              <a:schemeClr val="tx1"/>
            </a:solidFill>
            <a:round/>
            <a:headEnd/>
            <a:tailEnd/>
          </a:ln>
          <a:effectLst>
            <a:outerShdw blurRad="63500" sx="102000" sy="102000" algn="ctr" rotWithShape="0">
              <a:prstClr val="black">
                <a:alpha val="40000"/>
              </a:prstClr>
            </a:outerShdw>
          </a:effectLst>
        </p:spPr>
        <p:txBody>
          <a:bodyPr wrap="none" anchor="ctr"/>
          <a:lstStyle/>
          <a:p>
            <a:endParaRPr lang="en-US"/>
          </a:p>
        </p:txBody>
      </p:sp>
      <p:sp>
        <p:nvSpPr>
          <p:cNvPr id="66567" name="AutoShape 7"/>
          <p:cNvSpPr>
            <a:spLocks noChangeArrowheads="1"/>
          </p:cNvSpPr>
          <p:nvPr/>
        </p:nvSpPr>
        <p:spPr bwMode="auto">
          <a:xfrm>
            <a:off x="5867400" y="4652963"/>
            <a:ext cx="2519363" cy="1368425"/>
          </a:xfrm>
          <a:prstGeom prst="roundRect">
            <a:avLst>
              <a:gd name="adj" fmla="val 16667"/>
            </a:avLst>
          </a:prstGeom>
          <a:solidFill>
            <a:srgbClr val="FFFF00"/>
          </a:solidFill>
          <a:ln w="28575">
            <a:solidFill>
              <a:schemeClr val="tx1"/>
            </a:solidFill>
            <a:round/>
            <a:headEnd/>
            <a:tailEnd/>
          </a:ln>
          <a:effectLst>
            <a:outerShdw blurRad="63500" sx="102000" sy="102000" algn="ctr" rotWithShape="0">
              <a:prstClr val="black">
                <a:alpha val="40000"/>
              </a:prstClr>
            </a:outerShdw>
          </a:effectLst>
        </p:spPr>
        <p:txBody>
          <a:bodyPr wrap="none" anchor="ctr"/>
          <a:lstStyle/>
          <a:p>
            <a:endParaRPr lang="en-US"/>
          </a:p>
        </p:txBody>
      </p:sp>
      <p:sp>
        <p:nvSpPr>
          <p:cNvPr id="66568" name="AutoShape 8"/>
          <p:cNvSpPr>
            <a:spLocks noChangeArrowheads="1"/>
          </p:cNvSpPr>
          <p:nvPr/>
        </p:nvSpPr>
        <p:spPr bwMode="auto">
          <a:xfrm>
            <a:off x="612775" y="4437063"/>
            <a:ext cx="2519363" cy="1368425"/>
          </a:xfrm>
          <a:prstGeom prst="roundRect">
            <a:avLst>
              <a:gd name="adj" fmla="val 16667"/>
            </a:avLst>
          </a:prstGeom>
          <a:solidFill>
            <a:srgbClr val="FFFF00"/>
          </a:solidFill>
          <a:ln w="28575">
            <a:solidFill>
              <a:schemeClr val="tx1"/>
            </a:solidFill>
            <a:round/>
            <a:headEnd/>
            <a:tailEnd/>
          </a:ln>
          <a:effectLst>
            <a:outerShdw blurRad="63500" sx="102000" sy="102000" algn="ctr" rotWithShape="0">
              <a:prstClr val="black">
                <a:alpha val="40000"/>
              </a:prstClr>
            </a:outerShdw>
          </a:effectLst>
        </p:spPr>
        <p:txBody>
          <a:bodyPr wrap="none" anchor="ctr"/>
          <a:lstStyle/>
          <a:p>
            <a:endParaRPr lang="en-US"/>
          </a:p>
        </p:txBody>
      </p:sp>
      <p:sp>
        <p:nvSpPr>
          <p:cNvPr id="66569" name="AutoShape 9"/>
          <p:cNvSpPr>
            <a:spLocks noChangeArrowheads="1"/>
          </p:cNvSpPr>
          <p:nvPr/>
        </p:nvSpPr>
        <p:spPr bwMode="auto">
          <a:xfrm>
            <a:off x="468313" y="981075"/>
            <a:ext cx="2519362" cy="1368425"/>
          </a:xfrm>
          <a:prstGeom prst="roundRect">
            <a:avLst>
              <a:gd name="adj" fmla="val 16667"/>
            </a:avLst>
          </a:prstGeom>
          <a:solidFill>
            <a:srgbClr val="FFFF00"/>
          </a:solidFill>
          <a:ln w="28575">
            <a:solidFill>
              <a:schemeClr val="tx1"/>
            </a:solidFill>
            <a:round/>
            <a:headEnd/>
            <a:tailEnd/>
          </a:ln>
          <a:effectLst>
            <a:outerShdw blurRad="63500" sx="102000" sy="102000" algn="ctr" rotWithShape="0">
              <a:prstClr val="black">
                <a:alpha val="40000"/>
              </a:prstClr>
            </a:outerShdw>
          </a:effectLst>
        </p:spPr>
        <p:txBody>
          <a:bodyPr wrap="none" anchor="ctr"/>
          <a:lstStyle/>
          <a:p>
            <a:endParaRPr lang="en-US"/>
          </a:p>
        </p:txBody>
      </p:sp>
      <p:sp>
        <p:nvSpPr>
          <p:cNvPr id="66570" name="Oval 10"/>
          <p:cNvSpPr>
            <a:spLocks noChangeArrowheads="1"/>
          </p:cNvSpPr>
          <p:nvPr/>
        </p:nvSpPr>
        <p:spPr bwMode="auto">
          <a:xfrm>
            <a:off x="3059113" y="2636838"/>
            <a:ext cx="2881312" cy="1800225"/>
          </a:xfrm>
          <a:prstGeom prst="ellipse">
            <a:avLst/>
          </a:prstGeom>
          <a:solidFill>
            <a:schemeClr val="accent1"/>
          </a:solidFill>
          <a:ln w="9525">
            <a:solidFill>
              <a:schemeClr val="tx1"/>
            </a:solidFill>
            <a:round/>
            <a:headEnd/>
            <a:tailEnd/>
          </a:ln>
          <a:effectLst>
            <a:outerShdw blurRad="63500" sx="102000" sy="102000" algn="ctr" rotWithShape="0">
              <a:prstClr val="black">
                <a:alpha val="40000"/>
              </a:prstClr>
            </a:outerShdw>
          </a:effectLst>
        </p:spPr>
        <p:txBody>
          <a:bodyPr wrap="none" anchor="ctr"/>
          <a:lstStyle/>
          <a:p>
            <a:endParaRPr lang="en-US"/>
          </a:p>
        </p:txBody>
      </p:sp>
      <p:sp>
        <p:nvSpPr>
          <p:cNvPr id="56331" name="Text Box 11"/>
          <p:cNvSpPr txBox="1">
            <a:spLocks noChangeArrowheads="1"/>
          </p:cNvSpPr>
          <p:nvPr/>
        </p:nvSpPr>
        <p:spPr bwMode="auto">
          <a:xfrm>
            <a:off x="3203575" y="3141663"/>
            <a:ext cx="2736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schemeClr val="bg1"/>
                </a:solidFill>
              </a:rPr>
              <a:t>manger et boire</a:t>
            </a:r>
          </a:p>
        </p:txBody>
      </p:sp>
      <p:sp>
        <p:nvSpPr>
          <p:cNvPr id="12" name="TextBox 11"/>
          <p:cNvSpPr txBox="1"/>
          <p:nvPr/>
        </p:nvSpPr>
        <p:spPr>
          <a:xfrm>
            <a:off x="3643313" y="714375"/>
            <a:ext cx="1357312"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le fastfood</a:t>
            </a:r>
            <a:endParaRPr lang="en-US" sz="2400" b="1">
              <a:latin typeface="Calibri" pitchFamily="34" charset="0"/>
            </a:endParaRPr>
          </a:p>
        </p:txBody>
      </p:sp>
      <p:sp>
        <p:nvSpPr>
          <p:cNvPr id="13" name="TextBox 12"/>
          <p:cNvSpPr txBox="1"/>
          <p:nvPr/>
        </p:nvSpPr>
        <p:spPr>
          <a:xfrm>
            <a:off x="6643688" y="3143250"/>
            <a:ext cx="1357312"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les légumes</a:t>
            </a:r>
            <a:endParaRPr lang="en-US" sz="2400" b="1">
              <a:latin typeface="Calibri" pitchFamily="34" charset="0"/>
            </a:endParaRPr>
          </a:p>
        </p:txBody>
      </p:sp>
      <p:sp>
        <p:nvSpPr>
          <p:cNvPr id="14" name="TextBox 13"/>
          <p:cNvSpPr txBox="1"/>
          <p:nvPr/>
        </p:nvSpPr>
        <p:spPr>
          <a:xfrm>
            <a:off x="3500438" y="5286375"/>
            <a:ext cx="1571625"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les sandwichs</a:t>
            </a:r>
            <a:endParaRPr lang="en-US" sz="2400" b="1">
              <a:latin typeface="Calibri" pitchFamily="34" charset="0"/>
            </a:endParaRPr>
          </a:p>
        </p:txBody>
      </p:sp>
      <p:sp>
        <p:nvSpPr>
          <p:cNvPr id="15" name="TextBox 14"/>
          <p:cNvSpPr txBox="1"/>
          <p:nvPr/>
        </p:nvSpPr>
        <p:spPr>
          <a:xfrm>
            <a:off x="714375" y="3357563"/>
            <a:ext cx="1571625" cy="4619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J’adore</a:t>
            </a:r>
            <a:endParaRPr lang="en-US" sz="2400" b="1">
              <a:latin typeface="Calibri" pitchFamily="34" charset="0"/>
            </a:endParaRPr>
          </a:p>
        </p:txBody>
      </p:sp>
    </p:spTree>
    <p:extLst>
      <p:ext uri="{BB962C8B-B14F-4D97-AF65-F5344CB8AC3E}">
        <p14:creationId xmlns:p14="http://schemas.microsoft.com/office/powerpoint/2010/main" val="215279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3"/>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3"/>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25755925"/>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bg1"/>
                          </a:solidFill>
                        </a:rPr>
                        <a:t>Developing quality </a:t>
                      </a:r>
                      <a:r>
                        <a:rPr lang="en-GB" sz="2000" b="1" dirty="0" smtClean="0">
                          <a:solidFill>
                            <a:schemeClr val="bg1"/>
                          </a:solidFill>
                        </a:rPr>
                        <a:t>(Assessing,</a:t>
                      </a:r>
                      <a:r>
                        <a:rPr lang="en-GB" sz="2000" b="1" baseline="0" dirty="0" smtClean="0">
                          <a:solidFill>
                            <a:schemeClr val="bg1"/>
                          </a:solidFill>
                        </a:rPr>
                        <a:t> improving, enhancing, modelling)</a:t>
                      </a:r>
                      <a:endParaRPr lang="en-GB" sz="2000" b="1" dirty="0" smtClean="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15</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BINGO</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922451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857250"/>
          <a:ext cx="8143875" cy="5143500"/>
        </p:xfrm>
        <a:graphic>
          <a:graphicData uri="http://schemas.openxmlformats.org/drawingml/2006/table">
            <a:tbl>
              <a:tblPr firstRow="1" bandRow="1">
                <a:tableStyleId>{5940675A-B579-460E-94D1-54222C63F5DA}</a:tableStyleId>
              </a:tblPr>
              <a:tblGrid>
                <a:gridCol w="2714625"/>
                <a:gridCol w="2714625"/>
                <a:gridCol w="2714625"/>
              </a:tblGrid>
              <a:tr h="1714500">
                <a:tc>
                  <a:txBody>
                    <a:bodyPr/>
                    <a:lstStyle/>
                    <a:p>
                      <a:pPr algn="ctr"/>
                      <a:r>
                        <a:rPr lang="en-GB" sz="4800" dirty="0" smtClean="0"/>
                        <a:t>Opinion</a:t>
                      </a:r>
                      <a:endParaRPr lang="en-US" sz="4800" dirty="0"/>
                    </a:p>
                  </a:txBody>
                  <a:tcPr marL="91439" marR="91439" anchor="ctr"/>
                </a:tc>
                <a:tc>
                  <a:txBody>
                    <a:bodyPr/>
                    <a:lstStyle/>
                    <a:p>
                      <a:pPr algn="ctr"/>
                      <a:r>
                        <a:rPr lang="en-GB" sz="4800" dirty="0" smtClean="0"/>
                        <a:t>Present</a:t>
                      </a:r>
                      <a:endParaRPr lang="en-US" sz="4800" dirty="0"/>
                    </a:p>
                  </a:txBody>
                  <a:tcPr marL="91439" marR="91439" anchor="ctr"/>
                </a:tc>
                <a:tc>
                  <a:txBody>
                    <a:bodyPr/>
                    <a:lstStyle/>
                    <a:p>
                      <a:pPr algn="ctr"/>
                      <a:r>
                        <a:rPr lang="en-GB" sz="4800" dirty="0" smtClean="0"/>
                        <a:t>Future</a:t>
                      </a:r>
                      <a:endParaRPr lang="en-US" sz="4800" dirty="0"/>
                    </a:p>
                  </a:txBody>
                  <a:tcPr marL="91439" marR="91439" anchor="ctr"/>
                </a:tc>
              </a:tr>
              <a:tr h="1714500">
                <a:tc>
                  <a:txBody>
                    <a:bodyPr/>
                    <a:lstStyle/>
                    <a:p>
                      <a:pPr algn="ctr"/>
                      <a:r>
                        <a:rPr lang="en-GB" sz="4800" dirty="0" smtClean="0"/>
                        <a:t>Reason</a:t>
                      </a:r>
                      <a:endParaRPr lang="en-US" sz="4800" dirty="0"/>
                    </a:p>
                  </a:txBody>
                  <a:tcPr marL="91439" marR="91439" anchor="ctr"/>
                </a:tc>
                <a:tc>
                  <a:txBody>
                    <a:bodyPr/>
                    <a:lstStyle/>
                    <a:p>
                      <a:pPr algn="ctr"/>
                      <a:r>
                        <a:rPr lang="en-GB" sz="4400" dirty="0" smtClean="0"/>
                        <a:t>Time</a:t>
                      </a:r>
                      <a:r>
                        <a:rPr lang="en-GB" sz="4400" baseline="0" dirty="0" smtClean="0"/>
                        <a:t> expression</a:t>
                      </a:r>
                      <a:endParaRPr lang="en-US" sz="4400" dirty="0"/>
                    </a:p>
                  </a:txBody>
                  <a:tcPr marL="91439" marR="91439" anchor="ctr"/>
                </a:tc>
                <a:tc>
                  <a:txBody>
                    <a:bodyPr/>
                    <a:lstStyle/>
                    <a:p>
                      <a:pPr algn="ctr"/>
                      <a:r>
                        <a:rPr lang="en-GB" sz="4000" dirty="0" smtClean="0"/>
                        <a:t>Comparison</a:t>
                      </a:r>
                      <a:endParaRPr lang="en-US" sz="4000" dirty="0"/>
                    </a:p>
                  </a:txBody>
                  <a:tcPr marL="91439" marR="91439" anchor="ctr"/>
                </a:tc>
              </a:tr>
              <a:tr h="1714500">
                <a:tc>
                  <a:txBody>
                    <a:bodyPr/>
                    <a:lstStyle/>
                    <a:p>
                      <a:pPr algn="ctr"/>
                      <a:r>
                        <a:rPr lang="en-GB" sz="4000" dirty="0" smtClean="0"/>
                        <a:t>Complexity</a:t>
                      </a:r>
                      <a:endParaRPr lang="en-US" sz="4000" dirty="0"/>
                    </a:p>
                  </a:txBody>
                  <a:tcPr marL="91439" marR="91439" anchor="ctr"/>
                </a:tc>
                <a:tc>
                  <a:txBody>
                    <a:bodyPr/>
                    <a:lstStyle/>
                    <a:p>
                      <a:pPr algn="ctr"/>
                      <a:r>
                        <a:rPr lang="en-GB" sz="4800" dirty="0" smtClean="0"/>
                        <a:t>Past</a:t>
                      </a:r>
                      <a:endParaRPr lang="en-US" sz="4800" dirty="0"/>
                    </a:p>
                  </a:txBody>
                  <a:tcPr marL="91439" marR="91439" anchor="ctr"/>
                </a:tc>
                <a:tc>
                  <a:txBody>
                    <a:bodyPr/>
                    <a:lstStyle/>
                    <a:p>
                      <a:pPr algn="ctr"/>
                      <a:r>
                        <a:rPr lang="en-GB" sz="4800" dirty="0" smtClean="0"/>
                        <a:t>Reference to others</a:t>
                      </a:r>
                      <a:endParaRPr lang="en-US" sz="4800" dirty="0"/>
                    </a:p>
                  </a:txBody>
                  <a:tcPr marL="91439" marR="91439" anchor="ctr"/>
                </a:tc>
              </a:tr>
            </a:tbl>
          </a:graphicData>
        </a:graphic>
      </p:graphicFrame>
      <p:sp>
        <p:nvSpPr>
          <p:cNvPr id="10651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spTree>
    <p:extLst>
      <p:ext uri="{BB962C8B-B14F-4D97-AF65-F5344CB8AC3E}">
        <p14:creationId xmlns:p14="http://schemas.microsoft.com/office/powerpoint/2010/main" val="15203839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930773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What about the rest</a:t>
                      </a:r>
                      <a:r>
                        <a:rPr lang="en-GB" sz="2800" b="1" baseline="0" dirty="0" smtClean="0">
                          <a:solidFill>
                            <a:schemeClr val="bg1"/>
                          </a:solidFill>
                        </a:rPr>
                        <a:t> of the class?</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800" i="1" baseline="0" dirty="0" smtClean="0"/>
                        <a:t>a</a:t>
                      </a:r>
                      <a:r>
                        <a:rPr lang="en-US" sz="2400" i="1" baseline="0" dirty="0" smtClean="0"/>
                        <a:t>)  The unpredictability and </a:t>
                      </a:r>
                      <a:r>
                        <a:rPr lang="en-US" sz="2400" i="1" baseline="0" dirty="0" err="1" smtClean="0"/>
                        <a:t>humour</a:t>
                      </a:r>
                      <a:r>
                        <a:rPr lang="en-US" sz="2400" i="1" baseline="0" dirty="0" smtClean="0"/>
                        <a:t> of these interactions encourage active listening for comprehension.</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startAt="2"/>
                        <a:tabLst/>
                        <a:defRPr/>
                      </a:pPr>
                      <a:r>
                        <a:rPr lang="en-US" sz="2400" i="1" baseline="0" dirty="0" smtClean="0"/>
                        <a:t>The stability and continuity of the theme/topic of the talk enable</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i="1" baseline="0" dirty="0" smtClean="0"/>
                        <a:t>learners to understand longer stretches of interaction (teacher talk and visual stimulus are the scaffolding)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‘Off line’ opportunities for reflection and planning</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Comparing the talk of teacher and peer </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Using the time to plan next contribution</a:t>
                      </a:r>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334344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8"/>
          <p:cNvSpPr txBox="1">
            <a:spLocks noChangeArrowheads="1"/>
          </p:cNvSpPr>
          <p:nvPr/>
        </p:nvSpPr>
        <p:spPr bwMode="auto">
          <a:xfrm>
            <a:off x="0" y="-27384"/>
            <a:ext cx="9144000" cy="701675"/>
          </a:xfrm>
          <a:prstGeom prst="rect">
            <a:avLst/>
          </a:prstGeom>
          <a:solidFill>
            <a:srgbClr val="002060"/>
          </a:solidFill>
          <a:ln>
            <a:noFill/>
          </a:ln>
          <a:effectLst/>
        </p:spPr>
        <p:txBody>
          <a:bodyPr wrap="square">
            <a:spAutoFit/>
          </a:bodyPr>
          <a:lstStyle/>
          <a:p>
            <a:r>
              <a:rPr lang="en-GB" sz="4000" b="1" dirty="0" smtClean="0">
                <a:solidFill>
                  <a:srgbClr val="FFFFCC"/>
                </a:solidFill>
                <a:latin typeface="+mj-lt"/>
              </a:rPr>
              <a:t>Hoy </a:t>
            </a:r>
            <a:r>
              <a:rPr lang="en-GB" sz="4000" b="1" dirty="0" err="1" smtClean="0">
                <a:solidFill>
                  <a:srgbClr val="FFFFCC"/>
                </a:solidFill>
                <a:latin typeface="+mj-lt"/>
              </a:rPr>
              <a:t>vamos</a:t>
            </a:r>
            <a:r>
              <a:rPr lang="en-GB" sz="4000" b="1" dirty="0" smtClean="0">
                <a:solidFill>
                  <a:srgbClr val="FFFFCC"/>
                </a:solidFill>
                <a:latin typeface="+mj-lt"/>
              </a:rPr>
              <a:t> a </a:t>
            </a:r>
            <a:r>
              <a:rPr lang="en-GB" sz="4000" b="1" dirty="0" err="1" smtClean="0">
                <a:solidFill>
                  <a:srgbClr val="FFFFCC"/>
                </a:solidFill>
                <a:latin typeface="+mj-lt"/>
              </a:rPr>
              <a:t>hacer</a:t>
            </a:r>
            <a:r>
              <a:rPr lang="en-GB" sz="4000" b="1" dirty="0" smtClean="0">
                <a:solidFill>
                  <a:srgbClr val="FFFFCC"/>
                </a:solidFill>
                <a:latin typeface="+mj-lt"/>
              </a:rPr>
              <a:t> </a:t>
            </a:r>
            <a:r>
              <a:rPr lang="en-GB" sz="4000" b="1" dirty="0" err="1" smtClean="0">
                <a:solidFill>
                  <a:srgbClr val="FFFFCC"/>
                </a:solidFill>
                <a:latin typeface="+mj-lt"/>
              </a:rPr>
              <a:t>preguntas</a:t>
            </a:r>
            <a:endParaRPr lang="en-GB" sz="4000" b="1" dirty="0">
              <a:solidFill>
                <a:srgbClr val="FFFFCC"/>
              </a:solidFill>
              <a:latin typeface="+mj-lt"/>
            </a:endParaRPr>
          </a:p>
        </p:txBody>
      </p:sp>
      <p:pic>
        <p:nvPicPr>
          <p:cNvPr id="2050" name="Picture 2"/>
          <p:cNvPicPr>
            <a:picLocks noChangeAspect="1" noChangeArrowheads="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2555776" y="1628800"/>
            <a:ext cx="4199696" cy="419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16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5002164"/>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WHAT ARE THE QUESTIONS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285440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a:t>
            </a:r>
            <a:r>
              <a:rPr lang="es-ES" sz="3200" b="1" dirty="0" smtClean="0">
                <a:solidFill>
                  <a:srgbClr val="002060"/>
                </a:solidFill>
                <a:latin typeface="Calibri" pitchFamily="34" charset="0"/>
              </a:rPr>
              <a:t>Me llamo Adam.</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6227763" y="170021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Tengo 15 años.</a:t>
            </a:r>
            <a:endParaRPr lang="es-ES" sz="2800" b="1" dirty="0">
              <a:solidFill>
                <a:srgbClr val="002060"/>
              </a:solidFill>
              <a:latin typeface="Calibri" pitchFamily="34" charset="0"/>
            </a:endParaRP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Sí.</a:t>
            </a:r>
            <a:endParaRPr lang="es-ES" sz="3200" b="1" dirty="0">
              <a:solidFill>
                <a:schemeClr val="bg1"/>
              </a:solidFill>
              <a:latin typeface="Calibri" pitchFamily="34" charset="0"/>
            </a:endParaRP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En </a:t>
            </a:r>
            <a:r>
              <a:rPr lang="es-ES" sz="3200" b="1" dirty="0" err="1" smtClean="0">
                <a:solidFill>
                  <a:srgbClr val="FFFFCC"/>
                </a:solidFill>
                <a:latin typeface="Calibri" pitchFamily="34" charset="0"/>
              </a:rPr>
              <a:t>Cambourne</a:t>
            </a:r>
            <a:r>
              <a:rPr lang="es-ES" sz="3200" b="1" dirty="0" smtClean="0">
                <a:solidFill>
                  <a:srgbClr val="FFFFCC"/>
                </a:solidFill>
                <a:latin typeface="Calibri" pitchFamily="34" charset="0"/>
              </a:rPr>
              <a:t>.</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0" y="4652963"/>
            <a:ext cx="3563888"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Sí, me gusta mucho.</a:t>
            </a:r>
          </a:p>
        </p:txBody>
      </p:sp>
      <p:sp>
        <p:nvSpPr>
          <p:cNvPr id="11" name="Text Box 158"/>
          <p:cNvSpPr txBox="1">
            <a:spLocks noChangeArrowheads="1"/>
          </p:cNvSpPr>
          <p:nvPr/>
        </p:nvSpPr>
        <p:spPr bwMode="auto">
          <a:xfrm>
            <a:off x="0" y="-27384"/>
            <a:ext cx="9144000" cy="701675"/>
          </a:xfrm>
          <a:prstGeom prst="rect">
            <a:avLst/>
          </a:prstGeom>
          <a:solidFill>
            <a:srgbClr val="002060"/>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Tree>
    <p:extLst>
      <p:ext uri="{BB962C8B-B14F-4D97-AF65-F5344CB8AC3E}">
        <p14:creationId xmlns:p14="http://schemas.microsoft.com/office/powerpoint/2010/main" val="392532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89315454"/>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2</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FIND SOMEONE WHO</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58243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1863</Words>
  <Application>Microsoft Office PowerPoint</Application>
  <PresentationFormat>On-screen Show (4:3)</PresentationFormat>
  <Paragraphs>344</Paragraphs>
  <Slides>44</Slides>
  <Notes>32</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Busca a la persona que / a quién…</vt:lpstr>
      <vt:lpstr>Busca a la persona que / a quién…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I GOT NEWS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13</cp:revision>
  <dcterms:created xsi:type="dcterms:W3CDTF">2011-09-19T16:08:59Z</dcterms:created>
  <dcterms:modified xsi:type="dcterms:W3CDTF">2011-09-21T20:37:45Z</dcterms:modified>
</cp:coreProperties>
</file>