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Lst>
  <p:notesMasterIdLst>
    <p:notesMasterId r:id="rId87"/>
  </p:notesMasterIdLst>
  <p:sldIdLst>
    <p:sldId id="256" r:id="rId9"/>
    <p:sldId id="259" r:id="rId10"/>
    <p:sldId id="258" r:id="rId11"/>
    <p:sldId id="261" r:id="rId12"/>
    <p:sldId id="262" r:id="rId13"/>
    <p:sldId id="263" r:id="rId14"/>
    <p:sldId id="264" r:id="rId15"/>
    <p:sldId id="265" r:id="rId16"/>
    <p:sldId id="266" r:id="rId17"/>
    <p:sldId id="267" r:id="rId18"/>
    <p:sldId id="322" r:id="rId19"/>
    <p:sldId id="268" r:id="rId20"/>
    <p:sldId id="269" r:id="rId21"/>
    <p:sldId id="271" r:id="rId22"/>
    <p:sldId id="260" r:id="rId23"/>
    <p:sldId id="277" r:id="rId24"/>
    <p:sldId id="279" r:id="rId25"/>
    <p:sldId id="278" r:id="rId26"/>
    <p:sldId id="285" r:id="rId27"/>
    <p:sldId id="286" r:id="rId28"/>
    <p:sldId id="341" r:id="rId29"/>
    <p:sldId id="281" r:id="rId30"/>
    <p:sldId id="282" r:id="rId31"/>
    <p:sldId id="283" r:id="rId32"/>
    <p:sldId id="284" r:id="rId33"/>
    <p:sldId id="294" r:id="rId34"/>
    <p:sldId id="288" r:id="rId35"/>
    <p:sldId id="290" r:id="rId36"/>
    <p:sldId id="291" r:id="rId37"/>
    <p:sldId id="292" r:id="rId38"/>
    <p:sldId id="293" r:id="rId39"/>
    <p:sldId id="276" r:id="rId40"/>
    <p:sldId id="311" r:id="rId41"/>
    <p:sldId id="312" r:id="rId42"/>
    <p:sldId id="313" r:id="rId43"/>
    <p:sldId id="295" r:id="rId44"/>
    <p:sldId id="296" r:id="rId45"/>
    <p:sldId id="297" r:id="rId46"/>
    <p:sldId id="298" r:id="rId47"/>
    <p:sldId id="301" r:id="rId48"/>
    <p:sldId id="299" r:id="rId49"/>
    <p:sldId id="300" r:id="rId50"/>
    <p:sldId id="302" r:id="rId51"/>
    <p:sldId id="303" r:id="rId52"/>
    <p:sldId id="304" r:id="rId53"/>
    <p:sldId id="305" r:id="rId54"/>
    <p:sldId id="306" r:id="rId55"/>
    <p:sldId id="307" r:id="rId56"/>
    <p:sldId id="308" r:id="rId57"/>
    <p:sldId id="309" r:id="rId58"/>
    <p:sldId id="310" r:id="rId59"/>
    <p:sldId id="275" r:id="rId60"/>
    <p:sldId id="314" r:id="rId61"/>
    <p:sldId id="315" r:id="rId62"/>
    <p:sldId id="316" r:id="rId63"/>
    <p:sldId id="317" r:id="rId64"/>
    <p:sldId id="318" r:id="rId65"/>
    <p:sldId id="319" r:id="rId66"/>
    <p:sldId id="320" r:id="rId67"/>
    <p:sldId id="332" r:id="rId68"/>
    <p:sldId id="333" r:id="rId69"/>
    <p:sldId id="334" r:id="rId70"/>
    <p:sldId id="335" r:id="rId71"/>
    <p:sldId id="336" r:id="rId72"/>
    <p:sldId id="337" r:id="rId73"/>
    <p:sldId id="338" r:id="rId74"/>
    <p:sldId id="339" r:id="rId75"/>
    <p:sldId id="340" r:id="rId76"/>
    <p:sldId id="274" r:id="rId77"/>
    <p:sldId id="280" r:id="rId78"/>
    <p:sldId id="323" r:id="rId79"/>
    <p:sldId id="321" r:id="rId80"/>
    <p:sldId id="326" r:id="rId81"/>
    <p:sldId id="327" r:id="rId82"/>
    <p:sldId id="328" r:id="rId83"/>
    <p:sldId id="329" r:id="rId84"/>
    <p:sldId id="330" r:id="rId85"/>
    <p:sldId id="331" r:id="rId8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FF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89873" autoAdjust="0"/>
  </p:normalViewPr>
  <p:slideViewPr>
    <p:cSldViewPr snapToGrid="0">
      <p:cViewPr varScale="1">
        <p:scale>
          <a:sx n="67" d="100"/>
          <a:sy n="67" d="100"/>
        </p:scale>
        <p:origin x="1458" y="66"/>
      </p:cViewPr>
      <p:guideLst/>
    </p:cSldViewPr>
  </p:slideViewPr>
  <p:notesTextViewPr>
    <p:cViewPr>
      <p:scale>
        <a:sx n="1" d="1"/>
        <a:sy n="1" d="1"/>
      </p:scale>
      <p:origin x="0" y="0"/>
    </p:cViewPr>
  </p:notesTextViewPr>
  <p:sorterViewPr>
    <p:cViewPr varScale="1">
      <p:scale>
        <a:sx n="100" d="100"/>
        <a:sy n="100" d="100"/>
      </p:scale>
      <p:origin x="0" y="-27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F6D30DA-5D8F-4185-8DC2-404C49BDB5FD}" type="datetimeFigureOut">
              <a:rPr lang="en-GB" smtClean="0"/>
              <a:t>05/02/2018</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38D5DCC-7782-4257-A1DC-0C7FF12CDF6A}" type="slidenum">
              <a:rPr lang="en-GB" smtClean="0"/>
              <a:t>‹#›</a:t>
            </a:fld>
            <a:endParaRPr lang="en-GB"/>
          </a:p>
        </p:txBody>
      </p:sp>
    </p:spTree>
    <p:extLst>
      <p:ext uri="{BB962C8B-B14F-4D97-AF65-F5344CB8AC3E}">
        <p14:creationId xmlns:p14="http://schemas.microsoft.com/office/powerpoint/2010/main" val="2925312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youtube.com/watch?v=iqCvE258vY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Speaking a foreign language is something most students admit to wanting to be able to do.  Yet this is not always what happens in the classroom.  This session explores how we as teachers can create the conditions for talk, and offers specific tasks and ideas that work with all learners.</a:t>
            </a:r>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1</a:t>
            </a:fld>
            <a:endParaRPr lang="en-GB"/>
          </a:p>
        </p:txBody>
      </p:sp>
    </p:spTree>
    <p:extLst>
      <p:ext uri="{BB962C8B-B14F-4D97-AF65-F5344CB8AC3E}">
        <p14:creationId xmlns:p14="http://schemas.microsoft.com/office/powerpoint/2010/main" val="1653068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 the key question</a:t>
            </a:r>
            <a:r>
              <a:rPr lang="en-GB" baseline="0" dirty="0" smtClean="0"/>
              <a:t> words with gestures.  See this video for suggested gestures.</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3"/>
              </a:rPr>
              <a:t>http://www.youtube.com/watch?v=iqCvE258vY0</a:t>
            </a:r>
            <a:r>
              <a:rPr lang="en-GB" sz="1200" dirty="0" smtClean="0"/>
              <a:t> </a:t>
            </a:r>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4244481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Recap</a:t>
            </a:r>
            <a:r>
              <a:rPr lang="en-GB" baseline="0" dirty="0" smtClean="0"/>
              <a:t> the Q words often.</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29C0A1D2-3F18-4D98-A699-CF0FF77F0E9C}"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899078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A159205-F13E-4F7B-87BF-3D17558947E8}" type="slidenum">
              <a:rPr lang="en-GB">
                <a:solidFill>
                  <a:prstClr val="black"/>
                </a:solidFill>
              </a:rPr>
              <a:pPr eaLnBrk="1" hangingPunct="1"/>
              <a:t>21</a:t>
            </a:fld>
            <a:endParaRPr lang="en-GB">
              <a:solidFill>
                <a:prstClr val="black"/>
              </a:solidFill>
            </a:endParaRPr>
          </a:p>
        </p:txBody>
      </p:sp>
      <p:sp>
        <p:nvSpPr>
          <p:cNvPr id="12185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Eliciting a mixture of yes/no questions AND question word questions- towards end of Year 8. </a:t>
            </a:r>
          </a:p>
        </p:txBody>
      </p:sp>
      <p:sp>
        <p:nvSpPr>
          <p:cNvPr id="121861" name="Slide Number Placeholder 3"/>
          <p:cNvSpPr txBox="1">
            <a:spLocks noGrp="1"/>
          </p:cNvSpPr>
          <p:nvPr/>
        </p:nvSpPr>
        <p:spPr bwMode="auto">
          <a:xfrm>
            <a:off x="3816574" y="10235689"/>
            <a:ext cx="2919748" cy="5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F68B26D-16DB-4D50-A2F4-354AE3C50EFB}" type="slidenum">
              <a:rPr lang="en-GB" sz="1200">
                <a:solidFill>
                  <a:prstClr val="black"/>
                </a:solidFill>
                <a:latin typeface="Calibri" pitchFamily="34" charset="0"/>
              </a:rPr>
              <a:pPr algn="r" eaLnBrk="1" hangingPunct="1"/>
              <a:t>21</a:t>
            </a:fld>
            <a:endParaRPr lang="en-GB" sz="1200">
              <a:solidFill>
                <a:prstClr val="black"/>
              </a:solidFill>
              <a:latin typeface="Calibri" pitchFamily="34" charset="0"/>
            </a:endParaRPr>
          </a:p>
        </p:txBody>
      </p:sp>
    </p:spTree>
    <p:extLst>
      <p:ext uri="{BB962C8B-B14F-4D97-AF65-F5344CB8AC3E}">
        <p14:creationId xmlns:p14="http://schemas.microsoft.com/office/powerpoint/2010/main" val="630735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361893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Text</a:t>
            </a:r>
            <a:r>
              <a:rPr lang="en-GB" baseline="0" dirty="0" smtClean="0"/>
              <a:t> taken from Studio 2 – Heinemann course.  Module 3 unit 5. p.56</a:t>
            </a:r>
            <a:endParaRPr lang="fr-FR"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2AE08D23-73B6-48F4-A487-3F4BD07D6CF3}"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val="71130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2AE08D23-73B6-48F4-A487-3F4BD07D6CF3}"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val="1002597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2AE08D23-73B6-48F4-A487-3F4BD07D6CF3}"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3707640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Build up to spontaneous speaking.  You can only use spontaneously what you really know well, so practice and automatization</a:t>
            </a:r>
            <a:r>
              <a:rPr lang="en-US" altLang="en-US" baseline="0" dirty="0" smtClean="0"/>
              <a:t> is important.</a:t>
            </a:r>
            <a:br>
              <a:rPr lang="en-US" altLang="en-US" baseline="0" dirty="0" smtClean="0"/>
            </a:br>
            <a:r>
              <a:rPr lang="en-US" altLang="en-US" baseline="0" dirty="0" smtClean="0"/>
              <a:t>This telepathy task builds confidence with answers.</a:t>
            </a:r>
            <a:endParaRPr lang="en-US" altLang="en-US" dirty="0" smtClean="0"/>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DA9DE1-47ED-4E8D-8C69-28E759292587}" type="slidenum">
              <a:rPr lang="en-US" altLang="en-US">
                <a:solidFill>
                  <a:prstClr val="black"/>
                </a:solidFill>
                <a:latin typeface="Calibri" panose="020F0502020204030204" pitchFamily="34" charset="0"/>
              </a:rPr>
              <a:pPr eaLnBrk="1" hangingPunct="1"/>
              <a:t>26</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21038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leads</a:t>
            </a:r>
            <a:r>
              <a:rPr lang="en-US" altLang="en-US" baseline="0" dirty="0" smtClean="0"/>
              <a:t> learners to personalize answers with prompts.</a:t>
            </a:r>
            <a:endParaRPr lang="en-US" altLang="en-US" dirty="0" smtClean="0"/>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DA9DE1-47ED-4E8D-8C69-28E759292587}" type="slidenum">
              <a:rPr lang="en-US" altLang="en-US">
                <a:solidFill>
                  <a:prstClr val="black"/>
                </a:solidFill>
                <a:latin typeface="Calibri" panose="020F0502020204030204" pitchFamily="34" charset="0"/>
              </a:rPr>
              <a:pPr eaLnBrk="1" hangingPunct="1"/>
              <a:t>27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65456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Pairs – Q&amp;A with a time limit!</a:t>
            </a:r>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smtClean="0"/>
              <a:t>28</a:t>
            </a:fld>
            <a:endParaRPr lang="en-GB"/>
          </a:p>
        </p:txBody>
      </p:sp>
    </p:spTree>
    <p:extLst>
      <p:ext uri="{BB962C8B-B14F-4D97-AF65-F5344CB8AC3E}">
        <p14:creationId xmlns:p14="http://schemas.microsoft.com/office/powerpoint/2010/main" val="2947540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Salter’s (1989) observation that language ‘practice’ should lead to language ‘use’ but doesn’t, sums up neatly the last 30 years’ experience of languages teaching and learning in England. </a:t>
            </a:r>
          </a:p>
          <a:p>
            <a:r>
              <a:rPr lang="en-GB" sz="1200" kern="1200" dirty="0" smtClean="0">
                <a:solidFill>
                  <a:schemeClr val="tx1"/>
                </a:solidFill>
                <a:effectLst/>
                <a:latin typeface="+mn-lt"/>
                <a:ea typeface="+mn-ea"/>
                <a:cs typeface="+mn-cs"/>
              </a:rPr>
              <a:t>However, inspection findings (Ofsted, 1993, 1995, 1998, 2000, 2001, 2002, 2008, 2011) overwhelmingly describe classrooms as being characterised by students’ inability and unwillingness to use the target language spontaneously: </a:t>
            </a:r>
            <a:r>
              <a:rPr lang="en-GB" sz="1200" i="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Overall there is insufficient emphasis on helping students to use the language spontaneously for real situations. Consequently too few students could speak creatively, or beyond the topic they were studying, by making up their own sentences in an unrehearsed situation’</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(Ofsted, 2008, p.12).</a:t>
            </a:r>
          </a:p>
          <a:p>
            <a:r>
              <a:rPr lang="en-GB" sz="1200" kern="1200" dirty="0" smtClean="0">
                <a:solidFill>
                  <a:schemeClr val="tx1"/>
                </a:solidFill>
                <a:effectLst/>
                <a:latin typeface="+mn-lt"/>
                <a:ea typeface="+mn-ea"/>
                <a:cs typeface="+mn-cs"/>
              </a:rPr>
              <a:t>More recently, reports note a lack of target language use by teachers. According to these reports, </a:t>
            </a:r>
            <a:r>
              <a:rPr lang="en-US" sz="1200"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In many of the secondary schools visited, opportunities for students to listen to and communicate in the target language were often limited by many teachers’ unpreparedness to use it. Too often, students were not taught how to respond to everyday requests and thus routine work in the target language and opportunities to use it spontaneously were too few’ (Ofsted, 2011, p.6).</a:t>
            </a:r>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2</a:t>
            </a:fld>
            <a:endParaRPr lang="en-GB"/>
          </a:p>
        </p:txBody>
      </p:sp>
    </p:spTree>
    <p:extLst>
      <p:ext uri="{BB962C8B-B14F-4D97-AF65-F5344CB8AC3E}">
        <p14:creationId xmlns:p14="http://schemas.microsoft.com/office/powerpoint/2010/main" val="269431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E7B007-E3F6-49DE-8F8A-05C5AC2D250D}" type="slidenum">
              <a:rPr lang="en-GB">
                <a:solidFill>
                  <a:prstClr val="black"/>
                </a:solidFill>
                <a:latin typeface="Calibri" panose="020F0502020204030204" pitchFamily="34" charset="0"/>
              </a:rPr>
              <a:pPr eaLnBrk="1" hangingPunct="1"/>
              <a:t>29</a:t>
            </a:fld>
            <a:endParaRPr lang="en-GB">
              <a:solidFill>
                <a:prstClr val="black"/>
              </a:solidFill>
              <a:latin typeface="Calibri" panose="020F0502020204030204" pitchFamily="34" charset="0"/>
            </a:endParaRPr>
          </a:p>
        </p:txBody>
      </p:sp>
      <p:sp>
        <p:nvSpPr>
          <p:cNvPr id="151555" name="Rectangle 2"/>
          <p:cNvSpPr>
            <a:spLocks noGrp="1" noRot="1" noChangeAspect="1" noChangeArrowheads="1" noTextEdit="1"/>
          </p:cNvSpPr>
          <p:nvPr>
            <p:ph type="sldImg"/>
          </p:nvPr>
        </p:nvSpPr>
        <p:spPr bwMode="auto">
          <a:xfrm>
            <a:off x="674688" y="808038"/>
            <a:ext cx="5387975"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smtClean="0"/>
          </a:p>
        </p:txBody>
      </p:sp>
    </p:spTree>
    <p:extLst>
      <p:ext uri="{BB962C8B-B14F-4D97-AF65-F5344CB8AC3E}">
        <p14:creationId xmlns:p14="http://schemas.microsoft.com/office/powerpoint/2010/main" val="1570184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519DD1-B022-4423-8EBF-D6DD264C08A4}" type="slidenum">
              <a:rPr lang="en-GB">
                <a:solidFill>
                  <a:prstClr val="black"/>
                </a:solidFill>
                <a:latin typeface="Calibri" panose="020F0502020204030204" pitchFamily="34" charset="0"/>
              </a:rPr>
              <a:pPr eaLnBrk="1" hangingPunct="1"/>
              <a:t>30</a:t>
            </a:fld>
            <a:endParaRPr lang="en-GB">
              <a:solidFill>
                <a:prstClr val="black"/>
              </a:solidFill>
              <a:latin typeface="Calibri" panose="020F0502020204030204" pitchFamily="34" charset="0"/>
            </a:endParaRPr>
          </a:p>
        </p:txBody>
      </p:sp>
      <p:sp>
        <p:nvSpPr>
          <p:cNvPr id="152579" name="Rectangle 2"/>
          <p:cNvSpPr>
            <a:spLocks noGrp="1" noRot="1" noChangeAspect="1" noChangeArrowheads="1" noTextEdit="1"/>
          </p:cNvSpPr>
          <p:nvPr>
            <p:ph type="sldImg"/>
          </p:nvPr>
        </p:nvSpPr>
        <p:spPr bwMode="auto">
          <a:xfrm>
            <a:off x="674688" y="808038"/>
            <a:ext cx="5387975"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Pupils have just learnt um..zu… and wenn clauses in the context of learning about Austria. This exercise also revises all tenses and modals as well as question-forming.  </a:t>
            </a:r>
          </a:p>
          <a:p>
            <a:pPr eaLnBrk="1" hangingPunct="1">
              <a:spcBef>
                <a:spcPct val="0"/>
              </a:spcBef>
            </a:pPr>
            <a:endParaRPr lang="en-GB" smtClean="0"/>
          </a:p>
        </p:txBody>
      </p:sp>
    </p:spTree>
    <p:extLst>
      <p:ext uri="{BB962C8B-B14F-4D97-AF65-F5344CB8AC3E}">
        <p14:creationId xmlns:p14="http://schemas.microsoft.com/office/powerpoint/2010/main" val="1023358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B275D3-A053-4338-8520-0DF0B7176871}" type="slidenum">
              <a:rPr lang="en-GB">
                <a:solidFill>
                  <a:prstClr val="black"/>
                </a:solidFill>
                <a:latin typeface="Calibri" panose="020F0502020204030204" pitchFamily="34" charset="0"/>
              </a:rPr>
              <a:pPr eaLnBrk="1" hangingPunct="1"/>
              <a:t>31</a:t>
            </a:fld>
            <a:endParaRPr lang="en-GB">
              <a:solidFill>
                <a:prstClr val="black"/>
              </a:solidFill>
              <a:latin typeface="Calibri" panose="020F0502020204030204" pitchFamily="34" charset="0"/>
            </a:endParaRPr>
          </a:p>
        </p:txBody>
      </p:sp>
      <p:sp>
        <p:nvSpPr>
          <p:cNvPr id="153603" name="Rectangle 2"/>
          <p:cNvSpPr>
            <a:spLocks noGrp="1" noRot="1" noChangeAspect="1" noChangeArrowheads="1" noTextEdit="1"/>
          </p:cNvSpPr>
          <p:nvPr>
            <p:ph type="sldImg"/>
          </p:nvPr>
        </p:nvSpPr>
        <p:spPr bwMode="auto">
          <a:xfrm>
            <a:off x="674688" y="808038"/>
            <a:ext cx="5387975"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682190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slide for </a:t>
            </a:r>
            <a:r>
              <a:rPr lang="en-GB" dirty="0" err="1" smtClean="0"/>
              <a:t>delgates</a:t>
            </a:r>
            <a:r>
              <a:rPr lang="en-GB" baseline="0" dirty="0" smtClean="0"/>
              <a:t> to suggest reasons (2-3 mins) and then share impressions (2-3 mins).</a:t>
            </a:r>
            <a:br>
              <a:rPr lang="en-GB" baseline="0" dirty="0" smtClean="0"/>
            </a:br>
            <a:r>
              <a:rPr lang="en-GB" baseline="0" dirty="0" smtClean="0"/>
              <a:t>NB:  Tell delegates that there is classroom footage of this activity in the toolkit.</a:t>
            </a:r>
            <a:br>
              <a:rPr lang="en-GB" baseline="0" dirty="0" smtClean="0"/>
            </a:br>
            <a:r>
              <a:rPr lang="en-GB" dirty="0" smtClean="0"/>
              <a:t/>
            </a:r>
            <a:br>
              <a:rPr lang="en-GB" dirty="0" smtClean="0"/>
            </a:br>
            <a:r>
              <a:rPr lang="en-GB" dirty="0" err="1" smtClean="0"/>
              <a:t>Cherche</a:t>
            </a:r>
            <a:r>
              <a:rPr lang="en-GB" baseline="0" dirty="0" smtClean="0"/>
              <a:t> </a:t>
            </a:r>
            <a:r>
              <a:rPr lang="en-GB" baseline="0" dirty="0" err="1" smtClean="0"/>
              <a:t>l’intrus</a:t>
            </a:r>
            <a:r>
              <a:rPr lang="en-GB" baseline="0" dirty="0" smtClean="0"/>
              <a:t>.  The key with this task is that there must be several plausible answers.  If there is topic specific language implicated in the task, then students should know this already.  The language you need to do this type of task is very useful because it is essentially: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1) I think that the </a:t>
            </a:r>
            <a:br>
              <a:rPr lang="en-GB" baseline="0" dirty="0" smtClean="0"/>
            </a:br>
            <a:r>
              <a:rPr lang="en-GB" baseline="0" dirty="0" smtClean="0"/>
              <a:t>2) 3</a:t>
            </a:r>
            <a:r>
              <a:rPr lang="en-GB" baseline="30000" dirty="0" smtClean="0"/>
              <a:t>rd</a:t>
            </a:r>
            <a:r>
              <a:rPr lang="en-GB" baseline="0" dirty="0" smtClean="0"/>
              <a:t> persons (singular and plural) of the verb ‘to be’, …</a:t>
            </a:r>
            <a:br>
              <a:rPr lang="en-GB" baseline="0" dirty="0" smtClean="0"/>
            </a:br>
            <a:r>
              <a:rPr lang="en-GB" baseline="0" dirty="0" smtClean="0"/>
              <a:t>3) ‘because’</a:t>
            </a:r>
            <a:br>
              <a:rPr lang="en-GB" baseline="0" dirty="0" smtClean="0"/>
            </a:br>
            <a:r>
              <a:rPr lang="en-GB" baseline="0" dirty="0" smtClean="0"/>
              <a:t>4) 3</a:t>
            </a:r>
            <a:r>
              <a:rPr lang="en-GB" baseline="30000" dirty="0" smtClean="0"/>
              <a:t>rd</a:t>
            </a:r>
            <a:r>
              <a:rPr lang="en-GB" baseline="0" dirty="0" smtClean="0"/>
              <a:t> persons (singular and plural) of the verb ‘to be’, …</a:t>
            </a:r>
            <a:br>
              <a:rPr lang="en-GB" baseline="0" dirty="0" smtClean="0"/>
            </a:br>
            <a:r>
              <a:rPr lang="en-GB" baseline="0" dirty="0" smtClean="0"/>
              <a:t>5) complement (which can often be key grammatical words like noun, adjective, verb, masculine, feminine, singular, plural)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Hockey, rowing, table tennis and basketball.</a:t>
            </a:r>
            <a:br>
              <a:rPr lang="en-GB" baseline="0" dirty="0" smtClean="0"/>
            </a:br>
            <a:r>
              <a:rPr lang="en-GB" baseline="0" dirty="0" smtClean="0"/>
              <a:t>A)  Rowing because it’s the only water sport</a:t>
            </a:r>
            <a:br>
              <a:rPr lang="en-GB" baseline="0" dirty="0" smtClean="0"/>
            </a:br>
            <a:r>
              <a:rPr lang="en-GB" baseline="0" dirty="0" smtClean="0"/>
              <a:t>B) Rowing because the other sports are ball sports</a:t>
            </a:r>
            <a:br>
              <a:rPr lang="en-GB" baseline="0" dirty="0" smtClean="0"/>
            </a:br>
            <a:r>
              <a:rPr lang="en-GB" baseline="0" dirty="0" smtClean="0"/>
              <a:t>C) Table tennis because it’s the only individual sport</a:t>
            </a:r>
            <a:br>
              <a:rPr lang="en-GB" baseline="0" dirty="0" smtClean="0"/>
            </a:br>
            <a:r>
              <a:rPr lang="en-GB" baseline="0" dirty="0" smtClean="0"/>
              <a:t>D) Hockey because it’s the only sport on grass</a:t>
            </a:r>
            <a:br>
              <a:rPr lang="en-GB" baseline="0" dirty="0" smtClean="0"/>
            </a:br>
            <a:r>
              <a:rPr lang="en-GB" baseline="0" dirty="0" smtClean="0"/>
              <a:t>E) Hockey photo because it’s the only one without any people</a:t>
            </a:r>
            <a:br>
              <a:rPr lang="en-GB" baseline="0" dirty="0" smtClean="0"/>
            </a:br>
            <a:r>
              <a:rPr lang="en-GB" baseline="0" dirty="0" smtClean="0"/>
              <a:t>F)…?</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918672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smtClean="0"/>
              <a:t>Get them to do this task as students (5 mins)</a:t>
            </a:r>
          </a:p>
          <a:p>
            <a:pPr>
              <a:spcBef>
                <a:spcPct val="0"/>
              </a:spcBef>
            </a:pPr>
            <a:endParaRPr lang="en-GB" dirty="0" smtClean="0"/>
          </a:p>
          <a:p>
            <a:pPr>
              <a:spcBef>
                <a:spcPct val="0"/>
              </a:spcBef>
            </a:pPr>
            <a:r>
              <a:rPr lang="en-GB" dirty="0" smtClean="0"/>
              <a:t>Pictures and task taken from ASSET Breakthrough speaking task – grade 3</a:t>
            </a:r>
          </a:p>
          <a:p>
            <a:pPr>
              <a:spcBef>
                <a:spcPct val="0"/>
              </a:spcBef>
            </a:pPr>
            <a:r>
              <a:rPr lang="en-GB" dirty="0" smtClean="0">
                <a:latin typeface="Arial" charset="0"/>
                <a:cs typeface="Arial" charset="0"/>
              </a:rPr>
              <a:t>1) </a:t>
            </a:r>
            <a:r>
              <a:rPr lang="en-GB" dirty="0" err="1" smtClean="0">
                <a:latin typeface="Arial" charset="0"/>
                <a:cs typeface="Arial" charset="0"/>
              </a:rPr>
              <a:t>Menciona</a:t>
            </a:r>
            <a:r>
              <a:rPr lang="en-GB" dirty="0" smtClean="0">
                <a:latin typeface="Arial" charset="0"/>
                <a:cs typeface="Arial" charset="0"/>
              </a:rPr>
              <a:t> dos </a:t>
            </a:r>
            <a:r>
              <a:rPr lang="en-GB" dirty="0" err="1" smtClean="0">
                <a:latin typeface="Arial" charset="0"/>
                <a:cs typeface="Arial" charset="0"/>
              </a:rPr>
              <a:t>diferencias</a:t>
            </a:r>
            <a:r>
              <a:rPr lang="en-GB" dirty="0" smtClean="0">
                <a:latin typeface="Arial" charset="0"/>
                <a:cs typeface="Arial" charset="0"/>
              </a:rPr>
              <a:t>.</a:t>
            </a:r>
            <a:br>
              <a:rPr lang="en-GB" dirty="0" smtClean="0">
                <a:latin typeface="Arial" charset="0"/>
                <a:cs typeface="Arial" charset="0"/>
              </a:rPr>
            </a:br>
            <a:r>
              <a:rPr lang="en-GB" dirty="0" smtClean="0">
                <a:latin typeface="Arial" charset="0"/>
                <a:cs typeface="Arial" charset="0"/>
              </a:rPr>
              <a:t>2) </a:t>
            </a:r>
            <a:r>
              <a:rPr lang="en-GB" dirty="0" err="1" smtClean="0">
                <a:latin typeface="Arial" charset="0"/>
                <a:cs typeface="Arial" charset="0"/>
              </a:rPr>
              <a:t>Responde</a:t>
            </a:r>
            <a:r>
              <a:rPr lang="en-GB" dirty="0" smtClean="0">
                <a:latin typeface="Arial" charset="0"/>
                <a:cs typeface="Arial" charset="0"/>
              </a:rPr>
              <a:t> a dos </a:t>
            </a:r>
            <a:r>
              <a:rPr lang="en-GB" dirty="0" err="1" smtClean="0">
                <a:latin typeface="Arial" charset="0"/>
                <a:cs typeface="Arial" charset="0"/>
              </a:rPr>
              <a:t>preguntas</a:t>
            </a:r>
            <a:r>
              <a:rPr lang="en-GB" dirty="0" smtClean="0">
                <a:latin typeface="Arial" charset="0"/>
                <a:cs typeface="Arial" charset="0"/>
              </a:rPr>
              <a:t>.</a:t>
            </a:r>
            <a:br>
              <a:rPr lang="en-GB" dirty="0" smtClean="0">
                <a:latin typeface="Arial" charset="0"/>
                <a:cs typeface="Arial" charset="0"/>
              </a:rPr>
            </a:br>
            <a:r>
              <a:rPr lang="en-GB" dirty="0" smtClean="0">
                <a:latin typeface="Arial" charset="0"/>
                <a:cs typeface="Arial" charset="0"/>
              </a:rPr>
              <a:t>3) </a:t>
            </a:r>
            <a:r>
              <a:rPr lang="en-GB" dirty="0" err="1" smtClean="0">
                <a:latin typeface="Arial" charset="0"/>
                <a:cs typeface="Arial" charset="0"/>
              </a:rPr>
              <a:t>Haz</a:t>
            </a:r>
            <a:r>
              <a:rPr lang="en-GB" dirty="0" smtClean="0">
                <a:latin typeface="Arial" charset="0"/>
                <a:cs typeface="Arial" charset="0"/>
              </a:rPr>
              <a:t> dos </a:t>
            </a:r>
            <a:r>
              <a:rPr lang="en-GB" dirty="0" err="1" smtClean="0">
                <a:latin typeface="Arial" charset="0"/>
                <a:cs typeface="Arial" charset="0"/>
              </a:rPr>
              <a:t>preguntas</a:t>
            </a:r>
            <a:r>
              <a:rPr lang="en-GB" dirty="0" smtClean="0">
                <a:latin typeface="Arial" charset="0"/>
                <a:cs typeface="Arial" charset="0"/>
              </a:rPr>
              <a:t>.</a:t>
            </a:r>
            <a:endParaRPr lang="en-US" dirty="0" smtClean="0">
              <a:latin typeface="Arial" charset="0"/>
              <a:cs typeface="Arial" charset="0"/>
            </a:endParaRPr>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2033066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Aiming to elicit:</a:t>
            </a:r>
            <a:br>
              <a:rPr lang="en-GB" dirty="0" smtClean="0"/>
            </a:br>
            <a:r>
              <a:rPr lang="en-GB" dirty="0" smtClean="0"/>
              <a:t/>
            </a:r>
            <a:br>
              <a:rPr lang="en-GB" dirty="0" smtClean="0"/>
            </a:br>
            <a:r>
              <a:rPr lang="en-GB" dirty="0" err="1" smtClean="0"/>
              <a:t>En</a:t>
            </a:r>
            <a:r>
              <a:rPr lang="en-GB" baseline="0" dirty="0" smtClean="0"/>
              <a:t> la </a:t>
            </a:r>
            <a:r>
              <a:rPr lang="en-GB" baseline="0" dirty="0" err="1" smtClean="0"/>
              <a:t>foto</a:t>
            </a:r>
            <a:r>
              <a:rPr lang="en-GB" baseline="0" dirty="0" smtClean="0"/>
              <a:t> hay un </a:t>
            </a:r>
            <a:r>
              <a:rPr lang="en-GB" baseline="0" dirty="0" err="1" smtClean="0"/>
              <a:t>edificio</a:t>
            </a:r>
            <a:r>
              <a:rPr lang="en-GB" baseline="0" dirty="0" smtClean="0"/>
              <a:t> / un </a:t>
            </a:r>
            <a:r>
              <a:rPr lang="en-GB" baseline="0" dirty="0" err="1" smtClean="0"/>
              <a:t>monumento</a:t>
            </a:r>
            <a:r>
              <a:rPr lang="en-GB" baseline="0" dirty="0" smtClean="0"/>
              <a:t> / </a:t>
            </a:r>
            <a:r>
              <a:rPr lang="en-GB" baseline="0" dirty="0" err="1" smtClean="0"/>
              <a:t>una</a:t>
            </a:r>
            <a:r>
              <a:rPr lang="en-GB" baseline="0" dirty="0" smtClean="0"/>
              <a:t> </a:t>
            </a:r>
            <a:r>
              <a:rPr lang="en-GB" baseline="0" dirty="0" err="1" smtClean="0"/>
              <a:t>iglesia</a:t>
            </a:r>
            <a:r>
              <a:rPr lang="en-GB" baseline="0" dirty="0" smtClean="0"/>
              <a:t> (not exactly a </a:t>
            </a:r>
            <a:r>
              <a:rPr lang="en-GB" baseline="0" dirty="0" err="1" smtClean="0"/>
              <a:t>catedral</a:t>
            </a:r>
            <a:r>
              <a:rPr lang="en-GB" baseline="0" dirty="0" smtClean="0"/>
              <a:t>, it’s a basilica)</a:t>
            </a:r>
            <a:br>
              <a:rPr lang="en-GB" baseline="0" dirty="0" smtClean="0"/>
            </a:br>
            <a:r>
              <a:rPr lang="en-GB" baseline="0" dirty="0" smtClean="0"/>
              <a:t>El </a:t>
            </a:r>
            <a:r>
              <a:rPr lang="en-GB" baseline="0" dirty="0" err="1" smtClean="0"/>
              <a:t>edificio</a:t>
            </a:r>
            <a:r>
              <a:rPr lang="en-GB" baseline="0" dirty="0" smtClean="0"/>
              <a:t> / la </a:t>
            </a:r>
            <a:r>
              <a:rPr lang="en-GB" baseline="0" dirty="0" err="1" smtClean="0"/>
              <a:t>catedral</a:t>
            </a:r>
            <a:r>
              <a:rPr lang="en-GB" baseline="0" dirty="0" smtClean="0"/>
              <a:t> </a:t>
            </a:r>
            <a:r>
              <a:rPr lang="en-GB" baseline="0" dirty="0" err="1" smtClean="0"/>
              <a:t>es</a:t>
            </a:r>
            <a:r>
              <a:rPr lang="en-GB" baseline="0" dirty="0" smtClean="0"/>
              <a:t> </a:t>
            </a:r>
            <a:r>
              <a:rPr lang="en-GB" baseline="0" dirty="0" err="1" smtClean="0"/>
              <a:t>grande</a:t>
            </a:r>
            <a:r>
              <a:rPr lang="en-GB" baseline="0" dirty="0" smtClean="0"/>
              <a:t>, </a:t>
            </a:r>
            <a:r>
              <a:rPr lang="en-GB" baseline="0" dirty="0" err="1" smtClean="0"/>
              <a:t>enorme</a:t>
            </a:r>
            <a:r>
              <a:rPr lang="en-GB" baseline="0" dirty="0" smtClean="0"/>
              <a:t>, bonito/a, </a:t>
            </a:r>
            <a:r>
              <a:rPr lang="en-GB" baseline="0" dirty="0" err="1" smtClean="0"/>
              <a:t>histórico</a:t>
            </a:r>
            <a:r>
              <a:rPr lang="en-GB" baseline="0" dirty="0" smtClean="0"/>
              <a:t>/a, </a:t>
            </a:r>
            <a:r>
              <a:rPr lang="en-GB" baseline="0" dirty="0" err="1" smtClean="0"/>
              <a:t>antiguo</a:t>
            </a:r>
            <a:r>
              <a:rPr lang="en-GB" baseline="0" dirty="0" smtClean="0"/>
              <a:t>/a – (started 1882 - ?? possible completion date - 2026?), </a:t>
            </a:r>
            <a:r>
              <a:rPr lang="en-GB" baseline="0" dirty="0" err="1" smtClean="0"/>
              <a:t>impresionante</a:t>
            </a:r>
            <a:r>
              <a:rPr lang="en-GB" baseline="0" dirty="0" smtClean="0"/>
              <a:t>, </a:t>
            </a:r>
            <a:r>
              <a:rPr lang="en-GB" baseline="0" dirty="0" err="1" smtClean="0"/>
              <a:t>importante</a:t>
            </a:r>
            <a:r>
              <a:rPr lang="en-GB" baseline="0" dirty="0" smtClean="0"/>
              <a:t>, alto/a</a:t>
            </a:r>
          </a:p>
          <a:p>
            <a:r>
              <a:rPr lang="en-GB" baseline="0" dirty="0" err="1" smtClean="0"/>
              <a:t>También</a:t>
            </a:r>
            <a:r>
              <a:rPr lang="en-GB" baseline="0" dirty="0" smtClean="0"/>
              <a:t> hay </a:t>
            </a:r>
            <a:r>
              <a:rPr lang="en-GB" baseline="0" dirty="0" err="1" smtClean="0"/>
              <a:t>unas</a:t>
            </a:r>
            <a:r>
              <a:rPr lang="en-GB" baseline="0" dirty="0" smtClean="0"/>
              <a:t> personas (que </a:t>
            </a:r>
            <a:r>
              <a:rPr lang="en-GB" baseline="0" dirty="0" err="1" smtClean="0"/>
              <a:t>visitan</a:t>
            </a:r>
            <a:r>
              <a:rPr lang="en-GB" baseline="0" dirty="0" smtClean="0"/>
              <a:t> el </a:t>
            </a:r>
            <a:r>
              <a:rPr lang="en-GB" baseline="0" dirty="0" err="1" smtClean="0"/>
              <a:t>monumento</a:t>
            </a:r>
            <a:r>
              <a:rPr lang="en-GB" baseline="0" dirty="0" smtClean="0"/>
              <a:t>).</a:t>
            </a:r>
            <a:br>
              <a:rPr lang="en-GB" baseline="0" dirty="0" smtClean="0"/>
            </a:br>
            <a:r>
              <a:rPr lang="en-GB" baseline="0" dirty="0" smtClean="0"/>
              <a:t>Las personas son </a:t>
            </a:r>
            <a:r>
              <a:rPr lang="en-GB" baseline="0" dirty="0" err="1" smtClean="0"/>
              <a:t>turistas</a:t>
            </a:r>
            <a:r>
              <a:rPr lang="en-GB" baseline="0" dirty="0" smtClean="0"/>
              <a:t>.</a:t>
            </a:r>
            <a:br>
              <a:rPr lang="en-GB" baseline="0" dirty="0" smtClean="0"/>
            </a:br>
            <a:r>
              <a:rPr lang="en-GB" baseline="0" dirty="0" err="1" smtClean="0"/>
              <a:t>En</a:t>
            </a:r>
            <a:r>
              <a:rPr lang="en-GB" baseline="0" dirty="0" smtClean="0"/>
              <a:t> mi </a:t>
            </a:r>
            <a:r>
              <a:rPr lang="en-GB" baseline="0" dirty="0" err="1" smtClean="0"/>
              <a:t>opinión</a:t>
            </a:r>
            <a:r>
              <a:rPr lang="en-GB" baseline="0" dirty="0" smtClean="0"/>
              <a:t> / </a:t>
            </a:r>
            <a:r>
              <a:rPr lang="en-GB" baseline="0" dirty="0" err="1" smtClean="0"/>
              <a:t>Pienso</a:t>
            </a:r>
            <a:r>
              <a:rPr lang="en-GB" baseline="0" dirty="0" smtClean="0"/>
              <a:t> que </a:t>
            </a:r>
            <a:r>
              <a:rPr lang="en-GB" baseline="0" dirty="0" err="1" smtClean="0"/>
              <a:t>está</a:t>
            </a:r>
            <a:r>
              <a:rPr lang="en-GB" baseline="0" dirty="0" smtClean="0"/>
              <a:t> </a:t>
            </a:r>
            <a:r>
              <a:rPr lang="en-GB" baseline="0" dirty="0" err="1" smtClean="0"/>
              <a:t>en</a:t>
            </a:r>
            <a:r>
              <a:rPr lang="en-GB" baseline="0" dirty="0" smtClean="0"/>
              <a:t> </a:t>
            </a:r>
            <a:r>
              <a:rPr lang="en-GB" baseline="0" dirty="0" err="1" smtClean="0"/>
              <a:t>España</a:t>
            </a:r>
            <a:r>
              <a:rPr lang="en-GB" baseline="0" dirty="0" smtClean="0"/>
              <a:t>.</a:t>
            </a:r>
            <a:br>
              <a:rPr lang="en-GB" baseline="0" dirty="0" smtClean="0"/>
            </a:br>
            <a:r>
              <a:rPr lang="en-GB" baseline="0" dirty="0" err="1" smtClean="0"/>
              <a:t>También</a:t>
            </a:r>
            <a:r>
              <a:rPr lang="en-GB" baseline="0" dirty="0" smtClean="0"/>
              <a:t> hay </a:t>
            </a:r>
            <a:r>
              <a:rPr lang="en-GB" baseline="0" dirty="0" err="1" smtClean="0"/>
              <a:t>unos</a:t>
            </a:r>
            <a:r>
              <a:rPr lang="en-GB" baseline="0" dirty="0" smtClean="0"/>
              <a:t> </a:t>
            </a:r>
            <a:r>
              <a:rPr lang="en-GB" baseline="0" dirty="0" err="1" smtClean="0"/>
              <a:t>edificios</a:t>
            </a:r>
            <a:r>
              <a:rPr lang="en-GB" baseline="0" dirty="0" smtClean="0"/>
              <a:t> </a:t>
            </a:r>
            <a:r>
              <a:rPr lang="en-GB" baseline="0" dirty="0" err="1" smtClean="0"/>
              <a:t>modernos</a:t>
            </a:r>
            <a:r>
              <a:rPr lang="en-GB" baseline="0" dirty="0" smtClean="0"/>
              <a:t> y </a:t>
            </a:r>
            <a:r>
              <a:rPr lang="en-GB" baseline="0" dirty="0" err="1" smtClean="0"/>
              <a:t>una</a:t>
            </a:r>
            <a:r>
              <a:rPr lang="en-GB" baseline="0" dirty="0" smtClean="0"/>
              <a:t> </a:t>
            </a:r>
            <a:r>
              <a:rPr lang="en-GB" baseline="0" dirty="0" err="1" smtClean="0"/>
              <a:t>palmera</a:t>
            </a:r>
            <a:r>
              <a:rPr lang="en-GB" baseline="0" dirty="0" smtClean="0"/>
              <a:t>, </a:t>
            </a:r>
            <a:r>
              <a:rPr lang="en-GB" baseline="0" dirty="0" err="1" smtClean="0"/>
              <a:t>una</a:t>
            </a:r>
            <a:r>
              <a:rPr lang="en-GB" baseline="0" dirty="0" smtClean="0"/>
              <a:t> </a:t>
            </a:r>
            <a:r>
              <a:rPr lang="en-GB" baseline="0" dirty="0" err="1" smtClean="0"/>
              <a:t>grúa</a:t>
            </a:r>
            <a:r>
              <a:rPr lang="en-GB" baseline="0" dirty="0" smtClean="0"/>
              <a:t> (crane).</a:t>
            </a:r>
          </a:p>
          <a:p>
            <a:endParaRPr lang="en-GB" baseline="0" dirty="0" smtClean="0"/>
          </a:p>
          <a:p>
            <a:r>
              <a:rPr lang="en-GB" baseline="0" dirty="0" smtClean="0"/>
              <a:t>NB: the greyed out questions are extension – additional for higher attaining students.</a:t>
            </a:r>
          </a:p>
          <a:p>
            <a:endParaRPr lang="en-GB" dirty="0"/>
          </a:p>
        </p:txBody>
      </p:sp>
      <p:sp>
        <p:nvSpPr>
          <p:cNvPr id="4" name="Slide Number Placeholder 3"/>
          <p:cNvSpPr>
            <a:spLocks noGrp="1"/>
          </p:cNvSpPr>
          <p:nvPr>
            <p:ph type="sldNum" sz="quarter" idx="10"/>
          </p:nvPr>
        </p:nvSpPr>
        <p:spPr/>
        <p:txBody>
          <a:bodyPr/>
          <a:lstStyle/>
          <a:p>
            <a:fld id="{4765C099-18CA-442D-93A5-98A15DD39AD6}"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106854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798B3-CD46-4C41-9963-3D2B82CD4187}"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759792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798B3-CD46-4C41-9963-3D2B82CD4187}"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3214672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True/False</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1903825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True/False</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2159660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Not every theory of language learning does this to same extent!</a:t>
            </a:r>
          </a:p>
          <a:p>
            <a:pPr eaLnBrk="1" hangingPunct="1">
              <a:spcBef>
                <a:spcPct val="0"/>
              </a:spcBef>
            </a:pPr>
            <a:r>
              <a:rPr lang="en-GB" dirty="0" smtClean="0"/>
              <a:t>Qualify the theoretical position – different theories hold different places for interaction</a:t>
            </a:r>
            <a:br>
              <a:rPr lang="en-GB" dirty="0" smtClean="0"/>
            </a:br>
            <a:r>
              <a:rPr lang="en-GB" dirty="0" err="1" smtClean="0"/>
              <a:t>Krashen</a:t>
            </a:r>
            <a:r>
              <a:rPr lang="en-GB" dirty="0" smtClean="0"/>
              <a:t> – Input hypothesis</a:t>
            </a:r>
            <a:br>
              <a:rPr lang="en-GB" dirty="0" smtClean="0"/>
            </a:br>
            <a:r>
              <a:rPr lang="en-GB" dirty="0" smtClean="0"/>
              <a:t>Long – Interaction hypothesis</a:t>
            </a:r>
            <a:br>
              <a:rPr lang="en-GB" dirty="0" smtClean="0"/>
            </a:br>
            <a:r>
              <a:rPr lang="en-GB" dirty="0" smtClean="0"/>
              <a:t>Swain – Output hypothesis</a:t>
            </a:r>
            <a:br>
              <a:rPr lang="en-GB" dirty="0" smtClean="0"/>
            </a:br>
            <a:r>
              <a:rPr lang="en-GB" dirty="0" err="1" smtClean="0"/>
              <a:t>Lantolf</a:t>
            </a:r>
            <a:r>
              <a:rPr lang="en-GB" dirty="0" smtClean="0"/>
              <a:t> – SCT</a:t>
            </a:r>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8</a:t>
            </a:fld>
            <a:endParaRPr lang="en-GB"/>
          </a:p>
        </p:txBody>
      </p:sp>
    </p:spTree>
    <p:extLst>
      <p:ext uri="{BB962C8B-B14F-4D97-AF65-F5344CB8AC3E}">
        <p14:creationId xmlns:p14="http://schemas.microsoft.com/office/powerpoint/2010/main" val="1218151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Translate vocabulary,</a:t>
            </a:r>
            <a:r>
              <a:rPr lang="en-GB" baseline="0" dirty="0" smtClean="0"/>
              <a:t> then sentences.</a:t>
            </a:r>
          </a:p>
          <a:p>
            <a:r>
              <a:rPr lang="en-GB" baseline="0" dirty="0" smtClean="0"/>
              <a:t>Focus on 3</a:t>
            </a:r>
            <a:r>
              <a:rPr lang="en-GB" baseline="30000" dirty="0" smtClean="0"/>
              <a:t>rd</a:t>
            </a:r>
            <a:r>
              <a:rPr lang="en-GB" baseline="0" dirty="0" smtClean="0"/>
              <a:t> person singular and plural forms.</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565851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Whenever possible, use the 3</a:t>
            </a:r>
            <a:r>
              <a:rPr lang="en-GB" baseline="30000" dirty="0" smtClean="0"/>
              <a:t>rd</a:t>
            </a:r>
            <a:r>
              <a:rPr lang="en-GB" dirty="0" smtClean="0"/>
              <a:t> person plural</a:t>
            </a:r>
            <a:r>
              <a:rPr lang="en-GB" baseline="0" dirty="0" smtClean="0"/>
              <a:t> – it’s the same as the infinitive, and never irregular so much easier to get accurate!</a:t>
            </a:r>
            <a:br>
              <a:rPr lang="en-GB" baseline="0" dirty="0" smtClean="0"/>
            </a:br>
            <a:r>
              <a:rPr lang="en-GB" baseline="0" dirty="0" smtClean="0"/>
              <a:t>Reminder that is/are + -</a:t>
            </a:r>
            <a:r>
              <a:rPr lang="en-GB" baseline="0" dirty="0" err="1" smtClean="0"/>
              <a:t>ing</a:t>
            </a:r>
            <a:r>
              <a:rPr lang="en-GB" baseline="0" dirty="0" smtClean="0"/>
              <a:t> in English is JUST THE PRESENT TENSE in GERMAN.</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3660827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53</a:t>
            </a:fld>
            <a:endParaRPr lang="en-GB">
              <a:solidFill>
                <a:prstClr val="black"/>
              </a:solidFill>
            </a:endParaRPr>
          </a:p>
        </p:txBody>
      </p:sp>
    </p:spTree>
    <p:extLst>
      <p:ext uri="{BB962C8B-B14F-4D97-AF65-F5344CB8AC3E}">
        <p14:creationId xmlns:p14="http://schemas.microsoft.com/office/powerpoint/2010/main" val="4240006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54</a:t>
            </a:fld>
            <a:endParaRPr lang="en-GB">
              <a:solidFill>
                <a:prstClr val="black"/>
              </a:solidFill>
            </a:endParaRPr>
          </a:p>
        </p:txBody>
      </p:sp>
    </p:spTree>
    <p:extLst>
      <p:ext uri="{BB962C8B-B14F-4D97-AF65-F5344CB8AC3E}">
        <p14:creationId xmlns:p14="http://schemas.microsoft.com/office/powerpoint/2010/main" val="2883901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55</a:t>
            </a:fld>
            <a:endParaRPr lang="en-GB">
              <a:solidFill>
                <a:prstClr val="black"/>
              </a:solidFill>
            </a:endParaRPr>
          </a:p>
        </p:txBody>
      </p:sp>
    </p:spTree>
    <p:extLst>
      <p:ext uri="{BB962C8B-B14F-4D97-AF65-F5344CB8AC3E}">
        <p14:creationId xmlns:p14="http://schemas.microsoft.com/office/powerpoint/2010/main" val="1464833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56</a:t>
            </a:fld>
            <a:endParaRPr lang="en-GB">
              <a:solidFill>
                <a:prstClr val="black"/>
              </a:solidFill>
            </a:endParaRPr>
          </a:p>
        </p:txBody>
      </p:sp>
    </p:spTree>
    <p:extLst>
      <p:ext uri="{BB962C8B-B14F-4D97-AF65-F5344CB8AC3E}">
        <p14:creationId xmlns:p14="http://schemas.microsoft.com/office/powerpoint/2010/main" val="2441746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57</a:t>
            </a:fld>
            <a:endParaRPr lang="en-GB">
              <a:solidFill>
                <a:prstClr val="black"/>
              </a:solidFill>
            </a:endParaRPr>
          </a:p>
        </p:txBody>
      </p:sp>
    </p:spTree>
    <p:extLst>
      <p:ext uri="{BB962C8B-B14F-4D97-AF65-F5344CB8AC3E}">
        <p14:creationId xmlns:p14="http://schemas.microsoft.com/office/powerpoint/2010/main" val="277361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58</a:t>
            </a:fld>
            <a:endParaRPr lang="en-GB">
              <a:solidFill>
                <a:prstClr val="black"/>
              </a:solidFill>
            </a:endParaRPr>
          </a:p>
        </p:txBody>
      </p:sp>
    </p:spTree>
    <p:extLst>
      <p:ext uri="{BB962C8B-B14F-4D97-AF65-F5344CB8AC3E}">
        <p14:creationId xmlns:p14="http://schemas.microsoft.com/office/powerpoint/2010/main" val="3621384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59</a:t>
            </a:fld>
            <a:endParaRPr lang="en-GB">
              <a:solidFill>
                <a:prstClr val="black"/>
              </a:solidFill>
            </a:endParaRPr>
          </a:p>
        </p:txBody>
      </p:sp>
    </p:spTree>
    <p:extLst>
      <p:ext uri="{BB962C8B-B14F-4D97-AF65-F5344CB8AC3E}">
        <p14:creationId xmlns:p14="http://schemas.microsoft.com/office/powerpoint/2010/main" val="2385220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Prince</a:t>
            </a:r>
            <a:r>
              <a:rPr lang="en-GB" baseline="0" dirty="0" smtClean="0"/>
              <a:t> Harry – 33</a:t>
            </a:r>
            <a:br>
              <a:rPr lang="en-GB" baseline="0" dirty="0" smtClean="0"/>
            </a:br>
            <a:r>
              <a:rPr lang="en-GB" baseline="0" dirty="0" smtClean="0"/>
              <a:t>2.  Ed Sheeran - 26</a:t>
            </a:r>
          </a:p>
          <a:p>
            <a:pPr marL="228600" indent="-228600">
              <a:buAutoNum type="arabicPeriod" startAt="3"/>
            </a:pPr>
            <a:r>
              <a:rPr lang="en-GB" dirty="0" smtClean="0"/>
              <a:t>Emma Watson – 27</a:t>
            </a:r>
          </a:p>
          <a:p>
            <a:pPr marL="228600" indent="-228600">
              <a:buAutoNum type="arabicPeriod" startAt="3"/>
            </a:pPr>
            <a:r>
              <a:rPr lang="en-GB" dirty="0" smtClean="0"/>
              <a:t>David Attenborough – 91</a:t>
            </a:r>
          </a:p>
          <a:p>
            <a:pPr marL="228600" indent="-228600">
              <a:buAutoNum type="arabicPeriod" startAt="3"/>
            </a:pPr>
            <a:r>
              <a:rPr lang="en-GB" dirty="0" smtClean="0"/>
              <a:t>Finding Dory – 1 </a:t>
            </a:r>
            <a:endParaRPr lang="en-GB" dirty="0"/>
          </a:p>
        </p:txBody>
      </p:sp>
      <p:sp>
        <p:nvSpPr>
          <p:cNvPr id="4" name="Slide Number Placeholder 3"/>
          <p:cNvSpPr>
            <a:spLocks noGrp="1"/>
          </p:cNvSpPr>
          <p:nvPr>
            <p:ph type="sldNum" sz="quarter" idx="10"/>
          </p:nvPr>
        </p:nvSpPr>
        <p:spPr/>
        <p:txBody>
          <a:bodyPr/>
          <a:lstStyle/>
          <a:p>
            <a:fld id="{B321277E-DCFA-47D4-AC4B-4B640D9A30FF}"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271491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9</a:t>
            </a:fld>
            <a:endParaRPr lang="en-GB"/>
          </a:p>
        </p:txBody>
      </p:sp>
    </p:spTree>
    <p:extLst>
      <p:ext uri="{BB962C8B-B14F-4D97-AF65-F5344CB8AC3E}">
        <p14:creationId xmlns:p14="http://schemas.microsoft.com/office/powerpoint/2010/main" val="1955290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Speaking a foreign language is something most students admit to wanting to be able to do.  Yet this is not always what happens in the classroom.  This session explores how we as teachers can create the conditions for talk, and offers specific tasks and ideas that work with all learners.</a:t>
            </a:r>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72</a:t>
            </a:fld>
            <a:endParaRPr lang="en-GB"/>
          </a:p>
        </p:txBody>
      </p:sp>
    </p:spTree>
    <p:extLst>
      <p:ext uri="{BB962C8B-B14F-4D97-AF65-F5344CB8AC3E}">
        <p14:creationId xmlns:p14="http://schemas.microsoft.com/office/powerpoint/2010/main" val="95498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It can be helpful as teachers or heads</a:t>
            </a:r>
            <a:r>
              <a:rPr lang="en-GB" baseline="0" dirty="0" smtClean="0"/>
              <a:t> of department, when thinking about target language use to c</a:t>
            </a:r>
            <a:r>
              <a:rPr lang="en-GB" dirty="0" smtClean="0"/>
              <a:t>onsider 3 x aspects of classroom</a:t>
            </a:r>
            <a:r>
              <a:rPr lang="en-GB" baseline="0" dirty="0" smtClean="0"/>
              <a:t> TL interaction.  </a:t>
            </a:r>
            <a:br>
              <a:rPr lang="en-GB" baseline="0" dirty="0" smtClean="0"/>
            </a:br>
            <a:r>
              <a:rPr lang="en-GB" baseline="0" dirty="0" smtClean="0"/>
              <a:t>Every teacher is different, every class / student is different and we are all at different places with respect to our own practice, that of our students and that of departments as a whole.</a:t>
            </a:r>
            <a:br>
              <a:rPr lang="en-GB" baseline="0" dirty="0" smtClean="0"/>
            </a:br>
            <a:r>
              <a:rPr lang="en-GB" baseline="0" dirty="0" smtClean="0"/>
              <a:t>Considering these aspects separately often helps us to pinpoint the areas for development that we have.</a:t>
            </a:r>
            <a:endParaRPr lang="en-GB" dirty="0" smtClean="0"/>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10</a:t>
            </a:fld>
            <a:endParaRPr lang="en-GB"/>
          </a:p>
        </p:txBody>
      </p:sp>
    </p:spTree>
    <p:extLst>
      <p:ext uri="{BB962C8B-B14F-4D97-AF65-F5344CB8AC3E}">
        <p14:creationId xmlns:p14="http://schemas.microsoft.com/office/powerpoint/2010/main" val="244584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AQA FAQ</a:t>
            </a:r>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11</a:t>
            </a:fld>
            <a:endParaRPr lang="en-GB"/>
          </a:p>
        </p:txBody>
      </p:sp>
    </p:spTree>
    <p:extLst>
      <p:ext uri="{BB962C8B-B14F-4D97-AF65-F5344CB8AC3E}">
        <p14:creationId xmlns:p14="http://schemas.microsoft.com/office/powerpoint/2010/main" val="3383022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 TO HANDOUT – online…</a:t>
            </a:r>
          </a:p>
          <a:p>
            <a:r>
              <a:rPr lang="en-GB" dirty="0" smtClean="0"/>
              <a:t>1.  Consistent</a:t>
            </a:r>
            <a:br>
              <a:rPr lang="en-GB" dirty="0" smtClean="0"/>
            </a:br>
            <a:r>
              <a:rPr lang="en-GB" dirty="0" smtClean="0"/>
              <a:t>Absolutely</a:t>
            </a:r>
            <a:r>
              <a:rPr lang="en-GB" baseline="0" dirty="0" smtClean="0"/>
              <a:t> vital.  If you use the TL one day and not the next, you erode its effectiveness.  If you use the TL and then translate yourself, you reduce its effectiveness.  Consistency in TL use by the teacher involves planning, even scripting, and certainly thinking through each task / each explanation / each feedback and anticipating the language that you can use to communicate the meaning effectively to learners without resorting to English.  If, at the planning stage, you realise that the message you need to give is vital but that you cannot conceive of how to do it in TL (or that doing it would take 20 minutes instead of 1) then you are justifying the use of English for that explanation / message.  This is not the same for each teacher and it should be something we can all make progress in, such that we grow our use of TL and get more able to use it for a greater range of teaching activities.  One teacher in my department, who has been working on this hard for 6 years, is currently challenging herself to 100% TL with a beginner Y8 German class.  I observed and videoed several lessons at the start of the year and I’ve only seen her use English once for the word ‘exception’ which came up unexpectedly and she couldn’t immediately think how to convey its meaning clearly in the TL.</a:t>
            </a:r>
            <a:br>
              <a:rPr lang="en-GB" baseline="0" dirty="0" smtClean="0"/>
            </a:br>
            <a:r>
              <a:rPr lang="en-GB" baseline="0" dirty="0" smtClean="0"/>
              <a:t>2.  Clear / concise</a:t>
            </a:r>
            <a:br>
              <a:rPr lang="en-GB" baseline="0" dirty="0" smtClean="0"/>
            </a:br>
            <a:r>
              <a:rPr lang="en-GB" baseline="0" dirty="0" smtClean="0"/>
              <a:t>Using the TL makes us consider v carefully the words we use to explain things and the bring in additional non-verbal support mechanisms too, such as visuals, mimes, props, gestures.  At the very beginning we will need to be very concise indeed.  And the words that we do need to teach as TL in the course of our explanations will be incredibly useful language and should be flagged up in the lesson.  One method for this that works effectively is to arrive at a class understanding of the word through teacher TL explanation, example, miming etc.. and then to ask a class member to provide the English meaning orally.  The teacher only writes down the German and the students write down both (but still having to think rather than just copy down the English).  On the next slide I have an example of the words that have come up in this way over the first half-term of German lessons (2 x lessons per week).</a:t>
            </a:r>
            <a:br>
              <a:rPr lang="en-GB" baseline="0" dirty="0" smtClean="0"/>
            </a:br>
            <a:r>
              <a:rPr lang="en-GB" baseline="0" dirty="0" smtClean="0"/>
              <a:t>3.  Checks understanding</a:t>
            </a:r>
          </a:p>
          <a:p>
            <a:r>
              <a:rPr lang="en-GB" baseline="0" dirty="0" smtClean="0"/>
              <a:t>Of course we all use expressions to check understanding in our classrooms.  But sometimes we don’t perhaps put enough emphasis on the expectation for a reply!  I’ve often heard ‘</a:t>
            </a:r>
            <a:r>
              <a:rPr lang="en-GB" baseline="0" dirty="0" err="1" smtClean="0"/>
              <a:t>Alles</a:t>
            </a:r>
            <a:r>
              <a:rPr lang="en-GB" baseline="0" dirty="0" smtClean="0"/>
              <a:t> </a:t>
            </a:r>
            <a:r>
              <a:rPr lang="en-GB" baseline="0" dirty="0" err="1" smtClean="0"/>
              <a:t>klar</a:t>
            </a:r>
            <a:r>
              <a:rPr lang="en-GB" baseline="0" dirty="0" smtClean="0"/>
              <a:t>?’ by the teacher or ‘</a:t>
            </a:r>
            <a:r>
              <a:rPr lang="en-GB" baseline="0" dirty="0" err="1" smtClean="0"/>
              <a:t>Entendéis</a:t>
            </a:r>
            <a:r>
              <a:rPr lang="en-GB" baseline="0" dirty="0" smtClean="0"/>
              <a:t>?’ said almost as a rhetorical utterance.  When there is barely a murmur in response, the teacher has not followed this up.  if we think of the purpose of saying ‘ Is that clear?’ it seems really important that we accompany it with an expectation that students will either say confidently ‘</a:t>
            </a:r>
            <a:r>
              <a:rPr lang="en-GB" baseline="0" dirty="0" err="1" smtClean="0"/>
              <a:t>Ja</a:t>
            </a:r>
            <a:r>
              <a:rPr lang="en-GB" baseline="0" dirty="0" smtClean="0"/>
              <a:t>’ or will have questions because they are not clear about it.  We have a couple of legendary stories in our department about this.  In one class of lower ability learners one Y11 student, who had had the same teacher throughout Y10 too, and was used to his teacher saying to the class ‘</a:t>
            </a:r>
            <a:r>
              <a:rPr lang="en-GB" baseline="0" dirty="0" err="1" smtClean="0"/>
              <a:t>Entendéis</a:t>
            </a:r>
            <a:r>
              <a:rPr lang="en-GB" baseline="0" dirty="0" smtClean="0"/>
              <a:t>?’  suddenly asked her at Easter of Y11 – Miss, what is this about 10 days?  What is going to happen in 10 days?  You’ve been saying that since the start of Y10!  So it’s a salient lesson that we need to ensure that we check understanding, of crucial terms and also of our teacher talk, especially key terms that we are going to repeat and repeat.  Having said that, checking understanding also involves seeing how students respond.  If they do what we ask readily, if the work produced matches expectations, then we can also be confident that they have understood.</a:t>
            </a:r>
            <a:br>
              <a:rPr lang="en-GB" baseline="0" dirty="0" smtClean="0"/>
            </a:br>
            <a:r>
              <a:rPr lang="en-GB" baseline="0" dirty="0" smtClean="0"/>
              <a:t>4.  Creative</a:t>
            </a:r>
            <a:br>
              <a:rPr lang="en-GB" baseline="0" dirty="0" smtClean="0"/>
            </a:br>
            <a:r>
              <a:rPr lang="en-GB" baseline="0" dirty="0" smtClean="0"/>
              <a:t>With the still limited language of our learners, teachers have to be creative about TL use.  We will need to use cognates at the start (but also withdraw them as soon as we can if there is a better TL word) – I can think particularly of </a:t>
            </a:r>
            <a:r>
              <a:rPr lang="en-GB" baseline="0" dirty="0" err="1" smtClean="0"/>
              <a:t>Moglichkeit</a:t>
            </a:r>
            <a:r>
              <a:rPr lang="en-GB" baseline="0" dirty="0" smtClean="0"/>
              <a:t> in German rather than </a:t>
            </a:r>
            <a:r>
              <a:rPr lang="en-GB" baseline="0" dirty="0" err="1" smtClean="0"/>
              <a:t>Possibilitat</a:t>
            </a:r>
            <a:r>
              <a:rPr lang="en-GB" baseline="0" dirty="0" smtClean="0"/>
              <a:t>.  If we first teach </a:t>
            </a:r>
            <a:r>
              <a:rPr lang="en-GB" baseline="0" dirty="0" err="1" smtClean="0"/>
              <a:t>Possibilitat</a:t>
            </a:r>
            <a:r>
              <a:rPr lang="en-GB" baseline="0" dirty="0" smtClean="0"/>
              <a:t> and then we introduce them to </a:t>
            </a:r>
            <a:r>
              <a:rPr lang="en-GB" baseline="0" dirty="0" err="1" smtClean="0"/>
              <a:t>Moglichkeit</a:t>
            </a:r>
            <a:r>
              <a:rPr lang="en-GB" baseline="0" dirty="0" smtClean="0"/>
              <a:t> we can then stop using </a:t>
            </a:r>
            <a:r>
              <a:rPr lang="en-GB" baseline="0" dirty="0" err="1" smtClean="0"/>
              <a:t>possibilitat</a:t>
            </a:r>
            <a:r>
              <a:rPr lang="en-GB" baseline="0" dirty="0" smtClean="0"/>
              <a:t> fairly soon.  To get meanings across we will also need our ingenuity.  Getting into the habit of using examples to get meanings across is invaluable, especially if they involve the immediate setting of the classroom.  Referring to things that are too far removed from the classroom can lose beginner students.  I watched a teacher come up with a very good way to tell her learners in lesson one that she wanted to know their preferred names, not just their register names, by using a member of the class who she imagined would prefer Kate rather than Kathryn.  In this, as in other aspects of teacher talk, we can grow our ability.</a:t>
            </a:r>
            <a:br>
              <a:rPr lang="en-GB" baseline="0" dirty="0" smtClean="0"/>
            </a:br>
            <a:r>
              <a:rPr lang="en-GB" baseline="0" dirty="0" smtClean="0"/>
              <a:t>5.  Communicative</a:t>
            </a:r>
            <a:br>
              <a:rPr lang="en-GB" baseline="0" dirty="0" smtClean="0"/>
            </a:br>
            <a:r>
              <a:rPr lang="en-GB" baseline="0" dirty="0" smtClean="0"/>
              <a:t>Keeping it real.  This doesn’t necessarily mean having a conversation with learners that is ‘off-topic’ although it can be nice to do this occasionally.  It means responding to unplanned talk or learner questions in terms of the message rather than slipping into accuracy mode and correcting every utterance.  This is very much about clarity of purpose for each activity.  If you are practising pronunciation in a given task, then correct pronunciation errors.  If you are practising producing correct forms e.g. perfect tense, then correct errors.  But in every lesson there must be a decent chunk of time allocated to communicating through the TL.  In these sorts of activities, where communication of the message is dominant, correction of errors is an unhelpful addition, because it blurs the purpose and demotivates the learner who is actually trying to really tell you about his/her pet.  That doesn’t mean that as the teacher you don’t recognise that when Jimmy is talking he still hasn’t got the idea of where to put the adjective in French when he speaks spontaneously, but that doesn’t mean he wouldn’t know if he had time to plan to write or plan to speak.  What we can do accurately in an unplanned situation is different to what we can do when we have time to reflect.  And research is unclear at best about what a learner can take from explicit accuracy feedback while they’re in the act of talking. So if you notice in spontaneous speaking that there are fundamental errors, make a note that some more practice activities are needed down the line, but don’t stop him mid-flow.  Only signal problems if they are genuine communication problems – i.e. you don’t know what he means.  Then ask follow up questions to try to get to the meaning.  Smile as you do this and encourage further communication.  Offer alternatives to see if you can arrive at what he wanted to say.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12</a:t>
            </a:fld>
            <a:endParaRPr lang="en-GB"/>
          </a:p>
        </p:txBody>
      </p:sp>
    </p:spTree>
    <p:extLst>
      <p:ext uri="{BB962C8B-B14F-4D97-AF65-F5344CB8AC3E}">
        <p14:creationId xmlns:p14="http://schemas.microsoft.com/office/powerpoint/2010/main" val="3730328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13</a:t>
            </a:fld>
            <a:endParaRPr lang="en-GB"/>
          </a:p>
        </p:txBody>
      </p:sp>
    </p:spTree>
    <p:extLst>
      <p:ext uri="{BB962C8B-B14F-4D97-AF65-F5344CB8AC3E}">
        <p14:creationId xmlns:p14="http://schemas.microsoft.com/office/powerpoint/2010/main" val="882400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Layering memory of the key phonics sounds – iconic word, image, gesture</a:t>
            </a:r>
            <a:r>
              <a:rPr lang="en-GB" baseline="0" dirty="0" smtClean="0"/>
              <a:t> to represent each key sound, chosen for its difference to English pronunciation.</a:t>
            </a:r>
            <a:endParaRPr lang="en-GB" dirty="0" smtClean="0"/>
          </a:p>
          <a:p>
            <a:endParaRPr lang="en-GB" dirty="0"/>
          </a:p>
        </p:txBody>
      </p:sp>
      <p:sp>
        <p:nvSpPr>
          <p:cNvPr id="4" name="Slide Number Placeholder 3"/>
          <p:cNvSpPr>
            <a:spLocks noGrp="1"/>
          </p:cNvSpPr>
          <p:nvPr>
            <p:ph type="sldNum" sz="quarter" idx="10"/>
          </p:nvPr>
        </p:nvSpPr>
        <p:spPr/>
        <p:txBody>
          <a:bodyPr/>
          <a:lstStyle/>
          <a:p>
            <a:fld id="{C38D5DCC-7782-4257-A1DC-0C7FF12CDF6A}" type="slidenum">
              <a:rPr lang="en-GB" smtClean="0"/>
              <a:t>15</a:t>
            </a:fld>
            <a:endParaRPr lang="en-GB"/>
          </a:p>
        </p:txBody>
      </p:sp>
    </p:spTree>
    <p:extLst>
      <p:ext uri="{BB962C8B-B14F-4D97-AF65-F5344CB8AC3E}">
        <p14:creationId xmlns:p14="http://schemas.microsoft.com/office/powerpoint/2010/main" val="116199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D374D91-B1EC-4A0D-B23A-05A978430D84}" type="datetimeFigureOut">
              <a:rPr lang="en-GB" smtClean="0"/>
              <a:t>05/02/2018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2900927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374D91-B1EC-4A0D-B23A-05A978430D84}" type="datetimeFigureOut">
              <a:rPr lang="en-GB" smtClean="0"/>
              <a:t>05/02/2018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784766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374D91-B1EC-4A0D-B23A-05A978430D84}" type="datetimeFigureOut">
              <a:rPr lang="en-GB" smtClean="0"/>
              <a:t>05/02/2018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354580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05/02/2018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63437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05/02/2018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404390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05/02/2018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020787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05/02/2018</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594288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D85750D2-5C90-4ACA-8264-84EC8E998FD2}" type="datetimeFigureOut">
              <a:rPr lang="fr-FR" smtClean="0">
                <a:solidFill>
                  <a:prstClr val="black">
                    <a:tint val="75000"/>
                  </a:prstClr>
                </a:solidFill>
              </a:rPr>
              <a:pPr/>
              <a:t>05/02/2018</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802396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D85750D2-5C90-4ACA-8264-84EC8E998FD2}" type="datetimeFigureOut">
              <a:rPr lang="fr-FR" smtClean="0">
                <a:solidFill>
                  <a:prstClr val="black">
                    <a:tint val="75000"/>
                  </a:prstClr>
                </a:solidFill>
              </a:rPr>
              <a:pPr/>
              <a:t>05/02/2018</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777119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750D2-5C90-4ACA-8264-84EC8E998FD2}" type="datetimeFigureOut">
              <a:rPr lang="fr-FR" smtClean="0">
                <a:solidFill>
                  <a:prstClr val="black">
                    <a:tint val="75000"/>
                  </a:prstClr>
                </a:solidFill>
              </a:rPr>
              <a:pPr/>
              <a:t>05/02/2018</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699715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05/02/2018</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05739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5164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05/02/2018</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862207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05/02/2018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4977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05/02/2018</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24505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7018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724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269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8302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022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0756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7489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374D91-B1EC-4A0D-B23A-05A978430D84}" type="datetimeFigureOut">
              <a:rPr lang="en-GB" smtClean="0"/>
              <a:t>05/02/2018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8632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5314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57184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6246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9383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5288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3413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5146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1448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6134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6812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374D91-B1EC-4A0D-B23A-05A978430D84}" type="datetimeFigureOut">
              <a:rPr lang="en-GB" smtClean="0"/>
              <a:t>05/02/2018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1513409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8987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8487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6164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5130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4576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5170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3286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575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6606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752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374D91-B1EC-4A0D-B23A-05A978430D84}" type="datetimeFigureOut">
              <a:rPr lang="en-GB" smtClean="0"/>
              <a:t>05/02/2018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110474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27872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4098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2350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2979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2119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0226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063558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9806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719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75A5E6-6C41-4D8B-B52A-767F268724F0}"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3123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374D91-B1EC-4A0D-B23A-05A978430D84}" type="datetimeFigureOut">
              <a:rPr lang="en-GB" smtClean="0"/>
              <a:t>05/02/2018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17290632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75A5E6-6C41-4D8B-B52A-767F268724F0}" type="datetimeFigureOut">
              <a:rPr lang="en-GB" smtClean="0">
                <a:solidFill>
                  <a:prstClr val="black">
                    <a:tint val="75000"/>
                  </a:prstClr>
                </a:solidFill>
              </a:rPr>
              <a:pPr/>
              <a:t>05/02/2018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08077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75A5E6-6C41-4D8B-B52A-767F268724F0}" type="datetimeFigureOut">
              <a:rPr lang="en-GB" smtClean="0">
                <a:solidFill>
                  <a:prstClr val="black">
                    <a:tint val="75000"/>
                  </a:prstClr>
                </a:solidFill>
              </a:rPr>
              <a:pPr/>
              <a:t>05/02/2018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19738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5A5E6-6C41-4D8B-B52A-767F268724F0}" type="datetimeFigureOut">
              <a:rPr lang="en-GB" smtClean="0">
                <a:solidFill>
                  <a:prstClr val="black">
                    <a:tint val="75000"/>
                  </a:prstClr>
                </a:solidFill>
              </a:rPr>
              <a:pPr/>
              <a:t>05/02/2018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27220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5A5E6-6C41-4D8B-B52A-767F268724F0}"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9822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5A5E6-6C41-4D8B-B52A-767F268724F0}"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2812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5567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36717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8050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48856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3186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374D91-B1EC-4A0D-B23A-05A978430D84}" type="datetimeFigureOut">
              <a:rPr lang="en-GB" smtClean="0"/>
              <a:t>05/02/2018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6780491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598748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0874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37410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71007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26693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2937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2864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724583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41108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06413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374D91-B1EC-4A0D-B23A-05A978430D84}" type="datetimeFigureOut">
              <a:rPr lang="en-GB" smtClean="0"/>
              <a:t>05/02/2018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8007883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95514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9C21F02-11DE-44DD-97F4-9520BA015EFE}"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99806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9C21F02-11DE-44DD-97F4-9520BA015EFE}" type="datetimeFigureOut">
              <a:rPr lang="en-GB" smtClean="0">
                <a:solidFill>
                  <a:prstClr val="black">
                    <a:tint val="75000"/>
                  </a:prstClr>
                </a:solidFill>
              </a:rPr>
              <a:pPr/>
              <a:t>05/02/2018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93356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9C21F02-11DE-44DD-97F4-9520BA015EFE}" type="datetimeFigureOut">
              <a:rPr lang="en-GB" smtClean="0">
                <a:solidFill>
                  <a:prstClr val="black">
                    <a:tint val="75000"/>
                  </a:prstClr>
                </a:solidFill>
              </a:rPr>
              <a:pPr/>
              <a:t>05/02/2018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406759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21F02-11DE-44DD-97F4-9520BA015EFE}" type="datetimeFigureOut">
              <a:rPr lang="en-GB" smtClean="0">
                <a:solidFill>
                  <a:prstClr val="black">
                    <a:tint val="75000"/>
                  </a:prstClr>
                </a:solidFill>
              </a:rPr>
              <a:pPr/>
              <a:t>05/02/2018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69297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87528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solidFill>
                  <a:prstClr val="black">
                    <a:tint val="75000"/>
                  </a:prstClr>
                </a:solidFill>
              </a:rPr>
              <a:pPr/>
              <a:t>05/02/2018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08020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25425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8068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374D91-B1EC-4A0D-B23A-05A978430D84}" type="datetimeFigureOut">
              <a:rPr lang="en-GB" smtClean="0"/>
              <a:t>05/02/2018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28926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74D91-B1EC-4A0D-B23A-05A978430D84}" type="datetimeFigureOut">
              <a:rPr lang="en-GB" smtClean="0"/>
              <a:t>05/02/2018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EE42A1-E3C9-48CD-998C-32FF8E271802}" type="slidenum">
              <a:rPr lang="en-GB" smtClean="0"/>
              <a:t>‹#›</a:t>
            </a:fld>
            <a:endParaRPr lang="en-GB"/>
          </a:p>
        </p:txBody>
      </p:sp>
    </p:spTree>
    <p:extLst>
      <p:ext uri="{BB962C8B-B14F-4D97-AF65-F5344CB8AC3E}">
        <p14:creationId xmlns:p14="http://schemas.microsoft.com/office/powerpoint/2010/main" val="1822770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750D2-5C90-4ACA-8264-84EC8E998FD2}" type="datetimeFigureOut">
              <a:rPr lang="fr-FR" smtClean="0">
                <a:solidFill>
                  <a:prstClr val="black">
                    <a:tint val="75000"/>
                  </a:prstClr>
                </a:solidFill>
              </a:rPr>
              <a:pPr/>
              <a:t>05/02/2018</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8038279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97649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23080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398081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5A5E6-6C41-4D8B-B52A-767F268724F0}"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8342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631676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C21F02-11DE-44DD-97F4-9520BA015EFE}" type="datetimeFigureOut">
              <a:rPr lang="en-GB" smtClean="0">
                <a:solidFill>
                  <a:prstClr val="black">
                    <a:tint val="75000"/>
                  </a:prstClr>
                </a:solidFill>
              </a:rPr>
              <a:pPr/>
              <a:t>05/02/2018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778415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9.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36.gif"/><Relationship Id="rId3" Type="http://schemas.openxmlformats.org/officeDocument/2006/relationships/image" Target="../media/image26.gif"/><Relationship Id="rId7" Type="http://schemas.openxmlformats.org/officeDocument/2006/relationships/image" Target="../media/image30.gif"/><Relationship Id="rId12" Type="http://schemas.openxmlformats.org/officeDocument/2006/relationships/image" Target="../media/image35.gif"/><Relationship Id="rId17" Type="http://schemas.openxmlformats.org/officeDocument/2006/relationships/image" Target="../media/image40.jp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34.gif"/><Relationship Id="rId5" Type="http://schemas.openxmlformats.org/officeDocument/2006/relationships/image" Target="../media/image28.jpg"/><Relationship Id="rId15" Type="http://schemas.openxmlformats.org/officeDocument/2006/relationships/image" Target="../media/image38.gif"/><Relationship Id="rId10" Type="http://schemas.openxmlformats.org/officeDocument/2006/relationships/image" Target="../media/image33.png"/><Relationship Id="rId4" Type="http://schemas.openxmlformats.org/officeDocument/2006/relationships/image" Target="../media/image27.gif"/><Relationship Id="rId9" Type="http://schemas.openxmlformats.org/officeDocument/2006/relationships/image" Target="../media/image32.png"/><Relationship Id="rId14" Type="http://schemas.openxmlformats.org/officeDocument/2006/relationships/image" Target="../media/image37.jp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wmf"/><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image" Target="../media/image41.jpe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gif"/><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wmf"/></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hyperlink" Target="http://www.youtube.com/watch?v=iqCvE258vY0" TargetMode="Externa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tes.co.uk/teaching-resource/German-Classroom-Display-6340641/" TargetMode="External"/><Relationship Id="rId7" Type="http://schemas.openxmlformats.org/officeDocument/2006/relationships/image" Target="../media/image9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hyperlink" Target="http://www.tes.co.uk/teaching-resource/Spanish-Classroom-Display-6336470/" TargetMode="External"/><Relationship Id="rId4" Type="http://schemas.openxmlformats.org/officeDocument/2006/relationships/hyperlink" Target="http://www.tes.co.uk/teaching-resource/French-Classroom-Display-6336471/"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jpg"/></Relationships>
</file>

<file path=ppt/slides/_rels/slide5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56.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www.clker.com/clipart-raised-fist.html" TargetMode="External"/><Relationship Id="rId7" Type="http://schemas.openxmlformats.org/officeDocument/2006/relationships/image" Target="../media/image133.png"/><Relationship Id="rId12"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100.png"/><Relationship Id="rId11" Type="http://schemas.openxmlformats.org/officeDocument/2006/relationships/image" Target="../media/image135.png"/><Relationship Id="rId5" Type="http://schemas.openxmlformats.org/officeDocument/2006/relationships/image" Target="../media/image132.png"/><Relationship Id="rId10" Type="http://schemas.openxmlformats.org/officeDocument/2006/relationships/image" Target="../media/image25.png"/><Relationship Id="rId4" Type="http://schemas.openxmlformats.org/officeDocument/2006/relationships/image" Target="../media/image131.png"/><Relationship Id="rId9" Type="http://schemas.openxmlformats.org/officeDocument/2006/relationships/image" Target="../media/image134.png"/></Relationships>
</file>

<file path=ppt/slides/_rels/slide5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7.png"/><Relationship Id="rId7" Type="http://schemas.openxmlformats.org/officeDocument/2006/relationships/image" Target="../media/image139.png"/><Relationship Id="rId12" Type="http://schemas.openxmlformats.org/officeDocument/2006/relationships/image" Target="../media/image144.jp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131.png"/><Relationship Id="rId11" Type="http://schemas.openxmlformats.org/officeDocument/2006/relationships/image" Target="../media/image143.png"/><Relationship Id="rId5" Type="http://schemas.openxmlformats.org/officeDocument/2006/relationships/hyperlink" Target="http://www.clker.com/clipart-raised-fist.html" TargetMode="External"/><Relationship Id="rId10" Type="http://schemas.openxmlformats.org/officeDocument/2006/relationships/image" Target="../media/image142.png"/><Relationship Id="rId4" Type="http://schemas.openxmlformats.org/officeDocument/2006/relationships/image" Target="../media/image138.png"/><Relationship Id="rId9" Type="http://schemas.openxmlformats.org/officeDocument/2006/relationships/image" Target="../media/image141.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jpe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62.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2.png"/></Relationships>
</file>

<file path=ppt/slides/_rels/slide61.xml.rels><?xml version="1.0" encoding="UTF-8" standalone="yes"?>
<Relationships xmlns="http://schemas.openxmlformats.org/package/2006/relationships"><Relationship Id="rId13" Type="http://schemas.openxmlformats.org/officeDocument/2006/relationships/image" Target="../media/image161.png"/><Relationship Id="rId18" Type="http://schemas.openxmlformats.org/officeDocument/2006/relationships/image" Target="../media/image166.jpeg"/><Relationship Id="rId26" Type="http://schemas.openxmlformats.org/officeDocument/2006/relationships/image" Target="../media/image174.png"/><Relationship Id="rId39" Type="http://schemas.openxmlformats.org/officeDocument/2006/relationships/image" Target="../media/image185.png"/><Relationship Id="rId3" Type="http://schemas.openxmlformats.org/officeDocument/2006/relationships/image" Target="../media/image154.png"/><Relationship Id="rId21" Type="http://schemas.openxmlformats.org/officeDocument/2006/relationships/image" Target="../media/image169.png"/><Relationship Id="rId34" Type="http://schemas.openxmlformats.org/officeDocument/2006/relationships/image" Target="../media/image180.jpeg"/><Relationship Id="rId42" Type="http://schemas.openxmlformats.org/officeDocument/2006/relationships/image" Target="../media/image187.png"/><Relationship Id="rId47" Type="http://schemas.openxmlformats.org/officeDocument/2006/relationships/image" Target="../media/image151.png"/><Relationship Id="rId50"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0.png"/><Relationship Id="rId17" Type="http://schemas.openxmlformats.org/officeDocument/2006/relationships/image" Target="../media/image165.png"/><Relationship Id="rId25" Type="http://schemas.openxmlformats.org/officeDocument/2006/relationships/image" Target="../media/image173.png"/><Relationship Id="rId33" Type="http://schemas.openxmlformats.org/officeDocument/2006/relationships/image" Target="../media/image179.png"/><Relationship Id="rId38" Type="http://schemas.openxmlformats.org/officeDocument/2006/relationships/image" Target="../media/image184.png"/><Relationship Id="rId46" Type="http://schemas.openxmlformats.org/officeDocument/2006/relationships/image" Target="../media/image150.png"/><Relationship Id="rId2" Type="http://schemas.openxmlformats.org/officeDocument/2006/relationships/image" Target="../media/image153.png"/><Relationship Id="rId16" Type="http://schemas.openxmlformats.org/officeDocument/2006/relationships/image" Target="../media/image164.png"/><Relationship Id="rId20" Type="http://schemas.openxmlformats.org/officeDocument/2006/relationships/image" Target="../media/image168.jpeg"/><Relationship Id="rId29" Type="http://schemas.openxmlformats.org/officeDocument/2006/relationships/image" Target="../media/image147.png"/><Relationship Id="rId41" Type="http://schemas.openxmlformats.org/officeDocument/2006/relationships/image" Target="../media/image186.jpeg"/><Relationship Id="rId1" Type="http://schemas.openxmlformats.org/officeDocument/2006/relationships/slideLayout" Target="../slideLayouts/slideLayout56.xml"/><Relationship Id="rId6" Type="http://schemas.openxmlformats.org/officeDocument/2006/relationships/image" Target="../media/image115.png"/><Relationship Id="rId11" Type="http://schemas.openxmlformats.org/officeDocument/2006/relationships/image" Target="../media/image159.png"/><Relationship Id="rId24" Type="http://schemas.openxmlformats.org/officeDocument/2006/relationships/image" Target="../media/image172.png"/><Relationship Id="rId32" Type="http://schemas.openxmlformats.org/officeDocument/2006/relationships/image" Target="../media/image178.png"/><Relationship Id="rId37" Type="http://schemas.openxmlformats.org/officeDocument/2006/relationships/image" Target="../media/image183.png"/><Relationship Id="rId40" Type="http://schemas.openxmlformats.org/officeDocument/2006/relationships/image" Target="../media/image123.png"/><Relationship Id="rId45" Type="http://schemas.openxmlformats.org/officeDocument/2006/relationships/image" Target="../media/image190.png"/><Relationship Id="rId5" Type="http://schemas.openxmlformats.org/officeDocument/2006/relationships/image" Target="../media/image109.png"/><Relationship Id="rId15" Type="http://schemas.openxmlformats.org/officeDocument/2006/relationships/image" Target="../media/image163.png"/><Relationship Id="rId23" Type="http://schemas.openxmlformats.org/officeDocument/2006/relationships/image" Target="../media/image171.png"/><Relationship Id="rId28" Type="http://schemas.openxmlformats.org/officeDocument/2006/relationships/image" Target="../media/image145.png"/><Relationship Id="rId36" Type="http://schemas.openxmlformats.org/officeDocument/2006/relationships/image" Target="../media/image182.jpeg"/><Relationship Id="rId49" Type="http://schemas.openxmlformats.org/officeDocument/2006/relationships/image" Target="../media/image192.png"/><Relationship Id="rId10" Type="http://schemas.openxmlformats.org/officeDocument/2006/relationships/image" Target="../media/image158.png"/><Relationship Id="rId19" Type="http://schemas.openxmlformats.org/officeDocument/2006/relationships/image" Target="../media/image167.png"/><Relationship Id="rId31" Type="http://schemas.openxmlformats.org/officeDocument/2006/relationships/image" Target="../media/image177.png"/><Relationship Id="rId44" Type="http://schemas.openxmlformats.org/officeDocument/2006/relationships/image" Target="../media/image189.png"/><Relationship Id="rId4" Type="http://schemas.openxmlformats.org/officeDocument/2006/relationships/image" Target="../media/image155.png"/><Relationship Id="rId9" Type="http://schemas.openxmlformats.org/officeDocument/2006/relationships/image" Target="../media/image146.jpeg"/><Relationship Id="rId14" Type="http://schemas.openxmlformats.org/officeDocument/2006/relationships/image" Target="../media/image162.png"/><Relationship Id="rId22" Type="http://schemas.openxmlformats.org/officeDocument/2006/relationships/image" Target="../media/image170.png"/><Relationship Id="rId27" Type="http://schemas.openxmlformats.org/officeDocument/2006/relationships/image" Target="../media/image175.png"/><Relationship Id="rId30" Type="http://schemas.openxmlformats.org/officeDocument/2006/relationships/image" Target="../media/image176.png"/><Relationship Id="rId35" Type="http://schemas.openxmlformats.org/officeDocument/2006/relationships/image" Target="../media/image181.jpeg"/><Relationship Id="rId43" Type="http://schemas.openxmlformats.org/officeDocument/2006/relationships/image" Target="../media/image188.png"/><Relationship Id="rId48" Type="http://schemas.openxmlformats.org/officeDocument/2006/relationships/image" Target="../media/image191.png"/><Relationship Id="rId8" Type="http://schemas.openxmlformats.org/officeDocument/2006/relationships/image" Target="../media/image157.jpeg"/></Relationships>
</file>

<file path=ppt/slides/_rels/slide62.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jpeg"/><Relationship Id="rId1" Type="http://schemas.openxmlformats.org/officeDocument/2006/relationships/slideLayout" Target="../slideLayouts/slideLayout62.xml"/><Relationship Id="rId6" Type="http://schemas.openxmlformats.org/officeDocument/2006/relationships/image" Target="../media/image150.png"/><Relationship Id="rId5" Type="http://schemas.openxmlformats.org/officeDocument/2006/relationships/image" Target="../media/image145.png"/><Relationship Id="rId4" Type="http://schemas.openxmlformats.org/officeDocument/2006/relationships/image" Target="../media/image170.png"/><Relationship Id="rId9" Type="http://schemas.openxmlformats.org/officeDocument/2006/relationships/image" Target="../media/image1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62.xml"/><Relationship Id="rId5" Type="http://schemas.openxmlformats.org/officeDocument/2006/relationships/image" Target="../media/image196.png"/><Relationship Id="rId4" Type="http://schemas.openxmlformats.org/officeDocument/2006/relationships/image" Target="../media/image195.png"/></Relationships>
</file>

<file path=ppt/slides/_rels/slide65.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notesSlide" Target="../notesSlides/notesSlide39.xml"/><Relationship Id="rId1" Type="http://schemas.openxmlformats.org/officeDocument/2006/relationships/slideLayout" Target="../slideLayouts/slideLayout68.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6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9.jpe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6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jpeg"/><Relationship Id="rId9" Type="http://schemas.openxmlformats.org/officeDocument/2006/relationships/image" Target="../media/image152.png"/></Relationships>
</file>

<file path=ppt/slides/_rels/slide67.xml.rels><?xml version="1.0" encoding="UTF-8" standalone="yes"?>
<Relationships xmlns="http://schemas.openxmlformats.org/package/2006/relationships"><Relationship Id="rId13" Type="http://schemas.openxmlformats.org/officeDocument/2006/relationships/image" Target="../media/image160.png"/><Relationship Id="rId18" Type="http://schemas.openxmlformats.org/officeDocument/2006/relationships/image" Target="../media/image165.png"/><Relationship Id="rId26" Type="http://schemas.openxmlformats.org/officeDocument/2006/relationships/image" Target="../media/image205.png"/><Relationship Id="rId39" Type="http://schemas.openxmlformats.org/officeDocument/2006/relationships/image" Target="../media/image188.png"/><Relationship Id="rId3" Type="http://schemas.openxmlformats.org/officeDocument/2006/relationships/image" Target="../media/image154.png"/><Relationship Id="rId21" Type="http://schemas.openxmlformats.org/officeDocument/2006/relationships/image" Target="../media/image172.png"/><Relationship Id="rId34" Type="http://schemas.openxmlformats.org/officeDocument/2006/relationships/image" Target="../media/image152.png"/><Relationship Id="rId42" Type="http://schemas.openxmlformats.org/officeDocument/2006/relationships/image" Target="../media/image167.png"/><Relationship Id="rId47" Type="http://schemas.openxmlformats.org/officeDocument/2006/relationships/image" Target="../media/image211.jpeg"/><Relationship Id="rId7" Type="http://schemas.openxmlformats.org/officeDocument/2006/relationships/image" Target="../media/image115.png"/><Relationship Id="rId12" Type="http://schemas.openxmlformats.org/officeDocument/2006/relationships/image" Target="../media/image159.png"/><Relationship Id="rId17" Type="http://schemas.openxmlformats.org/officeDocument/2006/relationships/image" Target="../media/image164.png"/><Relationship Id="rId25" Type="http://schemas.openxmlformats.org/officeDocument/2006/relationships/image" Target="../media/image204.jpeg"/><Relationship Id="rId33" Type="http://schemas.openxmlformats.org/officeDocument/2006/relationships/image" Target="../media/image187.png"/><Relationship Id="rId38" Type="http://schemas.openxmlformats.org/officeDocument/2006/relationships/image" Target="../media/image186.jpeg"/><Relationship Id="rId46" Type="http://schemas.openxmlformats.org/officeDocument/2006/relationships/image" Target="../media/image210.png"/><Relationship Id="rId2" Type="http://schemas.openxmlformats.org/officeDocument/2006/relationships/image" Target="../media/image153.png"/><Relationship Id="rId16" Type="http://schemas.openxmlformats.org/officeDocument/2006/relationships/image" Target="../media/image163.png"/><Relationship Id="rId20" Type="http://schemas.openxmlformats.org/officeDocument/2006/relationships/image" Target="../media/image171.png"/><Relationship Id="rId29" Type="http://schemas.openxmlformats.org/officeDocument/2006/relationships/image" Target="../media/image206.png"/><Relationship Id="rId41" Type="http://schemas.openxmlformats.org/officeDocument/2006/relationships/image" Target="../media/image209.jpeg"/><Relationship Id="rId1" Type="http://schemas.openxmlformats.org/officeDocument/2006/relationships/slideLayout" Target="../slideLayouts/slideLayout56.xml"/><Relationship Id="rId6" Type="http://schemas.openxmlformats.org/officeDocument/2006/relationships/image" Target="../media/image109.png"/><Relationship Id="rId11" Type="http://schemas.openxmlformats.org/officeDocument/2006/relationships/image" Target="../media/image158.png"/><Relationship Id="rId24" Type="http://schemas.openxmlformats.org/officeDocument/2006/relationships/image" Target="../media/image175.png"/><Relationship Id="rId32" Type="http://schemas.openxmlformats.org/officeDocument/2006/relationships/image" Target="../media/image150.png"/><Relationship Id="rId37" Type="http://schemas.openxmlformats.org/officeDocument/2006/relationships/image" Target="../media/image123.png"/><Relationship Id="rId40" Type="http://schemas.openxmlformats.org/officeDocument/2006/relationships/image" Target="../media/image151.png"/><Relationship Id="rId45" Type="http://schemas.openxmlformats.org/officeDocument/2006/relationships/image" Target="../media/image190.png"/><Relationship Id="rId5" Type="http://schemas.openxmlformats.org/officeDocument/2006/relationships/image" Target="../media/image155.png"/><Relationship Id="rId15" Type="http://schemas.openxmlformats.org/officeDocument/2006/relationships/image" Target="../media/image162.png"/><Relationship Id="rId23" Type="http://schemas.openxmlformats.org/officeDocument/2006/relationships/image" Target="../media/image174.png"/><Relationship Id="rId28" Type="http://schemas.openxmlformats.org/officeDocument/2006/relationships/image" Target="../media/image147.png"/><Relationship Id="rId36" Type="http://schemas.openxmlformats.org/officeDocument/2006/relationships/image" Target="../media/image208.png"/><Relationship Id="rId49" Type="http://schemas.openxmlformats.org/officeDocument/2006/relationships/image" Target="../media/image192.png"/><Relationship Id="rId10" Type="http://schemas.openxmlformats.org/officeDocument/2006/relationships/image" Target="../media/image146.jpeg"/><Relationship Id="rId19" Type="http://schemas.openxmlformats.org/officeDocument/2006/relationships/image" Target="../media/image170.png"/><Relationship Id="rId31" Type="http://schemas.openxmlformats.org/officeDocument/2006/relationships/image" Target="../media/image177.png"/><Relationship Id="rId44" Type="http://schemas.openxmlformats.org/officeDocument/2006/relationships/image" Target="../media/image169.png"/><Relationship Id="rId4" Type="http://schemas.openxmlformats.org/officeDocument/2006/relationships/image" Target="../media/image202.png"/><Relationship Id="rId9" Type="http://schemas.openxmlformats.org/officeDocument/2006/relationships/image" Target="../media/image203.jpeg"/><Relationship Id="rId14" Type="http://schemas.openxmlformats.org/officeDocument/2006/relationships/image" Target="../media/image161.png"/><Relationship Id="rId22" Type="http://schemas.openxmlformats.org/officeDocument/2006/relationships/image" Target="../media/image173.png"/><Relationship Id="rId27" Type="http://schemas.openxmlformats.org/officeDocument/2006/relationships/image" Target="../media/image145.png"/><Relationship Id="rId30" Type="http://schemas.openxmlformats.org/officeDocument/2006/relationships/image" Target="../media/image176.png"/><Relationship Id="rId35" Type="http://schemas.openxmlformats.org/officeDocument/2006/relationships/image" Target="../media/image207.png"/><Relationship Id="rId43" Type="http://schemas.openxmlformats.org/officeDocument/2006/relationships/image" Target="../media/image168.jpeg"/><Relationship Id="rId48" Type="http://schemas.openxmlformats.org/officeDocument/2006/relationships/image" Target="../media/image191.png"/><Relationship Id="rId8" Type="http://schemas.openxmlformats.org/officeDocument/2006/relationships/image" Target="../media/image156.png"/></Relationships>
</file>

<file path=ppt/slides/_rels/slide68.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147.png"/><Relationship Id="rId7" Type="http://schemas.openxmlformats.org/officeDocument/2006/relationships/image" Target="../media/image152.png"/><Relationship Id="rId2" Type="http://schemas.openxmlformats.org/officeDocument/2006/relationships/image" Target="../media/image146.jpeg"/><Relationship Id="rId1" Type="http://schemas.openxmlformats.org/officeDocument/2006/relationships/slideLayout" Target="../slideLayouts/slideLayout62.xml"/><Relationship Id="rId6" Type="http://schemas.openxmlformats.org/officeDocument/2006/relationships/image" Target="../media/image192.png"/><Relationship Id="rId5" Type="http://schemas.openxmlformats.org/officeDocument/2006/relationships/image" Target="../media/image145.png"/><Relationship Id="rId10" Type="http://schemas.openxmlformats.org/officeDocument/2006/relationships/image" Target="../media/image151.png"/><Relationship Id="rId4" Type="http://schemas.openxmlformats.org/officeDocument/2006/relationships/image" Target="../media/image170.png"/><Relationship Id="rId9" Type="http://schemas.openxmlformats.org/officeDocument/2006/relationships/image" Target="../media/image150.png"/></Relationships>
</file>

<file path=ppt/slides/_rels/slide6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14.png"/><Relationship Id="rId4" Type="http://schemas.openxmlformats.org/officeDocument/2006/relationships/image" Target="../media/image213.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image" Target="../media/image2.png"/><Relationship Id="rId7" Type="http://schemas.openxmlformats.org/officeDocument/2006/relationships/hyperlink" Target="mailto:rhawkes@catrust.co.uk"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hyperlink" Target="http://www.rachelhawkes.com/" TargetMode="External"/><Relationship Id="rId5" Type="http://schemas.openxmlformats.org/officeDocument/2006/relationships/image" Target="../media/image4.jpeg"/><Relationship Id="rId4" Type="http://schemas.openxmlformats.org/officeDocument/2006/relationships/image" Target="../media/image3.jpg"/></Relationships>
</file>

<file path=ppt/slides/_rels/slide7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jpe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9.jpe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jpeg"/><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9.jpe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2934" y="-97825"/>
            <a:ext cx="7053649" cy="7053649"/>
          </a:xfrm>
          <a:prstGeom prst="rect">
            <a:avLst/>
          </a:prstGeom>
        </p:spPr>
      </p:pic>
      <p:pic>
        <p:nvPicPr>
          <p:cNvPr id="8" name="Picture 7"/>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24620"/>
          <a:stretch/>
        </p:blipFill>
        <p:spPr>
          <a:xfrm>
            <a:off x="3810000" y="-97826"/>
            <a:ext cx="5317068" cy="7053649"/>
          </a:xfrm>
          <a:prstGeom prst="rect">
            <a:avLst/>
          </a:prstGeom>
        </p:spPr>
      </p:pic>
      <p:sp>
        <p:nvSpPr>
          <p:cNvPr id="9" name="Title 8"/>
          <p:cNvSpPr>
            <a:spLocks noGrp="1"/>
          </p:cNvSpPr>
          <p:nvPr>
            <p:ph type="title"/>
          </p:nvPr>
        </p:nvSpPr>
        <p:spPr/>
        <p:txBody>
          <a:bodyPr>
            <a:normAutofit/>
          </a:bodyPr>
          <a:lstStyle/>
          <a:p>
            <a:r>
              <a:rPr lang="en-GB" sz="11500" dirty="0" smtClean="0"/>
              <a:t>Speak to me! </a:t>
            </a:r>
            <a:endParaRPr lang="en-GB" sz="11500" dirty="0"/>
          </a:p>
        </p:txBody>
      </p:sp>
      <p:sp>
        <p:nvSpPr>
          <p:cNvPr id="10" name="Text Placeholder 9"/>
          <p:cNvSpPr>
            <a:spLocks noGrp="1"/>
          </p:cNvSpPr>
          <p:nvPr>
            <p:ph type="body" idx="1"/>
          </p:nvPr>
        </p:nvSpPr>
        <p:spPr/>
        <p:txBody>
          <a:bodyPr>
            <a:normAutofit/>
          </a:bodyPr>
          <a:lstStyle/>
          <a:p>
            <a:r>
              <a:rPr lang="en-GB" sz="3200" dirty="0"/>
              <a:t>Spontaneous speaking and how to achieve it.</a:t>
            </a:r>
          </a:p>
        </p:txBody>
      </p:sp>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80341"/>
            <a:ext cx="1341706" cy="950643"/>
          </a:xfrm>
          <a:prstGeom prst="rect">
            <a:avLst/>
          </a:prstGeom>
        </p:spPr>
      </p:pic>
    </p:spTree>
    <p:extLst>
      <p:ext uri="{BB962C8B-B14F-4D97-AF65-F5344CB8AC3E}">
        <p14:creationId xmlns:p14="http://schemas.microsoft.com/office/powerpoint/2010/main" val="255864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Oval 21"/>
          <p:cNvSpPr/>
          <p:nvPr/>
        </p:nvSpPr>
        <p:spPr>
          <a:xfrm>
            <a:off x="5491253" y="468453"/>
            <a:ext cx="2736304" cy="2520280"/>
          </a:xfrm>
          <a:prstGeom prst="ellipse">
            <a:avLst/>
          </a:prstGeom>
          <a:solidFill>
            <a:srgbClr val="00B0F0"/>
          </a:solidFill>
          <a:ln w="76200">
            <a:solidFill>
              <a:schemeClr val="tx1"/>
            </a:solidFill>
          </a:ln>
          <a:effectLst>
            <a:outerShdw blurRad="50800" dist="38100" dir="8100000" algn="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GB" sz="3200" b="1" dirty="0">
                <a:solidFill>
                  <a:schemeClr val="tx1"/>
                </a:solidFill>
                <a:cs typeface="Arial" panose="020B0604020202020204" pitchFamily="34" charset="0"/>
              </a:rPr>
              <a:t>Teacher TL use</a:t>
            </a:r>
            <a:endParaRPr lang="fr-FR" sz="3200" b="1" dirty="0">
              <a:solidFill>
                <a:schemeClr val="tx1"/>
              </a:solidFill>
              <a:cs typeface="Arial" panose="020B0604020202020204" pitchFamily="34" charset="0"/>
            </a:endParaRPr>
          </a:p>
        </p:txBody>
      </p:sp>
      <p:cxnSp>
        <p:nvCxnSpPr>
          <p:cNvPr id="23" name="Straight Arrow Connector 22"/>
          <p:cNvCxnSpPr/>
          <p:nvPr/>
        </p:nvCxnSpPr>
        <p:spPr>
          <a:xfrm flipH="1">
            <a:off x="6067317" y="3060741"/>
            <a:ext cx="1080120" cy="151216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3186997" y="3564797"/>
            <a:ext cx="2736304" cy="2520280"/>
          </a:xfrm>
          <a:prstGeom prst="ellipse">
            <a:avLst/>
          </a:prstGeom>
          <a:solidFill>
            <a:srgbClr val="92D050"/>
          </a:solidFill>
          <a:ln w="76200">
            <a:solidFill>
              <a:schemeClr val="tx1"/>
            </a:solidFill>
          </a:ln>
          <a:effectLst>
            <a:outerShdw blurRad="50800" dist="38100" dir="8100000" algn="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GB" sz="3200" b="1" dirty="0">
                <a:solidFill>
                  <a:schemeClr val="tx1"/>
                </a:solidFill>
                <a:cs typeface="Arial" panose="020B0604020202020204" pitchFamily="34" charset="0"/>
              </a:rPr>
              <a:t>Student to teacher use</a:t>
            </a:r>
            <a:endParaRPr lang="fr-FR" sz="3200" b="1" dirty="0">
              <a:solidFill>
                <a:schemeClr val="tx1"/>
              </a:solidFill>
              <a:cs typeface="Arial" panose="020B0604020202020204" pitchFamily="34" charset="0"/>
            </a:endParaRPr>
          </a:p>
        </p:txBody>
      </p:sp>
      <p:sp>
        <p:nvSpPr>
          <p:cNvPr id="25" name="Oval 24"/>
          <p:cNvSpPr/>
          <p:nvPr/>
        </p:nvSpPr>
        <p:spPr>
          <a:xfrm>
            <a:off x="954749" y="690522"/>
            <a:ext cx="2736304" cy="2520280"/>
          </a:xfrm>
          <a:prstGeom prst="ellipse">
            <a:avLst/>
          </a:prstGeom>
          <a:solidFill>
            <a:srgbClr val="FF3399"/>
          </a:solidFill>
          <a:ln w="76200">
            <a:solidFill>
              <a:schemeClr val="tx1"/>
            </a:solidFill>
          </a:ln>
          <a:effectLst>
            <a:outerShdw blurRad="50800" dist="38100" dir="8100000" algn="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GB" sz="3200" b="1" dirty="0">
                <a:solidFill>
                  <a:schemeClr val="tx1"/>
                </a:solidFill>
                <a:cs typeface="Arial" panose="020B0604020202020204" pitchFamily="34" charset="0"/>
              </a:rPr>
              <a:t>Student to student use</a:t>
            </a:r>
            <a:endParaRPr lang="fr-FR" sz="3200" b="1" dirty="0">
              <a:solidFill>
                <a:schemeClr val="tx1"/>
              </a:solidFill>
              <a:cs typeface="Arial" panose="020B0604020202020204" pitchFamily="34" charset="0"/>
            </a:endParaRPr>
          </a:p>
        </p:txBody>
      </p:sp>
      <p:cxnSp>
        <p:nvCxnSpPr>
          <p:cNvPr id="26" name="Straight Arrow Connector 25"/>
          <p:cNvCxnSpPr/>
          <p:nvPr/>
        </p:nvCxnSpPr>
        <p:spPr>
          <a:xfrm flipH="1" flipV="1">
            <a:off x="1847750" y="3380181"/>
            <a:ext cx="1152128" cy="119272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350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30" name="Content Placeholder 2"/>
          <p:cNvSpPr txBox="1">
            <a:spLocks/>
          </p:cNvSpPr>
          <p:nvPr/>
        </p:nvSpPr>
        <p:spPr>
          <a:xfrm>
            <a:off x="769836" y="1971834"/>
            <a:ext cx="7886700"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panose="05000000000000000000" pitchFamily="2" charset="2"/>
              <a:buChar char="§"/>
            </a:pPr>
            <a:r>
              <a:rPr lang="en-GB" sz="4400" dirty="0" smtClean="0"/>
              <a:t> </a:t>
            </a:r>
            <a:r>
              <a:rPr lang="en-GB" sz="4000" b="1" dirty="0"/>
              <a:t>What strategies can a teacher conducting the test use to ensure the student demonstrates spontaneity? </a:t>
            </a:r>
            <a:r>
              <a:rPr lang="en-GB" sz="4000" b="1" dirty="0" smtClean="0"/>
              <a:t/>
            </a:r>
            <a:br>
              <a:rPr lang="en-GB" sz="4000" b="1" dirty="0" smtClean="0"/>
            </a:br>
            <a:r>
              <a:rPr lang="en-GB" sz="4000" dirty="0" smtClean="0"/>
              <a:t>It </a:t>
            </a:r>
            <a:r>
              <a:rPr lang="en-GB" sz="4000" dirty="0"/>
              <a:t>is important to follow up on students’ replies to develop a natural conversation. This will demonstrate a student’s ability to use language spontaneously.</a:t>
            </a:r>
            <a:endParaRPr lang="en-GB" sz="4400" dirty="0"/>
          </a:p>
        </p:txBody>
      </p:sp>
      <p:sp>
        <p:nvSpPr>
          <p:cNvPr id="32" name="Title 1"/>
          <p:cNvSpPr txBox="1">
            <a:spLocks/>
          </p:cNvSpPr>
          <p:nvPr/>
        </p:nvSpPr>
        <p:spPr>
          <a:xfrm>
            <a:off x="374072" y="217330"/>
            <a:ext cx="7455955" cy="1071143"/>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4800" b="1" i="1" dirty="0" smtClean="0">
                <a:latin typeface="+mn-lt"/>
              </a:rPr>
              <a:t>The new GCSE speaking exam</a:t>
            </a:r>
            <a:endParaRPr lang="en-US" sz="4800" dirty="0">
              <a:latin typeface="+mn-lt"/>
            </a:endParaRPr>
          </a:p>
        </p:txBody>
      </p:sp>
    </p:spTree>
    <p:extLst>
      <p:ext uri="{BB962C8B-B14F-4D97-AF65-F5344CB8AC3E}">
        <p14:creationId xmlns:p14="http://schemas.microsoft.com/office/powerpoint/2010/main" val="1225460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30" name="Content Placeholder 2"/>
          <p:cNvSpPr txBox="1">
            <a:spLocks/>
          </p:cNvSpPr>
          <p:nvPr/>
        </p:nvSpPr>
        <p:spPr>
          <a:xfrm>
            <a:off x="769836" y="1971834"/>
            <a:ext cx="78867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panose="05000000000000000000" pitchFamily="2" charset="2"/>
              <a:buChar char="§"/>
            </a:pPr>
            <a:r>
              <a:rPr lang="en-GB" sz="4400" dirty="0" smtClean="0"/>
              <a:t> </a:t>
            </a:r>
            <a:r>
              <a:rPr lang="en-GB" sz="4000" dirty="0" smtClean="0"/>
              <a:t>Consistent</a:t>
            </a:r>
          </a:p>
          <a:p>
            <a:pPr algn="l">
              <a:buFont typeface="Wingdings" panose="05000000000000000000" pitchFamily="2" charset="2"/>
              <a:buChar char="§"/>
            </a:pPr>
            <a:r>
              <a:rPr lang="en-GB" sz="4000" dirty="0" smtClean="0"/>
              <a:t> Clear / concise</a:t>
            </a:r>
          </a:p>
          <a:p>
            <a:pPr algn="l">
              <a:buFont typeface="Wingdings" panose="05000000000000000000" pitchFamily="2" charset="2"/>
              <a:buChar char="§"/>
            </a:pPr>
            <a:r>
              <a:rPr lang="en-GB" sz="4000" dirty="0" smtClean="0"/>
              <a:t> Communicative</a:t>
            </a:r>
          </a:p>
          <a:p>
            <a:pPr algn="l">
              <a:buFont typeface="Wingdings" panose="05000000000000000000" pitchFamily="2" charset="2"/>
              <a:buChar char="§"/>
            </a:pPr>
            <a:r>
              <a:rPr lang="en-GB" sz="4000" dirty="0" smtClean="0"/>
              <a:t> Checks understanding</a:t>
            </a:r>
          </a:p>
          <a:p>
            <a:pPr algn="l">
              <a:buFont typeface="Wingdings" panose="05000000000000000000" pitchFamily="2" charset="2"/>
              <a:buChar char="§"/>
            </a:pPr>
            <a:r>
              <a:rPr lang="en-GB" sz="4000" dirty="0" smtClean="0"/>
              <a:t> Creative</a:t>
            </a:r>
          </a:p>
          <a:p>
            <a:pPr algn="l"/>
            <a:endParaRPr lang="en-GB" sz="4400" dirty="0"/>
          </a:p>
        </p:txBody>
      </p:sp>
      <p:pic>
        <p:nvPicPr>
          <p:cNvPr id="31" name="Picture 30"/>
          <p:cNvPicPr/>
          <p:nvPr/>
        </p:nvPicPr>
        <p:blipFill>
          <a:blip r:embed="rId4">
            <a:extLst>
              <a:ext uri="{28A0092B-C50C-407E-A947-70E740481C1C}">
                <a14:useLocalDpi xmlns:a14="http://schemas.microsoft.com/office/drawing/2010/main" val="0"/>
              </a:ext>
            </a:extLst>
          </a:blip>
          <a:stretch>
            <a:fillRect/>
          </a:stretch>
        </p:blipFill>
        <p:spPr>
          <a:xfrm>
            <a:off x="6484938" y="2402391"/>
            <a:ext cx="1942998" cy="2498143"/>
          </a:xfrm>
          <a:prstGeom prst="rect">
            <a:avLst/>
          </a:prstGeom>
        </p:spPr>
      </p:pic>
      <p:sp>
        <p:nvSpPr>
          <p:cNvPr id="32" name="Title 1"/>
          <p:cNvSpPr txBox="1">
            <a:spLocks/>
          </p:cNvSpPr>
          <p:nvPr/>
        </p:nvSpPr>
        <p:spPr>
          <a:xfrm>
            <a:off x="374072" y="217330"/>
            <a:ext cx="7455955" cy="1071143"/>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5400" b="1" i="1" dirty="0" smtClean="0">
                <a:latin typeface="+mn-lt"/>
              </a:rPr>
              <a:t>Teacher talk  - the 5Cs</a:t>
            </a:r>
            <a:endParaRPr lang="en-US" sz="5400" dirty="0">
              <a:latin typeface="+mn-lt"/>
            </a:endParaRPr>
          </a:p>
        </p:txBody>
      </p:sp>
    </p:spTree>
    <p:extLst>
      <p:ext uri="{BB962C8B-B14F-4D97-AF65-F5344CB8AC3E}">
        <p14:creationId xmlns:p14="http://schemas.microsoft.com/office/powerpoint/2010/main" val="3848862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Content Placeholder 4"/>
          <p:cNvSpPr txBox="1">
            <a:spLocks/>
          </p:cNvSpPr>
          <p:nvPr/>
        </p:nvSpPr>
        <p:spPr>
          <a:xfrm>
            <a:off x="628650" y="1825625"/>
            <a:ext cx="553325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mtClean="0"/>
              <a:t>If teachers don’t, students don’t</a:t>
            </a:r>
          </a:p>
          <a:p>
            <a:r>
              <a:rPr lang="en-GB" smtClean="0"/>
              <a:t>If teachers do, that’s not in itself a guarantee that students will!</a:t>
            </a:r>
          </a:p>
          <a:p>
            <a:r>
              <a:rPr lang="en-GB" smtClean="0"/>
              <a:t>Consistency is what counts, and also…</a:t>
            </a:r>
          </a:p>
          <a:p>
            <a:r>
              <a:rPr lang="en-GB" smtClean="0"/>
              <a:t>Careful planning and routines</a:t>
            </a:r>
          </a:p>
          <a:p>
            <a:r>
              <a:rPr lang="en-GB" smtClean="0"/>
              <a:t>Openness to interruptions / asides</a:t>
            </a:r>
          </a:p>
          <a:p>
            <a:r>
              <a:rPr lang="en-GB" smtClean="0"/>
              <a:t>Clarity of purpose (spontaneous / prepared)</a:t>
            </a:r>
          </a:p>
          <a:p>
            <a:endParaRPr lang="en-GB" smtClean="0"/>
          </a:p>
          <a:p>
            <a:endParaRPr lang="en-GB" dirty="0"/>
          </a:p>
        </p:txBody>
      </p:sp>
      <p:pic>
        <p:nvPicPr>
          <p:cNvPr id="23" name="Picture 22"/>
          <p:cNvPicPr>
            <a:picLocks noChangeAspect="1"/>
          </p:cNvPicPr>
          <p:nvPr/>
        </p:nvPicPr>
        <p:blipFill>
          <a:blip r:embed="rId4">
            <a:clrChange>
              <a:clrFrom>
                <a:srgbClr val="FFFFFF"/>
              </a:clrFrom>
              <a:clrTo>
                <a:srgbClr val="FFFFFF">
                  <a:alpha val="0"/>
                </a:srgbClr>
              </a:clrTo>
            </a:clrChange>
          </a:blip>
          <a:stretch>
            <a:fillRect/>
          </a:stretch>
        </p:blipFill>
        <p:spPr>
          <a:xfrm>
            <a:off x="5879563" y="1933303"/>
            <a:ext cx="3064089" cy="2961773"/>
          </a:xfrm>
          <a:prstGeom prst="rect">
            <a:avLst/>
          </a:prstGeom>
        </p:spPr>
      </p:pic>
      <p:sp>
        <p:nvSpPr>
          <p:cNvPr id="24" name="Title 1"/>
          <p:cNvSpPr txBox="1">
            <a:spLocks/>
          </p:cNvSpPr>
          <p:nvPr/>
        </p:nvSpPr>
        <p:spPr>
          <a:xfrm>
            <a:off x="374072" y="217330"/>
            <a:ext cx="7455955" cy="1071143"/>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5400" b="1" i="1" dirty="0" smtClean="0">
                <a:latin typeface="+mn-lt"/>
              </a:rPr>
              <a:t>TL - theory into practice</a:t>
            </a:r>
            <a:endParaRPr lang="en-US" sz="5400" dirty="0">
              <a:latin typeface="+mn-lt"/>
            </a:endParaRPr>
          </a:p>
        </p:txBody>
      </p:sp>
    </p:spTree>
    <p:extLst>
      <p:ext uri="{BB962C8B-B14F-4D97-AF65-F5344CB8AC3E}">
        <p14:creationId xmlns:p14="http://schemas.microsoft.com/office/powerpoint/2010/main" val="2309186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70" y="-418578"/>
            <a:ext cx="7139035" cy="3487214"/>
          </a:xfrm>
          <a:prstGeom prst="rect">
            <a:avLst/>
          </a:prstGeom>
        </p:spPr>
      </p:pic>
      <p:sp>
        <p:nvSpPr>
          <p:cNvPr id="22" name="AutoShape 6"/>
          <p:cNvSpPr>
            <a:spLocks noChangeArrowheads="1"/>
          </p:cNvSpPr>
          <p:nvPr/>
        </p:nvSpPr>
        <p:spPr bwMode="auto">
          <a:xfrm>
            <a:off x="516232" y="2637871"/>
            <a:ext cx="8351838" cy="1584325"/>
          </a:xfrm>
          <a:prstGeom prst="roundRect">
            <a:avLst>
              <a:gd name="adj" fmla="val 16667"/>
            </a:avLst>
          </a:prstGeom>
          <a:solidFill>
            <a:srgbClr val="00B0F0"/>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23" name="Rectangle 22"/>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1 </a:t>
            </a:r>
            <a:r>
              <a:rPr lang="en-GB" sz="2800" b="1" dirty="0" smtClean="0">
                <a:solidFill>
                  <a:srgbClr val="F4FEFE"/>
                </a:solidFill>
              </a:rPr>
              <a:t> Students will be more confident at speaking in the target language if they have a secure grasp of the sound/writing relationship.</a:t>
            </a:r>
            <a:endParaRPr lang="en-GB" sz="2800" b="1" dirty="0">
              <a:solidFill>
                <a:srgbClr val="F4FEFE"/>
              </a:solidFill>
            </a:endParaRPr>
          </a:p>
        </p:txBody>
      </p:sp>
      <p:pic>
        <p:nvPicPr>
          <p:cNvPr id="24" name="Picture 2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1809567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2" name="Group 31"/>
          <p:cNvGraphicFramePr>
            <a:graphicFrameLocks noGrp="1"/>
          </p:cNvGraphicFramePr>
          <p:nvPr/>
        </p:nvGraphicFramePr>
        <p:xfrm>
          <a:off x="0" y="0"/>
          <a:ext cx="9144000" cy="6858000"/>
        </p:xfrm>
        <a:graphic>
          <a:graphicData uri="http://schemas.openxmlformats.org/drawingml/2006/table">
            <a:tbl>
              <a:tblPr/>
              <a:tblGrid>
                <a:gridCol w="2286000"/>
                <a:gridCol w="2286000"/>
                <a:gridCol w="2286000"/>
                <a:gridCol w="2286000"/>
              </a:tblGrid>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 name="Text Box 49"/>
          <p:cNvSpPr txBox="1">
            <a:spLocks noChangeArrowheads="1"/>
          </p:cNvSpPr>
          <p:nvPr/>
        </p:nvSpPr>
        <p:spPr bwMode="auto">
          <a:xfrm>
            <a:off x="73025" y="119697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a</a:t>
            </a:r>
            <a:r>
              <a:rPr lang="en-GB" sz="2800" b="1">
                <a:solidFill>
                  <a:prstClr val="black"/>
                </a:solidFill>
                <a:latin typeface="Calibri" pitchFamily="34" charset="0"/>
              </a:rPr>
              <a:t>r</a:t>
            </a:r>
            <a:r>
              <a:rPr lang="en-GB" sz="2800" b="1" u="sng">
                <a:solidFill>
                  <a:prstClr val="black"/>
                </a:solidFill>
                <a:latin typeface="Calibri" pitchFamily="34" charset="0"/>
              </a:rPr>
              <a:t>a</a:t>
            </a:r>
            <a:r>
              <a:rPr lang="en-GB" sz="2800" b="1">
                <a:solidFill>
                  <a:prstClr val="black"/>
                </a:solidFill>
                <a:latin typeface="Calibri" pitchFamily="34" charset="0"/>
                <a:cs typeface="Times New Roman" pitchFamily="18" charset="0"/>
              </a:rPr>
              <a:t>ñ</a:t>
            </a:r>
            <a:r>
              <a:rPr lang="en-GB" sz="2800" b="1" u="sng">
                <a:solidFill>
                  <a:prstClr val="black"/>
                </a:solidFill>
                <a:latin typeface="Calibri" pitchFamily="34" charset="0"/>
                <a:cs typeface="Times New Roman" pitchFamily="18" charset="0"/>
              </a:rPr>
              <a:t>a</a:t>
            </a:r>
          </a:p>
        </p:txBody>
      </p:sp>
      <p:sp>
        <p:nvSpPr>
          <p:cNvPr id="24" name="Text Box 50"/>
          <p:cNvSpPr txBox="1">
            <a:spLocks noChangeArrowheads="1"/>
          </p:cNvSpPr>
          <p:nvPr/>
        </p:nvSpPr>
        <p:spPr bwMode="auto">
          <a:xfrm>
            <a:off x="2305050" y="118110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e</a:t>
            </a:r>
            <a:r>
              <a:rPr lang="en-GB" sz="2800" b="1">
                <a:solidFill>
                  <a:prstClr val="black"/>
                </a:solidFill>
                <a:latin typeface="Calibri" pitchFamily="34" charset="0"/>
              </a:rPr>
              <a:t>l</a:t>
            </a:r>
            <a:r>
              <a:rPr lang="en-GB" sz="2800" b="1" u="sng">
                <a:solidFill>
                  <a:prstClr val="black"/>
                </a:solidFill>
                <a:latin typeface="Calibri" pitchFamily="34" charset="0"/>
              </a:rPr>
              <a:t>e</a:t>
            </a:r>
            <a:r>
              <a:rPr lang="en-GB" sz="2800" b="1">
                <a:solidFill>
                  <a:prstClr val="black"/>
                </a:solidFill>
                <a:latin typeface="Calibri" pitchFamily="34" charset="0"/>
              </a:rPr>
              <a:t>fant</a:t>
            </a:r>
            <a:r>
              <a:rPr lang="en-GB" sz="2800" b="1" u="sng">
                <a:solidFill>
                  <a:prstClr val="black"/>
                </a:solidFill>
                <a:latin typeface="Calibri" pitchFamily="34" charset="0"/>
              </a:rPr>
              <a:t>e</a:t>
            </a:r>
            <a:endParaRPr lang="en-GB" sz="2800" b="1" u="sng">
              <a:solidFill>
                <a:prstClr val="black"/>
              </a:solidFill>
              <a:latin typeface="Calibri" pitchFamily="34" charset="0"/>
              <a:cs typeface="Times New Roman" pitchFamily="18" charset="0"/>
            </a:endParaRPr>
          </a:p>
        </p:txBody>
      </p:sp>
      <p:sp>
        <p:nvSpPr>
          <p:cNvPr id="25" name="Text Box 51"/>
          <p:cNvSpPr txBox="1">
            <a:spLocks noChangeArrowheads="1"/>
          </p:cNvSpPr>
          <p:nvPr/>
        </p:nvSpPr>
        <p:spPr bwMode="auto">
          <a:xfrm rot="-5400000">
            <a:off x="5173662" y="811213"/>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a:solidFill>
                  <a:prstClr val="black"/>
                </a:solidFill>
                <a:latin typeface="Calibri" pitchFamily="34" charset="0"/>
              </a:rPr>
              <a:t>i</a:t>
            </a:r>
            <a:r>
              <a:rPr lang="en-GB" sz="2800" b="1" dirty="0">
                <a:solidFill>
                  <a:prstClr val="black"/>
                </a:solidFill>
                <a:latin typeface="Calibri" pitchFamily="34" charset="0"/>
              </a:rPr>
              <a:t>dea</a:t>
            </a:r>
            <a:endParaRPr lang="en-GB" sz="2800" b="1" dirty="0">
              <a:solidFill>
                <a:prstClr val="black"/>
              </a:solidFill>
              <a:latin typeface="Calibri" pitchFamily="34" charset="0"/>
              <a:cs typeface="Times New Roman" pitchFamily="18" charset="0"/>
            </a:endParaRPr>
          </a:p>
        </p:txBody>
      </p:sp>
      <p:sp>
        <p:nvSpPr>
          <p:cNvPr id="26" name="Text Box 52"/>
          <p:cNvSpPr txBox="1">
            <a:spLocks noChangeArrowheads="1"/>
          </p:cNvSpPr>
          <p:nvPr/>
        </p:nvSpPr>
        <p:spPr bwMode="auto">
          <a:xfrm>
            <a:off x="6913563" y="119697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o</a:t>
            </a:r>
            <a:r>
              <a:rPr lang="en-GB" sz="2800" b="1">
                <a:solidFill>
                  <a:prstClr val="black"/>
                </a:solidFill>
                <a:latin typeface="Calibri" pitchFamily="34" charset="0"/>
              </a:rPr>
              <a:t>lvidar</a:t>
            </a:r>
            <a:endParaRPr lang="en-GB" sz="2800" b="1">
              <a:solidFill>
                <a:prstClr val="black"/>
              </a:solidFill>
              <a:latin typeface="Calibri" pitchFamily="34" charset="0"/>
              <a:cs typeface="Times New Roman" pitchFamily="18" charset="0"/>
            </a:endParaRPr>
          </a:p>
        </p:txBody>
      </p:sp>
      <p:sp>
        <p:nvSpPr>
          <p:cNvPr id="27" name="Text Box 53"/>
          <p:cNvSpPr txBox="1">
            <a:spLocks noChangeArrowheads="1"/>
          </p:cNvSpPr>
          <p:nvPr/>
        </p:nvSpPr>
        <p:spPr bwMode="auto">
          <a:xfrm>
            <a:off x="73025"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u</a:t>
            </a:r>
            <a:r>
              <a:rPr lang="en-GB" sz="2800" b="1">
                <a:solidFill>
                  <a:prstClr val="black"/>
                </a:solidFill>
                <a:latin typeface="Calibri" pitchFamily="34" charset="0"/>
              </a:rPr>
              <a:t>niverso</a:t>
            </a:r>
            <a:endParaRPr lang="en-GB" sz="2800" b="1">
              <a:solidFill>
                <a:prstClr val="black"/>
              </a:solidFill>
              <a:latin typeface="Calibri" pitchFamily="34" charset="0"/>
              <a:cs typeface="Times New Roman" pitchFamily="18" charset="0"/>
            </a:endParaRPr>
          </a:p>
        </p:txBody>
      </p:sp>
      <p:sp>
        <p:nvSpPr>
          <p:cNvPr id="28" name="Text Box 54"/>
          <p:cNvSpPr txBox="1">
            <a:spLocks noChangeArrowheads="1"/>
          </p:cNvSpPr>
          <p:nvPr/>
        </p:nvSpPr>
        <p:spPr bwMode="auto">
          <a:xfrm>
            <a:off x="2305050"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ce</a:t>
            </a:r>
            <a:r>
              <a:rPr lang="en-GB" sz="2800" b="1">
                <a:solidFill>
                  <a:prstClr val="black"/>
                </a:solidFill>
                <a:latin typeface="Calibri" pitchFamily="34" charset="0"/>
              </a:rPr>
              <a:t>rdo</a:t>
            </a:r>
            <a:endParaRPr lang="en-GB" sz="2800" b="1">
              <a:solidFill>
                <a:prstClr val="black"/>
              </a:solidFill>
              <a:latin typeface="Calibri" pitchFamily="34" charset="0"/>
              <a:cs typeface="Times New Roman" pitchFamily="18" charset="0"/>
            </a:endParaRPr>
          </a:p>
        </p:txBody>
      </p:sp>
      <p:sp>
        <p:nvSpPr>
          <p:cNvPr id="29" name="Text Box 55"/>
          <p:cNvSpPr txBox="1">
            <a:spLocks noChangeArrowheads="1"/>
          </p:cNvSpPr>
          <p:nvPr/>
        </p:nvSpPr>
        <p:spPr bwMode="auto">
          <a:xfrm>
            <a:off x="4608513" y="290988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ci</a:t>
            </a:r>
            <a:r>
              <a:rPr lang="en-GB" sz="2800" b="1">
                <a:solidFill>
                  <a:prstClr val="black"/>
                </a:solidFill>
                <a:latin typeface="Calibri" pitchFamily="34" charset="0"/>
              </a:rPr>
              <a:t>clista</a:t>
            </a:r>
            <a:endParaRPr lang="en-GB" sz="2800" b="1">
              <a:solidFill>
                <a:prstClr val="black"/>
              </a:solidFill>
              <a:latin typeface="Calibri" pitchFamily="34" charset="0"/>
              <a:cs typeface="Times New Roman" pitchFamily="18" charset="0"/>
            </a:endParaRPr>
          </a:p>
        </p:txBody>
      </p:sp>
      <p:sp>
        <p:nvSpPr>
          <p:cNvPr id="30" name="Text Box 56"/>
          <p:cNvSpPr txBox="1">
            <a:spLocks noChangeArrowheads="1"/>
          </p:cNvSpPr>
          <p:nvPr/>
        </p:nvSpPr>
        <p:spPr bwMode="auto">
          <a:xfrm>
            <a:off x="6877050" y="28527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ca</a:t>
            </a:r>
            <a:r>
              <a:rPr lang="en-GB" sz="2800" b="1">
                <a:solidFill>
                  <a:prstClr val="black"/>
                </a:solidFill>
                <a:latin typeface="Calibri" pitchFamily="34" charset="0"/>
              </a:rPr>
              <a:t>sa</a:t>
            </a:r>
            <a:endParaRPr lang="en-GB" sz="2800" b="1">
              <a:solidFill>
                <a:prstClr val="black"/>
              </a:solidFill>
              <a:latin typeface="Calibri" pitchFamily="34" charset="0"/>
              <a:cs typeface="Times New Roman" pitchFamily="18" charset="0"/>
            </a:endParaRPr>
          </a:p>
        </p:txBody>
      </p:sp>
      <p:sp>
        <p:nvSpPr>
          <p:cNvPr id="31" name="Text Box 57"/>
          <p:cNvSpPr txBox="1">
            <a:spLocks noChangeArrowheads="1"/>
          </p:cNvSpPr>
          <p:nvPr/>
        </p:nvSpPr>
        <p:spPr bwMode="auto">
          <a:xfrm>
            <a:off x="73025" y="456565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co</a:t>
            </a:r>
            <a:r>
              <a:rPr lang="en-GB" sz="2800" b="1">
                <a:solidFill>
                  <a:prstClr val="black"/>
                </a:solidFill>
                <a:latin typeface="Calibri" pitchFamily="34" charset="0"/>
              </a:rPr>
              <a:t>che</a:t>
            </a:r>
            <a:endParaRPr lang="en-GB" sz="2800" b="1">
              <a:solidFill>
                <a:prstClr val="black"/>
              </a:solidFill>
              <a:latin typeface="Calibri" pitchFamily="34" charset="0"/>
              <a:cs typeface="Times New Roman" pitchFamily="18" charset="0"/>
            </a:endParaRPr>
          </a:p>
        </p:txBody>
      </p:sp>
      <p:sp>
        <p:nvSpPr>
          <p:cNvPr id="32" name="Text Box 58"/>
          <p:cNvSpPr txBox="1">
            <a:spLocks noChangeArrowheads="1"/>
          </p:cNvSpPr>
          <p:nvPr/>
        </p:nvSpPr>
        <p:spPr bwMode="auto">
          <a:xfrm>
            <a:off x="2339975" y="458152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cu</a:t>
            </a:r>
            <a:r>
              <a:rPr lang="en-GB" sz="2800" b="1">
                <a:solidFill>
                  <a:prstClr val="black"/>
                </a:solidFill>
                <a:latin typeface="Calibri" pitchFamily="34" charset="0"/>
              </a:rPr>
              <a:t>caracha</a:t>
            </a:r>
            <a:endParaRPr lang="en-GB" sz="2800" b="1">
              <a:solidFill>
                <a:prstClr val="black"/>
              </a:solidFill>
              <a:latin typeface="Calibri" pitchFamily="34" charset="0"/>
              <a:cs typeface="Times New Roman" pitchFamily="18" charset="0"/>
            </a:endParaRPr>
          </a:p>
        </p:txBody>
      </p:sp>
      <p:sp>
        <p:nvSpPr>
          <p:cNvPr id="33" name="Text Box 59"/>
          <p:cNvSpPr txBox="1">
            <a:spLocks noChangeArrowheads="1"/>
          </p:cNvSpPr>
          <p:nvPr/>
        </p:nvSpPr>
        <p:spPr bwMode="auto">
          <a:xfrm>
            <a:off x="4681538" y="458152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gi</a:t>
            </a:r>
            <a:r>
              <a:rPr lang="en-GB" sz="2800" b="1">
                <a:solidFill>
                  <a:prstClr val="black"/>
                </a:solidFill>
                <a:latin typeface="Calibri" pitchFamily="34" charset="0"/>
              </a:rPr>
              <a:t>mn</a:t>
            </a:r>
            <a:r>
              <a:rPr lang="en-GB" sz="2800" b="1">
                <a:solidFill>
                  <a:prstClr val="black"/>
                </a:solidFill>
                <a:latin typeface="Calibri" pitchFamily="34" charset="0"/>
                <a:cs typeface="Arial" pitchFamily="34" charset="0"/>
              </a:rPr>
              <a:t>asia</a:t>
            </a:r>
            <a:endParaRPr lang="en-GB" sz="2800" b="1">
              <a:solidFill>
                <a:prstClr val="black"/>
              </a:solidFill>
              <a:latin typeface="Calibri" pitchFamily="34" charset="0"/>
              <a:cs typeface="Times New Roman" pitchFamily="18" charset="0"/>
            </a:endParaRPr>
          </a:p>
        </p:txBody>
      </p:sp>
      <p:sp>
        <p:nvSpPr>
          <p:cNvPr id="34" name="Text Box 60"/>
          <p:cNvSpPr txBox="1">
            <a:spLocks noChangeArrowheads="1"/>
          </p:cNvSpPr>
          <p:nvPr/>
        </p:nvSpPr>
        <p:spPr bwMode="auto">
          <a:xfrm>
            <a:off x="6877050" y="4627563"/>
            <a:ext cx="2195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b="1" u="sng">
                <a:solidFill>
                  <a:prstClr val="black"/>
                </a:solidFill>
                <a:latin typeface="Calibri" pitchFamily="34" charset="0"/>
              </a:rPr>
              <a:t>h</a:t>
            </a:r>
            <a:r>
              <a:rPr lang="en-GB" sz="2000" b="1">
                <a:solidFill>
                  <a:prstClr val="black"/>
                </a:solidFill>
                <a:latin typeface="Calibri" pitchFamily="34" charset="0"/>
              </a:rPr>
              <a:t>amburguesa</a:t>
            </a:r>
            <a:endParaRPr lang="en-GB" sz="2000" b="1">
              <a:solidFill>
                <a:prstClr val="black"/>
              </a:solidFill>
              <a:latin typeface="Calibri" pitchFamily="34" charset="0"/>
              <a:cs typeface="Times New Roman" pitchFamily="18" charset="0"/>
            </a:endParaRPr>
          </a:p>
        </p:txBody>
      </p:sp>
      <p:sp>
        <p:nvSpPr>
          <p:cNvPr id="35" name="Text Box 61"/>
          <p:cNvSpPr txBox="1">
            <a:spLocks noChangeArrowheads="1"/>
          </p:cNvSpPr>
          <p:nvPr/>
        </p:nvSpPr>
        <p:spPr bwMode="auto">
          <a:xfrm>
            <a:off x="7302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solidFill>
                  <a:prstClr val="black"/>
                </a:solidFill>
                <a:latin typeface="Calibri" pitchFamily="34" charset="0"/>
              </a:rPr>
              <a:t>Espa</a:t>
            </a:r>
            <a:r>
              <a:rPr lang="en-GB" sz="2800" b="1" u="sng">
                <a:solidFill>
                  <a:prstClr val="black"/>
                </a:solidFill>
                <a:latin typeface="Calibri" pitchFamily="34" charset="0"/>
                <a:cs typeface="Times New Roman" pitchFamily="18" charset="0"/>
              </a:rPr>
              <a:t>ñ</a:t>
            </a:r>
            <a:r>
              <a:rPr lang="en-GB" sz="2800" b="1">
                <a:solidFill>
                  <a:prstClr val="black"/>
                </a:solidFill>
                <a:latin typeface="Calibri" pitchFamily="34" charset="0"/>
                <a:cs typeface="Times New Roman" pitchFamily="18" charset="0"/>
              </a:rPr>
              <a:t>a</a:t>
            </a:r>
          </a:p>
        </p:txBody>
      </p:sp>
      <p:sp>
        <p:nvSpPr>
          <p:cNvPr id="36" name="Text Box 62"/>
          <p:cNvSpPr txBox="1">
            <a:spLocks noChangeArrowheads="1"/>
          </p:cNvSpPr>
          <p:nvPr/>
        </p:nvSpPr>
        <p:spPr bwMode="auto">
          <a:xfrm>
            <a:off x="2376488"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z</a:t>
            </a:r>
            <a:r>
              <a:rPr lang="en-GB" sz="2800" b="1">
                <a:solidFill>
                  <a:prstClr val="black"/>
                </a:solidFill>
                <a:latin typeface="Calibri" pitchFamily="34" charset="0"/>
              </a:rPr>
              <a:t>umo</a:t>
            </a:r>
            <a:endParaRPr lang="en-GB" sz="2800" b="1">
              <a:solidFill>
                <a:prstClr val="black"/>
              </a:solidFill>
              <a:latin typeface="Calibri" pitchFamily="34" charset="0"/>
              <a:cs typeface="Times New Roman" pitchFamily="18" charset="0"/>
            </a:endParaRPr>
          </a:p>
        </p:txBody>
      </p:sp>
      <p:sp>
        <p:nvSpPr>
          <p:cNvPr id="37" name="Text Box 63"/>
          <p:cNvSpPr txBox="1">
            <a:spLocks noChangeArrowheads="1"/>
          </p:cNvSpPr>
          <p:nvPr/>
        </p:nvSpPr>
        <p:spPr bwMode="auto">
          <a:xfrm>
            <a:off x="453707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solidFill>
                  <a:prstClr val="black"/>
                </a:solidFill>
                <a:latin typeface="Calibri" pitchFamily="34" charset="0"/>
              </a:rPr>
              <a:t>gu</a:t>
            </a:r>
            <a:r>
              <a:rPr lang="en-GB" sz="2800" b="1" dirty="0" err="1" smtClean="0">
                <a:solidFill>
                  <a:prstClr val="black"/>
                </a:solidFill>
                <a:latin typeface="Calibri" pitchFamily="34" charset="0"/>
              </a:rPr>
              <a:t>sano</a:t>
            </a:r>
            <a:endParaRPr lang="en-GB" sz="2800" b="1" dirty="0">
              <a:solidFill>
                <a:prstClr val="black"/>
              </a:solidFill>
              <a:latin typeface="Calibri" pitchFamily="34" charset="0"/>
              <a:cs typeface="Times New Roman" pitchFamily="18" charset="0"/>
            </a:endParaRPr>
          </a:p>
        </p:txBody>
      </p:sp>
      <p:sp>
        <p:nvSpPr>
          <p:cNvPr id="38" name="Text Box 64"/>
          <p:cNvSpPr txBox="1">
            <a:spLocks noChangeArrowheads="1"/>
          </p:cNvSpPr>
          <p:nvPr/>
        </p:nvSpPr>
        <p:spPr bwMode="auto">
          <a:xfrm>
            <a:off x="6913563"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ll</a:t>
            </a:r>
            <a:r>
              <a:rPr lang="en-GB" sz="2800" b="1">
                <a:solidFill>
                  <a:prstClr val="black"/>
                </a:solidFill>
                <a:latin typeface="Calibri" pitchFamily="34" charset="0"/>
              </a:rPr>
              <a:t>ave</a:t>
            </a:r>
            <a:endParaRPr lang="en-GB" sz="2800" b="1">
              <a:solidFill>
                <a:prstClr val="black"/>
              </a:solidFill>
              <a:latin typeface="Calibri" pitchFamily="34" charset="0"/>
              <a:cs typeface="Times New Roman" pitchFamily="18" charset="0"/>
            </a:endParaRPr>
          </a:p>
        </p:txBody>
      </p:sp>
      <p:pic>
        <p:nvPicPr>
          <p:cNvPr id="39" name="Picture 6" descr="elephant"/>
          <p:cNvPicPr>
            <a:picLocks noChangeAspect="1" noChangeArrowheads="1"/>
          </p:cNvPicPr>
          <p:nvPr/>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714625" y="285750"/>
            <a:ext cx="1239838"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2"/>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358063" y="0"/>
            <a:ext cx="108585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364"/>
          <a:stretch>
            <a:fillRect/>
          </a:stretch>
        </p:blipFill>
        <p:spPr bwMode="auto">
          <a:xfrm>
            <a:off x="571500" y="-285750"/>
            <a:ext cx="147955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 descr="ca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0" y="3500438"/>
            <a:ext cx="17494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7" descr="cosmos"/>
          <p:cNvPicPr>
            <a:picLocks noChangeAspect="1" noChangeArrowheads="1"/>
          </p:cNvPicPr>
          <p:nvPr/>
        </p:nvPicPr>
        <p:blipFill>
          <a:blip r:embed="rId7"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rot="-806604">
            <a:off x="107162" y="1795713"/>
            <a:ext cx="17145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2313" y="1857375"/>
            <a:ext cx="1736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
          <p:cNvPicPr>
            <a:picLocks noChangeAspect="1" noChangeArrowheads="1"/>
          </p:cNvPicPr>
          <p:nvPr/>
        </p:nvPicPr>
        <p:blipFill>
          <a:blip r:embed="rId9" cstate="print">
            <a:clrChange>
              <a:clrFrom>
                <a:srgbClr val="FCFDFB"/>
              </a:clrFrom>
              <a:clrTo>
                <a:srgbClr val="FCFDFB">
                  <a:alpha val="0"/>
                </a:srgbClr>
              </a:clrTo>
            </a:clrChange>
            <a:extLst>
              <a:ext uri="{28A0092B-C50C-407E-A947-70E740481C1C}">
                <a14:useLocalDpi xmlns:a14="http://schemas.microsoft.com/office/drawing/2010/main" val="0"/>
              </a:ext>
            </a:extLst>
          </a:blip>
          <a:srcRect/>
          <a:stretch>
            <a:fillRect/>
          </a:stretch>
        </p:blipFill>
        <p:spPr bwMode="auto">
          <a:xfrm>
            <a:off x="2714625" y="3643313"/>
            <a:ext cx="15621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6"/>
          <p:cNvPicPr>
            <a:picLocks noChangeAspect="1" noChangeArrowheads="1"/>
          </p:cNvPicPr>
          <p:nvPr/>
        </p:nvPicPr>
        <p:blipFill>
          <a:blip r:embed="rId10" cstate="print">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5286375" y="3571875"/>
            <a:ext cx="6413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9"/>
          <p:cNvPicPr>
            <a:picLocks noChangeAspect="1" noChangeArrowheads="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643438" y="285750"/>
            <a:ext cx="131286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8686">
            <a:off x="7219950" y="5434013"/>
            <a:ext cx="21955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0938" y="3500438"/>
            <a:ext cx="1109662"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
          <p:cNvPicPr>
            <a:picLocks noChangeAspect="1" noChangeArrowheads="1"/>
          </p:cNvPicPr>
          <p:nvPr/>
        </p:nvPicPr>
        <p:blipFill>
          <a:blip r:embed="rId14" cstate="print">
            <a:clrChange>
              <a:clrFrom>
                <a:srgbClr val="FEFFFD"/>
              </a:clrFrom>
              <a:clrTo>
                <a:srgbClr val="FEFFFD">
                  <a:alpha val="0"/>
                </a:srgbClr>
              </a:clrTo>
            </a:clrChange>
            <a:extLst>
              <a:ext uri="{28A0092B-C50C-407E-A947-70E740481C1C}">
                <a14:useLocalDpi xmlns:a14="http://schemas.microsoft.com/office/drawing/2010/main" val="0"/>
              </a:ext>
            </a:extLst>
          </a:blip>
          <a:srcRect/>
          <a:stretch>
            <a:fillRect/>
          </a:stretch>
        </p:blipFill>
        <p:spPr bwMode="auto">
          <a:xfrm>
            <a:off x="2873375" y="5143500"/>
            <a:ext cx="13065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3188" y="1714500"/>
            <a:ext cx="14287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4938" y="1857375"/>
            <a:ext cx="908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2938" y="5500688"/>
            <a:ext cx="11906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7" descr="worm"/>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4225" y="5297908"/>
            <a:ext cx="1490137" cy="1043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626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041679" y="3699647"/>
            <a:ext cx="1703341" cy="1145056"/>
          </a:xfrm>
          <a:prstGeom prst="rect">
            <a:avLst/>
          </a:prstGeom>
          <a:solidFill>
            <a:schemeClr val="bg1"/>
          </a:solidFill>
        </p:spPr>
      </p:pic>
      <p:graphicFrame>
        <p:nvGraphicFramePr>
          <p:cNvPr id="23" name="Table 22"/>
          <p:cNvGraphicFramePr>
            <a:graphicFrameLocks noGrp="1"/>
          </p:cNvGraphicFramePr>
          <p:nvPr/>
        </p:nvGraphicFramePr>
        <p:xfrm>
          <a:off x="0" y="23247"/>
          <a:ext cx="9144000" cy="6834752"/>
        </p:xfrm>
        <a:graphic>
          <a:graphicData uri="http://schemas.openxmlformats.org/drawingml/2006/table">
            <a:tbl>
              <a:tblPr firstRow="1" bandRow="1">
                <a:tableStyleId>{5940675A-B579-460E-94D1-54222C63F5DA}</a:tableStyleId>
              </a:tblPr>
              <a:tblGrid>
                <a:gridCol w="2286000"/>
                <a:gridCol w="2286000"/>
                <a:gridCol w="2286000"/>
                <a:gridCol w="2286000"/>
              </a:tblGrid>
              <a:tr h="1708688">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r>
              <a:tr h="1708688">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r h="170868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r>
              <a:tr h="170868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bl>
          </a:graphicData>
        </a:graphic>
      </p:graphicFrame>
      <p:pic>
        <p:nvPicPr>
          <p:cNvPr id="24" name="Picture 13" descr="boy_playing_video_games_hg_cl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2213" y="-27384"/>
            <a:ext cx="1163180" cy="174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3276918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3060" y="69071"/>
            <a:ext cx="1588284" cy="158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36"/>
          <p:cNvSpPr txBox="1">
            <a:spLocks noChangeArrowheads="1"/>
          </p:cNvSpPr>
          <p:nvPr/>
        </p:nvSpPr>
        <p:spPr bwMode="auto">
          <a:xfrm>
            <a:off x="-274281" y="126288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0000FF"/>
                </a:solidFill>
                <a:latin typeface="Calibri" panose="020F0502020204030204" pitchFamily="34" charset="0"/>
                <a:cs typeface="Arial" panose="020B0604020202020204" pitchFamily="34" charset="0"/>
              </a:rPr>
              <a:t>oi</a:t>
            </a:r>
            <a:r>
              <a:rPr lang="en-GB" sz="2800" b="1" dirty="0" err="1">
                <a:solidFill>
                  <a:prstClr val="black"/>
                </a:solidFill>
                <a:latin typeface="Calibri" panose="020F0502020204030204" pitchFamily="34" charset="0"/>
                <a:cs typeface="Arial" panose="020B0604020202020204" pitchFamily="34" charset="0"/>
              </a:rPr>
              <a:t>sson</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27" name="Oval 23"/>
          <p:cNvSpPr>
            <a:spLocks noChangeArrowheads="1"/>
          </p:cNvSpPr>
          <p:nvPr/>
        </p:nvSpPr>
        <p:spPr bwMode="auto">
          <a:xfrm>
            <a:off x="37662" y="69071"/>
            <a:ext cx="710773" cy="597851"/>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oi</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28" name="Oval 23"/>
          <p:cNvSpPr>
            <a:spLocks noChangeArrowheads="1"/>
          </p:cNvSpPr>
          <p:nvPr/>
        </p:nvSpPr>
        <p:spPr bwMode="auto">
          <a:xfrm>
            <a:off x="2351734" y="44625"/>
            <a:ext cx="705906" cy="575202"/>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ui</a:t>
            </a:r>
          </a:p>
        </p:txBody>
      </p:sp>
      <p:pic>
        <p:nvPicPr>
          <p:cNvPr id="29" name="Picture 2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5486" y="379415"/>
            <a:ext cx="1185374" cy="1185374"/>
          </a:xfrm>
          <a:prstGeom prst="rect">
            <a:avLst/>
          </a:prstGeom>
        </p:spPr>
      </p:pic>
      <p:sp>
        <p:nvSpPr>
          <p:cNvPr id="30" name="Text Box 36"/>
          <p:cNvSpPr txBox="1">
            <a:spLocks noChangeArrowheads="1"/>
          </p:cNvSpPr>
          <p:nvPr/>
        </p:nvSpPr>
        <p:spPr bwMode="auto">
          <a:xfrm>
            <a:off x="1587202" y="126288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err="1">
                <a:solidFill>
                  <a:prstClr val="black"/>
                </a:solidFill>
                <a:latin typeface="Calibri" panose="020F0502020204030204" pitchFamily="34" charset="0"/>
                <a:cs typeface="Arial" panose="020B0604020202020204" pitchFamily="34" charset="0"/>
              </a:rPr>
              <a:t>O</a:t>
            </a:r>
            <a:r>
              <a:rPr lang="en-GB" sz="2800" b="1" i="1" u="sng" dirty="0" err="1">
                <a:solidFill>
                  <a:srgbClr val="0000FF"/>
                </a:solidFill>
                <a:latin typeface="Calibri" panose="020F0502020204030204" pitchFamily="34" charset="0"/>
                <a:cs typeface="Arial" panose="020B0604020202020204" pitchFamily="34" charset="0"/>
              </a:rPr>
              <a:t>ui</a:t>
            </a:r>
            <a:r>
              <a:rPr lang="en-GB" sz="2800" b="1" dirty="0">
                <a:solidFill>
                  <a:prstClr val="black"/>
                </a:solidFill>
                <a:latin typeface="Calibri" panose="020F0502020204030204" pitchFamily="34" charset="0"/>
                <a:cs typeface="Arial" panose="020B0604020202020204" pitchFamily="34" charset="0"/>
              </a:rPr>
              <a: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31" name="Rectangle 30"/>
          <p:cNvSpPr/>
          <p:nvPr/>
        </p:nvSpPr>
        <p:spPr>
          <a:xfrm>
            <a:off x="5220072" y="1096189"/>
            <a:ext cx="1224136" cy="604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32" name="Oval 23"/>
          <p:cNvSpPr>
            <a:spLocks noChangeArrowheads="1"/>
          </p:cNvSpPr>
          <p:nvPr/>
        </p:nvSpPr>
        <p:spPr bwMode="auto">
          <a:xfrm>
            <a:off x="4615509" y="44624"/>
            <a:ext cx="732080" cy="575203"/>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eu</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33" name="Text Box 36"/>
          <p:cNvSpPr txBox="1">
            <a:spLocks noChangeArrowheads="1"/>
          </p:cNvSpPr>
          <p:nvPr/>
        </p:nvSpPr>
        <p:spPr bwMode="auto">
          <a:xfrm>
            <a:off x="4404506" y="1262885"/>
            <a:ext cx="2195512" cy="519112"/>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j</a:t>
            </a:r>
            <a:r>
              <a:rPr lang="en-GB" sz="2800" b="1" i="1" u="sng" dirty="0" err="1">
                <a:solidFill>
                  <a:srgbClr val="0000FF"/>
                </a:solidFill>
                <a:latin typeface="Calibri" panose="020F0502020204030204" pitchFamily="34" charset="0"/>
                <a:cs typeface="Arial" panose="020B0604020202020204" pitchFamily="34" charset="0"/>
              </a:rPr>
              <a:t>eu</a:t>
            </a:r>
            <a:r>
              <a:rPr lang="en-GB" sz="2800" b="1" dirty="0" err="1">
                <a:solidFill>
                  <a:prstClr val="black"/>
                </a:solidFill>
                <a:latin typeface="Calibri" panose="020F0502020204030204" pitchFamily="34" charset="0"/>
                <a:cs typeface="Arial" panose="020B0604020202020204" pitchFamily="34" charset="0"/>
              </a:rPr>
              <a:t>-vidéo</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34" name="Picture 16" descr="scissors_cut_hg_clr.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65221" y="212064"/>
            <a:ext cx="1945129"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36"/>
          <p:cNvSpPr txBox="1">
            <a:spLocks noChangeArrowheads="1"/>
          </p:cNvSpPr>
          <p:nvPr/>
        </p:nvSpPr>
        <p:spPr bwMode="auto">
          <a:xfrm>
            <a:off x="6600018" y="1246998"/>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les </a:t>
            </a:r>
            <a:r>
              <a:rPr lang="en-GB" sz="2800" b="1" dirty="0" err="1">
                <a:solidFill>
                  <a:prstClr val="black"/>
                </a:solidFill>
                <a:latin typeface="Calibri" panose="020F0502020204030204" pitchFamily="34" charset="0"/>
                <a:cs typeface="Arial" panose="020B0604020202020204" pitchFamily="34" charset="0"/>
              </a:rPr>
              <a:t>cise</a:t>
            </a:r>
            <a:r>
              <a:rPr lang="en-GB" sz="2800" b="1" i="1" u="sng" dirty="0" err="1">
                <a:solidFill>
                  <a:srgbClr val="0000FF"/>
                </a:solidFill>
                <a:latin typeface="Calibri" panose="020F0502020204030204" pitchFamily="34" charset="0"/>
                <a:cs typeface="Arial" panose="020B0604020202020204" pitchFamily="34" charset="0"/>
              </a:rPr>
              <a:t>au</a:t>
            </a:r>
            <a:r>
              <a:rPr lang="en-GB" sz="2800" b="1" dirty="0" err="1">
                <a:solidFill>
                  <a:prstClr val="black"/>
                </a:solidFill>
                <a:latin typeface="Calibri" panose="020F0502020204030204" pitchFamily="34" charset="0"/>
                <a:cs typeface="Arial" panose="020B0604020202020204" pitchFamily="34" charset="0"/>
              </a:rPr>
              <a:t>x</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36" name="Oval 23"/>
          <p:cNvSpPr>
            <a:spLocks noChangeArrowheads="1"/>
          </p:cNvSpPr>
          <p:nvPr/>
        </p:nvSpPr>
        <p:spPr bwMode="auto">
          <a:xfrm>
            <a:off x="6911183" y="44625"/>
            <a:ext cx="675564" cy="62229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a:solidFill>
                  <a:prstClr val="black"/>
                </a:solidFill>
                <a:latin typeface="AntigoniBd" pitchFamily="34" charset="0"/>
                <a:ea typeface="Batang" panose="02030600000101010101" pitchFamily="18" charset="-127"/>
                <a:cs typeface="Arial" panose="020B0604020202020204" pitchFamily="34" charset="0"/>
              </a:rPr>
              <a:t>au</a:t>
            </a:r>
          </a:p>
        </p:txBody>
      </p:sp>
      <p:pic>
        <p:nvPicPr>
          <p:cNvPr id="37" name="Picture 24" descr="chicken_eating_hg_clr.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0620" y="1403017"/>
            <a:ext cx="12493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6"/>
          <p:cNvSpPr txBox="1">
            <a:spLocks noChangeArrowheads="1"/>
          </p:cNvSpPr>
          <p:nvPr/>
        </p:nvSpPr>
        <p:spPr bwMode="auto">
          <a:xfrm>
            <a:off x="-430212" y="2973925"/>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FF0000"/>
                </a:solidFill>
                <a:latin typeface="Calibri" panose="020F0502020204030204" pitchFamily="34" charset="0"/>
                <a:cs typeface="Arial" panose="020B0604020202020204" pitchFamily="34" charset="0"/>
              </a:rPr>
              <a:t>ou</a:t>
            </a:r>
            <a:r>
              <a:rPr lang="en-GB" sz="2800" b="1" dirty="0" err="1">
                <a:solidFill>
                  <a:prstClr val="black"/>
                </a:solidFill>
                <a:latin typeface="Calibri" panose="020F0502020204030204" pitchFamily="34" charset="0"/>
                <a:cs typeface="Arial" panose="020B0604020202020204" pitchFamily="34" charset="0"/>
              </a:rPr>
              <a:t>le</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39" name="Oval 34"/>
          <p:cNvSpPr>
            <a:spLocks noChangeArrowheads="1"/>
          </p:cNvSpPr>
          <p:nvPr/>
        </p:nvSpPr>
        <p:spPr bwMode="auto">
          <a:xfrm>
            <a:off x="14155" y="1781998"/>
            <a:ext cx="778905" cy="59596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ou</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40" name="Text Box 36"/>
          <p:cNvSpPr txBox="1">
            <a:spLocks noChangeArrowheads="1"/>
          </p:cNvSpPr>
          <p:nvPr/>
        </p:nvSpPr>
        <p:spPr bwMode="auto">
          <a:xfrm>
            <a:off x="1761200" y="2976306"/>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m</a:t>
            </a:r>
            <a:r>
              <a:rPr lang="en-GB" sz="2800" b="1" i="1" u="sng" dirty="0">
                <a:solidFill>
                  <a:srgbClr val="0000FF"/>
                </a:solidFill>
                <a:latin typeface="Calibri" panose="020F0502020204030204" pitchFamily="34" charset="0"/>
                <a:cs typeface="Arial" panose="020B0604020202020204" pitchFamily="34" charset="0"/>
              </a:rPr>
              <a:t>i</a:t>
            </a:r>
            <a:r>
              <a:rPr lang="en-GB" sz="2800" b="1" dirty="0">
                <a:solidFill>
                  <a:prstClr val="black"/>
                </a:solidFill>
                <a:latin typeface="Calibri" panose="020F0502020204030204" pitchFamily="34" charset="0"/>
                <a:cs typeface="Arial" panose="020B0604020202020204" pitchFamily="34" charset="0"/>
              </a:rPr>
              <a:t>d</a:t>
            </a:r>
            <a:r>
              <a:rPr lang="en-GB" sz="2800" b="1" i="1" u="sng" dirty="0">
                <a:solidFill>
                  <a:srgbClr val="0000FF"/>
                </a:solidFill>
                <a:latin typeface="Calibri" panose="020F0502020204030204" pitchFamily="34" charset="0"/>
                <a:cs typeface="Arial" panose="020B0604020202020204" pitchFamily="34" charset="0"/>
              </a:rPr>
              <a:t>i</a:t>
            </a:r>
            <a:endParaRPr lang="en-GB" sz="2800" b="1" i="1" u="sng" dirty="0">
              <a:solidFill>
                <a:srgbClr val="0000FF"/>
              </a:solidFill>
              <a:latin typeface="Calibri" panose="020F0502020204030204" pitchFamily="34" charset="0"/>
              <a:cs typeface="Times New Roman" panose="02020603050405020304" pitchFamily="18" charset="0"/>
            </a:endParaRPr>
          </a:p>
        </p:txBody>
      </p:sp>
      <p:pic>
        <p:nvPicPr>
          <p:cNvPr id="41" name="Picture 71" descr="MCHH02154_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5004" y="1841216"/>
            <a:ext cx="1266726" cy="12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al 23"/>
          <p:cNvSpPr>
            <a:spLocks noChangeArrowheads="1"/>
          </p:cNvSpPr>
          <p:nvPr/>
        </p:nvSpPr>
        <p:spPr bwMode="auto">
          <a:xfrm>
            <a:off x="2309475" y="1788007"/>
            <a:ext cx="683568" cy="58995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i</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43" name="Text Box 36"/>
          <p:cNvSpPr txBox="1">
            <a:spLocks noChangeArrowheads="1"/>
          </p:cNvSpPr>
          <p:nvPr/>
        </p:nvSpPr>
        <p:spPr bwMode="auto">
          <a:xfrm>
            <a:off x="4392146" y="2971543"/>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les l</a:t>
            </a:r>
            <a:r>
              <a:rPr lang="en-GB" sz="2800" b="1" i="1" u="sng" dirty="0">
                <a:solidFill>
                  <a:srgbClr val="FF0000"/>
                </a:solidFill>
                <a:latin typeface="Calibri" panose="020F0502020204030204" pitchFamily="34" charset="0"/>
                <a:cs typeface="Arial" panose="020B0604020202020204" pitchFamily="34" charset="0"/>
              </a:rPr>
              <a:t>u</a:t>
            </a:r>
            <a:r>
              <a:rPr lang="en-GB" sz="2800" b="1" dirty="0">
                <a:solidFill>
                  <a:prstClr val="black"/>
                </a:solidFill>
                <a:latin typeface="Calibri" panose="020F0502020204030204" pitchFamily="34" charset="0"/>
                <a:cs typeface="Arial" panose="020B0604020202020204" pitchFamily="34" charset="0"/>
              </a:rPr>
              <a:t>nettes</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44" name="Oval 23"/>
          <p:cNvSpPr>
            <a:spLocks noChangeArrowheads="1"/>
          </p:cNvSpPr>
          <p:nvPr/>
        </p:nvSpPr>
        <p:spPr bwMode="auto">
          <a:xfrm>
            <a:off x="4647481" y="1781834"/>
            <a:ext cx="732080" cy="58007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u</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4006" y="1919735"/>
            <a:ext cx="1145224" cy="1141407"/>
          </a:xfrm>
          <a:prstGeom prst="rect">
            <a:avLst/>
          </a:prstGeom>
        </p:spPr>
      </p:pic>
      <p:sp>
        <p:nvSpPr>
          <p:cNvPr id="46" name="Text Box 36"/>
          <p:cNvSpPr txBox="1">
            <a:spLocks noChangeArrowheads="1"/>
          </p:cNvSpPr>
          <p:nvPr/>
        </p:nvSpPr>
        <p:spPr bwMode="auto">
          <a:xfrm>
            <a:off x="6361810" y="2971542"/>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b</a:t>
            </a:r>
            <a:r>
              <a:rPr lang="en-GB" sz="2800" b="1" i="1" u="sng" dirty="0" err="1">
                <a:solidFill>
                  <a:srgbClr val="0000FF"/>
                </a:solidFill>
                <a:latin typeface="Calibri" panose="020F0502020204030204" pitchFamily="34" charset="0"/>
                <a:cs typeface="Arial" panose="020B0604020202020204" pitchFamily="34" charset="0"/>
              </a:rPr>
              <a:t>é</a:t>
            </a:r>
            <a:r>
              <a:rPr lang="en-GB" sz="2800" b="1" dirty="0" err="1">
                <a:solidFill>
                  <a:prstClr val="black"/>
                </a:solidFill>
                <a:latin typeface="Calibri" panose="020F0502020204030204" pitchFamily="34" charset="0"/>
                <a:cs typeface="Arial" panose="020B0604020202020204" pitchFamily="34" charset="0"/>
              </a:rPr>
              <a:t>b</a:t>
            </a:r>
            <a:r>
              <a:rPr lang="en-GB" sz="2800" b="1" i="1" u="sng" dirty="0" err="1">
                <a:solidFill>
                  <a:srgbClr val="0000FF"/>
                </a:solidFill>
                <a:latin typeface="Calibri" panose="020F0502020204030204" pitchFamily="34" charset="0"/>
                <a:cs typeface="Arial" panose="020B0604020202020204" pitchFamily="34" charset="0"/>
              </a:rPr>
              <a:t>é</a:t>
            </a:r>
            <a:endParaRPr lang="en-GB" sz="2800" b="1" i="1" u="sng" dirty="0">
              <a:solidFill>
                <a:srgbClr val="0000FF"/>
              </a:solidFill>
              <a:latin typeface="Calibri" panose="020F0502020204030204" pitchFamily="34" charset="0"/>
              <a:cs typeface="Times New Roman" panose="02020603050405020304" pitchFamily="18" charset="0"/>
            </a:endParaRPr>
          </a:p>
        </p:txBody>
      </p:sp>
      <p:sp>
        <p:nvSpPr>
          <p:cNvPr id="47" name="Oval 23"/>
          <p:cNvSpPr>
            <a:spLocks noChangeArrowheads="1"/>
          </p:cNvSpPr>
          <p:nvPr/>
        </p:nvSpPr>
        <p:spPr bwMode="auto">
          <a:xfrm>
            <a:off x="6907191" y="1759876"/>
            <a:ext cx="710382" cy="573161"/>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é</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38428" y="1841216"/>
            <a:ext cx="994771" cy="1363209"/>
          </a:xfrm>
          <a:prstGeom prst="rect">
            <a:avLst/>
          </a:prstGeom>
        </p:spPr>
      </p:pic>
      <p:pic>
        <p:nvPicPr>
          <p:cNvPr id="49" name="Picture 20" descr="red_nosed_man_hg_clr.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08773" y="3411106"/>
            <a:ext cx="1204367" cy="173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36"/>
          <p:cNvSpPr txBox="1">
            <a:spLocks noChangeArrowheads="1"/>
          </p:cNvSpPr>
          <p:nvPr/>
        </p:nvSpPr>
        <p:spPr bwMode="auto">
          <a:xfrm>
            <a:off x="-584556" y="462720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n</a:t>
            </a:r>
            <a:r>
              <a:rPr lang="en-GB" sz="2800" b="1" i="1" u="sng" dirty="0" err="1">
                <a:solidFill>
                  <a:srgbClr val="0000FF"/>
                </a:solidFill>
                <a:latin typeface="Calibri" panose="020F0502020204030204" pitchFamily="34" charset="0"/>
                <a:cs typeface="Arial" panose="020B0604020202020204" pitchFamily="34" charset="0"/>
              </a:rPr>
              <a:t>ez</a:t>
            </a:r>
            <a:endParaRPr lang="en-GB" sz="2800" b="1" i="1" u="sng" dirty="0">
              <a:solidFill>
                <a:srgbClr val="0000FF"/>
              </a:solidFill>
              <a:latin typeface="Calibri" panose="020F0502020204030204" pitchFamily="34" charset="0"/>
              <a:cs typeface="Times New Roman" panose="02020603050405020304" pitchFamily="18" charset="0"/>
            </a:endParaRPr>
          </a:p>
        </p:txBody>
      </p:sp>
      <p:sp>
        <p:nvSpPr>
          <p:cNvPr id="51" name="Oval 23"/>
          <p:cNvSpPr>
            <a:spLocks noChangeArrowheads="1"/>
          </p:cNvSpPr>
          <p:nvPr/>
        </p:nvSpPr>
        <p:spPr bwMode="auto">
          <a:xfrm>
            <a:off x="37662" y="3490729"/>
            <a:ext cx="727081" cy="60303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ez</a:t>
            </a:r>
          </a:p>
        </p:txBody>
      </p:sp>
      <p:sp>
        <p:nvSpPr>
          <p:cNvPr id="52" name="Text Box 36"/>
          <p:cNvSpPr txBox="1">
            <a:spLocks noChangeArrowheads="1"/>
          </p:cNvSpPr>
          <p:nvPr/>
        </p:nvSpPr>
        <p:spPr bwMode="auto">
          <a:xfrm>
            <a:off x="1754268" y="4622445"/>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err="1">
                <a:solidFill>
                  <a:prstClr val="black"/>
                </a:solidFill>
                <a:latin typeface="Calibri" panose="020F0502020204030204" pitchFamily="34" charset="0"/>
                <a:cs typeface="Arial" panose="020B0604020202020204" pitchFamily="34" charset="0"/>
              </a:rPr>
              <a:t>dans</a:t>
            </a:r>
            <a:r>
              <a:rPr lang="en-GB" sz="2800" b="1" i="1" u="sng" dirty="0" err="1">
                <a:solidFill>
                  <a:srgbClr val="0000FF"/>
                </a:solidFill>
                <a:latin typeface="Calibri" panose="020F0502020204030204" pitchFamily="34" charset="0"/>
                <a:cs typeface="Arial" panose="020B0604020202020204" pitchFamily="34" charset="0"/>
              </a:rPr>
              <a:t>er</a:t>
            </a:r>
            <a:endParaRPr lang="en-GB" sz="2800" b="1" i="1" u="sng" dirty="0">
              <a:solidFill>
                <a:srgbClr val="0000FF"/>
              </a:solidFill>
              <a:latin typeface="Calibri" panose="020F0502020204030204" pitchFamily="34" charset="0"/>
              <a:cs typeface="Times New Roman" panose="02020603050405020304" pitchFamily="18" charset="0"/>
            </a:endParaRPr>
          </a:p>
        </p:txBody>
      </p:sp>
      <p:pic>
        <p:nvPicPr>
          <p:cNvPr id="53" name="Picture 29" descr="Homer fingers.gif"/>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80620" y="3490729"/>
            <a:ext cx="818977" cy="163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23"/>
          <p:cNvSpPr>
            <a:spLocks noChangeArrowheads="1"/>
          </p:cNvSpPr>
          <p:nvPr/>
        </p:nvSpPr>
        <p:spPr bwMode="auto">
          <a:xfrm>
            <a:off x="2328350" y="3497799"/>
            <a:ext cx="742594" cy="6572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er</a:t>
            </a:r>
          </a:p>
        </p:txBody>
      </p:sp>
      <p:sp>
        <p:nvSpPr>
          <p:cNvPr id="55" name="Text Box 36"/>
          <p:cNvSpPr txBox="1">
            <a:spLocks noChangeArrowheads="1"/>
          </p:cNvSpPr>
          <p:nvPr/>
        </p:nvSpPr>
        <p:spPr bwMode="auto">
          <a:xfrm>
            <a:off x="-576644" y="6375843"/>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prstClr val="black"/>
                </a:solidFill>
                <a:latin typeface="Calibri" panose="020F0502020204030204" pitchFamily="34" charset="0"/>
                <a:cs typeface="Arial" panose="020B0604020202020204" pitchFamily="34" charset="0"/>
              </a:rPr>
              <a:t>le v</a:t>
            </a:r>
            <a:r>
              <a:rPr lang="en-GB" sz="2800" b="1" i="1" u="sng">
                <a:solidFill>
                  <a:srgbClr val="0000FF"/>
                </a:solidFill>
                <a:latin typeface="Calibri" panose="020F0502020204030204" pitchFamily="34" charset="0"/>
                <a:cs typeface="Arial" panose="020B0604020202020204" pitchFamily="34" charset="0"/>
              </a:rPr>
              <a:t>in</a:t>
            </a:r>
            <a:endParaRPr lang="en-GB" sz="2800" b="1" i="1" u="sng">
              <a:solidFill>
                <a:srgbClr val="0000FF"/>
              </a:solidFill>
              <a:latin typeface="Calibri" panose="020F0502020204030204" pitchFamily="34" charset="0"/>
              <a:cs typeface="Times New Roman" panose="02020603050405020304" pitchFamily="18" charset="0"/>
            </a:endParaRPr>
          </a:p>
        </p:txBody>
      </p:sp>
      <p:pic>
        <p:nvPicPr>
          <p:cNvPr id="56" name="Picture 14" descr="ice_bucket_wine_chilling_hg_clr.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87287" y="5128683"/>
            <a:ext cx="13906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23"/>
          <p:cNvSpPr>
            <a:spLocks noChangeArrowheads="1"/>
          </p:cNvSpPr>
          <p:nvPr/>
        </p:nvSpPr>
        <p:spPr bwMode="auto">
          <a:xfrm>
            <a:off x="63921" y="5223171"/>
            <a:ext cx="677045" cy="570229"/>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in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58" name="Text Box 36"/>
          <p:cNvSpPr txBox="1">
            <a:spLocks noChangeArrowheads="1"/>
          </p:cNvSpPr>
          <p:nvPr/>
        </p:nvSpPr>
        <p:spPr bwMode="auto">
          <a:xfrm>
            <a:off x="2005486" y="6355373"/>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serp</a:t>
            </a:r>
            <a:r>
              <a:rPr lang="en-GB" sz="2800" b="1" i="1" u="sng" dirty="0">
                <a:solidFill>
                  <a:srgbClr val="0000FF"/>
                </a:solidFill>
                <a:latin typeface="Calibri" panose="020F0502020204030204" pitchFamily="34" charset="0"/>
                <a:cs typeface="Arial" panose="020B0604020202020204" pitchFamily="34" charset="0"/>
              </a:rPr>
              <a:t>en</a:t>
            </a:r>
            <a:r>
              <a:rPr lang="en-GB" sz="2800" b="1" dirty="0">
                <a:solidFill>
                  <a:prstClr val="black"/>
                </a:solidFill>
                <a:latin typeface="Calibri" panose="020F0502020204030204" pitchFamily="34" charset="0"/>
                <a:cs typeface="Arial" panose="020B0604020202020204" pitchFamily="34" charset="0"/>
              </a:rPr>
              <a:t>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59" name="Oval 28"/>
          <p:cNvSpPr>
            <a:spLocks noChangeArrowheads="1"/>
          </p:cNvSpPr>
          <p:nvPr/>
        </p:nvSpPr>
        <p:spPr bwMode="auto">
          <a:xfrm>
            <a:off x="2351734" y="5179623"/>
            <a:ext cx="773270" cy="61377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en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60" name="Picture 59"/>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3545" y="5231423"/>
            <a:ext cx="1215906" cy="1163041"/>
          </a:xfrm>
          <a:prstGeom prst="rect">
            <a:avLst/>
          </a:prstGeom>
        </p:spPr>
      </p:pic>
      <p:sp>
        <p:nvSpPr>
          <p:cNvPr id="61" name="Text Box 36"/>
          <p:cNvSpPr txBox="1">
            <a:spLocks noChangeArrowheads="1"/>
          </p:cNvSpPr>
          <p:nvPr/>
        </p:nvSpPr>
        <p:spPr bwMode="auto">
          <a:xfrm>
            <a:off x="6608192" y="4673868"/>
            <a:ext cx="25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dirty="0" err="1">
                <a:solidFill>
                  <a:prstClr val="black"/>
                </a:solidFill>
                <a:latin typeface="Calibri" panose="020F0502020204030204" pitchFamily="34" charset="0"/>
                <a:cs typeface="Arial" panose="020B0604020202020204" pitchFamily="34" charset="0"/>
              </a:rPr>
              <a:t>monta</a:t>
            </a:r>
            <a:r>
              <a:rPr lang="en-GB" sz="2800" b="1" i="1" u="sng" dirty="0" err="1">
                <a:solidFill>
                  <a:srgbClr val="FF0000"/>
                </a:solidFill>
                <a:latin typeface="Calibri" panose="020F0502020204030204" pitchFamily="34" charset="0"/>
                <a:cs typeface="Arial" panose="020B0604020202020204" pitchFamily="34" charset="0"/>
              </a:rPr>
              <a:t>gn</a:t>
            </a:r>
            <a:r>
              <a:rPr lang="en-GB" sz="2800" b="1" dirty="0" err="1">
                <a:solidFill>
                  <a:prstClr val="black"/>
                </a:solidFill>
                <a:latin typeface="Calibri" panose="020F0502020204030204" pitchFamily="34" charset="0"/>
                <a:cs typeface="Arial" panose="020B0604020202020204" pitchFamily="34" charset="0"/>
              </a:rPr>
              <a:t>e</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62" name="Picture 31" descr="32806940"/>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664339" y="4733992"/>
            <a:ext cx="157003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 Box 36"/>
          <p:cNvSpPr txBox="1">
            <a:spLocks noChangeArrowheads="1"/>
          </p:cNvSpPr>
          <p:nvPr/>
        </p:nvSpPr>
        <p:spPr bwMode="auto">
          <a:xfrm>
            <a:off x="6620373" y="6394464"/>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pollu</a:t>
            </a:r>
            <a:r>
              <a:rPr lang="en-GB" sz="2800" b="1" i="1" u="sng" dirty="0">
                <a:solidFill>
                  <a:srgbClr val="FF0000"/>
                </a:solidFill>
                <a:latin typeface="Calibri" panose="020F0502020204030204" pitchFamily="34" charset="0"/>
                <a:cs typeface="Arial" panose="020B0604020202020204" pitchFamily="34" charset="0"/>
              </a:rPr>
              <a:t>tion</a:t>
            </a:r>
            <a:endParaRPr lang="en-GB" sz="2800" b="1" i="1" u="sng" dirty="0">
              <a:solidFill>
                <a:srgbClr val="FF0000"/>
              </a:solidFill>
              <a:latin typeface="Calibri" panose="020F0502020204030204" pitchFamily="34" charset="0"/>
              <a:cs typeface="Times New Roman" panose="02020603050405020304" pitchFamily="18" charset="0"/>
            </a:endParaRPr>
          </a:p>
        </p:txBody>
      </p:sp>
      <p:sp>
        <p:nvSpPr>
          <p:cNvPr id="64" name="Oval 23"/>
          <p:cNvSpPr>
            <a:spLocks noChangeArrowheads="1"/>
          </p:cNvSpPr>
          <p:nvPr/>
        </p:nvSpPr>
        <p:spPr bwMode="auto">
          <a:xfrm>
            <a:off x="6904140" y="5197088"/>
            <a:ext cx="1079500" cy="71913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tion</a:t>
            </a:r>
          </a:p>
        </p:txBody>
      </p:sp>
      <p:sp>
        <p:nvSpPr>
          <p:cNvPr id="65" name="Oval 23"/>
          <p:cNvSpPr>
            <a:spLocks noChangeArrowheads="1"/>
          </p:cNvSpPr>
          <p:nvPr/>
        </p:nvSpPr>
        <p:spPr bwMode="auto">
          <a:xfrm>
            <a:off x="4624297" y="3486840"/>
            <a:ext cx="767741" cy="67911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qu</a:t>
            </a:r>
          </a:p>
        </p:txBody>
      </p:sp>
      <p:sp>
        <p:nvSpPr>
          <p:cNvPr id="66" name="Oval 23"/>
          <p:cNvSpPr>
            <a:spLocks noChangeArrowheads="1"/>
          </p:cNvSpPr>
          <p:nvPr/>
        </p:nvSpPr>
        <p:spPr bwMode="auto">
          <a:xfrm>
            <a:off x="6893749" y="3517807"/>
            <a:ext cx="772561" cy="66165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gn</a:t>
            </a:r>
          </a:p>
        </p:txBody>
      </p:sp>
      <p:sp>
        <p:nvSpPr>
          <p:cNvPr id="67" name="Text Box 36"/>
          <p:cNvSpPr txBox="1">
            <a:spLocks noChangeArrowheads="1"/>
          </p:cNvSpPr>
          <p:nvPr/>
        </p:nvSpPr>
        <p:spPr bwMode="auto">
          <a:xfrm>
            <a:off x="3916612" y="6368564"/>
            <a:ext cx="2500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0000FF"/>
                </a:solidFill>
                <a:latin typeface="Calibri" panose="020F0502020204030204" pitchFamily="34" charset="0"/>
                <a:cs typeface="Arial" panose="020B0604020202020204" pitchFamily="34" charset="0"/>
              </a:rPr>
              <a:t>on</a:t>
            </a:r>
            <a:r>
              <a:rPr lang="en-GB" sz="2800" b="1" dirty="0" err="1">
                <a:solidFill>
                  <a:prstClr val="black"/>
                </a:solidFill>
                <a:latin typeface="Calibri" panose="020F0502020204030204" pitchFamily="34" charset="0"/>
                <a:cs typeface="Arial" panose="020B0604020202020204" pitchFamily="34" charset="0"/>
              </a:rPr>
              <a:t>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68" name="Oval 23"/>
          <p:cNvSpPr>
            <a:spLocks noChangeArrowheads="1"/>
          </p:cNvSpPr>
          <p:nvPr/>
        </p:nvSpPr>
        <p:spPr bwMode="auto">
          <a:xfrm>
            <a:off x="4637992" y="5179623"/>
            <a:ext cx="754046" cy="626969"/>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on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69" name="Text Box 36"/>
          <p:cNvSpPr txBox="1">
            <a:spLocks noChangeArrowheads="1"/>
          </p:cNvSpPr>
          <p:nvPr/>
        </p:nvSpPr>
        <p:spPr bwMode="auto">
          <a:xfrm>
            <a:off x="4360860" y="4661536"/>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i="1" u="sng" dirty="0">
                <a:solidFill>
                  <a:srgbClr val="FF0000"/>
                </a:solidFill>
                <a:latin typeface="Calibri" panose="020F0502020204030204" pitchFamily="34" charset="0"/>
                <a:cs typeface="Arial" panose="020B0604020202020204" pitchFamily="34" charset="0"/>
              </a:rPr>
              <a:t>qu</a:t>
            </a:r>
            <a:r>
              <a:rPr lang="en-GB" sz="2800" b="1" dirty="0">
                <a:solidFill>
                  <a:prstClr val="black"/>
                </a:solidFill>
                <a:latin typeface="Calibri" panose="020F0502020204030204" pitchFamily="34" charset="0"/>
                <a:cs typeface="Arial" panose="020B0604020202020204" pitchFamily="34" charset="0"/>
              </a:rPr>
              <a:t>estion</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70" name="Picture 3" descr="mountain_clipart_9_1_"/>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18129" y="3594186"/>
            <a:ext cx="1280590" cy="111409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34331" y="5309473"/>
            <a:ext cx="1314835" cy="1229824"/>
          </a:xfrm>
          <a:prstGeom prst="rect">
            <a:avLst/>
          </a:prstGeom>
        </p:spPr>
      </p:pic>
    </p:spTree>
    <p:extLst>
      <p:ext uri="{BB962C8B-B14F-4D97-AF65-F5344CB8AC3E}">
        <p14:creationId xmlns:p14="http://schemas.microsoft.com/office/powerpoint/2010/main" val="2871903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Table 20"/>
          <p:cNvGraphicFramePr>
            <a:graphicFrameLocks noGrp="1"/>
          </p:cNvGraphicFramePr>
          <p:nvPr>
            <p:extLst>
              <p:ext uri="{D42A27DB-BD31-4B8C-83A1-F6EECF244321}">
                <p14:modId xmlns:p14="http://schemas.microsoft.com/office/powerpoint/2010/main" val="1730226073"/>
              </p:ext>
            </p:extLst>
          </p:nvPr>
        </p:nvGraphicFramePr>
        <p:xfrm>
          <a:off x="0" y="0"/>
          <a:ext cx="9144000" cy="4457700"/>
        </p:xfrm>
        <a:graphic>
          <a:graphicData uri="http://schemas.openxmlformats.org/drawingml/2006/table">
            <a:tbl>
              <a:tblPr firstRow="1" bandRow="1">
                <a:tableStyleId>{5940675A-B579-460E-94D1-54222C63F5DA}</a:tableStyleId>
              </a:tblPr>
              <a:tblGrid>
                <a:gridCol w="1828800"/>
                <a:gridCol w="1828800"/>
                <a:gridCol w="1828800"/>
                <a:gridCol w="1828800"/>
                <a:gridCol w="1828800"/>
              </a:tblGrid>
              <a:tr h="2228850">
                <a:tc>
                  <a:txBody>
                    <a:bodyPr/>
                    <a:lstStyle/>
                    <a:p>
                      <a:r>
                        <a:rPr lang="en-GB" dirty="0" smtClean="0"/>
                        <a:t>1</a:t>
                      </a:r>
                      <a:endParaRPr lang="en-GB" dirty="0"/>
                    </a:p>
                  </a:txBody>
                  <a:tcPr/>
                </a:tc>
                <a:tc>
                  <a:txBody>
                    <a:bodyPr/>
                    <a:lstStyle/>
                    <a:p>
                      <a:r>
                        <a:rPr lang="en-GB" dirty="0" smtClean="0"/>
                        <a:t>2</a:t>
                      </a:r>
                      <a:endParaRPr lang="en-GB" dirty="0"/>
                    </a:p>
                  </a:txBody>
                  <a:tcPr/>
                </a:tc>
                <a:tc>
                  <a:txBody>
                    <a:bodyPr/>
                    <a:lstStyle/>
                    <a:p>
                      <a:r>
                        <a:rPr lang="en-GB" dirty="0" smtClean="0"/>
                        <a:t>3</a:t>
                      </a:r>
                      <a:endParaRPr lang="en-GB" dirty="0"/>
                    </a:p>
                  </a:txBody>
                  <a:tcPr/>
                </a:tc>
                <a:tc>
                  <a:txBody>
                    <a:bodyPr/>
                    <a:lstStyle/>
                    <a:p>
                      <a:r>
                        <a:rPr lang="en-GB" dirty="0" smtClean="0"/>
                        <a:t>4</a:t>
                      </a:r>
                      <a:endParaRPr lang="en-GB" dirty="0"/>
                    </a:p>
                  </a:txBody>
                  <a:tcPr/>
                </a:tc>
                <a:tc>
                  <a:txBody>
                    <a:bodyPr/>
                    <a:lstStyle/>
                    <a:p>
                      <a:r>
                        <a:rPr lang="en-GB" dirty="0" smtClean="0"/>
                        <a:t>5</a:t>
                      </a:r>
                      <a:endParaRPr lang="en-GB" dirty="0"/>
                    </a:p>
                  </a:txBody>
                  <a:tcPr/>
                </a:tc>
              </a:tr>
              <a:tr h="2228850">
                <a:tc>
                  <a:txBody>
                    <a:bodyPr/>
                    <a:lstStyle/>
                    <a:p>
                      <a:r>
                        <a:rPr lang="en-GB" dirty="0" smtClean="0"/>
                        <a:t>6</a:t>
                      </a:r>
                      <a:endParaRPr lang="en-GB" dirty="0"/>
                    </a:p>
                  </a:txBody>
                  <a:tcPr/>
                </a:tc>
                <a:tc>
                  <a:txBody>
                    <a:bodyPr/>
                    <a:lstStyle/>
                    <a:p>
                      <a:r>
                        <a:rPr lang="en-GB" dirty="0" smtClean="0"/>
                        <a:t>7</a:t>
                      </a:r>
                      <a:endParaRPr lang="en-GB" dirty="0"/>
                    </a:p>
                  </a:txBody>
                  <a:tcPr/>
                </a:tc>
                <a:tc>
                  <a:txBody>
                    <a:bodyPr/>
                    <a:lstStyle/>
                    <a:p>
                      <a:r>
                        <a:rPr lang="en-GB" dirty="0" smtClean="0"/>
                        <a:t>8</a:t>
                      </a:r>
                      <a:endParaRPr lang="en-GB" dirty="0"/>
                    </a:p>
                  </a:txBody>
                  <a:tcPr/>
                </a:tc>
                <a:tc>
                  <a:txBody>
                    <a:bodyPr/>
                    <a:lstStyle/>
                    <a:p>
                      <a:r>
                        <a:rPr lang="en-GB" dirty="0" smtClean="0"/>
                        <a:t>9</a:t>
                      </a:r>
                      <a:endParaRPr lang="en-GB" dirty="0"/>
                    </a:p>
                  </a:txBody>
                  <a:tcPr/>
                </a:tc>
                <a:tc>
                  <a:txBody>
                    <a:bodyPr/>
                    <a:lstStyle/>
                    <a:p>
                      <a:r>
                        <a:rPr lang="en-GB" dirty="0" smtClean="0"/>
                        <a:t>10</a:t>
                      </a:r>
                      <a:endParaRPr lang="en-GB" dirty="0"/>
                    </a:p>
                  </a:txBody>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417199875"/>
              </p:ext>
            </p:extLst>
          </p:nvPr>
        </p:nvGraphicFramePr>
        <p:xfrm>
          <a:off x="0" y="4457700"/>
          <a:ext cx="9144000" cy="2388870"/>
        </p:xfrm>
        <a:graphic>
          <a:graphicData uri="http://schemas.openxmlformats.org/drawingml/2006/table">
            <a:tbl>
              <a:tblPr firstRow="1" bandRow="1">
                <a:tableStyleId>{5C22544A-7EE6-4342-B048-85BDC9FD1C3A}</a:tableStyleId>
              </a:tblPr>
              <a:tblGrid>
                <a:gridCol w="2286000"/>
                <a:gridCol w="2286000"/>
                <a:gridCol w="2286000"/>
                <a:gridCol w="2286000"/>
              </a:tblGrid>
              <a:tr h="2388870">
                <a:tc>
                  <a:txBody>
                    <a:bodyPr/>
                    <a:lstStyle/>
                    <a:p>
                      <a:r>
                        <a:rPr lang="en-GB" dirty="0" smtClean="0">
                          <a:solidFill>
                            <a:schemeClr val="tx1"/>
                          </a:solidFill>
                        </a:rPr>
                        <a:t>11</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solidFill>
                            <a:schemeClr val="tx1"/>
                          </a:solidFill>
                        </a:rPr>
                        <a:t>12</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solidFill>
                            <a:schemeClr val="tx1"/>
                          </a:solidFill>
                        </a:rPr>
                        <a:t>13</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smtClean="0">
                          <a:solidFill>
                            <a:schemeClr val="tx1"/>
                          </a:solidFill>
                        </a:rPr>
                        <a:t>14</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23" name="Picture 2" descr="Image result for yo-yo clipar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613" y="71216"/>
            <a:ext cx="1296223" cy="20393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3">
            <a:clrChange>
              <a:clrFrom>
                <a:srgbClr val="FFFFFF"/>
              </a:clrFrom>
              <a:clrTo>
                <a:srgbClr val="FFFFFF">
                  <a:alpha val="0"/>
                </a:srgbClr>
              </a:clrTo>
            </a:clrChange>
          </a:blip>
          <a:stretch>
            <a:fillRect/>
          </a:stretch>
        </p:blipFill>
        <p:spPr>
          <a:xfrm>
            <a:off x="1761836" y="465832"/>
            <a:ext cx="1781331" cy="1178203"/>
          </a:xfrm>
          <a:prstGeom prst="rect">
            <a:avLst/>
          </a:prstGeom>
        </p:spPr>
      </p:pic>
      <p:sp>
        <p:nvSpPr>
          <p:cNvPr id="25" name="Text Box 50"/>
          <p:cNvSpPr txBox="1">
            <a:spLocks noChangeArrowheads="1"/>
          </p:cNvSpPr>
          <p:nvPr/>
        </p:nvSpPr>
        <p:spPr bwMode="auto">
          <a:xfrm>
            <a:off x="3790314" y="1740314"/>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Bu</a:t>
            </a:r>
            <a:r>
              <a:rPr lang="en-GB" sz="2800" b="1" u="sng" dirty="0" err="1" smtClean="0">
                <a:solidFill>
                  <a:prstClr val="black"/>
                </a:solidFill>
                <a:latin typeface="Calibri" pitchFamily="34" charset="0"/>
              </a:rPr>
              <a:t>ch</a:t>
            </a:r>
            <a:endParaRPr lang="en-GB" sz="2800" b="1" u="sng" dirty="0">
              <a:solidFill>
                <a:prstClr val="black"/>
              </a:solidFill>
              <a:latin typeface="Calibri" pitchFamily="34" charset="0"/>
              <a:cs typeface="Times New Roman" pitchFamily="18" charset="0"/>
            </a:endParaRPr>
          </a:p>
        </p:txBody>
      </p:sp>
      <p:sp>
        <p:nvSpPr>
          <p:cNvPr id="26" name="Text Box 50"/>
          <p:cNvSpPr txBox="1">
            <a:spLocks noChangeArrowheads="1"/>
          </p:cNvSpPr>
          <p:nvPr/>
        </p:nvSpPr>
        <p:spPr bwMode="auto">
          <a:xfrm>
            <a:off x="1761836" y="1838595"/>
            <a:ext cx="20284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000" b="1" u="sng" dirty="0" err="1" smtClean="0">
                <a:solidFill>
                  <a:prstClr val="black"/>
                </a:solidFill>
                <a:latin typeface="Calibri" pitchFamily="34" charset="0"/>
              </a:rPr>
              <a:t>W</a:t>
            </a:r>
            <a:r>
              <a:rPr lang="en-GB" sz="2000" b="1" dirty="0" err="1" smtClean="0">
                <a:solidFill>
                  <a:prstClr val="black"/>
                </a:solidFill>
                <a:latin typeface="Calibri" pitchFamily="34" charset="0"/>
              </a:rPr>
              <a:t>ild</a:t>
            </a:r>
            <a:r>
              <a:rPr lang="en-GB" sz="2000" b="1" u="sng" dirty="0" err="1" smtClean="0">
                <a:solidFill>
                  <a:prstClr val="black"/>
                </a:solidFill>
                <a:latin typeface="Calibri" pitchFamily="34" charset="0"/>
              </a:rPr>
              <a:t>w</a:t>
            </a:r>
            <a:r>
              <a:rPr lang="en-GB" sz="2000" b="1" dirty="0" err="1" smtClean="0">
                <a:solidFill>
                  <a:prstClr val="black"/>
                </a:solidFill>
                <a:latin typeface="Calibri" pitchFamily="34" charset="0"/>
              </a:rPr>
              <a:t>assersport</a:t>
            </a:r>
            <a:endParaRPr lang="en-GB" sz="2000" b="1" dirty="0">
              <a:solidFill>
                <a:prstClr val="black"/>
              </a:solidFill>
              <a:latin typeface="Calibri" pitchFamily="34" charset="0"/>
              <a:cs typeface="Times New Roman" pitchFamily="18" charset="0"/>
            </a:endParaRPr>
          </a:p>
        </p:txBody>
      </p:sp>
      <p:sp>
        <p:nvSpPr>
          <p:cNvPr id="27" name="Text Box 50"/>
          <p:cNvSpPr txBox="1">
            <a:spLocks noChangeArrowheads="1"/>
          </p:cNvSpPr>
          <p:nvPr/>
        </p:nvSpPr>
        <p:spPr bwMode="auto">
          <a:xfrm>
            <a:off x="15967" y="169665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u="sng" dirty="0" smtClean="0">
                <a:solidFill>
                  <a:prstClr val="black"/>
                </a:solidFill>
                <a:latin typeface="Calibri" pitchFamily="34" charset="0"/>
              </a:rPr>
              <a:t>J</a:t>
            </a:r>
            <a:r>
              <a:rPr lang="en-GB" sz="2800" b="1" dirty="0" smtClean="0">
                <a:solidFill>
                  <a:prstClr val="black"/>
                </a:solidFill>
                <a:latin typeface="Calibri" pitchFamily="34" charset="0"/>
              </a:rPr>
              <a:t>o-</a:t>
            </a:r>
            <a:r>
              <a:rPr lang="en-GB" sz="2800" b="1" u="sng" dirty="0" smtClean="0">
                <a:solidFill>
                  <a:prstClr val="black"/>
                </a:solidFill>
                <a:latin typeface="Calibri" pitchFamily="34" charset="0"/>
              </a:rPr>
              <a:t>j</a:t>
            </a:r>
            <a:r>
              <a:rPr lang="en-GB" sz="2800" b="1" dirty="0" smtClean="0">
                <a:solidFill>
                  <a:prstClr val="black"/>
                </a:solidFill>
                <a:latin typeface="Calibri" pitchFamily="34" charset="0"/>
              </a:rPr>
              <a:t>o</a:t>
            </a:r>
            <a:endParaRPr lang="en-GB" sz="2800" b="1" dirty="0">
              <a:solidFill>
                <a:prstClr val="black"/>
              </a:solidFill>
              <a:latin typeface="Calibri" pitchFamily="34" charset="0"/>
              <a:cs typeface="Times New Roman" pitchFamily="18" charset="0"/>
            </a:endParaRPr>
          </a:p>
        </p:txBody>
      </p:sp>
      <p:sp>
        <p:nvSpPr>
          <p:cNvPr id="28" name="Text Box 50"/>
          <p:cNvSpPr txBox="1">
            <a:spLocks noChangeArrowheads="1"/>
          </p:cNvSpPr>
          <p:nvPr/>
        </p:nvSpPr>
        <p:spPr bwMode="auto">
          <a:xfrm>
            <a:off x="5584477" y="1719592"/>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u="sng" dirty="0" smtClean="0">
                <a:solidFill>
                  <a:prstClr val="black"/>
                </a:solidFill>
                <a:latin typeface="Calibri" pitchFamily="34" charset="0"/>
              </a:rPr>
              <a:t>Z</a:t>
            </a:r>
            <a:r>
              <a:rPr lang="en-GB" sz="2800" b="1" dirty="0" smtClean="0">
                <a:solidFill>
                  <a:prstClr val="black"/>
                </a:solidFill>
                <a:latin typeface="Calibri" pitchFamily="34" charset="0"/>
              </a:rPr>
              <a:t>ug</a:t>
            </a:r>
            <a:endParaRPr lang="en-GB" sz="2800" b="1" u="sng" dirty="0">
              <a:solidFill>
                <a:prstClr val="black"/>
              </a:solidFill>
              <a:latin typeface="Calibri" pitchFamily="34" charset="0"/>
              <a:cs typeface="Times New Roman" pitchFamily="18" charset="0"/>
            </a:endParaRPr>
          </a:p>
        </p:txBody>
      </p:sp>
      <p:sp>
        <p:nvSpPr>
          <p:cNvPr id="29" name="Text Box 50"/>
          <p:cNvSpPr txBox="1">
            <a:spLocks noChangeArrowheads="1"/>
          </p:cNvSpPr>
          <p:nvPr/>
        </p:nvSpPr>
        <p:spPr bwMode="auto">
          <a:xfrm>
            <a:off x="7316728" y="1740373"/>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u="sng" dirty="0" smtClean="0">
                <a:solidFill>
                  <a:prstClr val="black"/>
                </a:solidFill>
                <a:latin typeface="Calibri" pitchFamily="34" charset="0"/>
              </a:rPr>
              <a:t>V</a:t>
            </a:r>
            <a:r>
              <a:rPr lang="en-GB" sz="2800" b="1" dirty="0" smtClean="0">
                <a:solidFill>
                  <a:prstClr val="black"/>
                </a:solidFill>
                <a:latin typeface="Calibri" pitchFamily="34" charset="0"/>
              </a:rPr>
              <a:t>ogel</a:t>
            </a:r>
            <a:endParaRPr lang="en-GB" sz="2800" b="1" u="sng" dirty="0">
              <a:solidFill>
                <a:prstClr val="black"/>
              </a:solidFill>
              <a:latin typeface="Calibri" pitchFamily="34" charset="0"/>
              <a:cs typeface="Times New Roman" pitchFamily="18" charset="0"/>
            </a:endParaRPr>
          </a:p>
        </p:txBody>
      </p:sp>
      <p:sp>
        <p:nvSpPr>
          <p:cNvPr id="30" name="Text Box 50"/>
          <p:cNvSpPr txBox="1">
            <a:spLocks noChangeArrowheads="1"/>
          </p:cNvSpPr>
          <p:nvPr/>
        </p:nvSpPr>
        <p:spPr bwMode="auto">
          <a:xfrm>
            <a:off x="15967" y="3927412"/>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u="sng" dirty="0" err="1" smtClean="0">
                <a:solidFill>
                  <a:prstClr val="black"/>
                </a:solidFill>
                <a:latin typeface="Calibri" pitchFamily="34" charset="0"/>
              </a:rPr>
              <a:t>ei</a:t>
            </a:r>
            <a:r>
              <a:rPr lang="en-GB" sz="2800" b="1" dirty="0" err="1" smtClean="0">
                <a:solidFill>
                  <a:prstClr val="black"/>
                </a:solidFill>
                <a:latin typeface="Calibri" pitchFamily="34" charset="0"/>
              </a:rPr>
              <a:t>n</a:t>
            </a:r>
            <a:r>
              <a:rPr lang="en-GB" sz="2800" b="1" dirty="0" smtClean="0">
                <a:solidFill>
                  <a:prstClr val="black"/>
                </a:solidFill>
                <a:latin typeface="Calibri" pitchFamily="34" charset="0"/>
              </a:rPr>
              <a:t> </a:t>
            </a:r>
            <a:r>
              <a:rPr lang="en-GB" sz="2800" b="1" u="sng" dirty="0" err="1" smtClean="0">
                <a:solidFill>
                  <a:prstClr val="black"/>
                </a:solidFill>
                <a:latin typeface="Calibri" pitchFamily="34" charset="0"/>
              </a:rPr>
              <a:t>Ei</a:t>
            </a:r>
            <a:endParaRPr lang="en-GB" sz="2800" b="1" u="sng" dirty="0">
              <a:solidFill>
                <a:prstClr val="black"/>
              </a:solidFill>
              <a:latin typeface="Calibri" pitchFamily="34" charset="0"/>
              <a:cs typeface="Times New Roman" pitchFamily="18" charset="0"/>
            </a:endParaRPr>
          </a:p>
        </p:txBody>
      </p:sp>
      <p:sp>
        <p:nvSpPr>
          <p:cNvPr id="31" name="Text Box 50"/>
          <p:cNvSpPr txBox="1">
            <a:spLocks noChangeArrowheads="1"/>
          </p:cNvSpPr>
          <p:nvPr/>
        </p:nvSpPr>
        <p:spPr bwMode="auto">
          <a:xfrm>
            <a:off x="1761836" y="397066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smtClean="0">
                <a:solidFill>
                  <a:prstClr val="black"/>
                </a:solidFill>
                <a:latin typeface="Calibri" pitchFamily="34" charset="0"/>
              </a:rPr>
              <a:t>Hi H</a:t>
            </a:r>
            <a:r>
              <a:rPr lang="en-GB" sz="2800" b="1" u="sng" dirty="0" smtClean="0">
                <a:solidFill>
                  <a:prstClr val="black"/>
                </a:solidFill>
                <a:latin typeface="Calibri" pitchFamily="34" charset="0"/>
              </a:rPr>
              <a:t>ai</a:t>
            </a:r>
            <a:r>
              <a:rPr lang="en-GB" sz="2800" b="1" dirty="0" smtClean="0">
                <a:solidFill>
                  <a:prstClr val="black"/>
                </a:solidFill>
                <a:latin typeface="Calibri" pitchFamily="34" charset="0"/>
              </a:rPr>
              <a:t>!</a:t>
            </a:r>
            <a:endParaRPr lang="en-GB" sz="2800" b="1" u="sng" dirty="0">
              <a:solidFill>
                <a:prstClr val="black"/>
              </a:solidFill>
              <a:latin typeface="Calibri" pitchFamily="34" charset="0"/>
              <a:cs typeface="Times New Roman" pitchFamily="18" charset="0"/>
            </a:endParaRPr>
          </a:p>
        </p:txBody>
      </p:sp>
      <p:sp>
        <p:nvSpPr>
          <p:cNvPr id="32" name="Text Box 50"/>
          <p:cNvSpPr txBox="1">
            <a:spLocks noChangeArrowheads="1"/>
          </p:cNvSpPr>
          <p:nvPr/>
        </p:nvSpPr>
        <p:spPr bwMode="auto">
          <a:xfrm>
            <a:off x="3707049" y="3949762"/>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smtClean="0">
                <a:solidFill>
                  <a:prstClr val="black"/>
                </a:solidFill>
                <a:latin typeface="Calibri" pitchFamily="34" charset="0"/>
              </a:rPr>
              <a:t>d</a:t>
            </a:r>
            <a:r>
              <a:rPr lang="en-GB" sz="2800" b="1" u="sng" dirty="0" smtClean="0">
                <a:solidFill>
                  <a:prstClr val="black"/>
                </a:solidFill>
                <a:latin typeface="Calibri" pitchFamily="34" charset="0"/>
              </a:rPr>
              <a:t>ie</a:t>
            </a:r>
            <a:r>
              <a:rPr lang="en-GB" sz="2800" b="1" dirty="0" smtClean="0">
                <a:solidFill>
                  <a:prstClr val="black"/>
                </a:solidFill>
                <a:latin typeface="Calibri" pitchFamily="34" charset="0"/>
              </a:rPr>
              <a:t> </a:t>
            </a:r>
            <a:r>
              <a:rPr lang="en-GB" sz="2800" b="1" dirty="0" err="1" smtClean="0">
                <a:solidFill>
                  <a:prstClr val="black"/>
                </a:solidFill>
                <a:latin typeface="Calibri" pitchFamily="34" charset="0"/>
              </a:rPr>
              <a:t>B</a:t>
            </a:r>
            <a:r>
              <a:rPr lang="en-GB" sz="2800" b="1" u="sng" dirty="0" err="1" smtClean="0">
                <a:solidFill>
                  <a:prstClr val="black"/>
                </a:solidFill>
                <a:latin typeface="Calibri" pitchFamily="34" charset="0"/>
              </a:rPr>
              <a:t>ie</a:t>
            </a:r>
            <a:r>
              <a:rPr lang="en-GB" sz="2800" b="1" dirty="0" err="1" smtClean="0">
                <a:solidFill>
                  <a:prstClr val="black"/>
                </a:solidFill>
                <a:latin typeface="Calibri" pitchFamily="34" charset="0"/>
              </a:rPr>
              <a:t>ne</a:t>
            </a:r>
            <a:endParaRPr lang="en-GB" sz="2800" b="1" u="sng" dirty="0">
              <a:solidFill>
                <a:prstClr val="black"/>
              </a:solidFill>
              <a:latin typeface="Calibri" pitchFamily="34" charset="0"/>
              <a:cs typeface="Times New Roman" pitchFamily="18" charset="0"/>
            </a:endParaRPr>
          </a:p>
        </p:txBody>
      </p:sp>
      <p:sp>
        <p:nvSpPr>
          <p:cNvPr id="33" name="Text Box 50"/>
          <p:cNvSpPr txBox="1">
            <a:spLocks noChangeArrowheads="1"/>
          </p:cNvSpPr>
          <p:nvPr/>
        </p:nvSpPr>
        <p:spPr bwMode="auto">
          <a:xfrm>
            <a:off x="5470884" y="392754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H</a:t>
            </a:r>
            <a:r>
              <a:rPr lang="en-GB" sz="2800" b="1" u="sng" dirty="0" err="1" smtClean="0">
                <a:solidFill>
                  <a:prstClr val="black"/>
                </a:solidFill>
                <a:latin typeface="Calibri" pitchFamily="34" charset="0"/>
              </a:rPr>
              <a:t>au</a:t>
            </a:r>
            <a:r>
              <a:rPr lang="en-GB" sz="2800" b="1" dirty="0" err="1" smtClean="0">
                <a:solidFill>
                  <a:prstClr val="black"/>
                </a:solidFill>
                <a:latin typeface="Calibri" pitchFamily="34" charset="0"/>
              </a:rPr>
              <a:t>s</a:t>
            </a:r>
            <a:endParaRPr lang="en-GB" sz="2800" b="1" u="sng" dirty="0">
              <a:solidFill>
                <a:prstClr val="black"/>
              </a:solidFill>
              <a:latin typeface="Calibri" pitchFamily="34" charset="0"/>
              <a:cs typeface="Times New Roman" pitchFamily="18" charset="0"/>
            </a:endParaRPr>
          </a:p>
        </p:txBody>
      </p:sp>
      <p:sp>
        <p:nvSpPr>
          <p:cNvPr id="34" name="Text Box 50"/>
          <p:cNvSpPr txBox="1">
            <a:spLocks noChangeArrowheads="1"/>
          </p:cNvSpPr>
          <p:nvPr/>
        </p:nvSpPr>
        <p:spPr bwMode="auto">
          <a:xfrm>
            <a:off x="7275164" y="3989885"/>
            <a:ext cx="21955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600" b="1" dirty="0" smtClean="0">
                <a:solidFill>
                  <a:prstClr val="black"/>
                </a:solidFill>
                <a:latin typeface="Calibri" pitchFamily="34" charset="0"/>
              </a:rPr>
              <a:t>D</a:t>
            </a:r>
            <a:r>
              <a:rPr lang="en-GB" sz="2600" b="1" u="sng" dirty="0" smtClean="0">
                <a:solidFill>
                  <a:prstClr val="black"/>
                </a:solidFill>
                <a:latin typeface="Calibri" pitchFamily="34" charset="0"/>
              </a:rPr>
              <a:t>eu</a:t>
            </a:r>
            <a:r>
              <a:rPr lang="en-GB" sz="2600" b="1" dirty="0" smtClean="0">
                <a:solidFill>
                  <a:prstClr val="black"/>
                </a:solidFill>
                <a:latin typeface="Calibri" pitchFamily="34" charset="0"/>
              </a:rPr>
              <a:t>tschland</a:t>
            </a:r>
            <a:endParaRPr lang="en-GB" sz="2600" b="1" u="sng" dirty="0">
              <a:solidFill>
                <a:prstClr val="black"/>
              </a:solidFill>
              <a:latin typeface="Calibri" pitchFamily="34" charset="0"/>
              <a:cs typeface="Times New Roman" pitchFamily="18" charset="0"/>
            </a:endParaRPr>
          </a:p>
        </p:txBody>
      </p:sp>
      <p:sp>
        <p:nvSpPr>
          <p:cNvPr id="35" name="Text Box 50"/>
          <p:cNvSpPr txBox="1">
            <a:spLocks noChangeArrowheads="1"/>
          </p:cNvSpPr>
          <p:nvPr/>
        </p:nvSpPr>
        <p:spPr bwMode="auto">
          <a:xfrm>
            <a:off x="42015" y="629629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M</a:t>
            </a:r>
            <a:r>
              <a:rPr lang="en-GB" sz="2800" b="1" u="sng" dirty="0" err="1" smtClean="0">
                <a:solidFill>
                  <a:prstClr val="black"/>
                </a:solidFill>
                <a:latin typeface="Calibri" pitchFamily="34" charset="0"/>
              </a:rPr>
              <a:t>äu</a:t>
            </a:r>
            <a:r>
              <a:rPr lang="en-GB" sz="2800" b="1" dirty="0" err="1" smtClean="0">
                <a:solidFill>
                  <a:prstClr val="black"/>
                </a:solidFill>
                <a:latin typeface="Calibri" pitchFamily="34" charset="0"/>
              </a:rPr>
              <a:t>se</a:t>
            </a:r>
            <a:endParaRPr lang="en-GB" sz="2800" b="1" u="sng" dirty="0">
              <a:solidFill>
                <a:prstClr val="black"/>
              </a:solidFill>
              <a:latin typeface="Calibri" pitchFamily="34" charset="0"/>
              <a:cs typeface="Times New Roman" pitchFamily="18" charset="0"/>
            </a:endParaRPr>
          </a:p>
        </p:txBody>
      </p:sp>
      <p:sp>
        <p:nvSpPr>
          <p:cNvPr id="36" name="Text Box 50"/>
          <p:cNvSpPr txBox="1">
            <a:spLocks noChangeArrowheads="1"/>
          </p:cNvSpPr>
          <p:nvPr/>
        </p:nvSpPr>
        <p:spPr bwMode="auto">
          <a:xfrm>
            <a:off x="4614014" y="6327456"/>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k</a:t>
            </a:r>
            <a:r>
              <a:rPr lang="en-GB" sz="2800" b="1" u="sng" dirty="0" err="1" smtClean="0">
                <a:solidFill>
                  <a:prstClr val="black"/>
                </a:solidFill>
                <a:latin typeface="Calibri" pitchFamily="34" charset="0"/>
              </a:rPr>
              <a:t>ü</a:t>
            </a:r>
            <a:r>
              <a:rPr lang="en-GB" sz="2800" b="1" dirty="0" err="1" smtClean="0">
                <a:solidFill>
                  <a:prstClr val="black"/>
                </a:solidFill>
                <a:latin typeface="Calibri" pitchFamily="34" charset="0"/>
              </a:rPr>
              <a:t>ssen</a:t>
            </a:r>
            <a:endParaRPr lang="en-GB" sz="2800" b="1" u="sng" dirty="0">
              <a:solidFill>
                <a:prstClr val="black"/>
              </a:solidFill>
              <a:latin typeface="Calibri" pitchFamily="34" charset="0"/>
              <a:cs typeface="Times New Roman" pitchFamily="18" charset="0"/>
            </a:endParaRPr>
          </a:p>
        </p:txBody>
      </p:sp>
      <p:sp>
        <p:nvSpPr>
          <p:cNvPr id="37" name="Text Box 50"/>
          <p:cNvSpPr txBox="1">
            <a:spLocks noChangeArrowheads="1"/>
          </p:cNvSpPr>
          <p:nvPr/>
        </p:nvSpPr>
        <p:spPr bwMode="auto">
          <a:xfrm>
            <a:off x="6893557" y="6338887"/>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err="1" smtClean="0">
                <a:solidFill>
                  <a:prstClr val="black"/>
                </a:solidFill>
                <a:latin typeface="Calibri" pitchFamily="34" charset="0"/>
              </a:rPr>
              <a:t>B</a:t>
            </a:r>
            <a:r>
              <a:rPr lang="en-GB" sz="2800" b="1" u="sng" dirty="0" err="1" smtClean="0">
                <a:solidFill>
                  <a:prstClr val="black"/>
                </a:solidFill>
                <a:latin typeface="Calibri" pitchFamily="34" charset="0"/>
              </a:rPr>
              <a:t>ä</a:t>
            </a:r>
            <a:r>
              <a:rPr lang="en-GB" sz="2800" b="1" dirty="0" err="1" smtClean="0">
                <a:solidFill>
                  <a:prstClr val="black"/>
                </a:solidFill>
                <a:latin typeface="Calibri" pitchFamily="34" charset="0"/>
              </a:rPr>
              <a:t>r</a:t>
            </a:r>
            <a:endParaRPr lang="en-GB" sz="2800" b="1" u="sng" dirty="0">
              <a:solidFill>
                <a:prstClr val="black"/>
              </a:solidFill>
              <a:latin typeface="Calibri" pitchFamily="34" charset="0"/>
              <a:cs typeface="Times New Roman" pitchFamily="18" charset="0"/>
            </a:endParaRPr>
          </a:p>
        </p:txBody>
      </p:sp>
      <p:pic>
        <p:nvPicPr>
          <p:cNvPr id="38" name="Picture 4" descr="Image result for book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1278" y="208480"/>
            <a:ext cx="1416052" cy="161075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s://tinyclipart.com/resource/train-clipart/train-clipart-23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0112" y="686894"/>
            <a:ext cx="1836616" cy="10167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7315" y="215265"/>
            <a:ext cx="1731755" cy="14575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Image result for boiled egg clipar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685" y="2196945"/>
            <a:ext cx="1353577" cy="203327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8">
            <a:clrChange>
              <a:clrFrom>
                <a:srgbClr val="FFFFFF"/>
              </a:clrFrom>
              <a:clrTo>
                <a:srgbClr val="FFFFFF">
                  <a:alpha val="0"/>
                </a:srgbClr>
              </a:clrTo>
            </a:clrChange>
          </a:blip>
          <a:stretch>
            <a:fillRect/>
          </a:stretch>
        </p:blipFill>
        <p:spPr>
          <a:xfrm>
            <a:off x="1816782" y="2377469"/>
            <a:ext cx="1898904" cy="1463738"/>
          </a:xfrm>
          <a:prstGeom prst="rect">
            <a:avLst/>
          </a:prstGeom>
        </p:spPr>
      </p:pic>
      <p:pic>
        <p:nvPicPr>
          <p:cNvPr id="43" name="Picture 14" descr="Image result for bee clipart"/>
          <p:cNvPicPr>
            <a:picLocks noChangeAspect="1" noChangeArrowheads="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867040" y="2524166"/>
            <a:ext cx="1443853" cy="150971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Image result for house clip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5421" y="2388970"/>
            <a:ext cx="1751307" cy="152714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Image result for Germany clipar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6432" y="2412262"/>
            <a:ext cx="1733519" cy="173352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0" descr="Image result for mice clip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292" y="4678003"/>
            <a:ext cx="1907481" cy="19803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bxd0mz1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04647" y="4913594"/>
            <a:ext cx="1485667" cy="139098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3" descr="xzduuezs[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77299" y="4942540"/>
            <a:ext cx="1319683" cy="13712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2" descr="Related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31299" y="4646885"/>
            <a:ext cx="2178228" cy="156900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4" descr="Related imag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19527" y="4646885"/>
            <a:ext cx="1731541" cy="1978905"/>
          </a:xfrm>
          <a:prstGeom prst="rect">
            <a:avLst/>
          </a:prstGeom>
          <a:noFill/>
          <a:extLst>
            <a:ext uri="{909E8E84-426E-40DD-AFC4-6F175D3DCCD1}">
              <a14:hiddenFill xmlns:a14="http://schemas.microsoft.com/office/drawing/2010/main">
                <a:solidFill>
                  <a:srgbClr val="FFFFFF"/>
                </a:solidFill>
              </a14:hiddenFill>
            </a:ext>
          </a:extLst>
        </p:spPr>
      </p:pic>
      <p:sp>
        <p:nvSpPr>
          <p:cNvPr id="51" name="Text Box 50"/>
          <p:cNvSpPr txBox="1">
            <a:spLocks noChangeArrowheads="1"/>
          </p:cNvSpPr>
          <p:nvPr/>
        </p:nvSpPr>
        <p:spPr bwMode="auto">
          <a:xfrm>
            <a:off x="2279543" y="6292852"/>
            <a:ext cx="24174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800" b="1" dirty="0" smtClean="0">
                <a:solidFill>
                  <a:prstClr val="black"/>
                </a:solidFill>
                <a:latin typeface="Calibri" pitchFamily="34" charset="0"/>
              </a:rPr>
              <a:t>Mr </a:t>
            </a:r>
            <a:r>
              <a:rPr lang="en-GB" sz="2800" b="1" dirty="0" err="1" smtClean="0">
                <a:solidFill>
                  <a:prstClr val="black"/>
                </a:solidFill>
                <a:latin typeface="Calibri" pitchFamily="34" charset="0"/>
              </a:rPr>
              <a:t>L</a:t>
            </a:r>
            <a:r>
              <a:rPr lang="en-GB" sz="2800" b="1" u="sng" dirty="0" err="1" smtClean="0">
                <a:solidFill>
                  <a:prstClr val="black"/>
                </a:solidFill>
                <a:latin typeface="Calibri" pitchFamily="34" charset="0"/>
              </a:rPr>
              <a:t>ö</a:t>
            </a:r>
            <a:r>
              <a:rPr lang="en-GB" sz="2800" b="1" dirty="0" err="1" smtClean="0">
                <a:solidFill>
                  <a:prstClr val="black"/>
                </a:solidFill>
                <a:latin typeface="Calibri" pitchFamily="34" charset="0"/>
              </a:rPr>
              <a:t>we</a:t>
            </a:r>
            <a:r>
              <a:rPr lang="en-GB" sz="2800" b="1" dirty="0">
                <a:solidFill>
                  <a:prstClr val="black"/>
                </a:solidFill>
                <a:latin typeface="Calibri" pitchFamily="34" charset="0"/>
              </a:rPr>
              <a:t> </a:t>
            </a:r>
            <a:r>
              <a:rPr lang="en-GB" sz="2800" b="1" dirty="0" err="1" smtClean="0">
                <a:solidFill>
                  <a:prstClr val="black"/>
                </a:solidFill>
                <a:latin typeface="Calibri" pitchFamily="34" charset="0"/>
              </a:rPr>
              <a:t>L</a:t>
            </a:r>
            <a:r>
              <a:rPr lang="en-GB" sz="2800" b="1" u="sng" dirty="0" err="1" smtClean="0">
                <a:solidFill>
                  <a:prstClr val="black"/>
                </a:solidFill>
                <a:latin typeface="Calibri" pitchFamily="34" charset="0"/>
              </a:rPr>
              <a:t>ö</a:t>
            </a:r>
            <a:r>
              <a:rPr lang="en-GB" sz="2800" b="1" dirty="0" err="1" smtClean="0">
                <a:solidFill>
                  <a:prstClr val="black"/>
                </a:solidFill>
                <a:latin typeface="Calibri" pitchFamily="34" charset="0"/>
              </a:rPr>
              <a:t>we</a:t>
            </a:r>
            <a:endParaRPr lang="en-GB" sz="2800" b="1" u="sng" dirty="0">
              <a:solidFill>
                <a:prstClr val="black"/>
              </a:solidFill>
              <a:latin typeface="Calibri" pitchFamily="34" charset="0"/>
              <a:cs typeface="Times New Roman" pitchFamily="18" charset="0"/>
            </a:endParaRPr>
          </a:p>
        </p:txBody>
      </p:sp>
    </p:spTree>
    <p:extLst>
      <p:ext uri="{BB962C8B-B14F-4D97-AF65-F5344CB8AC3E}">
        <p14:creationId xmlns:p14="http://schemas.microsoft.com/office/powerpoint/2010/main" val="371551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100000">
                                          <p:val>
                                            <p:strVal val="#ppt_x"/>
                                          </p:val>
                                        </p:tav>
                                      </p:tavLst>
                                    </p:anim>
                                    <p:anim calcmode="lin" valueType="num">
                                      <p:cBhvr>
                                        <p:cTn id="8" dur="500" fill="hold"/>
                                        <p:tgtEl>
                                          <p:spTgt spid="47"/>
                                        </p:tgtEl>
                                        <p:attrNameLst>
                                          <p:attrName>ppt_y</p:attrName>
                                        </p:attrNameLst>
                                      </p:cBhvr>
                                      <p:tavLst>
                                        <p:tav tm="0">
                                          <p:val>
                                            <p:strVal val="#ppt_y+#ppt_h/2"/>
                                          </p:val>
                                        </p:tav>
                                        <p:tav tm="100000">
                                          <p:val>
                                            <p:strVal val="#ppt_y"/>
                                          </p:val>
                                        </p:tav>
                                      </p:tavLst>
                                    </p:anim>
                                    <p:anim calcmode="lin" valueType="num">
                                      <p:cBhvr>
                                        <p:cTn id="9" dur="500" fill="hold"/>
                                        <p:tgtEl>
                                          <p:spTgt spid="47"/>
                                        </p:tgtEl>
                                        <p:attrNameLst>
                                          <p:attrName>ppt_w</p:attrName>
                                        </p:attrNameLst>
                                      </p:cBhvr>
                                      <p:tavLst>
                                        <p:tav tm="0">
                                          <p:val>
                                            <p:strVal val="#ppt_w"/>
                                          </p:val>
                                        </p:tav>
                                        <p:tav tm="100000">
                                          <p:val>
                                            <p:strVal val="#ppt_w"/>
                                          </p:val>
                                        </p:tav>
                                      </p:tavLst>
                                    </p:anim>
                                    <p:anim calcmode="lin" valueType="num">
                                      <p:cBhvr>
                                        <p:cTn id="10" dur="500" fill="hold"/>
                                        <p:tgtEl>
                                          <p:spTgt spid="47"/>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p:cTn id="15" dur="500" fill="hold"/>
                                        <p:tgtEl>
                                          <p:spTgt spid="48"/>
                                        </p:tgtEl>
                                        <p:attrNameLst>
                                          <p:attrName>ppt_x</p:attrName>
                                        </p:attrNameLst>
                                      </p:cBhvr>
                                      <p:tavLst>
                                        <p:tav tm="0">
                                          <p:val>
                                            <p:strVal val="#ppt_x-#ppt_w/2"/>
                                          </p:val>
                                        </p:tav>
                                        <p:tav tm="100000">
                                          <p:val>
                                            <p:strVal val="#ppt_x"/>
                                          </p:val>
                                        </p:tav>
                                      </p:tavLst>
                                    </p:anim>
                                    <p:anim calcmode="lin" valueType="num">
                                      <p:cBhvr>
                                        <p:cTn id="16" dur="500" fill="hold"/>
                                        <p:tgtEl>
                                          <p:spTgt spid="48"/>
                                        </p:tgtEl>
                                        <p:attrNameLst>
                                          <p:attrName>ppt_y</p:attrName>
                                        </p:attrNameLst>
                                      </p:cBhvr>
                                      <p:tavLst>
                                        <p:tav tm="0">
                                          <p:val>
                                            <p:strVal val="#ppt_y"/>
                                          </p:val>
                                        </p:tav>
                                        <p:tav tm="100000">
                                          <p:val>
                                            <p:strVal val="#ppt_y"/>
                                          </p:val>
                                        </p:tav>
                                      </p:tavLst>
                                    </p:anim>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19" y="-457352"/>
            <a:ext cx="7693819" cy="3505504"/>
          </a:xfrm>
          <a:prstGeom prst="rect">
            <a:avLst/>
          </a:prstGeom>
        </p:spPr>
      </p:pic>
      <p:sp>
        <p:nvSpPr>
          <p:cNvPr id="23" name="AutoShape 6"/>
          <p:cNvSpPr>
            <a:spLocks noChangeArrowheads="1"/>
          </p:cNvSpPr>
          <p:nvPr/>
        </p:nvSpPr>
        <p:spPr bwMode="auto">
          <a:xfrm>
            <a:off x="516232" y="2637871"/>
            <a:ext cx="8351838" cy="1584325"/>
          </a:xfrm>
          <a:prstGeom prst="roundRect">
            <a:avLst>
              <a:gd name="adj" fmla="val 16667"/>
            </a:avLst>
          </a:prstGeom>
          <a:solidFill>
            <a:srgbClr val="00B0F0"/>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24" name="Rectangle 23"/>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2 </a:t>
            </a:r>
            <a:r>
              <a:rPr lang="en-GB" sz="2800" b="1" dirty="0" smtClean="0">
                <a:solidFill>
                  <a:srgbClr val="F4FEFE"/>
                </a:solidFill>
              </a:rPr>
              <a:t> Students can initiate in the classroom as soon as they know the individual question words, so teach these with gestures asap!</a:t>
            </a:r>
          </a:p>
        </p:txBody>
      </p:sp>
      <p:pic>
        <p:nvPicPr>
          <p:cNvPr id="25" name="Picture 24"/>
          <p:cNvPicPr>
            <a:picLocks noChangeAspect="1"/>
          </p:cNvPicPr>
          <p:nvPr/>
        </p:nvPicPr>
        <p:blipFill>
          <a:blip r:embed="rId4">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90474" y="4065677"/>
            <a:ext cx="2712813" cy="3487905"/>
          </a:xfrm>
          <a:prstGeom prst="rect">
            <a:avLst/>
          </a:prstGeom>
        </p:spPr>
      </p:pic>
      <p:sp>
        <p:nvSpPr>
          <p:cNvPr id="26" name="Rectangle 25"/>
          <p:cNvSpPr/>
          <p:nvPr/>
        </p:nvSpPr>
        <p:spPr>
          <a:xfrm>
            <a:off x="4346881" y="6250308"/>
            <a:ext cx="5931594" cy="369332"/>
          </a:xfrm>
          <a:prstGeom prst="rect">
            <a:avLst/>
          </a:prstGeom>
        </p:spPr>
        <p:txBody>
          <a:bodyPr wrap="square">
            <a:spAutoFit/>
          </a:bodyPr>
          <a:lstStyle/>
          <a:p>
            <a:pPr>
              <a:defRPr/>
            </a:pPr>
            <a:r>
              <a:rPr lang="en-GB" dirty="0">
                <a:solidFill>
                  <a:prstClr val="black"/>
                </a:solidFill>
                <a:hlinkClick r:id="rId5"/>
              </a:rPr>
              <a:t>http://www.youtube.com/watch?v=iqCvE258vY0</a:t>
            </a:r>
            <a:r>
              <a:rPr lang="en-GB" dirty="0">
                <a:solidFill>
                  <a:prstClr val="black"/>
                </a:solidFill>
              </a:rPr>
              <a:t> </a:t>
            </a:r>
          </a:p>
        </p:txBody>
      </p:sp>
    </p:spTree>
    <p:extLst>
      <p:ext uri="{BB962C8B-B14F-4D97-AF65-F5344CB8AC3E}">
        <p14:creationId xmlns:p14="http://schemas.microsoft.com/office/powerpoint/2010/main" val="1909798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4752" y="480174"/>
            <a:ext cx="2853052" cy="589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Callout 11"/>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black"/>
                </a:solidFill>
              </a:rPr>
              <a:t>¿</a:t>
            </a:r>
            <a:r>
              <a:rPr lang="en-GB" sz="4800" b="1" dirty="0" err="1">
                <a:solidFill>
                  <a:prstClr val="black"/>
                </a:solidFill>
              </a:rPr>
              <a:t>Dónde</a:t>
            </a:r>
            <a:r>
              <a:rPr lang="en-GB" sz="4800" b="1" dirty="0">
                <a:solidFill>
                  <a:prstClr val="black"/>
                </a:solidFill>
              </a:rPr>
              <a:t>?</a:t>
            </a:r>
          </a:p>
        </p:txBody>
      </p:sp>
      <p:sp>
        <p:nvSpPr>
          <p:cNvPr id="13" name="Oval Callout 12"/>
          <p:cNvSpPr/>
          <p:nvPr/>
        </p:nvSpPr>
        <p:spPr>
          <a:xfrm>
            <a:off x="216492" y="4653136"/>
            <a:ext cx="3707436"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Cuándo</a:t>
            </a:r>
            <a:r>
              <a:rPr lang="en-GB" sz="4400" b="1" dirty="0">
                <a:solidFill>
                  <a:prstClr val="black"/>
                </a:solidFill>
              </a:rPr>
              <a:t>?</a:t>
            </a:r>
          </a:p>
        </p:txBody>
      </p:sp>
      <p:sp>
        <p:nvSpPr>
          <p:cNvPr id="14" name="Oval Callout 13"/>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white"/>
                </a:solidFill>
              </a:rPr>
              <a:t>¿</a:t>
            </a:r>
            <a:r>
              <a:rPr lang="en-GB" sz="4800" b="1" dirty="0" err="1">
                <a:solidFill>
                  <a:prstClr val="white"/>
                </a:solidFill>
              </a:rPr>
              <a:t>Por</a:t>
            </a:r>
            <a:r>
              <a:rPr lang="en-GB" sz="4800" b="1" dirty="0">
                <a:solidFill>
                  <a:prstClr val="white"/>
                </a:solidFill>
              </a:rPr>
              <a:t> </a:t>
            </a:r>
            <a:r>
              <a:rPr lang="en-GB" sz="4800" b="1" dirty="0" err="1">
                <a:solidFill>
                  <a:prstClr val="white"/>
                </a:solidFill>
              </a:rPr>
              <a:t>qué</a:t>
            </a:r>
            <a:r>
              <a:rPr lang="en-GB" sz="4800" b="1" dirty="0">
                <a:solidFill>
                  <a:prstClr val="white"/>
                </a:solidFill>
              </a:rPr>
              <a:t>?</a:t>
            </a:r>
          </a:p>
        </p:txBody>
      </p:sp>
      <p:sp>
        <p:nvSpPr>
          <p:cNvPr id="15" name="Oval Callout 14"/>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a:t>
            </a:r>
            <a:r>
              <a:rPr lang="en-GB" sz="4400" b="1" dirty="0">
                <a:solidFill>
                  <a:prstClr val="black"/>
                </a:solidFill>
              </a:rPr>
              <a:t>?</a:t>
            </a:r>
          </a:p>
        </p:txBody>
      </p:sp>
      <p:sp>
        <p:nvSpPr>
          <p:cNvPr id="16" name="Oval Callout 15"/>
          <p:cNvSpPr/>
          <p:nvPr/>
        </p:nvSpPr>
        <p:spPr>
          <a:xfrm>
            <a:off x="216492" y="374420"/>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Cómo</a:t>
            </a:r>
            <a:r>
              <a:rPr lang="en-GB" sz="4400" b="1" dirty="0">
                <a:solidFill>
                  <a:prstClr val="black"/>
                </a:solidFill>
              </a:rPr>
              <a:t>?</a:t>
            </a:r>
          </a:p>
        </p:txBody>
      </p:sp>
      <p:sp>
        <p:nvSpPr>
          <p:cNvPr id="17" name="Oval Callout 16"/>
          <p:cNvSpPr/>
          <p:nvPr/>
        </p:nvSpPr>
        <p:spPr>
          <a:xfrm>
            <a:off x="4623306" y="150032"/>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rPr>
              <a:t>¿</a:t>
            </a:r>
            <a:r>
              <a:rPr lang="en-GB" sz="4000" b="1" dirty="0" err="1">
                <a:solidFill>
                  <a:prstClr val="white"/>
                </a:solidFill>
              </a:rPr>
              <a:t>Quién</a:t>
            </a:r>
            <a:r>
              <a:rPr lang="en-GB" sz="4000" b="1" dirty="0">
                <a:solidFill>
                  <a:prstClr val="white"/>
                </a:solidFill>
              </a:rPr>
              <a:t>?</a:t>
            </a:r>
          </a:p>
        </p:txBody>
      </p:sp>
      <p:sp>
        <p:nvSpPr>
          <p:cNvPr id="18" name="Oval Callout 17"/>
          <p:cNvSpPr/>
          <p:nvPr/>
        </p:nvSpPr>
        <p:spPr>
          <a:xfrm>
            <a:off x="216492" y="1844824"/>
            <a:ext cx="2987356"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white"/>
                </a:solidFill>
              </a:rPr>
              <a:t>¿</a:t>
            </a:r>
            <a:r>
              <a:rPr lang="en-GB" sz="5400" b="1" dirty="0" err="1">
                <a:solidFill>
                  <a:prstClr val="white"/>
                </a:solidFill>
              </a:rPr>
              <a:t>Qué</a:t>
            </a:r>
            <a:r>
              <a:rPr lang="en-GB" sz="5400" b="1" dirty="0">
                <a:solidFill>
                  <a:prstClr val="white"/>
                </a:solidFill>
              </a:rPr>
              <a:t>?</a:t>
            </a:r>
          </a:p>
        </p:txBody>
      </p:sp>
      <p:sp>
        <p:nvSpPr>
          <p:cNvPr id="19" name="Oval Callout 18"/>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Cuántos</a:t>
            </a:r>
            <a:r>
              <a:rPr lang="en-GB" sz="4400" b="1" dirty="0">
                <a:solidFill>
                  <a:prstClr val="black"/>
                </a:solidFill>
              </a:rPr>
              <a:t>?</a:t>
            </a:r>
          </a:p>
        </p:txBody>
      </p:sp>
      <p:sp>
        <p:nvSpPr>
          <p:cNvPr id="20" name="Oval Callout 19"/>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Cuál</a:t>
            </a:r>
            <a:r>
              <a:rPr lang="en-GB" sz="4400" b="1" dirty="0">
                <a:solidFill>
                  <a:prstClr val="black"/>
                </a:solidFill>
              </a:rPr>
              <a:t>?</a:t>
            </a:r>
          </a:p>
        </p:txBody>
      </p:sp>
      <p:sp>
        <p:nvSpPr>
          <p:cNvPr id="22" name="Oval Callout 21"/>
          <p:cNvSpPr/>
          <p:nvPr/>
        </p:nvSpPr>
        <p:spPr>
          <a:xfrm>
            <a:off x="7087164" y="150032"/>
            <a:ext cx="2091848"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prstClr val="white"/>
                </a:solidFill>
              </a:rPr>
              <a:t>¿Con </a:t>
            </a:r>
            <a:r>
              <a:rPr lang="en-GB" sz="3200" b="1" dirty="0" err="1" smtClean="0">
                <a:solidFill>
                  <a:prstClr val="white"/>
                </a:solidFill>
              </a:rPr>
              <a:t>quién</a:t>
            </a:r>
            <a:r>
              <a:rPr lang="en-GB" sz="3200" b="1" dirty="0" smtClean="0">
                <a:solidFill>
                  <a:prstClr val="white"/>
                </a:solidFill>
              </a:rPr>
              <a:t>?</a:t>
            </a:r>
            <a:endParaRPr lang="en-GB" sz="3200" b="1" dirty="0">
              <a:solidFill>
                <a:prstClr val="white"/>
              </a:solidFill>
            </a:endParaRPr>
          </a:p>
        </p:txBody>
      </p:sp>
    </p:spTree>
    <p:extLst>
      <p:ext uri="{BB962C8B-B14F-4D97-AF65-F5344CB8AC3E}">
        <p14:creationId xmlns:p14="http://schemas.microsoft.com/office/powerpoint/2010/main" val="405925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p:cNvSpPr txBox="1">
            <a:spLocks/>
          </p:cNvSpPr>
          <p:nvPr/>
        </p:nvSpPr>
        <p:spPr>
          <a:xfrm>
            <a:off x="253999" y="176970"/>
            <a:ext cx="7759621" cy="863889"/>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2400" b="1" i="1" dirty="0">
                <a:latin typeface="+mn-lt"/>
              </a:rPr>
              <a:t>“Language ‘practice’ should lead to language ‘use’ but doesn’t.”</a:t>
            </a:r>
            <a:r>
              <a:rPr lang="en-GB" sz="2400" i="1" dirty="0">
                <a:latin typeface="+mn-lt"/>
              </a:rPr>
              <a:t> </a:t>
            </a:r>
            <a:r>
              <a:rPr lang="en-GB" sz="2000" dirty="0">
                <a:latin typeface="+mn-lt"/>
              </a:rPr>
              <a:t>(Salter, 1989)</a:t>
            </a:r>
            <a:endParaRPr lang="en-US" sz="2000" dirty="0">
              <a:latin typeface="+mn-lt"/>
            </a:endParaRPr>
          </a:p>
        </p:txBody>
      </p:sp>
      <p:sp>
        <p:nvSpPr>
          <p:cNvPr id="22" name="Rectangle 21"/>
          <p:cNvSpPr/>
          <p:nvPr/>
        </p:nvSpPr>
        <p:spPr>
          <a:xfrm>
            <a:off x="262023" y="1440194"/>
            <a:ext cx="4212700" cy="4493538"/>
          </a:xfrm>
          <a:prstGeom prst="rect">
            <a:avLst/>
          </a:prstGeom>
          <a:solidFill>
            <a:schemeClr val="bg1">
              <a:lumMod val="95000"/>
            </a:schemeClr>
          </a:solidFill>
          <a:effectLst>
            <a:outerShdw blurRad="50800" dist="38100" dir="8100000" algn="tr" rotWithShape="0">
              <a:prstClr val="black">
                <a:alpha val="40000"/>
              </a:prstClr>
            </a:outerShdw>
          </a:effectLst>
        </p:spPr>
        <p:txBody>
          <a:bodyPr wrap="square">
            <a:spAutoFit/>
          </a:bodyPr>
          <a:lstStyle/>
          <a:p>
            <a:r>
              <a:rPr lang="en-GB" sz="2600" i="1" dirty="0"/>
              <a:t>‘</a:t>
            </a:r>
            <a:r>
              <a:rPr lang="en-GB" sz="2600" dirty="0"/>
              <a:t>Overall there is insufficient emphasis on helping students to use the language spontaneously for real situations. Consequently too few students could speak creatively, or beyond the topic they were studying, by making up their own sentences in an unrehearsed situation’</a:t>
            </a:r>
            <a:r>
              <a:rPr lang="en-GB" sz="2600" i="1" dirty="0"/>
              <a:t> </a:t>
            </a:r>
            <a:r>
              <a:rPr lang="en-GB" sz="2600" i="1" dirty="0" smtClean="0"/>
              <a:t/>
            </a:r>
            <a:br>
              <a:rPr lang="en-GB" sz="2600" i="1" dirty="0" smtClean="0"/>
            </a:br>
            <a:r>
              <a:rPr lang="en-GB" sz="2600" dirty="0" smtClean="0"/>
              <a:t>(</a:t>
            </a:r>
            <a:r>
              <a:rPr lang="en-GB" sz="2600" dirty="0"/>
              <a:t>Ofsted, 2008, p.12).</a:t>
            </a:r>
          </a:p>
        </p:txBody>
      </p:sp>
      <p:sp>
        <p:nvSpPr>
          <p:cNvPr id="23" name="Rectangle 22"/>
          <p:cNvSpPr/>
          <p:nvPr/>
        </p:nvSpPr>
        <p:spPr>
          <a:xfrm>
            <a:off x="4839786" y="1556926"/>
            <a:ext cx="4006015" cy="4093428"/>
          </a:xfrm>
          <a:prstGeom prst="rect">
            <a:avLst/>
          </a:prstGeom>
          <a:solidFill>
            <a:schemeClr val="bg1">
              <a:lumMod val="95000"/>
            </a:schemeClr>
          </a:solidFill>
          <a:effectLst>
            <a:outerShdw blurRad="50800" dist="38100" dir="8100000" algn="tr" rotWithShape="0">
              <a:prstClr val="black">
                <a:alpha val="40000"/>
              </a:prstClr>
            </a:outerShdw>
          </a:effectLst>
        </p:spPr>
        <p:txBody>
          <a:bodyPr wrap="square">
            <a:spAutoFit/>
          </a:bodyPr>
          <a:lstStyle/>
          <a:p>
            <a:r>
              <a:rPr lang="en-US" sz="2600" dirty="0" smtClean="0"/>
              <a:t>‘O</a:t>
            </a:r>
            <a:r>
              <a:rPr lang="en-GB" sz="2600" dirty="0" err="1" smtClean="0"/>
              <a:t>pportunities</a:t>
            </a:r>
            <a:r>
              <a:rPr lang="en-GB" sz="2600" dirty="0" smtClean="0"/>
              <a:t> </a:t>
            </a:r>
            <a:r>
              <a:rPr lang="en-GB" sz="2600" dirty="0"/>
              <a:t>for students to listen to and communicate in the target language were often limited by many teachers’ unpreparedness to use it. </a:t>
            </a:r>
            <a:r>
              <a:rPr lang="en-GB" sz="2600" dirty="0" smtClean="0"/>
              <a:t>…thus </a:t>
            </a:r>
            <a:r>
              <a:rPr lang="en-GB" sz="2600" dirty="0"/>
              <a:t>routine work in the target language and opportunities to use it spontaneously were too few’ </a:t>
            </a:r>
            <a:endParaRPr lang="en-GB" sz="2600" dirty="0" smtClean="0"/>
          </a:p>
          <a:p>
            <a:r>
              <a:rPr lang="en-GB" sz="2600" dirty="0" smtClean="0"/>
              <a:t>(</a:t>
            </a:r>
            <a:r>
              <a:rPr lang="en-GB" sz="2600" dirty="0"/>
              <a:t>Ofsted, 2011, p.6).</a:t>
            </a:r>
          </a:p>
        </p:txBody>
      </p:sp>
      <p:pic>
        <p:nvPicPr>
          <p:cNvPr id="24" name="Picture 2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115755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947" y="0"/>
            <a:ext cx="3295253" cy="6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solidFill>
                <a:prstClr val="black"/>
              </a:solidFill>
            </a:endParaRPr>
          </a:p>
        </p:txBody>
      </p:sp>
      <p:sp>
        <p:nvSpPr>
          <p:cNvPr id="6" name="Oval Callout 5"/>
          <p:cNvSpPr/>
          <p:nvPr/>
        </p:nvSpPr>
        <p:spPr>
          <a:xfrm>
            <a:off x="355596" y="4653136"/>
            <a:ext cx="3568332"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7" name="Oval Callout 6"/>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solidFill>
                <a:prstClr val="white"/>
              </a:solidFill>
            </a:endParaRPr>
          </a:p>
        </p:txBody>
      </p:sp>
      <p:sp>
        <p:nvSpPr>
          <p:cNvPr id="8" name="Oval Callout 7"/>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9" name="Oval Callout 8"/>
          <p:cNvSpPr/>
          <p:nvPr/>
        </p:nvSpPr>
        <p:spPr>
          <a:xfrm>
            <a:off x="275275" y="372578"/>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10" name="Oval Callout 9"/>
          <p:cNvSpPr/>
          <p:nvPr/>
        </p:nvSpPr>
        <p:spPr>
          <a:xfrm>
            <a:off x="4623306" y="150032"/>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prstClr val="white"/>
              </a:solidFill>
            </a:endParaRPr>
          </a:p>
        </p:txBody>
      </p:sp>
      <p:sp>
        <p:nvSpPr>
          <p:cNvPr id="13" name="Oval Callout 12"/>
          <p:cNvSpPr/>
          <p:nvPr/>
        </p:nvSpPr>
        <p:spPr>
          <a:xfrm>
            <a:off x="355596" y="1844824"/>
            <a:ext cx="284825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400" b="1" dirty="0">
              <a:solidFill>
                <a:prstClr val="white"/>
              </a:solidFill>
            </a:endParaRPr>
          </a:p>
        </p:txBody>
      </p:sp>
      <p:sp>
        <p:nvSpPr>
          <p:cNvPr id="14" name="Oval Callout 13"/>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15" name="Oval Callout 14"/>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16" name="Oval Callout 15"/>
          <p:cNvSpPr/>
          <p:nvPr/>
        </p:nvSpPr>
        <p:spPr>
          <a:xfrm>
            <a:off x="7087164" y="150032"/>
            <a:ext cx="2091848"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prstClr val="white"/>
              </a:solidFill>
            </a:endParaRPr>
          </a:p>
        </p:txBody>
      </p:sp>
    </p:spTree>
    <p:extLst>
      <p:ext uri="{BB962C8B-B14F-4D97-AF65-F5344CB8AC3E}">
        <p14:creationId xmlns:p14="http://schemas.microsoft.com/office/powerpoint/2010/main" val="322458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73463" y="2205038"/>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3"/>
          <p:cNvSpPr>
            <a:spLocks noChangeArrowheads="1"/>
          </p:cNvSpPr>
          <p:nvPr/>
        </p:nvSpPr>
        <p:spPr bwMode="auto">
          <a:xfrm>
            <a:off x="5683779" y="3270388"/>
            <a:ext cx="3024188" cy="1223963"/>
          </a:xfrm>
          <a:prstGeom prst="wedgeRoundRectCallout">
            <a:avLst>
              <a:gd name="adj1" fmla="val -65996"/>
              <a:gd name="adj2" fmla="val -32707"/>
              <a:gd name="adj3" fmla="val 16667"/>
            </a:avLst>
          </a:prstGeom>
          <a:solidFill>
            <a:schemeClr val="bg1"/>
          </a:solidFill>
          <a:ln w="9525">
            <a:solidFill>
              <a:schemeClr val="tx1"/>
            </a:solidFill>
            <a:miter lim="800000"/>
            <a:headEnd/>
            <a:tailEnd/>
          </a:ln>
        </p:spPr>
        <p:txBody>
          <a:bodyPr/>
          <a:lstStyle/>
          <a:p>
            <a:pPr algn="ctr"/>
            <a:r>
              <a:rPr lang="en-GB" sz="2400" dirty="0" smtClean="0">
                <a:solidFill>
                  <a:prstClr val="black"/>
                </a:solidFill>
                <a:cs typeface="Arial" pitchFamily="34" charset="0"/>
              </a:rPr>
              <a:t>Nein, </a:t>
            </a:r>
            <a:r>
              <a:rPr lang="en-GB" sz="2400" dirty="0" err="1" smtClean="0">
                <a:solidFill>
                  <a:prstClr val="black"/>
                </a:solidFill>
                <a:cs typeface="Arial" pitchFamily="34" charset="0"/>
              </a:rPr>
              <a:t>ich</a:t>
            </a:r>
            <a:r>
              <a:rPr lang="en-GB" sz="2400" dirty="0" smtClean="0">
                <a:solidFill>
                  <a:prstClr val="black"/>
                </a:solidFill>
                <a:cs typeface="Arial" pitchFamily="34" charset="0"/>
              </a:rPr>
              <a:t> mag </a:t>
            </a:r>
            <a:r>
              <a:rPr lang="en-GB" sz="2400" dirty="0" err="1" smtClean="0">
                <a:solidFill>
                  <a:prstClr val="black"/>
                </a:solidFill>
                <a:cs typeface="Arial" pitchFamily="34" charset="0"/>
              </a:rPr>
              <a:t>Naturwissenschaften</a:t>
            </a:r>
            <a:r>
              <a:rPr lang="en-GB" sz="2400" dirty="0" smtClean="0">
                <a:solidFill>
                  <a:prstClr val="black"/>
                </a:solidFill>
                <a:cs typeface="Arial" pitchFamily="34" charset="0"/>
              </a:rPr>
              <a:t> </a:t>
            </a:r>
            <a:r>
              <a:rPr lang="en-GB" sz="2400" dirty="0" err="1" smtClean="0">
                <a:solidFill>
                  <a:prstClr val="black"/>
                </a:solidFill>
                <a:cs typeface="Arial" pitchFamily="34" charset="0"/>
              </a:rPr>
              <a:t>nicht</a:t>
            </a:r>
            <a:r>
              <a:rPr lang="en-GB" sz="2400" dirty="0" smtClean="0">
                <a:solidFill>
                  <a:prstClr val="black"/>
                </a:solidFill>
                <a:cs typeface="Arial" pitchFamily="34" charset="0"/>
              </a:rPr>
              <a:t>.</a:t>
            </a:r>
            <a:endParaRPr lang="en-GB" sz="2400" dirty="0">
              <a:solidFill>
                <a:prstClr val="black"/>
              </a:solidFill>
              <a:cs typeface="Arial" pitchFamily="34" charset="0"/>
            </a:endParaRPr>
          </a:p>
        </p:txBody>
      </p:sp>
      <p:sp>
        <p:nvSpPr>
          <p:cNvPr id="10244" name="AutoShape 4"/>
          <p:cNvSpPr>
            <a:spLocks noChangeArrowheads="1"/>
          </p:cNvSpPr>
          <p:nvPr/>
        </p:nvSpPr>
        <p:spPr bwMode="auto">
          <a:xfrm>
            <a:off x="5148263" y="692696"/>
            <a:ext cx="3600450" cy="792162"/>
          </a:xfrm>
          <a:prstGeom prst="wedgeRoundRectCallout">
            <a:avLst>
              <a:gd name="adj1" fmla="val -55731"/>
              <a:gd name="adj2" fmla="val 172245"/>
              <a:gd name="adj3" fmla="val 16667"/>
            </a:avLst>
          </a:prstGeom>
          <a:solidFill>
            <a:schemeClr val="bg1"/>
          </a:solidFill>
          <a:ln w="9525">
            <a:solidFill>
              <a:schemeClr val="tx1"/>
            </a:solidFill>
            <a:miter lim="800000"/>
            <a:headEnd/>
            <a:tailEnd/>
          </a:ln>
        </p:spPr>
        <p:txBody>
          <a:bodyPr anchor="ctr"/>
          <a:lstStyle/>
          <a:p>
            <a:pPr algn="ctr"/>
            <a:r>
              <a:rPr lang="en-GB" sz="2400" dirty="0" err="1" smtClean="0">
                <a:solidFill>
                  <a:prstClr val="black"/>
                </a:solidFill>
                <a:cs typeface="Arial" pitchFamily="34" charset="0"/>
              </a:rPr>
              <a:t>Ja</a:t>
            </a:r>
            <a:r>
              <a:rPr lang="en-GB" sz="2400" dirty="0" smtClean="0">
                <a:solidFill>
                  <a:prstClr val="black"/>
                </a:solidFill>
                <a:cs typeface="Arial" pitchFamily="34" charset="0"/>
              </a:rPr>
              <a:t>, </a:t>
            </a:r>
            <a:r>
              <a:rPr lang="en-GB" sz="2400" dirty="0" err="1" smtClean="0">
                <a:solidFill>
                  <a:prstClr val="black"/>
                </a:solidFill>
                <a:cs typeface="Arial" pitchFamily="34" charset="0"/>
              </a:rPr>
              <a:t>ich</a:t>
            </a:r>
            <a:r>
              <a:rPr lang="en-GB" sz="2400" dirty="0" smtClean="0">
                <a:solidFill>
                  <a:prstClr val="black"/>
                </a:solidFill>
                <a:cs typeface="Arial" pitchFamily="34" charset="0"/>
              </a:rPr>
              <a:t> mag Sport.</a:t>
            </a:r>
            <a:endParaRPr lang="en-GB" sz="2400" dirty="0">
              <a:solidFill>
                <a:prstClr val="black"/>
              </a:solidFill>
              <a:cs typeface="Arial" pitchFamily="34" charset="0"/>
            </a:endParaRPr>
          </a:p>
        </p:txBody>
      </p:sp>
      <p:sp>
        <p:nvSpPr>
          <p:cNvPr id="10245" name="AutoShape 5"/>
          <p:cNvSpPr>
            <a:spLocks noChangeArrowheads="1"/>
          </p:cNvSpPr>
          <p:nvPr/>
        </p:nvSpPr>
        <p:spPr bwMode="auto">
          <a:xfrm>
            <a:off x="179388" y="2471824"/>
            <a:ext cx="2916684" cy="936997"/>
          </a:xfrm>
          <a:prstGeom prst="wedgeRoundRectCallout">
            <a:avLst>
              <a:gd name="adj1" fmla="val 66431"/>
              <a:gd name="adj2" fmla="val 28801"/>
              <a:gd name="adj3" fmla="val 16667"/>
            </a:avLst>
          </a:prstGeom>
          <a:solidFill>
            <a:schemeClr val="bg1"/>
          </a:solidFill>
          <a:ln w="9525">
            <a:solidFill>
              <a:schemeClr val="tx1"/>
            </a:solidFill>
            <a:miter lim="800000"/>
            <a:headEnd/>
            <a:tailEnd/>
          </a:ln>
        </p:spPr>
        <p:txBody>
          <a:bodyPr/>
          <a:lstStyle/>
          <a:p>
            <a:pPr algn="ctr"/>
            <a:r>
              <a:rPr lang="en-GB" sz="2400" dirty="0">
                <a:solidFill>
                  <a:prstClr val="black"/>
                </a:solidFill>
                <a:cs typeface="Arial" pitchFamily="34" charset="0"/>
              </a:rPr>
              <a:t>Mein </a:t>
            </a:r>
            <a:r>
              <a:rPr lang="en-GB" sz="2400" dirty="0" err="1">
                <a:solidFill>
                  <a:prstClr val="black"/>
                </a:solidFill>
                <a:cs typeface="Arial" pitchFamily="34" charset="0"/>
              </a:rPr>
              <a:t>Lieblingsfach</a:t>
            </a:r>
            <a:r>
              <a:rPr lang="en-GB" sz="2400" dirty="0">
                <a:solidFill>
                  <a:prstClr val="black"/>
                </a:solidFill>
                <a:cs typeface="Arial" pitchFamily="34" charset="0"/>
              </a:rPr>
              <a:t> </a:t>
            </a:r>
            <a:r>
              <a:rPr lang="en-GB" sz="2400" dirty="0" err="1">
                <a:solidFill>
                  <a:prstClr val="black"/>
                </a:solidFill>
                <a:cs typeface="Arial" pitchFamily="34" charset="0"/>
              </a:rPr>
              <a:t>ist</a:t>
            </a:r>
            <a:r>
              <a:rPr lang="en-GB" sz="2400" dirty="0">
                <a:solidFill>
                  <a:prstClr val="black"/>
                </a:solidFill>
                <a:cs typeface="Arial" pitchFamily="34" charset="0"/>
              </a:rPr>
              <a:t> Deutsch! </a:t>
            </a:r>
          </a:p>
        </p:txBody>
      </p:sp>
      <p:sp>
        <p:nvSpPr>
          <p:cNvPr id="10246" name="AutoShape 6"/>
          <p:cNvSpPr>
            <a:spLocks noChangeArrowheads="1"/>
          </p:cNvSpPr>
          <p:nvPr/>
        </p:nvSpPr>
        <p:spPr bwMode="auto">
          <a:xfrm>
            <a:off x="5527749" y="2205038"/>
            <a:ext cx="3168650" cy="792163"/>
          </a:xfrm>
          <a:prstGeom prst="wedgeRoundRectCallout">
            <a:avLst>
              <a:gd name="adj1" fmla="val -62074"/>
              <a:gd name="adj2" fmla="val 30560"/>
              <a:gd name="adj3" fmla="val 16667"/>
            </a:avLst>
          </a:prstGeom>
          <a:solidFill>
            <a:schemeClr val="bg1"/>
          </a:solidFill>
          <a:ln w="9525">
            <a:solidFill>
              <a:schemeClr val="tx1"/>
            </a:solidFill>
            <a:miter lim="800000"/>
            <a:headEnd/>
            <a:tailEnd/>
          </a:ln>
        </p:spPr>
        <p:txBody>
          <a:bodyPr/>
          <a:lstStyle/>
          <a:p>
            <a:pPr algn="ctr"/>
            <a:r>
              <a:rPr lang="en-GB" sz="2400" dirty="0" smtClean="0">
                <a:solidFill>
                  <a:prstClr val="black"/>
                </a:solidFill>
                <a:cs typeface="Arial" pitchFamily="34" charset="0"/>
              </a:rPr>
              <a:t>Am </a:t>
            </a:r>
            <a:r>
              <a:rPr lang="en-GB" sz="2400" dirty="0" err="1" smtClean="0">
                <a:solidFill>
                  <a:prstClr val="black"/>
                </a:solidFill>
                <a:cs typeface="Arial" pitchFamily="34" charset="0"/>
              </a:rPr>
              <a:t>Dienstag</a:t>
            </a:r>
            <a:r>
              <a:rPr lang="en-GB" sz="2400" dirty="0" smtClean="0">
                <a:solidFill>
                  <a:prstClr val="black"/>
                </a:solidFill>
                <a:cs typeface="Arial" pitchFamily="34" charset="0"/>
              </a:rPr>
              <a:t> in der </a:t>
            </a:r>
            <a:r>
              <a:rPr lang="en-GB" sz="2400" dirty="0" err="1" smtClean="0">
                <a:solidFill>
                  <a:prstClr val="black"/>
                </a:solidFill>
                <a:cs typeface="Arial" pitchFamily="34" charset="0"/>
              </a:rPr>
              <a:t>dritten</a:t>
            </a:r>
            <a:r>
              <a:rPr lang="en-GB" sz="2400" dirty="0" smtClean="0">
                <a:solidFill>
                  <a:prstClr val="black"/>
                </a:solidFill>
                <a:cs typeface="Arial" pitchFamily="34" charset="0"/>
              </a:rPr>
              <a:t> </a:t>
            </a:r>
            <a:r>
              <a:rPr lang="en-GB" sz="2400" dirty="0" err="1" smtClean="0">
                <a:solidFill>
                  <a:prstClr val="black"/>
                </a:solidFill>
                <a:cs typeface="Arial" pitchFamily="34" charset="0"/>
              </a:rPr>
              <a:t>Stunde</a:t>
            </a:r>
            <a:r>
              <a:rPr lang="en-GB" sz="2400" dirty="0" smtClean="0">
                <a:solidFill>
                  <a:prstClr val="black"/>
                </a:solidFill>
                <a:cs typeface="Arial" pitchFamily="34" charset="0"/>
              </a:rPr>
              <a:t>.</a:t>
            </a:r>
            <a:endParaRPr lang="en-GB" sz="2400" dirty="0">
              <a:solidFill>
                <a:prstClr val="black"/>
              </a:solidFill>
              <a:cs typeface="Arial" pitchFamily="34" charset="0"/>
            </a:endParaRPr>
          </a:p>
        </p:txBody>
      </p:sp>
      <p:sp>
        <p:nvSpPr>
          <p:cNvPr id="10247" name="AutoShape 7"/>
          <p:cNvSpPr>
            <a:spLocks noChangeArrowheads="1"/>
          </p:cNvSpPr>
          <p:nvPr/>
        </p:nvSpPr>
        <p:spPr bwMode="auto">
          <a:xfrm>
            <a:off x="323528" y="3863987"/>
            <a:ext cx="2447925" cy="877887"/>
          </a:xfrm>
          <a:prstGeom prst="wedgeRoundRectCallout">
            <a:avLst>
              <a:gd name="adj1" fmla="val 84607"/>
              <a:gd name="adj2" fmla="val -48474"/>
              <a:gd name="adj3" fmla="val 16667"/>
            </a:avLst>
          </a:prstGeom>
          <a:solidFill>
            <a:schemeClr val="bg1"/>
          </a:solidFill>
          <a:ln w="9525">
            <a:solidFill>
              <a:schemeClr val="tx1"/>
            </a:solidFill>
            <a:miter lim="800000"/>
            <a:headEnd/>
            <a:tailEnd/>
          </a:ln>
        </p:spPr>
        <p:txBody>
          <a:bodyPr/>
          <a:lstStyle/>
          <a:p>
            <a:pPr algn="ctr"/>
            <a:r>
              <a:rPr lang="en-GB" sz="2400" dirty="0" err="1" smtClean="0">
                <a:solidFill>
                  <a:prstClr val="black"/>
                </a:solidFill>
                <a:cs typeface="Arial" pitchFamily="34" charset="0"/>
              </a:rPr>
              <a:t>Sie</a:t>
            </a:r>
            <a:r>
              <a:rPr lang="en-GB" sz="2400" dirty="0" smtClean="0">
                <a:solidFill>
                  <a:prstClr val="black"/>
                </a:solidFill>
                <a:cs typeface="Arial" pitchFamily="34" charset="0"/>
              </a:rPr>
              <a:t> </a:t>
            </a:r>
            <a:r>
              <a:rPr lang="en-GB" sz="2400" dirty="0" err="1" smtClean="0">
                <a:solidFill>
                  <a:prstClr val="black"/>
                </a:solidFill>
                <a:cs typeface="Arial" pitchFamily="34" charset="0"/>
              </a:rPr>
              <a:t>heißt</a:t>
            </a:r>
            <a:r>
              <a:rPr lang="en-GB" sz="2400" dirty="0" smtClean="0">
                <a:solidFill>
                  <a:prstClr val="black"/>
                </a:solidFill>
                <a:cs typeface="Arial" pitchFamily="34" charset="0"/>
              </a:rPr>
              <a:t> </a:t>
            </a:r>
            <a:r>
              <a:rPr lang="en-GB" sz="2400" dirty="0" err="1" smtClean="0">
                <a:solidFill>
                  <a:prstClr val="black"/>
                </a:solidFill>
                <a:cs typeface="Arial" pitchFamily="34" charset="0"/>
              </a:rPr>
              <a:t>Doktor</a:t>
            </a:r>
            <a:r>
              <a:rPr lang="en-GB" sz="2400" dirty="0" smtClean="0">
                <a:solidFill>
                  <a:prstClr val="black"/>
                </a:solidFill>
                <a:cs typeface="Arial" pitchFamily="34" charset="0"/>
              </a:rPr>
              <a:t> Hawkes.</a:t>
            </a:r>
            <a:endParaRPr lang="en-GB" sz="2400" dirty="0">
              <a:solidFill>
                <a:prstClr val="black"/>
              </a:solidFill>
              <a:cs typeface="Arial" pitchFamily="34" charset="0"/>
            </a:endParaRPr>
          </a:p>
        </p:txBody>
      </p:sp>
      <p:sp>
        <p:nvSpPr>
          <p:cNvPr id="10248" name="Text Box 8"/>
          <p:cNvSpPr txBox="1">
            <a:spLocks noChangeArrowheads="1"/>
          </p:cNvSpPr>
          <p:nvPr/>
        </p:nvSpPr>
        <p:spPr bwMode="auto">
          <a:xfrm>
            <a:off x="611188" y="0"/>
            <a:ext cx="7704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3200" b="1">
                <a:solidFill>
                  <a:prstClr val="black"/>
                </a:solidFill>
                <a:latin typeface="Calibri" pitchFamily="34" charset="0"/>
              </a:rPr>
              <a:t>Was sind die Fragen?</a:t>
            </a:r>
            <a:endParaRPr lang="en-GB" sz="3200" b="1">
              <a:solidFill>
                <a:prstClr val="black"/>
              </a:solidFill>
              <a:latin typeface="Calibri" pitchFamily="34" charset="0"/>
              <a:cs typeface="Arial" pitchFamily="34" charset="0"/>
            </a:endParaRPr>
          </a:p>
        </p:txBody>
      </p:sp>
      <p:sp>
        <p:nvSpPr>
          <p:cNvPr id="10249" name="AutoShape 9"/>
          <p:cNvSpPr>
            <a:spLocks noChangeArrowheads="1"/>
          </p:cNvSpPr>
          <p:nvPr/>
        </p:nvSpPr>
        <p:spPr bwMode="auto">
          <a:xfrm>
            <a:off x="179388" y="908050"/>
            <a:ext cx="3384550" cy="936774"/>
          </a:xfrm>
          <a:prstGeom prst="wedgeRoundRectCallout">
            <a:avLst>
              <a:gd name="adj1" fmla="val 53519"/>
              <a:gd name="adj2" fmla="val 112380"/>
              <a:gd name="adj3" fmla="val 16667"/>
            </a:avLst>
          </a:prstGeom>
          <a:solidFill>
            <a:schemeClr val="bg1"/>
          </a:solidFill>
          <a:ln w="9525">
            <a:solidFill>
              <a:schemeClr val="tx1"/>
            </a:solidFill>
            <a:miter lim="800000"/>
            <a:headEnd/>
            <a:tailEnd/>
          </a:ln>
        </p:spPr>
        <p:txBody>
          <a:bodyPr/>
          <a:lstStyle/>
          <a:p>
            <a:pPr algn="ctr"/>
            <a:r>
              <a:rPr lang="en-GB" sz="2400" dirty="0" err="1" smtClean="0">
                <a:solidFill>
                  <a:prstClr val="black"/>
                </a:solidFill>
                <a:cs typeface="Arial" pitchFamily="34" charset="0"/>
              </a:rPr>
              <a:t>Meine</a:t>
            </a:r>
            <a:r>
              <a:rPr lang="en-GB" sz="2400" dirty="0" smtClean="0">
                <a:solidFill>
                  <a:prstClr val="black"/>
                </a:solidFill>
                <a:cs typeface="Arial" pitchFamily="34" charset="0"/>
              </a:rPr>
              <a:t> </a:t>
            </a:r>
            <a:r>
              <a:rPr lang="en-GB" sz="2400" dirty="0" err="1" smtClean="0">
                <a:solidFill>
                  <a:prstClr val="black"/>
                </a:solidFill>
                <a:cs typeface="Arial" pitchFamily="34" charset="0"/>
              </a:rPr>
              <a:t>Lieblingsfächer</a:t>
            </a:r>
            <a:r>
              <a:rPr lang="en-GB" sz="2400" dirty="0" smtClean="0">
                <a:solidFill>
                  <a:prstClr val="black"/>
                </a:solidFill>
                <a:cs typeface="Arial" pitchFamily="34" charset="0"/>
              </a:rPr>
              <a:t> </a:t>
            </a:r>
            <a:r>
              <a:rPr lang="en-GB" sz="2400" dirty="0" err="1" smtClean="0">
                <a:solidFill>
                  <a:prstClr val="black"/>
                </a:solidFill>
                <a:cs typeface="Arial" pitchFamily="34" charset="0"/>
              </a:rPr>
              <a:t>sind</a:t>
            </a:r>
            <a:r>
              <a:rPr lang="en-GB" sz="2400" dirty="0" smtClean="0">
                <a:solidFill>
                  <a:prstClr val="black"/>
                </a:solidFill>
                <a:cs typeface="Arial" pitchFamily="34" charset="0"/>
              </a:rPr>
              <a:t> </a:t>
            </a:r>
            <a:r>
              <a:rPr lang="en-GB" sz="2400" dirty="0" err="1" smtClean="0">
                <a:solidFill>
                  <a:prstClr val="black"/>
                </a:solidFill>
                <a:cs typeface="Arial" pitchFamily="34" charset="0"/>
              </a:rPr>
              <a:t>Theater</a:t>
            </a:r>
            <a:r>
              <a:rPr lang="en-GB" sz="2400" dirty="0" smtClean="0">
                <a:solidFill>
                  <a:prstClr val="black"/>
                </a:solidFill>
                <a:cs typeface="Arial" pitchFamily="34" charset="0"/>
              </a:rPr>
              <a:t> und </a:t>
            </a:r>
            <a:r>
              <a:rPr lang="en-GB" sz="2400" dirty="0" err="1" smtClean="0">
                <a:solidFill>
                  <a:prstClr val="black"/>
                </a:solidFill>
                <a:cs typeface="Arial" pitchFamily="34" charset="0"/>
              </a:rPr>
              <a:t>Musik</a:t>
            </a:r>
            <a:r>
              <a:rPr lang="en-GB" sz="2400" dirty="0" smtClean="0">
                <a:solidFill>
                  <a:prstClr val="black"/>
                </a:solidFill>
                <a:cs typeface="Arial" pitchFamily="34" charset="0"/>
              </a:rPr>
              <a:t>! </a:t>
            </a:r>
            <a:endParaRPr lang="en-GB" sz="2400" dirty="0">
              <a:solidFill>
                <a:prstClr val="black"/>
              </a:solidFill>
              <a:cs typeface="Arial" pitchFamily="34" charset="0"/>
            </a:endParaRPr>
          </a:p>
        </p:txBody>
      </p:sp>
      <p:sp>
        <p:nvSpPr>
          <p:cNvPr id="10250" name="AutoShape 6"/>
          <p:cNvSpPr>
            <a:spLocks noChangeArrowheads="1"/>
          </p:cNvSpPr>
          <p:nvPr/>
        </p:nvSpPr>
        <p:spPr bwMode="auto">
          <a:xfrm>
            <a:off x="323528" y="5329714"/>
            <a:ext cx="3529012" cy="1223962"/>
          </a:xfrm>
          <a:prstGeom prst="wedgeRoundRectCallout">
            <a:avLst>
              <a:gd name="adj1" fmla="val 48333"/>
              <a:gd name="adj2" fmla="val -150778"/>
              <a:gd name="adj3" fmla="val 16667"/>
            </a:avLst>
          </a:prstGeom>
          <a:solidFill>
            <a:schemeClr val="bg1"/>
          </a:solidFill>
          <a:ln w="9525">
            <a:solidFill>
              <a:schemeClr val="tx1"/>
            </a:solidFill>
            <a:miter lim="800000"/>
            <a:headEnd/>
            <a:tailEnd/>
          </a:ln>
        </p:spPr>
        <p:txBody>
          <a:bodyPr/>
          <a:lstStyle/>
          <a:p>
            <a:pPr algn="ctr"/>
            <a:r>
              <a:rPr lang="en-GB" sz="2400" dirty="0" smtClean="0">
                <a:solidFill>
                  <a:prstClr val="black"/>
                </a:solidFill>
                <a:cs typeface="Arial" pitchFamily="34" charset="0"/>
              </a:rPr>
              <a:t>Am </a:t>
            </a:r>
            <a:r>
              <a:rPr lang="en-GB" sz="2400" dirty="0" err="1" smtClean="0">
                <a:solidFill>
                  <a:prstClr val="black"/>
                </a:solidFill>
                <a:cs typeface="Arial" pitchFamily="34" charset="0"/>
              </a:rPr>
              <a:t>Freitag</a:t>
            </a:r>
            <a:r>
              <a:rPr lang="en-GB" sz="2400" dirty="0" smtClean="0">
                <a:solidFill>
                  <a:prstClr val="black"/>
                </a:solidFill>
                <a:cs typeface="Arial" pitchFamily="34" charset="0"/>
              </a:rPr>
              <a:t> in der </a:t>
            </a:r>
            <a:r>
              <a:rPr lang="en-GB" sz="2400" dirty="0" err="1" smtClean="0">
                <a:solidFill>
                  <a:prstClr val="black"/>
                </a:solidFill>
                <a:cs typeface="Arial" pitchFamily="34" charset="0"/>
              </a:rPr>
              <a:t>ersten</a:t>
            </a:r>
            <a:r>
              <a:rPr lang="en-GB" sz="2400" dirty="0" smtClean="0">
                <a:solidFill>
                  <a:prstClr val="black"/>
                </a:solidFill>
                <a:cs typeface="Arial" pitchFamily="34" charset="0"/>
              </a:rPr>
              <a:t> </a:t>
            </a:r>
            <a:r>
              <a:rPr lang="en-GB" sz="2400" dirty="0" err="1" smtClean="0">
                <a:solidFill>
                  <a:prstClr val="black"/>
                </a:solidFill>
                <a:cs typeface="Arial" pitchFamily="34" charset="0"/>
              </a:rPr>
              <a:t>Stunde</a:t>
            </a:r>
            <a:r>
              <a:rPr lang="en-GB" sz="2400" dirty="0" smtClean="0">
                <a:solidFill>
                  <a:prstClr val="black"/>
                </a:solidFill>
                <a:cs typeface="Arial" pitchFamily="34" charset="0"/>
              </a:rPr>
              <a:t> </a:t>
            </a:r>
            <a:r>
              <a:rPr lang="en-GB" sz="2400" dirty="0" err="1" smtClean="0">
                <a:solidFill>
                  <a:prstClr val="black"/>
                </a:solidFill>
                <a:cs typeface="Arial" pitchFamily="34" charset="0"/>
              </a:rPr>
              <a:t>habe</a:t>
            </a:r>
            <a:r>
              <a:rPr lang="en-GB" sz="2400" dirty="0" smtClean="0">
                <a:solidFill>
                  <a:prstClr val="black"/>
                </a:solidFill>
                <a:cs typeface="Arial" pitchFamily="34" charset="0"/>
              </a:rPr>
              <a:t> </a:t>
            </a:r>
            <a:r>
              <a:rPr lang="en-GB" sz="2400" dirty="0" err="1" smtClean="0">
                <a:solidFill>
                  <a:prstClr val="black"/>
                </a:solidFill>
                <a:cs typeface="Arial" pitchFamily="34" charset="0"/>
              </a:rPr>
              <a:t>ich</a:t>
            </a:r>
            <a:r>
              <a:rPr lang="en-GB" sz="2400" dirty="0" smtClean="0">
                <a:solidFill>
                  <a:prstClr val="black"/>
                </a:solidFill>
                <a:cs typeface="Arial" pitchFamily="34" charset="0"/>
              </a:rPr>
              <a:t> </a:t>
            </a:r>
            <a:r>
              <a:rPr lang="en-GB" sz="2400" dirty="0" err="1" smtClean="0">
                <a:solidFill>
                  <a:prstClr val="black"/>
                </a:solidFill>
                <a:cs typeface="Arial" pitchFamily="34" charset="0"/>
              </a:rPr>
              <a:t>Kunst</a:t>
            </a:r>
            <a:r>
              <a:rPr lang="en-GB" sz="2400" dirty="0" smtClean="0">
                <a:solidFill>
                  <a:prstClr val="black"/>
                </a:solidFill>
                <a:cs typeface="Arial" pitchFamily="34" charset="0"/>
              </a:rPr>
              <a:t>.</a:t>
            </a:r>
            <a:endParaRPr lang="en-GB" sz="2400" dirty="0">
              <a:solidFill>
                <a:prstClr val="black"/>
              </a:solidFill>
              <a:cs typeface="Arial" pitchFamily="34" charset="0"/>
            </a:endParaRPr>
          </a:p>
        </p:txBody>
      </p:sp>
      <p:sp>
        <p:nvSpPr>
          <p:cNvPr id="10251" name="AutoShape 7"/>
          <p:cNvSpPr>
            <a:spLocks noChangeArrowheads="1"/>
          </p:cNvSpPr>
          <p:nvPr/>
        </p:nvSpPr>
        <p:spPr bwMode="auto">
          <a:xfrm>
            <a:off x="5159788" y="4875689"/>
            <a:ext cx="2881312" cy="908050"/>
          </a:xfrm>
          <a:prstGeom prst="wedgeRoundRectCallout">
            <a:avLst>
              <a:gd name="adj1" fmla="val -58999"/>
              <a:gd name="adj2" fmla="val -175992"/>
              <a:gd name="adj3" fmla="val 16667"/>
            </a:avLst>
          </a:prstGeom>
          <a:solidFill>
            <a:schemeClr val="bg1"/>
          </a:solidFill>
          <a:ln w="9525">
            <a:solidFill>
              <a:schemeClr val="tx1"/>
            </a:solidFill>
            <a:miter lim="800000"/>
            <a:headEnd/>
            <a:tailEnd/>
          </a:ln>
        </p:spPr>
        <p:txBody>
          <a:bodyPr/>
          <a:lstStyle/>
          <a:p>
            <a:pPr algn="ctr"/>
            <a:r>
              <a:rPr lang="en-GB" sz="2400" dirty="0" smtClean="0">
                <a:solidFill>
                  <a:prstClr val="black"/>
                </a:solidFill>
                <a:cs typeface="Arial" pitchFamily="34" charset="0"/>
              </a:rPr>
              <a:t>Am </a:t>
            </a:r>
            <a:r>
              <a:rPr lang="en-GB" sz="2400" dirty="0" err="1" smtClean="0">
                <a:solidFill>
                  <a:prstClr val="black"/>
                </a:solidFill>
                <a:cs typeface="Arial" pitchFamily="34" charset="0"/>
              </a:rPr>
              <a:t>Donnerstag</a:t>
            </a:r>
            <a:r>
              <a:rPr lang="en-GB" sz="2400" dirty="0" smtClean="0">
                <a:solidFill>
                  <a:prstClr val="black"/>
                </a:solidFill>
                <a:cs typeface="Arial" pitchFamily="34" charset="0"/>
              </a:rPr>
              <a:t> </a:t>
            </a:r>
            <a:r>
              <a:rPr lang="en-GB" sz="2400" dirty="0" err="1" smtClean="0">
                <a:solidFill>
                  <a:prstClr val="black"/>
                </a:solidFill>
                <a:cs typeface="Arial" pitchFamily="34" charset="0"/>
              </a:rPr>
              <a:t>habe</a:t>
            </a:r>
            <a:r>
              <a:rPr lang="en-GB" sz="2400" dirty="0" smtClean="0">
                <a:solidFill>
                  <a:prstClr val="black"/>
                </a:solidFill>
                <a:cs typeface="Arial" pitchFamily="34" charset="0"/>
              </a:rPr>
              <a:t> </a:t>
            </a:r>
            <a:r>
              <a:rPr lang="en-GB" sz="2400" dirty="0" err="1" smtClean="0">
                <a:solidFill>
                  <a:prstClr val="black"/>
                </a:solidFill>
                <a:cs typeface="Arial" pitchFamily="34" charset="0"/>
              </a:rPr>
              <a:t>ich</a:t>
            </a:r>
            <a:r>
              <a:rPr lang="en-GB" sz="2400" dirty="0" smtClean="0">
                <a:solidFill>
                  <a:prstClr val="black"/>
                </a:solidFill>
                <a:cs typeface="Arial" pitchFamily="34" charset="0"/>
              </a:rPr>
              <a:t> Geschichte.</a:t>
            </a:r>
            <a:endParaRPr lang="en-GB" sz="2400" dirty="0">
              <a:solidFill>
                <a:prstClr val="black"/>
              </a:solidFill>
              <a:cs typeface="Arial" pitchFamily="34" charset="0"/>
            </a:endParaRPr>
          </a:p>
        </p:txBody>
      </p:sp>
      <p:sp>
        <p:nvSpPr>
          <p:cNvPr id="12" name="AutoShape 7"/>
          <p:cNvSpPr>
            <a:spLocks noChangeArrowheads="1"/>
          </p:cNvSpPr>
          <p:nvPr/>
        </p:nvSpPr>
        <p:spPr bwMode="auto">
          <a:xfrm>
            <a:off x="3995936" y="6165077"/>
            <a:ext cx="2881312" cy="539332"/>
          </a:xfrm>
          <a:prstGeom prst="wedgeRoundRectCallout">
            <a:avLst>
              <a:gd name="adj1" fmla="val -33141"/>
              <a:gd name="adj2" fmla="val -438212"/>
              <a:gd name="adj3" fmla="val 16667"/>
            </a:avLst>
          </a:prstGeom>
          <a:solidFill>
            <a:schemeClr val="bg1"/>
          </a:solidFill>
          <a:ln w="9525">
            <a:solidFill>
              <a:schemeClr val="tx1"/>
            </a:solidFill>
            <a:miter lim="800000"/>
            <a:headEnd/>
            <a:tailEnd/>
          </a:ln>
        </p:spPr>
        <p:txBody>
          <a:bodyPr/>
          <a:lstStyle/>
          <a:p>
            <a:pPr algn="ctr"/>
            <a:r>
              <a:rPr lang="en-GB" sz="2400" dirty="0" err="1" smtClean="0">
                <a:solidFill>
                  <a:prstClr val="black"/>
                </a:solidFill>
                <a:cs typeface="Arial" pitchFamily="34" charset="0"/>
              </a:rPr>
              <a:t>Ja</a:t>
            </a:r>
            <a:r>
              <a:rPr lang="en-GB" sz="2400" dirty="0" smtClean="0">
                <a:solidFill>
                  <a:prstClr val="black"/>
                </a:solidFill>
                <a:cs typeface="Arial" pitchFamily="34" charset="0"/>
              </a:rPr>
              <a:t>, </a:t>
            </a:r>
            <a:r>
              <a:rPr lang="en-GB" sz="2400" dirty="0" err="1" smtClean="0">
                <a:solidFill>
                  <a:prstClr val="black"/>
                </a:solidFill>
                <a:cs typeface="Arial" pitchFamily="34" charset="0"/>
              </a:rPr>
              <a:t>natürlich</a:t>
            </a:r>
            <a:r>
              <a:rPr lang="en-GB" sz="2400" dirty="0">
                <a:solidFill>
                  <a:prstClr val="black"/>
                </a:solidFill>
                <a:cs typeface="Arial" pitchFamily="34" charset="0"/>
              </a:rPr>
              <a:t>!</a:t>
            </a:r>
          </a:p>
        </p:txBody>
      </p:sp>
    </p:spTree>
    <p:extLst>
      <p:ext uri="{BB962C8B-B14F-4D97-AF65-F5344CB8AC3E}">
        <p14:creationId xmlns:p14="http://schemas.microsoft.com/office/powerpoint/2010/main" val="2443750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668" y="4508676"/>
            <a:ext cx="2972138" cy="1972757"/>
          </a:xfrm>
          <a:prstGeom prst="rect">
            <a:avLst/>
          </a:prstGeom>
          <a:ln>
            <a:noFill/>
          </a:ln>
          <a:effectLst>
            <a:outerShdw blurRad="190500" algn="tl" rotWithShape="0">
              <a:srgbClr val="000000">
                <a:alpha val="70000"/>
              </a:srgbClr>
            </a:outerShdw>
          </a:effectLst>
        </p:spPr>
      </p:pic>
      <p:sp>
        <p:nvSpPr>
          <p:cNvPr id="13" name="Rectangle 12"/>
          <p:cNvSpPr/>
          <p:nvPr/>
        </p:nvSpPr>
        <p:spPr>
          <a:xfrm>
            <a:off x="4000449" y="1044332"/>
            <a:ext cx="5240020" cy="5632311"/>
          </a:xfrm>
          <a:prstGeom prst="rect">
            <a:avLst/>
          </a:prstGeom>
        </p:spPr>
        <p:txBody>
          <a:bodyPr wrap="square">
            <a:spAutoFit/>
          </a:bodyPr>
          <a:lstStyle/>
          <a:p>
            <a:r>
              <a:rPr lang="es-MX" b="1" dirty="0">
                <a:solidFill>
                  <a:prstClr val="black"/>
                </a:solidFill>
                <a:latin typeface="Arial" panose="020B0604020202020204" pitchFamily="34" charset="0"/>
                <a:cs typeface="Arial" panose="020B0604020202020204" pitchFamily="34" charset="0"/>
              </a:rPr>
              <a:t>Argentina, el uno de enero, 2015</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¡Hola! ¿Qué tal? Me llamo Antonio y vivo en Argentina, en Buenos Aires. Tengo trece años y mi cumpleaños es el quince de mayo.</a:t>
            </a:r>
            <a:endParaRPr lang="en-GB" dirty="0">
              <a:solidFill>
                <a:prstClr val="black"/>
              </a:solidFill>
              <a:latin typeface="Arial" panose="020B0604020202020204" pitchFamily="34" charset="0"/>
              <a:cs typeface="Arial" panose="020B0604020202020204" pitchFamily="34" charset="0"/>
            </a:endParaRPr>
          </a:p>
          <a:p>
            <a:r>
              <a:rPr lang="es-MX" b="1"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Soy bastante sincero. También soy generoso, pero no soy tímido. Tengo una hermana que se llama Rosa. Tiene catorce años. En mi opinión, es un poco tonta.</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Tengo un ratón y dos peces. Mi ratón es blanco y muy divertido.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Mis peces son azules y amarillos y son estupendos, pero no son muy listos. Mi color favorito es el amarillo.</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 pasión es el rugby y mi héroe es Felipe </a:t>
            </a:r>
            <a:r>
              <a:rPr lang="es-MX" dirty="0" err="1">
                <a:solidFill>
                  <a:prstClr val="black"/>
                </a:solidFill>
                <a:latin typeface="Arial" panose="020B0604020202020204" pitchFamily="34" charset="0"/>
                <a:cs typeface="Arial" panose="020B0604020202020204" pitchFamily="34" charset="0"/>
              </a:rPr>
              <a:t>Contepomi</a:t>
            </a:r>
            <a:r>
              <a:rPr lang="es-MX" dirty="0">
                <a:solidFill>
                  <a:prstClr val="black"/>
                </a:solidFill>
                <a:latin typeface="Arial" panose="020B0604020202020204" pitchFamily="34" charset="0"/>
                <a:cs typeface="Arial" panose="020B0604020202020204" pitchFamily="34" charset="0"/>
              </a:rPr>
              <a:t>. ¡Es genial! Mi cantante favorita es </a:t>
            </a:r>
            <a:r>
              <a:rPr lang="es-MX" dirty="0" err="1">
                <a:solidFill>
                  <a:prstClr val="black"/>
                </a:solidFill>
                <a:latin typeface="Arial" panose="020B0604020202020204" pitchFamily="34" charset="0"/>
                <a:cs typeface="Arial" panose="020B0604020202020204" pitchFamily="34" charset="0"/>
              </a:rPr>
              <a:t>Beyoncé</a:t>
            </a:r>
            <a:r>
              <a:rPr lang="es-MX" dirty="0">
                <a:solidFill>
                  <a:prstClr val="black"/>
                </a:solidFill>
                <a:latin typeface="Arial" panose="020B0604020202020204" pitchFamily="34" charset="0"/>
                <a:cs typeface="Arial" panose="020B0604020202020204" pitchFamily="34" charset="0"/>
              </a:rPr>
              <a:t> porque es fenomenal.</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 programa favorito es ‘Factor X</a:t>
            </a:r>
            <a:r>
              <a:rPr lang="es-MX" dirty="0" smtClean="0">
                <a:solidFill>
                  <a:prstClr val="black"/>
                </a:solidFill>
                <a:latin typeface="Arial" panose="020B0604020202020204" pitchFamily="34" charset="0"/>
                <a:cs typeface="Arial" panose="020B0604020202020204" pitchFamily="34" charset="0"/>
              </a:rPr>
              <a:t>’.</a:t>
            </a:r>
            <a:endParaRPr lang="en-GB" dirty="0">
              <a:solidFill>
                <a:prstClr val="black"/>
              </a:solidFill>
              <a:latin typeface="Arial" panose="020B0604020202020204" pitchFamily="34" charset="0"/>
              <a:cs typeface="Arial" panose="020B0604020202020204" pitchFamily="34" charset="0"/>
            </a:endParaRPr>
          </a:p>
        </p:txBody>
      </p:sp>
      <p:sp>
        <p:nvSpPr>
          <p:cNvPr id="14" name="TextBox 4"/>
          <p:cNvSpPr txBox="1">
            <a:spLocks noChangeArrowheads="1"/>
          </p:cNvSpPr>
          <p:nvPr/>
        </p:nvSpPr>
        <p:spPr bwMode="auto">
          <a:xfrm>
            <a:off x="3483558" y="1444254"/>
            <a:ext cx="557213" cy="341313"/>
          </a:xfrm>
          <a:prstGeom prst="rect">
            <a:avLst/>
          </a:prstGeom>
          <a:noFill/>
          <a:ln w="9525">
            <a:noFill/>
            <a:miter lim="800000"/>
            <a:headEnd/>
            <a:tailEnd/>
          </a:ln>
        </p:spPr>
        <p:txBody>
          <a:bodyPr lIns="64291" tIns="32146" rIns="64291" bIns="32146">
            <a:spAutoFit/>
          </a:bodyPr>
          <a:lstStyle/>
          <a:p>
            <a:r>
              <a:rPr lang="fr-FR" dirty="0">
                <a:solidFill>
                  <a:prstClr val="black"/>
                </a:solidFill>
              </a:rPr>
              <a:t>❶</a:t>
            </a:r>
            <a:endParaRPr lang="fr-FR" dirty="0">
              <a:solidFill>
                <a:prstClr val="black"/>
              </a:solidFill>
              <a:latin typeface="Verdana" pitchFamily="34" charset="0"/>
            </a:endParaRPr>
          </a:p>
        </p:txBody>
      </p:sp>
      <p:sp>
        <p:nvSpPr>
          <p:cNvPr id="15" name="TextBox 5"/>
          <p:cNvSpPr txBox="1">
            <a:spLocks noChangeArrowheads="1"/>
          </p:cNvSpPr>
          <p:nvPr/>
        </p:nvSpPr>
        <p:spPr bwMode="auto">
          <a:xfrm>
            <a:off x="3491141" y="2804007"/>
            <a:ext cx="557212" cy="341313"/>
          </a:xfrm>
          <a:prstGeom prst="rect">
            <a:avLst/>
          </a:prstGeom>
          <a:noFill/>
          <a:ln w="9525">
            <a:noFill/>
            <a:miter lim="800000"/>
            <a:headEnd/>
            <a:tailEnd/>
          </a:ln>
        </p:spPr>
        <p:txBody>
          <a:bodyPr lIns="64291" tIns="32146" rIns="64291" bIns="32146">
            <a:spAutoFit/>
          </a:bodyPr>
          <a:lstStyle/>
          <a:p>
            <a:r>
              <a:rPr lang="fr-FR" dirty="0">
                <a:solidFill>
                  <a:prstClr val="black"/>
                </a:solidFill>
              </a:rPr>
              <a:t>❷</a:t>
            </a:r>
            <a:endParaRPr lang="fr-FR" dirty="0">
              <a:solidFill>
                <a:prstClr val="black"/>
              </a:solidFill>
              <a:latin typeface="Verdana" pitchFamily="34" charset="0"/>
            </a:endParaRPr>
          </a:p>
        </p:txBody>
      </p:sp>
      <p:sp>
        <p:nvSpPr>
          <p:cNvPr id="16" name="TextBox 6"/>
          <p:cNvSpPr txBox="1">
            <a:spLocks noChangeArrowheads="1"/>
          </p:cNvSpPr>
          <p:nvPr/>
        </p:nvSpPr>
        <p:spPr bwMode="auto">
          <a:xfrm>
            <a:off x="3514908" y="4143577"/>
            <a:ext cx="557212" cy="341312"/>
          </a:xfrm>
          <a:prstGeom prst="rect">
            <a:avLst/>
          </a:prstGeom>
          <a:noFill/>
          <a:ln w="9525">
            <a:noFill/>
            <a:miter lim="800000"/>
            <a:headEnd/>
            <a:tailEnd/>
          </a:ln>
        </p:spPr>
        <p:txBody>
          <a:bodyPr lIns="64291" tIns="32146" rIns="64291" bIns="32146">
            <a:spAutoFit/>
          </a:bodyPr>
          <a:lstStyle/>
          <a:p>
            <a:r>
              <a:rPr lang="fr-FR" dirty="0">
                <a:solidFill>
                  <a:prstClr val="black"/>
                </a:solidFill>
              </a:rPr>
              <a:t>❸</a:t>
            </a:r>
            <a:endParaRPr lang="fr-FR" dirty="0">
              <a:solidFill>
                <a:prstClr val="black"/>
              </a:solidFill>
              <a:latin typeface="Verdana" pitchFamily="34" charset="0"/>
            </a:endParaRPr>
          </a:p>
        </p:txBody>
      </p:sp>
      <p:sp>
        <p:nvSpPr>
          <p:cNvPr id="17" name="TextBox 7"/>
          <p:cNvSpPr txBox="1">
            <a:spLocks noChangeArrowheads="1"/>
          </p:cNvSpPr>
          <p:nvPr/>
        </p:nvSpPr>
        <p:spPr bwMode="auto">
          <a:xfrm>
            <a:off x="3547420" y="5773782"/>
            <a:ext cx="557212" cy="341312"/>
          </a:xfrm>
          <a:prstGeom prst="rect">
            <a:avLst/>
          </a:prstGeom>
          <a:noFill/>
          <a:ln w="9525">
            <a:noFill/>
            <a:miter lim="800000"/>
            <a:headEnd/>
            <a:tailEnd/>
          </a:ln>
        </p:spPr>
        <p:txBody>
          <a:bodyPr lIns="64291" tIns="32146" rIns="64291" bIns="32146">
            <a:spAutoFit/>
          </a:bodyPr>
          <a:lstStyle/>
          <a:p>
            <a:r>
              <a:rPr lang="fr-FR" dirty="0">
                <a:solidFill>
                  <a:prstClr val="black"/>
                </a:solidFill>
              </a:rPr>
              <a:t>❹</a:t>
            </a:r>
            <a:endParaRPr lang="fr-FR" dirty="0">
              <a:solidFill>
                <a:prstClr val="black"/>
              </a:solidFill>
              <a:latin typeface="Verdana" pitchFamily="34" charset="0"/>
            </a:endParaRPr>
          </a:p>
        </p:txBody>
      </p:sp>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32137">
            <a:off x="558797" y="1071647"/>
            <a:ext cx="2466600" cy="3705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Content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870" y="-27384"/>
            <a:ext cx="1336425" cy="1336425"/>
          </a:xfrm>
          <a:prstGeom prst="rect">
            <a:avLst/>
          </a:prstGeom>
        </p:spPr>
      </p:pic>
      <p:sp>
        <p:nvSpPr>
          <p:cNvPr id="20" name="Title 1"/>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err="1" smtClean="0">
                <a:ln>
                  <a:noFill/>
                </a:ln>
                <a:solidFill>
                  <a:sysClr val="windowText" lastClr="000000"/>
                </a:solidFill>
                <a:effectLst/>
                <a:uLnTx/>
                <a:uFillTx/>
                <a:latin typeface="Calibri"/>
                <a:ea typeface="+mj-ea"/>
                <a:cs typeface="+mj-cs"/>
              </a:rPr>
              <a:t>Hotseating</a:t>
            </a:r>
            <a:endParaRPr kumimoji="0" lang="en-GB" sz="4400" b="1" i="0" u="none" strike="noStrike" kern="1200" cap="none" spc="0" normalizeH="0" baseline="0" noProof="0" dirty="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3858037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8331" y="476672"/>
            <a:ext cx="8932980" cy="5185870"/>
          </a:xfrm>
          <a:prstGeom prst="rect">
            <a:avLst/>
          </a:prstGeom>
        </p:spPr>
      </p:pic>
      <p:sp>
        <p:nvSpPr>
          <p:cNvPr id="5" name="TextBox 4"/>
          <p:cNvSpPr txBox="1"/>
          <p:nvPr/>
        </p:nvSpPr>
        <p:spPr>
          <a:xfrm>
            <a:off x="514800" y="260649"/>
            <a:ext cx="8809728" cy="6584494"/>
          </a:xfrm>
          <a:prstGeom prst="rect">
            <a:avLst/>
          </a:prstGeom>
          <a:noFill/>
        </p:spPr>
        <p:txBody>
          <a:bodyPr wrap="square" lIns="91435" tIns="45718" rIns="91435" bIns="45718" rtlCol="0">
            <a:spAutoFit/>
          </a:bodyPr>
          <a:lstStyle/>
          <a:p>
            <a:pPr defTabSz="457200"/>
            <a:r>
              <a:rPr lang="en-GB" sz="2800" b="1" dirty="0" err="1">
                <a:solidFill>
                  <a:prstClr val="black"/>
                </a:solidFill>
              </a:rPr>
              <a:t>Salut</a:t>
            </a:r>
            <a:r>
              <a:rPr lang="en-GB" sz="2800" b="1" dirty="0">
                <a:solidFill>
                  <a:prstClr val="black"/>
                </a:solidFill>
              </a:rPr>
              <a:t>!  Je </a:t>
            </a:r>
            <a:r>
              <a:rPr lang="en-GB" sz="2800" b="1" dirty="0" err="1">
                <a:solidFill>
                  <a:prstClr val="black"/>
                </a:solidFill>
              </a:rPr>
              <a:t>m’appelle</a:t>
            </a:r>
            <a:r>
              <a:rPr lang="en-GB" sz="2800" b="1" dirty="0">
                <a:solidFill>
                  <a:prstClr val="black"/>
                </a:solidFill>
              </a:rPr>
              <a:t> Clarisse et </a:t>
            </a:r>
            <a:r>
              <a:rPr lang="en-GB" sz="2800" b="1" dirty="0" err="1">
                <a:solidFill>
                  <a:prstClr val="black"/>
                </a:solidFill>
              </a:rPr>
              <a:t>j’habite</a:t>
            </a:r>
            <a:r>
              <a:rPr lang="en-GB" sz="2800" b="1" dirty="0">
                <a:solidFill>
                  <a:prstClr val="black"/>
                </a:solidFill>
              </a:rPr>
              <a:t> </a:t>
            </a:r>
            <a:r>
              <a:rPr lang="en-GB" sz="2800" b="1" dirty="0">
                <a:solidFill>
                  <a:prstClr val="black"/>
                </a:solidFill>
                <a:cs typeface="Calibri"/>
              </a:rPr>
              <a:t>à </a:t>
            </a:r>
            <a:r>
              <a:rPr lang="en-GB" sz="2800" b="1" dirty="0" err="1">
                <a:solidFill>
                  <a:prstClr val="black"/>
                </a:solidFill>
                <a:cs typeface="Calibri"/>
              </a:rPr>
              <a:t>Fonainebleau</a:t>
            </a:r>
            <a:r>
              <a:rPr lang="en-GB" sz="2800" b="1" dirty="0">
                <a:solidFill>
                  <a:prstClr val="black"/>
                </a:solidFill>
                <a:cs typeface="Calibri"/>
              </a:rPr>
              <a:t>.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drôle</a:t>
            </a:r>
            <a:r>
              <a:rPr lang="en-GB" sz="2800" b="1" dirty="0">
                <a:solidFill>
                  <a:prstClr val="black"/>
                </a:solidFill>
                <a:cs typeface="Calibri"/>
              </a:rPr>
              <a:t> et </a:t>
            </a:r>
            <a:r>
              <a:rPr lang="en-GB" sz="2800" b="1" dirty="0" err="1">
                <a:solidFill>
                  <a:prstClr val="black"/>
                </a:solidFill>
                <a:cs typeface="Calibri"/>
              </a:rPr>
              <a:t>intelligente</a:t>
            </a:r>
            <a:r>
              <a:rPr lang="en-GB" sz="2800" b="1" dirty="0">
                <a:solidFill>
                  <a:prstClr val="black"/>
                </a:solidFill>
                <a:cs typeface="Calibri"/>
              </a:rPr>
              <a:t> et je </a:t>
            </a:r>
            <a:r>
              <a:rPr lang="en-GB" sz="2800" b="1" dirty="0" err="1">
                <a:solidFill>
                  <a:prstClr val="black"/>
                </a:solidFill>
                <a:cs typeface="Calibri"/>
              </a:rPr>
              <a:t>suis</a:t>
            </a:r>
            <a:r>
              <a:rPr lang="en-GB" sz="2800" b="1" dirty="0">
                <a:solidFill>
                  <a:prstClr val="black"/>
                </a:solidFill>
                <a:cs typeface="Calibri"/>
              </a:rPr>
              <a:t> fan de foot!  Le foot, </a:t>
            </a:r>
            <a:r>
              <a:rPr lang="en-GB" sz="2800" b="1" dirty="0" err="1">
                <a:solidFill>
                  <a:prstClr val="black"/>
                </a:solidFill>
                <a:cs typeface="Calibri"/>
              </a:rPr>
              <a:t>c’est</a:t>
            </a:r>
            <a:r>
              <a:rPr lang="en-GB" sz="2800" b="1" dirty="0">
                <a:solidFill>
                  <a:prstClr val="black"/>
                </a:solidFill>
                <a:cs typeface="Calibri"/>
              </a:rPr>
              <a:t> ma passion.  Mon </a:t>
            </a:r>
            <a:r>
              <a:rPr lang="en-GB" sz="2800" b="1" dirty="0" err="1">
                <a:solidFill>
                  <a:prstClr val="black"/>
                </a:solidFill>
                <a:cs typeface="Calibri"/>
              </a:rPr>
              <a:t>équipe</a:t>
            </a:r>
            <a:r>
              <a:rPr lang="en-GB" sz="2800" b="1" dirty="0">
                <a:solidFill>
                  <a:prstClr val="black"/>
                </a:solidFill>
                <a:cs typeface="Calibri"/>
              </a:rPr>
              <a:t>, </a:t>
            </a:r>
            <a:r>
              <a:rPr lang="en-GB" sz="2800" b="1" dirty="0" err="1">
                <a:solidFill>
                  <a:prstClr val="black"/>
                </a:solidFill>
                <a:cs typeface="Calibri"/>
              </a:rPr>
              <a:t>c’est</a:t>
            </a:r>
            <a:r>
              <a:rPr lang="en-GB" sz="2800" b="1" dirty="0">
                <a:solidFill>
                  <a:prstClr val="black"/>
                </a:solidFill>
                <a:cs typeface="Calibri"/>
              </a:rPr>
              <a:t> le PSG.  </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a:solidFill>
                  <a:prstClr val="black"/>
                </a:solidFill>
                <a:cs typeface="Calibri"/>
              </a:rPr>
              <a:t>Mon frère </a:t>
            </a:r>
            <a:r>
              <a:rPr lang="en-GB" sz="2800" b="1" dirty="0" err="1">
                <a:solidFill>
                  <a:prstClr val="black"/>
                </a:solidFill>
                <a:cs typeface="Calibri"/>
              </a:rPr>
              <a:t>Rény</a:t>
            </a:r>
            <a:r>
              <a:rPr lang="en-GB" sz="2800" b="1" dirty="0">
                <a:solidFill>
                  <a:prstClr val="black"/>
                </a:solidFill>
                <a:cs typeface="Calibri"/>
              </a:rPr>
              <a:t> </a:t>
            </a:r>
            <a:r>
              <a:rPr lang="en-GB" sz="2800" b="1" dirty="0" err="1">
                <a:solidFill>
                  <a:prstClr val="black"/>
                </a:solidFill>
                <a:cs typeface="Calibri"/>
              </a:rPr>
              <a:t>est</a:t>
            </a:r>
            <a:r>
              <a:rPr lang="en-GB" sz="2800" b="1" dirty="0">
                <a:solidFill>
                  <a:prstClr val="black"/>
                </a:solidFill>
                <a:cs typeface="Calibri"/>
              </a:rPr>
              <a:t> </a:t>
            </a:r>
            <a:r>
              <a:rPr lang="en-GB" sz="2800" b="1" dirty="0" err="1">
                <a:solidFill>
                  <a:prstClr val="black"/>
                </a:solidFill>
                <a:cs typeface="Calibri"/>
              </a:rPr>
              <a:t>très</a:t>
            </a:r>
            <a:r>
              <a:rPr lang="en-GB" sz="2800" b="1" dirty="0">
                <a:solidFill>
                  <a:prstClr val="black"/>
                </a:solidFill>
                <a:cs typeface="Calibri"/>
              </a:rPr>
              <a:t> </a:t>
            </a:r>
            <a:r>
              <a:rPr lang="en-GB" sz="2800" b="1" dirty="0" err="1">
                <a:solidFill>
                  <a:prstClr val="black"/>
                </a:solidFill>
                <a:cs typeface="Calibri"/>
              </a:rPr>
              <a:t>sympa</a:t>
            </a:r>
            <a:r>
              <a:rPr lang="en-GB" sz="2800" b="1" dirty="0">
                <a:solidFill>
                  <a:prstClr val="black"/>
                </a:solidFill>
                <a:cs typeface="Calibri"/>
              </a:rPr>
              <a:t>.  En </a:t>
            </a:r>
            <a:r>
              <a:rPr lang="en-GB" sz="2800" b="1" dirty="0" err="1">
                <a:solidFill>
                  <a:prstClr val="black"/>
                </a:solidFill>
                <a:cs typeface="Calibri"/>
              </a:rPr>
              <a:t>genéral</a:t>
            </a:r>
            <a:r>
              <a:rPr lang="en-GB" sz="2800" b="1" dirty="0">
                <a:solidFill>
                  <a:prstClr val="black"/>
                </a:solidFill>
                <a:cs typeface="Calibri"/>
              </a:rPr>
              <a:t> on </a:t>
            </a:r>
            <a:r>
              <a:rPr lang="en-GB" sz="2800" b="1" dirty="0" err="1">
                <a:solidFill>
                  <a:prstClr val="black"/>
                </a:solidFill>
                <a:cs typeface="Calibri"/>
              </a:rPr>
              <a:t>s’entend</a:t>
            </a:r>
            <a:r>
              <a:rPr lang="en-GB" sz="2800" b="1" dirty="0">
                <a:solidFill>
                  <a:prstClr val="black"/>
                </a:solidFill>
                <a:cs typeface="Calibri"/>
              </a:rPr>
              <a:t> </a:t>
            </a:r>
            <a:r>
              <a:rPr lang="en-GB" sz="2800" b="1" dirty="0" err="1">
                <a:solidFill>
                  <a:prstClr val="black"/>
                </a:solidFill>
                <a:cs typeface="Calibri"/>
              </a:rPr>
              <a:t>bien</a:t>
            </a:r>
            <a:r>
              <a:rPr lang="en-GB" sz="2800" b="1" dirty="0">
                <a:solidFill>
                  <a:prstClr val="black"/>
                </a:solidFill>
                <a:cs typeface="Calibri"/>
              </a:rPr>
              <a:t> et </a:t>
            </a:r>
            <a:r>
              <a:rPr lang="en-GB" sz="2800" b="1" dirty="0" err="1">
                <a:solidFill>
                  <a:prstClr val="black"/>
                </a:solidFill>
                <a:cs typeface="Calibri"/>
              </a:rPr>
              <a:t>normalement</a:t>
            </a:r>
            <a:r>
              <a:rPr lang="en-GB" sz="2800" b="1" dirty="0">
                <a:solidFill>
                  <a:prstClr val="black"/>
                </a:solidFill>
                <a:cs typeface="Calibri"/>
              </a:rPr>
              <a:t> on </a:t>
            </a:r>
            <a:r>
              <a:rPr lang="en-GB" sz="2800" b="1" dirty="0" err="1">
                <a:solidFill>
                  <a:prstClr val="black"/>
                </a:solidFill>
                <a:cs typeface="Calibri"/>
              </a:rPr>
              <a:t>regarde</a:t>
            </a:r>
            <a:r>
              <a:rPr lang="en-GB" sz="2800" b="1" dirty="0">
                <a:solidFill>
                  <a:prstClr val="black"/>
                </a:solidFill>
                <a:cs typeface="Calibri"/>
              </a:rPr>
              <a:t> les matches de foot ensemble.</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err="1">
                <a:solidFill>
                  <a:prstClr val="black"/>
                </a:solidFill>
                <a:cs typeface="Calibri"/>
              </a:rPr>
              <a:t>Hier</a:t>
            </a:r>
            <a:r>
              <a:rPr lang="en-GB" sz="2800" b="1" dirty="0">
                <a:solidFill>
                  <a:prstClr val="black"/>
                </a:solidFill>
                <a:cs typeface="Calibri"/>
              </a:rPr>
              <a:t> </a:t>
            </a:r>
            <a:r>
              <a:rPr lang="en-GB" sz="2800" b="1" dirty="0" err="1">
                <a:solidFill>
                  <a:prstClr val="black"/>
                </a:solidFill>
                <a:cs typeface="Calibri"/>
              </a:rPr>
              <a:t>soir</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regardé</a:t>
            </a:r>
            <a:r>
              <a:rPr lang="en-GB" sz="2800" b="1" dirty="0">
                <a:solidFill>
                  <a:prstClr val="black"/>
                </a:solidFill>
                <a:cs typeface="Calibri"/>
              </a:rPr>
              <a:t> un match de foot international à la </a:t>
            </a:r>
            <a:r>
              <a:rPr lang="en-GB" sz="2800" b="1" dirty="0" err="1">
                <a:solidFill>
                  <a:prstClr val="black"/>
                </a:solidFill>
                <a:cs typeface="Calibri"/>
              </a:rPr>
              <a:t>télé</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mangé</a:t>
            </a:r>
            <a:r>
              <a:rPr lang="en-GB" sz="2800" b="1" dirty="0">
                <a:solidFill>
                  <a:prstClr val="black"/>
                </a:solidFill>
                <a:cs typeface="Calibri"/>
              </a:rPr>
              <a:t> du popcorn, </a:t>
            </a:r>
            <a:r>
              <a:rPr lang="en-GB" sz="2800" b="1" dirty="0" err="1">
                <a:solidFill>
                  <a:prstClr val="black"/>
                </a:solidFill>
                <a:cs typeface="Calibri"/>
              </a:rPr>
              <a:t>comme</a:t>
            </a:r>
            <a:r>
              <a:rPr lang="en-GB" sz="2800" b="1" dirty="0">
                <a:solidFill>
                  <a:prstClr val="black"/>
                </a:solidFill>
                <a:cs typeface="Calibri"/>
              </a:rPr>
              <a:t> </a:t>
            </a:r>
            <a:r>
              <a:rPr lang="en-GB" sz="2800" b="1" dirty="0" err="1">
                <a:solidFill>
                  <a:prstClr val="black"/>
                </a:solidFill>
                <a:cs typeface="Calibri"/>
              </a:rPr>
              <a:t>d’hab</a:t>
            </a:r>
            <a:r>
              <a:rPr lang="en-GB" sz="2800" b="1" dirty="0">
                <a:solidFill>
                  <a:prstClr val="black"/>
                </a:solidFill>
                <a:cs typeface="Calibri"/>
              </a:rPr>
              <a:t>.  </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a:solidFill>
                  <a:prstClr val="black"/>
                </a:solidFill>
                <a:cs typeface="Calibri"/>
              </a:rPr>
              <a:t>Le weekend </a:t>
            </a:r>
            <a:r>
              <a:rPr lang="en-GB" sz="2800" b="1" dirty="0" err="1">
                <a:solidFill>
                  <a:prstClr val="black"/>
                </a:solidFill>
                <a:cs typeface="Calibri"/>
              </a:rPr>
              <a:t>dernier</a:t>
            </a:r>
            <a:r>
              <a:rPr lang="en-GB" sz="2800" b="1" dirty="0">
                <a:solidFill>
                  <a:prstClr val="black"/>
                </a:solidFill>
                <a:cs typeface="Calibri"/>
              </a:rPr>
              <a:t>,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allée</a:t>
            </a:r>
            <a:r>
              <a:rPr lang="en-GB" sz="2800" b="1" dirty="0">
                <a:solidFill>
                  <a:prstClr val="black"/>
                </a:solidFill>
                <a:cs typeface="Calibri"/>
              </a:rPr>
              <a:t> au </a:t>
            </a:r>
            <a:r>
              <a:rPr lang="en-GB" sz="2800" b="1" dirty="0" err="1">
                <a:solidFill>
                  <a:prstClr val="black"/>
                </a:solidFill>
                <a:cs typeface="Calibri"/>
              </a:rPr>
              <a:t>Parc</a:t>
            </a:r>
            <a:r>
              <a:rPr lang="en-GB" sz="2800" b="1" dirty="0">
                <a:solidFill>
                  <a:prstClr val="black"/>
                </a:solidFill>
                <a:cs typeface="Calibri"/>
              </a:rPr>
              <a:t> des Princes </a:t>
            </a:r>
            <a:r>
              <a:rPr lang="en-GB" sz="2800" b="1" dirty="0" err="1">
                <a:solidFill>
                  <a:prstClr val="black"/>
                </a:solidFill>
                <a:cs typeface="Calibri"/>
              </a:rPr>
              <a:t>où</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regardé</a:t>
            </a:r>
            <a:r>
              <a:rPr lang="en-GB" sz="2800" b="1" dirty="0">
                <a:solidFill>
                  <a:prstClr val="black"/>
                </a:solidFill>
                <a:cs typeface="Calibri"/>
              </a:rPr>
              <a:t> le PSG </a:t>
            </a:r>
            <a:r>
              <a:rPr lang="en-GB" sz="2800" b="1" dirty="0" err="1">
                <a:solidFill>
                  <a:prstClr val="black"/>
                </a:solidFill>
                <a:cs typeface="Calibri"/>
              </a:rPr>
              <a:t>contre</a:t>
            </a:r>
            <a:r>
              <a:rPr lang="en-GB" sz="2800" b="1" dirty="0">
                <a:solidFill>
                  <a:prstClr val="black"/>
                </a:solidFill>
                <a:cs typeface="Calibri"/>
              </a:rPr>
              <a:t> </a:t>
            </a:r>
            <a:r>
              <a:rPr lang="en-GB" sz="2800" b="1" dirty="0" err="1">
                <a:solidFill>
                  <a:prstClr val="black"/>
                </a:solidFill>
                <a:cs typeface="Calibri"/>
              </a:rPr>
              <a:t>Auxerre</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aimé</a:t>
            </a:r>
            <a:r>
              <a:rPr lang="en-GB" sz="2800" b="1" dirty="0">
                <a:solidFill>
                  <a:prstClr val="black"/>
                </a:solidFill>
                <a:cs typeface="Calibri"/>
              </a:rPr>
              <a:t> le match </a:t>
            </a:r>
            <a:r>
              <a:rPr lang="en-GB" sz="2800" b="1" dirty="0" err="1">
                <a:solidFill>
                  <a:prstClr val="black"/>
                </a:solidFill>
                <a:cs typeface="Calibri"/>
              </a:rPr>
              <a:t>parce</a:t>
            </a:r>
            <a:r>
              <a:rPr lang="en-GB" sz="2800" b="1" dirty="0">
                <a:solidFill>
                  <a:prstClr val="black"/>
                </a:solidFill>
                <a:cs typeface="Calibri"/>
              </a:rPr>
              <a:t> </a:t>
            </a:r>
            <a:r>
              <a:rPr lang="en-GB" sz="2800" b="1" dirty="0" err="1">
                <a:solidFill>
                  <a:prstClr val="black"/>
                </a:solidFill>
                <a:cs typeface="Calibri"/>
              </a:rPr>
              <a:t>qu’il</a:t>
            </a:r>
            <a:r>
              <a:rPr lang="en-GB" sz="2800" b="1" dirty="0">
                <a:solidFill>
                  <a:prstClr val="black"/>
                </a:solidFill>
                <a:cs typeface="Calibri"/>
              </a:rPr>
              <a:t> y a </a:t>
            </a:r>
            <a:r>
              <a:rPr lang="en-GB" sz="2800" b="1" dirty="0" err="1">
                <a:solidFill>
                  <a:prstClr val="black"/>
                </a:solidFill>
                <a:cs typeface="Calibri"/>
              </a:rPr>
              <a:t>eu</a:t>
            </a:r>
            <a:r>
              <a:rPr lang="en-GB" sz="2800" b="1" dirty="0">
                <a:solidFill>
                  <a:prstClr val="black"/>
                </a:solidFill>
                <a:cs typeface="Calibri"/>
              </a:rPr>
              <a:t> </a:t>
            </a:r>
            <a:r>
              <a:rPr lang="en-GB" sz="2800" b="1" dirty="0" err="1">
                <a:solidFill>
                  <a:prstClr val="black"/>
                </a:solidFill>
                <a:cs typeface="Calibri"/>
              </a:rPr>
              <a:t>deux</a:t>
            </a:r>
            <a:r>
              <a:rPr lang="en-GB" sz="2800" b="1" dirty="0">
                <a:solidFill>
                  <a:prstClr val="black"/>
                </a:solidFill>
                <a:cs typeface="Calibri"/>
              </a:rPr>
              <a:t> </a:t>
            </a:r>
            <a:r>
              <a:rPr lang="en-GB" sz="2800" b="1" dirty="0" err="1">
                <a:solidFill>
                  <a:prstClr val="black"/>
                </a:solidFill>
                <a:cs typeface="Calibri"/>
              </a:rPr>
              <a:t>pénalties</a:t>
            </a:r>
            <a:r>
              <a:rPr lang="en-GB" sz="2800" b="1" dirty="0">
                <a:solidFill>
                  <a:prstClr val="black"/>
                </a:solidFill>
                <a:cs typeface="Calibri"/>
              </a:rPr>
              <a:t>.  Après le match,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allée</a:t>
            </a:r>
            <a:r>
              <a:rPr lang="en-GB" sz="2800" b="1" dirty="0">
                <a:solidFill>
                  <a:prstClr val="black"/>
                </a:solidFill>
                <a:cs typeface="Calibri"/>
              </a:rPr>
              <a:t> au café </a:t>
            </a:r>
            <a:r>
              <a:rPr lang="en-GB" sz="2800" b="1" dirty="0" err="1">
                <a:solidFill>
                  <a:prstClr val="black"/>
                </a:solidFill>
                <a:cs typeface="Calibri"/>
              </a:rPr>
              <a:t>où</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mangé</a:t>
            </a:r>
            <a:r>
              <a:rPr lang="en-GB" sz="2800" b="1" dirty="0">
                <a:solidFill>
                  <a:prstClr val="black"/>
                </a:solidFill>
                <a:cs typeface="Calibri"/>
              </a:rPr>
              <a:t> un sandwich.</a:t>
            </a:r>
            <a:endParaRPr lang="fr-FR" sz="2800" b="1" dirty="0">
              <a:solidFill>
                <a:prstClr val="black"/>
              </a:solidFill>
            </a:endParaRPr>
          </a:p>
        </p:txBody>
      </p:sp>
      <p:sp>
        <p:nvSpPr>
          <p:cNvPr id="6" name="TextBox 5"/>
          <p:cNvSpPr txBox="1"/>
          <p:nvPr/>
        </p:nvSpPr>
        <p:spPr>
          <a:xfrm>
            <a:off x="42038" y="346828"/>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❶</a:t>
            </a:r>
          </a:p>
        </p:txBody>
      </p:sp>
      <p:sp>
        <p:nvSpPr>
          <p:cNvPr id="7" name="TextBox 6"/>
          <p:cNvSpPr txBox="1"/>
          <p:nvPr/>
        </p:nvSpPr>
        <p:spPr>
          <a:xfrm>
            <a:off x="6464" y="2365757"/>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❷</a:t>
            </a:r>
          </a:p>
        </p:txBody>
      </p:sp>
      <p:sp>
        <p:nvSpPr>
          <p:cNvPr id="8" name="TextBox 7"/>
          <p:cNvSpPr txBox="1"/>
          <p:nvPr/>
        </p:nvSpPr>
        <p:spPr>
          <a:xfrm>
            <a:off x="-20740" y="3834045"/>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❸</a:t>
            </a:r>
          </a:p>
        </p:txBody>
      </p:sp>
      <p:sp>
        <p:nvSpPr>
          <p:cNvPr id="9" name="TextBox 8"/>
          <p:cNvSpPr txBox="1"/>
          <p:nvPr/>
        </p:nvSpPr>
        <p:spPr>
          <a:xfrm>
            <a:off x="42038" y="5150441"/>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❹</a:t>
            </a:r>
          </a:p>
        </p:txBody>
      </p:sp>
    </p:spTree>
    <p:extLst>
      <p:ext uri="{BB962C8B-B14F-4D97-AF65-F5344CB8AC3E}">
        <p14:creationId xmlns:p14="http://schemas.microsoft.com/office/powerpoint/2010/main" val="3818031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23528" y="188640"/>
          <a:ext cx="8424936" cy="6400800"/>
        </p:xfrm>
        <a:graphic>
          <a:graphicData uri="http://schemas.openxmlformats.org/drawingml/2006/table">
            <a:tbl>
              <a:tblPr firstRow="1" bandRow="1">
                <a:tableStyleId>{5940675A-B579-460E-94D1-54222C63F5DA}</a:tableStyleId>
              </a:tblPr>
              <a:tblGrid>
                <a:gridCol w="597109"/>
                <a:gridCol w="7827827"/>
              </a:tblGrid>
              <a:tr h="344038">
                <a:tc>
                  <a:txBody>
                    <a:bodyPr/>
                    <a:lstStyle/>
                    <a:p>
                      <a:r>
                        <a:rPr lang="en-GB" sz="2400" dirty="0" smtClean="0"/>
                        <a:t>1</a:t>
                      </a:r>
                      <a:endParaRPr lang="fr-FR" sz="2400" dirty="0"/>
                    </a:p>
                  </a:txBody>
                  <a:tcPr/>
                </a:tc>
                <a:tc>
                  <a:txBody>
                    <a:bodyPr/>
                    <a:lstStyle/>
                    <a:p>
                      <a:r>
                        <a:rPr lang="en-GB" sz="2400" dirty="0" smtClean="0"/>
                        <a:t>Comment </a:t>
                      </a:r>
                      <a:r>
                        <a:rPr lang="en-GB" sz="2400" dirty="0" err="1" smtClean="0"/>
                        <a:t>t’appelles</a:t>
                      </a:r>
                      <a:r>
                        <a:rPr lang="en-GB" sz="2400" dirty="0" smtClean="0"/>
                        <a:t> </a:t>
                      </a:r>
                      <a:r>
                        <a:rPr lang="en-GB" sz="2400" dirty="0" err="1" smtClean="0"/>
                        <a:t>tu</a:t>
                      </a:r>
                      <a:r>
                        <a:rPr lang="en-GB" sz="2400" dirty="0" smtClean="0"/>
                        <a:t>?</a:t>
                      </a:r>
                      <a:endParaRPr lang="fr-FR" sz="2400" dirty="0"/>
                    </a:p>
                  </a:txBody>
                  <a:tcPr/>
                </a:tc>
              </a:tr>
              <a:tr h="344038">
                <a:tc>
                  <a:txBody>
                    <a:bodyPr/>
                    <a:lstStyle/>
                    <a:p>
                      <a:r>
                        <a:rPr lang="en-GB" sz="2400" dirty="0" smtClean="0"/>
                        <a:t>2</a:t>
                      </a:r>
                      <a:endParaRPr lang="fr-FR" sz="2400" dirty="0"/>
                    </a:p>
                  </a:txBody>
                  <a:tcPr/>
                </a:tc>
                <a:tc>
                  <a:txBody>
                    <a:bodyPr/>
                    <a:lstStyle/>
                    <a:p>
                      <a:r>
                        <a:rPr lang="en-GB" sz="2400" dirty="0" err="1" smtClean="0"/>
                        <a:t>O</a:t>
                      </a:r>
                      <a:r>
                        <a:rPr lang="en-GB" sz="2400" dirty="0" err="1" smtClean="0">
                          <a:latin typeface="Calibri"/>
                          <a:cs typeface="Calibri"/>
                        </a:rPr>
                        <a:t>ù</a:t>
                      </a:r>
                      <a:r>
                        <a:rPr lang="en-GB" sz="2400" dirty="0" smtClean="0">
                          <a:latin typeface="Calibri"/>
                          <a:cs typeface="Calibri"/>
                        </a:rPr>
                        <a:t> </a:t>
                      </a:r>
                      <a:r>
                        <a:rPr lang="en-GB" sz="2400" dirty="0" err="1" smtClean="0">
                          <a:latin typeface="Calibri"/>
                          <a:cs typeface="Calibri"/>
                        </a:rPr>
                        <a:t>habites-tu</a:t>
                      </a:r>
                      <a:r>
                        <a:rPr lang="en-GB" sz="2400" dirty="0" smtClean="0">
                          <a:latin typeface="Calibri"/>
                          <a:cs typeface="Calibri"/>
                        </a:rPr>
                        <a:t>?</a:t>
                      </a:r>
                      <a:endParaRPr lang="fr-FR" sz="2400" dirty="0"/>
                    </a:p>
                  </a:txBody>
                  <a:tcPr/>
                </a:tc>
              </a:tr>
              <a:tr h="344038">
                <a:tc>
                  <a:txBody>
                    <a:bodyPr/>
                    <a:lstStyle/>
                    <a:p>
                      <a:r>
                        <a:rPr lang="en-GB" sz="2400" dirty="0" smtClean="0"/>
                        <a:t>3</a:t>
                      </a:r>
                      <a:endParaRPr lang="fr-FR" sz="2400" dirty="0"/>
                    </a:p>
                  </a:txBody>
                  <a:tcPr/>
                </a:tc>
                <a:tc>
                  <a:txBody>
                    <a:bodyPr/>
                    <a:lstStyle/>
                    <a:p>
                      <a:r>
                        <a:rPr lang="en-GB" sz="2400" dirty="0" err="1" smtClean="0"/>
                        <a:t>Tu</a:t>
                      </a:r>
                      <a:r>
                        <a:rPr lang="en-GB" sz="2400" dirty="0" smtClean="0"/>
                        <a:t> es comment?</a:t>
                      </a:r>
                      <a:endParaRPr lang="fr-FR" sz="2400" dirty="0"/>
                    </a:p>
                  </a:txBody>
                  <a:tcPr/>
                </a:tc>
              </a:tr>
              <a:tr h="344038">
                <a:tc>
                  <a:txBody>
                    <a:bodyPr/>
                    <a:lstStyle/>
                    <a:p>
                      <a:r>
                        <a:rPr lang="en-GB" sz="2400" dirty="0" smtClean="0"/>
                        <a:t>4</a:t>
                      </a:r>
                      <a:endParaRPr lang="fr-FR" sz="2400" dirty="0"/>
                    </a:p>
                  </a:txBody>
                  <a:tcPr/>
                </a:tc>
                <a:tc>
                  <a:txBody>
                    <a:bodyPr/>
                    <a:lstStyle/>
                    <a:p>
                      <a:r>
                        <a:rPr lang="en-GB" sz="2400" dirty="0" err="1" smtClean="0"/>
                        <a:t>Tu</a:t>
                      </a:r>
                      <a:r>
                        <a:rPr lang="en-GB" sz="2400" dirty="0" smtClean="0"/>
                        <a:t> es </a:t>
                      </a:r>
                      <a:r>
                        <a:rPr lang="en-GB" sz="2400" dirty="0" err="1" smtClean="0"/>
                        <a:t>dr</a:t>
                      </a:r>
                      <a:r>
                        <a:rPr lang="en-GB" sz="2400" dirty="0" err="1" smtClean="0">
                          <a:latin typeface="Calibri"/>
                          <a:cs typeface="Calibri"/>
                        </a:rPr>
                        <a:t>ôle</a:t>
                      </a:r>
                      <a:r>
                        <a:rPr lang="en-GB" sz="2400" dirty="0" smtClean="0">
                          <a:latin typeface="Calibri"/>
                          <a:cs typeface="Calibri"/>
                        </a:rPr>
                        <a:t>?  </a:t>
                      </a:r>
                      <a:r>
                        <a:rPr lang="en-GB" sz="2400" dirty="0" err="1" smtClean="0">
                          <a:latin typeface="Calibri"/>
                          <a:cs typeface="Calibri"/>
                        </a:rPr>
                        <a:t>Tu</a:t>
                      </a:r>
                      <a:r>
                        <a:rPr lang="en-GB" sz="2400" baseline="0" dirty="0" smtClean="0">
                          <a:latin typeface="Calibri"/>
                          <a:cs typeface="Calibri"/>
                        </a:rPr>
                        <a:t> es intelligent?</a:t>
                      </a:r>
                      <a:endParaRPr lang="fr-FR" sz="2400" dirty="0"/>
                    </a:p>
                  </a:txBody>
                  <a:tcPr/>
                </a:tc>
              </a:tr>
              <a:tr h="344038">
                <a:tc>
                  <a:txBody>
                    <a:bodyPr/>
                    <a:lstStyle/>
                    <a:p>
                      <a:r>
                        <a:rPr lang="en-GB" sz="2400" dirty="0" smtClean="0"/>
                        <a:t>5</a:t>
                      </a:r>
                      <a:endParaRPr lang="fr-FR" sz="2400" dirty="0"/>
                    </a:p>
                  </a:txBody>
                  <a:tcPr/>
                </a:tc>
                <a:tc>
                  <a:txBody>
                    <a:bodyPr/>
                    <a:lstStyle/>
                    <a:p>
                      <a:r>
                        <a:rPr lang="en-GB" sz="2400" dirty="0" err="1" smtClean="0"/>
                        <a:t>Quel</a:t>
                      </a:r>
                      <a:r>
                        <a:rPr lang="en-GB" sz="2400" dirty="0" smtClean="0"/>
                        <a:t> </a:t>
                      </a:r>
                      <a:r>
                        <a:rPr lang="en-GB" sz="2400" dirty="0" err="1" smtClean="0"/>
                        <a:t>est</a:t>
                      </a:r>
                      <a:r>
                        <a:rPr lang="en-GB" sz="2400" dirty="0" smtClean="0"/>
                        <a:t> ton sport </a:t>
                      </a:r>
                      <a:r>
                        <a:rPr lang="en-GB" sz="2400" dirty="0" err="1" smtClean="0"/>
                        <a:t>préféré</a:t>
                      </a:r>
                      <a:r>
                        <a:rPr lang="en-GB" sz="2400" dirty="0" smtClean="0"/>
                        <a:t>?</a:t>
                      </a:r>
                      <a:endParaRPr lang="fr-FR" sz="2400" dirty="0"/>
                    </a:p>
                  </a:txBody>
                  <a:tcPr/>
                </a:tc>
              </a:tr>
              <a:tr h="344038">
                <a:tc>
                  <a:txBody>
                    <a:bodyPr/>
                    <a:lstStyle/>
                    <a:p>
                      <a:r>
                        <a:rPr lang="en-GB" sz="2400" dirty="0" smtClean="0"/>
                        <a:t>6</a:t>
                      </a:r>
                      <a:endParaRPr lang="fr-FR" sz="2400" dirty="0"/>
                    </a:p>
                  </a:txBody>
                  <a:tcPr/>
                </a:tc>
                <a:tc>
                  <a:txBody>
                    <a:bodyPr/>
                    <a:lstStyle/>
                    <a:p>
                      <a:r>
                        <a:rPr lang="en-GB" sz="2400" dirty="0" err="1" smtClean="0"/>
                        <a:t>Quelle</a:t>
                      </a:r>
                      <a:r>
                        <a:rPr lang="en-GB" sz="2400" dirty="0" smtClean="0"/>
                        <a:t> </a:t>
                      </a:r>
                      <a:r>
                        <a:rPr lang="en-GB" sz="2400" dirty="0" err="1" smtClean="0"/>
                        <a:t>est</a:t>
                      </a:r>
                      <a:r>
                        <a:rPr lang="en-GB" sz="2400" dirty="0" smtClean="0"/>
                        <a:t> ta passion?</a:t>
                      </a:r>
                      <a:endParaRPr lang="fr-FR" sz="2400" dirty="0"/>
                    </a:p>
                  </a:txBody>
                  <a:tcPr/>
                </a:tc>
              </a:tr>
              <a:tr h="344038">
                <a:tc>
                  <a:txBody>
                    <a:bodyPr/>
                    <a:lstStyle/>
                    <a:p>
                      <a:r>
                        <a:rPr lang="en-GB" sz="2400" dirty="0" smtClean="0"/>
                        <a:t>7</a:t>
                      </a:r>
                      <a:endParaRPr lang="fr-FR" sz="2400" dirty="0"/>
                    </a:p>
                  </a:txBody>
                  <a:tcPr/>
                </a:tc>
                <a:tc>
                  <a:txBody>
                    <a:bodyPr/>
                    <a:lstStyle/>
                    <a:p>
                      <a:r>
                        <a:rPr lang="en-GB" sz="2400" dirty="0" err="1" smtClean="0"/>
                        <a:t>Quelle</a:t>
                      </a:r>
                      <a:r>
                        <a:rPr lang="en-GB" sz="2400" baseline="0" dirty="0" smtClean="0"/>
                        <a:t> </a:t>
                      </a:r>
                      <a:r>
                        <a:rPr lang="en-GB" sz="2400" baseline="0" dirty="0" err="1" smtClean="0"/>
                        <a:t>est</a:t>
                      </a:r>
                      <a:r>
                        <a:rPr lang="en-GB" sz="2400" baseline="0" dirty="0" smtClean="0"/>
                        <a:t> ton </a:t>
                      </a:r>
                      <a:r>
                        <a:rPr lang="en-GB" sz="2400" baseline="0" dirty="0" err="1" smtClean="0"/>
                        <a:t>équipe</a:t>
                      </a:r>
                      <a:r>
                        <a:rPr lang="en-GB" sz="2400" baseline="0" dirty="0" smtClean="0"/>
                        <a:t> </a:t>
                      </a:r>
                      <a:r>
                        <a:rPr lang="en-GB" sz="2400" baseline="0" dirty="0" err="1" smtClean="0"/>
                        <a:t>préférée</a:t>
                      </a:r>
                      <a:r>
                        <a:rPr lang="en-GB" sz="2400" baseline="0" dirty="0" smtClean="0"/>
                        <a:t>?</a:t>
                      </a:r>
                      <a:endParaRPr lang="fr-FR" sz="2400" dirty="0"/>
                    </a:p>
                  </a:txBody>
                  <a:tcPr/>
                </a:tc>
              </a:tr>
              <a:tr h="344038">
                <a:tc>
                  <a:txBody>
                    <a:bodyPr/>
                    <a:lstStyle/>
                    <a:p>
                      <a:r>
                        <a:rPr lang="en-GB" sz="2400" dirty="0" smtClean="0"/>
                        <a:t>8</a:t>
                      </a:r>
                      <a:endParaRPr lang="fr-FR" sz="2400" dirty="0"/>
                    </a:p>
                  </a:txBody>
                  <a:tcPr/>
                </a:tc>
                <a:tc>
                  <a:txBody>
                    <a:bodyPr/>
                    <a:lstStyle/>
                    <a:p>
                      <a:r>
                        <a:rPr lang="en-GB" sz="2400" dirty="0" smtClean="0"/>
                        <a:t>Qui </a:t>
                      </a:r>
                      <a:r>
                        <a:rPr lang="en-GB" sz="2400" dirty="0" err="1" smtClean="0"/>
                        <a:t>est</a:t>
                      </a:r>
                      <a:r>
                        <a:rPr lang="en-GB" sz="2400" dirty="0" smtClean="0"/>
                        <a:t> </a:t>
                      </a:r>
                      <a:r>
                        <a:rPr lang="en-GB" sz="2400" dirty="0" err="1" smtClean="0"/>
                        <a:t>Rény</a:t>
                      </a:r>
                      <a:r>
                        <a:rPr lang="en-GB" sz="2400" dirty="0" smtClean="0"/>
                        <a:t>?</a:t>
                      </a:r>
                      <a:endParaRPr lang="fr-FR" sz="2400" dirty="0"/>
                    </a:p>
                  </a:txBody>
                  <a:tcPr/>
                </a:tc>
              </a:tr>
              <a:tr h="344038">
                <a:tc>
                  <a:txBody>
                    <a:bodyPr/>
                    <a:lstStyle/>
                    <a:p>
                      <a:r>
                        <a:rPr lang="en-GB" sz="2400" dirty="0" smtClean="0"/>
                        <a:t>9</a:t>
                      </a:r>
                      <a:endParaRPr lang="fr-FR" sz="2400" dirty="0"/>
                    </a:p>
                  </a:txBody>
                  <a:tcPr/>
                </a:tc>
                <a:tc>
                  <a:txBody>
                    <a:bodyPr/>
                    <a:lstStyle/>
                    <a:p>
                      <a:r>
                        <a:rPr lang="en-GB" sz="2400" dirty="0" err="1" smtClean="0"/>
                        <a:t>Tu</a:t>
                      </a:r>
                      <a:r>
                        <a:rPr lang="en-GB" sz="2400" dirty="0" smtClean="0"/>
                        <a:t> as des fr</a:t>
                      </a:r>
                      <a:r>
                        <a:rPr lang="en-GB" sz="2400" dirty="0" smtClean="0">
                          <a:latin typeface="Calibri"/>
                          <a:cs typeface="Calibri"/>
                        </a:rPr>
                        <a:t>ères </a:t>
                      </a:r>
                      <a:r>
                        <a:rPr lang="en-GB" sz="2400" dirty="0" err="1" smtClean="0">
                          <a:latin typeface="Calibri"/>
                          <a:cs typeface="Calibri"/>
                        </a:rPr>
                        <a:t>ou</a:t>
                      </a:r>
                      <a:r>
                        <a:rPr lang="en-GB" sz="2400" baseline="0" dirty="0" smtClean="0">
                          <a:latin typeface="Calibri"/>
                          <a:cs typeface="Calibri"/>
                        </a:rPr>
                        <a:t> des </a:t>
                      </a:r>
                      <a:r>
                        <a:rPr lang="en-GB" sz="2400" baseline="0" dirty="0" err="1" smtClean="0">
                          <a:latin typeface="Calibri"/>
                          <a:cs typeface="Calibri"/>
                        </a:rPr>
                        <a:t>soeurs</a:t>
                      </a:r>
                      <a:r>
                        <a:rPr lang="en-GB" sz="2400" baseline="0" dirty="0" smtClean="0">
                          <a:latin typeface="Calibri"/>
                          <a:cs typeface="Calibri"/>
                        </a:rPr>
                        <a:t>?</a:t>
                      </a:r>
                      <a:endParaRPr lang="fr-FR" sz="2400" dirty="0"/>
                    </a:p>
                  </a:txBody>
                  <a:tcPr/>
                </a:tc>
              </a:tr>
              <a:tr h="344038">
                <a:tc>
                  <a:txBody>
                    <a:bodyPr/>
                    <a:lstStyle/>
                    <a:p>
                      <a:r>
                        <a:rPr lang="en-GB" sz="2400" dirty="0" smtClean="0"/>
                        <a:t>10</a:t>
                      </a:r>
                      <a:endParaRPr lang="fr-FR" sz="2400" dirty="0"/>
                    </a:p>
                  </a:txBody>
                  <a:tcPr/>
                </a:tc>
                <a:tc>
                  <a:txBody>
                    <a:bodyPr/>
                    <a:lstStyle/>
                    <a:p>
                      <a:r>
                        <a:rPr lang="en-GB" sz="2400" dirty="0" smtClean="0"/>
                        <a:t>Comment </a:t>
                      </a:r>
                      <a:r>
                        <a:rPr lang="en-GB" sz="2400" dirty="0" err="1" smtClean="0"/>
                        <a:t>s’appelle</a:t>
                      </a:r>
                      <a:r>
                        <a:rPr lang="en-GB" sz="2400" dirty="0" smtClean="0"/>
                        <a:t> ton fr</a:t>
                      </a:r>
                      <a:r>
                        <a:rPr lang="en-GB" sz="2400" dirty="0" smtClean="0">
                          <a:latin typeface="Calibri"/>
                          <a:cs typeface="Calibri"/>
                        </a:rPr>
                        <a:t>ère?</a:t>
                      </a:r>
                      <a:endParaRPr lang="fr-FR" sz="2400" dirty="0"/>
                    </a:p>
                  </a:txBody>
                  <a:tcPr/>
                </a:tc>
              </a:tr>
              <a:tr h="344038">
                <a:tc>
                  <a:txBody>
                    <a:bodyPr/>
                    <a:lstStyle/>
                    <a:p>
                      <a:r>
                        <a:rPr lang="en-GB" sz="2400" dirty="0" smtClean="0"/>
                        <a:t>11</a:t>
                      </a:r>
                      <a:endParaRPr lang="fr-FR" sz="2400" dirty="0"/>
                    </a:p>
                  </a:txBody>
                  <a:tcPr/>
                </a:tc>
                <a:tc>
                  <a:txBody>
                    <a:bodyPr/>
                    <a:lstStyle/>
                    <a:p>
                      <a:r>
                        <a:rPr lang="en-GB" sz="2400" dirty="0" smtClean="0"/>
                        <a:t>Ton fr</a:t>
                      </a:r>
                      <a:r>
                        <a:rPr lang="en-GB" sz="2400" dirty="0" smtClean="0">
                          <a:latin typeface="Calibri"/>
                          <a:cs typeface="Calibri"/>
                        </a:rPr>
                        <a:t>ère, </a:t>
                      </a:r>
                      <a:r>
                        <a:rPr lang="en-GB" sz="2400" dirty="0" err="1" smtClean="0">
                          <a:latin typeface="Calibri"/>
                          <a:cs typeface="Calibri"/>
                        </a:rPr>
                        <a:t>il</a:t>
                      </a:r>
                      <a:r>
                        <a:rPr lang="en-GB" sz="2400" dirty="0" smtClean="0">
                          <a:latin typeface="Calibri"/>
                          <a:cs typeface="Calibri"/>
                        </a:rPr>
                        <a:t> </a:t>
                      </a:r>
                      <a:r>
                        <a:rPr lang="en-GB" sz="2400" dirty="0" err="1" smtClean="0">
                          <a:latin typeface="Calibri"/>
                          <a:cs typeface="Calibri"/>
                        </a:rPr>
                        <a:t>est</a:t>
                      </a:r>
                      <a:r>
                        <a:rPr lang="en-GB" sz="2400" dirty="0" smtClean="0">
                          <a:latin typeface="Calibri"/>
                          <a:cs typeface="Calibri"/>
                        </a:rPr>
                        <a:t> comment?</a:t>
                      </a:r>
                      <a:endParaRPr lang="fr-FR" sz="2400" dirty="0"/>
                    </a:p>
                  </a:txBody>
                  <a:tcPr/>
                </a:tc>
              </a:tr>
              <a:tr h="344038">
                <a:tc>
                  <a:txBody>
                    <a:bodyPr/>
                    <a:lstStyle/>
                    <a:p>
                      <a:r>
                        <a:rPr lang="en-GB" sz="2400" dirty="0" smtClean="0"/>
                        <a:t>12</a:t>
                      </a:r>
                      <a:endParaRPr lang="fr-FR" sz="2400" dirty="0"/>
                    </a:p>
                  </a:txBody>
                  <a:tcPr/>
                </a:tc>
                <a:tc>
                  <a:txBody>
                    <a:bodyPr/>
                    <a:lstStyle/>
                    <a:p>
                      <a:r>
                        <a:rPr lang="en-GB" sz="2400" dirty="0" smtClean="0"/>
                        <a:t>On se dispute?</a:t>
                      </a:r>
                      <a:endParaRPr lang="fr-FR" sz="2400" dirty="0"/>
                    </a:p>
                  </a:txBody>
                  <a:tcPr/>
                </a:tc>
              </a:tr>
              <a:tr h="344038">
                <a:tc>
                  <a:txBody>
                    <a:bodyPr/>
                    <a:lstStyle/>
                    <a:p>
                      <a:r>
                        <a:rPr lang="en-GB" sz="2400" dirty="0" smtClean="0"/>
                        <a:t>13</a:t>
                      </a:r>
                      <a:endParaRPr lang="fr-FR" sz="2400" dirty="0"/>
                    </a:p>
                  </a:txBody>
                  <a:tcPr/>
                </a:tc>
                <a:tc>
                  <a:txBody>
                    <a:bodyPr/>
                    <a:lstStyle/>
                    <a:p>
                      <a:r>
                        <a:rPr lang="en-GB" sz="2400" dirty="0" err="1" smtClean="0"/>
                        <a:t>Qu’est-ce</a:t>
                      </a:r>
                      <a:r>
                        <a:rPr lang="en-GB" sz="2400" dirty="0" smtClean="0"/>
                        <a:t> </a:t>
                      </a:r>
                      <a:r>
                        <a:rPr lang="en-GB" sz="2400" dirty="0" err="1" smtClean="0"/>
                        <a:t>qu’on</a:t>
                      </a:r>
                      <a:r>
                        <a:rPr lang="en-GB" sz="2400" dirty="0" smtClean="0"/>
                        <a:t> fait ensemble?</a:t>
                      </a:r>
                      <a:endParaRPr lang="fr-FR" sz="2400" dirty="0"/>
                    </a:p>
                  </a:txBody>
                  <a:tcPr/>
                </a:tc>
              </a:tr>
              <a:tr h="344038">
                <a:tc>
                  <a:txBody>
                    <a:bodyPr/>
                    <a:lstStyle/>
                    <a:p>
                      <a:r>
                        <a:rPr lang="en-GB" sz="2400" dirty="0" smtClean="0"/>
                        <a:t>14</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t>
                      </a:r>
                      <a:r>
                        <a:rPr lang="en-GB" sz="2400" baseline="0" dirty="0" err="1" smtClean="0"/>
                        <a:t>aimes</a:t>
                      </a:r>
                      <a:r>
                        <a:rPr lang="en-GB" sz="2400" baseline="0" dirty="0" smtClean="0"/>
                        <a:t> faire avec ton fr</a:t>
                      </a:r>
                      <a:r>
                        <a:rPr lang="en-GB" sz="2400" baseline="0" dirty="0" smtClean="0">
                          <a:latin typeface="Calibri"/>
                          <a:cs typeface="Calibri"/>
                        </a:rPr>
                        <a:t>ère?</a:t>
                      </a:r>
                      <a:endParaRPr lang="fr-FR" sz="2400" dirty="0"/>
                    </a:p>
                  </a:txBody>
                  <a:tcPr/>
                </a:tc>
              </a:tr>
            </a:tbl>
          </a:graphicData>
        </a:graphic>
      </p:graphicFrame>
    </p:spTree>
    <p:extLst>
      <p:ext uri="{BB962C8B-B14F-4D97-AF65-F5344CB8AC3E}">
        <p14:creationId xmlns:p14="http://schemas.microsoft.com/office/powerpoint/2010/main" val="312125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9512" y="260648"/>
          <a:ext cx="8424936" cy="3657600"/>
        </p:xfrm>
        <a:graphic>
          <a:graphicData uri="http://schemas.openxmlformats.org/drawingml/2006/table">
            <a:tbl>
              <a:tblPr firstRow="1" bandRow="1">
                <a:tableStyleId>{5940675A-B579-460E-94D1-54222C63F5DA}</a:tableStyleId>
              </a:tblPr>
              <a:tblGrid>
                <a:gridCol w="597109"/>
                <a:gridCol w="7827827"/>
              </a:tblGrid>
              <a:tr h="344038">
                <a:tc>
                  <a:txBody>
                    <a:bodyPr/>
                    <a:lstStyle/>
                    <a:p>
                      <a:r>
                        <a:rPr lang="en-GB" sz="2400" dirty="0" smtClean="0"/>
                        <a:t>15</a:t>
                      </a:r>
                      <a:endParaRPr lang="fr-FR" sz="2400" dirty="0"/>
                    </a:p>
                  </a:txBody>
                  <a:tcPr/>
                </a:tc>
                <a:tc>
                  <a:txBody>
                    <a:bodyPr/>
                    <a:lstStyle/>
                    <a:p>
                      <a:r>
                        <a:rPr lang="en-GB" sz="2400" dirty="0" err="1" smtClean="0"/>
                        <a:t>Qu’est-ce</a:t>
                      </a:r>
                      <a:r>
                        <a:rPr lang="en-GB" sz="2400" dirty="0" smtClean="0"/>
                        <a:t> </a:t>
                      </a:r>
                      <a:r>
                        <a:rPr lang="en-GB" sz="2400" dirty="0" err="1" smtClean="0"/>
                        <a:t>que</a:t>
                      </a:r>
                      <a:r>
                        <a:rPr lang="en-GB" sz="2400" dirty="0" smtClean="0"/>
                        <a:t> </a:t>
                      </a:r>
                      <a:r>
                        <a:rPr lang="en-GB" sz="2400" dirty="0" err="1" smtClean="0"/>
                        <a:t>tu</a:t>
                      </a:r>
                      <a:r>
                        <a:rPr lang="en-GB" sz="2400" dirty="0" smtClean="0"/>
                        <a:t> </a:t>
                      </a:r>
                      <a:r>
                        <a:rPr lang="en-GB" sz="2400" dirty="0" err="1" smtClean="0"/>
                        <a:t>fais</a:t>
                      </a:r>
                      <a:r>
                        <a:rPr lang="en-GB" sz="2400" baseline="0" dirty="0" smtClean="0"/>
                        <a:t> </a:t>
                      </a:r>
                      <a:r>
                        <a:rPr lang="en-GB" sz="2400" baseline="0" dirty="0" err="1" smtClean="0"/>
                        <a:t>normalement</a:t>
                      </a:r>
                      <a:r>
                        <a:rPr lang="en-GB" sz="2400" baseline="0" dirty="0" smtClean="0"/>
                        <a:t> avec ton fr</a:t>
                      </a:r>
                      <a:r>
                        <a:rPr lang="en-GB" sz="2400" baseline="0" dirty="0" smtClean="0">
                          <a:latin typeface="Calibri"/>
                          <a:cs typeface="Calibri"/>
                        </a:rPr>
                        <a:t>ère?</a:t>
                      </a:r>
                      <a:endParaRPr lang="fr-FR" sz="2400" dirty="0"/>
                    </a:p>
                  </a:txBody>
                  <a:tcPr/>
                </a:tc>
              </a:tr>
              <a:tr h="344038">
                <a:tc>
                  <a:txBody>
                    <a:bodyPr/>
                    <a:lstStyle/>
                    <a:p>
                      <a:r>
                        <a:rPr lang="en-GB" sz="2400" dirty="0" smtClean="0"/>
                        <a:t>16</a:t>
                      </a:r>
                      <a:endParaRPr lang="fr-FR" sz="2400" dirty="0"/>
                    </a:p>
                  </a:txBody>
                  <a:tcPr/>
                </a:tc>
                <a:tc>
                  <a:txBody>
                    <a:bodyPr/>
                    <a:lstStyle/>
                    <a:p>
                      <a:r>
                        <a:rPr lang="en-GB" sz="2400" dirty="0" err="1" smtClean="0"/>
                        <a:t>Qu’est-ce</a:t>
                      </a:r>
                      <a:r>
                        <a:rPr lang="en-GB" sz="2400" dirty="0" smtClean="0"/>
                        <a:t> </a:t>
                      </a:r>
                      <a:r>
                        <a:rPr lang="en-GB" sz="2400" dirty="0" err="1" smtClean="0"/>
                        <a:t>que</a:t>
                      </a:r>
                      <a:r>
                        <a:rPr lang="en-GB" sz="2400" dirty="0" smtClean="0"/>
                        <a:t> </a:t>
                      </a:r>
                      <a:r>
                        <a:rPr lang="en-GB" sz="2400" dirty="0" err="1" smtClean="0"/>
                        <a:t>tu</a:t>
                      </a:r>
                      <a:r>
                        <a:rPr lang="en-GB" sz="2400" dirty="0" smtClean="0"/>
                        <a:t> as</a:t>
                      </a:r>
                      <a:r>
                        <a:rPr lang="en-GB" sz="2400" baseline="0" dirty="0" smtClean="0"/>
                        <a:t> fait </a:t>
                      </a:r>
                      <a:r>
                        <a:rPr lang="en-GB" sz="2400" baseline="0" dirty="0" err="1" smtClean="0"/>
                        <a:t>hier</a:t>
                      </a:r>
                      <a:r>
                        <a:rPr lang="en-GB" sz="2400" baseline="0" dirty="0" smtClean="0"/>
                        <a:t> </a:t>
                      </a:r>
                      <a:r>
                        <a:rPr lang="en-GB" sz="2400" baseline="0" dirty="0" err="1" smtClean="0"/>
                        <a:t>soir</a:t>
                      </a:r>
                      <a:r>
                        <a:rPr lang="en-GB" sz="2400" baseline="0" dirty="0" smtClean="0"/>
                        <a:t>?</a:t>
                      </a:r>
                      <a:endParaRPr lang="fr-FR" sz="2400" dirty="0"/>
                    </a:p>
                  </a:txBody>
                  <a:tcPr/>
                </a:tc>
              </a:tr>
              <a:tr h="344038">
                <a:tc>
                  <a:txBody>
                    <a:bodyPr/>
                    <a:lstStyle/>
                    <a:p>
                      <a:r>
                        <a:rPr lang="en-GB" sz="2400" dirty="0" smtClean="0"/>
                        <a:t>17</a:t>
                      </a:r>
                      <a:endParaRPr lang="fr-FR" sz="2400" dirty="0"/>
                    </a:p>
                  </a:txBody>
                  <a:tcPr/>
                </a:tc>
                <a:tc>
                  <a:txBody>
                    <a:bodyPr/>
                    <a:lstStyle/>
                    <a:p>
                      <a:r>
                        <a:rPr lang="en-GB" sz="2400" dirty="0" err="1" smtClean="0"/>
                        <a:t>Tu</a:t>
                      </a:r>
                      <a:r>
                        <a:rPr lang="en-GB" sz="2400" dirty="0" smtClean="0"/>
                        <a:t> as </a:t>
                      </a:r>
                      <a:r>
                        <a:rPr lang="en-GB" sz="2400" dirty="0" err="1" smtClean="0"/>
                        <a:t>mangé</a:t>
                      </a:r>
                      <a:r>
                        <a:rPr lang="en-GB" sz="2400" dirty="0" smtClean="0"/>
                        <a:t> </a:t>
                      </a:r>
                      <a:r>
                        <a:rPr lang="en-GB" sz="2400" dirty="0" err="1" smtClean="0"/>
                        <a:t>quelquechose</a:t>
                      </a:r>
                      <a:r>
                        <a:rPr lang="en-GB" sz="2400" dirty="0" smtClean="0"/>
                        <a:t>?</a:t>
                      </a:r>
                      <a:endParaRPr lang="fr-FR" sz="2400" dirty="0"/>
                    </a:p>
                  </a:txBody>
                  <a:tcPr/>
                </a:tc>
              </a:tr>
              <a:tr h="344038">
                <a:tc>
                  <a:txBody>
                    <a:bodyPr/>
                    <a:lstStyle/>
                    <a:p>
                      <a:r>
                        <a:rPr lang="en-GB" sz="2400" dirty="0" smtClean="0"/>
                        <a:t>18</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as fait le weekend </a:t>
                      </a:r>
                      <a:r>
                        <a:rPr lang="en-GB" sz="2400" baseline="0" dirty="0" err="1" smtClean="0"/>
                        <a:t>dernier</a:t>
                      </a:r>
                      <a:r>
                        <a:rPr lang="en-GB" sz="2400" baseline="0" dirty="0" smtClean="0"/>
                        <a:t>?</a:t>
                      </a:r>
                      <a:endParaRPr lang="fr-FR" sz="2400" dirty="0"/>
                    </a:p>
                  </a:txBody>
                  <a:tcPr/>
                </a:tc>
              </a:tr>
              <a:tr h="344038">
                <a:tc>
                  <a:txBody>
                    <a:bodyPr/>
                    <a:lstStyle/>
                    <a:p>
                      <a:r>
                        <a:rPr lang="en-GB" sz="2400" dirty="0" smtClean="0"/>
                        <a:t>19</a:t>
                      </a:r>
                      <a:endParaRPr lang="fr-FR" sz="2400" dirty="0"/>
                    </a:p>
                  </a:txBody>
                  <a:tcPr/>
                </a:tc>
                <a:tc>
                  <a:txBody>
                    <a:bodyPr/>
                    <a:lstStyle/>
                    <a:p>
                      <a:r>
                        <a:rPr lang="en-GB" sz="2400" dirty="0" smtClean="0"/>
                        <a:t>Le</a:t>
                      </a:r>
                      <a:r>
                        <a:rPr lang="en-GB" sz="2400" baseline="0" dirty="0" smtClean="0"/>
                        <a:t> PSG, </a:t>
                      </a:r>
                      <a:r>
                        <a:rPr lang="en-GB" sz="2400" baseline="0" dirty="0" err="1" smtClean="0"/>
                        <a:t>c’est</a:t>
                      </a:r>
                      <a:r>
                        <a:rPr lang="en-GB" sz="2400" baseline="0" dirty="0" smtClean="0"/>
                        <a:t> quoi?</a:t>
                      </a:r>
                      <a:endParaRPr lang="fr-FR" sz="2400" dirty="0"/>
                    </a:p>
                  </a:txBody>
                  <a:tcPr/>
                </a:tc>
              </a:tr>
              <a:tr h="344038">
                <a:tc>
                  <a:txBody>
                    <a:bodyPr/>
                    <a:lstStyle/>
                    <a:p>
                      <a:r>
                        <a:rPr lang="en-GB" sz="2400" dirty="0" smtClean="0"/>
                        <a:t>20</a:t>
                      </a:r>
                      <a:endParaRPr lang="fr-FR" sz="2400" dirty="0"/>
                    </a:p>
                  </a:txBody>
                  <a:tcPr/>
                </a:tc>
                <a:tc>
                  <a:txBody>
                    <a:bodyPr/>
                    <a:lstStyle/>
                    <a:p>
                      <a:r>
                        <a:rPr lang="en-GB" sz="2400" dirty="0" err="1" smtClean="0"/>
                        <a:t>C’était</a:t>
                      </a:r>
                      <a:r>
                        <a:rPr lang="en-GB" sz="2400" baseline="0" dirty="0" smtClean="0"/>
                        <a:t> </a:t>
                      </a:r>
                      <a:r>
                        <a:rPr lang="en-GB" sz="2400" baseline="0" dirty="0" err="1" smtClean="0"/>
                        <a:t>bien</a:t>
                      </a:r>
                      <a:r>
                        <a:rPr lang="en-GB" sz="2400" baseline="0" dirty="0" smtClean="0"/>
                        <a:t> le match?  </a:t>
                      </a:r>
                      <a:r>
                        <a:rPr lang="en-GB" sz="2400" baseline="0" dirty="0" err="1" smtClean="0"/>
                        <a:t>Pourquoi</a:t>
                      </a:r>
                      <a:r>
                        <a:rPr lang="en-GB" sz="2400" baseline="0" dirty="0" smtClean="0"/>
                        <a:t>?</a:t>
                      </a:r>
                      <a:endParaRPr lang="fr-FR" sz="2400" dirty="0"/>
                    </a:p>
                  </a:txBody>
                  <a:tcPr/>
                </a:tc>
              </a:tr>
              <a:tr h="344038">
                <a:tc>
                  <a:txBody>
                    <a:bodyPr/>
                    <a:lstStyle/>
                    <a:p>
                      <a:r>
                        <a:rPr lang="en-GB" sz="2400" dirty="0" smtClean="0"/>
                        <a:t>21</a:t>
                      </a:r>
                      <a:endParaRPr lang="fr-FR" sz="2400" dirty="0"/>
                    </a:p>
                  </a:txBody>
                  <a:tcPr/>
                </a:tc>
                <a:tc>
                  <a:txBody>
                    <a:bodyPr/>
                    <a:lstStyle/>
                    <a:p>
                      <a:r>
                        <a:rPr lang="en-GB" sz="2400" dirty="0" smtClean="0"/>
                        <a:t>Le PSG a </a:t>
                      </a:r>
                      <a:r>
                        <a:rPr lang="en-GB" sz="2400" dirty="0" err="1" smtClean="0"/>
                        <a:t>gagné</a:t>
                      </a:r>
                      <a:r>
                        <a:rPr lang="en-GB" sz="2400" dirty="0" smtClean="0"/>
                        <a:t>?  </a:t>
                      </a:r>
                      <a:endParaRPr lang="fr-FR" sz="2400" dirty="0"/>
                    </a:p>
                  </a:txBody>
                  <a:tcPr/>
                </a:tc>
              </a:tr>
              <a:tr h="344038">
                <a:tc>
                  <a:txBody>
                    <a:bodyPr/>
                    <a:lstStyle/>
                    <a:p>
                      <a:r>
                        <a:rPr lang="en-GB" sz="2400" dirty="0" smtClean="0"/>
                        <a:t>22</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as fait apr</a:t>
                      </a:r>
                      <a:r>
                        <a:rPr lang="en-GB" sz="2400" baseline="0" dirty="0" smtClean="0">
                          <a:latin typeface="Calibri"/>
                          <a:cs typeface="Calibri"/>
                        </a:rPr>
                        <a:t>ès le match?</a:t>
                      </a:r>
                      <a:endParaRPr lang="fr-FR" sz="2400" dirty="0"/>
                    </a:p>
                  </a:txBody>
                  <a:tcPr/>
                </a:tc>
              </a:tr>
            </a:tbl>
          </a:graphicData>
        </a:graphic>
      </p:graphicFrame>
    </p:spTree>
    <p:extLst>
      <p:ext uri="{BB962C8B-B14F-4D97-AF65-F5344CB8AC3E}">
        <p14:creationId xmlns:p14="http://schemas.microsoft.com/office/powerpoint/2010/main" val="1695924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946040" y="395901"/>
          <a:ext cx="1285875" cy="1051560"/>
        </p:xfrm>
        <a:graphic>
          <a:graphicData uri="http://schemas.openxmlformats.org/drawingml/2006/table">
            <a:tbl>
              <a:tblPr/>
              <a:tblGrid>
                <a:gridCol w="1285875"/>
              </a:tblGrid>
              <a:tr h="350308">
                <a:tc>
                  <a:txBody>
                    <a:bodyPr/>
                    <a:lstStyle/>
                    <a:p>
                      <a:pPr algn="l">
                        <a:lnSpc>
                          <a:spcPct val="115000"/>
                        </a:lnSpc>
                        <a:spcAft>
                          <a:spcPts val="0"/>
                        </a:spcAft>
                      </a:pPr>
                      <a:r>
                        <a:rPr lang="en-GB" sz="2000" b="1" dirty="0" smtClean="0">
                          <a:latin typeface="Calibri" pitchFamily="34" charset="0"/>
                          <a:ea typeface="Calibri"/>
                          <a:cs typeface="Times New Roman"/>
                        </a:rPr>
                        <a:t>Rosa.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David.</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Felipe.</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60" name="Rectangle 1"/>
          <p:cNvSpPr>
            <a:spLocks noChangeArrowheads="1"/>
          </p:cNvSpPr>
          <p:nvPr/>
        </p:nvSpPr>
        <p:spPr bwMode="auto">
          <a:xfrm>
            <a:off x="217898" y="575423"/>
            <a:ext cx="2852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Hola</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llamo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1" name="Rectangle 1"/>
          <p:cNvSpPr>
            <a:spLocks noChangeArrowheads="1"/>
          </p:cNvSpPr>
          <p:nvPr/>
        </p:nvSpPr>
        <p:spPr bwMode="auto">
          <a:xfrm>
            <a:off x="4235878" y="531758"/>
            <a:ext cx="1095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Estoy</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2" name="Rectangle 1"/>
          <p:cNvSpPr>
            <a:spLocks noChangeArrowheads="1"/>
          </p:cNvSpPr>
          <p:nvPr/>
        </p:nvSpPr>
        <p:spPr bwMode="auto">
          <a:xfrm>
            <a:off x="6664073" y="559056"/>
            <a:ext cx="1190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Tengo</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nvPr>
        </p:nvGraphicFramePr>
        <p:xfrm>
          <a:off x="7866264" y="387809"/>
          <a:ext cx="1073604" cy="1051560"/>
        </p:xfrm>
        <a:graphic>
          <a:graphicData uri="http://schemas.openxmlformats.org/drawingml/2006/table">
            <a:tbl>
              <a:tblPr/>
              <a:tblGrid>
                <a:gridCol w="1073604"/>
              </a:tblGrid>
              <a:tr h="350308">
                <a:tc>
                  <a:txBody>
                    <a:bodyPr/>
                    <a:lstStyle/>
                    <a:p>
                      <a:pPr algn="l">
                        <a:lnSpc>
                          <a:spcPct val="115000"/>
                        </a:lnSpc>
                        <a:spcAft>
                          <a:spcPts val="0"/>
                        </a:spcAft>
                      </a:pPr>
                      <a:r>
                        <a:rPr lang="en-GB" sz="2000" b="1" dirty="0" smtClean="0">
                          <a:latin typeface="Calibri" pitchFamily="34" charset="0"/>
                          <a:ea typeface="Calibri"/>
                          <a:cs typeface="Times New Roman"/>
                        </a:rPr>
                        <a:t>11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13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12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73" name="Rectangle 1"/>
          <p:cNvSpPr>
            <a:spLocks noChangeArrowheads="1"/>
          </p:cNvSpPr>
          <p:nvPr/>
        </p:nvSpPr>
        <p:spPr bwMode="auto">
          <a:xfrm>
            <a:off x="279041" y="1815509"/>
            <a:ext cx="365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Mi</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cumpleaños</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es</a:t>
            </a:r>
            <a:r>
              <a:rPr lang="en-GB" altLang="en-US" sz="3200" b="1" dirty="0" smtClean="0">
                <a:solidFill>
                  <a:prstClr val="black"/>
                </a:solidFill>
                <a:latin typeface="Calibri" panose="020F0502020204030204" pitchFamily="34" charset="0"/>
                <a:cs typeface="Times New Roman" panose="02020603050405020304" pitchFamily="18" charset="0"/>
              </a:rPr>
              <a:t> el</a:t>
            </a:r>
            <a:endParaRPr lang="en-GB" altLang="en-US" sz="2800" dirty="0" smtClean="0">
              <a:solidFill>
                <a:prstClr val="black"/>
              </a:solidFill>
              <a:latin typeface="Calibri" panose="020F0502020204030204" pitchFamily="34" charset="0"/>
            </a:endParaRPr>
          </a:p>
        </p:txBody>
      </p:sp>
      <p:graphicFrame>
        <p:nvGraphicFramePr>
          <p:cNvPr id="9" name="Table 8"/>
          <p:cNvGraphicFramePr>
            <a:graphicFrameLocks noGrp="1"/>
          </p:cNvGraphicFramePr>
          <p:nvPr>
            <p:extLst/>
          </p:nvPr>
        </p:nvGraphicFramePr>
        <p:xfrm>
          <a:off x="3874727" y="1576319"/>
          <a:ext cx="1928813" cy="1051560"/>
        </p:xfrm>
        <a:graphic>
          <a:graphicData uri="http://schemas.openxmlformats.org/drawingml/2006/table">
            <a:tbl>
              <a:tblPr/>
              <a:tblGrid>
                <a:gridCol w="1928813"/>
              </a:tblGrid>
              <a:tr h="350308">
                <a:tc>
                  <a:txBody>
                    <a:bodyPr/>
                    <a:lstStyle/>
                    <a:p>
                      <a:pPr algn="l">
                        <a:lnSpc>
                          <a:spcPct val="115000"/>
                        </a:lnSpc>
                        <a:spcAft>
                          <a:spcPts val="0"/>
                        </a:spcAft>
                      </a:pPr>
                      <a:r>
                        <a:rPr lang="en-GB" sz="2000" b="1" dirty="0" smtClean="0">
                          <a:latin typeface="Calibri" pitchFamily="34" charset="0"/>
                          <a:ea typeface="Calibri"/>
                          <a:cs typeface="Times New Roman"/>
                        </a:rPr>
                        <a:t>20 de</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diciembre</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3 de </a:t>
                      </a:r>
                      <a:r>
                        <a:rPr lang="en-GB" sz="2000" b="1" dirty="0" err="1" smtClean="0">
                          <a:latin typeface="Calibri" pitchFamily="34" charset="0"/>
                          <a:ea typeface="Calibri"/>
                          <a:cs typeface="Times New Roman"/>
                        </a:rPr>
                        <a:t>enero</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31 de </a:t>
                      </a:r>
                      <a:r>
                        <a:rPr lang="en-GB" sz="2000" b="1" dirty="0" err="1" smtClean="0">
                          <a:latin typeface="Calibri" pitchFamily="34" charset="0"/>
                          <a:ea typeface="Calibri"/>
                          <a:cs typeface="Times New Roman"/>
                        </a:rPr>
                        <a:t>julio</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84" name="Rectangle 1"/>
          <p:cNvSpPr>
            <a:spLocks noChangeArrowheads="1"/>
          </p:cNvSpPr>
          <p:nvPr/>
        </p:nvSpPr>
        <p:spPr bwMode="auto">
          <a:xfrm>
            <a:off x="242218" y="4503984"/>
            <a:ext cx="792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Soy</a:t>
            </a:r>
            <a:endParaRPr lang="en-GB" altLang="en-US" sz="2800" dirty="0" smtClean="0">
              <a:solidFill>
                <a:prstClr val="black"/>
              </a:solidFill>
              <a:latin typeface="Calibri" panose="020F0502020204030204" pitchFamily="34" charset="0"/>
            </a:endParaRPr>
          </a:p>
        </p:txBody>
      </p:sp>
      <p:graphicFrame>
        <p:nvGraphicFramePr>
          <p:cNvPr id="11" name="Table 10"/>
          <p:cNvGraphicFramePr>
            <a:graphicFrameLocks noGrp="1"/>
          </p:cNvGraphicFramePr>
          <p:nvPr>
            <p:extLst/>
          </p:nvPr>
        </p:nvGraphicFramePr>
        <p:xfrm>
          <a:off x="1015414" y="4271160"/>
          <a:ext cx="2071688" cy="1051560"/>
        </p:xfrm>
        <a:graphic>
          <a:graphicData uri="http://schemas.openxmlformats.org/drawingml/2006/table">
            <a:tbl>
              <a:tblPr/>
              <a:tblGrid>
                <a:gridCol w="2071688"/>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francés</a:t>
                      </a:r>
                      <a:r>
                        <a:rPr lang="en-GB" sz="2000" b="1" dirty="0" smtClean="0">
                          <a:latin typeface="Calibri" pitchFamily="34" charset="0"/>
                          <a:ea typeface="Calibri"/>
                          <a:cs typeface="Times New Roman"/>
                        </a:rPr>
                        <a:t>/</a:t>
                      </a:r>
                      <a:r>
                        <a:rPr lang="en-GB" sz="2000" b="1" dirty="0" err="1" smtClean="0">
                          <a:latin typeface="Calibri" pitchFamily="34" charset="0"/>
                          <a:ea typeface="Calibri"/>
                          <a:cs typeface="Times New Roman"/>
                        </a:rPr>
                        <a:t>francesa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inglés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inglesa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mexicano</a:t>
                      </a:r>
                      <a:r>
                        <a:rPr lang="en-GB" sz="2000" b="1" dirty="0" smtClean="0">
                          <a:latin typeface="Calibri" pitchFamily="34" charset="0"/>
                          <a:ea typeface="Calibri"/>
                          <a:cs typeface="Times New Roman"/>
                        </a:rPr>
                        <a:t>/a.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95" name="Rectangle 1"/>
          <p:cNvSpPr>
            <a:spLocks noChangeArrowheads="1"/>
          </p:cNvSpPr>
          <p:nvPr/>
        </p:nvSpPr>
        <p:spPr bwMode="auto">
          <a:xfrm>
            <a:off x="3157530" y="3036376"/>
            <a:ext cx="1458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Vivo </a:t>
            </a:r>
            <a:r>
              <a:rPr lang="en-GB" altLang="en-US" sz="3200" b="1" dirty="0" err="1" smtClean="0">
                <a:solidFill>
                  <a:prstClr val="black"/>
                </a:solidFill>
                <a:latin typeface="Calibri" panose="020F0502020204030204" pitchFamily="34" charset="0"/>
                <a:cs typeface="Times New Roman" panose="02020603050405020304" pitchFamily="18" charset="0"/>
              </a:rPr>
              <a:t>en</a:t>
            </a:r>
            <a:endParaRPr lang="en-GB" altLang="en-US" sz="2800" dirty="0" smtClean="0">
              <a:solidFill>
                <a:prstClr val="black"/>
              </a:solidFill>
              <a:latin typeface="Calibri" panose="020F0502020204030204" pitchFamily="34" charset="0"/>
            </a:endParaRPr>
          </a:p>
        </p:txBody>
      </p:sp>
      <p:graphicFrame>
        <p:nvGraphicFramePr>
          <p:cNvPr id="13" name="Table 12"/>
          <p:cNvGraphicFramePr>
            <a:graphicFrameLocks noGrp="1"/>
          </p:cNvGraphicFramePr>
          <p:nvPr>
            <p:extLst/>
          </p:nvPr>
        </p:nvGraphicFramePr>
        <p:xfrm>
          <a:off x="4589102" y="2828174"/>
          <a:ext cx="1357313" cy="1051560"/>
        </p:xfrm>
        <a:graphic>
          <a:graphicData uri="http://schemas.openxmlformats.org/drawingml/2006/table">
            <a:tbl>
              <a:tblPr/>
              <a:tblGrid>
                <a:gridCol w="1357313"/>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Francia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Jamaica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México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106" name="Picture 15" descr="talking picture ic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040" y="4615428"/>
            <a:ext cx="12144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8" name="Rectangle 1"/>
          <p:cNvSpPr>
            <a:spLocks noChangeArrowheads="1"/>
          </p:cNvSpPr>
          <p:nvPr/>
        </p:nvSpPr>
        <p:spPr bwMode="auto">
          <a:xfrm>
            <a:off x="5803540" y="1796981"/>
            <a:ext cx="1190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Tengo</a:t>
            </a:r>
            <a:endParaRPr lang="en-GB" altLang="en-US" sz="2800" dirty="0" smtClean="0">
              <a:solidFill>
                <a:prstClr val="black"/>
              </a:solidFill>
              <a:latin typeface="Calibri" panose="020F0502020204030204" pitchFamily="34" charset="0"/>
            </a:endParaRPr>
          </a:p>
        </p:txBody>
      </p:sp>
      <p:graphicFrame>
        <p:nvGraphicFramePr>
          <p:cNvPr id="17" name="Table 16"/>
          <p:cNvGraphicFramePr>
            <a:graphicFrameLocks noGrp="1"/>
          </p:cNvGraphicFramePr>
          <p:nvPr>
            <p:extLst/>
          </p:nvPr>
        </p:nvGraphicFramePr>
        <p:xfrm>
          <a:off x="7017977" y="1576319"/>
          <a:ext cx="1285875" cy="1051560"/>
        </p:xfrm>
        <a:graphic>
          <a:graphicData uri="http://schemas.openxmlformats.org/drawingml/2006/table">
            <a:tbl>
              <a:tblPr/>
              <a:tblGrid>
                <a:gridCol w="1285875"/>
              </a:tblGrid>
              <a:tr h="350308">
                <a:tc>
                  <a:txBody>
                    <a:bodyPr/>
                    <a:lstStyle/>
                    <a:p>
                      <a:pPr algn="l">
                        <a:lnSpc>
                          <a:spcPct val="115000"/>
                        </a:lnSpc>
                        <a:spcAft>
                          <a:spcPts val="0"/>
                        </a:spcAft>
                      </a:pPr>
                      <a:r>
                        <a:rPr lang="en-GB" sz="2000" b="1" dirty="0" smtClean="0">
                          <a:latin typeface="Calibri" pitchFamily="34" charset="0"/>
                          <a:ea typeface="Calibri"/>
                          <a:cs typeface="Times New Roman"/>
                        </a:rPr>
                        <a:t>un </a:t>
                      </a:r>
                      <a:r>
                        <a:rPr lang="en-GB" sz="2000" b="1" dirty="0" err="1" smtClean="0">
                          <a:latin typeface="Calibri" pitchFamily="34" charset="0"/>
                          <a:ea typeface="Calibri"/>
                          <a:cs typeface="Times New Roman"/>
                        </a:rPr>
                        <a:t>gato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tres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peces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un </a:t>
                      </a:r>
                      <a:r>
                        <a:rPr lang="en-GB" sz="2000" b="1" dirty="0" err="1" smtClean="0">
                          <a:latin typeface="Calibri" pitchFamily="34" charset="0"/>
                          <a:ea typeface="Calibri"/>
                          <a:cs typeface="Times New Roman"/>
                        </a:rPr>
                        <a:t>perro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19" name="Rectangle 1"/>
          <p:cNvSpPr>
            <a:spLocks noChangeArrowheads="1"/>
          </p:cNvSpPr>
          <p:nvPr/>
        </p:nvSpPr>
        <p:spPr bwMode="auto">
          <a:xfrm>
            <a:off x="8244889" y="1767084"/>
            <a:ext cx="379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smtClean="0">
                <a:solidFill>
                  <a:prstClr val="black"/>
                </a:solidFill>
                <a:latin typeface="Calibri" panose="020F0502020204030204" pitchFamily="34" charset="0"/>
                <a:cs typeface="Times New Roman" panose="02020603050405020304" pitchFamily="18" charset="0"/>
              </a:rPr>
              <a:t>y</a:t>
            </a:r>
            <a:endParaRPr lang="en-GB" altLang="en-US" sz="2800" smtClean="0">
              <a:solidFill>
                <a:prstClr val="black"/>
              </a:solidFill>
              <a:latin typeface="Calibri" panose="020F0502020204030204" pitchFamily="34" charset="0"/>
            </a:endParaRPr>
          </a:p>
        </p:txBody>
      </p:sp>
      <p:graphicFrame>
        <p:nvGraphicFramePr>
          <p:cNvPr id="19" name="Table 18"/>
          <p:cNvGraphicFramePr>
            <a:graphicFrameLocks noGrp="1"/>
          </p:cNvGraphicFramePr>
          <p:nvPr>
            <p:extLst/>
          </p:nvPr>
        </p:nvGraphicFramePr>
        <p:xfrm>
          <a:off x="374290" y="2756736"/>
          <a:ext cx="2786062" cy="1051560"/>
        </p:xfrm>
        <a:graphic>
          <a:graphicData uri="http://schemas.openxmlformats.org/drawingml/2006/table">
            <a:tbl>
              <a:tblPr/>
              <a:tblGrid>
                <a:gridCol w="2786062"/>
              </a:tblGrid>
              <a:tr h="350308">
                <a:tc>
                  <a:txBody>
                    <a:bodyPr/>
                    <a:lstStyle/>
                    <a:p>
                      <a:pPr algn="l">
                        <a:lnSpc>
                          <a:spcPct val="115000"/>
                        </a:lnSpc>
                        <a:spcAft>
                          <a:spcPts val="0"/>
                        </a:spcAft>
                      </a:pPr>
                      <a:r>
                        <a:rPr lang="en-GB" sz="2000" b="1" dirty="0" smtClean="0">
                          <a:latin typeface="Calibri" pitchFamily="34" charset="0"/>
                          <a:ea typeface="Calibri"/>
                          <a:cs typeface="Times New Roman"/>
                        </a:rPr>
                        <a:t>dos </a:t>
                      </a:r>
                      <a:r>
                        <a:rPr lang="en-GB" sz="2000" b="1" dirty="0" err="1" smtClean="0">
                          <a:latin typeface="Calibri" pitchFamily="34" charset="0"/>
                          <a:ea typeface="Calibri"/>
                          <a:cs typeface="Times New Roman"/>
                        </a:rPr>
                        <a:t>conejillos</a:t>
                      </a:r>
                      <a:r>
                        <a:rPr lang="en-GB" sz="2000" b="1" baseline="0" dirty="0" smtClean="0">
                          <a:latin typeface="Calibri" pitchFamily="34" charset="0"/>
                          <a:ea typeface="Calibri"/>
                          <a:cs typeface="Times New Roman"/>
                        </a:rPr>
                        <a:t> de </a:t>
                      </a:r>
                      <a:r>
                        <a:rPr lang="en-GB" sz="2000" b="1" baseline="0" dirty="0" err="1" smtClean="0">
                          <a:latin typeface="Calibri" pitchFamily="34" charset="0"/>
                          <a:ea typeface="Calibri"/>
                          <a:cs typeface="Times New Roman"/>
                        </a:rPr>
                        <a:t>Indias</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una</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serpiente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nada </a:t>
                      </a:r>
                      <a:r>
                        <a:rPr lang="en-GB" sz="2000" b="1" dirty="0" err="1" smtClean="0">
                          <a:latin typeface="Calibri" pitchFamily="34" charset="0"/>
                          <a:ea typeface="Calibri"/>
                          <a:cs typeface="Times New Roman"/>
                        </a:rPr>
                        <a:t>más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30" name="Rectangle 1"/>
          <p:cNvSpPr>
            <a:spLocks noChangeArrowheads="1"/>
          </p:cNvSpPr>
          <p:nvPr/>
        </p:nvSpPr>
        <p:spPr bwMode="auto">
          <a:xfrm>
            <a:off x="5997435" y="3048784"/>
            <a:ext cx="795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con</a:t>
            </a:r>
            <a:endParaRPr lang="en-GB" altLang="en-US" sz="2800" dirty="0" smtClean="0">
              <a:solidFill>
                <a:prstClr val="black"/>
              </a:solidFill>
              <a:latin typeface="Calibri" panose="020F0502020204030204" pitchFamily="34" charset="0"/>
            </a:endParaRPr>
          </a:p>
        </p:txBody>
      </p:sp>
      <p:graphicFrame>
        <p:nvGraphicFramePr>
          <p:cNvPr id="21" name="Table 20"/>
          <p:cNvGraphicFramePr>
            <a:graphicFrameLocks noGrp="1"/>
          </p:cNvGraphicFramePr>
          <p:nvPr>
            <p:extLst/>
          </p:nvPr>
        </p:nvGraphicFramePr>
        <p:xfrm>
          <a:off x="6756038" y="2815104"/>
          <a:ext cx="1785938" cy="1051560"/>
        </p:xfrm>
        <a:graphic>
          <a:graphicData uri="http://schemas.openxmlformats.org/drawingml/2006/table">
            <a:tbl>
              <a:tblPr/>
              <a:tblGrid>
                <a:gridCol w="1785938"/>
              </a:tblGrid>
              <a:tr h="350308">
                <a:tc>
                  <a:txBody>
                    <a:bodyPr/>
                    <a:lstStyle/>
                    <a:p>
                      <a:pPr algn="l">
                        <a:lnSpc>
                          <a:spcPct val="115000"/>
                        </a:lnSpc>
                        <a:spcAft>
                          <a:spcPts val="0"/>
                        </a:spcAft>
                      </a:pPr>
                      <a:r>
                        <a:rPr lang="en-GB" sz="2000" b="1" dirty="0" smtClean="0">
                          <a:latin typeface="Calibri" pitchFamily="34" charset="0"/>
                          <a:ea typeface="Calibri"/>
                          <a:cs typeface="Times New Roman"/>
                        </a:rPr>
                        <a:t>mi </a:t>
                      </a:r>
                      <a:r>
                        <a:rPr lang="en-GB" sz="2000" b="1" dirty="0" err="1" smtClean="0">
                          <a:latin typeface="Calibri" pitchFamily="34" charset="0"/>
                          <a:ea typeface="Calibri"/>
                          <a:cs typeface="Times New Roman"/>
                        </a:rPr>
                        <a:t>familia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mis</a:t>
                      </a:r>
                      <a:r>
                        <a:rPr lang="en-GB" sz="2000" b="1" baseline="0" dirty="0" smtClean="0">
                          <a:latin typeface="Calibri" pitchFamily="34" charset="0"/>
                          <a:ea typeface="Calibri"/>
                          <a:cs typeface="Times New Roman"/>
                        </a:rPr>
                        <a:t> padres.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mis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animales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41" name="Rectangle 1"/>
          <p:cNvSpPr>
            <a:spLocks noChangeArrowheads="1"/>
          </p:cNvSpPr>
          <p:nvPr/>
        </p:nvSpPr>
        <p:spPr bwMode="auto">
          <a:xfrm>
            <a:off x="3070635" y="4454602"/>
            <a:ext cx="1435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 </a:t>
            </a:r>
            <a:r>
              <a:rPr lang="en-GB" altLang="en-US" sz="3200" b="1" dirty="0" err="1" smtClean="0">
                <a:solidFill>
                  <a:prstClr val="black"/>
                </a:solidFill>
                <a:latin typeface="Calibri" panose="020F0502020204030204" pitchFamily="34" charset="0"/>
                <a:cs typeface="Times New Roman" panose="02020603050405020304" pitchFamily="18" charset="0"/>
              </a:rPr>
              <a:t>hablo</a:t>
            </a:r>
            <a:endParaRPr lang="en-GB" altLang="en-US" sz="2800" dirty="0" smtClean="0">
              <a:solidFill>
                <a:prstClr val="black"/>
              </a:solidFill>
              <a:latin typeface="Calibri" panose="020F0502020204030204" pitchFamily="34" charset="0"/>
            </a:endParaRPr>
          </a:p>
        </p:txBody>
      </p:sp>
      <p:graphicFrame>
        <p:nvGraphicFramePr>
          <p:cNvPr id="23" name="Table 22"/>
          <p:cNvGraphicFramePr>
            <a:graphicFrameLocks noGrp="1"/>
          </p:cNvGraphicFramePr>
          <p:nvPr>
            <p:extLst/>
          </p:nvPr>
        </p:nvGraphicFramePr>
        <p:xfrm>
          <a:off x="4517665" y="4219506"/>
          <a:ext cx="2071687" cy="1051560"/>
        </p:xfrm>
        <a:graphic>
          <a:graphicData uri="http://schemas.openxmlformats.org/drawingml/2006/table">
            <a:tbl>
              <a:tblPr/>
              <a:tblGrid>
                <a:gridCol w="2071687"/>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francés</a:t>
                      </a:r>
                      <a:r>
                        <a:rPr lang="en-GB" sz="2000" b="1" baseline="0" dirty="0" smtClean="0">
                          <a:latin typeface="Calibri" pitchFamily="34" charset="0"/>
                          <a:ea typeface="Calibri"/>
                          <a:cs typeface="Times New Roman"/>
                        </a:rPr>
                        <a:t> y </a:t>
                      </a:r>
                      <a:r>
                        <a:rPr lang="en-GB" sz="2000" b="1" baseline="0" dirty="0" err="1" smtClean="0">
                          <a:latin typeface="Calibri" pitchFamily="34" charset="0"/>
                          <a:ea typeface="Calibri"/>
                          <a:cs typeface="Times New Roman"/>
                        </a:rPr>
                        <a:t>alemán</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inglés</a:t>
                      </a:r>
                      <a:r>
                        <a:rPr lang="en-GB" sz="2000" b="1" baseline="0" dirty="0" smtClean="0">
                          <a:latin typeface="Calibri" pitchFamily="34" charset="0"/>
                          <a:ea typeface="Calibri"/>
                          <a:cs typeface="Times New Roman"/>
                        </a:rPr>
                        <a:t> y </a:t>
                      </a:r>
                      <a:r>
                        <a:rPr lang="en-GB" sz="2000" b="1" baseline="0" dirty="0" err="1" smtClean="0">
                          <a:latin typeface="Calibri" pitchFamily="34" charset="0"/>
                          <a:ea typeface="Calibri"/>
                          <a:cs typeface="Times New Roman"/>
                        </a:rPr>
                        <a:t>español</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solo </a:t>
                      </a:r>
                      <a:r>
                        <a:rPr lang="en-GB" sz="2000" b="1" dirty="0" err="1" smtClean="0">
                          <a:latin typeface="Calibri" pitchFamily="34" charset="0"/>
                          <a:ea typeface="Calibri"/>
                          <a:cs typeface="Times New Roman"/>
                        </a:rPr>
                        <a:t>español</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52" name="Rectangle 1"/>
          <p:cNvSpPr>
            <a:spLocks noChangeArrowheads="1"/>
          </p:cNvSpPr>
          <p:nvPr/>
        </p:nvSpPr>
        <p:spPr bwMode="auto">
          <a:xfrm>
            <a:off x="374290" y="5659841"/>
            <a:ext cx="5608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smtClean="0">
                <a:solidFill>
                  <a:prstClr val="black"/>
                </a:solidFill>
                <a:latin typeface="Calibri" panose="020F0502020204030204" pitchFamily="34" charset="0"/>
                <a:cs typeface="Times New Roman" panose="02020603050405020304" pitchFamily="18" charset="0"/>
              </a:rPr>
              <a:t>En el futuro me gustaría vivir en</a:t>
            </a:r>
            <a:endParaRPr lang="en-GB" altLang="en-US" sz="2800" smtClean="0">
              <a:solidFill>
                <a:prstClr val="black"/>
              </a:solidFill>
              <a:latin typeface="Calibri" panose="020F0502020204030204" pitchFamily="34" charset="0"/>
            </a:endParaRPr>
          </a:p>
        </p:txBody>
      </p:sp>
      <p:graphicFrame>
        <p:nvGraphicFramePr>
          <p:cNvPr id="25" name="Table 24"/>
          <p:cNvGraphicFramePr>
            <a:graphicFrameLocks noGrp="1"/>
          </p:cNvGraphicFramePr>
          <p:nvPr>
            <p:extLst/>
          </p:nvPr>
        </p:nvGraphicFramePr>
        <p:xfrm>
          <a:off x="5874978" y="5401241"/>
          <a:ext cx="2643187" cy="1051560"/>
        </p:xfrm>
        <a:graphic>
          <a:graphicData uri="http://schemas.openxmlformats.org/drawingml/2006/table">
            <a:tbl>
              <a:tblPr/>
              <a:tblGrid>
                <a:gridCol w="2643187"/>
              </a:tblGrid>
              <a:tr h="350308">
                <a:tc>
                  <a:txBody>
                    <a:bodyPr/>
                    <a:lstStyle/>
                    <a:p>
                      <a:pPr algn="l">
                        <a:lnSpc>
                          <a:spcPct val="115000"/>
                        </a:lnSpc>
                        <a:spcAft>
                          <a:spcPts val="0"/>
                        </a:spcAft>
                      </a:pPr>
                      <a:r>
                        <a:rPr lang="en-GB" sz="2000" b="1" dirty="0" smtClean="0">
                          <a:latin typeface="Calibri" pitchFamily="34" charset="0"/>
                          <a:ea typeface="Calibri"/>
                          <a:cs typeface="Times New Roman"/>
                        </a:rPr>
                        <a:t>los </a:t>
                      </a:r>
                      <a:r>
                        <a:rPr lang="en-GB" sz="2000" b="1" dirty="0" err="1" smtClean="0">
                          <a:latin typeface="Calibri" pitchFamily="34" charset="0"/>
                          <a:ea typeface="Calibri"/>
                          <a:cs typeface="Times New Roman"/>
                        </a:rPr>
                        <a:t>Estados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Unidos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Escocia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el</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Perú</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6" name="Rectangle 25"/>
          <p:cNvSpPr/>
          <p:nvPr/>
        </p:nvSpPr>
        <p:spPr>
          <a:xfrm>
            <a:off x="0" y="4488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a:t>
            </a:r>
          </a:p>
        </p:txBody>
      </p:sp>
      <p:graphicFrame>
        <p:nvGraphicFramePr>
          <p:cNvPr id="27" name="Table 26"/>
          <p:cNvGraphicFramePr>
            <a:graphicFrameLocks noGrp="1"/>
          </p:cNvGraphicFramePr>
          <p:nvPr>
            <p:extLst/>
          </p:nvPr>
        </p:nvGraphicFramePr>
        <p:xfrm>
          <a:off x="5307366" y="325376"/>
          <a:ext cx="1116541" cy="1051560"/>
        </p:xfrm>
        <a:graphic>
          <a:graphicData uri="http://schemas.openxmlformats.org/drawingml/2006/table">
            <a:tbl>
              <a:tblPr/>
              <a:tblGrid>
                <a:gridCol w="1116541"/>
              </a:tblGrid>
              <a:tr h="350308">
                <a:tc>
                  <a:txBody>
                    <a:bodyPr/>
                    <a:lstStyle/>
                    <a:p>
                      <a:pPr algn="l">
                        <a:lnSpc>
                          <a:spcPct val="115000"/>
                        </a:lnSpc>
                        <a:spcAft>
                          <a:spcPts val="0"/>
                        </a:spcAft>
                      </a:pPr>
                      <a:r>
                        <a:rPr lang="en-GB" sz="2000" b="1" dirty="0" smtClean="0">
                          <a:latin typeface="Calibri" pitchFamily="34" charset="0"/>
                          <a:ea typeface="Calibri"/>
                          <a:cs typeface="Times New Roman"/>
                        </a:rPr>
                        <a:t>regular.</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fatal.</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bien</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8" name="Rectangle 27"/>
          <p:cNvSpPr/>
          <p:nvPr/>
        </p:nvSpPr>
        <p:spPr>
          <a:xfrm>
            <a:off x="4227699" y="64706"/>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2</a:t>
            </a:r>
          </a:p>
        </p:txBody>
      </p:sp>
      <p:sp>
        <p:nvSpPr>
          <p:cNvPr id="29" name="Rectangle 28"/>
          <p:cNvSpPr/>
          <p:nvPr/>
        </p:nvSpPr>
        <p:spPr>
          <a:xfrm>
            <a:off x="6601401" y="13431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3</a:t>
            </a:r>
          </a:p>
        </p:txBody>
      </p:sp>
      <p:sp>
        <p:nvSpPr>
          <p:cNvPr id="30" name="Rectangle 29"/>
          <p:cNvSpPr/>
          <p:nvPr/>
        </p:nvSpPr>
        <p:spPr>
          <a:xfrm>
            <a:off x="259035" y="1351298"/>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4</a:t>
            </a:r>
          </a:p>
        </p:txBody>
      </p:sp>
      <p:sp>
        <p:nvSpPr>
          <p:cNvPr id="31" name="Rectangle 30"/>
          <p:cNvSpPr/>
          <p:nvPr/>
        </p:nvSpPr>
        <p:spPr>
          <a:xfrm>
            <a:off x="5831296" y="1303677"/>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5</a:t>
            </a:r>
          </a:p>
        </p:txBody>
      </p:sp>
      <p:sp>
        <p:nvSpPr>
          <p:cNvPr id="32" name="Rectangle 31"/>
          <p:cNvSpPr/>
          <p:nvPr/>
        </p:nvSpPr>
        <p:spPr>
          <a:xfrm>
            <a:off x="3157399" y="2507932"/>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6</a:t>
            </a:r>
          </a:p>
        </p:txBody>
      </p:sp>
      <p:sp>
        <p:nvSpPr>
          <p:cNvPr id="33" name="Rectangle 32"/>
          <p:cNvSpPr/>
          <p:nvPr/>
        </p:nvSpPr>
        <p:spPr>
          <a:xfrm>
            <a:off x="5967272" y="248501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7</a:t>
            </a:r>
          </a:p>
        </p:txBody>
      </p:sp>
      <p:sp>
        <p:nvSpPr>
          <p:cNvPr id="34" name="Rectangle 33"/>
          <p:cNvSpPr/>
          <p:nvPr/>
        </p:nvSpPr>
        <p:spPr>
          <a:xfrm>
            <a:off x="242218" y="405710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8</a:t>
            </a:r>
          </a:p>
        </p:txBody>
      </p:sp>
      <p:sp>
        <p:nvSpPr>
          <p:cNvPr id="35" name="Rectangle 34"/>
          <p:cNvSpPr/>
          <p:nvPr/>
        </p:nvSpPr>
        <p:spPr>
          <a:xfrm>
            <a:off x="3113630" y="3963461"/>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9</a:t>
            </a:r>
          </a:p>
        </p:txBody>
      </p:sp>
      <p:sp>
        <p:nvSpPr>
          <p:cNvPr id="36" name="Rectangle 35"/>
          <p:cNvSpPr/>
          <p:nvPr/>
        </p:nvSpPr>
        <p:spPr>
          <a:xfrm>
            <a:off x="217898" y="5153203"/>
            <a:ext cx="704039"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10</a:t>
            </a:r>
          </a:p>
        </p:txBody>
      </p:sp>
    </p:spTree>
    <p:extLst>
      <p:ext uri="{BB962C8B-B14F-4D97-AF65-F5344CB8AC3E}">
        <p14:creationId xmlns:p14="http://schemas.microsoft.com/office/powerpoint/2010/main" val="41399349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
          <p:cNvSpPr>
            <a:spLocks noChangeArrowheads="1"/>
          </p:cNvSpPr>
          <p:nvPr/>
        </p:nvSpPr>
        <p:spPr bwMode="auto">
          <a:xfrm>
            <a:off x="217898" y="575136"/>
            <a:ext cx="3179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Hola</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llamo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1" name="Rectangle 1"/>
          <p:cNvSpPr>
            <a:spLocks noChangeArrowheads="1"/>
          </p:cNvSpPr>
          <p:nvPr/>
        </p:nvSpPr>
        <p:spPr bwMode="auto">
          <a:xfrm>
            <a:off x="4235878" y="531758"/>
            <a:ext cx="13972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Estoy</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2" name="Rectangle 1"/>
          <p:cNvSpPr>
            <a:spLocks noChangeArrowheads="1"/>
          </p:cNvSpPr>
          <p:nvPr/>
        </p:nvSpPr>
        <p:spPr bwMode="auto">
          <a:xfrm>
            <a:off x="6664073" y="558769"/>
            <a:ext cx="1517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Tengo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73" name="Rectangle 1"/>
          <p:cNvSpPr>
            <a:spLocks noChangeArrowheads="1"/>
          </p:cNvSpPr>
          <p:nvPr/>
        </p:nvSpPr>
        <p:spPr bwMode="auto">
          <a:xfrm>
            <a:off x="279041" y="1815222"/>
            <a:ext cx="39869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Mi</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cumpleaños</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es</a:t>
            </a:r>
            <a:r>
              <a:rPr lang="en-GB" altLang="en-US" sz="3200" b="1" dirty="0" smtClean="0">
                <a:solidFill>
                  <a:prstClr val="black"/>
                </a:solidFill>
                <a:latin typeface="Calibri" panose="020F0502020204030204" pitchFamily="34" charset="0"/>
                <a:cs typeface="Times New Roman" panose="02020603050405020304" pitchFamily="18" charset="0"/>
              </a:rPr>
              <a:t> el…</a:t>
            </a:r>
            <a:endParaRPr lang="en-GB" altLang="en-US" sz="2800" dirty="0" smtClean="0">
              <a:solidFill>
                <a:prstClr val="black"/>
              </a:solidFill>
              <a:latin typeface="Calibri" panose="020F0502020204030204" pitchFamily="34" charset="0"/>
            </a:endParaRPr>
          </a:p>
        </p:txBody>
      </p:sp>
      <p:sp>
        <p:nvSpPr>
          <p:cNvPr id="2084" name="Rectangle 1"/>
          <p:cNvSpPr>
            <a:spLocks noChangeArrowheads="1"/>
          </p:cNvSpPr>
          <p:nvPr/>
        </p:nvSpPr>
        <p:spPr bwMode="auto">
          <a:xfrm>
            <a:off x="242218" y="4503697"/>
            <a:ext cx="1093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Soy…</a:t>
            </a:r>
            <a:endParaRPr lang="en-GB" altLang="en-US" sz="2800" dirty="0" smtClean="0">
              <a:solidFill>
                <a:prstClr val="black"/>
              </a:solidFill>
              <a:latin typeface="Calibri" panose="020F0502020204030204" pitchFamily="34" charset="0"/>
            </a:endParaRPr>
          </a:p>
        </p:txBody>
      </p:sp>
      <p:sp>
        <p:nvSpPr>
          <p:cNvPr id="2095" name="Rectangle 1"/>
          <p:cNvSpPr>
            <a:spLocks noChangeArrowheads="1"/>
          </p:cNvSpPr>
          <p:nvPr/>
        </p:nvSpPr>
        <p:spPr bwMode="auto">
          <a:xfrm>
            <a:off x="3157530" y="3036089"/>
            <a:ext cx="17854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Vivo </a:t>
            </a:r>
            <a:r>
              <a:rPr lang="en-GB" altLang="en-US" sz="3200" b="1" dirty="0" err="1" smtClean="0">
                <a:solidFill>
                  <a:prstClr val="black"/>
                </a:solidFill>
                <a:latin typeface="Calibri" panose="020F0502020204030204" pitchFamily="34" charset="0"/>
                <a:cs typeface="Times New Roman" panose="02020603050405020304" pitchFamily="18" charset="0"/>
              </a:rPr>
              <a:t>en</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pic>
        <p:nvPicPr>
          <p:cNvPr id="2106" name="Picture 15" descr="talking picture ic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040" y="4615428"/>
            <a:ext cx="12144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8" name="Rectangle 1"/>
          <p:cNvSpPr>
            <a:spLocks noChangeArrowheads="1"/>
          </p:cNvSpPr>
          <p:nvPr/>
        </p:nvSpPr>
        <p:spPr bwMode="auto">
          <a:xfrm>
            <a:off x="5803540" y="1796694"/>
            <a:ext cx="1517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Tengo</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119" name="Rectangle 1"/>
          <p:cNvSpPr>
            <a:spLocks noChangeArrowheads="1"/>
          </p:cNvSpPr>
          <p:nvPr/>
        </p:nvSpPr>
        <p:spPr bwMode="auto">
          <a:xfrm>
            <a:off x="8244889" y="1766797"/>
            <a:ext cx="6805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a:t>
            </a:r>
            <a:endParaRPr lang="en-GB" altLang="en-US" sz="2800" dirty="0" smtClean="0">
              <a:solidFill>
                <a:prstClr val="black"/>
              </a:solidFill>
              <a:latin typeface="Calibri" panose="020F0502020204030204" pitchFamily="34" charset="0"/>
            </a:endParaRPr>
          </a:p>
        </p:txBody>
      </p:sp>
      <p:sp>
        <p:nvSpPr>
          <p:cNvPr id="2130" name="Rectangle 1"/>
          <p:cNvSpPr>
            <a:spLocks noChangeArrowheads="1"/>
          </p:cNvSpPr>
          <p:nvPr/>
        </p:nvSpPr>
        <p:spPr bwMode="auto">
          <a:xfrm>
            <a:off x="5997435" y="3048497"/>
            <a:ext cx="11220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con…</a:t>
            </a:r>
            <a:endParaRPr lang="en-GB" altLang="en-US" sz="2800" dirty="0" smtClean="0">
              <a:solidFill>
                <a:prstClr val="black"/>
              </a:solidFill>
              <a:latin typeface="Calibri" panose="020F0502020204030204" pitchFamily="34" charset="0"/>
            </a:endParaRPr>
          </a:p>
        </p:txBody>
      </p:sp>
      <p:sp>
        <p:nvSpPr>
          <p:cNvPr id="2141" name="Rectangle 1"/>
          <p:cNvSpPr>
            <a:spLocks noChangeArrowheads="1"/>
          </p:cNvSpPr>
          <p:nvPr/>
        </p:nvSpPr>
        <p:spPr bwMode="auto">
          <a:xfrm>
            <a:off x="3070635" y="4454315"/>
            <a:ext cx="17620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 </a:t>
            </a:r>
            <a:r>
              <a:rPr lang="en-GB" altLang="en-US" sz="3200" b="1" dirty="0" err="1" smtClean="0">
                <a:solidFill>
                  <a:prstClr val="black"/>
                </a:solidFill>
                <a:latin typeface="Calibri" panose="020F0502020204030204" pitchFamily="34" charset="0"/>
                <a:cs typeface="Times New Roman" panose="02020603050405020304" pitchFamily="18" charset="0"/>
              </a:rPr>
              <a:t>hablo</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152" name="Rectangle 1"/>
          <p:cNvSpPr>
            <a:spLocks noChangeArrowheads="1"/>
          </p:cNvSpPr>
          <p:nvPr/>
        </p:nvSpPr>
        <p:spPr bwMode="auto">
          <a:xfrm>
            <a:off x="374290" y="5659554"/>
            <a:ext cx="59354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En</a:t>
            </a:r>
            <a:r>
              <a:rPr lang="en-GB" altLang="en-US" sz="3200" b="1" dirty="0" smtClean="0">
                <a:solidFill>
                  <a:prstClr val="black"/>
                </a:solidFill>
                <a:latin typeface="Calibri" panose="020F0502020204030204" pitchFamily="34" charset="0"/>
                <a:cs typeface="Times New Roman" panose="02020603050405020304" pitchFamily="18" charset="0"/>
              </a:rPr>
              <a:t> el </a:t>
            </a:r>
            <a:r>
              <a:rPr lang="en-GB" altLang="en-US" sz="3200" b="1" dirty="0" err="1" smtClean="0">
                <a:solidFill>
                  <a:prstClr val="black"/>
                </a:solidFill>
                <a:latin typeface="Calibri" panose="020F0502020204030204" pitchFamily="34" charset="0"/>
                <a:cs typeface="Times New Roman" panose="02020603050405020304" pitchFamily="18" charset="0"/>
              </a:rPr>
              <a:t>futuro</a:t>
            </a:r>
            <a:r>
              <a:rPr lang="en-GB" altLang="en-US" sz="3200" b="1" dirty="0" smtClean="0">
                <a:solidFill>
                  <a:prstClr val="black"/>
                </a:solidFill>
                <a:latin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cs typeface="Times New Roman" panose="02020603050405020304" pitchFamily="18" charset="0"/>
              </a:rPr>
              <a:t>gustaría</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vivir</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en</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6" name="Rectangle 25"/>
          <p:cNvSpPr/>
          <p:nvPr/>
        </p:nvSpPr>
        <p:spPr>
          <a:xfrm>
            <a:off x="0" y="4488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a:t>
            </a:r>
          </a:p>
        </p:txBody>
      </p:sp>
      <p:sp>
        <p:nvSpPr>
          <p:cNvPr id="28" name="Rectangle 27"/>
          <p:cNvSpPr/>
          <p:nvPr/>
        </p:nvSpPr>
        <p:spPr>
          <a:xfrm>
            <a:off x="4227699" y="64706"/>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2</a:t>
            </a:r>
          </a:p>
        </p:txBody>
      </p:sp>
      <p:sp>
        <p:nvSpPr>
          <p:cNvPr id="29" name="Rectangle 28"/>
          <p:cNvSpPr/>
          <p:nvPr/>
        </p:nvSpPr>
        <p:spPr>
          <a:xfrm>
            <a:off x="6601401" y="13431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3</a:t>
            </a:r>
          </a:p>
        </p:txBody>
      </p:sp>
      <p:sp>
        <p:nvSpPr>
          <p:cNvPr id="30" name="Rectangle 29"/>
          <p:cNvSpPr/>
          <p:nvPr/>
        </p:nvSpPr>
        <p:spPr>
          <a:xfrm>
            <a:off x="259035" y="1351298"/>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4</a:t>
            </a:r>
          </a:p>
        </p:txBody>
      </p:sp>
      <p:sp>
        <p:nvSpPr>
          <p:cNvPr id="31" name="Rectangle 30"/>
          <p:cNvSpPr/>
          <p:nvPr/>
        </p:nvSpPr>
        <p:spPr>
          <a:xfrm>
            <a:off x="5831296" y="1303677"/>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5</a:t>
            </a:r>
          </a:p>
        </p:txBody>
      </p:sp>
      <p:sp>
        <p:nvSpPr>
          <p:cNvPr id="32" name="Rectangle 31"/>
          <p:cNvSpPr/>
          <p:nvPr/>
        </p:nvSpPr>
        <p:spPr>
          <a:xfrm>
            <a:off x="3157399" y="2507932"/>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6</a:t>
            </a:r>
          </a:p>
        </p:txBody>
      </p:sp>
      <p:sp>
        <p:nvSpPr>
          <p:cNvPr id="33" name="Rectangle 32"/>
          <p:cNvSpPr/>
          <p:nvPr/>
        </p:nvSpPr>
        <p:spPr>
          <a:xfrm>
            <a:off x="5967272" y="248501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7</a:t>
            </a:r>
          </a:p>
        </p:txBody>
      </p:sp>
      <p:sp>
        <p:nvSpPr>
          <p:cNvPr id="34" name="Rectangle 33"/>
          <p:cNvSpPr/>
          <p:nvPr/>
        </p:nvSpPr>
        <p:spPr>
          <a:xfrm>
            <a:off x="242218" y="405710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8</a:t>
            </a:r>
          </a:p>
        </p:txBody>
      </p:sp>
      <p:sp>
        <p:nvSpPr>
          <p:cNvPr id="35" name="Rectangle 34"/>
          <p:cNvSpPr/>
          <p:nvPr/>
        </p:nvSpPr>
        <p:spPr>
          <a:xfrm>
            <a:off x="3113630" y="3963461"/>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9</a:t>
            </a:r>
          </a:p>
        </p:txBody>
      </p:sp>
      <p:sp>
        <p:nvSpPr>
          <p:cNvPr id="36" name="Rectangle 35"/>
          <p:cNvSpPr/>
          <p:nvPr/>
        </p:nvSpPr>
        <p:spPr>
          <a:xfrm>
            <a:off x="217898" y="5153203"/>
            <a:ext cx="704039"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10</a:t>
            </a:r>
          </a:p>
        </p:txBody>
      </p:sp>
    </p:spTree>
    <p:extLst>
      <p:ext uri="{BB962C8B-B14F-4D97-AF65-F5344CB8AC3E}">
        <p14:creationId xmlns:p14="http://schemas.microsoft.com/office/powerpoint/2010/main" val="17067100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09183" y="632912"/>
          <a:ext cx="7363217" cy="5905670"/>
        </p:xfrm>
        <a:graphic>
          <a:graphicData uri="http://schemas.openxmlformats.org/drawingml/2006/table">
            <a:tbl>
              <a:tblPr firstRow="1" bandRow="1">
                <a:tableStyleId>{5940675A-B579-460E-94D1-54222C63F5DA}</a:tableStyleId>
              </a:tblPr>
              <a:tblGrid>
                <a:gridCol w="613778"/>
                <a:gridCol w="6749439"/>
              </a:tblGrid>
              <a:tr h="590567">
                <a:tc>
                  <a:txBody>
                    <a:bodyPr/>
                    <a:lstStyle/>
                    <a:p>
                      <a:r>
                        <a:rPr lang="en-GB" sz="2800" dirty="0" smtClean="0"/>
                        <a:t>1</a:t>
                      </a:r>
                      <a:endParaRPr lang="en-GB" sz="2800" dirty="0"/>
                    </a:p>
                  </a:txBody>
                  <a:tcPr/>
                </a:tc>
                <a:tc>
                  <a:txBody>
                    <a:bodyPr/>
                    <a:lstStyle/>
                    <a:p>
                      <a:r>
                        <a:rPr lang="en-GB" sz="2800" dirty="0" smtClean="0"/>
                        <a:t>¿C_____ t_</a:t>
                      </a:r>
                      <a:r>
                        <a:rPr lang="en-GB" sz="2800" baseline="0" dirty="0" smtClean="0"/>
                        <a:t> l</a:t>
                      </a:r>
                      <a:r>
                        <a:rPr lang="en-GB" sz="2800" dirty="0" smtClean="0"/>
                        <a:t>________ ?</a:t>
                      </a:r>
                      <a:endParaRPr lang="en-GB" sz="2800" dirty="0"/>
                    </a:p>
                  </a:txBody>
                  <a:tcPr/>
                </a:tc>
              </a:tr>
              <a:tr h="590567">
                <a:tc>
                  <a:txBody>
                    <a:bodyPr/>
                    <a:lstStyle/>
                    <a:p>
                      <a:r>
                        <a:rPr lang="en-GB" sz="2800" dirty="0" smtClean="0"/>
                        <a:t>2</a:t>
                      </a:r>
                      <a:endParaRPr lang="en-GB" sz="2800" dirty="0"/>
                    </a:p>
                  </a:txBody>
                  <a:tcPr/>
                </a:tc>
                <a:tc>
                  <a:txBody>
                    <a:bodyPr/>
                    <a:lstStyle/>
                    <a:p>
                      <a:r>
                        <a:rPr lang="en-GB" sz="2800" dirty="0" smtClean="0"/>
                        <a:t>¿C____ e_____?</a:t>
                      </a:r>
                      <a:endParaRPr lang="en-GB" sz="2800" dirty="0"/>
                    </a:p>
                  </a:txBody>
                  <a:tcPr/>
                </a:tc>
              </a:tr>
              <a:tr h="590567">
                <a:tc>
                  <a:txBody>
                    <a:bodyPr/>
                    <a:lstStyle/>
                    <a:p>
                      <a:r>
                        <a:rPr lang="en-GB" sz="2800" dirty="0" smtClean="0"/>
                        <a:t>3</a:t>
                      </a:r>
                      <a:endParaRPr lang="en-GB" sz="2800" dirty="0"/>
                    </a:p>
                  </a:txBody>
                  <a:tcPr/>
                </a:tc>
                <a:tc>
                  <a:txBody>
                    <a:bodyPr/>
                    <a:lstStyle/>
                    <a:p>
                      <a:r>
                        <a:rPr lang="en-GB" sz="2800" dirty="0" smtClean="0"/>
                        <a:t>¿C______ a____ t______?</a:t>
                      </a:r>
                      <a:endParaRPr lang="en-GB" sz="2800" dirty="0"/>
                    </a:p>
                  </a:txBody>
                  <a:tcPr/>
                </a:tc>
              </a:tr>
              <a:tr h="590567">
                <a:tc>
                  <a:txBody>
                    <a:bodyPr/>
                    <a:lstStyle/>
                    <a:p>
                      <a:r>
                        <a:rPr lang="en-GB" sz="2800" dirty="0" smtClean="0"/>
                        <a:t>4</a:t>
                      </a:r>
                      <a:endParaRPr lang="en-GB" sz="2800" dirty="0"/>
                    </a:p>
                  </a:txBody>
                  <a:tcPr/>
                </a:tc>
                <a:tc>
                  <a:txBody>
                    <a:bodyPr/>
                    <a:lstStyle/>
                    <a:p>
                      <a:r>
                        <a:rPr lang="en-GB" sz="2800" dirty="0" smtClean="0"/>
                        <a:t>¿C_______</a:t>
                      </a:r>
                      <a:r>
                        <a:rPr lang="en-GB" sz="2800" baseline="0" dirty="0" smtClean="0"/>
                        <a:t> e_ t_ c__________?</a:t>
                      </a:r>
                      <a:endParaRPr lang="en-GB" sz="2800" dirty="0"/>
                    </a:p>
                  </a:txBody>
                  <a:tcPr/>
                </a:tc>
              </a:tr>
              <a:tr h="590567">
                <a:tc>
                  <a:txBody>
                    <a:bodyPr/>
                    <a:lstStyle/>
                    <a:p>
                      <a:r>
                        <a:rPr lang="en-GB" sz="2800" dirty="0" smtClean="0"/>
                        <a:t>5</a:t>
                      </a:r>
                      <a:endParaRPr lang="en-GB" sz="2800" dirty="0"/>
                    </a:p>
                  </a:txBody>
                  <a:tcPr/>
                </a:tc>
                <a:tc>
                  <a:txBody>
                    <a:bodyPr/>
                    <a:lstStyle/>
                    <a:p>
                      <a:r>
                        <a:rPr lang="en-GB" sz="2800" dirty="0" smtClean="0"/>
                        <a:t>¿T________ a________?</a:t>
                      </a:r>
                      <a:endParaRPr lang="en-GB" sz="2800" dirty="0"/>
                    </a:p>
                  </a:txBody>
                  <a:tcPr/>
                </a:tc>
              </a:tr>
              <a:tr h="590567">
                <a:tc>
                  <a:txBody>
                    <a:bodyPr/>
                    <a:lstStyle/>
                    <a:p>
                      <a:r>
                        <a:rPr lang="en-GB" sz="2800" dirty="0" smtClean="0"/>
                        <a:t>6</a:t>
                      </a:r>
                      <a:endParaRPr lang="en-GB" sz="2800" dirty="0"/>
                    </a:p>
                  </a:txBody>
                  <a:tcPr/>
                </a:tc>
                <a:tc>
                  <a:txBody>
                    <a:bodyPr/>
                    <a:lstStyle/>
                    <a:p>
                      <a:r>
                        <a:rPr lang="en-GB" sz="2800" dirty="0" smtClean="0"/>
                        <a:t>¿D_______ v_______?</a:t>
                      </a:r>
                      <a:endParaRPr lang="en-GB" sz="2800" dirty="0"/>
                    </a:p>
                  </a:txBody>
                  <a:tcPr/>
                </a:tc>
              </a:tr>
              <a:tr h="590567">
                <a:tc>
                  <a:txBody>
                    <a:bodyPr/>
                    <a:lstStyle/>
                    <a:p>
                      <a:r>
                        <a:rPr lang="en-GB" sz="2800" dirty="0" smtClean="0"/>
                        <a:t>7</a:t>
                      </a:r>
                      <a:endParaRPr lang="en-GB" sz="2800" dirty="0"/>
                    </a:p>
                  </a:txBody>
                  <a:tcPr/>
                </a:tc>
                <a:tc>
                  <a:txBody>
                    <a:bodyPr/>
                    <a:lstStyle/>
                    <a:p>
                      <a:r>
                        <a:rPr lang="en-GB" sz="2800" dirty="0" smtClean="0"/>
                        <a:t>¿C__ q_______</a:t>
                      </a:r>
                      <a:r>
                        <a:rPr lang="en-GB" sz="2800" baseline="0" dirty="0" smtClean="0"/>
                        <a:t> v______</a:t>
                      </a:r>
                      <a:r>
                        <a:rPr lang="en-GB" sz="2800" dirty="0" smtClean="0"/>
                        <a:t>_?</a:t>
                      </a:r>
                      <a:endParaRPr lang="en-GB" sz="2800" dirty="0"/>
                    </a:p>
                  </a:txBody>
                  <a:tcPr/>
                </a:tc>
              </a:tr>
              <a:tr h="590567">
                <a:tc>
                  <a:txBody>
                    <a:bodyPr/>
                    <a:lstStyle/>
                    <a:p>
                      <a:r>
                        <a:rPr lang="en-GB" sz="2800" dirty="0" smtClean="0"/>
                        <a:t>8</a:t>
                      </a:r>
                      <a:endParaRPr lang="en-GB" sz="2800" dirty="0"/>
                    </a:p>
                  </a:txBody>
                  <a:tcPr/>
                </a:tc>
                <a:tc>
                  <a:txBody>
                    <a:bodyPr/>
                    <a:lstStyle/>
                    <a:p>
                      <a:r>
                        <a:rPr lang="en-GB" sz="2800" dirty="0" smtClean="0"/>
                        <a:t>¿C____ e__</a:t>
                      </a:r>
                      <a:r>
                        <a:rPr lang="en-GB" sz="2800" baseline="0" dirty="0" smtClean="0"/>
                        <a:t> t__ n______________?</a:t>
                      </a:r>
                      <a:endParaRPr lang="en-GB" sz="2800" dirty="0"/>
                    </a:p>
                  </a:txBody>
                  <a:tcPr/>
                </a:tc>
              </a:tr>
              <a:tr h="590567">
                <a:tc>
                  <a:txBody>
                    <a:bodyPr/>
                    <a:lstStyle/>
                    <a:p>
                      <a:r>
                        <a:rPr lang="en-GB" sz="2800" dirty="0" smtClean="0"/>
                        <a:t>9</a:t>
                      </a:r>
                      <a:endParaRPr lang="en-GB" sz="2800" dirty="0"/>
                    </a:p>
                  </a:txBody>
                  <a:tcPr/>
                </a:tc>
                <a:tc>
                  <a:txBody>
                    <a:bodyPr/>
                    <a:lstStyle/>
                    <a:p>
                      <a:r>
                        <a:rPr lang="en-GB" sz="2800" dirty="0" smtClean="0"/>
                        <a:t>¿Q__ </a:t>
                      </a:r>
                      <a:r>
                        <a:rPr lang="en-GB" sz="2800" dirty="0" err="1" smtClean="0"/>
                        <a:t>i</a:t>
                      </a:r>
                      <a:r>
                        <a:rPr lang="en-GB" sz="2800" dirty="0" smtClean="0"/>
                        <a:t>_______ h______?</a:t>
                      </a:r>
                      <a:endParaRPr lang="en-GB" sz="2800" dirty="0"/>
                    </a:p>
                  </a:txBody>
                  <a:tcPr/>
                </a:tc>
              </a:tr>
              <a:tr h="590567">
                <a:tc>
                  <a:txBody>
                    <a:bodyPr/>
                    <a:lstStyle/>
                    <a:p>
                      <a:r>
                        <a:rPr lang="en-GB" sz="2800" dirty="0" smtClean="0"/>
                        <a:t>10</a:t>
                      </a:r>
                      <a:endParaRPr lang="en-GB" sz="2800" dirty="0"/>
                    </a:p>
                  </a:txBody>
                  <a:tcPr/>
                </a:tc>
                <a:tc>
                  <a:txBody>
                    <a:bodyPr/>
                    <a:lstStyle/>
                    <a:p>
                      <a:r>
                        <a:rPr lang="en-GB" sz="2800" dirty="0" smtClean="0"/>
                        <a:t>¿D____ t_ g_______ v_____ e_ e_ f______?</a:t>
                      </a:r>
                      <a:endParaRPr lang="en-GB" sz="2800" dirty="0"/>
                    </a:p>
                  </a:txBody>
                  <a:tcPr/>
                </a:tc>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7901" y="1277654"/>
            <a:ext cx="487365" cy="4857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8077" y="1290181"/>
            <a:ext cx="485740" cy="48574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9263" y="3598039"/>
            <a:ext cx="569107" cy="5868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325" y="2343520"/>
            <a:ext cx="601262" cy="58723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1048" y="3071944"/>
            <a:ext cx="338598" cy="475309"/>
          </a:xfrm>
          <a:prstGeom prst="rect">
            <a:avLst/>
          </a:prstGeom>
        </p:spPr>
      </p:pic>
      <p:pic>
        <p:nvPicPr>
          <p:cNvPr id="110" name="Picture 10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2037" y="4267617"/>
            <a:ext cx="618244" cy="446166"/>
          </a:xfrm>
          <a:prstGeom prst="rect">
            <a:avLst/>
          </a:prstGeom>
        </p:spPr>
      </p:pic>
      <p:pic>
        <p:nvPicPr>
          <p:cNvPr id="111" name="Picture 1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2956" y="4869824"/>
            <a:ext cx="615662" cy="366319"/>
          </a:xfrm>
          <a:prstGeom prst="rect">
            <a:avLst/>
          </a:prstGeom>
        </p:spPr>
      </p:pic>
      <p:pic>
        <p:nvPicPr>
          <p:cNvPr id="20" name="Picture 6" descr="school_b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63119" y="2978272"/>
            <a:ext cx="598607" cy="6169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
          <p:cNvSpPr>
            <a:spLocks noChangeArrowheads="1"/>
          </p:cNvSpPr>
          <p:nvPr/>
        </p:nvSpPr>
        <p:spPr bwMode="auto">
          <a:xfrm>
            <a:off x="7876040" y="887850"/>
            <a:ext cx="500066" cy="3643338"/>
          </a:xfrm>
          <a:prstGeom prst="rect">
            <a:avLst/>
          </a:prstGeom>
          <a:gradFill flip="none" rotWithShape="1">
            <a:gsLst>
              <a:gs pos="0">
                <a:srgbClr val="8488C4"/>
              </a:gs>
              <a:gs pos="53000">
                <a:srgbClr val="D4DEFF"/>
              </a:gs>
              <a:gs pos="83000">
                <a:srgbClr val="D4DEFF"/>
              </a:gs>
              <a:gs pos="100000">
                <a:srgbClr val="96AB94"/>
              </a:gs>
            </a:gsLst>
            <a:lin ang="13500000" scaled="1"/>
            <a:tileRect/>
          </a:gra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a:solidFill>
                <a:prstClr val="black"/>
              </a:solidFill>
            </a:endParaRPr>
          </a:p>
        </p:txBody>
      </p:sp>
      <p:sp>
        <p:nvSpPr>
          <p:cNvPr id="22" name="Rectangle 3"/>
          <p:cNvSpPr>
            <a:spLocks noChangeArrowheads="1"/>
          </p:cNvSpPr>
          <p:nvPr/>
        </p:nvSpPr>
        <p:spPr bwMode="auto">
          <a:xfrm>
            <a:off x="7876040" y="887850"/>
            <a:ext cx="503238" cy="3600450"/>
          </a:xfrm>
          <a:prstGeom prst="rect">
            <a:avLst/>
          </a:prstGeom>
          <a:gradFill flip="none" rotWithShape="1">
            <a:gsLst>
              <a:gs pos="0">
                <a:srgbClr val="DDEBCF"/>
              </a:gs>
              <a:gs pos="50000">
                <a:srgbClr val="9CB86E"/>
              </a:gs>
              <a:gs pos="100000">
                <a:srgbClr val="156B13"/>
              </a:gs>
            </a:gsLst>
            <a:lin ang="16200000" scaled="1"/>
            <a:tileRect/>
          </a:gradFill>
          <a:ln w="9525">
            <a:solidFill>
              <a:schemeClr val="tx1"/>
            </a:solidFill>
            <a:miter lim="800000"/>
            <a:headEnd/>
            <a:tailEnd/>
          </a:ln>
          <a:effectLst/>
          <a:scene3d>
            <a:camera prst="orthographicFront"/>
            <a:lightRig rig="harsh" dir="t"/>
          </a:scene3d>
          <a:sp3d>
            <a:bevelT w="152400" h="50800" prst="softRound"/>
            <a:bevelB/>
          </a:sp3d>
        </p:spPr>
        <p:txBody>
          <a:bodyPr wrap="none" anchor="ctr"/>
          <a:lstStyle/>
          <a:p>
            <a:pPr fontAlgn="base">
              <a:spcBef>
                <a:spcPct val="0"/>
              </a:spcBef>
              <a:spcAft>
                <a:spcPct val="0"/>
              </a:spcAft>
              <a:defRPr/>
            </a:pPr>
            <a:endParaRPr lang="en-GB" sz="2000">
              <a:solidFill>
                <a:prstClr val="black"/>
              </a:solidFill>
            </a:endParaRPr>
          </a:p>
        </p:txBody>
      </p:sp>
      <p:sp>
        <p:nvSpPr>
          <p:cNvPr id="23" name="Line 4"/>
          <p:cNvSpPr>
            <a:spLocks noChangeShapeType="1"/>
          </p:cNvSpPr>
          <p:nvPr/>
        </p:nvSpPr>
        <p:spPr bwMode="auto">
          <a:xfrm>
            <a:off x="8514192" y="887855"/>
            <a:ext cx="0" cy="360045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4" name="Line 5"/>
          <p:cNvSpPr>
            <a:spLocks noChangeShapeType="1"/>
          </p:cNvSpPr>
          <p:nvPr/>
        </p:nvSpPr>
        <p:spPr bwMode="auto">
          <a:xfrm>
            <a:off x="8514192" y="3553267"/>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5" name="Line 6"/>
          <p:cNvSpPr>
            <a:spLocks noChangeShapeType="1"/>
          </p:cNvSpPr>
          <p:nvPr/>
        </p:nvSpPr>
        <p:spPr bwMode="auto">
          <a:xfrm>
            <a:off x="8514192" y="1824480"/>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6" name="Line 7"/>
          <p:cNvSpPr>
            <a:spLocks noChangeShapeType="1"/>
          </p:cNvSpPr>
          <p:nvPr/>
        </p:nvSpPr>
        <p:spPr bwMode="auto">
          <a:xfrm>
            <a:off x="8514192" y="887855"/>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7" name="Line 8"/>
          <p:cNvSpPr>
            <a:spLocks noChangeShapeType="1"/>
          </p:cNvSpPr>
          <p:nvPr/>
        </p:nvSpPr>
        <p:spPr bwMode="auto">
          <a:xfrm>
            <a:off x="8514192" y="2688080"/>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8" name="Line 9"/>
          <p:cNvSpPr>
            <a:spLocks noChangeShapeType="1"/>
          </p:cNvSpPr>
          <p:nvPr/>
        </p:nvSpPr>
        <p:spPr bwMode="auto">
          <a:xfrm>
            <a:off x="8514192" y="4488305"/>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9" name="Text Box 10"/>
          <p:cNvSpPr txBox="1">
            <a:spLocks noChangeArrowheads="1"/>
          </p:cNvSpPr>
          <p:nvPr/>
        </p:nvSpPr>
        <p:spPr bwMode="auto">
          <a:xfrm>
            <a:off x="7722030" y="459230"/>
            <a:ext cx="1439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sz="1600" dirty="0" smtClean="0">
                <a:solidFill>
                  <a:prstClr val="black"/>
                </a:solidFill>
              </a:rPr>
              <a:t>60 </a:t>
            </a:r>
            <a:r>
              <a:rPr lang="en-GB" sz="1600" dirty="0" err="1" smtClean="0">
                <a:solidFill>
                  <a:prstClr val="black"/>
                </a:solidFill>
              </a:rPr>
              <a:t>segundos</a:t>
            </a:r>
            <a:endParaRPr lang="en-GB" sz="1600" dirty="0">
              <a:solidFill>
                <a:prstClr val="black"/>
              </a:solidFill>
            </a:endParaRPr>
          </a:p>
        </p:txBody>
      </p:sp>
      <p:sp>
        <p:nvSpPr>
          <p:cNvPr id="30" name="AutoShape 11">
            <a:hlinkClick r:id="" action="ppaction://noaction" highlightClick="1"/>
          </p:cNvPr>
          <p:cNvSpPr>
            <a:spLocks noChangeArrowheads="1"/>
          </p:cNvSpPr>
          <p:nvPr/>
        </p:nvSpPr>
        <p:spPr bwMode="auto">
          <a:xfrm>
            <a:off x="7661726" y="30594"/>
            <a:ext cx="1370043" cy="431799"/>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sz="2000" dirty="0" err="1">
                <a:solidFill>
                  <a:prstClr val="white"/>
                </a:solidFill>
              </a:rPr>
              <a:t>Inicio</a:t>
            </a:r>
            <a:endParaRPr lang="en-GB" sz="2000" dirty="0">
              <a:solidFill>
                <a:prstClr val="white"/>
              </a:solidFill>
            </a:endParaRPr>
          </a:p>
        </p:txBody>
      </p:sp>
      <p:sp>
        <p:nvSpPr>
          <p:cNvPr id="31" name="Text Box 12"/>
          <p:cNvSpPr txBox="1">
            <a:spLocks noChangeArrowheads="1"/>
          </p:cNvSpPr>
          <p:nvPr/>
        </p:nvSpPr>
        <p:spPr bwMode="auto">
          <a:xfrm>
            <a:off x="8730092" y="744980"/>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60</a:t>
            </a:r>
          </a:p>
        </p:txBody>
      </p:sp>
      <p:sp>
        <p:nvSpPr>
          <p:cNvPr id="32" name="Text Box 13"/>
          <p:cNvSpPr txBox="1">
            <a:spLocks noChangeArrowheads="1"/>
          </p:cNvSpPr>
          <p:nvPr/>
        </p:nvSpPr>
        <p:spPr bwMode="auto">
          <a:xfrm>
            <a:off x="8730092" y="3337367"/>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15</a:t>
            </a:r>
          </a:p>
        </p:txBody>
      </p:sp>
      <p:sp>
        <p:nvSpPr>
          <p:cNvPr id="33" name="Text Box 14"/>
          <p:cNvSpPr txBox="1">
            <a:spLocks noChangeArrowheads="1"/>
          </p:cNvSpPr>
          <p:nvPr/>
        </p:nvSpPr>
        <p:spPr bwMode="auto">
          <a:xfrm>
            <a:off x="8730092" y="427240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0</a:t>
            </a:r>
          </a:p>
        </p:txBody>
      </p:sp>
      <p:sp>
        <p:nvSpPr>
          <p:cNvPr id="34" name="Text Box 15"/>
          <p:cNvSpPr txBox="1">
            <a:spLocks noChangeArrowheads="1"/>
          </p:cNvSpPr>
          <p:nvPr/>
        </p:nvSpPr>
        <p:spPr bwMode="auto">
          <a:xfrm>
            <a:off x="8730092" y="1680017"/>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45</a:t>
            </a:r>
          </a:p>
        </p:txBody>
      </p:sp>
      <p:sp>
        <p:nvSpPr>
          <p:cNvPr id="35" name="Text Box 16"/>
          <p:cNvSpPr txBox="1">
            <a:spLocks noChangeArrowheads="1"/>
          </p:cNvSpPr>
          <p:nvPr/>
        </p:nvSpPr>
        <p:spPr bwMode="auto">
          <a:xfrm>
            <a:off x="8730092" y="254520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30</a:t>
            </a:r>
          </a:p>
        </p:txBody>
      </p:sp>
    </p:spTree>
    <p:extLst>
      <p:ext uri="{BB962C8B-B14F-4D97-AF65-F5344CB8AC3E}">
        <p14:creationId xmlns:p14="http://schemas.microsoft.com/office/powerpoint/2010/main" val="2639661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60000"/>
                                        <p:tgtEl>
                                          <p:spTgt spid="22"/>
                                        </p:tgtEl>
                                      </p:cBhvr>
                                    </p:animEffect>
                                    <p:set>
                                      <p:cBhvr>
                                        <p:cTn id="7" dur="1" fill="hold">
                                          <p:stCondLst>
                                            <p:cond delay="5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673100" y="-126206"/>
            <a:ext cx="8229600" cy="1143000"/>
          </a:xfrm>
        </p:spPr>
        <p:txBody>
          <a:bodyPr/>
          <a:lstStyle/>
          <a:p>
            <a:pPr eaLnBrk="1" hangingPunct="1"/>
            <a:r>
              <a:rPr lang="en-GB" sz="4800" dirty="0" err="1" smtClean="0"/>
              <a:t>Quelles</a:t>
            </a:r>
            <a:r>
              <a:rPr lang="en-GB" sz="4800" dirty="0" smtClean="0"/>
              <a:t> </a:t>
            </a:r>
            <a:r>
              <a:rPr lang="en-GB" sz="4800" dirty="0" err="1" smtClean="0"/>
              <a:t>sont</a:t>
            </a:r>
            <a:r>
              <a:rPr lang="en-GB" sz="4800" dirty="0" smtClean="0"/>
              <a:t> les questions?</a:t>
            </a:r>
          </a:p>
        </p:txBody>
      </p:sp>
      <p:sp>
        <p:nvSpPr>
          <p:cNvPr id="68611" name="AutoShape 3"/>
          <p:cNvSpPr>
            <a:spLocks noChangeArrowheads="1"/>
          </p:cNvSpPr>
          <p:nvPr/>
        </p:nvSpPr>
        <p:spPr bwMode="auto">
          <a:xfrm>
            <a:off x="1116013" y="1155940"/>
            <a:ext cx="2438070" cy="1122123"/>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1. Il fait beau.</a:t>
            </a:r>
          </a:p>
        </p:txBody>
      </p:sp>
      <p:sp>
        <p:nvSpPr>
          <p:cNvPr id="68612" name="AutoShape 4"/>
          <p:cNvSpPr>
            <a:spLocks noChangeArrowheads="1"/>
          </p:cNvSpPr>
          <p:nvPr/>
        </p:nvSpPr>
        <p:spPr bwMode="auto">
          <a:xfrm>
            <a:off x="4140200" y="810883"/>
            <a:ext cx="1915543" cy="1178255"/>
          </a:xfrm>
          <a:prstGeom prst="wedgeRectCallout">
            <a:avLst>
              <a:gd name="adj1" fmla="val -38407"/>
              <a:gd name="adj2" fmla="val 152449"/>
            </a:avLst>
          </a:prstGeom>
          <a:solidFill>
            <a:srgbClr val="00CCFF"/>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2. La </a:t>
            </a:r>
            <a:r>
              <a:rPr lang="en-GB" sz="2400" dirty="0" err="1">
                <a:solidFill>
                  <a:prstClr val="black"/>
                </a:solidFill>
                <a:latin typeface="Calibri" panose="020F0502020204030204" pitchFamily="34" charset="0"/>
              </a:rPr>
              <a:t>capitale</a:t>
            </a:r>
            <a:r>
              <a:rPr lang="en-GB" sz="2400" dirty="0">
                <a:solidFill>
                  <a:prstClr val="black"/>
                </a:solidFill>
                <a:latin typeface="Calibri" panose="020F0502020204030204" pitchFamily="34" charset="0"/>
              </a:rPr>
              <a:t> de la </a:t>
            </a:r>
            <a:r>
              <a:rPr lang="en-GB" sz="2400" dirty="0" err="1">
                <a:solidFill>
                  <a:prstClr val="black"/>
                </a:solidFill>
                <a:latin typeface="Calibri" panose="020F0502020204030204" pitchFamily="34" charset="0"/>
              </a:rPr>
              <a:t>Tunisie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c’est</a:t>
            </a:r>
            <a:r>
              <a:rPr lang="en-GB" sz="2400" dirty="0">
                <a:solidFill>
                  <a:prstClr val="black"/>
                </a:solidFill>
                <a:latin typeface="Calibri" panose="020F0502020204030204" pitchFamily="34" charset="0"/>
              </a:rPr>
              <a:t> Tunis.</a:t>
            </a:r>
          </a:p>
        </p:txBody>
      </p:sp>
      <p:sp>
        <p:nvSpPr>
          <p:cNvPr id="68613" name="AutoShape 5"/>
          <p:cNvSpPr>
            <a:spLocks noChangeArrowheads="1"/>
          </p:cNvSpPr>
          <p:nvPr/>
        </p:nvSpPr>
        <p:spPr bwMode="auto">
          <a:xfrm>
            <a:off x="323849" y="2417210"/>
            <a:ext cx="2190751" cy="1326654"/>
          </a:xfrm>
          <a:prstGeom prst="wedgeRoundRectCallout">
            <a:avLst>
              <a:gd name="adj1" fmla="val 84067"/>
              <a:gd name="adj2" fmla="val 22574"/>
              <a:gd name="adj3" fmla="val 16667"/>
            </a:avLst>
          </a:prstGeom>
          <a:solidFill>
            <a:srgbClr val="99CC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3. </a:t>
            </a:r>
            <a:r>
              <a:rPr lang="en-GB" sz="2400" dirty="0" err="1">
                <a:solidFill>
                  <a:prstClr val="black"/>
                </a:solidFill>
                <a:latin typeface="Calibri" panose="020F0502020204030204" pitchFamily="34" charset="0"/>
              </a:rPr>
              <a:t>S’il</a:t>
            </a:r>
            <a:r>
              <a:rPr lang="en-GB" sz="2400" dirty="0">
                <a:solidFill>
                  <a:prstClr val="black"/>
                </a:solidFill>
                <a:latin typeface="Calibri" panose="020F0502020204030204" pitchFamily="34" charset="0"/>
              </a:rPr>
              <a:t> fait du </a:t>
            </a:r>
            <a:r>
              <a:rPr lang="en-GB" sz="2400" dirty="0" err="1">
                <a:solidFill>
                  <a:prstClr val="black"/>
                </a:solidFill>
                <a:latin typeface="Calibri" panose="020F0502020204030204" pitchFamily="34" charset="0"/>
              </a:rPr>
              <a:t>soleil</a:t>
            </a:r>
            <a:r>
              <a:rPr lang="en-GB" sz="2400" dirty="0">
                <a:solidFill>
                  <a:prstClr val="black"/>
                </a:solidFill>
                <a:latin typeface="Calibri" panose="020F0502020204030204" pitchFamily="34" charset="0"/>
              </a:rPr>
              <a:t>, je </a:t>
            </a:r>
            <a:r>
              <a:rPr lang="en-GB" sz="2400" dirty="0" err="1">
                <a:solidFill>
                  <a:prstClr val="black"/>
                </a:solidFill>
                <a:latin typeface="Calibri" panose="020F0502020204030204" pitchFamily="34" charset="0"/>
              </a:rPr>
              <a:t>fais</a:t>
            </a:r>
            <a:r>
              <a:rPr lang="en-GB" sz="2400" dirty="0">
                <a:solidFill>
                  <a:prstClr val="black"/>
                </a:solidFill>
                <a:latin typeface="Calibri" panose="020F0502020204030204" pitchFamily="34" charset="0"/>
              </a:rPr>
              <a:t> du </a:t>
            </a:r>
            <a:r>
              <a:rPr lang="en-GB" sz="2400" dirty="0" err="1">
                <a:solidFill>
                  <a:prstClr val="black"/>
                </a:solidFill>
                <a:latin typeface="Calibri" panose="020F0502020204030204" pitchFamily="34" charset="0"/>
              </a:rPr>
              <a:t>cyclisme</a:t>
            </a:r>
            <a:r>
              <a:rPr lang="en-GB" sz="2400" dirty="0">
                <a:solidFill>
                  <a:prstClr val="black"/>
                </a:solidFill>
                <a:latin typeface="Calibri" panose="020F0502020204030204" pitchFamily="34" charset="0"/>
              </a:rPr>
              <a:t>.</a:t>
            </a:r>
          </a:p>
        </p:txBody>
      </p:sp>
      <p:sp>
        <p:nvSpPr>
          <p:cNvPr id="68614" name="AutoShape 6"/>
          <p:cNvSpPr>
            <a:spLocks noChangeArrowheads="1"/>
          </p:cNvSpPr>
          <p:nvPr/>
        </p:nvSpPr>
        <p:spPr bwMode="auto">
          <a:xfrm>
            <a:off x="6170763" y="794035"/>
            <a:ext cx="2674937" cy="1980406"/>
          </a:xfrm>
          <a:prstGeom prst="wedgeEllipseCallout">
            <a:avLst>
              <a:gd name="adj1" fmla="val -71981"/>
              <a:gd name="adj2" fmla="val 65977"/>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4. Je vais en Espagne pour aller à la plage.</a:t>
            </a:r>
          </a:p>
        </p:txBody>
      </p:sp>
      <p:sp>
        <p:nvSpPr>
          <p:cNvPr id="68615" name="AutoShape 7"/>
          <p:cNvSpPr>
            <a:spLocks noChangeArrowheads="1"/>
          </p:cNvSpPr>
          <p:nvPr/>
        </p:nvSpPr>
        <p:spPr bwMode="auto">
          <a:xfrm>
            <a:off x="6170763" y="2891137"/>
            <a:ext cx="2402037" cy="1230822"/>
          </a:xfrm>
          <a:prstGeom prst="wedgeEllipseCallout">
            <a:avLst>
              <a:gd name="adj1" fmla="val -74611"/>
              <a:gd name="adj2" fmla="val 44000"/>
            </a:avLst>
          </a:prstGeom>
          <a:solidFill>
            <a:srgbClr val="FFFF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5. Oui, bien sûr. Et toi? </a:t>
            </a:r>
          </a:p>
        </p:txBody>
      </p:sp>
      <p:sp>
        <p:nvSpPr>
          <p:cNvPr id="68616" name="AutoShape 8"/>
          <p:cNvSpPr>
            <a:spLocks noChangeArrowheads="1"/>
          </p:cNvSpPr>
          <p:nvPr/>
        </p:nvSpPr>
        <p:spPr bwMode="auto">
          <a:xfrm>
            <a:off x="611188" y="4121959"/>
            <a:ext cx="2592387" cy="980805"/>
          </a:xfrm>
          <a:prstGeom prst="wedgeRoundRectCallout">
            <a:avLst>
              <a:gd name="adj1" fmla="val 68910"/>
              <a:gd name="adj2" fmla="val -44382"/>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6. Hier je suis resté à la maison.</a:t>
            </a:r>
          </a:p>
        </p:txBody>
      </p:sp>
      <p:sp>
        <p:nvSpPr>
          <p:cNvPr id="68617" name="AutoShape 9"/>
          <p:cNvSpPr>
            <a:spLocks noChangeArrowheads="1"/>
          </p:cNvSpPr>
          <p:nvPr/>
        </p:nvSpPr>
        <p:spPr bwMode="auto">
          <a:xfrm>
            <a:off x="2051050" y="5300663"/>
            <a:ext cx="2305050" cy="966008"/>
          </a:xfrm>
          <a:prstGeom prst="wedgeRectCallout">
            <a:avLst>
              <a:gd name="adj1" fmla="val 42000"/>
              <a:gd name="adj2" fmla="val -110768"/>
            </a:avLst>
          </a:prstGeom>
          <a:solidFill>
            <a:srgbClr val="FF66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7. On </a:t>
            </a:r>
            <a:r>
              <a:rPr lang="en-GB" sz="2400" dirty="0" err="1">
                <a:solidFill>
                  <a:prstClr val="black"/>
                </a:solidFill>
                <a:latin typeface="Calibri" panose="020F0502020204030204" pitchFamily="34" charset="0"/>
              </a:rPr>
              <a:t>peut</a:t>
            </a:r>
            <a:r>
              <a:rPr lang="en-GB" sz="2400" dirty="0">
                <a:solidFill>
                  <a:prstClr val="black"/>
                </a:solidFill>
                <a:latin typeface="Calibri" panose="020F0502020204030204" pitchFamily="34" charset="0"/>
              </a:rPr>
              <a:t> faire du ski</a:t>
            </a:r>
          </a:p>
        </p:txBody>
      </p:sp>
      <p:sp>
        <p:nvSpPr>
          <p:cNvPr id="68618" name="AutoShape 10"/>
          <p:cNvSpPr>
            <a:spLocks noChangeArrowheads="1"/>
          </p:cNvSpPr>
          <p:nvPr/>
        </p:nvSpPr>
        <p:spPr bwMode="auto">
          <a:xfrm>
            <a:off x="4787900" y="5388754"/>
            <a:ext cx="2527300" cy="991409"/>
          </a:xfrm>
          <a:prstGeom prst="wedgeEllipseCallout">
            <a:avLst>
              <a:gd name="adj1" fmla="val -33447"/>
              <a:gd name="adj2" fmla="val -103277"/>
            </a:avLst>
          </a:prstGeom>
          <a:solidFill>
            <a:srgbClr val="33CC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9.  Peut-être</a:t>
            </a:r>
          </a:p>
        </p:txBody>
      </p:sp>
      <p:pic>
        <p:nvPicPr>
          <p:cNvPr id="68619"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0" name="AutoShape 12"/>
          <p:cNvSpPr>
            <a:spLocks noChangeArrowheads="1"/>
          </p:cNvSpPr>
          <p:nvPr/>
        </p:nvSpPr>
        <p:spPr bwMode="auto">
          <a:xfrm>
            <a:off x="6877050" y="4157932"/>
            <a:ext cx="2266950" cy="1503093"/>
          </a:xfrm>
          <a:prstGeom prst="wedgeEllipseCallout">
            <a:avLst>
              <a:gd name="adj1" fmla="val -90960"/>
              <a:gd name="adj2" fmla="val -34940"/>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8. Je vais visiter le château</a:t>
            </a:r>
          </a:p>
        </p:txBody>
      </p:sp>
    </p:spTree>
    <p:extLst>
      <p:ext uri="{BB962C8B-B14F-4D97-AF65-F5344CB8AC3E}">
        <p14:creationId xmlns:p14="http://schemas.microsoft.com/office/powerpoint/2010/main" val="479959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p:cNvSpPr txBox="1">
            <a:spLocks/>
          </p:cNvSpPr>
          <p:nvPr/>
        </p:nvSpPr>
        <p:spPr>
          <a:xfrm>
            <a:off x="344155" y="245039"/>
            <a:ext cx="7483664" cy="866191"/>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3200" b="1" i="1" dirty="0" smtClean="0">
                <a:latin typeface="+mn-lt"/>
              </a:rPr>
              <a:t>Why is there a low level of student talk?</a:t>
            </a:r>
            <a:endParaRPr lang="en-US" sz="3600" dirty="0">
              <a:latin typeface="+mn-lt"/>
            </a:endParaRPr>
          </a:p>
        </p:txBody>
      </p:sp>
      <p:sp>
        <p:nvSpPr>
          <p:cNvPr id="22" name="Content Placeholder 2"/>
          <p:cNvSpPr txBox="1">
            <a:spLocks/>
          </p:cNvSpPr>
          <p:nvPr/>
        </p:nvSpPr>
        <p:spPr>
          <a:xfrm>
            <a:off x="263300" y="1226308"/>
            <a:ext cx="8457423" cy="4991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300" b="1" smtClean="0"/>
              <a:t>low levels of teacher </a:t>
            </a:r>
            <a:r>
              <a:rPr lang="en-GB" sz="2300" b="1" smtClean="0"/>
              <a:t>target language </a:t>
            </a:r>
            <a:r>
              <a:rPr lang="en-US" sz="2300" b="1" smtClean="0"/>
              <a:t>use </a:t>
            </a:r>
            <a:r>
              <a:rPr lang="en-US" sz="2300" smtClean="0"/>
              <a:t>(</a:t>
            </a:r>
            <a:r>
              <a:rPr lang="en-US" sz="2300" b="1" u="sng" smtClean="0"/>
              <a:t>but</a:t>
            </a:r>
            <a:r>
              <a:rPr lang="en-US" sz="2300" smtClean="0"/>
              <a:t> high levels of teacher </a:t>
            </a:r>
            <a:r>
              <a:rPr lang="en-GB" sz="2300" smtClean="0"/>
              <a:t>target language</a:t>
            </a:r>
            <a:r>
              <a:rPr lang="en-GB" sz="2300" b="1" smtClean="0"/>
              <a:t> ≠ </a:t>
            </a:r>
            <a:r>
              <a:rPr lang="en-US" sz="2300" smtClean="0"/>
              <a:t>high levels of student </a:t>
            </a:r>
            <a:r>
              <a:rPr lang="en-GB" sz="2300" smtClean="0"/>
              <a:t>target language </a:t>
            </a:r>
            <a:r>
              <a:rPr lang="en-US" sz="2300" smtClean="0"/>
              <a:t>use)</a:t>
            </a:r>
            <a:endParaRPr lang="en-GB" sz="2300" smtClean="0"/>
          </a:p>
          <a:p>
            <a:pPr>
              <a:buFont typeface="Wingdings" panose="05000000000000000000" pitchFamily="2" charset="2"/>
              <a:buChar char="§"/>
            </a:pPr>
            <a:r>
              <a:rPr lang="en-US" sz="2300" b="1" smtClean="0"/>
              <a:t>increased use of English tasks </a:t>
            </a:r>
            <a:r>
              <a:rPr lang="en-US" sz="2300" smtClean="0"/>
              <a:t>– ‘learning to learn’, ‘AfL’, ‘thinking skills’ – brought in with the KS3 National Strategy (DFEE, 2001)</a:t>
            </a:r>
            <a:endParaRPr lang="en-GB" sz="2300" smtClean="0"/>
          </a:p>
          <a:p>
            <a:pPr>
              <a:buFont typeface="Wingdings" panose="05000000000000000000" pitchFamily="2" charset="2"/>
              <a:buChar char="§"/>
            </a:pPr>
            <a:r>
              <a:rPr lang="en-US" sz="2300" b="1" smtClean="0"/>
              <a:t>tension </a:t>
            </a:r>
            <a:r>
              <a:rPr lang="en-US" sz="2300" smtClean="0"/>
              <a:t>(perceived or otherwise) </a:t>
            </a:r>
            <a:r>
              <a:rPr lang="en-US" sz="2300" b="1" smtClean="0"/>
              <a:t>between grammar teaching and </a:t>
            </a:r>
            <a:r>
              <a:rPr lang="en-GB" sz="2300" b="1" smtClean="0"/>
              <a:t>target language </a:t>
            </a:r>
            <a:r>
              <a:rPr lang="en-US" sz="2300" b="1" smtClean="0"/>
              <a:t>use</a:t>
            </a:r>
            <a:endParaRPr lang="en-GB" sz="2300" b="1" smtClean="0"/>
          </a:p>
          <a:p>
            <a:pPr>
              <a:buFont typeface="Wingdings" panose="05000000000000000000" pitchFamily="2" charset="2"/>
              <a:buChar char="§"/>
            </a:pPr>
            <a:r>
              <a:rPr lang="en-US" sz="2300" b="1" smtClean="0"/>
              <a:t>tension between teaching and assessment</a:t>
            </a:r>
            <a:r>
              <a:rPr lang="en-US" sz="2300" smtClean="0"/>
              <a:t>, recognising that external examinations (in England!) reward memorisation over independent communication</a:t>
            </a:r>
            <a:endParaRPr lang="en-GB" sz="2300" smtClean="0"/>
          </a:p>
          <a:p>
            <a:pPr>
              <a:buFont typeface="Wingdings" panose="05000000000000000000" pitchFamily="2" charset="2"/>
              <a:buChar char="§"/>
            </a:pPr>
            <a:r>
              <a:rPr lang="en-US" sz="2300" b="1" smtClean="0"/>
              <a:t>teacher-fronted talk </a:t>
            </a:r>
            <a:r>
              <a:rPr lang="en-US" sz="2300" smtClean="0"/>
              <a:t>that militates against learner talk</a:t>
            </a:r>
            <a:endParaRPr lang="en-GB" sz="2300" smtClean="0"/>
          </a:p>
          <a:p>
            <a:pPr>
              <a:buFont typeface="Wingdings" panose="05000000000000000000" pitchFamily="2" charset="2"/>
              <a:buChar char="§"/>
            </a:pPr>
            <a:r>
              <a:rPr lang="en-US" sz="2300" b="1" smtClean="0"/>
              <a:t>preclusion of the third ‘P’ (production/use) </a:t>
            </a:r>
            <a:r>
              <a:rPr lang="en-US" sz="2300" smtClean="0"/>
              <a:t>in PPP through an over-emphasis on pre-communicative, drilling activities</a:t>
            </a:r>
            <a:endParaRPr lang="en-GB" sz="2300" dirty="0"/>
          </a:p>
        </p:txBody>
      </p:sp>
      <p:sp>
        <p:nvSpPr>
          <p:cNvPr id="23" name="TextBox 22"/>
          <p:cNvSpPr txBox="1"/>
          <p:nvPr/>
        </p:nvSpPr>
        <p:spPr>
          <a:xfrm>
            <a:off x="6639204" y="5906196"/>
            <a:ext cx="2377229" cy="369332"/>
          </a:xfrm>
          <a:prstGeom prst="rect">
            <a:avLst/>
          </a:prstGeom>
          <a:noFill/>
        </p:spPr>
        <p:txBody>
          <a:bodyPr wrap="square" rtlCol="0">
            <a:spAutoFit/>
          </a:bodyPr>
          <a:lstStyle/>
          <a:p>
            <a:pPr algn="r"/>
            <a:r>
              <a:rPr lang="en-GB" dirty="0" smtClean="0"/>
              <a:t>(Hawkes, 2012)</a:t>
            </a:r>
            <a:endParaRPr lang="en-GB" dirty="0"/>
          </a:p>
        </p:txBody>
      </p:sp>
      <p:pic>
        <p:nvPicPr>
          <p:cNvPr id="24" name="Picture 2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327972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fade">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fade">
                                      <p:cBhvr>
                                        <p:cTn id="22" dur="500"/>
                                        <p:tgtEl>
                                          <p:spTgt spid="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fade">
                                      <p:cBhvr>
                                        <p:cTn id="27" dur="500"/>
                                        <p:tgtEl>
                                          <p:spTgt spid="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xEl>
                                              <p:pRg st="5" end="5"/>
                                            </p:txEl>
                                          </p:spTgt>
                                        </p:tgtEl>
                                        <p:attrNameLst>
                                          <p:attrName>style.visibility</p:attrName>
                                        </p:attrNameLst>
                                      </p:cBhvr>
                                      <p:to>
                                        <p:strVal val="visible"/>
                                      </p:to>
                                    </p:set>
                                    <p:animEffect transition="in" filter="fade">
                                      <p:cBhvr>
                                        <p:cTn id="32"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517585" y="-54769"/>
            <a:ext cx="8229600" cy="1143000"/>
          </a:xfrm>
        </p:spPr>
        <p:txBody>
          <a:bodyPr/>
          <a:lstStyle/>
          <a:p>
            <a:pPr eaLnBrk="1" hangingPunct="1"/>
            <a:r>
              <a:rPr lang="en-GB" sz="4800" dirty="0" smtClean="0"/>
              <a:t>Was </a:t>
            </a:r>
            <a:r>
              <a:rPr lang="en-GB" sz="4800" dirty="0" err="1" smtClean="0"/>
              <a:t>sind</a:t>
            </a:r>
            <a:r>
              <a:rPr lang="en-GB" sz="4800" dirty="0" smtClean="0"/>
              <a:t> die </a:t>
            </a:r>
            <a:r>
              <a:rPr lang="en-GB" sz="4800" dirty="0" err="1" smtClean="0"/>
              <a:t>Fragen</a:t>
            </a:r>
            <a:r>
              <a:rPr lang="en-GB" sz="4800" dirty="0" smtClean="0"/>
              <a:t>?</a:t>
            </a:r>
          </a:p>
        </p:txBody>
      </p:sp>
      <p:sp>
        <p:nvSpPr>
          <p:cNvPr id="69635" name="AutoShape 3"/>
          <p:cNvSpPr>
            <a:spLocks noChangeArrowheads="1"/>
          </p:cNvSpPr>
          <p:nvPr/>
        </p:nvSpPr>
        <p:spPr bwMode="auto">
          <a:xfrm>
            <a:off x="672861" y="1088231"/>
            <a:ext cx="2675178" cy="1189832"/>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1. Es </a:t>
            </a:r>
            <a:r>
              <a:rPr lang="en-GB" sz="2400" dirty="0" err="1">
                <a:solidFill>
                  <a:prstClr val="black"/>
                </a:solidFill>
                <a:latin typeface="Calibri" panose="020F0502020204030204" pitchFamily="34" charset="0"/>
              </a:rPr>
              <a:t>donnert</a:t>
            </a:r>
            <a:r>
              <a:rPr lang="en-GB" sz="2400" dirty="0">
                <a:solidFill>
                  <a:prstClr val="black"/>
                </a:solidFill>
                <a:latin typeface="Calibri" panose="020F0502020204030204" pitchFamily="34" charset="0"/>
              </a:rPr>
              <a:t> und </a:t>
            </a:r>
            <a:r>
              <a:rPr lang="en-GB" sz="2400" dirty="0" err="1">
                <a:solidFill>
                  <a:prstClr val="black"/>
                </a:solidFill>
                <a:latin typeface="Calibri" panose="020F0502020204030204" pitchFamily="34" charset="0"/>
              </a:rPr>
              <a:t>blitzt</a:t>
            </a:r>
            <a:r>
              <a:rPr lang="en-GB" sz="2400" dirty="0">
                <a:solidFill>
                  <a:prstClr val="black"/>
                </a:solidFill>
                <a:latin typeface="Calibri" panose="020F0502020204030204" pitchFamily="34" charset="0"/>
              </a:rPr>
              <a:t>.</a:t>
            </a:r>
          </a:p>
        </p:txBody>
      </p:sp>
      <p:sp>
        <p:nvSpPr>
          <p:cNvPr id="69636" name="AutoShape 4"/>
          <p:cNvSpPr>
            <a:spLocks noChangeArrowheads="1"/>
          </p:cNvSpPr>
          <p:nvPr/>
        </p:nvSpPr>
        <p:spPr bwMode="auto">
          <a:xfrm>
            <a:off x="3348039" y="1037258"/>
            <a:ext cx="2921002" cy="1005457"/>
          </a:xfrm>
          <a:prstGeom prst="wedgeRectCallout">
            <a:avLst>
              <a:gd name="adj1" fmla="val -26003"/>
              <a:gd name="adj2" fmla="val 102687"/>
            </a:avLst>
          </a:prstGeom>
          <a:solidFill>
            <a:srgbClr val="00CCFF"/>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2. Die </a:t>
            </a:r>
            <a:r>
              <a:rPr lang="en-GB" sz="2400" dirty="0" err="1">
                <a:solidFill>
                  <a:prstClr val="black"/>
                </a:solidFill>
                <a:latin typeface="Calibri" panose="020F0502020204030204" pitchFamily="34" charset="0"/>
              </a:rPr>
              <a:t>Hauptstadt</a:t>
            </a:r>
            <a:r>
              <a:rPr lang="en-GB" sz="2400" dirty="0">
                <a:solidFill>
                  <a:prstClr val="black"/>
                </a:solidFill>
                <a:latin typeface="Calibri" panose="020F0502020204030204" pitchFamily="34" charset="0"/>
              </a:rPr>
              <a:t> von </a:t>
            </a:r>
            <a:r>
              <a:rPr lang="en-GB" sz="2400" dirty="0" err="1">
                <a:solidFill>
                  <a:prstClr val="black"/>
                </a:solidFill>
                <a:latin typeface="Calibri" panose="020F0502020204030204" pitchFamily="34" charset="0"/>
              </a:rPr>
              <a:t>Österreich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ist</a:t>
            </a:r>
            <a:r>
              <a:rPr lang="en-GB" sz="2400" dirty="0">
                <a:solidFill>
                  <a:prstClr val="black"/>
                </a:solidFill>
                <a:latin typeface="Calibri" panose="020F0502020204030204" pitchFamily="34" charset="0"/>
              </a:rPr>
              <a:t> Wien.</a:t>
            </a:r>
          </a:p>
        </p:txBody>
      </p:sp>
      <p:sp>
        <p:nvSpPr>
          <p:cNvPr id="69637" name="AutoShape 5"/>
          <p:cNvSpPr>
            <a:spLocks noChangeArrowheads="1"/>
          </p:cNvSpPr>
          <p:nvPr/>
        </p:nvSpPr>
        <p:spPr bwMode="auto">
          <a:xfrm>
            <a:off x="323850" y="2432650"/>
            <a:ext cx="2190750" cy="1276708"/>
          </a:xfrm>
          <a:prstGeom prst="wedgeRoundRectCallout">
            <a:avLst>
              <a:gd name="adj1" fmla="val 80222"/>
              <a:gd name="adj2" fmla="val 33870"/>
              <a:gd name="adj3" fmla="val 16667"/>
            </a:avLst>
          </a:prstGeom>
          <a:solidFill>
            <a:srgbClr val="99CC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3. </a:t>
            </a:r>
            <a:r>
              <a:rPr lang="en-GB" sz="2400" dirty="0" err="1">
                <a:solidFill>
                  <a:prstClr val="black"/>
                </a:solidFill>
                <a:latin typeface="Calibri" panose="020F0502020204030204" pitchFamily="34" charset="0"/>
              </a:rPr>
              <a:t>Wenn</a:t>
            </a:r>
            <a:r>
              <a:rPr lang="en-GB" sz="2400" dirty="0">
                <a:solidFill>
                  <a:prstClr val="black"/>
                </a:solidFill>
                <a:latin typeface="Calibri" panose="020F0502020204030204" pitchFamily="34" charset="0"/>
              </a:rPr>
              <a:t> es </a:t>
            </a:r>
            <a:r>
              <a:rPr lang="en-GB" sz="2400" dirty="0" err="1">
                <a:solidFill>
                  <a:prstClr val="black"/>
                </a:solidFill>
                <a:latin typeface="Calibri" panose="020F0502020204030204" pitchFamily="34" charset="0"/>
              </a:rPr>
              <a:t>heiß</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ist</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esse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Eis</a:t>
            </a:r>
            <a:r>
              <a:rPr lang="en-GB" sz="2400" dirty="0">
                <a:solidFill>
                  <a:prstClr val="black"/>
                </a:solidFill>
                <a:latin typeface="Calibri" panose="020F0502020204030204" pitchFamily="34" charset="0"/>
              </a:rPr>
              <a:t>. </a:t>
            </a:r>
          </a:p>
        </p:txBody>
      </p:sp>
      <p:sp>
        <p:nvSpPr>
          <p:cNvPr id="69638" name="AutoShape 6"/>
          <p:cNvSpPr>
            <a:spLocks noChangeArrowheads="1"/>
          </p:cNvSpPr>
          <p:nvPr/>
        </p:nvSpPr>
        <p:spPr bwMode="auto">
          <a:xfrm>
            <a:off x="6227763" y="724619"/>
            <a:ext cx="2736850" cy="2272581"/>
          </a:xfrm>
          <a:prstGeom prst="wedgeEllipseCallout">
            <a:avLst>
              <a:gd name="adj1" fmla="val -59373"/>
              <a:gd name="adj2" fmla="val 39406"/>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4.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fahre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nach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Schottland</a:t>
            </a:r>
            <a:r>
              <a:rPr lang="en-GB" sz="2400" dirty="0">
                <a:solidFill>
                  <a:prstClr val="black"/>
                </a:solidFill>
                <a:latin typeface="Calibri" panose="020F0502020204030204" pitchFamily="34" charset="0"/>
              </a:rPr>
              <a:t>, um Nessie </a:t>
            </a:r>
            <a:r>
              <a:rPr lang="en-GB" sz="2400" dirty="0" err="1">
                <a:solidFill>
                  <a:prstClr val="black"/>
                </a:solidFill>
                <a:latin typeface="Calibri" panose="020F0502020204030204" pitchFamily="34" charset="0"/>
              </a:rPr>
              <a:t>zu</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sehen</a:t>
            </a:r>
            <a:r>
              <a:rPr lang="en-GB" sz="2400" dirty="0">
                <a:solidFill>
                  <a:prstClr val="black"/>
                </a:solidFill>
                <a:latin typeface="Calibri" panose="020F0502020204030204" pitchFamily="34" charset="0"/>
              </a:rPr>
              <a:t>.</a:t>
            </a:r>
          </a:p>
        </p:txBody>
      </p:sp>
      <p:sp>
        <p:nvSpPr>
          <p:cNvPr id="69639" name="AutoShape 7"/>
          <p:cNvSpPr>
            <a:spLocks noChangeArrowheads="1"/>
          </p:cNvSpPr>
          <p:nvPr/>
        </p:nvSpPr>
        <p:spPr bwMode="auto">
          <a:xfrm>
            <a:off x="6099864" y="3004568"/>
            <a:ext cx="2416175" cy="1281112"/>
          </a:xfrm>
          <a:prstGeom prst="wedgeEllipseCallout">
            <a:avLst>
              <a:gd name="adj1" fmla="val -69105"/>
              <a:gd name="adj2" fmla="val -1292"/>
            </a:avLst>
          </a:prstGeom>
          <a:solidFill>
            <a:srgbClr val="FFFF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5. Ja, sicher.  Und du? </a:t>
            </a:r>
          </a:p>
        </p:txBody>
      </p:sp>
      <p:sp>
        <p:nvSpPr>
          <p:cNvPr id="69640" name="AutoShape 8"/>
          <p:cNvSpPr>
            <a:spLocks noChangeArrowheads="1"/>
          </p:cNvSpPr>
          <p:nvPr/>
        </p:nvSpPr>
        <p:spPr bwMode="auto">
          <a:xfrm>
            <a:off x="323850" y="4005263"/>
            <a:ext cx="2663825" cy="1295400"/>
          </a:xfrm>
          <a:prstGeom prst="wedgeRoundRectCallout">
            <a:avLst>
              <a:gd name="adj1" fmla="val 71608"/>
              <a:gd name="adj2" fmla="val -41115"/>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6. </a:t>
            </a:r>
            <a:r>
              <a:rPr lang="en-GB" sz="2400" dirty="0" err="1">
                <a:solidFill>
                  <a:prstClr val="black"/>
                </a:solidFill>
                <a:latin typeface="Calibri" panose="020F0502020204030204" pitchFamily="34" charset="0"/>
              </a:rPr>
              <a:t>Gestern</a:t>
            </a:r>
            <a:r>
              <a:rPr lang="en-GB" sz="2400" dirty="0">
                <a:solidFill>
                  <a:prstClr val="black"/>
                </a:solidFill>
                <a:latin typeface="Calibri" panose="020F0502020204030204" pitchFamily="34" charset="0"/>
              </a:rPr>
              <a:t> bin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zu</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Hause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geblieben</a:t>
            </a:r>
            <a:r>
              <a:rPr lang="en-GB" sz="2400" dirty="0">
                <a:solidFill>
                  <a:prstClr val="black"/>
                </a:solidFill>
                <a:latin typeface="Calibri" panose="020F0502020204030204" pitchFamily="34" charset="0"/>
              </a:rPr>
              <a:t>. </a:t>
            </a:r>
          </a:p>
        </p:txBody>
      </p:sp>
      <p:sp>
        <p:nvSpPr>
          <p:cNvPr id="69641" name="AutoShape 9"/>
          <p:cNvSpPr>
            <a:spLocks noChangeArrowheads="1"/>
          </p:cNvSpPr>
          <p:nvPr/>
        </p:nvSpPr>
        <p:spPr bwMode="auto">
          <a:xfrm>
            <a:off x="2010450" y="5530851"/>
            <a:ext cx="2279410" cy="849312"/>
          </a:xfrm>
          <a:prstGeom prst="wedgeRectCallout">
            <a:avLst>
              <a:gd name="adj1" fmla="val 40562"/>
              <a:gd name="adj2" fmla="val -109245"/>
            </a:avLst>
          </a:prstGeom>
          <a:solidFill>
            <a:srgbClr val="FF66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7. Man </a:t>
            </a:r>
            <a:r>
              <a:rPr lang="en-GB" sz="2400" dirty="0" err="1">
                <a:solidFill>
                  <a:prstClr val="black"/>
                </a:solidFill>
                <a:latin typeface="Calibri" panose="020F0502020204030204" pitchFamily="34" charset="0"/>
              </a:rPr>
              <a:t>kann</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Skifahren</a:t>
            </a:r>
            <a:endParaRPr lang="en-GB" sz="2400" dirty="0">
              <a:solidFill>
                <a:prstClr val="black"/>
              </a:solidFill>
              <a:latin typeface="Calibri" panose="020F0502020204030204" pitchFamily="34" charset="0"/>
            </a:endParaRPr>
          </a:p>
        </p:txBody>
      </p:sp>
      <p:sp>
        <p:nvSpPr>
          <p:cNvPr id="69642" name="AutoShape 10"/>
          <p:cNvSpPr>
            <a:spLocks noChangeArrowheads="1"/>
          </p:cNvSpPr>
          <p:nvPr/>
        </p:nvSpPr>
        <p:spPr bwMode="auto">
          <a:xfrm>
            <a:off x="4460096" y="5683250"/>
            <a:ext cx="2232025" cy="719138"/>
          </a:xfrm>
          <a:prstGeom prst="wedgeEllipseCallout">
            <a:avLst>
              <a:gd name="adj1" fmla="val -27245"/>
              <a:gd name="adj2" fmla="val -145737"/>
            </a:avLst>
          </a:prstGeom>
          <a:solidFill>
            <a:srgbClr val="33CC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9.Vielleicht </a:t>
            </a:r>
          </a:p>
        </p:txBody>
      </p:sp>
      <p:pic>
        <p:nvPicPr>
          <p:cNvPr id="69643"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AutoShape 12"/>
          <p:cNvSpPr>
            <a:spLocks noChangeArrowheads="1"/>
          </p:cNvSpPr>
          <p:nvPr/>
        </p:nvSpPr>
        <p:spPr bwMode="auto">
          <a:xfrm>
            <a:off x="6335713" y="4311701"/>
            <a:ext cx="2520950" cy="1871663"/>
          </a:xfrm>
          <a:prstGeom prst="wedgeEllipseCallout">
            <a:avLst>
              <a:gd name="adj1" fmla="val -83461"/>
              <a:gd name="adj2" fmla="val -50487"/>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8.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werde</a:t>
            </a:r>
            <a:r>
              <a:rPr lang="en-GB" sz="2400" dirty="0">
                <a:solidFill>
                  <a:prstClr val="black"/>
                </a:solidFill>
                <a:latin typeface="Calibri" panose="020F0502020204030204" pitchFamily="34" charset="0"/>
              </a:rPr>
              <a:t> die Burg </a:t>
            </a:r>
            <a:r>
              <a:rPr lang="en-GB" sz="2400" dirty="0" err="1">
                <a:solidFill>
                  <a:prstClr val="black"/>
                </a:solidFill>
                <a:latin typeface="Calibri" panose="020F0502020204030204" pitchFamily="34" charset="0"/>
              </a:rPr>
              <a:t>besichtigen</a:t>
            </a:r>
            <a:endParaRPr lang="en-GB" sz="24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4180335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500332" y="153194"/>
            <a:ext cx="8229600" cy="1143000"/>
          </a:xfrm>
        </p:spPr>
        <p:txBody>
          <a:bodyPr/>
          <a:lstStyle/>
          <a:p>
            <a:pPr eaLnBrk="1" hangingPunct="1"/>
            <a:r>
              <a:rPr lang="en-GB" sz="4800" dirty="0" smtClean="0"/>
              <a:t>¿</a:t>
            </a:r>
            <a:r>
              <a:rPr lang="en-GB" sz="4800" dirty="0" err="1" smtClean="0"/>
              <a:t>Cuáles</a:t>
            </a:r>
            <a:r>
              <a:rPr lang="en-GB" sz="4800" dirty="0" smtClean="0"/>
              <a:t> son </a:t>
            </a:r>
            <a:r>
              <a:rPr lang="en-GB" sz="4800" dirty="0" err="1" smtClean="0"/>
              <a:t>las</a:t>
            </a:r>
            <a:r>
              <a:rPr lang="en-GB" sz="4800" dirty="0" smtClean="0"/>
              <a:t> </a:t>
            </a:r>
            <a:r>
              <a:rPr lang="en-GB" sz="4800" dirty="0" err="1" smtClean="0"/>
              <a:t>preguntas</a:t>
            </a:r>
            <a:r>
              <a:rPr lang="en-GB" sz="4800" dirty="0" smtClean="0"/>
              <a:t>?</a:t>
            </a:r>
          </a:p>
        </p:txBody>
      </p:sp>
      <p:sp>
        <p:nvSpPr>
          <p:cNvPr id="70659" name="AutoShape 3"/>
          <p:cNvSpPr>
            <a:spLocks noChangeArrowheads="1"/>
          </p:cNvSpPr>
          <p:nvPr/>
        </p:nvSpPr>
        <p:spPr bwMode="auto">
          <a:xfrm>
            <a:off x="1116013" y="1412875"/>
            <a:ext cx="2312987" cy="865188"/>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9. Si, por supesto. ¿Y tú?</a:t>
            </a:r>
          </a:p>
        </p:txBody>
      </p:sp>
      <p:sp>
        <p:nvSpPr>
          <p:cNvPr id="70660" name="AutoShape 4"/>
          <p:cNvSpPr>
            <a:spLocks noChangeArrowheads="1"/>
          </p:cNvSpPr>
          <p:nvPr/>
        </p:nvSpPr>
        <p:spPr bwMode="auto">
          <a:xfrm>
            <a:off x="4140200" y="1341438"/>
            <a:ext cx="2232025" cy="944562"/>
          </a:xfrm>
          <a:prstGeom prst="wedgeRectCallout">
            <a:avLst>
              <a:gd name="adj1" fmla="val -25991"/>
              <a:gd name="adj2" fmla="val 83509"/>
            </a:avLst>
          </a:prstGeom>
          <a:solidFill>
            <a:srgbClr val="00CCFF"/>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dirty="0">
                <a:solidFill>
                  <a:prstClr val="black"/>
                </a:solidFill>
                <a:latin typeface="Calibri" panose="020F0502020204030204" pitchFamily="34" charset="0"/>
              </a:rPr>
              <a:t>1. </a:t>
            </a:r>
            <a:r>
              <a:rPr lang="en-GB" dirty="0" err="1">
                <a:solidFill>
                  <a:prstClr val="black"/>
                </a:solidFill>
                <a:latin typeface="Calibri" panose="020F0502020204030204" pitchFamily="34" charset="0"/>
              </a:rPr>
              <a:t>Mi</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instituto</a:t>
            </a:r>
            <a:r>
              <a:rPr lang="en-GB" dirty="0">
                <a:solidFill>
                  <a:prstClr val="black"/>
                </a:solidFill>
                <a:latin typeface="Calibri" panose="020F0502020204030204" pitchFamily="34" charset="0"/>
              </a:rPr>
              <a:t> es un </a:t>
            </a:r>
            <a:r>
              <a:rPr lang="en-GB" dirty="0" err="1">
                <a:solidFill>
                  <a:prstClr val="black"/>
                </a:solidFill>
                <a:latin typeface="Calibri" panose="020F0502020204030204" pitchFamily="34" charset="0"/>
              </a:rPr>
              <a:t>colegio</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mixto</a:t>
            </a:r>
            <a:r>
              <a:rPr lang="en-GB" dirty="0">
                <a:solidFill>
                  <a:prstClr val="black"/>
                </a:solidFill>
                <a:latin typeface="Calibri" panose="020F0502020204030204" pitchFamily="34" charset="0"/>
              </a:rPr>
              <a:t> con mil </a:t>
            </a:r>
            <a:r>
              <a:rPr lang="en-GB" dirty="0" err="1">
                <a:solidFill>
                  <a:prstClr val="black"/>
                </a:solidFill>
                <a:latin typeface="Calibri" panose="020F0502020204030204" pitchFamily="34" charset="0"/>
              </a:rPr>
              <a:t>quinientos</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alumnos</a:t>
            </a:r>
            <a:r>
              <a:rPr lang="en-GB" dirty="0">
                <a:solidFill>
                  <a:prstClr val="black"/>
                </a:solidFill>
                <a:latin typeface="Calibri" panose="020F0502020204030204" pitchFamily="34" charset="0"/>
              </a:rPr>
              <a:t>.</a:t>
            </a:r>
          </a:p>
        </p:txBody>
      </p:sp>
      <p:sp>
        <p:nvSpPr>
          <p:cNvPr id="70661" name="AutoShape 5"/>
          <p:cNvSpPr>
            <a:spLocks noChangeArrowheads="1"/>
          </p:cNvSpPr>
          <p:nvPr/>
        </p:nvSpPr>
        <p:spPr bwMode="auto">
          <a:xfrm>
            <a:off x="323850" y="2349500"/>
            <a:ext cx="2390775" cy="1295400"/>
          </a:xfrm>
          <a:prstGeom prst="wedgeRoundRectCallout">
            <a:avLst>
              <a:gd name="adj1" fmla="val 70222"/>
              <a:gd name="adj2" fmla="val 24009"/>
              <a:gd name="adj3" fmla="val 16667"/>
            </a:avLst>
          </a:prstGeom>
          <a:solidFill>
            <a:srgbClr val="99CC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8. Tengo pensado hacer mi bachillerato.  Quisiera estudiar ciencias.</a:t>
            </a:r>
          </a:p>
        </p:txBody>
      </p:sp>
      <p:sp>
        <p:nvSpPr>
          <p:cNvPr id="70662" name="AutoShape 6"/>
          <p:cNvSpPr>
            <a:spLocks noChangeArrowheads="1"/>
          </p:cNvSpPr>
          <p:nvPr/>
        </p:nvSpPr>
        <p:spPr bwMode="auto">
          <a:xfrm>
            <a:off x="6227763" y="1844675"/>
            <a:ext cx="2736850" cy="1152525"/>
          </a:xfrm>
          <a:prstGeom prst="wedgeEllipseCallout">
            <a:avLst>
              <a:gd name="adj1" fmla="val -71981"/>
              <a:gd name="adj2" fmla="val 65977"/>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dirty="0">
                <a:solidFill>
                  <a:prstClr val="black"/>
                </a:solidFill>
                <a:latin typeface="Calibri" panose="020F0502020204030204" pitchFamily="34" charset="0"/>
              </a:rPr>
              <a:t>2. La </a:t>
            </a:r>
            <a:r>
              <a:rPr lang="en-GB" dirty="0" err="1">
                <a:solidFill>
                  <a:prstClr val="black"/>
                </a:solidFill>
                <a:latin typeface="Calibri" panose="020F0502020204030204" pitchFamily="34" charset="0"/>
              </a:rPr>
              <a:t>asignatura</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que</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más</a:t>
            </a:r>
            <a:r>
              <a:rPr lang="en-GB" dirty="0">
                <a:solidFill>
                  <a:prstClr val="black"/>
                </a:solidFill>
                <a:latin typeface="Calibri" panose="020F0502020204030204" pitchFamily="34" charset="0"/>
              </a:rPr>
              <a:t> me </a:t>
            </a:r>
            <a:r>
              <a:rPr lang="en-GB" dirty="0" err="1">
                <a:solidFill>
                  <a:prstClr val="black"/>
                </a:solidFill>
                <a:latin typeface="Calibri" panose="020F0502020204030204" pitchFamily="34" charset="0"/>
              </a:rPr>
              <a:t>gusta</a:t>
            </a:r>
            <a:r>
              <a:rPr lang="en-GB" dirty="0">
                <a:solidFill>
                  <a:prstClr val="black"/>
                </a:solidFill>
                <a:latin typeface="Calibri" panose="020F0502020204030204" pitchFamily="34" charset="0"/>
              </a:rPr>
              <a:t> es la </a:t>
            </a:r>
            <a:r>
              <a:rPr lang="en-GB" dirty="0" err="1">
                <a:solidFill>
                  <a:prstClr val="black"/>
                </a:solidFill>
                <a:latin typeface="Calibri" panose="020F0502020204030204" pitchFamily="34" charset="0"/>
              </a:rPr>
              <a:t>música</a:t>
            </a:r>
            <a:r>
              <a:rPr lang="en-GB" dirty="0">
                <a:solidFill>
                  <a:prstClr val="black"/>
                </a:solidFill>
                <a:latin typeface="Calibri" panose="020F0502020204030204" pitchFamily="34" charset="0"/>
              </a:rPr>
              <a:t>.</a:t>
            </a:r>
          </a:p>
        </p:txBody>
      </p:sp>
      <p:sp>
        <p:nvSpPr>
          <p:cNvPr id="70663" name="AutoShape 7"/>
          <p:cNvSpPr>
            <a:spLocks noChangeArrowheads="1"/>
          </p:cNvSpPr>
          <p:nvPr/>
        </p:nvSpPr>
        <p:spPr bwMode="auto">
          <a:xfrm>
            <a:off x="6286500" y="3141663"/>
            <a:ext cx="2643188" cy="1150937"/>
          </a:xfrm>
          <a:prstGeom prst="wedgeEllipseCallout">
            <a:avLst>
              <a:gd name="adj1" fmla="val -66949"/>
              <a:gd name="adj2" fmla="val 8333"/>
            </a:avLst>
          </a:prstGeom>
          <a:solidFill>
            <a:srgbClr val="FFFF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dirty="0">
                <a:solidFill>
                  <a:prstClr val="black"/>
                </a:solidFill>
                <a:latin typeface="Calibri" panose="020F0502020204030204" pitchFamily="34" charset="0"/>
              </a:rPr>
              <a:t>3. Es </a:t>
            </a:r>
            <a:r>
              <a:rPr lang="en-GB" dirty="0" err="1">
                <a:solidFill>
                  <a:prstClr val="black"/>
                </a:solidFill>
                <a:latin typeface="Calibri" panose="020F0502020204030204" pitchFamily="34" charset="0"/>
              </a:rPr>
              <a:t>muy</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amable</a:t>
            </a:r>
            <a:r>
              <a:rPr lang="en-GB" dirty="0">
                <a:solidFill>
                  <a:prstClr val="black"/>
                </a:solidFill>
                <a:latin typeface="Calibri" panose="020F0502020204030204" pitchFamily="34" charset="0"/>
              </a:rPr>
              <a:t> y </a:t>
            </a:r>
            <a:r>
              <a:rPr lang="en-GB" dirty="0" err="1">
                <a:solidFill>
                  <a:prstClr val="black"/>
                </a:solidFill>
                <a:latin typeface="Calibri" panose="020F0502020204030204" pitchFamily="34" charset="0"/>
              </a:rPr>
              <a:t>abierto</a:t>
            </a:r>
            <a:r>
              <a:rPr lang="en-GB" dirty="0">
                <a:solidFill>
                  <a:prstClr val="black"/>
                </a:solidFill>
                <a:latin typeface="Calibri" panose="020F0502020204030204" pitchFamily="34" charset="0"/>
              </a:rPr>
              <a:t> y </a:t>
            </a:r>
            <a:r>
              <a:rPr lang="en-GB" dirty="0" err="1">
                <a:solidFill>
                  <a:prstClr val="black"/>
                </a:solidFill>
                <a:latin typeface="Calibri" panose="020F0502020204030204" pitchFamily="34" charset="0"/>
              </a:rPr>
              <a:t>explica</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todo</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muy</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bien</a:t>
            </a:r>
            <a:endParaRPr lang="en-GB" dirty="0">
              <a:solidFill>
                <a:prstClr val="black"/>
              </a:solidFill>
              <a:latin typeface="Calibri" panose="020F0502020204030204" pitchFamily="34" charset="0"/>
            </a:endParaRPr>
          </a:p>
        </p:txBody>
      </p:sp>
      <p:sp>
        <p:nvSpPr>
          <p:cNvPr id="70664" name="AutoShape 8"/>
          <p:cNvSpPr>
            <a:spLocks noChangeArrowheads="1"/>
          </p:cNvSpPr>
          <p:nvPr/>
        </p:nvSpPr>
        <p:spPr bwMode="auto">
          <a:xfrm>
            <a:off x="357188" y="4143375"/>
            <a:ext cx="2605087" cy="923925"/>
          </a:xfrm>
          <a:prstGeom prst="wedgeRoundRectCallout">
            <a:avLst>
              <a:gd name="adj1" fmla="val 47907"/>
              <a:gd name="adj2" fmla="val -77718"/>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7. Hice dos semanas de prácticas laborales en un taller mecánico.</a:t>
            </a:r>
          </a:p>
        </p:txBody>
      </p:sp>
      <p:sp>
        <p:nvSpPr>
          <p:cNvPr id="70665" name="AutoShape 9"/>
          <p:cNvSpPr>
            <a:spLocks noChangeArrowheads="1"/>
          </p:cNvSpPr>
          <p:nvPr/>
        </p:nvSpPr>
        <p:spPr bwMode="auto">
          <a:xfrm>
            <a:off x="2051050" y="5300663"/>
            <a:ext cx="2378075" cy="1200150"/>
          </a:xfrm>
          <a:prstGeom prst="wedgeRectCallout">
            <a:avLst>
              <a:gd name="adj1" fmla="val 32116"/>
              <a:gd name="adj2" fmla="val -97676"/>
            </a:avLst>
          </a:prstGeom>
          <a:solidFill>
            <a:srgbClr val="FF66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6. Mi escuela primaria era muy pequeña y no teníamos que llevar uniforme.</a:t>
            </a:r>
          </a:p>
        </p:txBody>
      </p:sp>
      <p:sp>
        <p:nvSpPr>
          <p:cNvPr id="70666" name="AutoShape 10"/>
          <p:cNvSpPr>
            <a:spLocks noChangeArrowheads="1"/>
          </p:cNvSpPr>
          <p:nvPr/>
        </p:nvSpPr>
        <p:spPr bwMode="auto">
          <a:xfrm>
            <a:off x="4787900" y="5661025"/>
            <a:ext cx="2232025" cy="719138"/>
          </a:xfrm>
          <a:prstGeom prst="wedgeEllipseCallout">
            <a:avLst>
              <a:gd name="adj1" fmla="val -62801"/>
              <a:gd name="adj2" fmla="val -212912"/>
            </a:avLst>
          </a:prstGeom>
          <a:solidFill>
            <a:srgbClr val="33CC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000">
                <a:solidFill>
                  <a:prstClr val="black"/>
                </a:solidFill>
                <a:latin typeface="Calibri" panose="020F0502020204030204" pitchFamily="34" charset="0"/>
              </a:rPr>
              <a:t>5</a:t>
            </a:r>
            <a:r>
              <a:rPr lang="en-GB">
                <a:solidFill>
                  <a:prstClr val="black"/>
                </a:solidFill>
                <a:latin typeface="Calibri" panose="020F0502020204030204" pitchFamily="34" charset="0"/>
              </a:rPr>
              <a:t>.Quizás</a:t>
            </a:r>
          </a:p>
        </p:txBody>
      </p:sp>
      <p:pic>
        <p:nvPicPr>
          <p:cNvPr id="70667"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AutoShape 12"/>
          <p:cNvSpPr>
            <a:spLocks noChangeArrowheads="1"/>
          </p:cNvSpPr>
          <p:nvPr/>
        </p:nvSpPr>
        <p:spPr bwMode="auto">
          <a:xfrm>
            <a:off x="6877050" y="4508500"/>
            <a:ext cx="2087563" cy="1152525"/>
          </a:xfrm>
          <a:prstGeom prst="wedgeEllipseCallout">
            <a:avLst>
              <a:gd name="adj1" fmla="val -125208"/>
              <a:gd name="adj2" fmla="val -67079"/>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4. Soy socio del club de baloncesto.</a:t>
            </a:r>
          </a:p>
        </p:txBody>
      </p:sp>
    </p:spTree>
    <p:extLst>
      <p:ext uri="{BB962C8B-B14F-4D97-AF65-F5344CB8AC3E}">
        <p14:creationId xmlns:p14="http://schemas.microsoft.com/office/powerpoint/2010/main" val="222060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AutoShape 6"/>
          <p:cNvSpPr>
            <a:spLocks noChangeArrowheads="1"/>
          </p:cNvSpPr>
          <p:nvPr/>
        </p:nvSpPr>
        <p:spPr bwMode="auto">
          <a:xfrm>
            <a:off x="516232" y="2637871"/>
            <a:ext cx="8351838" cy="1584325"/>
          </a:xfrm>
          <a:prstGeom prst="roundRect">
            <a:avLst>
              <a:gd name="adj" fmla="val 16667"/>
            </a:avLst>
          </a:prstGeom>
          <a:solidFill>
            <a:srgbClr val="00B0F0"/>
          </a:solidFill>
          <a:ln w="76200">
            <a:solidFill>
              <a:schemeClr val="tx1"/>
            </a:solidFill>
          </a:ln>
          <a:extLst/>
        </p:spPr>
        <p:txBody>
          <a:bodyPr wrap="none" anchor="ctr"/>
          <a:lstStyle/>
          <a:p>
            <a:pPr>
              <a:defRPr/>
            </a:pPr>
            <a:endParaRPr lang="en-GB" kern="0" dirty="0">
              <a:solidFill>
                <a:srgbClr val="F4FEFE"/>
              </a:solidFill>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489" y="441032"/>
            <a:ext cx="7157324" cy="2627604"/>
          </a:xfrm>
          <a:prstGeom prst="rect">
            <a:avLst/>
          </a:prstGeom>
        </p:spPr>
      </p:pic>
      <p:sp>
        <p:nvSpPr>
          <p:cNvPr id="24" name="Rectangle 23"/>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3 </a:t>
            </a:r>
            <a:r>
              <a:rPr lang="en-GB" sz="2800" b="1" dirty="0" smtClean="0">
                <a:solidFill>
                  <a:srgbClr val="F4FEFE"/>
                </a:solidFill>
              </a:rPr>
              <a:t> Pictures and authentic texts can be a powerful stimulus for spontaneous talk in the foreign language classroom.</a:t>
            </a:r>
            <a:endParaRPr lang="en-GB" sz="2800" b="1" dirty="0">
              <a:solidFill>
                <a:srgbClr val="F4FEFE"/>
              </a:solidFill>
            </a:endParaRPr>
          </a:p>
        </p:txBody>
      </p:sp>
    </p:spTree>
    <p:extLst>
      <p:ext uri="{BB962C8B-B14F-4D97-AF65-F5344CB8AC3E}">
        <p14:creationId xmlns:p14="http://schemas.microsoft.com/office/powerpoint/2010/main" val="741109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r="11200"/>
          <a:stretch>
            <a:fillRect/>
          </a:stretch>
        </p:blipFill>
        <p:spPr bwMode="auto">
          <a:xfrm>
            <a:off x="541421" y="559468"/>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l="5933" r="9499" b="4477"/>
          <a:stretch>
            <a:fillRect/>
          </a:stretch>
        </p:blipFill>
        <p:spPr bwMode="auto">
          <a:xfrm>
            <a:off x="4367463" y="559468"/>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7463" y="3429000"/>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l="11189"/>
          <a:stretch>
            <a:fillRect/>
          </a:stretch>
        </p:blipFill>
        <p:spPr bwMode="auto">
          <a:xfrm>
            <a:off x="541421" y="3429000"/>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48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 calcmode="lin" valueType="num">
                                      <p:cBhvr>
                                        <p:cTn id="17" dur="500" fill="hold"/>
                                        <p:tgtEl>
                                          <p:spTgt spid="12"/>
                                        </p:tgtEl>
                                        <p:attrNameLst>
                                          <p:attrName>style.rotation</p:attrName>
                                        </p:attrNameLst>
                                      </p:cBhvr>
                                      <p:tavLst>
                                        <p:tav tm="0">
                                          <p:val>
                                            <p:fltVal val="360"/>
                                          </p:val>
                                        </p:tav>
                                        <p:tav tm="100000">
                                          <p:val>
                                            <p:fltVal val="0"/>
                                          </p:val>
                                        </p:tav>
                                      </p:tavLst>
                                    </p:anim>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 calcmode="lin" valueType="num">
                                      <p:cBhvr>
                                        <p:cTn id="25" dur="500" fill="hold"/>
                                        <p:tgtEl>
                                          <p:spTgt spid="14"/>
                                        </p:tgtEl>
                                        <p:attrNameLst>
                                          <p:attrName>style.rotation</p:attrName>
                                        </p:attrNameLst>
                                      </p:cBhvr>
                                      <p:tavLst>
                                        <p:tav tm="0">
                                          <p:val>
                                            <p:fltVal val="360"/>
                                          </p:val>
                                        </p:tav>
                                        <p:tav tm="100000">
                                          <p:val>
                                            <p:fltVal val="0"/>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 calcmode="lin" valueType="num">
                                      <p:cBhvr>
                                        <p:cTn id="33" dur="500" fill="hold"/>
                                        <p:tgtEl>
                                          <p:spTgt spid="13"/>
                                        </p:tgtEl>
                                        <p:attrNameLst>
                                          <p:attrName>style.rotation</p:attrName>
                                        </p:attrNameLst>
                                      </p:cBhvr>
                                      <p:tavLst>
                                        <p:tav tm="0">
                                          <p:val>
                                            <p:fltVal val="360"/>
                                          </p:val>
                                        </p:tav>
                                        <p:tav tm="100000">
                                          <p:val>
                                            <p:fltVal val="0"/>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6"/>
          <p:cNvSpPr txBox="1">
            <a:spLocks noChangeArrowheads="1"/>
          </p:cNvSpPr>
          <p:nvPr/>
        </p:nvSpPr>
        <p:spPr bwMode="auto">
          <a:xfrm>
            <a:off x="8191500" y="5618163"/>
            <a:ext cx="1000125" cy="830262"/>
          </a:xfrm>
          <a:prstGeom prst="rect">
            <a:avLst/>
          </a:prstGeom>
          <a:noFill/>
          <a:ln w="9525">
            <a:noFill/>
            <a:miter lim="800000"/>
            <a:headEnd/>
            <a:tailEnd/>
          </a:ln>
        </p:spPr>
        <p:txBody>
          <a:bodyPr>
            <a:spAutoFit/>
          </a:bodyPr>
          <a:lstStyle/>
          <a:p>
            <a:pPr algn="ctr"/>
            <a:r>
              <a:rPr lang="en-GB" sz="4800" b="1">
                <a:solidFill>
                  <a:schemeClr val="bg1"/>
                </a:solidFill>
              </a:rPr>
              <a:t>B</a:t>
            </a:r>
            <a:endParaRPr lang="en-US" sz="4800" b="1">
              <a:solidFill>
                <a:schemeClr val="bg1"/>
              </a:solidFill>
            </a:endParaRPr>
          </a:p>
        </p:txBody>
      </p:sp>
      <p:pic>
        <p:nvPicPr>
          <p:cNvPr id="12" name="Picture 2" descr="C:\Users\louimorr\Downloads\s422561_aw_003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1" y="715028"/>
            <a:ext cx="3951809" cy="5543323"/>
          </a:xfrm>
          <a:prstGeom prst="rect">
            <a:avLst/>
          </a:prstGeom>
        </p:spPr>
        <p:style>
          <a:lnRef idx="2">
            <a:schemeClr val="dk1"/>
          </a:lnRef>
          <a:fillRef idx="1">
            <a:schemeClr val="lt1"/>
          </a:fillRef>
          <a:effectRef idx="0">
            <a:schemeClr val="dk1"/>
          </a:effectRef>
          <a:fontRef idx="minor">
            <a:schemeClr val="dk1"/>
          </a:fontRef>
        </p:style>
      </p:pic>
      <p:pic>
        <p:nvPicPr>
          <p:cNvPr id="13" name="Picture 3" descr="C:\Users\louimorr\Downloads\s422561_aw_004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772" y="733290"/>
            <a:ext cx="3938790" cy="5525061"/>
          </a:xfrm>
          <a:prstGeom prst="rect">
            <a:avLst/>
          </a:prstGeom>
        </p:spPr>
        <p:style>
          <a:lnRef idx="2">
            <a:schemeClr val="dk1"/>
          </a:lnRef>
          <a:fillRef idx="1">
            <a:schemeClr val="lt1"/>
          </a:fillRef>
          <a:effectRef idx="0">
            <a:schemeClr val="dk1"/>
          </a:effectRef>
          <a:fontRef idx="minor">
            <a:schemeClr val="dk1"/>
          </a:fontRef>
        </p:style>
      </p:pic>
      <p:sp>
        <p:nvSpPr>
          <p:cNvPr id="14" name="Rectangle 7"/>
          <p:cNvSpPr>
            <a:spLocks noChangeArrowheads="1"/>
          </p:cNvSpPr>
          <p:nvPr/>
        </p:nvSpPr>
        <p:spPr bwMode="auto">
          <a:xfrm>
            <a:off x="2500023" y="2895655"/>
            <a:ext cx="4715597" cy="1200329"/>
          </a:xfrm>
          <a:prstGeom prst="rect">
            <a:avLst/>
          </a:prstGeom>
          <a:solidFill>
            <a:schemeClr val="bg1"/>
          </a:solidFill>
          <a:ln w="9525">
            <a:noFill/>
            <a:miter lim="800000"/>
            <a:headEnd/>
            <a:tailEnd/>
          </a:ln>
        </p:spPr>
        <p:txBody>
          <a:bodyPr wrap="square">
            <a:spAutoFit/>
          </a:bodyPr>
          <a:lstStyle/>
          <a:p>
            <a:r>
              <a:rPr lang="en-GB" sz="2400" b="1" dirty="0" smtClean="0">
                <a:solidFill>
                  <a:srgbClr val="0FA9AD"/>
                </a:solidFill>
                <a:latin typeface="Arial" panose="020B0604020202020204" pitchFamily="34" charset="0"/>
              </a:rPr>
              <a:t>1</a:t>
            </a:r>
            <a:r>
              <a:rPr lang="en-GB" sz="2400" b="1" dirty="0">
                <a:solidFill>
                  <a:srgbClr val="0FA9AD"/>
                </a:solidFill>
                <a:latin typeface="Arial" panose="020B0604020202020204" pitchFamily="34" charset="0"/>
              </a:rPr>
              <a:t>) </a:t>
            </a:r>
            <a:r>
              <a:rPr lang="en-GB" sz="2400" b="1" dirty="0" err="1">
                <a:solidFill>
                  <a:srgbClr val="0FA9AD"/>
                </a:solidFill>
                <a:latin typeface="Arial" panose="020B0604020202020204" pitchFamily="34" charset="0"/>
              </a:rPr>
              <a:t>Menciona</a:t>
            </a:r>
            <a:r>
              <a:rPr lang="en-GB" sz="2400" b="1" dirty="0">
                <a:solidFill>
                  <a:srgbClr val="0FA9AD"/>
                </a:solidFill>
                <a:latin typeface="Arial" panose="020B0604020202020204" pitchFamily="34" charset="0"/>
              </a:rPr>
              <a:t> dos </a:t>
            </a:r>
            <a:r>
              <a:rPr lang="en-GB" sz="2400" b="1" dirty="0" err="1">
                <a:solidFill>
                  <a:srgbClr val="0FA9AD"/>
                </a:solidFill>
                <a:latin typeface="Arial" panose="020B0604020202020204" pitchFamily="34" charset="0"/>
              </a:rPr>
              <a:t>diferencias</a:t>
            </a:r>
            <a:r>
              <a:rPr lang="en-GB" sz="2400" b="1" dirty="0">
                <a:solidFill>
                  <a:srgbClr val="0FA9AD"/>
                </a:solidFill>
                <a:latin typeface="Arial" panose="020B0604020202020204" pitchFamily="34" charset="0"/>
              </a:rPr>
              <a:t>.</a:t>
            </a:r>
            <a:br>
              <a:rPr lang="en-GB" sz="2400" b="1" dirty="0">
                <a:solidFill>
                  <a:srgbClr val="0FA9AD"/>
                </a:solidFill>
                <a:latin typeface="Arial" panose="020B0604020202020204" pitchFamily="34" charset="0"/>
              </a:rPr>
            </a:br>
            <a:r>
              <a:rPr lang="en-GB" sz="2400" b="1" dirty="0">
                <a:solidFill>
                  <a:srgbClr val="0FA9AD"/>
                </a:solidFill>
                <a:latin typeface="Arial" panose="020B0604020202020204" pitchFamily="34" charset="0"/>
              </a:rPr>
              <a:t>2) </a:t>
            </a:r>
            <a:r>
              <a:rPr lang="en-GB" sz="2400" b="1" dirty="0" err="1">
                <a:solidFill>
                  <a:srgbClr val="0FA9AD"/>
                </a:solidFill>
                <a:latin typeface="Arial" panose="020B0604020202020204" pitchFamily="34" charset="0"/>
              </a:rPr>
              <a:t>Responde</a:t>
            </a:r>
            <a:r>
              <a:rPr lang="en-GB" sz="2400" b="1" dirty="0">
                <a:solidFill>
                  <a:srgbClr val="0FA9AD"/>
                </a:solidFill>
                <a:latin typeface="Arial" panose="020B0604020202020204" pitchFamily="34" charset="0"/>
              </a:rPr>
              <a:t> a dos </a:t>
            </a:r>
            <a:r>
              <a:rPr lang="en-GB" sz="2400" b="1" dirty="0" err="1">
                <a:solidFill>
                  <a:srgbClr val="0FA9AD"/>
                </a:solidFill>
                <a:latin typeface="Arial" panose="020B0604020202020204" pitchFamily="34" charset="0"/>
              </a:rPr>
              <a:t>preguntas</a:t>
            </a:r>
            <a:r>
              <a:rPr lang="en-GB" sz="2400" b="1" dirty="0">
                <a:solidFill>
                  <a:srgbClr val="0FA9AD"/>
                </a:solidFill>
                <a:latin typeface="Arial" panose="020B0604020202020204" pitchFamily="34" charset="0"/>
              </a:rPr>
              <a:t>.</a:t>
            </a:r>
            <a:br>
              <a:rPr lang="en-GB" sz="2400" b="1" dirty="0">
                <a:solidFill>
                  <a:srgbClr val="0FA9AD"/>
                </a:solidFill>
                <a:latin typeface="Arial" panose="020B0604020202020204" pitchFamily="34" charset="0"/>
              </a:rPr>
            </a:br>
            <a:r>
              <a:rPr lang="en-GB" sz="2400" b="1" dirty="0">
                <a:solidFill>
                  <a:srgbClr val="0FA9AD"/>
                </a:solidFill>
                <a:latin typeface="Arial" panose="020B0604020202020204" pitchFamily="34" charset="0"/>
              </a:rPr>
              <a:t>3) </a:t>
            </a:r>
            <a:r>
              <a:rPr lang="en-GB" sz="2400" b="1" dirty="0" err="1">
                <a:solidFill>
                  <a:srgbClr val="0FA9AD"/>
                </a:solidFill>
                <a:latin typeface="Arial" panose="020B0604020202020204" pitchFamily="34" charset="0"/>
              </a:rPr>
              <a:t>Haz</a:t>
            </a:r>
            <a:r>
              <a:rPr lang="en-GB" sz="2400" b="1" dirty="0">
                <a:solidFill>
                  <a:srgbClr val="0FA9AD"/>
                </a:solidFill>
                <a:latin typeface="Arial" panose="020B0604020202020204" pitchFamily="34" charset="0"/>
              </a:rPr>
              <a:t> dos </a:t>
            </a:r>
            <a:r>
              <a:rPr lang="en-GB" sz="2400" b="1" dirty="0" err="1">
                <a:solidFill>
                  <a:srgbClr val="0FA9AD"/>
                </a:solidFill>
                <a:latin typeface="Arial" panose="020B0604020202020204" pitchFamily="34" charset="0"/>
              </a:rPr>
              <a:t>preguntas</a:t>
            </a:r>
            <a:r>
              <a:rPr lang="en-GB" sz="2400" b="1" dirty="0">
                <a:solidFill>
                  <a:srgbClr val="0FA9AD"/>
                </a:solidFill>
                <a:latin typeface="Arial" panose="020B0604020202020204" pitchFamily="34" charset="0"/>
              </a:rPr>
              <a:t>.</a:t>
            </a:r>
            <a:endParaRPr lang="en-US" sz="2400" b="1" dirty="0">
              <a:solidFill>
                <a:srgbClr val="0FA9AD"/>
              </a:solidFill>
              <a:latin typeface="Arial" panose="020B0604020202020204" pitchFamily="34" charset="0"/>
            </a:endParaRPr>
          </a:p>
        </p:txBody>
      </p:sp>
    </p:spTree>
    <p:extLst>
      <p:ext uri="{BB962C8B-B14F-4D97-AF65-F5344CB8AC3E}">
        <p14:creationId xmlns:p14="http://schemas.microsoft.com/office/powerpoint/2010/main" val="21103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85" y="331929"/>
            <a:ext cx="6360878" cy="857250"/>
          </a:xfrm>
        </p:spPr>
        <p:style>
          <a:lnRef idx="2">
            <a:schemeClr val="dk1">
              <a:shade val="50000"/>
            </a:schemeClr>
          </a:lnRef>
          <a:fillRef idx="1">
            <a:schemeClr val="dk1"/>
          </a:fillRef>
          <a:effectRef idx="0">
            <a:schemeClr val="dk1"/>
          </a:effectRef>
          <a:fontRef idx="minor">
            <a:schemeClr val="lt1"/>
          </a:fontRef>
        </p:style>
        <p:txBody>
          <a:bodyPr>
            <a:noAutofit/>
          </a:bodyPr>
          <a:lstStyle/>
          <a:p>
            <a:pPr algn="l"/>
            <a:r>
              <a:rPr lang="en-GB" sz="3600" b="1" dirty="0" smtClean="0"/>
              <a:t>¿Est-</a:t>
            </a:r>
            <a:r>
              <a:rPr lang="en-GB" sz="3600" b="1" dirty="0" err="1" smtClean="0"/>
              <a:t>ce</a:t>
            </a:r>
            <a:r>
              <a:rPr lang="en-GB" sz="3600" b="1" dirty="0" smtClean="0"/>
              <a:t> que </a:t>
            </a:r>
            <a:r>
              <a:rPr lang="en-GB" sz="3600" b="1" dirty="0" err="1" smtClean="0"/>
              <a:t>tu</a:t>
            </a:r>
            <a:r>
              <a:rPr lang="en-GB" sz="3600" b="1" dirty="0" smtClean="0"/>
              <a:t> </a:t>
            </a:r>
            <a:r>
              <a:rPr lang="en-GB" sz="3600" b="1" dirty="0" err="1" smtClean="0"/>
              <a:t>joues</a:t>
            </a:r>
            <a:r>
              <a:rPr lang="en-GB" sz="3600" b="1" dirty="0" smtClean="0"/>
              <a:t> au basket?</a:t>
            </a:r>
            <a:endParaRPr lang="en-GB" sz="3600" b="1" dirty="0"/>
          </a:p>
        </p:txBody>
      </p:sp>
      <p:pic>
        <p:nvPicPr>
          <p:cNvPr id="5" name="Picture 4"/>
          <p:cNvPicPr>
            <a:picLocks noChangeAspect="1"/>
          </p:cNvPicPr>
          <p:nvPr/>
        </p:nvPicPr>
        <p:blipFill>
          <a:blip r:embed="rId2"/>
          <a:stretch>
            <a:fillRect/>
          </a:stretch>
        </p:blipFill>
        <p:spPr>
          <a:xfrm>
            <a:off x="1125211" y="1980849"/>
            <a:ext cx="6967427" cy="3398745"/>
          </a:xfrm>
          <a:prstGeom prst="rect">
            <a:avLst/>
          </a:prstGeom>
        </p:spPr>
      </p:pic>
      <p:sp>
        <p:nvSpPr>
          <p:cNvPr id="4" name="Oval Callout 3"/>
          <p:cNvSpPr/>
          <p:nvPr/>
        </p:nvSpPr>
        <p:spPr>
          <a:xfrm>
            <a:off x="482500" y="1453069"/>
            <a:ext cx="2185750" cy="1235746"/>
          </a:xfrm>
          <a:prstGeom prst="wedgeEllipseCallout">
            <a:avLst>
              <a:gd name="adj1" fmla="val 30295"/>
              <a:gd name="adj2" fmla="val 7717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err="1">
                <a:solidFill>
                  <a:prstClr val="black"/>
                </a:solidFill>
                <a:latin typeface="Rockwell" panose="02060603020205020403" pitchFamily="18" charset="0"/>
              </a:rPr>
              <a:t>Où</a:t>
            </a:r>
            <a:r>
              <a:rPr lang="en-GB" sz="4800" b="1" dirty="0">
                <a:solidFill>
                  <a:prstClr val="black"/>
                </a:solidFill>
                <a:latin typeface="Rockwell" panose="02060603020205020403" pitchFamily="18" charset="0"/>
              </a:rPr>
              <a:t>?</a:t>
            </a:r>
          </a:p>
        </p:txBody>
      </p:sp>
      <p:sp>
        <p:nvSpPr>
          <p:cNvPr id="6" name="Oval Callout 5"/>
          <p:cNvSpPr/>
          <p:nvPr/>
        </p:nvSpPr>
        <p:spPr>
          <a:xfrm>
            <a:off x="224853" y="4979956"/>
            <a:ext cx="3777521" cy="1198177"/>
          </a:xfrm>
          <a:prstGeom prst="wedgeEllipseCallout">
            <a:avLst>
              <a:gd name="adj1" fmla="val 51123"/>
              <a:gd name="adj2" fmla="val -45871"/>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prstClr val="black"/>
                </a:solidFill>
                <a:latin typeface="Rockwell" panose="02060603020205020403" pitchFamily="18" charset="0"/>
              </a:rPr>
              <a:t>Quand</a:t>
            </a:r>
            <a:r>
              <a:rPr lang="en-GB" sz="4000" b="1" dirty="0">
                <a:solidFill>
                  <a:prstClr val="black"/>
                </a:solidFill>
                <a:latin typeface="Rockwell" panose="02060603020205020403" pitchFamily="18" charset="0"/>
              </a:rPr>
              <a:t>…?</a:t>
            </a:r>
          </a:p>
        </p:txBody>
      </p:sp>
      <p:sp>
        <p:nvSpPr>
          <p:cNvPr id="7" name="Oval Callout 6"/>
          <p:cNvSpPr/>
          <p:nvPr/>
        </p:nvSpPr>
        <p:spPr>
          <a:xfrm>
            <a:off x="4645085" y="5270377"/>
            <a:ext cx="4377128" cy="1273993"/>
          </a:xfrm>
          <a:prstGeom prst="wedgeEllipseCallout">
            <a:avLst>
              <a:gd name="adj1" fmla="val -26276"/>
              <a:gd name="adj2" fmla="val -78974"/>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prstClr val="white"/>
                </a:solidFill>
                <a:latin typeface="Rockwell" panose="02060603020205020403" pitchFamily="18" charset="0"/>
              </a:rPr>
              <a:t>Pourquoi</a:t>
            </a:r>
            <a:r>
              <a:rPr lang="en-GB" sz="3600" b="1" dirty="0">
                <a:solidFill>
                  <a:prstClr val="white"/>
                </a:solidFill>
                <a:latin typeface="Rockwell" panose="02060603020205020403" pitchFamily="18" charset="0"/>
              </a:rPr>
              <a:t>…?</a:t>
            </a:r>
          </a:p>
        </p:txBody>
      </p:sp>
      <p:sp>
        <p:nvSpPr>
          <p:cNvPr id="8" name="Oval Callout 7"/>
          <p:cNvSpPr/>
          <p:nvPr/>
        </p:nvSpPr>
        <p:spPr>
          <a:xfrm>
            <a:off x="5241500" y="1244757"/>
            <a:ext cx="3493849" cy="1652369"/>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Rockwell" panose="02060603020205020403" pitchFamily="18" charset="0"/>
              </a:rPr>
              <a:t>Avec qui…?</a:t>
            </a:r>
          </a:p>
        </p:txBody>
      </p:sp>
    </p:spTree>
    <p:extLst>
      <p:ext uri="{BB962C8B-B14F-4D97-AF65-F5344CB8AC3E}">
        <p14:creationId xmlns:p14="http://schemas.microsoft.com/office/powerpoint/2010/main" val="180896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a:blip r:embed="rId3"/>
          <a:stretch>
            <a:fillRect/>
          </a:stretch>
        </p:blipFill>
        <p:spPr>
          <a:xfrm>
            <a:off x="968716" y="317954"/>
            <a:ext cx="7429500" cy="5467350"/>
          </a:xfrm>
          <a:prstGeom prst="rect">
            <a:avLst/>
          </a:prstGeom>
        </p:spPr>
      </p:pic>
      <p:sp>
        <p:nvSpPr>
          <p:cNvPr id="4" name="Cloud Callout 3"/>
          <p:cNvSpPr/>
          <p:nvPr/>
        </p:nvSpPr>
        <p:spPr>
          <a:xfrm>
            <a:off x="255373" y="164757"/>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5" name="Cloud Callout 4"/>
          <p:cNvSpPr/>
          <p:nvPr/>
        </p:nvSpPr>
        <p:spPr>
          <a:xfrm>
            <a:off x="6842113" y="164757"/>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255373" y="5502618"/>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10" name="Cloud Callout 9"/>
          <p:cNvSpPr/>
          <p:nvPr/>
        </p:nvSpPr>
        <p:spPr>
          <a:xfrm>
            <a:off x="4927715" y="5600699"/>
            <a:ext cx="2046514" cy="1190625"/>
          </a:xfrm>
          <a:prstGeom prst="cloudCallout">
            <a:avLst>
              <a:gd name="adj1" fmla="val -44742"/>
              <a:gd name="adj2" fmla="val -6374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11" name="Rectangle 10"/>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112479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725" y="402432"/>
            <a:ext cx="9048750" cy="5486400"/>
          </a:xfrm>
          <a:prstGeom prst="rect">
            <a:avLst/>
          </a:prstGeom>
        </p:spPr>
      </p:pic>
      <p:sp>
        <p:nvSpPr>
          <p:cNvPr id="3" name="Rectangle 2"/>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sp>
        <p:nvSpPr>
          <p:cNvPr id="5" name="Cloud Callout 4"/>
          <p:cNvSpPr/>
          <p:nvPr/>
        </p:nvSpPr>
        <p:spPr>
          <a:xfrm>
            <a:off x="85725" y="41134"/>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6" name="Cloud Callout 5"/>
          <p:cNvSpPr/>
          <p:nvPr/>
        </p:nvSpPr>
        <p:spPr>
          <a:xfrm>
            <a:off x="7041264" y="41134"/>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85725" y="5536862"/>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8" name="Cloud Callout 7"/>
          <p:cNvSpPr/>
          <p:nvPr/>
        </p:nvSpPr>
        <p:spPr>
          <a:xfrm>
            <a:off x="4927715" y="5600699"/>
            <a:ext cx="2046514" cy="1190625"/>
          </a:xfrm>
          <a:prstGeom prst="cloudCallout">
            <a:avLst>
              <a:gd name="adj1" fmla="val -44742"/>
              <a:gd name="adj2" fmla="val -637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5996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3083" y="787400"/>
          <a:ext cx="2493817" cy="5933440"/>
        </p:xfrm>
        <a:graphic>
          <a:graphicData uri="http://schemas.openxmlformats.org/drawingml/2006/table">
            <a:tbl>
              <a:tblPr firstRow="1" bandRow="1">
                <a:tableStyleId>{5940675A-B579-460E-94D1-54222C63F5DA}</a:tableStyleId>
              </a:tblPr>
              <a:tblGrid>
                <a:gridCol w="2493817"/>
              </a:tblGrid>
              <a:tr h="370840">
                <a:tc>
                  <a:txBody>
                    <a:bodyPr/>
                    <a:lstStyle/>
                    <a:p>
                      <a:pPr algn="l"/>
                      <a:r>
                        <a:rPr lang="en-GB" dirty="0" err="1" smtClean="0"/>
                        <a:t>nadar</a:t>
                      </a:r>
                      <a:endParaRPr lang="en-GB" dirty="0"/>
                    </a:p>
                  </a:txBody>
                  <a:tcPr anchor="ctr"/>
                </a:tc>
              </a:tr>
              <a:tr h="370840">
                <a:tc>
                  <a:txBody>
                    <a:bodyPr/>
                    <a:lstStyle/>
                    <a:p>
                      <a:pPr algn="l"/>
                      <a:r>
                        <a:rPr lang="en-GB" dirty="0" err="1" smtClean="0"/>
                        <a:t>tomar</a:t>
                      </a:r>
                      <a:r>
                        <a:rPr lang="en-GB" dirty="0" smtClean="0"/>
                        <a:t> el sol</a:t>
                      </a:r>
                      <a:endParaRPr lang="en-GB" dirty="0"/>
                    </a:p>
                  </a:txBody>
                  <a:tcPr anchor="ctr"/>
                </a:tc>
              </a:tr>
              <a:tr h="370840">
                <a:tc>
                  <a:txBody>
                    <a:bodyPr/>
                    <a:lstStyle/>
                    <a:p>
                      <a:pPr algn="l"/>
                      <a:r>
                        <a:rPr lang="en-GB" dirty="0" err="1" smtClean="0"/>
                        <a:t>escuchar</a:t>
                      </a:r>
                      <a:endParaRPr lang="en-GB" dirty="0"/>
                    </a:p>
                  </a:txBody>
                  <a:tcPr anchor="ctr"/>
                </a:tc>
              </a:tr>
              <a:tr h="370840">
                <a:tc>
                  <a:txBody>
                    <a:bodyPr/>
                    <a:lstStyle/>
                    <a:p>
                      <a:pPr algn="l"/>
                      <a:r>
                        <a:rPr lang="en-GB" dirty="0" err="1" smtClean="0"/>
                        <a:t>montar</a:t>
                      </a:r>
                      <a:endParaRPr lang="en-GB" dirty="0"/>
                    </a:p>
                  </a:txBody>
                  <a:tcPr anchor="ctr"/>
                </a:tc>
              </a:tr>
              <a:tr h="370840">
                <a:tc>
                  <a:txBody>
                    <a:bodyPr/>
                    <a:lstStyle/>
                    <a:p>
                      <a:pPr algn="l"/>
                      <a:r>
                        <a:rPr lang="en-GB" dirty="0" err="1" smtClean="0"/>
                        <a:t>tocar</a:t>
                      </a:r>
                      <a:endParaRPr lang="en-GB" dirty="0"/>
                    </a:p>
                  </a:txBody>
                  <a:tcPr anchor="ctr"/>
                </a:tc>
              </a:tr>
              <a:tr h="370840">
                <a:tc>
                  <a:txBody>
                    <a:bodyPr/>
                    <a:lstStyle/>
                    <a:p>
                      <a:pPr algn="l"/>
                      <a:r>
                        <a:rPr lang="en-GB" dirty="0" err="1" smtClean="0"/>
                        <a:t>descansar</a:t>
                      </a:r>
                      <a:endParaRPr lang="en-GB" dirty="0"/>
                    </a:p>
                  </a:txBody>
                  <a:tcPr anchor="ctr"/>
                </a:tc>
              </a:tr>
              <a:tr h="370840">
                <a:tc>
                  <a:txBody>
                    <a:bodyPr/>
                    <a:lstStyle/>
                    <a:p>
                      <a:pPr algn="l"/>
                      <a:r>
                        <a:rPr lang="en-GB" dirty="0" err="1" smtClean="0"/>
                        <a:t>comprar</a:t>
                      </a:r>
                      <a:endParaRPr lang="en-GB" dirty="0"/>
                    </a:p>
                  </a:txBody>
                  <a:tcPr anchor="ctr"/>
                </a:tc>
              </a:tr>
              <a:tr h="370840">
                <a:tc>
                  <a:txBody>
                    <a:bodyPr/>
                    <a:lstStyle/>
                    <a:p>
                      <a:pPr algn="l"/>
                      <a:r>
                        <a:rPr lang="en-GB" dirty="0" err="1" smtClean="0"/>
                        <a:t>bailar</a:t>
                      </a:r>
                      <a:endParaRPr lang="en-GB" dirty="0"/>
                    </a:p>
                  </a:txBody>
                  <a:tcPr anchor="ctr"/>
                </a:tc>
              </a:tr>
              <a:tr h="370840">
                <a:tc>
                  <a:txBody>
                    <a:bodyPr/>
                    <a:lstStyle/>
                    <a:p>
                      <a:pPr algn="l"/>
                      <a:r>
                        <a:rPr lang="en-GB" dirty="0" smtClean="0"/>
                        <a:t>usar</a:t>
                      </a:r>
                      <a:endParaRPr lang="en-GB" dirty="0"/>
                    </a:p>
                  </a:txBody>
                  <a:tcPr anchor="ctr"/>
                </a:tc>
              </a:tr>
              <a:tr h="370840">
                <a:tc>
                  <a:txBody>
                    <a:bodyPr/>
                    <a:lstStyle/>
                    <a:p>
                      <a:pPr algn="l"/>
                      <a:r>
                        <a:rPr lang="en-GB" dirty="0" err="1" smtClean="0"/>
                        <a:t>estar</a:t>
                      </a:r>
                      <a:endParaRPr lang="en-GB" dirty="0"/>
                    </a:p>
                  </a:txBody>
                  <a:tcPr anchor="ctr"/>
                </a:tc>
              </a:tr>
              <a:tr h="370840">
                <a:tc>
                  <a:txBody>
                    <a:bodyPr/>
                    <a:lstStyle/>
                    <a:p>
                      <a:pPr algn="l"/>
                      <a:r>
                        <a:rPr lang="en-GB" dirty="0" err="1" smtClean="0"/>
                        <a:t>jugar</a:t>
                      </a:r>
                      <a:r>
                        <a:rPr lang="en-GB" dirty="0" smtClean="0"/>
                        <a:t>* (</a:t>
                      </a:r>
                      <a:r>
                        <a:rPr lang="en-GB" dirty="0" err="1" smtClean="0"/>
                        <a:t>juego</a:t>
                      </a:r>
                      <a:r>
                        <a:rPr lang="en-GB" dirty="0" smtClean="0"/>
                        <a:t>)</a:t>
                      </a:r>
                      <a:endParaRPr lang="en-GB" dirty="0"/>
                    </a:p>
                  </a:txBody>
                  <a:tcPr anchor="ctr"/>
                </a:tc>
              </a:tr>
              <a:tr h="370840">
                <a:tc>
                  <a:txBody>
                    <a:bodyPr/>
                    <a:lstStyle/>
                    <a:p>
                      <a:pPr algn="l"/>
                      <a:r>
                        <a:rPr lang="en-GB" dirty="0" err="1" smtClean="0"/>
                        <a:t>hacer</a:t>
                      </a:r>
                      <a:r>
                        <a:rPr lang="en-GB" dirty="0" smtClean="0"/>
                        <a:t>* (</a:t>
                      </a:r>
                      <a:r>
                        <a:rPr lang="en-GB" dirty="0" err="1" smtClean="0"/>
                        <a:t>hago</a:t>
                      </a:r>
                      <a:r>
                        <a:rPr lang="en-GB" dirty="0" smtClean="0"/>
                        <a:t>)</a:t>
                      </a:r>
                      <a:endParaRPr lang="en-GB" dirty="0"/>
                    </a:p>
                  </a:txBody>
                  <a:tcPr anchor="ctr"/>
                </a:tc>
              </a:tr>
              <a:tr h="370840">
                <a:tc>
                  <a:txBody>
                    <a:bodyPr/>
                    <a:lstStyle/>
                    <a:p>
                      <a:pPr algn="l"/>
                      <a:r>
                        <a:rPr lang="en-GB" dirty="0" err="1" smtClean="0"/>
                        <a:t>ver</a:t>
                      </a:r>
                      <a:endParaRPr lang="en-GB" dirty="0"/>
                    </a:p>
                  </a:txBody>
                  <a:tcPr anchor="ctr"/>
                </a:tc>
              </a:tr>
              <a:tr h="370840">
                <a:tc>
                  <a:txBody>
                    <a:bodyPr/>
                    <a:lstStyle/>
                    <a:p>
                      <a:pPr algn="l"/>
                      <a:r>
                        <a:rPr lang="en-GB" dirty="0" smtClean="0"/>
                        <a:t>leer</a:t>
                      </a:r>
                      <a:endParaRPr lang="en-GB" dirty="0"/>
                    </a:p>
                  </a:txBody>
                  <a:tcPr anchor="ctr"/>
                </a:tc>
              </a:tr>
              <a:tr h="370840">
                <a:tc>
                  <a:txBody>
                    <a:bodyPr/>
                    <a:lstStyle/>
                    <a:p>
                      <a:pPr algn="l"/>
                      <a:r>
                        <a:rPr lang="en-GB" dirty="0" err="1" smtClean="0"/>
                        <a:t>salir</a:t>
                      </a:r>
                      <a:r>
                        <a:rPr lang="en-GB" dirty="0" smtClean="0"/>
                        <a:t>* (</a:t>
                      </a:r>
                      <a:r>
                        <a:rPr lang="en-GB" dirty="0" err="1" smtClean="0"/>
                        <a:t>salgo</a:t>
                      </a:r>
                      <a:r>
                        <a:rPr lang="en-GB"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ir</a:t>
                      </a:r>
                      <a:r>
                        <a:rPr lang="en-GB" dirty="0" smtClean="0"/>
                        <a:t>*</a:t>
                      </a:r>
                    </a:p>
                  </a:txBody>
                  <a:tcPr anchor="ctr"/>
                </a:tc>
              </a:tr>
            </a:tbl>
          </a:graphicData>
        </a:graphic>
      </p:graphicFrame>
      <p:sp>
        <p:nvSpPr>
          <p:cNvPr id="3" name="TextBox 2"/>
          <p:cNvSpPr txBox="1"/>
          <p:nvPr/>
        </p:nvSpPr>
        <p:spPr>
          <a:xfrm>
            <a:off x="3241964" y="290945"/>
            <a:ext cx="2493817" cy="461665"/>
          </a:xfrm>
          <a:prstGeom prst="rect">
            <a:avLst/>
          </a:prstGeom>
          <a:noFill/>
        </p:spPr>
        <p:txBody>
          <a:bodyPr wrap="square" rtlCol="0">
            <a:spAutoFit/>
          </a:bodyPr>
          <a:lstStyle/>
          <a:p>
            <a:pPr algn="ctr"/>
            <a:r>
              <a:rPr lang="en-GB" sz="2400" b="1" dirty="0" err="1" smtClean="0">
                <a:solidFill>
                  <a:prstClr val="black"/>
                </a:solidFill>
              </a:rPr>
              <a:t>infinitivo</a:t>
            </a:r>
            <a:endParaRPr lang="en-GB" sz="2400" b="1" dirty="0">
              <a:solidFill>
                <a:prstClr val="black"/>
              </a:solidFill>
            </a:endParaRPr>
          </a:p>
        </p:txBody>
      </p:sp>
      <p:sp>
        <p:nvSpPr>
          <p:cNvPr id="5" name="TextBox 4"/>
          <p:cNvSpPr txBox="1"/>
          <p:nvPr/>
        </p:nvSpPr>
        <p:spPr>
          <a:xfrm>
            <a:off x="5832764" y="152400"/>
            <a:ext cx="3214254" cy="2308324"/>
          </a:xfrm>
          <a:prstGeom prst="rect">
            <a:avLst/>
          </a:prstGeom>
          <a:solidFill>
            <a:schemeClr val="accent4">
              <a:lumMod val="20000"/>
              <a:lumOff val="80000"/>
            </a:schemeClr>
          </a:solidFill>
          <a:ln w="28575">
            <a:solidFill>
              <a:schemeClr val="accent2">
                <a:lumMod val="75000"/>
              </a:schemeClr>
            </a:solidFill>
          </a:ln>
          <a:effectLst>
            <a:outerShdw blurRad="50800" dist="38100" dir="5400000" algn="t" rotWithShape="0">
              <a:prstClr val="black">
                <a:alpha val="40000"/>
              </a:prstClr>
            </a:outerShdw>
          </a:effectLst>
        </p:spPr>
        <p:txBody>
          <a:bodyPr wrap="square" rtlCol="0">
            <a:spAutoFit/>
          </a:bodyPr>
          <a:lstStyle/>
          <a:p>
            <a:r>
              <a:rPr lang="en-GB" dirty="0" smtClean="0">
                <a:solidFill>
                  <a:prstClr val="black"/>
                </a:solidFill>
              </a:rPr>
              <a:t>To say who is doing what, change the infinitive. </a:t>
            </a:r>
            <a:br>
              <a:rPr lang="en-GB" dirty="0" smtClean="0">
                <a:solidFill>
                  <a:prstClr val="black"/>
                </a:solidFill>
              </a:rPr>
            </a:br>
            <a:r>
              <a:rPr lang="en-GB" dirty="0" smtClean="0">
                <a:solidFill>
                  <a:prstClr val="black"/>
                </a:solidFill>
              </a:rPr>
              <a:t>Remove –</a:t>
            </a:r>
            <a:r>
              <a:rPr lang="en-GB" dirty="0" err="1" smtClean="0">
                <a:solidFill>
                  <a:prstClr val="black"/>
                </a:solidFill>
              </a:rPr>
              <a:t>ar</a:t>
            </a:r>
            <a:r>
              <a:rPr lang="en-GB" dirty="0" smtClean="0">
                <a:solidFill>
                  <a:prstClr val="black"/>
                </a:solidFill>
              </a:rPr>
              <a:t>/-</a:t>
            </a:r>
            <a:r>
              <a:rPr lang="en-GB" dirty="0" err="1" smtClean="0">
                <a:solidFill>
                  <a:prstClr val="black"/>
                </a:solidFill>
              </a:rPr>
              <a:t>er</a:t>
            </a:r>
            <a:r>
              <a:rPr lang="en-GB" dirty="0" smtClean="0">
                <a:solidFill>
                  <a:prstClr val="black"/>
                </a:solidFill>
              </a:rPr>
              <a:t>/-</a:t>
            </a:r>
            <a:r>
              <a:rPr lang="en-GB" dirty="0" err="1" smtClean="0">
                <a:solidFill>
                  <a:prstClr val="black"/>
                </a:solidFill>
              </a:rPr>
              <a:t>ir</a:t>
            </a:r>
            <a:r>
              <a:rPr lang="en-GB" dirty="0" smtClean="0">
                <a:solidFill>
                  <a:prstClr val="black"/>
                </a:solidFill>
              </a:rPr>
              <a:t> and add:</a:t>
            </a:r>
            <a:br>
              <a:rPr lang="en-GB" dirty="0" smtClean="0">
                <a:solidFill>
                  <a:prstClr val="black"/>
                </a:solidFill>
              </a:rPr>
            </a:br>
            <a:r>
              <a:rPr lang="en-GB" dirty="0" smtClean="0">
                <a:solidFill>
                  <a:prstClr val="black"/>
                </a:solidFill>
              </a:rPr>
              <a:t>I = -o </a:t>
            </a:r>
            <a:br>
              <a:rPr lang="en-GB" dirty="0" smtClean="0">
                <a:solidFill>
                  <a:prstClr val="black"/>
                </a:solidFill>
              </a:rPr>
            </a:br>
            <a:r>
              <a:rPr lang="en-GB" dirty="0" smtClean="0">
                <a:solidFill>
                  <a:prstClr val="black"/>
                </a:solidFill>
              </a:rPr>
              <a:t>you = -as / -</a:t>
            </a:r>
            <a:r>
              <a:rPr lang="en-GB" dirty="0" err="1" smtClean="0">
                <a:solidFill>
                  <a:prstClr val="black"/>
                </a:solidFill>
              </a:rPr>
              <a:t>es</a:t>
            </a:r>
            <a:r>
              <a:rPr lang="en-GB" dirty="0" smtClean="0">
                <a:solidFill>
                  <a:prstClr val="black"/>
                </a:solidFill>
              </a:rPr>
              <a:t/>
            </a:r>
            <a:br>
              <a:rPr lang="en-GB" dirty="0" smtClean="0">
                <a:solidFill>
                  <a:prstClr val="black"/>
                </a:solidFill>
              </a:rPr>
            </a:br>
            <a:r>
              <a:rPr lang="en-GB" b="1" dirty="0" smtClean="0">
                <a:solidFill>
                  <a:prstClr val="black"/>
                </a:solidFill>
              </a:rPr>
              <a:t>s/he = -a / -e</a:t>
            </a:r>
            <a:r>
              <a:rPr lang="en-GB" dirty="0" smtClean="0">
                <a:solidFill>
                  <a:prstClr val="black"/>
                </a:solidFill>
              </a:rPr>
              <a:t/>
            </a:r>
            <a:br>
              <a:rPr lang="en-GB" dirty="0" smtClean="0">
                <a:solidFill>
                  <a:prstClr val="black"/>
                </a:solidFill>
              </a:rPr>
            </a:br>
            <a:r>
              <a:rPr lang="en-GB" dirty="0" smtClean="0">
                <a:solidFill>
                  <a:prstClr val="black"/>
                </a:solidFill>
              </a:rPr>
              <a:t>we = -</a:t>
            </a:r>
            <a:r>
              <a:rPr lang="en-GB" dirty="0" err="1" smtClean="0">
                <a:solidFill>
                  <a:prstClr val="black"/>
                </a:solidFill>
              </a:rPr>
              <a:t>amos</a:t>
            </a:r>
            <a:r>
              <a:rPr lang="en-GB" dirty="0" smtClean="0">
                <a:solidFill>
                  <a:prstClr val="black"/>
                </a:solidFill>
              </a:rPr>
              <a:t> / -</a:t>
            </a:r>
            <a:r>
              <a:rPr lang="en-GB" dirty="0" err="1" smtClean="0">
                <a:solidFill>
                  <a:prstClr val="black"/>
                </a:solidFill>
              </a:rPr>
              <a:t>emos</a:t>
            </a:r>
            <a:r>
              <a:rPr lang="en-GB" dirty="0" smtClean="0">
                <a:solidFill>
                  <a:prstClr val="black"/>
                </a:solidFill>
              </a:rPr>
              <a:t> / -</a:t>
            </a:r>
            <a:r>
              <a:rPr lang="en-GB" dirty="0" err="1" smtClean="0">
                <a:solidFill>
                  <a:prstClr val="black"/>
                </a:solidFill>
              </a:rPr>
              <a:t>imos</a:t>
            </a:r>
            <a:r>
              <a:rPr lang="en-GB" dirty="0" smtClean="0">
                <a:solidFill>
                  <a:prstClr val="black"/>
                </a:solidFill>
              </a:rPr>
              <a:t/>
            </a:r>
            <a:br>
              <a:rPr lang="en-GB" dirty="0" smtClean="0">
                <a:solidFill>
                  <a:prstClr val="black"/>
                </a:solidFill>
              </a:rPr>
            </a:br>
            <a:r>
              <a:rPr lang="en-GB" b="1" dirty="0" smtClean="0">
                <a:solidFill>
                  <a:prstClr val="black"/>
                </a:solidFill>
              </a:rPr>
              <a:t>they = -an /-</a:t>
            </a:r>
            <a:r>
              <a:rPr lang="en-GB" b="1" dirty="0" err="1" smtClean="0">
                <a:solidFill>
                  <a:prstClr val="black"/>
                </a:solidFill>
              </a:rPr>
              <a:t>en</a:t>
            </a:r>
            <a:endParaRPr lang="en-GB" b="1" dirty="0">
              <a:solidFill>
                <a:prstClr val="black"/>
              </a:solidFill>
            </a:endParaRPr>
          </a:p>
        </p:txBody>
      </p:sp>
      <p:sp>
        <p:nvSpPr>
          <p:cNvPr id="6" name="Rectangle 5"/>
          <p:cNvSpPr/>
          <p:nvPr/>
        </p:nvSpPr>
        <p:spPr>
          <a:xfrm>
            <a:off x="5832764" y="2660073"/>
            <a:ext cx="3214254" cy="40607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err="1" smtClean="0">
                <a:solidFill>
                  <a:prstClr val="black"/>
                </a:solidFill>
              </a:rPr>
              <a:t>Más</a:t>
            </a:r>
            <a:r>
              <a:rPr lang="en-GB" sz="2000" b="1" dirty="0" smtClean="0">
                <a:solidFill>
                  <a:prstClr val="black"/>
                </a:solidFill>
              </a:rPr>
              <a:t> </a:t>
            </a:r>
            <a:r>
              <a:rPr lang="en-GB" sz="2000" b="1" dirty="0" err="1" smtClean="0">
                <a:solidFill>
                  <a:prstClr val="black"/>
                </a:solidFill>
              </a:rPr>
              <a:t>vocabulario</a:t>
            </a:r>
            <a:r>
              <a:rPr lang="en-GB" sz="2000" b="1" dirty="0" smtClean="0">
                <a:solidFill>
                  <a:prstClr val="black"/>
                </a:solidFill>
              </a:rPr>
              <a:t>:</a:t>
            </a:r>
          </a:p>
          <a:p>
            <a:r>
              <a:rPr lang="en-GB" sz="1600" dirty="0" err="1" smtClean="0">
                <a:solidFill>
                  <a:prstClr val="black"/>
                </a:solidFill>
              </a:rPr>
              <a:t>en</a:t>
            </a:r>
            <a:r>
              <a:rPr lang="en-GB" sz="1600" dirty="0" smtClean="0">
                <a:solidFill>
                  <a:prstClr val="black"/>
                </a:solidFill>
              </a:rPr>
              <a:t> el mar / </a:t>
            </a:r>
            <a:r>
              <a:rPr lang="en-GB" sz="1600" dirty="0" err="1" smtClean="0">
                <a:solidFill>
                  <a:prstClr val="black"/>
                </a:solidFill>
              </a:rPr>
              <a:t>en</a:t>
            </a:r>
            <a:r>
              <a:rPr lang="en-GB" sz="1600" dirty="0" smtClean="0">
                <a:solidFill>
                  <a:prstClr val="black"/>
                </a:solidFill>
              </a:rPr>
              <a:t> la </a:t>
            </a:r>
            <a:r>
              <a:rPr lang="en-GB" sz="1600" dirty="0" err="1" smtClean="0">
                <a:solidFill>
                  <a:prstClr val="black"/>
                </a:solidFill>
              </a:rPr>
              <a:t>piscina</a:t>
            </a:r>
            <a:r>
              <a:rPr lang="en-GB" sz="1600" dirty="0" smtClean="0">
                <a:solidFill>
                  <a:prstClr val="black"/>
                </a:solidFill>
              </a:rPr>
              <a:t/>
            </a:r>
            <a:br>
              <a:rPr lang="en-GB" sz="1600" dirty="0" smtClean="0">
                <a:solidFill>
                  <a:prstClr val="black"/>
                </a:solidFill>
              </a:rPr>
            </a:br>
            <a:r>
              <a:rPr lang="en-GB" sz="1600" dirty="0" smtClean="0">
                <a:solidFill>
                  <a:prstClr val="black"/>
                </a:solidFill>
              </a:rPr>
              <a:t>a </a:t>
            </a:r>
            <a:r>
              <a:rPr lang="en-GB" sz="1600" dirty="0" err="1" smtClean="0">
                <a:solidFill>
                  <a:prstClr val="black"/>
                </a:solidFill>
              </a:rPr>
              <a:t>caballo</a:t>
            </a:r>
            <a:r>
              <a:rPr lang="en-GB" sz="1600" dirty="0" smtClean="0">
                <a:solidFill>
                  <a:prstClr val="black"/>
                </a:solidFill>
              </a:rPr>
              <a:t> / </a:t>
            </a:r>
            <a:r>
              <a:rPr lang="en-GB" sz="1600" dirty="0" err="1" smtClean="0">
                <a:solidFill>
                  <a:prstClr val="black"/>
                </a:solidFill>
              </a:rPr>
              <a:t>en</a:t>
            </a:r>
            <a:r>
              <a:rPr lang="en-GB" sz="1600" dirty="0" smtClean="0">
                <a:solidFill>
                  <a:prstClr val="black"/>
                </a:solidFill>
              </a:rPr>
              <a:t> </a:t>
            </a:r>
            <a:r>
              <a:rPr lang="en-GB" sz="1600" dirty="0" err="1" smtClean="0">
                <a:solidFill>
                  <a:prstClr val="black"/>
                </a:solidFill>
              </a:rPr>
              <a:t>bici</a:t>
            </a:r>
            <a:r>
              <a:rPr lang="en-GB" sz="1600" dirty="0" smtClean="0">
                <a:solidFill>
                  <a:prstClr val="black"/>
                </a:solidFill>
              </a:rPr>
              <a:t/>
            </a:r>
            <a:br>
              <a:rPr lang="en-GB" sz="1600" dirty="0" smtClean="0">
                <a:solidFill>
                  <a:prstClr val="black"/>
                </a:solidFill>
              </a:rPr>
            </a:br>
            <a:r>
              <a:rPr lang="en-GB" sz="1600" dirty="0" smtClean="0">
                <a:solidFill>
                  <a:prstClr val="black"/>
                </a:solidFill>
              </a:rPr>
              <a:t>la </a:t>
            </a:r>
            <a:r>
              <a:rPr lang="en-GB" sz="1600" dirty="0" err="1" smtClean="0">
                <a:solidFill>
                  <a:prstClr val="black"/>
                </a:solidFill>
              </a:rPr>
              <a:t>guitarra</a:t>
            </a:r>
            <a:r>
              <a:rPr lang="en-GB" sz="1600" dirty="0" smtClean="0">
                <a:solidFill>
                  <a:prstClr val="black"/>
                </a:solidFill>
              </a:rPr>
              <a:t/>
            </a:r>
            <a:br>
              <a:rPr lang="en-GB" sz="1600" dirty="0" smtClean="0">
                <a:solidFill>
                  <a:prstClr val="black"/>
                </a:solidFill>
              </a:rPr>
            </a:br>
            <a:r>
              <a:rPr lang="en-GB" sz="1600" dirty="0" smtClean="0">
                <a:solidFill>
                  <a:prstClr val="black"/>
                </a:solidFill>
              </a:rPr>
              <a:t>un </a:t>
            </a:r>
            <a:r>
              <a:rPr lang="en-GB" sz="1600" dirty="0" err="1" smtClean="0">
                <a:solidFill>
                  <a:prstClr val="black"/>
                </a:solidFill>
              </a:rPr>
              <a:t>helado</a:t>
            </a:r>
            <a:r>
              <a:rPr lang="en-GB" sz="1600" dirty="0" smtClean="0">
                <a:solidFill>
                  <a:prstClr val="black"/>
                </a:solidFill>
              </a:rPr>
              <a:t/>
            </a:r>
            <a:br>
              <a:rPr lang="en-GB" sz="1600" dirty="0" smtClean="0">
                <a:solidFill>
                  <a:prstClr val="black"/>
                </a:solidFill>
              </a:rPr>
            </a:br>
            <a:r>
              <a:rPr lang="en-GB" sz="1600" dirty="0" smtClean="0">
                <a:solidFill>
                  <a:prstClr val="black"/>
                </a:solidFill>
              </a:rPr>
              <a:t>el </a:t>
            </a:r>
            <a:r>
              <a:rPr lang="en-GB" sz="1600" dirty="0" err="1" smtClean="0">
                <a:solidFill>
                  <a:prstClr val="black"/>
                </a:solidFill>
              </a:rPr>
              <a:t>ordenador</a:t>
            </a:r>
            <a:r>
              <a:rPr lang="en-GB" sz="1600" dirty="0" smtClean="0">
                <a:solidFill>
                  <a:prstClr val="black"/>
                </a:solidFill>
              </a:rPr>
              <a:t/>
            </a:r>
            <a:br>
              <a:rPr lang="en-GB" sz="1600" dirty="0" smtClean="0">
                <a:solidFill>
                  <a:prstClr val="black"/>
                </a:solidFill>
              </a:rPr>
            </a:br>
            <a:r>
              <a:rPr lang="en-GB" sz="1600" dirty="0" smtClean="0">
                <a:solidFill>
                  <a:prstClr val="black"/>
                </a:solidFill>
              </a:rPr>
              <a:t>al </a:t>
            </a:r>
            <a:r>
              <a:rPr lang="en-GB" sz="1600" dirty="0" err="1" smtClean="0">
                <a:solidFill>
                  <a:prstClr val="black"/>
                </a:solidFill>
              </a:rPr>
              <a:t>aire</a:t>
            </a:r>
            <a:r>
              <a:rPr lang="en-GB" sz="1600" dirty="0" smtClean="0">
                <a:solidFill>
                  <a:prstClr val="black"/>
                </a:solidFill>
              </a:rPr>
              <a:t> </a:t>
            </a:r>
            <a:r>
              <a:rPr lang="en-GB" sz="1600" dirty="0" err="1" smtClean="0">
                <a:solidFill>
                  <a:prstClr val="black"/>
                </a:solidFill>
              </a:rPr>
              <a:t>libre</a:t>
            </a:r>
            <a:r>
              <a:rPr lang="en-GB" sz="1600" dirty="0" smtClean="0">
                <a:solidFill>
                  <a:prstClr val="black"/>
                </a:solidFill>
              </a:rPr>
              <a:t> / de </a:t>
            </a:r>
            <a:r>
              <a:rPr lang="en-GB" sz="1600" dirty="0" err="1" smtClean="0">
                <a:solidFill>
                  <a:prstClr val="black"/>
                </a:solidFill>
              </a:rPr>
              <a:t>vacaciones</a:t>
            </a:r>
            <a:r>
              <a:rPr lang="en-GB" sz="1600" dirty="0" smtClean="0">
                <a:solidFill>
                  <a:prstClr val="black"/>
                </a:solidFill>
              </a:rPr>
              <a:t/>
            </a:r>
            <a:br>
              <a:rPr lang="en-GB" sz="1600" dirty="0" smtClean="0">
                <a:solidFill>
                  <a:prstClr val="black"/>
                </a:solidFill>
              </a:rPr>
            </a:br>
            <a:r>
              <a:rPr lang="en-GB" sz="1600" dirty="0" smtClean="0">
                <a:solidFill>
                  <a:prstClr val="black"/>
                </a:solidFill>
              </a:rPr>
              <a:t>a </a:t>
            </a:r>
            <a:r>
              <a:rPr lang="en-GB" sz="1600" dirty="0" err="1" smtClean="0">
                <a:solidFill>
                  <a:prstClr val="black"/>
                </a:solidFill>
              </a:rPr>
              <a:t>los</a:t>
            </a:r>
            <a:r>
              <a:rPr lang="en-GB" sz="1600" dirty="0" smtClean="0">
                <a:solidFill>
                  <a:prstClr val="black"/>
                </a:solidFill>
              </a:rPr>
              <a:t> </a:t>
            </a:r>
            <a:r>
              <a:rPr lang="en-GB" sz="1600" dirty="0" err="1" smtClean="0">
                <a:solidFill>
                  <a:prstClr val="black"/>
                </a:solidFill>
              </a:rPr>
              <a:t>videojuegos</a:t>
            </a:r>
            <a:r>
              <a:rPr lang="en-GB" sz="1600" dirty="0" smtClean="0">
                <a:solidFill>
                  <a:prstClr val="black"/>
                </a:solidFill>
              </a:rPr>
              <a:t> / al </a:t>
            </a:r>
            <a:r>
              <a:rPr lang="en-GB" sz="1600" dirty="0" err="1" smtClean="0">
                <a:solidFill>
                  <a:prstClr val="black"/>
                </a:solidFill>
              </a:rPr>
              <a:t>voleibol</a:t>
            </a:r>
            <a:r>
              <a:rPr lang="en-GB" sz="1600" dirty="0" smtClean="0">
                <a:solidFill>
                  <a:prstClr val="black"/>
                </a:solidFill>
              </a:rPr>
              <a:t> / a la pelota</a:t>
            </a:r>
            <a:br>
              <a:rPr lang="en-GB" sz="1600" dirty="0" smtClean="0">
                <a:solidFill>
                  <a:prstClr val="black"/>
                </a:solidFill>
              </a:rPr>
            </a:br>
            <a:r>
              <a:rPr lang="en-GB" sz="1600" dirty="0" err="1" smtClean="0">
                <a:solidFill>
                  <a:prstClr val="black"/>
                </a:solidFill>
              </a:rPr>
              <a:t>deportes</a:t>
            </a:r>
            <a:r>
              <a:rPr lang="en-GB" sz="1600" dirty="0" smtClean="0">
                <a:solidFill>
                  <a:prstClr val="black"/>
                </a:solidFill>
              </a:rPr>
              <a:t> </a:t>
            </a:r>
            <a:r>
              <a:rPr lang="en-GB" sz="1600" dirty="0" err="1" smtClean="0">
                <a:solidFill>
                  <a:prstClr val="black"/>
                </a:solidFill>
              </a:rPr>
              <a:t>acuáticos</a:t>
            </a:r>
            <a:r>
              <a:rPr lang="en-GB" sz="1600" dirty="0" smtClean="0">
                <a:solidFill>
                  <a:prstClr val="black"/>
                </a:solidFill>
              </a:rPr>
              <a:t/>
            </a:r>
            <a:br>
              <a:rPr lang="en-GB" sz="1600" dirty="0" smtClean="0">
                <a:solidFill>
                  <a:prstClr val="black"/>
                </a:solidFill>
              </a:rPr>
            </a:br>
            <a:r>
              <a:rPr lang="en-GB" sz="1600" dirty="0" err="1" smtClean="0">
                <a:solidFill>
                  <a:prstClr val="black"/>
                </a:solidFill>
              </a:rPr>
              <a:t>submarinismo</a:t>
            </a:r>
            <a:r>
              <a:rPr lang="en-GB" sz="1600" dirty="0" smtClean="0">
                <a:solidFill>
                  <a:prstClr val="black"/>
                </a:solidFill>
              </a:rPr>
              <a:t/>
            </a:r>
            <a:br>
              <a:rPr lang="en-GB" sz="1600" dirty="0" smtClean="0">
                <a:solidFill>
                  <a:prstClr val="black"/>
                </a:solidFill>
              </a:rPr>
            </a:br>
            <a:r>
              <a:rPr lang="en-GB" sz="1600" dirty="0" smtClean="0">
                <a:solidFill>
                  <a:prstClr val="black"/>
                </a:solidFill>
              </a:rPr>
              <a:t>la tele / </a:t>
            </a:r>
            <a:r>
              <a:rPr lang="en-GB" sz="1600" dirty="0" err="1" smtClean="0">
                <a:solidFill>
                  <a:prstClr val="black"/>
                </a:solidFill>
              </a:rPr>
              <a:t>una</a:t>
            </a:r>
            <a:r>
              <a:rPr lang="en-GB" sz="1600" dirty="0" smtClean="0">
                <a:solidFill>
                  <a:prstClr val="black"/>
                </a:solidFill>
              </a:rPr>
              <a:t> </a:t>
            </a:r>
            <a:r>
              <a:rPr lang="en-GB" sz="1600" dirty="0" err="1" smtClean="0">
                <a:solidFill>
                  <a:prstClr val="black"/>
                </a:solidFill>
              </a:rPr>
              <a:t>película</a:t>
            </a:r>
            <a:r>
              <a:rPr lang="en-GB" sz="1600" dirty="0" smtClean="0">
                <a:solidFill>
                  <a:prstClr val="black"/>
                </a:solidFill>
              </a:rPr>
              <a:t/>
            </a:r>
            <a:br>
              <a:rPr lang="en-GB" sz="1600" dirty="0" smtClean="0">
                <a:solidFill>
                  <a:prstClr val="black"/>
                </a:solidFill>
              </a:rPr>
            </a:br>
            <a:r>
              <a:rPr lang="en-GB" sz="1600" dirty="0" smtClean="0">
                <a:solidFill>
                  <a:prstClr val="black"/>
                </a:solidFill>
              </a:rPr>
              <a:t>un </a:t>
            </a:r>
            <a:r>
              <a:rPr lang="en-GB" sz="1600" dirty="0" err="1" smtClean="0">
                <a:solidFill>
                  <a:prstClr val="black"/>
                </a:solidFill>
              </a:rPr>
              <a:t>libro</a:t>
            </a:r>
            <a:r>
              <a:rPr lang="en-GB" sz="1600" dirty="0" smtClean="0">
                <a:solidFill>
                  <a:prstClr val="black"/>
                </a:solidFill>
              </a:rPr>
              <a:t> / un </a:t>
            </a:r>
            <a:r>
              <a:rPr lang="en-GB" sz="1600" dirty="0" err="1" smtClean="0">
                <a:solidFill>
                  <a:prstClr val="black"/>
                </a:solidFill>
              </a:rPr>
              <a:t>periódico</a:t>
            </a:r>
            <a:r>
              <a:rPr lang="en-GB" sz="1600" dirty="0" smtClean="0">
                <a:solidFill>
                  <a:prstClr val="black"/>
                </a:solidFill>
              </a:rPr>
              <a:t> / </a:t>
            </a:r>
            <a:r>
              <a:rPr lang="en-GB" sz="1600" dirty="0" err="1" smtClean="0">
                <a:solidFill>
                  <a:prstClr val="black"/>
                </a:solidFill>
              </a:rPr>
              <a:t>una</a:t>
            </a:r>
            <a:r>
              <a:rPr lang="en-GB" sz="1600" dirty="0" smtClean="0">
                <a:solidFill>
                  <a:prstClr val="black"/>
                </a:solidFill>
              </a:rPr>
              <a:t> </a:t>
            </a:r>
            <a:r>
              <a:rPr lang="en-GB" sz="1600" dirty="0" err="1" smtClean="0">
                <a:solidFill>
                  <a:prstClr val="black"/>
                </a:solidFill>
              </a:rPr>
              <a:t>revista</a:t>
            </a:r>
            <a:r>
              <a:rPr lang="en-GB" sz="1600" dirty="0" smtClean="0">
                <a:solidFill>
                  <a:prstClr val="black"/>
                </a:solidFill>
              </a:rPr>
              <a:t/>
            </a:r>
            <a:br>
              <a:rPr lang="en-GB" sz="1600" dirty="0" smtClean="0">
                <a:solidFill>
                  <a:prstClr val="black"/>
                </a:solidFill>
              </a:rPr>
            </a:br>
            <a:r>
              <a:rPr lang="en-GB" sz="1600" dirty="0" smtClean="0">
                <a:solidFill>
                  <a:prstClr val="black"/>
                </a:solidFill>
              </a:rPr>
              <a:t>con </a:t>
            </a:r>
            <a:r>
              <a:rPr lang="en-GB" sz="1600" dirty="0" err="1" smtClean="0">
                <a:solidFill>
                  <a:prstClr val="black"/>
                </a:solidFill>
              </a:rPr>
              <a:t>mis</a:t>
            </a:r>
            <a:r>
              <a:rPr lang="en-GB" sz="1600" dirty="0" smtClean="0">
                <a:solidFill>
                  <a:prstClr val="black"/>
                </a:solidFill>
              </a:rPr>
              <a:t> amigos</a:t>
            </a:r>
            <a:br>
              <a:rPr lang="en-GB" sz="1600" dirty="0" smtClean="0">
                <a:solidFill>
                  <a:prstClr val="black"/>
                </a:solidFill>
              </a:rPr>
            </a:br>
            <a:r>
              <a:rPr lang="en-GB" sz="1600" dirty="0" smtClean="0">
                <a:solidFill>
                  <a:prstClr val="black"/>
                </a:solidFill>
              </a:rPr>
              <a:t>de </a:t>
            </a:r>
            <a:r>
              <a:rPr lang="en-GB" sz="1600" dirty="0" err="1" smtClean="0">
                <a:solidFill>
                  <a:prstClr val="black"/>
                </a:solidFill>
              </a:rPr>
              <a:t>compras</a:t>
            </a:r>
            <a:r>
              <a:rPr lang="en-GB" sz="1600" dirty="0" smtClean="0">
                <a:solidFill>
                  <a:prstClr val="black"/>
                </a:solidFill>
              </a:rPr>
              <a:t> / de </a:t>
            </a:r>
            <a:r>
              <a:rPr lang="en-GB" sz="1600" dirty="0" err="1" smtClean="0">
                <a:solidFill>
                  <a:prstClr val="black"/>
                </a:solidFill>
              </a:rPr>
              <a:t>excursión</a:t>
            </a:r>
            <a:r>
              <a:rPr lang="en-GB" sz="1600" dirty="0" smtClean="0">
                <a:solidFill>
                  <a:prstClr val="black"/>
                </a:solidFill>
              </a:rPr>
              <a:t> (</a:t>
            </a:r>
            <a:r>
              <a:rPr lang="en-GB" sz="1600" dirty="0" err="1" smtClean="0">
                <a:solidFill>
                  <a:prstClr val="black"/>
                </a:solidFill>
              </a:rPr>
              <a:t>en</a:t>
            </a:r>
            <a:r>
              <a:rPr lang="en-GB" sz="1600" dirty="0" smtClean="0">
                <a:solidFill>
                  <a:prstClr val="black"/>
                </a:solidFill>
              </a:rPr>
              <a:t> </a:t>
            </a:r>
            <a:r>
              <a:rPr lang="en-GB" sz="1600" dirty="0" err="1" smtClean="0">
                <a:solidFill>
                  <a:prstClr val="black"/>
                </a:solidFill>
              </a:rPr>
              <a:t>barco</a:t>
            </a:r>
            <a:r>
              <a:rPr lang="en-GB" sz="1600" dirty="0" smtClean="0">
                <a:solidFill>
                  <a:prstClr val="black"/>
                </a:solidFill>
              </a:rPr>
              <a:t>) / de </a:t>
            </a:r>
            <a:r>
              <a:rPr lang="en-GB" sz="1600" dirty="0" err="1" smtClean="0">
                <a:solidFill>
                  <a:prstClr val="black"/>
                </a:solidFill>
              </a:rPr>
              <a:t>paseo</a:t>
            </a:r>
            <a:endParaRPr lang="en-GB" sz="1600" dirty="0">
              <a:solidFill>
                <a:prstClr val="black"/>
              </a:solidFill>
            </a:endParaRPr>
          </a:p>
        </p:txBody>
      </p:sp>
      <p:graphicFrame>
        <p:nvGraphicFramePr>
          <p:cNvPr id="7" name="Table 6"/>
          <p:cNvGraphicFramePr>
            <a:graphicFrameLocks noGrp="1"/>
          </p:cNvGraphicFramePr>
          <p:nvPr/>
        </p:nvGraphicFramePr>
        <p:xfrm>
          <a:off x="159327" y="521777"/>
          <a:ext cx="2819400" cy="165100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En</a:t>
                      </a:r>
                      <a:r>
                        <a:rPr lang="en-GB" dirty="0" smtClean="0"/>
                        <a:t> la </a:t>
                      </a:r>
                      <a:r>
                        <a:rPr lang="en-GB" dirty="0" err="1" smtClean="0"/>
                        <a:t>foto</a:t>
                      </a:r>
                      <a:r>
                        <a:rPr lang="en-GB" dirty="0" smtClean="0"/>
                        <a:t> hay…</a:t>
                      </a:r>
                      <a:endParaRPr lang="en-GB" dirty="0"/>
                    </a:p>
                  </a:txBody>
                  <a:tcPr/>
                </a:tc>
              </a:tr>
              <a:tr h="370840">
                <a:tc>
                  <a:txBody>
                    <a:bodyPr/>
                    <a:lstStyle/>
                    <a:p>
                      <a:r>
                        <a:rPr lang="en-GB" dirty="0" err="1" smtClean="0"/>
                        <a:t>muchas</a:t>
                      </a:r>
                      <a:r>
                        <a:rPr lang="en-GB" dirty="0" smtClean="0"/>
                        <a:t> personas / </a:t>
                      </a:r>
                      <a:r>
                        <a:rPr lang="en-GB" dirty="0" err="1" smtClean="0"/>
                        <a:t>mucha</a:t>
                      </a:r>
                      <a:r>
                        <a:rPr lang="en-GB" dirty="0" smtClean="0"/>
                        <a:t> </a:t>
                      </a:r>
                      <a:r>
                        <a:rPr lang="en-GB" dirty="0" err="1" smtClean="0"/>
                        <a:t>gente</a:t>
                      </a:r>
                      <a:endParaRPr lang="en-GB" dirty="0"/>
                    </a:p>
                  </a:txBody>
                  <a:tcPr/>
                </a:tc>
              </a:tr>
              <a:tr h="370840">
                <a:tc>
                  <a:txBody>
                    <a:bodyPr/>
                    <a:lstStyle/>
                    <a:p>
                      <a:r>
                        <a:rPr lang="en-GB" dirty="0" smtClean="0"/>
                        <a:t>un camping / </a:t>
                      </a:r>
                      <a:r>
                        <a:rPr lang="en-GB" dirty="0" err="1" smtClean="0"/>
                        <a:t>una</a:t>
                      </a:r>
                      <a:r>
                        <a:rPr lang="en-GB" dirty="0" smtClean="0"/>
                        <a:t> playa / </a:t>
                      </a:r>
                      <a:br>
                        <a:rPr lang="en-GB" dirty="0" smtClean="0"/>
                      </a:br>
                      <a:r>
                        <a:rPr lang="en-GB" dirty="0" err="1" smtClean="0"/>
                        <a:t>una</a:t>
                      </a:r>
                      <a:r>
                        <a:rPr lang="en-GB" dirty="0" smtClean="0"/>
                        <a:t> </a:t>
                      </a:r>
                      <a:r>
                        <a:rPr lang="en-GB" dirty="0" err="1" smtClean="0"/>
                        <a:t>piscina</a:t>
                      </a:r>
                      <a:r>
                        <a:rPr lang="en-GB" dirty="0" smtClean="0"/>
                        <a:t> </a:t>
                      </a:r>
                      <a:r>
                        <a:rPr lang="en-GB" dirty="0" err="1" smtClean="0"/>
                        <a:t>etc</a:t>
                      </a:r>
                      <a:r>
                        <a:rPr lang="en-GB" dirty="0" smtClean="0"/>
                        <a:t>…</a:t>
                      </a:r>
                      <a:endParaRPr lang="en-GB" dirty="0"/>
                    </a:p>
                  </a:txBody>
                  <a:tcPr/>
                </a:tc>
              </a:tr>
            </a:tbl>
          </a:graphicData>
        </a:graphic>
      </p:graphicFrame>
      <p:graphicFrame>
        <p:nvGraphicFramePr>
          <p:cNvPr id="8" name="Table 7"/>
          <p:cNvGraphicFramePr>
            <a:graphicFrameLocks noGrp="1"/>
          </p:cNvGraphicFramePr>
          <p:nvPr/>
        </p:nvGraphicFramePr>
        <p:xfrm>
          <a:off x="159327" y="3881411"/>
          <a:ext cx="2819400" cy="202692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Todas</a:t>
                      </a:r>
                      <a:r>
                        <a:rPr lang="en-GB" dirty="0" smtClean="0"/>
                        <a:t> las personas…</a:t>
                      </a:r>
                      <a:endParaRPr lang="en-GB" dirty="0"/>
                    </a:p>
                  </a:txBody>
                  <a:tcPr/>
                </a:tc>
              </a:tr>
              <a:tr h="370840">
                <a:tc>
                  <a:txBody>
                    <a:bodyPr/>
                    <a:lstStyle/>
                    <a:p>
                      <a:r>
                        <a:rPr lang="en-GB" dirty="0" err="1" smtClean="0"/>
                        <a:t>Unas</a:t>
                      </a:r>
                      <a:r>
                        <a:rPr lang="en-GB" dirty="0" smtClean="0"/>
                        <a:t> persons…</a:t>
                      </a:r>
                      <a:endParaRPr lang="en-GB" dirty="0"/>
                    </a:p>
                  </a:txBody>
                  <a:tcPr/>
                </a:tc>
              </a:tr>
              <a:tr h="370840">
                <a:tc>
                  <a:txBody>
                    <a:bodyPr/>
                    <a:lstStyle/>
                    <a:p>
                      <a:r>
                        <a:rPr lang="en-GB" dirty="0" err="1" smtClean="0"/>
                        <a:t>Otras</a:t>
                      </a:r>
                      <a:r>
                        <a:rPr lang="en-GB" dirty="0" smtClean="0"/>
                        <a:t> personas…</a:t>
                      </a:r>
                      <a:endParaRPr lang="en-GB" dirty="0"/>
                    </a:p>
                  </a:txBody>
                  <a:tcPr/>
                </a:tc>
              </a:tr>
              <a:tr h="370840">
                <a:tc>
                  <a:txBody>
                    <a:bodyPr/>
                    <a:lstStyle/>
                    <a:p>
                      <a:r>
                        <a:rPr lang="en-GB" dirty="0" smtClean="0"/>
                        <a:t>Una persona …</a:t>
                      </a:r>
                      <a:br>
                        <a:rPr lang="en-GB" dirty="0" smtClean="0"/>
                      </a:br>
                      <a:r>
                        <a:rPr lang="en-GB" dirty="0" smtClean="0"/>
                        <a:t>(un</a:t>
                      </a:r>
                      <a:r>
                        <a:rPr lang="en-GB" baseline="0" dirty="0" smtClean="0"/>
                        <a:t> hombre / </a:t>
                      </a:r>
                      <a:r>
                        <a:rPr lang="en-GB" baseline="0" dirty="0" err="1" smtClean="0"/>
                        <a:t>una</a:t>
                      </a:r>
                      <a:r>
                        <a:rPr lang="en-GB" baseline="0" dirty="0" smtClean="0"/>
                        <a:t> </a:t>
                      </a:r>
                      <a:r>
                        <a:rPr lang="en-GB" baseline="0" dirty="0" err="1" smtClean="0"/>
                        <a:t>mujer</a:t>
                      </a:r>
                      <a:r>
                        <a:rPr lang="en-GB" baseline="0" dirty="0" smtClean="0"/>
                        <a:t> </a:t>
                      </a:r>
                      <a:br>
                        <a:rPr lang="en-GB" baseline="0" dirty="0" smtClean="0"/>
                      </a:br>
                      <a:r>
                        <a:rPr lang="en-GB" baseline="0" dirty="0" smtClean="0"/>
                        <a:t>un </a:t>
                      </a:r>
                      <a:r>
                        <a:rPr lang="en-GB" baseline="0" dirty="0" err="1" smtClean="0"/>
                        <a:t>chico</a:t>
                      </a:r>
                      <a:r>
                        <a:rPr lang="en-GB" baseline="0" dirty="0" smtClean="0"/>
                        <a:t> / </a:t>
                      </a:r>
                      <a:r>
                        <a:rPr lang="en-GB" baseline="0" dirty="0" err="1" smtClean="0"/>
                        <a:t>una</a:t>
                      </a:r>
                      <a:r>
                        <a:rPr lang="en-GB" baseline="0" dirty="0" smtClean="0"/>
                        <a:t> </a:t>
                      </a:r>
                      <a:r>
                        <a:rPr lang="en-GB" baseline="0" dirty="0" err="1" smtClean="0"/>
                        <a:t>chica</a:t>
                      </a:r>
                      <a:r>
                        <a:rPr lang="en-GB" baseline="0" dirty="0" smtClean="0"/>
                        <a:t>) </a:t>
                      </a:r>
                      <a:endParaRPr lang="en-GB" dirty="0"/>
                    </a:p>
                  </a:txBody>
                  <a:tcPr/>
                </a:tc>
              </a:tr>
            </a:tbl>
          </a:graphicData>
        </a:graphic>
      </p:graphicFrame>
      <p:sp>
        <p:nvSpPr>
          <p:cNvPr id="9" name="TextBox 8"/>
          <p:cNvSpPr txBox="1"/>
          <p:nvPr/>
        </p:nvSpPr>
        <p:spPr>
          <a:xfrm>
            <a:off x="159327" y="68418"/>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hay </a:t>
            </a:r>
            <a:r>
              <a:rPr lang="en-GB" sz="2000" b="1" dirty="0" err="1" smtClean="0">
                <a:solidFill>
                  <a:prstClr val="black"/>
                </a:solidFill>
              </a:rPr>
              <a:t>en</a:t>
            </a:r>
            <a:r>
              <a:rPr lang="en-GB" sz="2000" b="1" dirty="0" smtClean="0">
                <a:solidFill>
                  <a:prstClr val="black"/>
                </a:solidFill>
              </a:rPr>
              <a:t> la </a:t>
            </a:r>
            <a:r>
              <a:rPr lang="en-GB" sz="2000" b="1" dirty="0" err="1" smtClean="0">
                <a:solidFill>
                  <a:prstClr val="black"/>
                </a:solidFill>
              </a:rPr>
              <a:t>foto</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159327" y="3481301"/>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 la </a:t>
            </a:r>
            <a:r>
              <a:rPr lang="en-GB" sz="2000" b="1" dirty="0" err="1" smtClean="0">
                <a:solidFill>
                  <a:prstClr val="black"/>
                </a:solidFill>
              </a:rPr>
              <a:t>gente</a:t>
            </a:r>
            <a:r>
              <a:rPr lang="en-GB" sz="2000" b="1" dirty="0" smtClean="0">
                <a:solidFill>
                  <a:prstClr val="black"/>
                </a:solidFill>
              </a:rPr>
              <a:t>?</a:t>
            </a:r>
            <a:endParaRPr lang="en-GB" sz="2000" b="1" dirty="0">
              <a:solidFill>
                <a:prstClr val="black"/>
              </a:solidFill>
            </a:endParaRPr>
          </a:p>
        </p:txBody>
      </p:sp>
      <p:sp>
        <p:nvSpPr>
          <p:cNvPr id="11" name="TextBox 10"/>
          <p:cNvSpPr txBox="1"/>
          <p:nvPr/>
        </p:nvSpPr>
        <p:spPr>
          <a:xfrm>
            <a:off x="159327" y="2247273"/>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tiempo</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a:t>
            </a:r>
            <a:endParaRPr lang="en-GB" sz="2000" b="1" dirty="0">
              <a:solidFill>
                <a:prstClr val="black"/>
              </a:solidFill>
            </a:endParaRPr>
          </a:p>
        </p:txBody>
      </p:sp>
      <p:graphicFrame>
        <p:nvGraphicFramePr>
          <p:cNvPr id="12" name="Table 11"/>
          <p:cNvGraphicFramePr>
            <a:graphicFrameLocks noGrp="1"/>
          </p:cNvGraphicFramePr>
          <p:nvPr/>
        </p:nvGraphicFramePr>
        <p:xfrm>
          <a:off x="207819" y="2693502"/>
          <a:ext cx="2819400" cy="74168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Hace</a:t>
                      </a:r>
                      <a:r>
                        <a:rPr lang="en-GB" dirty="0" smtClean="0"/>
                        <a:t>…</a:t>
                      </a:r>
                      <a:endParaRPr lang="en-GB" dirty="0"/>
                    </a:p>
                  </a:txBody>
                  <a:tcPr/>
                </a:tc>
              </a:tr>
              <a:tr h="370840">
                <a:tc>
                  <a:txBody>
                    <a:bodyPr/>
                    <a:lstStyle/>
                    <a:p>
                      <a:r>
                        <a:rPr lang="en-GB" dirty="0" smtClean="0"/>
                        <a:t>(No)</a:t>
                      </a:r>
                      <a:r>
                        <a:rPr lang="en-GB" baseline="0" dirty="0" smtClean="0"/>
                        <a:t> </a:t>
                      </a:r>
                      <a:r>
                        <a:rPr lang="en-GB" baseline="0" dirty="0" err="1" smtClean="0"/>
                        <a:t>llueve</a:t>
                      </a:r>
                      <a:r>
                        <a:rPr lang="en-GB" baseline="0" dirty="0" smtClean="0"/>
                        <a:t> / </a:t>
                      </a:r>
                      <a:r>
                        <a:rPr lang="en-GB" baseline="0" dirty="0" err="1" smtClean="0"/>
                        <a:t>nieva</a:t>
                      </a:r>
                      <a:r>
                        <a:rPr lang="en-GB" baseline="0" dirty="0" smtClean="0"/>
                        <a:t>.</a:t>
                      </a:r>
                      <a:endParaRPr lang="en-GB" dirty="0"/>
                    </a:p>
                  </a:txBody>
                  <a:tcPr/>
                </a:tc>
              </a:tr>
            </a:tbl>
          </a:graphicData>
        </a:graphic>
      </p:graphicFrame>
      <p:sp>
        <p:nvSpPr>
          <p:cNvPr id="13" name="TextBox 12"/>
          <p:cNvSpPr txBox="1"/>
          <p:nvPr/>
        </p:nvSpPr>
        <p:spPr>
          <a:xfrm>
            <a:off x="159327" y="5839056"/>
            <a:ext cx="2867892" cy="1015663"/>
          </a:xfrm>
          <a:prstGeom prst="rect">
            <a:avLst/>
          </a:prstGeom>
          <a:noFill/>
        </p:spPr>
        <p:txBody>
          <a:bodyPr wrap="square" rtlCol="0">
            <a:spAutoFit/>
          </a:bodyPr>
          <a:lstStyle/>
          <a:p>
            <a:r>
              <a:rPr lang="en-GB" sz="2000" b="1" dirty="0" smtClean="0">
                <a:solidFill>
                  <a:prstClr val="black"/>
                </a:solidFill>
              </a:rPr>
              <a:t>Y </a:t>
            </a:r>
            <a:r>
              <a:rPr lang="en-GB" sz="2000" b="1" dirty="0" err="1" smtClean="0">
                <a:solidFill>
                  <a:prstClr val="black"/>
                </a:solidFill>
              </a:rPr>
              <a:t>tú</a:t>
            </a:r>
            <a:r>
              <a:rPr lang="en-GB" sz="2000" b="1" dirty="0" smtClean="0">
                <a:solidFill>
                  <a:prstClr val="black"/>
                </a:solidFill>
              </a:rPr>
              <a:t>, ¿</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haces</a:t>
            </a:r>
            <a:r>
              <a:rPr lang="en-GB" sz="2000" b="1" dirty="0" smtClean="0">
                <a:solidFill>
                  <a:prstClr val="black"/>
                </a:solidFill>
              </a:rPr>
              <a:t> </a:t>
            </a:r>
            <a:r>
              <a:rPr lang="en-GB" sz="2000" b="1" dirty="0" err="1" smtClean="0">
                <a:solidFill>
                  <a:prstClr val="black"/>
                </a:solidFill>
              </a:rPr>
              <a:t>normalmente</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verano</a:t>
            </a:r>
            <a:r>
              <a:rPr lang="en-GB" sz="2000" b="1" dirty="0" smtClean="0">
                <a:solidFill>
                  <a:prstClr val="black"/>
                </a:solidFill>
              </a:rPr>
              <a:t> /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invierno</a:t>
            </a:r>
            <a:r>
              <a:rPr lang="en-GB" sz="2000" b="1" dirty="0" smtClean="0">
                <a:solidFill>
                  <a:prstClr val="black"/>
                </a:solidFill>
              </a:rPr>
              <a:t>?</a:t>
            </a:r>
            <a:endParaRPr lang="en-GB" sz="2000" b="1" dirty="0">
              <a:solidFill>
                <a:prstClr val="black"/>
              </a:solidFill>
            </a:endParaRPr>
          </a:p>
        </p:txBody>
      </p:sp>
    </p:spTree>
    <p:extLst>
      <p:ext uri="{BB962C8B-B14F-4D97-AF65-F5344CB8AC3E}">
        <p14:creationId xmlns:p14="http://schemas.microsoft.com/office/powerpoint/2010/main" val="8600592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3083" y="787400"/>
          <a:ext cx="2493817" cy="5933440"/>
        </p:xfrm>
        <a:graphic>
          <a:graphicData uri="http://schemas.openxmlformats.org/drawingml/2006/table">
            <a:tbl>
              <a:tblPr firstRow="1" bandRow="1">
                <a:tableStyleId>{5940675A-B579-460E-94D1-54222C63F5DA}</a:tableStyleId>
              </a:tblPr>
              <a:tblGrid>
                <a:gridCol w="2493817"/>
              </a:tblGrid>
              <a:tr h="370840">
                <a:tc>
                  <a:txBody>
                    <a:bodyPr/>
                    <a:lstStyle/>
                    <a:p>
                      <a:pPr algn="l"/>
                      <a:r>
                        <a:rPr lang="en-GB" dirty="0" err="1" smtClean="0"/>
                        <a:t>nadar</a:t>
                      </a:r>
                      <a:endParaRPr lang="en-GB" dirty="0"/>
                    </a:p>
                  </a:txBody>
                  <a:tcPr anchor="ctr"/>
                </a:tc>
              </a:tr>
              <a:tr h="370840">
                <a:tc>
                  <a:txBody>
                    <a:bodyPr/>
                    <a:lstStyle/>
                    <a:p>
                      <a:pPr algn="l"/>
                      <a:r>
                        <a:rPr lang="en-GB" dirty="0" err="1" smtClean="0"/>
                        <a:t>tomar</a:t>
                      </a:r>
                      <a:r>
                        <a:rPr lang="en-GB" dirty="0" smtClean="0"/>
                        <a:t> el sol</a:t>
                      </a:r>
                      <a:endParaRPr lang="en-GB" dirty="0"/>
                    </a:p>
                  </a:txBody>
                  <a:tcPr anchor="ctr"/>
                </a:tc>
              </a:tr>
              <a:tr h="370840">
                <a:tc>
                  <a:txBody>
                    <a:bodyPr/>
                    <a:lstStyle/>
                    <a:p>
                      <a:pPr algn="l"/>
                      <a:r>
                        <a:rPr lang="en-GB" dirty="0" err="1" smtClean="0"/>
                        <a:t>escuchar</a:t>
                      </a:r>
                      <a:endParaRPr lang="en-GB" dirty="0"/>
                    </a:p>
                  </a:txBody>
                  <a:tcPr anchor="ctr"/>
                </a:tc>
              </a:tr>
              <a:tr h="370840">
                <a:tc>
                  <a:txBody>
                    <a:bodyPr/>
                    <a:lstStyle/>
                    <a:p>
                      <a:pPr algn="l"/>
                      <a:r>
                        <a:rPr lang="en-GB" dirty="0" err="1" smtClean="0"/>
                        <a:t>montar</a:t>
                      </a:r>
                      <a:endParaRPr lang="en-GB" dirty="0"/>
                    </a:p>
                  </a:txBody>
                  <a:tcPr anchor="ctr"/>
                </a:tc>
              </a:tr>
              <a:tr h="370840">
                <a:tc>
                  <a:txBody>
                    <a:bodyPr/>
                    <a:lstStyle/>
                    <a:p>
                      <a:pPr algn="l"/>
                      <a:r>
                        <a:rPr lang="en-GB" dirty="0" err="1" smtClean="0"/>
                        <a:t>tocar</a:t>
                      </a:r>
                      <a:endParaRPr lang="en-GB" dirty="0"/>
                    </a:p>
                  </a:txBody>
                  <a:tcPr anchor="ctr"/>
                </a:tc>
              </a:tr>
              <a:tr h="370840">
                <a:tc>
                  <a:txBody>
                    <a:bodyPr/>
                    <a:lstStyle/>
                    <a:p>
                      <a:pPr algn="l"/>
                      <a:r>
                        <a:rPr lang="en-GB" dirty="0" err="1" smtClean="0"/>
                        <a:t>descansar</a:t>
                      </a:r>
                      <a:endParaRPr lang="en-GB" dirty="0"/>
                    </a:p>
                  </a:txBody>
                  <a:tcPr anchor="ctr"/>
                </a:tc>
              </a:tr>
              <a:tr h="370840">
                <a:tc>
                  <a:txBody>
                    <a:bodyPr/>
                    <a:lstStyle/>
                    <a:p>
                      <a:pPr algn="l"/>
                      <a:r>
                        <a:rPr lang="en-GB" dirty="0" err="1" smtClean="0"/>
                        <a:t>comprar</a:t>
                      </a:r>
                      <a:endParaRPr lang="en-GB" dirty="0"/>
                    </a:p>
                  </a:txBody>
                  <a:tcPr anchor="ctr"/>
                </a:tc>
              </a:tr>
              <a:tr h="370840">
                <a:tc>
                  <a:txBody>
                    <a:bodyPr/>
                    <a:lstStyle/>
                    <a:p>
                      <a:pPr algn="l"/>
                      <a:r>
                        <a:rPr lang="en-GB" dirty="0" err="1" smtClean="0"/>
                        <a:t>bailar</a:t>
                      </a:r>
                      <a:endParaRPr lang="en-GB" dirty="0"/>
                    </a:p>
                  </a:txBody>
                  <a:tcPr anchor="ctr"/>
                </a:tc>
              </a:tr>
              <a:tr h="370840">
                <a:tc>
                  <a:txBody>
                    <a:bodyPr/>
                    <a:lstStyle/>
                    <a:p>
                      <a:pPr algn="l"/>
                      <a:r>
                        <a:rPr lang="en-GB" dirty="0" smtClean="0"/>
                        <a:t>usar</a:t>
                      </a:r>
                      <a:endParaRPr lang="en-GB" dirty="0"/>
                    </a:p>
                  </a:txBody>
                  <a:tcPr anchor="ctr"/>
                </a:tc>
              </a:tr>
              <a:tr h="370840">
                <a:tc>
                  <a:txBody>
                    <a:bodyPr/>
                    <a:lstStyle/>
                    <a:p>
                      <a:pPr algn="l"/>
                      <a:r>
                        <a:rPr lang="en-GB" dirty="0" err="1" smtClean="0"/>
                        <a:t>estar</a:t>
                      </a:r>
                      <a:endParaRPr lang="en-GB" dirty="0"/>
                    </a:p>
                  </a:txBody>
                  <a:tcPr anchor="ctr"/>
                </a:tc>
              </a:tr>
              <a:tr h="370840">
                <a:tc>
                  <a:txBody>
                    <a:bodyPr/>
                    <a:lstStyle/>
                    <a:p>
                      <a:pPr algn="l"/>
                      <a:r>
                        <a:rPr lang="en-GB" dirty="0" err="1" smtClean="0"/>
                        <a:t>jugar</a:t>
                      </a:r>
                      <a:r>
                        <a:rPr lang="en-GB" dirty="0" smtClean="0"/>
                        <a:t>* (</a:t>
                      </a:r>
                      <a:r>
                        <a:rPr lang="en-GB" dirty="0" err="1" smtClean="0"/>
                        <a:t>juego</a:t>
                      </a:r>
                      <a:r>
                        <a:rPr lang="en-GB" dirty="0" smtClean="0"/>
                        <a:t>)</a:t>
                      </a:r>
                      <a:endParaRPr lang="en-GB" dirty="0"/>
                    </a:p>
                  </a:txBody>
                  <a:tcPr anchor="ctr"/>
                </a:tc>
              </a:tr>
              <a:tr h="370840">
                <a:tc>
                  <a:txBody>
                    <a:bodyPr/>
                    <a:lstStyle/>
                    <a:p>
                      <a:pPr algn="l"/>
                      <a:r>
                        <a:rPr lang="en-GB" dirty="0" err="1" smtClean="0"/>
                        <a:t>hacer</a:t>
                      </a:r>
                      <a:r>
                        <a:rPr lang="en-GB" dirty="0" smtClean="0"/>
                        <a:t>* (</a:t>
                      </a:r>
                      <a:r>
                        <a:rPr lang="en-GB" dirty="0" err="1" smtClean="0"/>
                        <a:t>hago</a:t>
                      </a:r>
                      <a:r>
                        <a:rPr lang="en-GB" dirty="0" smtClean="0"/>
                        <a:t>)</a:t>
                      </a:r>
                      <a:endParaRPr lang="en-GB" dirty="0"/>
                    </a:p>
                  </a:txBody>
                  <a:tcPr anchor="ctr"/>
                </a:tc>
              </a:tr>
              <a:tr h="370840">
                <a:tc>
                  <a:txBody>
                    <a:bodyPr/>
                    <a:lstStyle/>
                    <a:p>
                      <a:pPr algn="l"/>
                      <a:r>
                        <a:rPr lang="en-GB" dirty="0" err="1" smtClean="0"/>
                        <a:t>ver</a:t>
                      </a:r>
                      <a:endParaRPr lang="en-GB" dirty="0"/>
                    </a:p>
                  </a:txBody>
                  <a:tcPr anchor="ctr"/>
                </a:tc>
              </a:tr>
              <a:tr h="370840">
                <a:tc>
                  <a:txBody>
                    <a:bodyPr/>
                    <a:lstStyle/>
                    <a:p>
                      <a:pPr algn="l"/>
                      <a:r>
                        <a:rPr lang="en-GB" dirty="0" smtClean="0"/>
                        <a:t>leer</a:t>
                      </a:r>
                      <a:endParaRPr lang="en-GB" dirty="0"/>
                    </a:p>
                  </a:txBody>
                  <a:tcPr anchor="ctr"/>
                </a:tc>
              </a:tr>
              <a:tr h="370840">
                <a:tc>
                  <a:txBody>
                    <a:bodyPr/>
                    <a:lstStyle/>
                    <a:p>
                      <a:pPr algn="l"/>
                      <a:r>
                        <a:rPr lang="en-GB" dirty="0" err="1" smtClean="0"/>
                        <a:t>salir</a:t>
                      </a:r>
                      <a:r>
                        <a:rPr lang="en-GB" dirty="0" smtClean="0"/>
                        <a:t>* (</a:t>
                      </a:r>
                      <a:r>
                        <a:rPr lang="en-GB" dirty="0" err="1" smtClean="0"/>
                        <a:t>salgo</a:t>
                      </a:r>
                      <a:r>
                        <a:rPr lang="en-GB"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ir</a:t>
                      </a:r>
                      <a:r>
                        <a:rPr lang="en-GB" dirty="0" smtClean="0"/>
                        <a:t>*</a:t>
                      </a:r>
                    </a:p>
                  </a:txBody>
                  <a:tcPr anchor="ctr"/>
                </a:tc>
              </a:tr>
            </a:tbl>
          </a:graphicData>
        </a:graphic>
      </p:graphicFrame>
      <p:sp>
        <p:nvSpPr>
          <p:cNvPr id="3" name="TextBox 2"/>
          <p:cNvSpPr txBox="1"/>
          <p:nvPr/>
        </p:nvSpPr>
        <p:spPr>
          <a:xfrm>
            <a:off x="3241964" y="290945"/>
            <a:ext cx="2493817" cy="461665"/>
          </a:xfrm>
          <a:prstGeom prst="rect">
            <a:avLst/>
          </a:prstGeom>
          <a:noFill/>
        </p:spPr>
        <p:txBody>
          <a:bodyPr wrap="square" rtlCol="0">
            <a:spAutoFit/>
          </a:bodyPr>
          <a:lstStyle/>
          <a:p>
            <a:pPr algn="ctr"/>
            <a:r>
              <a:rPr lang="en-GB" sz="2400" b="1" dirty="0" err="1" smtClean="0">
                <a:solidFill>
                  <a:prstClr val="black"/>
                </a:solidFill>
              </a:rPr>
              <a:t>infinitivo</a:t>
            </a:r>
            <a:endParaRPr lang="en-GB" sz="2400" b="1" dirty="0">
              <a:solidFill>
                <a:prstClr val="black"/>
              </a:solidFill>
            </a:endParaRPr>
          </a:p>
        </p:txBody>
      </p:sp>
      <p:sp>
        <p:nvSpPr>
          <p:cNvPr id="5" name="TextBox 4"/>
          <p:cNvSpPr txBox="1"/>
          <p:nvPr/>
        </p:nvSpPr>
        <p:spPr>
          <a:xfrm>
            <a:off x="5832764" y="152400"/>
            <a:ext cx="3214254" cy="2308324"/>
          </a:xfrm>
          <a:prstGeom prst="rect">
            <a:avLst/>
          </a:prstGeom>
          <a:solidFill>
            <a:schemeClr val="accent4">
              <a:lumMod val="20000"/>
              <a:lumOff val="80000"/>
            </a:schemeClr>
          </a:solidFill>
          <a:ln w="28575">
            <a:solidFill>
              <a:schemeClr val="accent2">
                <a:lumMod val="75000"/>
              </a:schemeClr>
            </a:solidFill>
          </a:ln>
          <a:effectLst>
            <a:outerShdw blurRad="50800" dist="38100" dir="5400000" algn="t" rotWithShape="0">
              <a:prstClr val="black">
                <a:alpha val="40000"/>
              </a:prstClr>
            </a:outerShdw>
          </a:effectLst>
        </p:spPr>
        <p:txBody>
          <a:bodyPr wrap="square" rtlCol="0">
            <a:spAutoFit/>
          </a:bodyPr>
          <a:lstStyle/>
          <a:p>
            <a:r>
              <a:rPr lang="en-GB" dirty="0" smtClean="0">
                <a:solidFill>
                  <a:prstClr val="black"/>
                </a:solidFill>
              </a:rPr>
              <a:t>To say who is doing what, change the infinitive. </a:t>
            </a:r>
            <a:br>
              <a:rPr lang="en-GB" dirty="0" smtClean="0">
                <a:solidFill>
                  <a:prstClr val="black"/>
                </a:solidFill>
              </a:rPr>
            </a:br>
            <a:r>
              <a:rPr lang="en-GB" dirty="0" smtClean="0">
                <a:solidFill>
                  <a:prstClr val="black"/>
                </a:solidFill>
              </a:rPr>
              <a:t>Remove –</a:t>
            </a:r>
            <a:r>
              <a:rPr lang="en-GB" dirty="0" err="1" smtClean="0">
                <a:solidFill>
                  <a:prstClr val="black"/>
                </a:solidFill>
              </a:rPr>
              <a:t>ar</a:t>
            </a:r>
            <a:r>
              <a:rPr lang="en-GB" dirty="0" smtClean="0">
                <a:solidFill>
                  <a:prstClr val="black"/>
                </a:solidFill>
              </a:rPr>
              <a:t>/-</a:t>
            </a:r>
            <a:r>
              <a:rPr lang="en-GB" dirty="0" err="1" smtClean="0">
                <a:solidFill>
                  <a:prstClr val="black"/>
                </a:solidFill>
              </a:rPr>
              <a:t>er</a:t>
            </a:r>
            <a:r>
              <a:rPr lang="en-GB" dirty="0" smtClean="0">
                <a:solidFill>
                  <a:prstClr val="black"/>
                </a:solidFill>
              </a:rPr>
              <a:t>/-</a:t>
            </a:r>
            <a:r>
              <a:rPr lang="en-GB" dirty="0" err="1" smtClean="0">
                <a:solidFill>
                  <a:prstClr val="black"/>
                </a:solidFill>
              </a:rPr>
              <a:t>ir</a:t>
            </a:r>
            <a:r>
              <a:rPr lang="en-GB" dirty="0" smtClean="0">
                <a:solidFill>
                  <a:prstClr val="black"/>
                </a:solidFill>
              </a:rPr>
              <a:t> and add:</a:t>
            </a:r>
            <a:br>
              <a:rPr lang="en-GB" dirty="0" smtClean="0">
                <a:solidFill>
                  <a:prstClr val="black"/>
                </a:solidFill>
              </a:rPr>
            </a:br>
            <a:r>
              <a:rPr lang="en-GB" dirty="0" smtClean="0">
                <a:solidFill>
                  <a:prstClr val="black"/>
                </a:solidFill>
              </a:rPr>
              <a:t>I = -o </a:t>
            </a:r>
            <a:br>
              <a:rPr lang="en-GB" dirty="0" smtClean="0">
                <a:solidFill>
                  <a:prstClr val="black"/>
                </a:solidFill>
              </a:rPr>
            </a:br>
            <a:r>
              <a:rPr lang="en-GB" dirty="0" smtClean="0">
                <a:solidFill>
                  <a:prstClr val="black"/>
                </a:solidFill>
              </a:rPr>
              <a:t>you = -as / -</a:t>
            </a:r>
            <a:r>
              <a:rPr lang="en-GB" dirty="0" err="1" smtClean="0">
                <a:solidFill>
                  <a:prstClr val="black"/>
                </a:solidFill>
              </a:rPr>
              <a:t>es</a:t>
            </a:r>
            <a:r>
              <a:rPr lang="en-GB" dirty="0" smtClean="0">
                <a:solidFill>
                  <a:prstClr val="black"/>
                </a:solidFill>
              </a:rPr>
              <a:t/>
            </a:r>
            <a:br>
              <a:rPr lang="en-GB" dirty="0" smtClean="0">
                <a:solidFill>
                  <a:prstClr val="black"/>
                </a:solidFill>
              </a:rPr>
            </a:br>
            <a:r>
              <a:rPr lang="en-GB" b="1" dirty="0" smtClean="0">
                <a:solidFill>
                  <a:prstClr val="black"/>
                </a:solidFill>
              </a:rPr>
              <a:t>s/he = -a / -e</a:t>
            </a:r>
            <a:r>
              <a:rPr lang="en-GB" dirty="0" smtClean="0">
                <a:solidFill>
                  <a:prstClr val="black"/>
                </a:solidFill>
              </a:rPr>
              <a:t/>
            </a:r>
            <a:br>
              <a:rPr lang="en-GB" dirty="0" smtClean="0">
                <a:solidFill>
                  <a:prstClr val="black"/>
                </a:solidFill>
              </a:rPr>
            </a:br>
            <a:r>
              <a:rPr lang="en-GB" dirty="0" smtClean="0">
                <a:solidFill>
                  <a:prstClr val="black"/>
                </a:solidFill>
              </a:rPr>
              <a:t>we = -</a:t>
            </a:r>
            <a:r>
              <a:rPr lang="en-GB" dirty="0" err="1" smtClean="0">
                <a:solidFill>
                  <a:prstClr val="black"/>
                </a:solidFill>
              </a:rPr>
              <a:t>amos</a:t>
            </a:r>
            <a:r>
              <a:rPr lang="en-GB" dirty="0" smtClean="0">
                <a:solidFill>
                  <a:prstClr val="black"/>
                </a:solidFill>
              </a:rPr>
              <a:t> / -</a:t>
            </a:r>
            <a:r>
              <a:rPr lang="en-GB" dirty="0" err="1" smtClean="0">
                <a:solidFill>
                  <a:prstClr val="black"/>
                </a:solidFill>
              </a:rPr>
              <a:t>emos</a:t>
            </a:r>
            <a:r>
              <a:rPr lang="en-GB" dirty="0" smtClean="0">
                <a:solidFill>
                  <a:prstClr val="black"/>
                </a:solidFill>
              </a:rPr>
              <a:t> / -</a:t>
            </a:r>
            <a:r>
              <a:rPr lang="en-GB" dirty="0" err="1" smtClean="0">
                <a:solidFill>
                  <a:prstClr val="black"/>
                </a:solidFill>
              </a:rPr>
              <a:t>imos</a:t>
            </a:r>
            <a:r>
              <a:rPr lang="en-GB" dirty="0" smtClean="0">
                <a:solidFill>
                  <a:prstClr val="black"/>
                </a:solidFill>
              </a:rPr>
              <a:t/>
            </a:r>
            <a:br>
              <a:rPr lang="en-GB" dirty="0" smtClean="0">
                <a:solidFill>
                  <a:prstClr val="black"/>
                </a:solidFill>
              </a:rPr>
            </a:br>
            <a:r>
              <a:rPr lang="en-GB" b="1" dirty="0" smtClean="0">
                <a:solidFill>
                  <a:prstClr val="black"/>
                </a:solidFill>
              </a:rPr>
              <a:t>they = -an /-</a:t>
            </a:r>
            <a:r>
              <a:rPr lang="en-GB" b="1" dirty="0" err="1" smtClean="0">
                <a:solidFill>
                  <a:prstClr val="black"/>
                </a:solidFill>
              </a:rPr>
              <a:t>en</a:t>
            </a:r>
            <a:endParaRPr lang="en-GB" b="1" dirty="0">
              <a:solidFill>
                <a:prstClr val="black"/>
              </a:solidFill>
            </a:endParaRPr>
          </a:p>
        </p:txBody>
      </p:sp>
      <p:sp>
        <p:nvSpPr>
          <p:cNvPr id="6" name="Rectangle 5"/>
          <p:cNvSpPr/>
          <p:nvPr/>
        </p:nvSpPr>
        <p:spPr>
          <a:xfrm>
            <a:off x="5832764" y="2660073"/>
            <a:ext cx="3214254" cy="40607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err="1" smtClean="0">
                <a:solidFill>
                  <a:prstClr val="black"/>
                </a:solidFill>
              </a:rPr>
              <a:t>Más</a:t>
            </a:r>
            <a:r>
              <a:rPr lang="en-GB" sz="2000" b="1" dirty="0" smtClean="0">
                <a:solidFill>
                  <a:prstClr val="black"/>
                </a:solidFill>
              </a:rPr>
              <a:t> </a:t>
            </a:r>
            <a:r>
              <a:rPr lang="en-GB" sz="2000" b="1" dirty="0" err="1" smtClean="0">
                <a:solidFill>
                  <a:prstClr val="black"/>
                </a:solidFill>
              </a:rPr>
              <a:t>vocabulario</a:t>
            </a:r>
            <a:r>
              <a:rPr lang="en-GB" sz="2000" b="1" dirty="0" smtClean="0">
                <a:solidFill>
                  <a:prstClr val="black"/>
                </a:solidFill>
              </a:rPr>
              <a:t>:</a:t>
            </a:r>
            <a:endParaRPr lang="en-GB" sz="2000" b="1" dirty="0">
              <a:solidFill>
                <a:prstClr val="black"/>
              </a:solidFill>
            </a:endParaRPr>
          </a:p>
        </p:txBody>
      </p:sp>
      <p:graphicFrame>
        <p:nvGraphicFramePr>
          <p:cNvPr id="7" name="Table 6"/>
          <p:cNvGraphicFramePr>
            <a:graphicFrameLocks noGrp="1"/>
          </p:cNvGraphicFramePr>
          <p:nvPr>
            <p:extLst/>
          </p:nvPr>
        </p:nvGraphicFramePr>
        <p:xfrm>
          <a:off x="159327" y="521777"/>
          <a:ext cx="2819400" cy="165100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En</a:t>
                      </a:r>
                      <a:r>
                        <a:rPr lang="en-GB" dirty="0" smtClean="0"/>
                        <a:t> la </a:t>
                      </a:r>
                      <a:r>
                        <a:rPr lang="en-GB" dirty="0" err="1" smtClean="0"/>
                        <a:t>foto</a:t>
                      </a:r>
                      <a:r>
                        <a:rPr lang="en-GB" dirty="0" smtClean="0"/>
                        <a:t> hay…</a:t>
                      </a:r>
                      <a:endParaRPr lang="en-GB" dirty="0"/>
                    </a:p>
                  </a:txBody>
                  <a:tcPr/>
                </a:tc>
              </a:tr>
              <a:tr h="370840">
                <a:tc>
                  <a:txBody>
                    <a:bodyPr/>
                    <a:lstStyle/>
                    <a:p>
                      <a:r>
                        <a:rPr lang="en-GB" dirty="0" err="1" smtClean="0"/>
                        <a:t>muchas</a:t>
                      </a:r>
                      <a:r>
                        <a:rPr lang="en-GB" dirty="0" smtClean="0"/>
                        <a:t> personas / </a:t>
                      </a:r>
                      <a:r>
                        <a:rPr lang="en-GB" dirty="0" err="1" smtClean="0"/>
                        <a:t>mucha</a:t>
                      </a:r>
                      <a:r>
                        <a:rPr lang="en-GB" dirty="0" smtClean="0"/>
                        <a:t> </a:t>
                      </a:r>
                      <a:r>
                        <a:rPr lang="en-GB" dirty="0" err="1" smtClean="0"/>
                        <a:t>gente</a:t>
                      </a:r>
                      <a:endParaRPr lang="en-GB" dirty="0"/>
                    </a:p>
                  </a:txBody>
                  <a:tcPr/>
                </a:tc>
              </a:tr>
              <a:tr h="370840">
                <a:tc>
                  <a:txBody>
                    <a:bodyPr/>
                    <a:lstStyle/>
                    <a:p>
                      <a:r>
                        <a:rPr lang="en-GB" dirty="0" smtClean="0"/>
                        <a:t>un camping / </a:t>
                      </a:r>
                      <a:r>
                        <a:rPr lang="en-GB" dirty="0" err="1" smtClean="0"/>
                        <a:t>una</a:t>
                      </a:r>
                      <a:r>
                        <a:rPr lang="en-GB" dirty="0" smtClean="0"/>
                        <a:t> playa / </a:t>
                      </a:r>
                      <a:br>
                        <a:rPr lang="en-GB" dirty="0" smtClean="0"/>
                      </a:br>
                      <a:r>
                        <a:rPr lang="en-GB" dirty="0" err="1" smtClean="0"/>
                        <a:t>una</a:t>
                      </a:r>
                      <a:r>
                        <a:rPr lang="en-GB" dirty="0" smtClean="0"/>
                        <a:t> </a:t>
                      </a:r>
                      <a:r>
                        <a:rPr lang="en-GB" dirty="0" err="1" smtClean="0"/>
                        <a:t>piscina</a:t>
                      </a:r>
                      <a:r>
                        <a:rPr lang="en-GB" dirty="0" smtClean="0"/>
                        <a:t> </a:t>
                      </a:r>
                      <a:r>
                        <a:rPr lang="en-GB" dirty="0" err="1" smtClean="0"/>
                        <a:t>etc</a:t>
                      </a:r>
                      <a:r>
                        <a:rPr lang="en-GB" dirty="0" smtClean="0"/>
                        <a:t>…</a:t>
                      </a:r>
                      <a:endParaRPr lang="en-GB" dirty="0"/>
                    </a:p>
                  </a:txBody>
                  <a:tcPr/>
                </a:tc>
              </a:tr>
            </a:tbl>
          </a:graphicData>
        </a:graphic>
      </p:graphicFrame>
      <p:graphicFrame>
        <p:nvGraphicFramePr>
          <p:cNvPr id="8" name="Table 7"/>
          <p:cNvGraphicFramePr>
            <a:graphicFrameLocks noGrp="1"/>
          </p:cNvGraphicFramePr>
          <p:nvPr>
            <p:extLst/>
          </p:nvPr>
        </p:nvGraphicFramePr>
        <p:xfrm>
          <a:off x="159327" y="3881411"/>
          <a:ext cx="2819400" cy="202692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Todas</a:t>
                      </a:r>
                      <a:r>
                        <a:rPr lang="en-GB" dirty="0" smtClean="0"/>
                        <a:t> las personas…</a:t>
                      </a:r>
                      <a:endParaRPr lang="en-GB" dirty="0"/>
                    </a:p>
                  </a:txBody>
                  <a:tcPr/>
                </a:tc>
              </a:tr>
              <a:tr h="370840">
                <a:tc>
                  <a:txBody>
                    <a:bodyPr/>
                    <a:lstStyle/>
                    <a:p>
                      <a:r>
                        <a:rPr lang="en-GB" dirty="0" err="1" smtClean="0"/>
                        <a:t>Unas</a:t>
                      </a:r>
                      <a:r>
                        <a:rPr lang="en-GB" dirty="0" smtClean="0"/>
                        <a:t> persons…</a:t>
                      </a:r>
                      <a:endParaRPr lang="en-GB" dirty="0"/>
                    </a:p>
                  </a:txBody>
                  <a:tcPr/>
                </a:tc>
              </a:tr>
              <a:tr h="370840">
                <a:tc>
                  <a:txBody>
                    <a:bodyPr/>
                    <a:lstStyle/>
                    <a:p>
                      <a:r>
                        <a:rPr lang="en-GB" dirty="0" err="1" smtClean="0"/>
                        <a:t>Otras</a:t>
                      </a:r>
                      <a:r>
                        <a:rPr lang="en-GB" dirty="0" smtClean="0"/>
                        <a:t> personas…</a:t>
                      </a:r>
                      <a:endParaRPr lang="en-GB" dirty="0"/>
                    </a:p>
                  </a:txBody>
                  <a:tcPr/>
                </a:tc>
              </a:tr>
              <a:tr h="370840">
                <a:tc>
                  <a:txBody>
                    <a:bodyPr/>
                    <a:lstStyle/>
                    <a:p>
                      <a:r>
                        <a:rPr lang="en-GB" dirty="0" smtClean="0"/>
                        <a:t>Una persona …</a:t>
                      </a:r>
                      <a:br>
                        <a:rPr lang="en-GB" dirty="0" smtClean="0"/>
                      </a:br>
                      <a:r>
                        <a:rPr lang="en-GB" dirty="0" smtClean="0"/>
                        <a:t>(un</a:t>
                      </a:r>
                      <a:r>
                        <a:rPr lang="en-GB" baseline="0" dirty="0" smtClean="0"/>
                        <a:t> hombre / </a:t>
                      </a:r>
                      <a:r>
                        <a:rPr lang="en-GB" baseline="0" dirty="0" err="1" smtClean="0"/>
                        <a:t>una</a:t>
                      </a:r>
                      <a:r>
                        <a:rPr lang="en-GB" baseline="0" dirty="0" smtClean="0"/>
                        <a:t> </a:t>
                      </a:r>
                      <a:r>
                        <a:rPr lang="en-GB" baseline="0" dirty="0" err="1" smtClean="0"/>
                        <a:t>mujer</a:t>
                      </a:r>
                      <a:r>
                        <a:rPr lang="en-GB" baseline="0" dirty="0" smtClean="0"/>
                        <a:t> </a:t>
                      </a:r>
                      <a:br>
                        <a:rPr lang="en-GB" baseline="0" dirty="0" smtClean="0"/>
                      </a:br>
                      <a:r>
                        <a:rPr lang="en-GB" baseline="0" dirty="0" smtClean="0"/>
                        <a:t>un </a:t>
                      </a:r>
                      <a:r>
                        <a:rPr lang="en-GB" baseline="0" dirty="0" err="1" smtClean="0"/>
                        <a:t>chico</a:t>
                      </a:r>
                      <a:r>
                        <a:rPr lang="en-GB" baseline="0" dirty="0" smtClean="0"/>
                        <a:t> / </a:t>
                      </a:r>
                      <a:r>
                        <a:rPr lang="en-GB" baseline="0" dirty="0" err="1" smtClean="0"/>
                        <a:t>una</a:t>
                      </a:r>
                      <a:r>
                        <a:rPr lang="en-GB" baseline="0" dirty="0" smtClean="0"/>
                        <a:t> </a:t>
                      </a:r>
                      <a:r>
                        <a:rPr lang="en-GB" baseline="0" dirty="0" err="1" smtClean="0"/>
                        <a:t>chica</a:t>
                      </a:r>
                      <a:r>
                        <a:rPr lang="en-GB" baseline="0" dirty="0" smtClean="0"/>
                        <a:t>) </a:t>
                      </a:r>
                      <a:endParaRPr lang="en-GB" dirty="0"/>
                    </a:p>
                  </a:txBody>
                  <a:tcPr/>
                </a:tc>
              </a:tr>
            </a:tbl>
          </a:graphicData>
        </a:graphic>
      </p:graphicFrame>
      <p:sp>
        <p:nvSpPr>
          <p:cNvPr id="9" name="TextBox 8"/>
          <p:cNvSpPr txBox="1"/>
          <p:nvPr/>
        </p:nvSpPr>
        <p:spPr>
          <a:xfrm>
            <a:off x="159327" y="68418"/>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hay </a:t>
            </a:r>
            <a:r>
              <a:rPr lang="en-GB" sz="2000" b="1" dirty="0" err="1" smtClean="0">
                <a:solidFill>
                  <a:prstClr val="black"/>
                </a:solidFill>
              </a:rPr>
              <a:t>en</a:t>
            </a:r>
            <a:r>
              <a:rPr lang="en-GB" sz="2000" b="1" dirty="0" smtClean="0">
                <a:solidFill>
                  <a:prstClr val="black"/>
                </a:solidFill>
              </a:rPr>
              <a:t> la </a:t>
            </a:r>
            <a:r>
              <a:rPr lang="en-GB" sz="2000" b="1" dirty="0" err="1" smtClean="0">
                <a:solidFill>
                  <a:prstClr val="black"/>
                </a:solidFill>
              </a:rPr>
              <a:t>foto</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159327" y="3481301"/>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 la </a:t>
            </a:r>
            <a:r>
              <a:rPr lang="en-GB" sz="2000" b="1" dirty="0" err="1" smtClean="0">
                <a:solidFill>
                  <a:prstClr val="black"/>
                </a:solidFill>
              </a:rPr>
              <a:t>gente</a:t>
            </a:r>
            <a:r>
              <a:rPr lang="en-GB" sz="2000" b="1" dirty="0" smtClean="0">
                <a:solidFill>
                  <a:prstClr val="black"/>
                </a:solidFill>
              </a:rPr>
              <a:t>?</a:t>
            </a:r>
            <a:endParaRPr lang="en-GB" sz="2000" b="1" dirty="0">
              <a:solidFill>
                <a:prstClr val="black"/>
              </a:solidFill>
            </a:endParaRPr>
          </a:p>
        </p:txBody>
      </p:sp>
      <p:sp>
        <p:nvSpPr>
          <p:cNvPr id="11" name="TextBox 10"/>
          <p:cNvSpPr txBox="1"/>
          <p:nvPr/>
        </p:nvSpPr>
        <p:spPr>
          <a:xfrm>
            <a:off x="159327" y="2247273"/>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tiempo</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a:t>
            </a:r>
            <a:endParaRPr lang="en-GB" sz="2000" b="1" dirty="0">
              <a:solidFill>
                <a:prstClr val="black"/>
              </a:solidFill>
            </a:endParaRPr>
          </a:p>
        </p:txBody>
      </p:sp>
      <p:graphicFrame>
        <p:nvGraphicFramePr>
          <p:cNvPr id="12" name="Table 11"/>
          <p:cNvGraphicFramePr>
            <a:graphicFrameLocks noGrp="1"/>
          </p:cNvGraphicFramePr>
          <p:nvPr>
            <p:extLst/>
          </p:nvPr>
        </p:nvGraphicFramePr>
        <p:xfrm>
          <a:off x="207819" y="2693502"/>
          <a:ext cx="2819400" cy="74168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Hace</a:t>
                      </a:r>
                      <a:r>
                        <a:rPr lang="en-GB" dirty="0" smtClean="0"/>
                        <a:t>…</a:t>
                      </a:r>
                      <a:endParaRPr lang="en-GB" dirty="0"/>
                    </a:p>
                  </a:txBody>
                  <a:tcPr/>
                </a:tc>
              </a:tr>
              <a:tr h="370840">
                <a:tc>
                  <a:txBody>
                    <a:bodyPr/>
                    <a:lstStyle/>
                    <a:p>
                      <a:r>
                        <a:rPr lang="en-GB" dirty="0" smtClean="0"/>
                        <a:t>(No)</a:t>
                      </a:r>
                      <a:r>
                        <a:rPr lang="en-GB" baseline="0" dirty="0" smtClean="0"/>
                        <a:t> </a:t>
                      </a:r>
                      <a:r>
                        <a:rPr lang="en-GB" baseline="0" dirty="0" err="1" smtClean="0"/>
                        <a:t>llueve</a:t>
                      </a:r>
                      <a:r>
                        <a:rPr lang="en-GB" baseline="0" dirty="0" smtClean="0"/>
                        <a:t> / </a:t>
                      </a:r>
                      <a:r>
                        <a:rPr lang="en-GB" baseline="0" dirty="0" err="1" smtClean="0"/>
                        <a:t>nieva</a:t>
                      </a:r>
                      <a:r>
                        <a:rPr lang="en-GB" baseline="0" dirty="0" smtClean="0"/>
                        <a:t>.</a:t>
                      </a:r>
                      <a:endParaRPr lang="en-GB" dirty="0"/>
                    </a:p>
                  </a:txBody>
                  <a:tcPr/>
                </a:tc>
              </a:tr>
            </a:tbl>
          </a:graphicData>
        </a:graphic>
      </p:graphicFrame>
      <p:sp>
        <p:nvSpPr>
          <p:cNvPr id="13" name="TextBox 12"/>
          <p:cNvSpPr txBox="1"/>
          <p:nvPr/>
        </p:nvSpPr>
        <p:spPr>
          <a:xfrm>
            <a:off x="173183" y="5842337"/>
            <a:ext cx="2867892" cy="1015663"/>
          </a:xfrm>
          <a:prstGeom prst="rect">
            <a:avLst/>
          </a:prstGeom>
          <a:noFill/>
        </p:spPr>
        <p:txBody>
          <a:bodyPr wrap="square" rtlCol="0">
            <a:spAutoFit/>
          </a:bodyPr>
          <a:lstStyle/>
          <a:p>
            <a:r>
              <a:rPr lang="en-GB" sz="2000" b="1" dirty="0" smtClean="0">
                <a:solidFill>
                  <a:prstClr val="black"/>
                </a:solidFill>
              </a:rPr>
              <a:t>Y </a:t>
            </a:r>
            <a:r>
              <a:rPr lang="en-GB" sz="2000" b="1" dirty="0" err="1" smtClean="0">
                <a:solidFill>
                  <a:prstClr val="black"/>
                </a:solidFill>
              </a:rPr>
              <a:t>tú</a:t>
            </a:r>
            <a:r>
              <a:rPr lang="en-GB" sz="2000" b="1" dirty="0" smtClean="0">
                <a:solidFill>
                  <a:prstClr val="black"/>
                </a:solidFill>
              </a:rPr>
              <a:t>, ¿</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haces</a:t>
            </a:r>
            <a:r>
              <a:rPr lang="en-GB" sz="2000" b="1" dirty="0" smtClean="0">
                <a:solidFill>
                  <a:prstClr val="black"/>
                </a:solidFill>
              </a:rPr>
              <a:t> </a:t>
            </a:r>
            <a:r>
              <a:rPr lang="en-GB" sz="2000" b="1" dirty="0" err="1" smtClean="0">
                <a:solidFill>
                  <a:prstClr val="black"/>
                </a:solidFill>
              </a:rPr>
              <a:t>normalmente</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verano</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invierno</a:t>
            </a:r>
            <a:r>
              <a:rPr lang="en-GB" sz="2000" b="1" dirty="0" smtClean="0">
                <a:solidFill>
                  <a:prstClr val="black"/>
                </a:solidFill>
              </a:rPr>
              <a:t>?</a:t>
            </a:r>
            <a:endParaRPr lang="en-GB" sz="2000" b="1" dirty="0">
              <a:solidFill>
                <a:prstClr val="black"/>
              </a:solidFill>
            </a:endParaRPr>
          </a:p>
        </p:txBody>
      </p:sp>
    </p:spTree>
    <p:extLst>
      <p:ext uri="{BB962C8B-B14F-4D97-AF65-F5344CB8AC3E}">
        <p14:creationId xmlns:p14="http://schemas.microsoft.com/office/powerpoint/2010/main" val="17066117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p:cNvSpPr txBox="1">
            <a:spLocks/>
          </p:cNvSpPr>
          <p:nvPr/>
        </p:nvSpPr>
        <p:spPr>
          <a:xfrm>
            <a:off x="360218" y="217330"/>
            <a:ext cx="7483664" cy="866191"/>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3600" b="1" i="1" dirty="0" smtClean="0">
                <a:latin typeface="+mn-lt"/>
              </a:rPr>
              <a:t>What students say</a:t>
            </a:r>
            <a:endParaRPr lang="en-US" sz="4000" dirty="0">
              <a:latin typeface="+mn-lt"/>
            </a:endParaRPr>
          </a:p>
        </p:txBody>
      </p:sp>
      <p:pic>
        <p:nvPicPr>
          <p:cNvPr id="22" name="Picture 1"/>
          <p:cNvPicPr>
            <a:picLocks noChangeAspect="1" noChangeArrowheads="1"/>
          </p:cNvPicPr>
          <p:nvPr/>
        </p:nvPicPr>
        <p:blipFill>
          <a:blip r:embed="rId2">
            <a:extLst>
              <a:ext uri="{28A0092B-C50C-407E-A947-70E740481C1C}">
                <a14:useLocalDpi xmlns:a14="http://schemas.microsoft.com/office/drawing/2010/main" val="0"/>
              </a:ext>
            </a:extLst>
          </a:blip>
          <a:srcRect l="3326"/>
          <a:stretch>
            <a:fillRect/>
          </a:stretch>
        </p:blipFill>
        <p:spPr bwMode="auto">
          <a:xfrm>
            <a:off x="4608158" y="2345818"/>
            <a:ext cx="4300892" cy="3289820"/>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 Box 7"/>
          <p:cNvSpPr txBox="1">
            <a:spLocks noChangeArrowheads="1"/>
          </p:cNvSpPr>
          <p:nvPr/>
        </p:nvSpPr>
        <p:spPr bwMode="auto">
          <a:xfrm>
            <a:off x="319881" y="3572652"/>
            <a:ext cx="4126459" cy="2677656"/>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dirty="0">
                <a:latin typeface="Calibri" pitchFamily="34" charset="0"/>
              </a:rPr>
              <a:t>a) Lack of prior preparation</a:t>
            </a:r>
          </a:p>
          <a:p>
            <a:pPr eaLnBrk="1" hangingPunct="1"/>
            <a:r>
              <a:rPr lang="en-GB" sz="2400" b="1" dirty="0">
                <a:latin typeface="Calibri" pitchFamily="34" charset="0"/>
              </a:rPr>
              <a:t>b) Absence of written support</a:t>
            </a:r>
          </a:p>
          <a:p>
            <a:pPr eaLnBrk="1" hangingPunct="1"/>
            <a:r>
              <a:rPr lang="en-GB" sz="2400" b="1" dirty="0">
                <a:latin typeface="Calibri" pitchFamily="34" charset="0"/>
              </a:rPr>
              <a:t>c) The immediacy of the experience</a:t>
            </a:r>
          </a:p>
          <a:p>
            <a:pPr eaLnBrk="1" hangingPunct="1"/>
            <a:r>
              <a:rPr lang="en-GB" sz="2400" b="1" dirty="0">
                <a:latin typeface="Calibri" pitchFamily="34" charset="0"/>
              </a:rPr>
              <a:t>d) Like a conversation</a:t>
            </a:r>
          </a:p>
          <a:p>
            <a:pPr eaLnBrk="1" hangingPunct="1"/>
            <a:r>
              <a:rPr lang="en-GB" sz="2400" b="1" dirty="0">
                <a:latin typeface="Calibri" pitchFamily="34" charset="0"/>
              </a:rPr>
              <a:t>e) Not knowing the questions/answers in advance</a:t>
            </a:r>
          </a:p>
        </p:txBody>
      </p:sp>
      <p:sp>
        <p:nvSpPr>
          <p:cNvPr id="24" name="Text Box 8"/>
          <p:cNvSpPr txBox="1">
            <a:spLocks noChangeArrowheads="1"/>
          </p:cNvSpPr>
          <p:nvPr/>
        </p:nvSpPr>
        <p:spPr bwMode="auto">
          <a:xfrm>
            <a:off x="105568" y="1223337"/>
            <a:ext cx="48031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dirty="0">
                <a:solidFill>
                  <a:schemeClr val="bg1">
                    <a:lumMod val="50000"/>
                  </a:schemeClr>
                </a:solidFill>
                <a:latin typeface="Calibri" pitchFamily="34" charset="0"/>
              </a:rPr>
              <a:t>289 students from </a:t>
            </a:r>
            <a:r>
              <a:rPr lang="en-GB" sz="2800" b="1" dirty="0" smtClean="0">
                <a:solidFill>
                  <a:schemeClr val="bg1">
                    <a:lumMod val="50000"/>
                  </a:schemeClr>
                </a:solidFill>
                <a:latin typeface="Calibri" pitchFamily="34" charset="0"/>
              </a:rPr>
              <a:t>age 11 – 15 from </a:t>
            </a:r>
            <a:r>
              <a:rPr lang="en-GB" sz="2800" b="1" dirty="0">
                <a:solidFill>
                  <a:schemeClr val="bg1">
                    <a:lumMod val="50000"/>
                  </a:schemeClr>
                </a:solidFill>
                <a:latin typeface="Calibri" pitchFamily="34" charset="0"/>
              </a:rPr>
              <a:t>5 different secondary schools were </a:t>
            </a:r>
            <a:r>
              <a:rPr lang="en-GB" sz="2800" b="1" dirty="0" smtClean="0">
                <a:solidFill>
                  <a:schemeClr val="bg1">
                    <a:lumMod val="50000"/>
                  </a:schemeClr>
                </a:solidFill>
                <a:latin typeface="Calibri" pitchFamily="34" charset="0"/>
              </a:rPr>
              <a:t>asked:</a:t>
            </a:r>
            <a:endParaRPr lang="en-GB" sz="2800" b="1" dirty="0">
              <a:solidFill>
                <a:schemeClr val="bg1">
                  <a:lumMod val="50000"/>
                </a:schemeClr>
              </a:solidFill>
              <a:latin typeface="Calibri" pitchFamily="34" charset="0"/>
            </a:endParaRPr>
          </a:p>
        </p:txBody>
      </p:sp>
      <p:sp>
        <p:nvSpPr>
          <p:cNvPr id="25" name="TextBox 32"/>
          <p:cNvSpPr txBox="1">
            <a:spLocks noChangeArrowheads="1"/>
          </p:cNvSpPr>
          <p:nvPr/>
        </p:nvSpPr>
        <p:spPr bwMode="auto">
          <a:xfrm>
            <a:off x="6865985" y="6218479"/>
            <a:ext cx="2143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600" dirty="0" smtClean="0">
                <a:latin typeface="Futura Md" pitchFamily="34" charset="0"/>
              </a:rPr>
              <a:t>Linked Up Project Analysis, May 2010</a:t>
            </a:r>
            <a:endParaRPr lang="en-US" sz="1600" dirty="0">
              <a:latin typeface="Futura Md" pitchFamily="34" charset="0"/>
            </a:endParaRPr>
          </a:p>
        </p:txBody>
      </p:sp>
      <p:sp>
        <p:nvSpPr>
          <p:cNvPr id="26" name="Rounded Rectangular Callout 25"/>
          <p:cNvSpPr/>
          <p:nvPr/>
        </p:nvSpPr>
        <p:spPr>
          <a:xfrm>
            <a:off x="4958672" y="77514"/>
            <a:ext cx="2951296" cy="1620677"/>
          </a:xfrm>
          <a:prstGeom prst="wedgeRoundRectCallout">
            <a:avLst/>
          </a:prstGeom>
          <a:solidFill>
            <a:srgbClr val="00B0F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solidFill>
                <a:latin typeface="Calibri" pitchFamily="34" charset="0"/>
              </a:rPr>
              <a:t>What do you think “unplanned” or “spontaneous” speaking means?</a:t>
            </a:r>
          </a:p>
        </p:txBody>
      </p:sp>
      <p:sp>
        <p:nvSpPr>
          <p:cNvPr id="27" name="Rounded Rectangle 26"/>
          <p:cNvSpPr/>
          <p:nvPr/>
        </p:nvSpPr>
        <p:spPr>
          <a:xfrm>
            <a:off x="319881" y="2867891"/>
            <a:ext cx="4126459" cy="554182"/>
          </a:xfrm>
          <a:prstGeom prst="roundRect">
            <a:avLst/>
          </a:prstGeom>
          <a:solidFill>
            <a:srgbClr val="00B0F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700" b="1" dirty="0" smtClean="0">
                <a:solidFill>
                  <a:schemeClr val="tx1"/>
                </a:solidFill>
              </a:rPr>
              <a:t>Their answers highlighted:</a:t>
            </a:r>
            <a:endParaRPr lang="en-GB" sz="2700" b="1" dirty="0">
              <a:solidFill>
                <a:schemeClr val="tx1"/>
              </a:solidFill>
            </a:endParaRPr>
          </a:p>
        </p:txBody>
      </p:sp>
      <p:pic>
        <p:nvPicPr>
          <p:cNvPr id="28" name="Picture 2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97373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6"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1452" y="542717"/>
            <a:ext cx="7620000" cy="5076825"/>
          </a:xfrm>
          <a:prstGeom prst="rect">
            <a:avLst/>
          </a:prstGeom>
        </p:spPr>
      </p:pic>
      <p:sp>
        <p:nvSpPr>
          <p:cNvPr id="5" name="TextBox 4"/>
          <p:cNvSpPr txBox="1"/>
          <p:nvPr/>
        </p:nvSpPr>
        <p:spPr>
          <a:xfrm>
            <a:off x="715617" y="5764696"/>
            <a:ext cx="7981122" cy="707886"/>
          </a:xfrm>
          <a:prstGeom prst="rect">
            <a:avLst/>
          </a:prstGeom>
          <a:noFill/>
        </p:spPr>
        <p:txBody>
          <a:bodyPr wrap="square" rtlCol="0">
            <a:spAutoFit/>
          </a:bodyPr>
          <a:lstStyle/>
          <a:p>
            <a:r>
              <a:rPr lang="en-GB" sz="2000" dirty="0" smtClean="0"/>
              <a:t>Escribe dos </a:t>
            </a:r>
            <a:r>
              <a:rPr lang="en-GB" sz="2000" dirty="0" err="1" smtClean="0"/>
              <a:t>frases</a:t>
            </a:r>
            <a:r>
              <a:rPr lang="en-GB" sz="2000" dirty="0" smtClean="0"/>
              <a:t> </a:t>
            </a:r>
            <a:r>
              <a:rPr lang="en-GB" sz="2000" dirty="0" err="1" smtClean="0"/>
              <a:t>verdaderas</a:t>
            </a:r>
            <a:r>
              <a:rPr lang="en-GB" sz="2000" dirty="0" smtClean="0"/>
              <a:t> y </a:t>
            </a:r>
            <a:r>
              <a:rPr lang="en-GB" sz="2000" dirty="0" err="1" smtClean="0"/>
              <a:t>una</a:t>
            </a:r>
            <a:r>
              <a:rPr lang="en-GB" sz="2000" dirty="0" smtClean="0"/>
              <a:t> </a:t>
            </a:r>
            <a:r>
              <a:rPr lang="en-GB" sz="2000" dirty="0" err="1" smtClean="0"/>
              <a:t>frase</a:t>
            </a:r>
            <a:r>
              <a:rPr lang="en-GB" sz="2000" dirty="0" smtClean="0"/>
              <a:t> falsa.</a:t>
            </a:r>
            <a:br>
              <a:rPr lang="en-GB" sz="2000" dirty="0" smtClean="0"/>
            </a:br>
            <a:r>
              <a:rPr lang="en-GB" sz="2000" dirty="0" err="1" smtClean="0"/>
              <a:t>Luego</a:t>
            </a:r>
            <a:r>
              <a:rPr lang="en-GB" sz="2000" dirty="0" smtClean="0"/>
              <a:t> </a:t>
            </a:r>
            <a:r>
              <a:rPr lang="en-GB" sz="2000" dirty="0" err="1" smtClean="0"/>
              <a:t>haz</a:t>
            </a:r>
            <a:r>
              <a:rPr lang="en-GB" sz="2000" dirty="0" smtClean="0"/>
              <a:t> ‘Quiz-Quiz-Trade’ </a:t>
            </a:r>
            <a:r>
              <a:rPr lang="en-GB" sz="2000" dirty="0" err="1" smtClean="0"/>
              <a:t>en</a:t>
            </a:r>
            <a:r>
              <a:rPr lang="en-GB" sz="2000" dirty="0" smtClean="0"/>
              <a:t> </a:t>
            </a:r>
            <a:r>
              <a:rPr lang="en-GB" sz="2000" dirty="0" err="1" smtClean="0"/>
              <a:t>clase</a:t>
            </a:r>
            <a:r>
              <a:rPr lang="en-GB" sz="2000" dirty="0" smtClean="0"/>
              <a:t>.</a:t>
            </a:r>
            <a:endParaRPr lang="en-GB" sz="2000" dirty="0"/>
          </a:p>
        </p:txBody>
      </p:sp>
      <p:sp>
        <p:nvSpPr>
          <p:cNvPr id="6" name="Rectangle 5"/>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9602921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6166" y="349703"/>
            <a:ext cx="7565840" cy="4938637"/>
          </a:xfrm>
          <a:prstGeom prst="rect">
            <a:avLst/>
          </a:prstGeom>
        </p:spPr>
      </p:pic>
      <p:sp>
        <p:nvSpPr>
          <p:cNvPr id="7" name="Rectangle 6"/>
          <p:cNvSpPr/>
          <p:nvPr/>
        </p:nvSpPr>
        <p:spPr>
          <a:xfrm>
            <a:off x="733659" y="5467906"/>
            <a:ext cx="4070345" cy="1200329"/>
          </a:xfrm>
          <a:prstGeom prst="rect">
            <a:avLst/>
          </a:prstGeom>
        </p:spPr>
        <p:txBody>
          <a:bodyPr wrap="none">
            <a:spAutoFit/>
          </a:bodyPr>
          <a:lstStyle/>
          <a:p>
            <a:r>
              <a:rPr lang="en-GB" sz="2400" dirty="0" err="1" smtClean="0">
                <a:latin typeface="Tw Cen MT" panose="020B0602020104020603" pitchFamily="34" charset="0"/>
              </a:rPr>
              <a:t>Qu’est-ce</a:t>
            </a:r>
            <a:r>
              <a:rPr lang="en-GB" sz="2400" dirty="0" smtClean="0">
                <a:latin typeface="Tw Cen MT" panose="020B0602020104020603" pitchFamily="34" charset="0"/>
              </a:rPr>
              <a:t> </a:t>
            </a:r>
            <a:r>
              <a:rPr lang="en-GB" sz="2400" dirty="0" err="1">
                <a:latin typeface="Tw Cen MT" panose="020B0602020104020603" pitchFamily="34" charset="0"/>
              </a:rPr>
              <a:t>qu’il</a:t>
            </a:r>
            <a:r>
              <a:rPr lang="en-GB" sz="2400" dirty="0">
                <a:latin typeface="Tw Cen MT" panose="020B0602020104020603" pitchFamily="34" charset="0"/>
              </a:rPr>
              <a:t> y a sur la </a:t>
            </a:r>
            <a:r>
              <a:rPr lang="en-GB" sz="2400" dirty="0" smtClean="0">
                <a:latin typeface="Tw Cen MT" panose="020B0602020104020603" pitchFamily="34" charset="0"/>
              </a:rPr>
              <a:t>photo?</a:t>
            </a:r>
            <a:br>
              <a:rPr lang="en-GB" sz="2400" dirty="0" smtClean="0">
                <a:latin typeface="Tw Cen MT" panose="020B0602020104020603" pitchFamily="34" charset="0"/>
              </a:rPr>
            </a:br>
            <a:r>
              <a:rPr lang="en-GB" sz="2400" dirty="0" smtClean="0">
                <a:latin typeface="Tw Cen MT" panose="020B0602020104020603" pitchFamily="34" charset="0"/>
              </a:rPr>
              <a:t>¿</a:t>
            </a:r>
            <a:r>
              <a:rPr lang="en-GB" sz="2400" dirty="0" err="1" smtClean="0">
                <a:latin typeface="Tw Cen MT" panose="020B0602020104020603" pitchFamily="34" charset="0"/>
              </a:rPr>
              <a:t>Qué</a:t>
            </a:r>
            <a:r>
              <a:rPr lang="en-GB" sz="2400" dirty="0" smtClean="0">
                <a:latin typeface="Tw Cen MT" panose="020B0602020104020603" pitchFamily="34" charset="0"/>
              </a:rPr>
              <a:t> hay </a:t>
            </a:r>
            <a:r>
              <a:rPr lang="en-GB" sz="2400" dirty="0" err="1" smtClean="0">
                <a:latin typeface="Tw Cen MT" panose="020B0602020104020603" pitchFamily="34" charset="0"/>
              </a:rPr>
              <a:t>en</a:t>
            </a:r>
            <a:r>
              <a:rPr lang="en-GB" sz="2400" dirty="0" smtClean="0">
                <a:latin typeface="Tw Cen MT" panose="020B0602020104020603" pitchFamily="34" charset="0"/>
              </a:rPr>
              <a:t> la </a:t>
            </a:r>
            <a:r>
              <a:rPr lang="en-GB" sz="2400" dirty="0" err="1" smtClean="0">
                <a:latin typeface="Tw Cen MT" panose="020B0602020104020603" pitchFamily="34" charset="0"/>
              </a:rPr>
              <a:t>foto</a:t>
            </a:r>
            <a:r>
              <a:rPr lang="en-GB" sz="2400" dirty="0" smtClean="0">
                <a:latin typeface="Tw Cen MT" panose="020B0602020104020603" pitchFamily="34" charset="0"/>
              </a:rPr>
              <a:t>?</a:t>
            </a:r>
          </a:p>
          <a:p>
            <a:r>
              <a:rPr lang="en-GB" sz="2400" dirty="0" smtClean="0">
                <a:latin typeface="Tw Cen MT" panose="020B0602020104020603" pitchFamily="34" charset="0"/>
              </a:rPr>
              <a:t>Was </a:t>
            </a:r>
            <a:r>
              <a:rPr lang="en-GB" sz="2400" dirty="0" err="1" smtClean="0">
                <a:latin typeface="Tw Cen MT" panose="020B0602020104020603" pitchFamily="34" charset="0"/>
              </a:rPr>
              <a:t>gibt</a:t>
            </a:r>
            <a:r>
              <a:rPr lang="en-GB" sz="2400" dirty="0" smtClean="0">
                <a:latin typeface="Tw Cen MT" panose="020B0602020104020603" pitchFamily="34" charset="0"/>
              </a:rPr>
              <a:t> </a:t>
            </a:r>
            <a:r>
              <a:rPr lang="en-GB" sz="2400" dirty="0" err="1" smtClean="0">
                <a:latin typeface="Tw Cen MT" panose="020B0602020104020603" pitchFamily="34" charset="0"/>
              </a:rPr>
              <a:t>es</a:t>
            </a:r>
            <a:r>
              <a:rPr lang="en-GB" sz="2400" dirty="0" smtClean="0">
                <a:latin typeface="Tw Cen MT" panose="020B0602020104020603" pitchFamily="34" charset="0"/>
              </a:rPr>
              <a:t> auf </a:t>
            </a:r>
            <a:r>
              <a:rPr lang="en-GB" sz="2400" dirty="0" err="1" smtClean="0">
                <a:latin typeface="Tw Cen MT" panose="020B0602020104020603" pitchFamily="34" charset="0"/>
              </a:rPr>
              <a:t>dem</a:t>
            </a:r>
            <a:r>
              <a:rPr lang="en-GB" sz="2400" dirty="0" smtClean="0">
                <a:latin typeface="Tw Cen MT" panose="020B0602020104020603" pitchFamily="34" charset="0"/>
              </a:rPr>
              <a:t> </a:t>
            </a:r>
            <a:r>
              <a:rPr lang="en-GB" sz="2400" dirty="0" err="1" smtClean="0">
                <a:latin typeface="Tw Cen MT" panose="020B0602020104020603" pitchFamily="34" charset="0"/>
              </a:rPr>
              <a:t>Foto</a:t>
            </a:r>
            <a:r>
              <a:rPr lang="en-GB" sz="2400" dirty="0" smtClean="0">
                <a:latin typeface="Tw Cen MT" panose="020B0602020104020603" pitchFamily="34" charset="0"/>
              </a:rPr>
              <a:t>? </a:t>
            </a:r>
            <a:endParaRPr lang="en-GB" sz="2400" dirty="0"/>
          </a:p>
        </p:txBody>
      </p:sp>
      <p:sp>
        <p:nvSpPr>
          <p:cNvPr id="8" name="Rectangle 7"/>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2223083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01975" y="137725"/>
          <a:ext cx="8608345" cy="6625154"/>
        </p:xfrm>
        <a:graphic>
          <a:graphicData uri="http://schemas.openxmlformats.org/drawingml/2006/table">
            <a:tbl>
              <a:tblPr firstRow="1" bandRow="1"/>
              <a:tblGrid>
                <a:gridCol w="3508025"/>
                <a:gridCol w="5100320"/>
              </a:tblGrid>
              <a:tr h="3439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Language</a:t>
                      </a:r>
                      <a:r>
                        <a:rPr lang="en-GB" sz="2000" b="1" baseline="0" dirty="0" smtClean="0">
                          <a:latin typeface="+mn-lt"/>
                          <a:cs typeface="Arial" panose="020B0604020202020204" pitchFamily="34" charset="0"/>
                        </a:rPr>
                        <a:t> functions/structures</a:t>
                      </a:r>
                      <a:endParaRPr lang="en-GB" sz="2000" b="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Examples from</a:t>
                      </a:r>
                      <a:r>
                        <a:rPr lang="en-GB" sz="2000" i="1" baseline="0" dirty="0" smtClean="0">
                          <a:latin typeface="+mn-lt"/>
                          <a:cs typeface="Arial" panose="020B0604020202020204" pitchFamily="34" charset="0"/>
                        </a:rPr>
                        <a:t> the model answer</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599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P</a:t>
                      </a:r>
                      <a:r>
                        <a:rPr lang="en-GB" sz="2000" dirty="0" smtClean="0">
                          <a:latin typeface="+mn-lt"/>
                          <a:cs typeface="Arial" panose="020B0604020202020204" pitchFamily="34" charset="0"/>
                        </a:rPr>
                        <a:t>hysical</a:t>
                      </a:r>
                      <a:r>
                        <a:rPr lang="en-GB" sz="2000" baseline="0" dirty="0" smtClean="0">
                          <a:latin typeface="+mn-lt"/>
                          <a:cs typeface="Arial" panose="020B0604020202020204" pitchFamily="34" charset="0"/>
                        </a:rPr>
                        <a:t> description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tiene</a:t>
                      </a:r>
                      <a:r>
                        <a:rPr lang="en-GB" sz="2000" i="1" dirty="0" smtClean="0">
                          <a:latin typeface="+mn-lt"/>
                          <a:cs typeface="Arial" panose="020B0604020202020204" pitchFamily="34" charset="0"/>
                        </a:rPr>
                        <a:t> el </a:t>
                      </a:r>
                      <a:r>
                        <a:rPr lang="en-GB" sz="2000" i="1" dirty="0" err="1" smtClean="0">
                          <a:latin typeface="+mn-lt"/>
                          <a:cs typeface="Arial" panose="020B0604020202020204" pitchFamily="34" charset="0"/>
                        </a:rPr>
                        <a:t>pelo</a:t>
                      </a:r>
                      <a:r>
                        <a:rPr lang="en-GB" sz="2000" i="1" dirty="0" smtClean="0">
                          <a:latin typeface="+mn-lt"/>
                          <a:cs typeface="Arial" panose="020B0604020202020204" pitchFamily="34" charset="0"/>
                        </a:rPr>
                        <a:t> largo y </a:t>
                      </a:r>
                      <a:r>
                        <a:rPr lang="en-GB" sz="2000" i="1" dirty="0" err="1" smtClean="0">
                          <a:latin typeface="+mn-lt"/>
                          <a:cs typeface="Arial" panose="020B0604020202020204" pitchFamily="34" charset="0"/>
                        </a:rPr>
                        <a:t>marrón</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52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A</a:t>
                      </a:r>
                      <a:r>
                        <a:rPr lang="en-GB" sz="2000" dirty="0" smtClean="0">
                          <a:latin typeface="+mn-lt"/>
                          <a:cs typeface="Arial" panose="020B0604020202020204" pitchFamily="34" charset="0"/>
                        </a:rPr>
                        <a:t>ction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comiendo</a:t>
                      </a:r>
                      <a:r>
                        <a:rPr lang="en-GB" sz="2000" i="1" baseline="0" dirty="0" smtClean="0">
                          <a:latin typeface="+mn-lt"/>
                          <a:cs typeface="Arial" panose="020B0604020202020204" pitchFamily="34" charset="0"/>
                        </a:rPr>
                        <a:t> y </a:t>
                      </a:r>
                      <a:r>
                        <a:rPr lang="en-GB" sz="2000" i="1" baseline="0" dirty="0" err="1" smtClean="0">
                          <a:latin typeface="+mn-lt"/>
                          <a:cs typeface="Arial" panose="020B0604020202020204" pitchFamily="34" charset="0"/>
                        </a:rPr>
                        <a:t>charlando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todos</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sonriendo</a:t>
                      </a:r>
                      <a:r>
                        <a:rPr lang="en-GB" sz="2000" i="1" baseline="0" dirty="0" smtClean="0">
                          <a:latin typeface="+mn-lt"/>
                          <a:cs typeface="Arial" panose="020B0604020202020204" pitchFamily="34" charset="0"/>
                        </a:rPr>
                        <a:t> </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8700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L</a:t>
                      </a:r>
                      <a:r>
                        <a:rPr lang="en-GB" sz="2000" dirty="0" smtClean="0">
                          <a:latin typeface="+mn-lt"/>
                          <a:cs typeface="Arial" panose="020B0604020202020204" pitchFamily="34" charset="0"/>
                        </a:rPr>
                        <a:t>ocation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la </a:t>
                      </a:r>
                      <a:r>
                        <a:rPr lang="en-GB" sz="2000" i="1" dirty="0" err="1" smtClean="0">
                          <a:latin typeface="+mn-lt"/>
                          <a:cs typeface="Arial" panose="020B0604020202020204" pitchFamily="34" charset="0"/>
                        </a:rPr>
                        <a:t>foto</a:t>
                      </a:r>
                      <a:r>
                        <a:rPr lang="en-GB" sz="2000" i="1" baseline="0" dirty="0" smtClean="0">
                          <a:latin typeface="+mn-lt"/>
                          <a:cs typeface="Arial" panose="020B0604020202020204" pitchFamily="34" charset="0"/>
                        </a:rPr>
                        <a:t> hay…,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el </a:t>
                      </a:r>
                      <a:r>
                        <a:rPr lang="en-GB" sz="2000" i="1" baseline="0" dirty="0" err="1" smtClean="0">
                          <a:latin typeface="+mn-lt"/>
                          <a:cs typeface="Arial" panose="020B0604020202020204" pitchFamily="34" charset="0"/>
                        </a:rPr>
                        <a:t>centro</a:t>
                      </a:r>
                      <a:r>
                        <a:rPr lang="en-GB" sz="2000" i="1" baseline="0" dirty="0" smtClean="0">
                          <a:latin typeface="+mn-lt"/>
                          <a:cs typeface="Arial" panose="020B0604020202020204" pitchFamily="34" charset="0"/>
                        </a:rPr>
                        <a:t>, a la </a:t>
                      </a:r>
                      <a:r>
                        <a:rPr lang="en-GB" sz="2000" i="1" baseline="0" dirty="0" err="1" smtClean="0">
                          <a:latin typeface="+mn-lt"/>
                          <a:cs typeface="Arial" panose="020B0604020202020204" pitchFamily="34" charset="0"/>
                        </a:rPr>
                        <a:t>derecha</a:t>
                      </a:r>
                      <a:r>
                        <a:rPr lang="en-GB" sz="2000" i="1" baseline="0" dirty="0" smtClean="0">
                          <a:latin typeface="+mn-lt"/>
                          <a:cs typeface="Arial" panose="020B0604020202020204" pitchFamily="34" charset="0"/>
                        </a:rPr>
                        <a:t>, al </a:t>
                      </a:r>
                      <a:r>
                        <a:rPr lang="en-GB" sz="2000" i="1" baseline="0" dirty="0" err="1" smtClean="0">
                          <a:latin typeface="+mn-lt"/>
                          <a:cs typeface="Arial" panose="020B0604020202020204" pitchFamily="34" charset="0"/>
                        </a:rPr>
                        <a:t>lado</a:t>
                      </a:r>
                      <a:r>
                        <a:rPr lang="en-GB" sz="2000" i="1" baseline="0" dirty="0" smtClean="0">
                          <a:latin typeface="+mn-lt"/>
                          <a:cs typeface="Arial" panose="020B0604020202020204" pitchFamily="34" charset="0"/>
                        </a:rPr>
                        <a:t> del (padre),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el </a:t>
                      </a:r>
                      <a:r>
                        <a:rPr lang="en-GB" sz="2000" i="1" baseline="0" dirty="0" err="1" smtClean="0">
                          <a:latin typeface="+mn-lt"/>
                          <a:cs typeface="Arial" panose="020B0604020202020204" pitchFamily="34" charset="0"/>
                        </a:rPr>
                        <a:t>fondo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sentados</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una</a:t>
                      </a:r>
                      <a:r>
                        <a:rPr lang="en-GB" sz="2000" i="1" baseline="0" dirty="0" smtClean="0">
                          <a:latin typeface="+mn-lt"/>
                          <a:cs typeface="Arial" panose="020B0604020202020204" pitchFamily="34" charset="0"/>
                        </a:rPr>
                        <a:t> mesa, </a:t>
                      </a:r>
                      <a:r>
                        <a:rPr lang="en-GB" sz="2000" i="1" baseline="0" dirty="0" err="1" smtClean="0">
                          <a:latin typeface="+mn-lt"/>
                          <a:cs typeface="Arial" panose="020B0604020202020204" pitchFamily="34" charset="0"/>
                        </a:rPr>
                        <a:t>fuera</a:t>
                      </a:r>
                      <a:r>
                        <a:rPr lang="en-GB" sz="2000" i="1" baseline="0" dirty="0" smtClean="0">
                          <a:latin typeface="+mn-lt"/>
                          <a:cs typeface="Arial" panose="020B0604020202020204" pitchFamily="34" charset="0"/>
                        </a:rPr>
                        <a:t>, </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599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M</a:t>
                      </a:r>
                      <a:r>
                        <a:rPr lang="en-GB" sz="2000" dirty="0" smtClean="0">
                          <a:latin typeface="+mn-lt"/>
                          <a:cs typeface="Arial" panose="020B0604020202020204" pitchFamily="34" charset="0"/>
                        </a:rPr>
                        <a:t>ood</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están</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contentos</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están</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sonriendo</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673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W</a:t>
                      </a:r>
                      <a:r>
                        <a:rPr lang="en-GB" sz="2000" dirty="0" smtClean="0">
                          <a:latin typeface="+mn-lt"/>
                          <a:cs typeface="Arial" panose="020B0604020202020204" pitchFamily="34" charset="0"/>
                        </a:rPr>
                        <a:t>eather</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hace</a:t>
                      </a:r>
                      <a:r>
                        <a:rPr lang="en-GB" sz="2000" i="1" dirty="0" smtClean="0">
                          <a:latin typeface="+mn-lt"/>
                          <a:cs typeface="Arial" panose="020B0604020202020204" pitchFamily="34" charset="0"/>
                        </a:rPr>
                        <a:t> mucho sol y </a:t>
                      </a:r>
                      <a:r>
                        <a:rPr lang="en-GB" sz="2000" i="1" dirty="0" err="1" smtClean="0">
                          <a:latin typeface="+mn-lt"/>
                          <a:cs typeface="Arial" panose="020B0604020202020204" pitchFamily="34" charset="0"/>
                        </a:rPr>
                        <a:t>calor</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10707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Speculation / Hypothesis</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A lo </a:t>
                      </a:r>
                      <a:r>
                        <a:rPr lang="en-GB" sz="2000" i="1" dirty="0" err="1" smtClean="0">
                          <a:latin typeface="+mn-lt"/>
                          <a:cs typeface="Arial" panose="020B0604020202020204" pitchFamily="34" charset="0"/>
                        </a:rPr>
                        <a:t>mejor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podría</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ser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quizás</a:t>
                      </a:r>
                      <a:r>
                        <a:rPr lang="en-GB" sz="2000" i="1" dirty="0" smtClean="0">
                          <a:latin typeface="+mn-lt"/>
                          <a:cs typeface="Arial" panose="020B0604020202020204" pitchFamily="34" charset="0"/>
                        </a:rPr>
                        <a:t>, a mi </a:t>
                      </a:r>
                      <a:r>
                        <a:rPr lang="en-GB" sz="2000" i="1" dirty="0" err="1" smtClean="0">
                          <a:latin typeface="+mn-lt"/>
                          <a:cs typeface="Arial" panose="020B0604020202020204" pitchFamily="34" charset="0"/>
                        </a:rPr>
                        <a:t>parecer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mi </a:t>
                      </a:r>
                      <a:r>
                        <a:rPr lang="en-GB" sz="2000" i="1" dirty="0" err="1" smtClean="0">
                          <a:latin typeface="+mn-lt"/>
                          <a:cs typeface="Arial" panose="020B0604020202020204" pitchFamily="34" charset="0"/>
                        </a:rPr>
                        <a:t>opinión</a:t>
                      </a:r>
                      <a:r>
                        <a:rPr lang="en-GB" sz="2000" i="1" dirty="0" smtClean="0">
                          <a:latin typeface="+mn-lt"/>
                          <a:cs typeface="Arial" panose="020B0604020202020204" pitchFamily="34" charset="0"/>
                        </a:rPr>
                        <a:t>,</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podrían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estar</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pienso</a:t>
                      </a:r>
                      <a:r>
                        <a:rPr lang="en-GB" sz="2000" i="1" baseline="0" dirty="0" smtClean="0">
                          <a:latin typeface="+mn-lt"/>
                          <a:cs typeface="Arial" panose="020B0604020202020204" pitchFamily="34" charset="0"/>
                        </a:rPr>
                        <a:t> que, </a:t>
                      </a:r>
                      <a:r>
                        <a:rPr lang="en-GB" sz="2000" i="1" baseline="0" dirty="0" err="1" smtClean="0">
                          <a:latin typeface="+mn-lt"/>
                          <a:cs typeface="Arial" panose="020B0604020202020204" pitchFamily="34" charset="0"/>
                        </a:rPr>
                        <a:t>parece</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posiblemente</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por</a:t>
                      </a:r>
                      <a:r>
                        <a:rPr lang="en-GB" sz="2000" i="1" baseline="0" dirty="0" smtClean="0">
                          <a:latin typeface="+mn-lt"/>
                          <a:cs typeface="Arial" panose="020B0604020202020204" pitchFamily="34" charset="0"/>
                        </a:rPr>
                        <a:t> lo </a:t>
                      </a:r>
                      <a:r>
                        <a:rPr lang="en-GB" sz="2000" i="1" baseline="0" dirty="0" err="1" smtClean="0">
                          <a:latin typeface="+mn-lt"/>
                          <a:cs typeface="Arial" panose="020B0604020202020204" pitchFamily="34" charset="0"/>
                        </a:rPr>
                        <a:t>visto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parecen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creo</a:t>
                      </a:r>
                      <a:r>
                        <a:rPr lang="en-GB" sz="2000" i="1" baseline="0" dirty="0" smtClean="0">
                          <a:latin typeface="+mn-lt"/>
                          <a:cs typeface="Arial" panose="020B0604020202020204" pitchFamily="34" charset="0"/>
                        </a:rPr>
                        <a:t> que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684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Reasons</a:t>
                      </a:r>
                      <a:r>
                        <a:rPr lang="en-GB" sz="2000" i="1" baseline="0" dirty="0" smtClean="0">
                          <a:latin typeface="+mn-lt"/>
                          <a:cs typeface="Arial" panose="020B0604020202020204" pitchFamily="34" charset="0"/>
                        </a:rPr>
                        <a:t> / Justifications</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porque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pero</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aunque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porque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6692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Negation</a:t>
                      </a:r>
                      <a:r>
                        <a:rPr lang="en-GB" sz="2000" i="1" baseline="0" dirty="0" smtClean="0">
                          <a:latin typeface="+mn-lt"/>
                          <a:cs typeface="Arial" panose="020B0604020202020204" pitchFamily="34" charset="0"/>
                        </a:rPr>
                        <a:t> – i.e. </a:t>
                      </a:r>
                      <a:r>
                        <a:rPr lang="en-GB" sz="2000" i="1" dirty="0" smtClean="0">
                          <a:latin typeface="+mn-lt"/>
                          <a:cs typeface="Arial" panose="020B0604020202020204" pitchFamily="34" charset="0"/>
                        </a:rPr>
                        <a:t>Saying what isn’t there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no </a:t>
                      </a:r>
                      <a:r>
                        <a:rPr lang="en-GB" sz="2000" i="1" dirty="0" err="1" smtClean="0">
                          <a:latin typeface="+mn-lt"/>
                          <a:cs typeface="Arial" panose="020B0604020202020204" pitchFamily="34" charset="0"/>
                        </a:rPr>
                        <a:t>es</a:t>
                      </a:r>
                      <a:r>
                        <a:rPr lang="en-GB" sz="2000" i="1" dirty="0" smtClean="0">
                          <a:latin typeface="+mn-lt"/>
                          <a:cs typeface="Arial" panose="020B0604020202020204" pitchFamily="34" charset="0"/>
                        </a:rPr>
                        <a:t> un picnic, no se </a:t>
                      </a:r>
                      <a:r>
                        <a:rPr lang="en-GB" sz="2000" i="1" dirty="0" err="1" smtClean="0">
                          <a:latin typeface="+mn-lt"/>
                          <a:cs typeface="Arial" panose="020B0604020202020204" pitchFamily="34" charset="0"/>
                        </a:rPr>
                        <a:t>puede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ver</a:t>
                      </a:r>
                      <a:r>
                        <a:rPr lang="en-GB" sz="2000" i="1" dirty="0" smtClean="0">
                          <a:latin typeface="+mn-lt"/>
                          <a:cs typeface="Arial" panose="020B0604020202020204" pitchFamily="34" charset="0"/>
                        </a:rPr>
                        <a:t> mucho </a:t>
                      </a: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el </a:t>
                      </a:r>
                      <a:r>
                        <a:rPr lang="en-GB" sz="2000" i="1" dirty="0" err="1" smtClean="0">
                          <a:latin typeface="+mn-lt"/>
                          <a:cs typeface="Arial" panose="020B0604020202020204" pitchFamily="34" charset="0"/>
                        </a:rPr>
                        <a:t>fondo</a:t>
                      </a:r>
                      <a:r>
                        <a:rPr lang="en-GB" sz="2000" i="1" dirty="0" smtClean="0">
                          <a:latin typeface="+mn-lt"/>
                          <a:cs typeface="Arial" panose="020B0604020202020204" pitchFamily="34" charset="0"/>
                        </a:rPr>
                        <a:t>, no hay </a:t>
                      </a:r>
                      <a:r>
                        <a:rPr lang="en-GB" sz="2000" i="1" dirty="0" err="1" smtClean="0">
                          <a:latin typeface="+mn-lt"/>
                          <a:cs typeface="Arial" panose="020B0604020202020204" pitchFamily="34" charset="0"/>
                        </a:rPr>
                        <a:t>regalos</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ni</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tarta</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807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General</a:t>
                      </a:r>
                      <a:r>
                        <a:rPr lang="en-GB" sz="2000" i="1" baseline="0" dirty="0" smtClean="0">
                          <a:latin typeface="+mn-lt"/>
                          <a:cs typeface="Arial" panose="020B0604020202020204" pitchFamily="34" charset="0"/>
                        </a:rPr>
                        <a:t> </a:t>
                      </a:r>
                      <a:r>
                        <a:rPr lang="en-GB" sz="2000" i="1" baseline="0" dirty="0" smtClean="0">
                          <a:latin typeface="+mn-lt"/>
                          <a:cs typeface="Arial" panose="020B0604020202020204" pitchFamily="34" charset="0"/>
                          <a:sym typeface="Wingdings" panose="05000000000000000000" pitchFamily="2" charset="2"/>
                        </a:rPr>
                        <a:t> specific vocabulary</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800" i="1" dirty="0" smtClean="0">
                          <a:latin typeface="+mn-lt"/>
                          <a:cs typeface="Arial" panose="020B0604020202020204" pitchFamily="34" charset="0"/>
                        </a:rPr>
                        <a:t>un </a:t>
                      </a:r>
                      <a:r>
                        <a:rPr lang="en-GB" sz="1800" i="1" dirty="0" err="1" smtClean="0">
                          <a:latin typeface="+mn-lt"/>
                          <a:cs typeface="Arial" panose="020B0604020202020204" pitchFamily="34" charset="0"/>
                        </a:rPr>
                        <a:t>grupo</a:t>
                      </a:r>
                      <a:r>
                        <a:rPr lang="en-GB" sz="1800" i="1" baseline="0" dirty="0" smtClean="0">
                          <a:latin typeface="+mn-lt"/>
                          <a:cs typeface="Arial" panose="020B0604020202020204" pitchFamily="34" charset="0"/>
                        </a:rPr>
                        <a:t> de personas </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una</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familia</a:t>
                      </a:r>
                      <a:r>
                        <a:rPr lang="en-GB" sz="1800" i="1" baseline="0" dirty="0" smtClean="0">
                          <a:latin typeface="+mn-lt"/>
                          <a:cs typeface="Arial" panose="020B0604020202020204" pitchFamily="34" charset="0"/>
                          <a:sym typeface="Wingdings" panose="05000000000000000000" pitchFamily="2" charset="2"/>
                        </a:rPr>
                        <a:t>  el padre, la </a:t>
                      </a:r>
                      <a:r>
                        <a:rPr lang="en-GB" sz="1800" i="1" baseline="0" dirty="0" err="1" smtClean="0">
                          <a:latin typeface="+mn-lt"/>
                          <a:cs typeface="Arial" panose="020B0604020202020204" pitchFamily="34" charset="0"/>
                          <a:sym typeface="Wingdings" panose="05000000000000000000" pitchFamily="2" charset="2"/>
                        </a:rPr>
                        <a:t>madre</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una</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chica</a:t>
                      </a:r>
                      <a:r>
                        <a:rPr lang="en-GB" sz="1800" i="1" dirty="0" smtClean="0">
                          <a:latin typeface="+mn-lt"/>
                          <a:cs typeface="Arial" panose="020B0604020202020204" pitchFamily="34" charset="0"/>
                        </a:rPr>
                        <a:t/>
                      </a:r>
                      <a:br>
                        <a:rPr lang="en-GB" sz="1800" i="1" dirty="0" smtClean="0">
                          <a:latin typeface="+mn-lt"/>
                          <a:cs typeface="Arial" panose="020B0604020202020204" pitchFamily="34" charset="0"/>
                        </a:rPr>
                      </a:br>
                      <a:r>
                        <a:rPr lang="en-GB" sz="1800" i="1" dirty="0" smtClean="0">
                          <a:latin typeface="+mn-lt"/>
                          <a:cs typeface="Arial" panose="020B0604020202020204" pitchFamily="34" charset="0"/>
                        </a:rPr>
                        <a:t>un</a:t>
                      </a:r>
                      <a:r>
                        <a:rPr lang="en-GB" sz="1800" i="1" baseline="0" dirty="0" smtClean="0">
                          <a:latin typeface="+mn-lt"/>
                          <a:cs typeface="Arial" panose="020B0604020202020204" pitchFamily="34" charset="0"/>
                        </a:rPr>
                        <a:t> event especial / </a:t>
                      </a:r>
                      <a:r>
                        <a:rPr lang="en-GB" sz="1800" i="1" baseline="0" dirty="0" err="1" smtClean="0">
                          <a:latin typeface="+mn-lt"/>
                          <a:cs typeface="Arial" panose="020B0604020202020204" pitchFamily="34" charset="0"/>
                        </a:rPr>
                        <a:t>una</a:t>
                      </a:r>
                      <a:r>
                        <a:rPr lang="en-GB" sz="1800" i="1" baseline="0" dirty="0" smtClean="0">
                          <a:latin typeface="+mn-lt"/>
                          <a:cs typeface="Arial" panose="020B0604020202020204" pitchFamily="34" charset="0"/>
                        </a:rPr>
                        <a:t> </a:t>
                      </a:r>
                      <a:r>
                        <a:rPr lang="en-GB" sz="1800" i="1" baseline="0" dirty="0" err="1" smtClean="0">
                          <a:latin typeface="+mn-lt"/>
                          <a:cs typeface="Arial" panose="020B0604020202020204" pitchFamily="34" charset="0"/>
                        </a:rPr>
                        <a:t>celebración</a:t>
                      </a:r>
                      <a:r>
                        <a:rPr lang="en-GB" sz="1800" i="1" baseline="0" dirty="0" smtClean="0">
                          <a:latin typeface="+mn-lt"/>
                          <a:cs typeface="Arial" panose="020B0604020202020204" pitchFamily="34" charset="0"/>
                        </a:rPr>
                        <a:t> </a:t>
                      </a:r>
                      <a:r>
                        <a:rPr lang="en-GB" sz="1800" i="1" baseline="0" dirty="0" smtClean="0">
                          <a:latin typeface="+mn-lt"/>
                          <a:cs typeface="Arial" panose="020B0604020202020204" pitchFamily="34" charset="0"/>
                          <a:sym typeface="Wingdings" panose="05000000000000000000" pitchFamily="2" charset="2"/>
                        </a:rPr>
                        <a:t> un </a:t>
                      </a:r>
                      <a:r>
                        <a:rPr lang="en-GB" sz="1800" i="1" baseline="0" dirty="0" err="1" smtClean="0">
                          <a:latin typeface="+mn-lt"/>
                          <a:cs typeface="Arial" panose="020B0604020202020204" pitchFamily="34" charset="0"/>
                          <a:sym typeface="Wingdings" panose="05000000000000000000" pitchFamily="2" charset="2"/>
                        </a:rPr>
                        <a:t>cumpleaños</a:t>
                      </a:r>
                      <a:endParaRPr lang="en-GB" sz="18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9641057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6987"/>
          <a:stretch/>
        </p:blipFill>
        <p:spPr>
          <a:xfrm>
            <a:off x="1486158" y="162309"/>
            <a:ext cx="6644589" cy="4029075"/>
          </a:xfrm>
          <a:prstGeom prst="rect">
            <a:avLst/>
          </a:prstGeom>
        </p:spPr>
      </p:pic>
      <p:sp>
        <p:nvSpPr>
          <p:cNvPr id="5" name="TextBox 4"/>
          <p:cNvSpPr txBox="1"/>
          <p:nvPr/>
        </p:nvSpPr>
        <p:spPr>
          <a:xfrm>
            <a:off x="518984" y="4275438"/>
            <a:ext cx="7908324" cy="400110"/>
          </a:xfrm>
          <a:prstGeom prst="rect">
            <a:avLst/>
          </a:prstGeom>
          <a:noFill/>
        </p:spPr>
        <p:txBody>
          <a:bodyPr wrap="square" rtlCol="0">
            <a:spAutoFit/>
          </a:bodyPr>
          <a:lstStyle/>
          <a:p>
            <a:r>
              <a:rPr lang="en-GB" sz="2000" dirty="0" smtClean="0">
                <a:solidFill>
                  <a:prstClr val="black"/>
                </a:solidFill>
              </a:rPr>
              <a:t>1.  Il y a cinq </a:t>
            </a:r>
            <a:r>
              <a:rPr lang="en-GB" sz="2000" dirty="0" err="1" smtClean="0">
                <a:solidFill>
                  <a:prstClr val="black"/>
                </a:solidFill>
              </a:rPr>
              <a:t>personnes</a:t>
            </a:r>
            <a:r>
              <a:rPr lang="en-GB" sz="2000" dirty="0" smtClean="0">
                <a:solidFill>
                  <a:prstClr val="black"/>
                </a:solidFill>
              </a:rPr>
              <a:t> </a:t>
            </a:r>
            <a:r>
              <a:rPr lang="en-GB" sz="2000" dirty="0" err="1" smtClean="0">
                <a:solidFill>
                  <a:prstClr val="black"/>
                </a:solidFill>
              </a:rPr>
              <a:t>dans</a:t>
            </a:r>
            <a:r>
              <a:rPr lang="en-GB" sz="2000" dirty="0" smtClean="0">
                <a:solidFill>
                  <a:prstClr val="black"/>
                </a:solidFill>
              </a:rPr>
              <a:t> la photo.</a:t>
            </a:r>
            <a:endParaRPr lang="en-GB" sz="2000" dirty="0">
              <a:solidFill>
                <a:prstClr val="black"/>
              </a:solidFill>
            </a:endParaRPr>
          </a:p>
        </p:txBody>
      </p:sp>
      <p:sp>
        <p:nvSpPr>
          <p:cNvPr id="6" name="TextBox 5"/>
          <p:cNvSpPr txBox="1"/>
          <p:nvPr/>
        </p:nvSpPr>
        <p:spPr>
          <a:xfrm>
            <a:off x="518984" y="4727322"/>
            <a:ext cx="7908324" cy="400110"/>
          </a:xfrm>
          <a:prstGeom prst="rect">
            <a:avLst/>
          </a:prstGeom>
          <a:noFill/>
        </p:spPr>
        <p:txBody>
          <a:bodyPr wrap="square" rtlCol="0">
            <a:spAutoFit/>
          </a:bodyPr>
          <a:lstStyle/>
          <a:p>
            <a:r>
              <a:rPr lang="en-GB" sz="2000" dirty="0" smtClean="0">
                <a:solidFill>
                  <a:prstClr val="black"/>
                </a:solidFill>
              </a:rPr>
              <a:t>2.  </a:t>
            </a:r>
            <a:r>
              <a:rPr lang="en-GB" sz="2000" dirty="0" err="1" smtClean="0">
                <a:solidFill>
                  <a:prstClr val="black"/>
                </a:solidFill>
              </a:rPr>
              <a:t>Ils</a:t>
            </a:r>
            <a:r>
              <a:rPr lang="en-GB" sz="2000" dirty="0" smtClean="0">
                <a:solidFill>
                  <a:prstClr val="black"/>
                </a:solidFill>
              </a:rPr>
              <a:t> </a:t>
            </a:r>
            <a:r>
              <a:rPr lang="en-GB" sz="2000" dirty="0" err="1" smtClean="0">
                <a:solidFill>
                  <a:prstClr val="black"/>
                </a:solidFill>
              </a:rPr>
              <a:t>sont</a:t>
            </a:r>
            <a:r>
              <a:rPr lang="en-GB" sz="2000" dirty="0" smtClean="0">
                <a:solidFill>
                  <a:prstClr val="black"/>
                </a:solidFill>
              </a:rPr>
              <a:t> chez </a:t>
            </a:r>
            <a:r>
              <a:rPr lang="en-GB" sz="2000" dirty="0" err="1" smtClean="0">
                <a:solidFill>
                  <a:prstClr val="black"/>
                </a:solidFill>
              </a:rPr>
              <a:t>eux</a:t>
            </a:r>
            <a:r>
              <a:rPr lang="en-GB" sz="2000" dirty="0" smtClean="0">
                <a:solidFill>
                  <a:prstClr val="black"/>
                </a:solidFill>
              </a:rPr>
              <a:t>.</a:t>
            </a:r>
            <a:endParaRPr lang="en-GB" sz="2000" dirty="0">
              <a:solidFill>
                <a:prstClr val="black"/>
              </a:solidFill>
            </a:endParaRPr>
          </a:p>
        </p:txBody>
      </p:sp>
      <p:sp>
        <p:nvSpPr>
          <p:cNvPr id="7" name="TextBox 6"/>
          <p:cNvSpPr txBox="1"/>
          <p:nvPr/>
        </p:nvSpPr>
        <p:spPr>
          <a:xfrm>
            <a:off x="518984" y="5170968"/>
            <a:ext cx="7908324" cy="400110"/>
          </a:xfrm>
          <a:prstGeom prst="rect">
            <a:avLst/>
          </a:prstGeom>
          <a:noFill/>
        </p:spPr>
        <p:txBody>
          <a:bodyPr wrap="square" rtlCol="0">
            <a:spAutoFit/>
          </a:bodyPr>
          <a:lstStyle/>
          <a:p>
            <a:r>
              <a:rPr lang="en-GB" sz="2000" dirty="0" smtClean="0">
                <a:solidFill>
                  <a:prstClr val="black"/>
                </a:solidFill>
              </a:rPr>
              <a:t>3.  Les </a:t>
            </a:r>
            <a:r>
              <a:rPr lang="en-GB" sz="2000" dirty="0" err="1" smtClean="0">
                <a:solidFill>
                  <a:prstClr val="black"/>
                </a:solidFill>
              </a:rPr>
              <a:t>élèves</a:t>
            </a:r>
            <a:r>
              <a:rPr lang="en-GB" sz="2000" dirty="0" smtClean="0">
                <a:solidFill>
                  <a:prstClr val="black"/>
                </a:solidFill>
              </a:rPr>
              <a:t> portent un </a:t>
            </a:r>
            <a:r>
              <a:rPr lang="en-GB" sz="2000" dirty="0" err="1" smtClean="0">
                <a:solidFill>
                  <a:prstClr val="black"/>
                </a:solidFill>
              </a:rPr>
              <a:t>uniforme</a:t>
            </a:r>
            <a:r>
              <a:rPr lang="en-GB" sz="2000" dirty="0" smtClean="0">
                <a:solidFill>
                  <a:prstClr val="black"/>
                </a:solidFill>
              </a:rPr>
              <a:t>.</a:t>
            </a:r>
            <a:endParaRPr lang="en-GB" sz="2000" dirty="0">
              <a:solidFill>
                <a:prstClr val="black"/>
              </a:solidFill>
            </a:endParaRPr>
          </a:p>
        </p:txBody>
      </p:sp>
      <p:sp>
        <p:nvSpPr>
          <p:cNvPr id="8" name="TextBox 7"/>
          <p:cNvSpPr txBox="1"/>
          <p:nvPr/>
        </p:nvSpPr>
        <p:spPr>
          <a:xfrm>
            <a:off x="482915" y="6124280"/>
            <a:ext cx="7908324" cy="400110"/>
          </a:xfrm>
          <a:prstGeom prst="rect">
            <a:avLst/>
          </a:prstGeom>
          <a:noFill/>
        </p:spPr>
        <p:txBody>
          <a:bodyPr wrap="square" rtlCol="0">
            <a:spAutoFit/>
          </a:bodyPr>
          <a:lstStyle/>
          <a:p>
            <a:r>
              <a:rPr lang="en-GB" sz="2000" dirty="0" smtClean="0">
                <a:solidFill>
                  <a:prstClr val="black"/>
                </a:solidFill>
              </a:rPr>
              <a:t>5.  </a:t>
            </a:r>
            <a:r>
              <a:rPr lang="en-GB" sz="2000" dirty="0" err="1" smtClean="0">
                <a:solidFill>
                  <a:prstClr val="black"/>
                </a:solidFill>
              </a:rPr>
              <a:t>Tous</a:t>
            </a:r>
            <a:r>
              <a:rPr lang="en-GB" sz="2000" dirty="0" smtClean="0">
                <a:solidFill>
                  <a:prstClr val="black"/>
                </a:solidFill>
              </a:rPr>
              <a:t> les </a:t>
            </a:r>
            <a:r>
              <a:rPr lang="en-GB" sz="2000" dirty="0" err="1" smtClean="0">
                <a:solidFill>
                  <a:prstClr val="black"/>
                </a:solidFill>
              </a:rPr>
              <a:t>élèves</a:t>
            </a:r>
            <a:r>
              <a:rPr lang="en-GB" sz="2000" dirty="0" smtClean="0">
                <a:solidFill>
                  <a:prstClr val="black"/>
                </a:solidFill>
              </a:rPr>
              <a:t> </a:t>
            </a:r>
            <a:r>
              <a:rPr lang="en-GB" sz="2000" dirty="0" err="1" smtClean="0">
                <a:solidFill>
                  <a:prstClr val="black"/>
                </a:solidFill>
              </a:rPr>
              <a:t>travaillent</a:t>
            </a:r>
            <a:r>
              <a:rPr lang="en-GB" sz="2000" dirty="0" smtClean="0">
                <a:solidFill>
                  <a:prstClr val="black"/>
                </a:solidFill>
              </a:rPr>
              <a:t> </a:t>
            </a:r>
            <a:r>
              <a:rPr lang="en-GB" sz="2000" dirty="0" err="1" smtClean="0">
                <a:solidFill>
                  <a:prstClr val="black"/>
                </a:solidFill>
              </a:rPr>
              <a:t>bien</a:t>
            </a:r>
            <a:r>
              <a:rPr lang="en-GB" sz="2000" dirty="0" smtClean="0">
                <a:solidFill>
                  <a:prstClr val="black"/>
                </a:solidFill>
              </a:rPr>
              <a:t> .</a:t>
            </a:r>
            <a:endParaRPr lang="en-GB" sz="2000" dirty="0">
              <a:solidFill>
                <a:prstClr val="black"/>
              </a:solidFill>
            </a:endParaRPr>
          </a:p>
        </p:txBody>
      </p:sp>
      <p:sp>
        <p:nvSpPr>
          <p:cNvPr id="9" name="TextBox 8"/>
          <p:cNvSpPr txBox="1"/>
          <p:nvPr/>
        </p:nvSpPr>
        <p:spPr>
          <a:xfrm>
            <a:off x="518984" y="5667216"/>
            <a:ext cx="7908324" cy="400110"/>
          </a:xfrm>
          <a:prstGeom prst="rect">
            <a:avLst/>
          </a:prstGeom>
          <a:noFill/>
        </p:spPr>
        <p:txBody>
          <a:bodyPr wrap="square" rtlCol="0">
            <a:spAutoFit/>
          </a:bodyPr>
          <a:lstStyle/>
          <a:p>
            <a:r>
              <a:rPr lang="en-GB" sz="2000" dirty="0" smtClean="0">
                <a:solidFill>
                  <a:prstClr val="black"/>
                </a:solidFill>
              </a:rPr>
              <a:t>4.  </a:t>
            </a:r>
            <a:r>
              <a:rPr lang="en-GB" sz="2000" dirty="0" err="1" smtClean="0">
                <a:solidFill>
                  <a:prstClr val="black"/>
                </a:solidFill>
              </a:rPr>
              <a:t>C’est</a:t>
            </a:r>
            <a:r>
              <a:rPr lang="en-GB" sz="2000" dirty="0" smtClean="0">
                <a:solidFill>
                  <a:prstClr val="black"/>
                </a:solidFill>
              </a:rPr>
              <a:t> un </a:t>
            </a:r>
            <a:r>
              <a:rPr lang="en-GB" sz="2000" dirty="0" err="1" smtClean="0">
                <a:solidFill>
                  <a:prstClr val="black"/>
                </a:solidFill>
              </a:rPr>
              <a:t>cours</a:t>
            </a:r>
            <a:r>
              <a:rPr lang="en-GB" sz="2000" dirty="0" smtClean="0">
                <a:solidFill>
                  <a:prstClr val="black"/>
                </a:solidFill>
              </a:rPr>
              <a:t> de </a:t>
            </a:r>
            <a:r>
              <a:rPr lang="en-GB" sz="2000" dirty="0" err="1" smtClean="0">
                <a:solidFill>
                  <a:prstClr val="black"/>
                </a:solidFill>
              </a:rPr>
              <a:t>mathématiques</a:t>
            </a:r>
            <a:r>
              <a:rPr lang="en-GB" sz="2000" dirty="0" smtClean="0">
                <a:solidFill>
                  <a:prstClr val="black"/>
                </a:solidFill>
              </a:rPr>
              <a:t>.</a:t>
            </a:r>
            <a:endParaRPr lang="en-GB" sz="2000" dirty="0">
              <a:solidFill>
                <a:prstClr val="black"/>
              </a:solidFill>
            </a:endParaRPr>
          </a:p>
        </p:txBody>
      </p:sp>
      <p:sp>
        <p:nvSpPr>
          <p:cNvPr id="10" name="TextBox 9"/>
          <p:cNvSpPr txBox="1"/>
          <p:nvPr/>
        </p:nvSpPr>
        <p:spPr>
          <a:xfrm>
            <a:off x="1486158" y="63723"/>
            <a:ext cx="7908324" cy="523220"/>
          </a:xfrm>
          <a:prstGeom prst="rect">
            <a:avLst/>
          </a:prstGeom>
          <a:noFill/>
        </p:spPr>
        <p:txBody>
          <a:bodyPr wrap="square" rtlCol="0">
            <a:spAutoFit/>
          </a:bodyPr>
          <a:lstStyle/>
          <a:p>
            <a:r>
              <a:rPr lang="en-GB" sz="2800" b="1" dirty="0" err="1" smtClean="0">
                <a:solidFill>
                  <a:prstClr val="white"/>
                </a:solidFill>
              </a:rPr>
              <a:t>Vrai</a:t>
            </a:r>
            <a:r>
              <a:rPr lang="en-GB" sz="2800" b="1" dirty="0" smtClean="0">
                <a:solidFill>
                  <a:prstClr val="white"/>
                </a:solidFill>
              </a:rPr>
              <a:t> </a:t>
            </a:r>
            <a:r>
              <a:rPr lang="en-GB" sz="2800" b="1" dirty="0" err="1" smtClean="0">
                <a:solidFill>
                  <a:prstClr val="white"/>
                </a:solidFill>
              </a:rPr>
              <a:t>ou</a:t>
            </a:r>
            <a:r>
              <a:rPr lang="en-GB" sz="2800" b="1" dirty="0" smtClean="0">
                <a:solidFill>
                  <a:prstClr val="white"/>
                </a:solidFill>
              </a:rPr>
              <a:t> faux?</a:t>
            </a:r>
            <a:endParaRPr lang="en-GB" sz="2800" b="1" dirty="0">
              <a:solidFill>
                <a:prstClr val="white"/>
              </a:solidFill>
            </a:endParaRPr>
          </a:p>
        </p:txBody>
      </p:sp>
      <p:sp>
        <p:nvSpPr>
          <p:cNvPr id="11" name="Rectangle 10"/>
          <p:cNvSpPr/>
          <p:nvPr/>
        </p:nvSpPr>
        <p:spPr>
          <a:xfrm>
            <a:off x="4505341" y="3915100"/>
            <a:ext cx="588623"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R</a:t>
            </a:r>
            <a:endParaRPr lang="en-US" sz="5400" b="1" dirty="0">
              <a:ln w="22225">
                <a:solidFill>
                  <a:srgbClr val="ED7D31"/>
                </a:solidFill>
                <a:prstDash val="solid"/>
              </a:ln>
              <a:solidFill>
                <a:srgbClr val="ED7D31">
                  <a:lumMod val="40000"/>
                  <a:lumOff val="60000"/>
                </a:srgbClr>
              </a:solidFill>
            </a:endParaRPr>
          </a:p>
        </p:txBody>
      </p:sp>
      <p:sp>
        <p:nvSpPr>
          <p:cNvPr id="12" name="Rectangle 11"/>
          <p:cNvSpPr/>
          <p:nvPr/>
        </p:nvSpPr>
        <p:spPr>
          <a:xfrm>
            <a:off x="3920589" y="4420608"/>
            <a:ext cx="516488"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F</a:t>
            </a:r>
            <a:endParaRPr lang="en-US" sz="5400" b="1" dirty="0">
              <a:ln w="22225">
                <a:solidFill>
                  <a:srgbClr val="ED7D31"/>
                </a:solidFill>
                <a:prstDash val="solid"/>
              </a:ln>
              <a:solidFill>
                <a:srgbClr val="ED7D31">
                  <a:lumMod val="40000"/>
                  <a:lumOff val="60000"/>
                </a:srgbClr>
              </a:solidFill>
            </a:endParaRPr>
          </a:p>
        </p:txBody>
      </p:sp>
      <p:sp>
        <p:nvSpPr>
          <p:cNvPr id="13" name="Rectangle 12"/>
          <p:cNvSpPr/>
          <p:nvPr/>
        </p:nvSpPr>
        <p:spPr>
          <a:xfrm>
            <a:off x="4844519" y="4864317"/>
            <a:ext cx="516488"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F</a:t>
            </a:r>
            <a:endParaRPr lang="en-US" sz="5400" b="1" dirty="0">
              <a:ln w="22225">
                <a:solidFill>
                  <a:srgbClr val="ED7D31"/>
                </a:solidFill>
                <a:prstDash val="solid"/>
              </a:ln>
              <a:solidFill>
                <a:srgbClr val="ED7D31">
                  <a:lumMod val="40000"/>
                  <a:lumOff val="60000"/>
                </a:srgbClr>
              </a:solidFill>
            </a:endParaRPr>
          </a:p>
        </p:txBody>
      </p:sp>
      <p:sp>
        <p:nvSpPr>
          <p:cNvPr id="14" name="Rectangle 13"/>
          <p:cNvSpPr/>
          <p:nvPr/>
        </p:nvSpPr>
        <p:spPr>
          <a:xfrm>
            <a:off x="4446804" y="5335045"/>
            <a:ext cx="588623"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R</a:t>
            </a:r>
            <a:endParaRPr lang="en-US" sz="5400" b="1" dirty="0">
              <a:ln w="22225">
                <a:solidFill>
                  <a:srgbClr val="ED7D31"/>
                </a:solidFill>
                <a:prstDash val="solid"/>
              </a:ln>
              <a:solidFill>
                <a:srgbClr val="ED7D31">
                  <a:lumMod val="40000"/>
                  <a:lumOff val="60000"/>
                </a:srgbClr>
              </a:solidFill>
            </a:endParaRPr>
          </a:p>
        </p:txBody>
      </p:sp>
      <p:sp>
        <p:nvSpPr>
          <p:cNvPr id="15" name="Rectangle 14"/>
          <p:cNvSpPr/>
          <p:nvPr/>
        </p:nvSpPr>
        <p:spPr>
          <a:xfrm>
            <a:off x="4272884" y="5960787"/>
            <a:ext cx="516488"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F</a:t>
            </a:r>
            <a:endParaRPr lang="en-US" sz="5400" b="1" dirty="0">
              <a:ln w="22225">
                <a:solidFill>
                  <a:srgbClr val="ED7D31"/>
                </a:solidFill>
                <a:prstDash val="solid"/>
              </a:ln>
              <a:solidFill>
                <a:srgbClr val="ED7D31">
                  <a:lumMod val="40000"/>
                  <a:lumOff val="60000"/>
                </a:srgbClr>
              </a:solidFill>
            </a:endParaRPr>
          </a:p>
        </p:txBody>
      </p:sp>
    </p:spTree>
    <p:extLst>
      <p:ext uri="{BB962C8B-B14F-4D97-AF65-F5344CB8AC3E}">
        <p14:creationId xmlns:p14="http://schemas.microsoft.com/office/powerpoint/2010/main" val="23190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6987"/>
          <a:stretch/>
        </p:blipFill>
        <p:spPr>
          <a:xfrm>
            <a:off x="1486158" y="162309"/>
            <a:ext cx="6644589" cy="4029075"/>
          </a:xfrm>
          <a:prstGeom prst="rect">
            <a:avLst/>
          </a:prstGeom>
        </p:spPr>
      </p:pic>
      <p:sp>
        <p:nvSpPr>
          <p:cNvPr id="5" name="TextBox 4"/>
          <p:cNvSpPr txBox="1"/>
          <p:nvPr/>
        </p:nvSpPr>
        <p:spPr>
          <a:xfrm>
            <a:off x="518984" y="4275438"/>
            <a:ext cx="7908324" cy="400110"/>
          </a:xfrm>
          <a:prstGeom prst="rect">
            <a:avLst/>
          </a:prstGeom>
          <a:noFill/>
        </p:spPr>
        <p:txBody>
          <a:bodyPr wrap="square" rtlCol="0">
            <a:spAutoFit/>
          </a:bodyPr>
          <a:lstStyle/>
          <a:p>
            <a:r>
              <a:rPr lang="en-GB" sz="2000" dirty="0" smtClean="0">
                <a:solidFill>
                  <a:prstClr val="black"/>
                </a:solidFill>
              </a:rPr>
              <a:t>1.  Il y a cinq </a:t>
            </a:r>
            <a:r>
              <a:rPr lang="en-GB" sz="2000" dirty="0" err="1" smtClean="0">
                <a:solidFill>
                  <a:prstClr val="black"/>
                </a:solidFill>
              </a:rPr>
              <a:t>personnes</a:t>
            </a:r>
            <a:r>
              <a:rPr lang="en-GB" sz="2000" dirty="0" smtClean="0">
                <a:solidFill>
                  <a:prstClr val="black"/>
                </a:solidFill>
              </a:rPr>
              <a:t> </a:t>
            </a:r>
            <a:r>
              <a:rPr lang="en-GB" sz="2000" dirty="0" err="1" smtClean="0">
                <a:solidFill>
                  <a:prstClr val="black"/>
                </a:solidFill>
              </a:rPr>
              <a:t>dans</a:t>
            </a:r>
            <a:r>
              <a:rPr lang="en-GB" sz="2000" dirty="0" smtClean="0">
                <a:solidFill>
                  <a:prstClr val="black"/>
                </a:solidFill>
              </a:rPr>
              <a:t> la photo.</a:t>
            </a:r>
            <a:endParaRPr lang="en-GB" sz="2000" dirty="0">
              <a:solidFill>
                <a:prstClr val="black"/>
              </a:solidFill>
            </a:endParaRPr>
          </a:p>
        </p:txBody>
      </p:sp>
      <p:sp>
        <p:nvSpPr>
          <p:cNvPr id="6" name="TextBox 5"/>
          <p:cNvSpPr txBox="1"/>
          <p:nvPr/>
        </p:nvSpPr>
        <p:spPr>
          <a:xfrm>
            <a:off x="518984" y="4727322"/>
            <a:ext cx="7908324" cy="400110"/>
          </a:xfrm>
          <a:prstGeom prst="rect">
            <a:avLst/>
          </a:prstGeom>
          <a:noFill/>
        </p:spPr>
        <p:txBody>
          <a:bodyPr wrap="square" rtlCol="0">
            <a:spAutoFit/>
          </a:bodyPr>
          <a:lstStyle/>
          <a:p>
            <a:r>
              <a:rPr lang="en-GB" sz="2000" dirty="0" smtClean="0">
                <a:solidFill>
                  <a:srgbClr val="FF0066"/>
                </a:solidFill>
              </a:rPr>
              <a:t>2.  </a:t>
            </a:r>
            <a:r>
              <a:rPr lang="en-GB" sz="2000" dirty="0" err="1" smtClean="0">
                <a:solidFill>
                  <a:srgbClr val="FF0066"/>
                </a:solidFill>
              </a:rPr>
              <a:t>Ils</a:t>
            </a:r>
            <a:r>
              <a:rPr lang="en-GB" sz="2000" dirty="0" smtClean="0">
                <a:solidFill>
                  <a:srgbClr val="FF0066"/>
                </a:solidFill>
              </a:rPr>
              <a:t> </a:t>
            </a:r>
            <a:r>
              <a:rPr lang="en-GB" sz="2000" dirty="0" err="1" smtClean="0">
                <a:solidFill>
                  <a:srgbClr val="FF0066"/>
                </a:solidFill>
              </a:rPr>
              <a:t>sont</a:t>
            </a:r>
            <a:r>
              <a:rPr lang="en-GB" sz="2000" dirty="0" smtClean="0">
                <a:solidFill>
                  <a:srgbClr val="FF0066"/>
                </a:solidFill>
              </a:rPr>
              <a:t> chez </a:t>
            </a:r>
            <a:r>
              <a:rPr lang="en-GB" sz="2000" dirty="0" err="1" smtClean="0">
                <a:solidFill>
                  <a:srgbClr val="FF0066"/>
                </a:solidFill>
              </a:rPr>
              <a:t>eux</a:t>
            </a:r>
            <a:r>
              <a:rPr lang="en-GB" sz="2000" dirty="0" smtClean="0">
                <a:solidFill>
                  <a:srgbClr val="FF0066"/>
                </a:solidFill>
              </a:rPr>
              <a:t>.</a:t>
            </a:r>
            <a:endParaRPr lang="en-GB" sz="2000" dirty="0">
              <a:solidFill>
                <a:srgbClr val="FF0066"/>
              </a:solidFill>
            </a:endParaRPr>
          </a:p>
        </p:txBody>
      </p:sp>
      <p:sp>
        <p:nvSpPr>
          <p:cNvPr id="7" name="TextBox 6"/>
          <p:cNvSpPr txBox="1"/>
          <p:nvPr/>
        </p:nvSpPr>
        <p:spPr>
          <a:xfrm>
            <a:off x="518984" y="5170968"/>
            <a:ext cx="7908324" cy="400110"/>
          </a:xfrm>
          <a:prstGeom prst="rect">
            <a:avLst/>
          </a:prstGeom>
          <a:noFill/>
        </p:spPr>
        <p:txBody>
          <a:bodyPr wrap="square" rtlCol="0">
            <a:spAutoFit/>
          </a:bodyPr>
          <a:lstStyle/>
          <a:p>
            <a:r>
              <a:rPr lang="en-GB" sz="2000" dirty="0" smtClean="0">
                <a:solidFill>
                  <a:srgbClr val="FF0066"/>
                </a:solidFill>
              </a:rPr>
              <a:t>3.  Les </a:t>
            </a:r>
            <a:r>
              <a:rPr lang="en-GB" sz="2000" dirty="0" err="1" smtClean="0">
                <a:solidFill>
                  <a:srgbClr val="FF0066"/>
                </a:solidFill>
              </a:rPr>
              <a:t>élèves</a:t>
            </a:r>
            <a:r>
              <a:rPr lang="en-GB" sz="2000" dirty="0" smtClean="0">
                <a:solidFill>
                  <a:srgbClr val="FF0066"/>
                </a:solidFill>
              </a:rPr>
              <a:t> portent un </a:t>
            </a:r>
            <a:r>
              <a:rPr lang="en-GB" sz="2000" dirty="0" err="1" smtClean="0">
                <a:solidFill>
                  <a:srgbClr val="FF0066"/>
                </a:solidFill>
              </a:rPr>
              <a:t>uniforme</a:t>
            </a:r>
            <a:r>
              <a:rPr lang="en-GB" sz="2000" dirty="0" smtClean="0">
                <a:solidFill>
                  <a:srgbClr val="FF0066"/>
                </a:solidFill>
              </a:rPr>
              <a:t>.</a:t>
            </a:r>
            <a:endParaRPr lang="en-GB" sz="2000" dirty="0">
              <a:solidFill>
                <a:srgbClr val="FF0066"/>
              </a:solidFill>
            </a:endParaRPr>
          </a:p>
        </p:txBody>
      </p:sp>
      <p:sp>
        <p:nvSpPr>
          <p:cNvPr id="8" name="TextBox 7"/>
          <p:cNvSpPr txBox="1"/>
          <p:nvPr/>
        </p:nvSpPr>
        <p:spPr>
          <a:xfrm>
            <a:off x="482915" y="6124280"/>
            <a:ext cx="7908324" cy="400110"/>
          </a:xfrm>
          <a:prstGeom prst="rect">
            <a:avLst/>
          </a:prstGeom>
          <a:noFill/>
        </p:spPr>
        <p:txBody>
          <a:bodyPr wrap="square" rtlCol="0">
            <a:spAutoFit/>
          </a:bodyPr>
          <a:lstStyle/>
          <a:p>
            <a:r>
              <a:rPr lang="en-GB" sz="2000" dirty="0" smtClean="0">
                <a:solidFill>
                  <a:srgbClr val="FF0066"/>
                </a:solidFill>
              </a:rPr>
              <a:t>5.  </a:t>
            </a:r>
            <a:r>
              <a:rPr lang="en-GB" sz="2000" dirty="0" err="1" smtClean="0">
                <a:solidFill>
                  <a:srgbClr val="FF0066"/>
                </a:solidFill>
              </a:rPr>
              <a:t>Tous</a:t>
            </a:r>
            <a:r>
              <a:rPr lang="en-GB" sz="2000" dirty="0" smtClean="0">
                <a:solidFill>
                  <a:srgbClr val="FF0066"/>
                </a:solidFill>
              </a:rPr>
              <a:t> les </a:t>
            </a:r>
            <a:r>
              <a:rPr lang="en-GB" sz="2000" dirty="0" err="1" smtClean="0">
                <a:solidFill>
                  <a:srgbClr val="FF0066"/>
                </a:solidFill>
              </a:rPr>
              <a:t>élèves</a:t>
            </a:r>
            <a:r>
              <a:rPr lang="en-GB" sz="2000" dirty="0" smtClean="0">
                <a:solidFill>
                  <a:srgbClr val="FF0066"/>
                </a:solidFill>
              </a:rPr>
              <a:t> </a:t>
            </a:r>
            <a:r>
              <a:rPr lang="en-GB" sz="2000" dirty="0" err="1" smtClean="0">
                <a:solidFill>
                  <a:srgbClr val="FF0066"/>
                </a:solidFill>
              </a:rPr>
              <a:t>travaillent</a:t>
            </a:r>
            <a:r>
              <a:rPr lang="en-GB" sz="2000" dirty="0" smtClean="0">
                <a:solidFill>
                  <a:srgbClr val="FF0066"/>
                </a:solidFill>
              </a:rPr>
              <a:t> </a:t>
            </a:r>
            <a:r>
              <a:rPr lang="en-GB" sz="2000" dirty="0" err="1" smtClean="0">
                <a:solidFill>
                  <a:srgbClr val="FF0066"/>
                </a:solidFill>
              </a:rPr>
              <a:t>bien</a:t>
            </a:r>
            <a:r>
              <a:rPr lang="en-GB" sz="2000" dirty="0" smtClean="0">
                <a:solidFill>
                  <a:srgbClr val="FF0066"/>
                </a:solidFill>
              </a:rPr>
              <a:t> .</a:t>
            </a:r>
            <a:endParaRPr lang="en-GB" sz="2000" dirty="0">
              <a:solidFill>
                <a:srgbClr val="FF0066"/>
              </a:solidFill>
            </a:endParaRPr>
          </a:p>
        </p:txBody>
      </p:sp>
      <p:sp>
        <p:nvSpPr>
          <p:cNvPr id="9" name="TextBox 8"/>
          <p:cNvSpPr txBox="1"/>
          <p:nvPr/>
        </p:nvSpPr>
        <p:spPr>
          <a:xfrm>
            <a:off x="518984" y="5667216"/>
            <a:ext cx="7908324" cy="400110"/>
          </a:xfrm>
          <a:prstGeom prst="rect">
            <a:avLst/>
          </a:prstGeom>
          <a:noFill/>
        </p:spPr>
        <p:txBody>
          <a:bodyPr wrap="square" rtlCol="0">
            <a:spAutoFit/>
          </a:bodyPr>
          <a:lstStyle/>
          <a:p>
            <a:r>
              <a:rPr lang="en-GB" sz="2000" dirty="0" smtClean="0">
                <a:solidFill>
                  <a:prstClr val="black"/>
                </a:solidFill>
              </a:rPr>
              <a:t>4.  </a:t>
            </a:r>
            <a:r>
              <a:rPr lang="en-GB" sz="2000" dirty="0" err="1" smtClean="0">
                <a:solidFill>
                  <a:prstClr val="black"/>
                </a:solidFill>
              </a:rPr>
              <a:t>C’est</a:t>
            </a:r>
            <a:r>
              <a:rPr lang="en-GB" sz="2000" dirty="0" smtClean="0">
                <a:solidFill>
                  <a:prstClr val="black"/>
                </a:solidFill>
              </a:rPr>
              <a:t> un </a:t>
            </a:r>
            <a:r>
              <a:rPr lang="en-GB" sz="2000" dirty="0" err="1" smtClean="0">
                <a:solidFill>
                  <a:prstClr val="black"/>
                </a:solidFill>
              </a:rPr>
              <a:t>cours</a:t>
            </a:r>
            <a:r>
              <a:rPr lang="en-GB" sz="2000" dirty="0" smtClean="0">
                <a:solidFill>
                  <a:prstClr val="black"/>
                </a:solidFill>
              </a:rPr>
              <a:t> de </a:t>
            </a:r>
            <a:r>
              <a:rPr lang="en-GB" sz="2000" dirty="0" err="1" smtClean="0">
                <a:solidFill>
                  <a:prstClr val="black"/>
                </a:solidFill>
              </a:rPr>
              <a:t>mathématiques</a:t>
            </a:r>
            <a:r>
              <a:rPr lang="en-GB" sz="2000" dirty="0" smtClean="0">
                <a:solidFill>
                  <a:prstClr val="black"/>
                </a:solidFill>
              </a:rPr>
              <a:t>.</a:t>
            </a:r>
            <a:endParaRPr lang="en-GB" sz="2000" dirty="0">
              <a:solidFill>
                <a:prstClr val="black"/>
              </a:solidFill>
            </a:endParaRPr>
          </a:p>
        </p:txBody>
      </p:sp>
      <p:sp>
        <p:nvSpPr>
          <p:cNvPr id="10" name="TextBox 9"/>
          <p:cNvSpPr txBox="1"/>
          <p:nvPr/>
        </p:nvSpPr>
        <p:spPr>
          <a:xfrm>
            <a:off x="1486158" y="63723"/>
            <a:ext cx="7908324" cy="523220"/>
          </a:xfrm>
          <a:prstGeom prst="rect">
            <a:avLst/>
          </a:prstGeom>
          <a:noFill/>
        </p:spPr>
        <p:txBody>
          <a:bodyPr wrap="square" rtlCol="0">
            <a:spAutoFit/>
          </a:bodyPr>
          <a:lstStyle/>
          <a:p>
            <a:r>
              <a:rPr lang="en-GB" sz="2800" b="1" dirty="0" err="1" smtClean="0">
                <a:solidFill>
                  <a:prstClr val="white"/>
                </a:solidFill>
              </a:rPr>
              <a:t>Vrai</a:t>
            </a:r>
            <a:r>
              <a:rPr lang="en-GB" sz="2800" b="1" dirty="0" smtClean="0">
                <a:solidFill>
                  <a:prstClr val="white"/>
                </a:solidFill>
              </a:rPr>
              <a:t> </a:t>
            </a:r>
            <a:r>
              <a:rPr lang="en-GB" sz="2800" b="1" dirty="0" err="1" smtClean="0">
                <a:solidFill>
                  <a:prstClr val="white"/>
                </a:solidFill>
              </a:rPr>
              <a:t>ou</a:t>
            </a:r>
            <a:r>
              <a:rPr lang="en-GB" sz="2800" b="1" dirty="0" smtClean="0">
                <a:solidFill>
                  <a:prstClr val="white"/>
                </a:solidFill>
              </a:rPr>
              <a:t> faux?</a:t>
            </a:r>
            <a:endParaRPr lang="en-GB" sz="2800" b="1" dirty="0">
              <a:solidFill>
                <a:prstClr val="white"/>
              </a:solidFill>
            </a:endParaRPr>
          </a:p>
        </p:txBody>
      </p:sp>
      <p:cxnSp>
        <p:nvCxnSpPr>
          <p:cNvPr id="16" name="Straight Connector 15"/>
          <p:cNvCxnSpPr/>
          <p:nvPr/>
        </p:nvCxnSpPr>
        <p:spPr>
          <a:xfrm>
            <a:off x="1641336" y="4927377"/>
            <a:ext cx="987973" cy="21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764221" y="4727322"/>
            <a:ext cx="1576551" cy="400110"/>
          </a:xfrm>
          <a:prstGeom prst="rect">
            <a:avLst/>
          </a:prstGeom>
          <a:noFill/>
        </p:spPr>
        <p:txBody>
          <a:bodyPr wrap="square" rtlCol="0">
            <a:spAutoFit/>
          </a:bodyPr>
          <a:lstStyle/>
          <a:p>
            <a:r>
              <a:rPr lang="en-GB" sz="2000" dirty="0" smtClean="0">
                <a:solidFill>
                  <a:prstClr val="black"/>
                </a:solidFill>
              </a:rPr>
              <a:t>au </a:t>
            </a:r>
            <a:r>
              <a:rPr lang="en-GB" sz="2000" dirty="0" err="1" smtClean="0">
                <a:solidFill>
                  <a:prstClr val="black"/>
                </a:solidFill>
              </a:rPr>
              <a:t>collège</a:t>
            </a:r>
            <a:r>
              <a:rPr lang="en-GB" sz="2000" dirty="0" smtClean="0">
                <a:solidFill>
                  <a:prstClr val="black"/>
                </a:solidFill>
              </a:rPr>
              <a:t>.</a:t>
            </a:r>
            <a:endParaRPr lang="en-GB" sz="2000" dirty="0">
              <a:solidFill>
                <a:prstClr val="black"/>
              </a:solidFill>
            </a:endParaRPr>
          </a:p>
        </p:txBody>
      </p:sp>
    </p:spTree>
    <p:extLst>
      <p:ext uri="{BB962C8B-B14F-4D97-AF65-F5344CB8AC3E}">
        <p14:creationId xmlns:p14="http://schemas.microsoft.com/office/powerpoint/2010/main" val="292840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68166" y="125249"/>
          <a:ext cx="2879834" cy="4114800"/>
        </p:xfrm>
        <a:graphic>
          <a:graphicData uri="http://schemas.openxmlformats.org/drawingml/2006/table">
            <a:tbl>
              <a:tblPr firstRow="1" bandRow="1">
                <a:tableStyleId>{5940675A-B579-460E-94D1-54222C63F5DA}</a:tableStyleId>
              </a:tblPr>
              <a:tblGrid>
                <a:gridCol w="1481958"/>
                <a:gridCol w="1397876"/>
              </a:tblGrid>
              <a:tr h="206801">
                <a:tc gridSpan="2">
                  <a:txBody>
                    <a:bodyPr/>
                    <a:lstStyle/>
                    <a:p>
                      <a:r>
                        <a:rPr lang="en-GB" sz="2400" dirty="0" smtClean="0"/>
                        <a:t>des </a:t>
                      </a:r>
                      <a:r>
                        <a:rPr lang="en-GB" sz="2400" dirty="0" err="1" smtClean="0"/>
                        <a:t>infinitifs</a:t>
                      </a:r>
                      <a:endParaRPr lang="en-GB" sz="2400" dirty="0"/>
                    </a:p>
                  </a:txBody>
                  <a:tcPr/>
                </a:tc>
                <a:tc hMerge="1">
                  <a:txBody>
                    <a:bodyPr/>
                    <a:lstStyle/>
                    <a:p>
                      <a:endParaRPr lang="en-GB" sz="2400" dirty="0"/>
                    </a:p>
                  </a:txBody>
                  <a:tcPr/>
                </a:tc>
              </a:tr>
              <a:tr h="206801">
                <a:tc>
                  <a:txBody>
                    <a:bodyPr/>
                    <a:lstStyle/>
                    <a:p>
                      <a:r>
                        <a:rPr lang="en-GB" sz="2400" dirty="0" smtClean="0"/>
                        <a:t>to be*</a:t>
                      </a:r>
                      <a:endParaRPr lang="en-GB" sz="2400" dirty="0"/>
                    </a:p>
                  </a:txBody>
                  <a:tcPr/>
                </a:tc>
                <a:tc>
                  <a:txBody>
                    <a:bodyPr/>
                    <a:lstStyle/>
                    <a:p>
                      <a:endParaRPr lang="en-GB" sz="2400"/>
                    </a:p>
                  </a:txBody>
                  <a:tcPr/>
                </a:tc>
              </a:tr>
              <a:tr h="206801">
                <a:tc>
                  <a:txBody>
                    <a:bodyPr/>
                    <a:lstStyle/>
                    <a:p>
                      <a:r>
                        <a:rPr lang="en-GB" sz="2400" dirty="0" smtClean="0"/>
                        <a:t>to learn</a:t>
                      </a:r>
                      <a:endParaRPr lang="en-GB" sz="2400" dirty="0"/>
                    </a:p>
                  </a:txBody>
                  <a:tcPr/>
                </a:tc>
                <a:tc>
                  <a:txBody>
                    <a:bodyPr/>
                    <a:lstStyle/>
                    <a:p>
                      <a:endParaRPr lang="en-GB" sz="2400"/>
                    </a:p>
                  </a:txBody>
                  <a:tcPr/>
                </a:tc>
              </a:tr>
              <a:tr h="206801">
                <a:tc>
                  <a:txBody>
                    <a:bodyPr/>
                    <a:lstStyle/>
                    <a:p>
                      <a:r>
                        <a:rPr lang="en-GB" sz="2400" dirty="0" smtClean="0"/>
                        <a:t>to work</a:t>
                      </a:r>
                      <a:endParaRPr lang="en-GB" sz="2400" dirty="0"/>
                    </a:p>
                  </a:txBody>
                  <a:tcPr/>
                </a:tc>
                <a:tc>
                  <a:txBody>
                    <a:bodyPr/>
                    <a:lstStyle/>
                    <a:p>
                      <a:endParaRPr lang="en-GB" sz="2400"/>
                    </a:p>
                  </a:txBody>
                  <a:tcPr/>
                </a:tc>
              </a:tr>
              <a:tr h="206801">
                <a:tc>
                  <a:txBody>
                    <a:bodyPr/>
                    <a:lstStyle/>
                    <a:p>
                      <a:r>
                        <a:rPr lang="en-GB" sz="2400" dirty="0" smtClean="0"/>
                        <a:t>to write</a:t>
                      </a:r>
                      <a:endParaRPr lang="en-GB" sz="2400" dirty="0"/>
                    </a:p>
                  </a:txBody>
                  <a:tcPr/>
                </a:tc>
                <a:tc>
                  <a:txBody>
                    <a:bodyPr/>
                    <a:lstStyle/>
                    <a:p>
                      <a:endParaRPr lang="en-GB" sz="2400"/>
                    </a:p>
                  </a:txBody>
                  <a:tcPr/>
                </a:tc>
              </a:tr>
              <a:tr h="206801">
                <a:tc>
                  <a:txBody>
                    <a:bodyPr/>
                    <a:lstStyle/>
                    <a:p>
                      <a:r>
                        <a:rPr lang="en-GB" sz="2400" dirty="0" smtClean="0"/>
                        <a:t>to teach</a:t>
                      </a:r>
                      <a:endParaRPr lang="en-GB" sz="2400" dirty="0"/>
                    </a:p>
                  </a:txBody>
                  <a:tcPr/>
                </a:tc>
                <a:tc>
                  <a:txBody>
                    <a:bodyPr/>
                    <a:lstStyle/>
                    <a:p>
                      <a:endParaRPr lang="en-GB" sz="2400" dirty="0"/>
                    </a:p>
                  </a:txBody>
                  <a:tcPr/>
                </a:tc>
              </a:tr>
              <a:tr h="206801">
                <a:tc>
                  <a:txBody>
                    <a:bodyPr/>
                    <a:lstStyle/>
                    <a:p>
                      <a:r>
                        <a:rPr lang="en-GB" sz="2400" dirty="0" smtClean="0"/>
                        <a:t>to read</a:t>
                      </a:r>
                      <a:endParaRPr lang="en-GB" sz="2400" dirty="0"/>
                    </a:p>
                  </a:txBody>
                  <a:tcPr/>
                </a:tc>
                <a:tc>
                  <a:txBody>
                    <a:bodyPr/>
                    <a:lstStyle/>
                    <a:p>
                      <a:endParaRPr lang="en-GB" sz="2400" dirty="0"/>
                    </a:p>
                  </a:txBody>
                  <a:tcPr/>
                </a:tc>
              </a:tr>
              <a:tr h="20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to speak</a:t>
                      </a:r>
                    </a:p>
                  </a:txBody>
                  <a:tcPr/>
                </a:tc>
                <a:tc>
                  <a:txBody>
                    <a:bodyPr/>
                    <a:lstStyle/>
                    <a:p>
                      <a:endParaRPr lang="en-GB" sz="2400" dirty="0"/>
                    </a:p>
                  </a:txBody>
                  <a:tcPr/>
                </a:tc>
              </a:tr>
              <a:tr h="20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to wear</a:t>
                      </a:r>
                    </a:p>
                  </a:txBody>
                  <a:tcPr/>
                </a:tc>
                <a:tc>
                  <a:txBody>
                    <a:bodyPr/>
                    <a:lstStyle/>
                    <a:p>
                      <a:endParaRPr lang="en-GB" sz="2400" dirty="0"/>
                    </a:p>
                  </a:txBody>
                  <a:tcPr/>
                </a:tc>
              </a:tr>
            </a:tbl>
          </a:graphicData>
        </a:graphic>
      </p:graphicFrame>
      <p:sp>
        <p:nvSpPr>
          <p:cNvPr id="3" name="TextBox 2"/>
          <p:cNvSpPr txBox="1"/>
          <p:nvPr/>
        </p:nvSpPr>
        <p:spPr>
          <a:xfrm>
            <a:off x="1608083" y="515007"/>
            <a:ext cx="1439917" cy="523220"/>
          </a:xfrm>
          <a:prstGeom prst="rect">
            <a:avLst/>
          </a:prstGeom>
          <a:noFill/>
        </p:spPr>
        <p:txBody>
          <a:bodyPr wrap="square" rtlCol="0">
            <a:spAutoFit/>
          </a:bodyPr>
          <a:lstStyle/>
          <a:p>
            <a:r>
              <a:rPr lang="en-GB" sz="2800" dirty="0" err="1" smtClean="0">
                <a:solidFill>
                  <a:srgbClr val="FF0066"/>
                </a:solidFill>
              </a:rPr>
              <a:t>être</a:t>
            </a:r>
            <a:endParaRPr lang="en-GB" sz="2800" dirty="0">
              <a:solidFill>
                <a:srgbClr val="FF0066"/>
              </a:solidFill>
            </a:endParaRPr>
          </a:p>
        </p:txBody>
      </p:sp>
      <p:sp>
        <p:nvSpPr>
          <p:cNvPr id="4" name="TextBox 3"/>
          <p:cNvSpPr txBox="1"/>
          <p:nvPr/>
        </p:nvSpPr>
        <p:spPr>
          <a:xfrm>
            <a:off x="1623849" y="1007474"/>
            <a:ext cx="1728952" cy="461665"/>
          </a:xfrm>
          <a:prstGeom prst="rect">
            <a:avLst/>
          </a:prstGeom>
          <a:noFill/>
        </p:spPr>
        <p:txBody>
          <a:bodyPr wrap="square" rtlCol="0">
            <a:spAutoFit/>
          </a:bodyPr>
          <a:lstStyle/>
          <a:p>
            <a:r>
              <a:rPr lang="en-GB" sz="2400" dirty="0" err="1" smtClean="0">
                <a:solidFill>
                  <a:srgbClr val="FF0066"/>
                </a:solidFill>
              </a:rPr>
              <a:t>apprendre</a:t>
            </a:r>
            <a:endParaRPr lang="en-GB" sz="2400" dirty="0">
              <a:solidFill>
                <a:srgbClr val="FF0066"/>
              </a:solidFill>
            </a:endParaRPr>
          </a:p>
        </p:txBody>
      </p:sp>
      <p:sp>
        <p:nvSpPr>
          <p:cNvPr id="5" name="TextBox 4"/>
          <p:cNvSpPr txBox="1"/>
          <p:nvPr/>
        </p:nvSpPr>
        <p:spPr>
          <a:xfrm>
            <a:off x="1608083" y="1459515"/>
            <a:ext cx="1539767" cy="523220"/>
          </a:xfrm>
          <a:prstGeom prst="rect">
            <a:avLst/>
          </a:prstGeom>
          <a:noFill/>
        </p:spPr>
        <p:txBody>
          <a:bodyPr wrap="square" rtlCol="0">
            <a:spAutoFit/>
          </a:bodyPr>
          <a:lstStyle/>
          <a:p>
            <a:r>
              <a:rPr lang="en-GB" sz="2800" dirty="0" err="1" smtClean="0">
                <a:solidFill>
                  <a:srgbClr val="FF0066"/>
                </a:solidFill>
              </a:rPr>
              <a:t>travailler</a:t>
            </a:r>
            <a:endParaRPr lang="en-GB" sz="2800" dirty="0">
              <a:solidFill>
                <a:srgbClr val="FF0066"/>
              </a:solidFill>
            </a:endParaRPr>
          </a:p>
        </p:txBody>
      </p:sp>
      <p:sp>
        <p:nvSpPr>
          <p:cNvPr id="6" name="TextBox 5"/>
          <p:cNvSpPr txBox="1"/>
          <p:nvPr/>
        </p:nvSpPr>
        <p:spPr>
          <a:xfrm>
            <a:off x="1587064" y="1880803"/>
            <a:ext cx="1545020" cy="523220"/>
          </a:xfrm>
          <a:prstGeom prst="rect">
            <a:avLst/>
          </a:prstGeom>
          <a:noFill/>
        </p:spPr>
        <p:txBody>
          <a:bodyPr wrap="square" rtlCol="0">
            <a:spAutoFit/>
          </a:bodyPr>
          <a:lstStyle/>
          <a:p>
            <a:r>
              <a:rPr lang="en-GB" sz="2800" dirty="0" err="1" smtClean="0">
                <a:solidFill>
                  <a:srgbClr val="FF0066"/>
                </a:solidFill>
              </a:rPr>
              <a:t>écrire</a:t>
            </a:r>
            <a:endParaRPr lang="en-GB" sz="2800" dirty="0">
              <a:solidFill>
                <a:srgbClr val="FF0066"/>
              </a:solidFill>
            </a:endParaRPr>
          </a:p>
        </p:txBody>
      </p:sp>
      <p:sp>
        <p:nvSpPr>
          <p:cNvPr id="7" name="TextBox 6"/>
          <p:cNvSpPr txBox="1"/>
          <p:nvPr/>
        </p:nvSpPr>
        <p:spPr>
          <a:xfrm>
            <a:off x="1608083" y="2413374"/>
            <a:ext cx="1539767" cy="461665"/>
          </a:xfrm>
          <a:prstGeom prst="rect">
            <a:avLst/>
          </a:prstGeom>
          <a:noFill/>
        </p:spPr>
        <p:txBody>
          <a:bodyPr wrap="square" rtlCol="0">
            <a:spAutoFit/>
          </a:bodyPr>
          <a:lstStyle/>
          <a:p>
            <a:r>
              <a:rPr lang="en-GB" sz="2400" dirty="0" err="1" smtClean="0">
                <a:solidFill>
                  <a:srgbClr val="FF0066"/>
                </a:solidFill>
              </a:rPr>
              <a:t>enseigner</a:t>
            </a:r>
            <a:endParaRPr lang="en-GB" sz="2400" dirty="0">
              <a:solidFill>
                <a:srgbClr val="FF0066"/>
              </a:solidFill>
            </a:endParaRPr>
          </a:p>
        </p:txBody>
      </p:sp>
      <p:sp>
        <p:nvSpPr>
          <p:cNvPr id="8" name="TextBox 7"/>
          <p:cNvSpPr txBox="1"/>
          <p:nvPr/>
        </p:nvSpPr>
        <p:spPr>
          <a:xfrm>
            <a:off x="1639615" y="2820334"/>
            <a:ext cx="1439917" cy="523220"/>
          </a:xfrm>
          <a:prstGeom prst="rect">
            <a:avLst/>
          </a:prstGeom>
          <a:noFill/>
        </p:spPr>
        <p:txBody>
          <a:bodyPr wrap="square" rtlCol="0">
            <a:spAutoFit/>
          </a:bodyPr>
          <a:lstStyle/>
          <a:p>
            <a:r>
              <a:rPr lang="en-GB" sz="2800" dirty="0" smtClean="0">
                <a:solidFill>
                  <a:srgbClr val="FF0066"/>
                </a:solidFill>
              </a:rPr>
              <a:t>lire</a:t>
            </a:r>
            <a:endParaRPr lang="en-GB" sz="2800" dirty="0">
              <a:solidFill>
                <a:srgbClr val="FF0066"/>
              </a:solidFill>
            </a:endParaRPr>
          </a:p>
        </p:txBody>
      </p:sp>
      <p:sp>
        <p:nvSpPr>
          <p:cNvPr id="9" name="TextBox 8"/>
          <p:cNvSpPr txBox="1"/>
          <p:nvPr/>
        </p:nvSpPr>
        <p:spPr>
          <a:xfrm>
            <a:off x="1623849" y="3261278"/>
            <a:ext cx="1439917" cy="523220"/>
          </a:xfrm>
          <a:prstGeom prst="rect">
            <a:avLst/>
          </a:prstGeom>
          <a:noFill/>
        </p:spPr>
        <p:txBody>
          <a:bodyPr wrap="square" rtlCol="0">
            <a:spAutoFit/>
          </a:bodyPr>
          <a:lstStyle/>
          <a:p>
            <a:r>
              <a:rPr lang="en-GB" sz="2800" dirty="0" err="1" smtClean="0">
                <a:solidFill>
                  <a:srgbClr val="FF0066"/>
                </a:solidFill>
              </a:rPr>
              <a:t>parler</a:t>
            </a:r>
            <a:endParaRPr lang="en-GB" sz="2800" dirty="0">
              <a:solidFill>
                <a:srgbClr val="FF0066"/>
              </a:solidFill>
            </a:endParaRPr>
          </a:p>
        </p:txBody>
      </p:sp>
      <p:sp>
        <p:nvSpPr>
          <p:cNvPr id="10" name="TextBox 9"/>
          <p:cNvSpPr txBox="1"/>
          <p:nvPr/>
        </p:nvSpPr>
        <p:spPr>
          <a:xfrm>
            <a:off x="1615966" y="3727042"/>
            <a:ext cx="1439917" cy="523220"/>
          </a:xfrm>
          <a:prstGeom prst="rect">
            <a:avLst/>
          </a:prstGeom>
          <a:noFill/>
        </p:spPr>
        <p:txBody>
          <a:bodyPr wrap="square" rtlCol="0">
            <a:spAutoFit/>
          </a:bodyPr>
          <a:lstStyle/>
          <a:p>
            <a:r>
              <a:rPr lang="en-GB" sz="2800" dirty="0" smtClean="0">
                <a:solidFill>
                  <a:srgbClr val="FF0066"/>
                </a:solidFill>
              </a:rPr>
              <a:t>porter</a:t>
            </a:r>
            <a:endParaRPr lang="en-GB" sz="2800" dirty="0">
              <a:solidFill>
                <a:srgbClr val="FF0066"/>
              </a:solidFill>
            </a:endParaRPr>
          </a:p>
        </p:txBody>
      </p:sp>
      <p:sp>
        <p:nvSpPr>
          <p:cNvPr id="11" name="TextBox 10"/>
          <p:cNvSpPr txBox="1"/>
          <p:nvPr/>
        </p:nvSpPr>
        <p:spPr>
          <a:xfrm>
            <a:off x="52554" y="4253750"/>
            <a:ext cx="2858815" cy="461665"/>
          </a:xfrm>
          <a:prstGeom prst="rect">
            <a:avLst/>
          </a:prstGeom>
          <a:noFill/>
        </p:spPr>
        <p:txBody>
          <a:bodyPr wrap="square" rtlCol="0">
            <a:spAutoFit/>
          </a:bodyPr>
          <a:lstStyle/>
          <a:p>
            <a:r>
              <a:rPr lang="en-GB" sz="2400" dirty="0" smtClean="0">
                <a:solidFill>
                  <a:prstClr val="black"/>
                </a:solidFill>
              </a:rPr>
              <a:t>there is/are = </a:t>
            </a:r>
            <a:endParaRPr lang="en-GB" sz="2400" dirty="0">
              <a:solidFill>
                <a:prstClr val="black"/>
              </a:solidFill>
            </a:endParaRPr>
          </a:p>
        </p:txBody>
      </p:sp>
      <p:sp>
        <p:nvSpPr>
          <p:cNvPr id="12" name="TextBox 11"/>
          <p:cNvSpPr txBox="1"/>
          <p:nvPr/>
        </p:nvSpPr>
        <p:spPr>
          <a:xfrm>
            <a:off x="1912884" y="4215836"/>
            <a:ext cx="1439917" cy="523220"/>
          </a:xfrm>
          <a:prstGeom prst="rect">
            <a:avLst/>
          </a:prstGeom>
          <a:noFill/>
        </p:spPr>
        <p:txBody>
          <a:bodyPr wrap="square" rtlCol="0">
            <a:spAutoFit/>
          </a:bodyPr>
          <a:lstStyle/>
          <a:p>
            <a:r>
              <a:rPr lang="en-GB" sz="2800" dirty="0" err="1" smtClean="0">
                <a:solidFill>
                  <a:srgbClr val="FF0066"/>
                </a:solidFill>
              </a:rPr>
              <a:t>il</a:t>
            </a:r>
            <a:r>
              <a:rPr lang="en-GB" sz="2800" dirty="0" smtClean="0">
                <a:solidFill>
                  <a:srgbClr val="FF0066"/>
                </a:solidFill>
              </a:rPr>
              <a:t> y a</a:t>
            </a:r>
            <a:endParaRPr lang="en-GB" sz="2800" dirty="0">
              <a:solidFill>
                <a:srgbClr val="FF0066"/>
              </a:solidFill>
            </a:endParaRPr>
          </a:p>
        </p:txBody>
      </p:sp>
      <p:pic>
        <p:nvPicPr>
          <p:cNvPr id="13" name="Picture 12"/>
          <p:cNvPicPr>
            <a:picLocks noChangeAspect="1"/>
          </p:cNvPicPr>
          <p:nvPr/>
        </p:nvPicPr>
        <p:blipFill>
          <a:blip r:embed="rId3"/>
          <a:stretch>
            <a:fillRect/>
          </a:stretch>
        </p:blipFill>
        <p:spPr>
          <a:xfrm>
            <a:off x="3147850" y="132429"/>
            <a:ext cx="5810250" cy="3276600"/>
          </a:xfrm>
          <a:prstGeom prst="rect">
            <a:avLst/>
          </a:prstGeom>
        </p:spPr>
      </p:pic>
      <p:graphicFrame>
        <p:nvGraphicFramePr>
          <p:cNvPr id="15" name="Table 14"/>
          <p:cNvGraphicFramePr>
            <a:graphicFrameLocks noGrp="1"/>
          </p:cNvGraphicFramePr>
          <p:nvPr>
            <p:extLst/>
          </p:nvPr>
        </p:nvGraphicFramePr>
        <p:xfrm>
          <a:off x="141890" y="4741491"/>
          <a:ext cx="2864069" cy="1706880"/>
        </p:xfrm>
        <a:graphic>
          <a:graphicData uri="http://schemas.openxmlformats.org/drawingml/2006/table">
            <a:tbl>
              <a:tblPr firstRow="1" bandRow="1">
                <a:tableStyleId>{5940675A-B579-460E-94D1-54222C63F5DA}</a:tableStyleId>
              </a:tblPr>
              <a:tblGrid>
                <a:gridCol w="1481959"/>
                <a:gridCol w="1382110"/>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smtClean="0"/>
                        <a:t>The teacher</a:t>
                      </a:r>
                      <a:br>
                        <a:rPr lang="en-GB" sz="2000" dirty="0" smtClean="0"/>
                      </a:br>
                      <a:r>
                        <a:rPr lang="en-GB" sz="2000" dirty="0" smtClean="0"/>
                        <a:t>One boy</a:t>
                      </a:r>
                      <a:br>
                        <a:rPr lang="en-GB" sz="2000" dirty="0" smtClean="0"/>
                      </a:br>
                      <a:r>
                        <a:rPr lang="en-GB" sz="2000" dirty="0" smtClean="0"/>
                        <a:t>One girl</a:t>
                      </a:r>
                    </a:p>
                  </a:txBody>
                  <a:tcPr/>
                </a:tc>
                <a:tc>
                  <a:txBody>
                    <a:bodyPr/>
                    <a:lstStyle/>
                    <a:p>
                      <a:endParaRPr lang="en-GB" sz="2000" dirty="0"/>
                    </a:p>
                  </a:txBody>
                  <a:tcPr/>
                </a:tc>
              </a:tr>
              <a:tr h="370840">
                <a:tc>
                  <a:txBody>
                    <a:bodyPr/>
                    <a:lstStyle/>
                    <a:p>
                      <a:r>
                        <a:rPr lang="en-GB" sz="2000" dirty="0" smtClean="0"/>
                        <a:t>The pupils</a:t>
                      </a:r>
                      <a:br>
                        <a:rPr lang="en-GB" sz="2000" dirty="0" smtClean="0"/>
                      </a:br>
                      <a:r>
                        <a:rPr lang="en-GB" sz="2000" dirty="0" smtClean="0"/>
                        <a:t>The people</a:t>
                      </a:r>
                      <a:endParaRPr lang="en-GB" sz="2000" dirty="0"/>
                    </a:p>
                  </a:txBody>
                  <a:tcPr/>
                </a:tc>
                <a:tc>
                  <a:txBody>
                    <a:bodyPr/>
                    <a:lstStyle/>
                    <a:p>
                      <a:endParaRPr lang="en-GB" sz="2000" dirty="0"/>
                    </a:p>
                  </a:txBody>
                  <a:tcPr/>
                </a:tc>
              </a:tr>
            </a:tbl>
          </a:graphicData>
        </a:graphic>
      </p:graphicFrame>
      <p:sp>
        <p:nvSpPr>
          <p:cNvPr id="16" name="TextBox 15"/>
          <p:cNvSpPr txBox="1"/>
          <p:nvPr/>
        </p:nvSpPr>
        <p:spPr>
          <a:xfrm>
            <a:off x="1650126" y="4773777"/>
            <a:ext cx="1439917" cy="338554"/>
          </a:xfrm>
          <a:prstGeom prst="rect">
            <a:avLst/>
          </a:prstGeom>
          <a:noFill/>
        </p:spPr>
        <p:txBody>
          <a:bodyPr wrap="square" rtlCol="0">
            <a:spAutoFit/>
          </a:bodyPr>
          <a:lstStyle/>
          <a:p>
            <a:r>
              <a:rPr lang="en-GB" sz="1600" dirty="0" smtClean="0">
                <a:solidFill>
                  <a:srgbClr val="FF0066"/>
                </a:solidFill>
              </a:rPr>
              <a:t>le/la prof</a:t>
            </a:r>
            <a:endParaRPr lang="en-GB" sz="1600" dirty="0">
              <a:solidFill>
                <a:srgbClr val="FF0066"/>
              </a:solidFill>
            </a:endParaRPr>
          </a:p>
        </p:txBody>
      </p:sp>
      <p:sp>
        <p:nvSpPr>
          <p:cNvPr id="17" name="TextBox 16"/>
          <p:cNvSpPr txBox="1"/>
          <p:nvPr/>
        </p:nvSpPr>
        <p:spPr>
          <a:xfrm>
            <a:off x="1639615" y="5131156"/>
            <a:ext cx="1439917" cy="584775"/>
          </a:xfrm>
          <a:prstGeom prst="rect">
            <a:avLst/>
          </a:prstGeom>
          <a:noFill/>
        </p:spPr>
        <p:txBody>
          <a:bodyPr wrap="square" rtlCol="0">
            <a:spAutoFit/>
          </a:bodyPr>
          <a:lstStyle/>
          <a:p>
            <a:r>
              <a:rPr lang="en-GB" sz="1600" dirty="0" smtClean="0">
                <a:solidFill>
                  <a:srgbClr val="FF0066"/>
                </a:solidFill>
              </a:rPr>
              <a:t>un </a:t>
            </a:r>
            <a:r>
              <a:rPr lang="en-GB" sz="1600" dirty="0" err="1" smtClean="0">
                <a:solidFill>
                  <a:srgbClr val="FF0066"/>
                </a:solidFill>
              </a:rPr>
              <a:t>garçon</a:t>
            </a:r>
            <a:r>
              <a:rPr lang="en-GB" sz="1600" dirty="0" smtClean="0">
                <a:solidFill>
                  <a:srgbClr val="FF0066"/>
                </a:solidFill>
              </a:rPr>
              <a:t/>
            </a:r>
            <a:br>
              <a:rPr lang="en-GB" sz="1600" dirty="0" smtClean="0">
                <a:solidFill>
                  <a:srgbClr val="FF0066"/>
                </a:solidFill>
              </a:rPr>
            </a:br>
            <a:r>
              <a:rPr lang="en-GB" sz="1600" dirty="0" err="1" smtClean="0">
                <a:solidFill>
                  <a:srgbClr val="FF0066"/>
                </a:solidFill>
              </a:rPr>
              <a:t>une</a:t>
            </a:r>
            <a:r>
              <a:rPr lang="en-GB" sz="1600" dirty="0" smtClean="0">
                <a:solidFill>
                  <a:srgbClr val="FF0066"/>
                </a:solidFill>
              </a:rPr>
              <a:t> </a:t>
            </a:r>
            <a:r>
              <a:rPr lang="en-GB" sz="1600" dirty="0" err="1" smtClean="0">
                <a:solidFill>
                  <a:srgbClr val="FF0066"/>
                </a:solidFill>
              </a:rPr>
              <a:t>fille</a:t>
            </a:r>
            <a:endParaRPr lang="en-GB" sz="1600" dirty="0">
              <a:solidFill>
                <a:srgbClr val="FF0066"/>
              </a:solidFill>
            </a:endParaRPr>
          </a:p>
        </p:txBody>
      </p:sp>
      <p:sp>
        <p:nvSpPr>
          <p:cNvPr id="18" name="TextBox 17"/>
          <p:cNvSpPr txBox="1"/>
          <p:nvPr/>
        </p:nvSpPr>
        <p:spPr>
          <a:xfrm>
            <a:off x="1652757" y="5813208"/>
            <a:ext cx="1258612" cy="584775"/>
          </a:xfrm>
          <a:prstGeom prst="rect">
            <a:avLst/>
          </a:prstGeom>
          <a:noFill/>
        </p:spPr>
        <p:txBody>
          <a:bodyPr wrap="square" rtlCol="0">
            <a:spAutoFit/>
          </a:bodyPr>
          <a:lstStyle/>
          <a:p>
            <a:r>
              <a:rPr lang="en-GB" sz="1600" dirty="0" smtClean="0">
                <a:solidFill>
                  <a:srgbClr val="FF0066"/>
                </a:solidFill>
              </a:rPr>
              <a:t>les </a:t>
            </a:r>
            <a:r>
              <a:rPr lang="en-GB" sz="1600" dirty="0" err="1" smtClean="0">
                <a:solidFill>
                  <a:srgbClr val="FF0066"/>
                </a:solidFill>
              </a:rPr>
              <a:t>élèves</a:t>
            </a:r>
            <a:r>
              <a:rPr lang="en-GB" sz="1600" dirty="0" smtClean="0">
                <a:solidFill>
                  <a:srgbClr val="FF0066"/>
                </a:solidFill>
              </a:rPr>
              <a:t/>
            </a:r>
            <a:br>
              <a:rPr lang="en-GB" sz="1600" dirty="0" smtClean="0">
                <a:solidFill>
                  <a:srgbClr val="FF0066"/>
                </a:solidFill>
              </a:rPr>
            </a:br>
            <a:r>
              <a:rPr lang="en-GB" sz="1600" dirty="0" smtClean="0">
                <a:solidFill>
                  <a:srgbClr val="FF0066"/>
                </a:solidFill>
              </a:rPr>
              <a:t>les gens</a:t>
            </a:r>
            <a:endParaRPr lang="en-GB" sz="1600" dirty="0">
              <a:solidFill>
                <a:srgbClr val="FF0066"/>
              </a:solidFill>
            </a:endParaRPr>
          </a:p>
        </p:txBody>
      </p:sp>
      <p:graphicFrame>
        <p:nvGraphicFramePr>
          <p:cNvPr id="19" name="Table 18"/>
          <p:cNvGraphicFramePr>
            <a:graphicFrameLocks noGrp="1"/>
          </p:cNvGraphicFramePr>
          <p:nvPr>
            <p:extLst/>
          </p:nvPr>
        </p:nvGraphicFramePr>
        <p:xfrm>
          <a:off x="3147850" y="3522888"/>
          <a:ext cx="5810250" cy="3169920"/>
        </p:xfrm>
        <a:graphic>
          <a:graphicData uri="http://schemas.openxmlformats.org/drawingml/2006/table">
            <a:tbl>
              <a:tblPr firstRow="1" bandRow="1">
                <a:tableStyleId>{5940675A-B579-460E-94D1-54222C63F5DA}</a:tableStyleId>
              </a:tblPr>
              <a:tblGrid>
                <a:gridCol w="5810250"/>
              </a:tblGrid>
              <a:tr h="370840">
                <a:tc>
                  <a:txBody>
                    <a:bodyPr/>
                    <a:lstStyle/>
                    <a:p>
                      <a:r>
                        <a:rPr lang="en-GB" sz="2000" dirty="0" smtClean="0"/>
                        <a:t>1.  It is a school.</a:t>
                      </a:r>
                      <a:endParaRPr lang="en-GB" sz="2000" dirty="0"/>
                    </a:p>
                  </a:txBody>
                  <a:tcPr/>
                </a:tc>
              </a:tr>
              <a:tr h="370840">
                <a:tc>
                  <a:txBody>
                    <a:bodyPr/>
                    <a:lstStyle/>
                    <a:p>
                      <a:r>
                        <a:rPr lang="en-GB" sz="2000" dirty="0" smtClean="0"/>
                        <a:t>2.  There</a:t>
                      </a:r>
                      <a:r>
                        <a:rPr lang="en-GB" sz="2000" baseline="0" dirty="0" smtClean="0"/>
                        <a:t> are some pupils.</a:t>
                      </a:r>
                      <a:endParaRPr lang="en-GB" sz="2000" dirty="0"/>
                    </a:p>
                  </a:txBody>
                  <a:tcPr/>
                </a:tc>
              </a:tr>
              <a:tr h="370840">
                <a:tc>
                  <a:txBody>
                    <a:bodyPr/>
                    <a:lstStyle/>
                    <a:p>
                      <a:r>
                        <a:rPr lang="en-GB" sz="2000" dirty="0" smtClean="0"/>
                        <a:t>3.  The teacher is</a:t>
                      </a:r>
                      <a:r>
                        <a:rPr lang="en-GB" sz="2000" baseline="0" dirty="0" smtClean="0"/>
                        <a:t> teaching geography.</a:t>
                      </a:r>
                      <a:endParaRPr lang="en-GB" sz="2000" dirty="0"/>
                    </a:p>
                  </a:txBody>
                  <a:tcPr/>
                </a:tc>
              </a:tr>
              <a:tr h="370840">
                <a:tc>
                  <a:txBody>
                    <a:bodyPr/>
                    <a:lstStyle/>
                    <a:p>
                      <a:r>
                        <a:rPr lang="en-GB" sz="2000" dirty="0" smtClean="0"/>
                        <a:t>4.  The pupils are working on computers.</a:t>
                      </a:r>
                      <a:endParaRPr lang="en-GB" sz="2000" dirty="0"/>
                    </a:p>
                  </a:txBody>
                  <a:tcPr/>
                </a:tc>
              </a:tr>
              <a:tr h="370840">
                <a:tc>
                  <a:txBody>
                    <a:bodyPr/>
                    <a:lstStyle/>
                    <a:p>
                      <a:r>
                        <a:rPr lang="en-GB" sz="2000" dirty="0" smtClean="0"/>
                        <a:t>5. They are not wearing a school uniform.</a:t>
                      </a:r>
                      <a:endParaRPr lang="en-GB" sz="2000" dirty="0"/>
                    </a:p>
                  </a:txBody>
                  <a:tcPr/>
                </a:tc>
              </a:tr>
              <a:tr h="370840">
                <a:tc>
                  <a:txBody>
                    <a:bodyPr/>
                    <a:lstStyle/>
                    <a:p>
                      <a:r>
                        <a:rPr lang="en-GB" sz="2000" dirty="0" smtClean="0"/>
                        <a:t>6. </a:t>
                      </a:r>
                      <a:r>
                        <a:rPr lang="en-GB" sz="2000" baseline="0" dirty="0" smtClean="0"/>
                        <a:t> They are learning geography.</a:t>
                      </a:r>
                      <a:endParaRPr lang="en-GB" sz="2000" dirty="0"/>
                    </a:p>
                  </a:txBody>
                  <a:tcPr/>
                </a:tc>
              </a:tr>
              <a:tr h="370840">
                <a:tc>
                  <a:txBody>
                    <a:bodyPr/>
                    <a:lstStyle/>
                    <a:p>
                      <a:r>
                        <a:rPr lang="en-GB" sz="2000" dirty="0" smtClean="0"/>
                        <a:t>7.  The teacher is speaking.</a:t>
                      </a:r>
                      <a:endParaRPr lang="en-GB" sz="2000" dirty="0"/>
                    </a:p>
                  </a:txBody>
                  <a:tcPr/>
                </a:tc>
              </a:tr>
              <a:tr h="370840">
                <a:tc>
                  <a:txBody>
                    <a:bodyPr/>
                    <a:lstStyle/>
                    <a:p>
                      <a:r>
                        <a:rPr lang="en-GB" sz="2000" dirty="0" smtClean="0"/>
                        <a:t>8.  The pupils are not speaking.</a:t>
                      </a:r>
                      <a:endParaRPr lang="en-GB" sz="2000" dirty="0"/>
                    </a:p>
                  </a:txBody>
                  <a:tcPr/>
                </a:tc>
              </a:tr>
            </a:tbl>
          </a:graphicData>
        </a:graphic>
      </p:graphicFrame>
    </p:spTree>
    <p:extLst>
      <p:ext uri="{BB962C8B-B14F-4D97-AF65-F5344CB8AC3E}">
        <p14:creationId xmlns:p14="http://schemas.microsoft.com/office/powerpoint/2010/main" val="127392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2" grpId="0"/>
      <p:bldP spid="16" grpId="0"/>
      <p:bldP spid="17"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25974" y="117536"/>
          <a:ext cx="8802412" cy="3169920"/>
        </p:xfrm>
        <a:graphic>
          <a:graphicData uri="http://schemas.openxmlformats.org/drawingml/2006/table">
            <a:tbl>
              <a:tblPr firstRow="1" bandRow="1">
                <a:tableStyleId>{5940675A-B579-460E-94D1-54222C63F5DA}</a:tableStyleId>
              </a:tblPr>
              <a:tblGrid>
                <a:gridCol w="4401206"/>
                <a:gridCol w="4401206"/>
              </a:tblGrid>
              <a:tr h="370840">
                <a:tc>
                  <a:txBody>
                    <a:bodyPr/>
                    <a:lstStyle/>
                    <a:p>
                      <a:r>
                        <a:rPr lang="en-GB" sz="2000" dirty="0" smtClean="0"/>
                        <a:t>1.  It is a school.</a:t>
                      </a:r>
                      <a:endParaRPr lang="en-GB" sz="2000" dirty="0"/>
                    </a:p>
                  </a:txBody>
                  <a:tcPr/>
                </a:tc>
                <a:tc>
                  <a:txBody>
                    <a:bodyPr/>
                    <a:lstStyle/>
                    <a:p>
                      <a:endParaRPr lang="en-GB" sz="2000" dirty="0"/>
                    </a:p>
                  </a:txBody>
                  <a:tcPr/>
                </a:tc>
              </a:tr>
              <a:tr h="370840">
                <a:tc>
                  <a:txBody>
                    <a:bodyPr/>
                    <a:lstStyle/>
                    <a:p>
                      <a:r>
                        <a:rPr lang="en-GB" sz="2000" dirty="0" smtClean="0"/>
                        <a:t>2.  There</a:t>
                      </a:r>
                      <a:r>
                        <a:rPr lang="en-GB" sz="2000" baseline="0" dirty="0" smtClean="0"/>
                        <a:t> are some pupils.</a:t>
                      </a:r>
                      <a:endParaRPr lang="en-GB" sz="2000" dirty="0"/>
                    </a:p>
                  </a:txBody>
                  <a:tcPr/>
                </a:tc>
                <a:tc>
                  <a:txBody>
                    <a:bodyPr/>
                    <a:lstStyle/>
                    <a:p>
                      <a:endParaRPr lang="en-GB" sz="2000" dirty="0"/>
                    </a:p>
                  </a:txBody>
                  <a:tcPr/>
                </a:tc>
              </a:tr>
              <a:tr h="370840">
                <a:tc>
                  <a:txBody>
                    <a:bodyPr/>
                    <a:lstStyle/>
                    <a:p>
                      <a:r>
                        <a:rPr lang="en-GB" sz="2000" dirty="0" smtClean="0"/>
                        <a:t>3.  The teacher is</a:t>
                      </a:r>
                      <a:r>
                        <a:rPr lang="en-GB" sz="2000" baseline="0" dirty="0" smtClean="0"/>
                        <a:t> teaching geography.</a:t>
                      </a:r>
                      <a:endParaRPr lang="en-GB" sz="2000" dirty="0"/>
                    </a:p>
                  </a:txBody>
                  <a:tcPr/>
                </a:tc>
                <a:tc>
                  <a:txBody>
                    <a:bodyPr/>
                    <a:lstStyle/>
                    <a:p>
                      <a:endParaRPr lang="en-GB" sz="2000" dirty="0"/>
                    </a:p>
                  </a:txBody>
                  <a:tcPr/>
                </a:tc>
              </a:tr>
              <a:tr h="370840">
                <a:tc>
                  <a:txBody>
                    <a:bodyPr/>
                    <a:lstStyle/>
                    <a:p>
                      <a:r>
                        <a:rPr lang="en-GB" sz="2000" dirty="0" smtClean="0"/>
                        <a:t>4.  The pupils are working on computers.</a:t>
                      </a:r>
                      <a:endParaRPr lang="en-GB" sz="2000" dirty="0"/>
                    </a:p>
                  </a:txBody>
                  <a:tcPr/>
                </a:tc>
                <a:tc>
                  <a:txBody>
                    <a:bodyPr/>
                    <a:lstStyle/>
                    <a:p>
                      <a:endParaRPr lang="en-GB" sz="2000" dirty="0"/>
                    </a:p>
                  </a:txBody>
                  <a:tcPr/>
                </a:tc>
              </a:tr>
              <a:tr h="370840">
                <a:tc>
                  <a:txBody>
                    <a:bodyPr/>
                    <a:lstStyle/>
                    <a:p>
                      <a:r>
                        <a:rPr lang="en-GB" sz="2000" dirty="0" smtClean="0"/>
                        <a:t>5. They are not wearing a school uniform.</a:t>
                      </a:r>
                      <a:endParaRPr lang="en-GB" sz="2000" dirty="0"/>
                    </a:p>
                  </a:txBody>
                  <a:tcPr/>
                </a:tc>
                <a:tc>
                  <a:txBody>
                    <a:bodyPr/>
                    <a:lstStyle/>
                    <a:p>
                      <a:endParaRPr lang="en-GB" sz="2000" dirty="0"/>
                    </a:p>
                  </a:txBody>
                  <a:tcPr/>
                </a:tc>
              </a:tr>
              <a:tr h="370840">
                <a:tc>
                  <a:txBody>
                    <a:bodyPr/>
                    <a:lstStyle/>
                    <a:p>
                      <a:r>
                        <a:rPr lang="en-GB" sz="2000" dirty="0" smtClean="0"/>
                        <a:t>6. </a:t>
                      </a:r>
                      <a:r>
                        <a:rPr lang="en-GB" sz="2000" baseline="0" dirty="0" smtClean="0"/>
                        <a:t> They are learning geography.</a:t>
                      </a:r>
                      <a:endParaRPr lang="en-GB" sz="2000" dirty="0"/>
                    </a:p>
                  </a:txBody>
                  <a:tcPr/>
                </a:tc>
                <a:tc>
                  <a:txBody>
                    <a:bodyPr/>
                    <a:lstStyle/>
                    <a:p>
                      <a:endParaRPr lang="en-GB" sz="2000" dirty="0"/>
                    </a:p>
                  </a:txBody>
                  <a:tcPr/>
                </a:tc>
              </a:tr>
              <a:tr h="370840">
                <a:tc>
                  <a:txBody>
                    <a:bodyPr/>
                    <a:lstStyle/>
                    <a:p>
                      <a:r>
                        <a:rPr lang="en-GB" sz="2000" dirty="0" smtClean="0"/>
                        <a:t>7.  The teacher is speaking.</a:t>
                      </a:r>
                      <a:endParaRPr lang="en-GB" sz="2000" dirty="0"/>
                    </a:p>
                  </a:txBody>
                  <a:tcPr/>
                </a:tc>
                <a:tc>
                  <a:txBody>
                    <a:bodyPr/>
                    <a:lstStyle/>
                    <a:p>
                      <a:endParaRPr lang="en-GB" sz="2000" dirty="0"/>
                    </a:p>
                  </a:txBody>
                  <a:tcPr/>
                </a:tc>
              </a:tr>
              <a:tr h="370840">
                <a:tc>
                  <a:txBody>
                    <a:bodyPr/>
                    <a:lstStyle/>
                    <a:p>
                      <a:r>
                        <a:rPr lang="en-GB" sz="2000" dirty="0" smtClean="0"/>
                        <a:t>8.  The pupils are not speaking.</a:t>
                      </a:r>
                      <a:endParaRPr lang="en-GB" sz="2000" dirty="0"/>
                    </a:p>
                  </a:txBody>
                  <a:tcPr/>
                </a:tc>
                <a:tc>
                  <a:txBody>
                    <a:bodyPr/>
                    <a:lstStyle/>
                    <a:p>
                      <a:endParaRPr lang="en-GB" sz="2000" dirty="0"/>
                    </a:p>
                  </a:txBody>
                  <a:tcPr/>
                </a:tc>
              </a:tr>
            </a:tbl>
          </a:graphicData>
        </a:graphic>
      </p:graphicFrame>
      <p:pic>
        <p:nvPicPr>
          <p:cNvPr id="3" name="Picture 2"/>
          <p:cNvPicPr>
            <a:picLocks noChangeAspect="1"/>
          </p:cNvPicPr>
          <p:nvPr/>
        </p:nvPicPr>
        <p:blipFill>
          <a:blip r:embed="rId3"/>
          <a:stretch>
            <a:fillRect/>
          </a:stretch>
        </p:blipFill>
        <p:spPr>
          <a:xfrm>
            <a:off x="1466195" y="3464209"/>
            <a:ext cx="5810250" cy="3276600"/>
          </a:xfrm>
          <a:prstGeom prst="rect">
            <a:avLst/>
          </a:prstGeom>
        </p:spPr>
      </p:pic>
      <p:sp>
        <p:nvSpPr>
          <p:cNvPr id="4" name="TextBox 3"/>
          <p:cNvSpPr txBox="1"/>
          <p:nvPr/>
        </p:nvSpPr>
        <p:spPr>
          <a:xfrm>
            <a:off x="4627180" y="52550"/>
            <a:ext cx="3949261" cy="523220"/>
          </a:xfrm>
          <a:prstGeom prst="rect">
            <a:avLst/>
          </a:prstGeom>
          <a:noFill/>
        </p:spPr>
        <p:txBody>
          <a:bodyPr wrap="square" rtlCol="0">
            <a:spAutoFit/>
          </a:bodyPr>
          <a:lstStyle/>
          <a:p>
            <a:r>
              <a:rPr lang="en-GB" sz="2800" dirty="0" smtClean="0">
                <a:solidFill>
                  <a:srgbClr val="FF0066"/>
                </a:solidFill>
              </a:rPr>
              <a:t>1.  </a:t>
            </a:r>
            <a:r>
              <a:rPr lang="en-GB" sz="2800" dirty="0" err="1" smtClean="0">
                <a:solidFill>
                  <a:srgbClr val="FF0066"/>
                </a:solidFill>
              </a:rPr>
              <a:t>C’est</a:t>
            </a:r>
            <a:r>
              <a:rPr lang="en-GB" sz="2800" dirty="0" smtClean="0">
                <a:solidFill>
                  <a:srgbClr val="FF0066"/>
                </a:solidFill>
              </a:rPr>
              <a:t> un </a:t>
            </a:r>
            <a:r>
              <a:rPr lang="en-GB" sz="2800" dirty="0" err="1" smtClean="0">
                <a:solidFill>
                  <a:srgbClr val="FF0066"/>
                </a:solidFill>
              </a:rPr>
              <a:t>collège</a:t>
            </a:r>
            <a:endParaRPr lang="en-GB" sz="2800" dirty="0">
              <a:solidFill>
                <a:srgbClr val="FF0066"/>
              </a:solidFill>
            </a:endParaRPr>
          </a:p>
        </p:txBody>
      </p:sp>
      <p:sp>
        <p:nvSpPr>
          <p:cNvPr id="5" name="TextBox 4"/>
          <p:cNvSpPr txBox="1"/>
          <p:nvPr/>
        </p:nvSpPr>
        <p:spPr>
          <a:xfrm>
            <a:off x="4627179" y="426702"/>
            <a:ext cx="3949261" cy="523220"/>
          </a:xfrm>
          <a:prstGeom prst="rect">
            <a:avLst/>
          </a:prstGeom>
          <a:noFill/>
        </p:spPr>
        <p:txBody>
          <a:bodyPr wrap="square" rtlCol="0">
            <a:spAutoFit/>
          </a:bodyPr>
          <a:lstStyle/>
          <a:p>
            <a:r>
              <a:rPr lang="en-GB" sz="2800" dirty="0" smtClean="0">
                <a:solidFill>
                  <a:srgbClr val="FF0066"/>
                </a:solidFill>
              </a:rPr>
              <a:t>2.  Il y a des </a:t>
            </a:r>
            <a:r>
              <a:rPr lang="en-GB" sz="2800" dirty="0" err="1" smtClean="0">
                <a:solidFill>
                  <a:srgbClr val="FF0066"/>
                </a:solidFill>
              </a:rPr>
              <a:t>élèves</a:t>
            </a:r>
            <a:r>
              <a:rPr lang="en-GB" sz="2800" dirty="0" smtClean="0">
                <a:solidFill>
                  <a:srgbClr val="FF0066"/>
                </a:solidFill>
              </a:rPr>
              <a:t>.</a:t>
            </a:r>
            <a:endParaRPr lang="en-GB" sz="2800" dirty="0">
              <a:solidFill>
                <a:srgbClr val="FF0066"/>
              </a:solidFill>
            </a:endParaRPr>
          </a:p>
        </p:txBody>
      </p:sp>
      <p:sp>
        <p:nvSpPr>
          <p:cNvPr id="6" name="TextBox 5"/>
          <p:cNvSpPr txBox="1"/>
          <p:nvPr/>
        </p:nvSpPr>
        <p:spPr>
          <a:xfrm>
            <a:off x="4627178" y="884936"/>
            <a:ext cx="4401208" cy="400110"/>
          </a:xfrm>
          <a:prstGeom prst="rect">
            <a:avLst/>
          </a:prstGeom>
          <a:noFill/>
        </p:spPr>
        <p:txBody>
          <a:bodyPr wrap="square" rtlCol="0">
            <a:spAutoFit/>
          </a:bodyPr>
          <a:lstStyle/>
          <a:p>
            <a:r>
              <a:rPr lang="en-GB" sz="2000" dirty="0" smtClean="0">
                <a:solidFill>
                  <a:srgbClr val="FF0066"/>
                </a:solidFill>
              </a:rPr>
              <a:t>3.  La prof </a:t>
            </a:r>
            <a:r>
              <a:rPr lang="en-GB" sz="2000" dirty="0" err="1" smtClean="0">
                <a:solidFill>
                  <a:srgbClr val="FF0066"/>
                </a:solidFill>
              </a:rPr>
              <a:t>enseigne</a:t>
            </a:r>
            <a:r>
              <a:rPr lang="en-GB" sz="2000" dirty="0" smtClean="0">
                <a:solidFill>
                  <a:srgbClr val="FF0066"/>
                </a:solidFill>
              </a:rPr>
              <a:t> la </a:t>
            </a:r>
            <a:r>
              <a:rPr lang="en-GB" sz="2000" dirty="0" err="1" smtClean="0">
                <a:solidFill>
                  <a:srgbClr val="FF0066"/>
                </a:solidFill>
              </a:rPr>
              <a:t>géo</a:t>
            </a:r>
            <a:endParaRPr lang="en-GB" sz="2000" dirty="0">
              <a:solidFill>
                <a:srgbClr val="FF0066"/>
              </a:solidFill>
            </a:endParaRPr>
          </a:p>
        </p:txBody>
      </p:sp>
      <p:sp>
        <p:nvSpPr>
          <p:cNvPr id="7" name="TextBox 6"/>
          <p:cNvSpPr txBox="1"/>
          <p:nvPr/>
        </p:nvSpPr>
        <p:spPr>
          <a:xfrm>
            <a:off x="4627178" y="1285046"/>
            <a:ext cx="4401208" cy="400110"/>
          </a:xfrm>
          <a:prstGeom prst="rect">
            <a:avLst/>
          </a:prstGeom>
          <a:noFill/>
        </p:spPr>
        <p:txBody>
          <a:bodyPr wrap="square" rtlCol="0">
            <a:spAutoFit/>
          </a:bodyPr>
          <a:lstStyle/>
          <a:p>
            <a:r>
              <a:rPr lang="en-GB" sz="2000" dirty="0" smtClean="0">
                <a:solidFill>
                  <a:srgbClr val="FF0066"/>
                </a:solidFill>
              </a:rPr>
              <a:t>4.  Les </a:t>
            </a:r>
            <a:r>
              <a:rPr lang="en-GB" sz="2000" dirty="0" err="1" smtClean="0">
                <a:solidFill>
                  <a:srgbClr val="FF0066"/>
                </a:solidFill>
              </a:rPr>
              <a:t>élèves</a:t>
            </a:r>
            <a:r>
              <a:rPr lang="en-GB" sz="2000" dirty="0" smtClean="0">
                <a:solidFill>
                  <a:srgbClr val="FF0066"/>
                </a:solidFill>
              </a:rPr>
              <a:t> </a:t>
            </a:r>
            <a:r>
              <a:rPr lang="en-GB" sz="2000" dirty="0" err="1" smtClean="0">
                <a:solidFill>
                  <a:srgbClr val="FF0066"/>
                </a:solidFill>
              </a:rPr>
              <a:t>travaillent</a:t>
            </a:r>
            <a:r>
              <a:rPr lang="en-GB" sz="2000" dirty="0" smtClean="0">
                <a:solidFill>
                  <a:srgbClr val="FF0066"/>
                </a:solidFill>
              </a:rPr>
              <a:t> à </a:t>
            </a:r>
            <a:r>
              <a:rPr lang="en-GB" sz="2000" dirty="0" err="1" smtClean="0">
                <a:solidFill>
                  <a:srgbClr val="FF0066"/>
                </a:solidFill>
              </a:rPr>
              <a:t>l’ordinateur</a:t>
            </a:r>
            <a:r>
              <a:rPr lang="en-GB" sz="2000" dirty="0" smtClean="0">
                <a:solidFill>
                  <a:srgbClr val="FF0066"/>
                </a:solidFill>
              </a:rPr>
              <a:t>.</a:t>
            </a:r>
            <a:endParaRPr lang="en-GB" sz="2000" dirty="0">
              <a:solidFill>
                <a:srgbClr val="FF0066"/>
              </a:solidFill>
            </a:endParaRPr>
          </a:p>
        </p:txBody>
      </p:sp>
      <p:sp>
        <p:nvSpPr>
          <p:cNvPr id="8" name="TextBox 7"/>
          <p:cNvSpPr txBox="1"/>
          <p:nvPr/>
        </p:nvSpPr>
        <p:spPr>
          <a:xfrm>
            <a:off x="4627178" y="1700628"/>
            <a:ext cx="4401208" cy="400110"/>
          </a:xfrm>
          <a:prstGeom prst="rect">
            <a:avLst/>
          </a:prstGeom>
          <a:noFill/>
        </p:spPr>
        <p:txBody>
          <a:bodyPr wrap="square" rtlCol="0">
            <a:spAutoFit/>
          </a:bodyPr>
          <a:lstStyle/>
          <a:p>
            <a:r>
              <a:rPr lang="en-GB" sz="2000" dirty="0" smtClean="0">
                <a:solidFill>
                  <a:srgbClr val="FF0066"/>
                </a:solidFill>
              </a:rPr>
              <a:t>5.  </a:t>
            </a:r>
            <a:r>
              <a:rPr lang="en-GB" sz="2000" dirty="0" err="1" smtClean="0">
                <a:solidFill>
                  <a:srgbClr val="FF0066"/>
                </a:solidFill>
              </a:rPr>
              <a:t>Ils</a:t>
            </a:r>
            <a:r>
              <a:rPr lang="en-GB" sz="2000" dirty="0" smtClean="0">
                <a:solidFill>
                  <a:srgbClr val="FF0066"/>
                </a:solidFill>
              </a:rPr>
              <a:t> ne portent pas </a:t>
            </a:r>
            <a:r>
              <a:rPr lang="en-GB" sz="2000" dirty="0" err="1" smtClean="0">
                <a:solidFill>
                  <a:srgbClr val="FF0066"/>
                </a:solidFill>
              </a:rPr>
              <a:t>d’uniforme</a:t>
            </a:r>
            <a:r>
              <a:rPr lang="en-GB" sz="2000" dirty="0" smtClean="0">
                <a:solidFill>
                  <a:srgbClr val="FF0066"/>
                </a:solidFill>
              </a:rPr>
              <a:t>.</a:t>
            </a:r>
            <a:endParaRPr lang="en-GB" sz="2000" dirty="0">
              <a:solidFill>
                <a:srgbClr val="FF0066"/>
              </a:solidFill>
            </a:endParaRPr>
          </a:p>
        </p:txBody>
      </p:sp>
      <p:sp>
        <p:nvSpPr>
          <p:cNvPr id="9" name="TextBox 8"/>
          <p:cNvSpPr txBox="1"/>
          <p:nvPr/>
        </p:nvSpPr>
        <p:spPr>
          <a:xfrm>
            <a:off x="4627178" y="2109690"/>
            <a:ext cx="4401208" cy="400110"/>
          </a:xfrm>
          <a:prstGeom prst="rect">
            <a:avLst/>
          </a:prstGeom>
          <a:noFill/>
        </p:spPr>
        <p:txBody>
          <a:bodyPr wrap="square" rtlCol="0">
            <a:spAutoFit/>
          </a:bodyPr>
          <a:lstStyle/>
          <a:p>
            <a:r>
              <a:rPr lang="en-GB" sz="2000" dirty="0" smtClean="0">
                <a:solidFill>
                  <a:srgbClr val="FF0066"/>
                </a:solidFill>
              </a:rPr>
              <a:t>6.  </a:t>
            </a:r>
            <a:r>
              <a:rPr lang="en-GB" sz="2000" dirty="0" err="1" smtClean="0">
                <a:solidFill>
                  <a:srgbClr val="FF0066"/>
                </a:solidFill>
              </a:rPr>
              <a:t>Ils</a:t>
            </a:r>
            <a:r>
              <a:rPr lang="en-GB" sz="2000" dirty="0" smtClean="0">
                <a:solidFill>
                  <a:srgbClr val="FF0066"/>
                </a:solidFill>
              </a:rPr>
              <a:t> </a:t>
            </a:r>
            <a:r>
              <a:rPr lang="en-GB" sz="2000" dirty="0" err="1" smtClean="0">
                <a:solidFill>
                  <a:srgbClr val="FF0066"/>
                </a:solidFill>
              </a:rPr>
              <a:t>apprennent</a:t>
            </a:r>
            <a:r>
              <a:rPr lang="en-GB" sz="2000" dirty="0" smtClean="0">
                <a:solidFill>
                  <a:srgbClr val="FF0066"/>
                </a:solidFill>
              </a:rPr>
              <a:t> la </a:t>
            </a:r>
            <a:r>
              <a:rPr lang="en-GB" sz="2000" dirty="0" err="1" smtClean="0">
                <a:solidFill>
                  <a:srgbClr val="FF0066"/>
                </a:solidFill>
              </a:rPr>
              <a:t>géo</a:t>
            </a:r>
            <a:endParaRPr lang="en-GB" sz="2000" dirty="0">
              <a:solidFill>
                <a:srgbClr val="FF0066"/>
              </a:solidFill>
            </a:endParaRPr>
          </a:p>
        </p:txBody>
      </p:sp>
      <p:sp>
        <p:nvSpPr>
          <p:cNvPr id="10" name="TextBox 9"/>
          <p:cNvSpPr txBox="1"/>
          <p:nvPr/>
        </p:nvSpPr>
        <p:spPr>
          <a:xfrm>
            <a:off x="4627178" y="2518752"/>
            <a:ext cx="4401208" cy="400110"/>
          </a:xfrm>
          <a:prstGeom prst="rect">
            <a:avLst/>
          </a:prstGeom>
          <a:noFill/>
        </p:spPr>
        <p:txBody>
          <a:bodyPr wrap="square" rtlCol="0">
            <a:spAutoFit/>
          </a:bodyPr>
          <a:lstStyle/>
          <a:p>
            <a:r>
              <a:rPr lang="en-GB" sz="2000" dirty="0" smtClean="0">
                <a:solidFill>
                  <a:srgbClr val="FF0066"/>
                </a:solidFill>
              </a:rPr>
              <a:t>7.  La prof </a:t>
            </a:r>
            <a:r>
              <a:rPr lang="en-GB" sz="2000" dirty="0" err="1" smtClean="0">
                <a:solidFill>
                  <a:srgbClr val="FF0066"/>
                </a:solidFill>
              </a:rPr>
              <a:t>parle</a:t>
            </a:r>
            <a:r>
              <a:rPr lang="en-GB" sz="2000" dirty="0" smtClean="0">
                <a:solidFill>
                  <a:srgbClr val="FF0066"/>
                </a:solidFill>
              </a:rPr>
              <a:t>.</a:t>
            </a:r>
            <a:endParaRPr lang="en-GB" sz="2000" dirty="0">
              <a:solidFill>
                <a:srgbClr val="FF0066"/>
              </a:solidFill>
            </a:endParaRPr>
          </a:p>
        </p:txBody>
      </p:sp>
      <p:sp>
        <p:nvSpPr>
          <p:cNvPr id="11" name="TextBox 10"/>
          <p:cNvSpPr txBox="1"/>
          <p:nvPr/>
        </p:nvSpPr>
        <p:spPr>
          <a:xfrm>
            <a:off x="4606157" y="2896584"/>
            <a:ext cx="4401208" cy="400110"/>
          </a:xfrm>
          <a:prstGeom prst="rect">
            <a:avLst/>
          </a:prstGeom>
          <a:noFill/>
        </p:spPr>
        <p:txBody>
          <a:bodyPr wrap="square" rtlCol="0">
            <a:spAutoFit/>
          </a:bodyPr>
          <a:lstStyle/>
          <a:p>
            <a:r>
              <a:rPr lang="en-GB" sz="2000" dirty="0" smtClean="0">
                <a:solidFill>
                  <a:srgbClr val="FF0066"/>
                </a:solidFill>
              </a:rPr>
              <a:t>8.  Les </a:t>
            </a:r>
            <a:r>
              <a:rPr lang="en-GB" sz="2000" dirty="0" err="1" smtClean="0">
                <a:solidFill>
                  <a:srgbClr val="FF0066"/>
                </a:solidFill>
              </a:rPr>
              <a:t>élèves</a:t>
            </a:r>
            <a:r>
              <a:rPr lang="en-GB" sz="2000" dirty="0" smtClean="0">
                <a:solidFill>
                  <a:srgbClr val="FF0066"/>
                </a:solidFill>
              </a:rPr>
              <a:t> ne </a:t>
            </a:r>
            <a:r>
              <a:rPr lang="en-GB" sz="2000" dirty="0" err="1" smtClean="0">
                <a:solidFill>
                  <a:srgbClr val="FF0066"/>
                </a:solidFill>
              </a:rPr>
              <a:t>parlent</a:t>
            </a:r>
            <a:r>
              <a:rPr lang="en-GB" sz="2000" dirty="0" smtClean="0">
                <a:solidFill>
                  <a:srgbClr val="FF0066"/>
                </a:solidFill>
              </a:rPr>
              <a:t> pas.</a:t>
            </a:r>
            <a:endParaRPr lang="en-GB" sz="2000" dirty="0">
              <a:solidFill>
                <a:srgbClr val="FF0066"/>
              </a:solidFill>
            </a:endParaRPr>
          </a:p>
        </p:txBody>
      </p:sp>
    </p:spTree>
    <p:extLst>
      <p:ext uri="{BB962C8B-B14F-4D97-AF65-F5344CB8AC3E}">
        <p14:creationId xmlns:p14="http://schemas.microsoft.com/office/powerpoint/2010/main" val="327275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rotWithShape="1">
          <a:blip r:embed="rId2"/>
          <a:srcRect l="14017" r="9362"/>
          <a:stretch/>
        </p:blipFill>
        <p:spPr>
          <a:xfrm>
            <a:off x="131689" y="350150"/>
            <a:ext cx="4174578" cy="3067050"/>
          </a:xfrm>
          <a:prstGeom prst="rect">
            <a:avLst/>
          </a:prstGeom>
        </p:spPr>
      </p:pic>
      <p:pic>
        <p:nvPicPr>
          <p:cNvPr id="3" name="Picture 2"/>
          <p:cNvPicPr>
            <a:picLocks noChangeAspect="1"/>
          </p:cNvPicPr>
          <p:nvPr/>
        </p:nvPicPr>
        <p:blipFill>
          <a:blip r:embed="rId3"/>
          <a:stretch>
            <a:fillRect/>
          </a:stretch>
        </p:blipFill>
        <p:spPr>
          <a:xfrm>
            <a:off x="131689" y="3529021"/>
            <a:ext cx="4171604" cy="3134662"/>
          </a:xfrm>
          <a:prstGeom prst="rect">
            <a:avLst/>
          </a:prstGeom>
        </p:spPr>
      </p:pic>
      <p:graphicFrame>
        <p:nvGraphicFramePr>
          <p:cNvPr id="4" name="Table 3"/>
          <p:cNvGraphicFramePr>
            <a:graphicFrameLocks noGrp="1"/>
          </p:cNvGraphicFramePr>
          <p:nvPr>
            <p:extLst/>
          </p:nvPr>
        </p:nvGraphicFramePr>
        <p:xfrm>
          <a:off x="4489847" y="572145"/>
          <a:ext cx="4483013" cy="5010132"/>
        </p:xfrm>
        <a:graphic>
          <a:graphicData uri="http://schemas.openxmlformats.org/drawingml/2006/table">
            <a:tbl>
              <a:tblPr firstRow="1" bandRow="1">
                <a:tableStyleId>{5940675A-B579-460E-94D1-54222C63F5DA}</a:tableStyleId>
              </a:tblPr>
              <a:tblGrid>
                <a:gridCol w="4483013"/>
              </a:tblGrid>
              <a:tr h="417511">
                <a:tc>
                  <a:txBody>
                    <a:bodyPr/>
                    <a:lstStyle/>
                    <a:p>
                      <a:r>
                        <a:rPr lang="en-GB" sz="2000" dirty="0" smtClean="0"/>
                        <a:t>1.  </a:t>
                      </a:r>
                      <a:r>
                        <a:rPr lang="en-GB" sz="2000" b="1" u="sng" dirty="0" smtClean="0"/>
                        <a:t>The</a:t>
                      </a:r>
                      <a:r>
                        <a:rPr lang="en-GB" sz="2000" b="1" u="sng" baseline="0" dirty="0" smtClean="0"/>
                        <a:t> pupils are</a:t>
                      </a:r>
                      <a:r>
                        <a:rPr lang="en-GB" sz="2000" baseline="0" dirty="0" smtClean="0"/>
                        <a:t> in school.</a:t>
                      </a:r>
                      <a:endParaRPr lang="en-GB" sz="2000" dirty="0"/>
                    </a:p>
                  </a:txBody>
                  <a:tcPr/>
                </a:tc>
              </a:tr>
              <a:tr h="417511">
                <a:tc>
                  <a:txBody>
                    <a:bodyPr/>
                    <a:lstStyle/>
                    <a:p>
                      <a:endParaRPr lang="en-GB" sz="2000" dirty="0"/>
                    </a:p>
                  </a:txBody>
                  <a:tcPr/>
                </a:tc>
              </a:tr>
              <a:tr h="417511">
                <a:tc>
                  <a:txBody>
                    <a:bodyPr/>
                    <a:lstStyle/>
                    <a:p>
                      <a:r>
                        <a:rPr lang="en-GB" sz="2000" dirty="0" smtClean="0"/>
                        <a:t>2.  </a:t>
                      </a:r>
                      <a:r>
                        <a:rPr lang="en-GB" sz="2000" b="1" u="sng" dirty="0" smtClean="0"/>
                        <a:t>They are reading </a:t>
                      </a:r>
                      <a:r>
                        <a:rPr lang="en-GB" sz="2000" dirty="0" smtClean="0"/>
                        <a:t>the newspaper.</a:t>
                      </a:r>
                      <a:endParaRPr lang="en-GB" sz="2000" dirty="0"/>
                    </a:p>
                  </a:txBody>
                  <a:tcPr/>
                </a:tc>
              </a:tr>
              <a:tr h="417511">
                <a:tc>
                  <a:txBody>
                    <a:bodyPr/>
                    <a:lstStyle/>
                    <a:p>
                      <a:endParaRPr lang="en-GB" sz="2000" dirty="0"/>
                    </a:p>
                  </a:txBody>
                  <a:tcPr/>
                </a:tc>
              </a:tr>
              <a:tr h="417511">
                <a:tc>
                  <a:txBody>
                    <a:bodyPr/>
                    <a:lstStyle/>
                    <a:p>
                      <a:r>
                        <a:rPr lang="en-GB" sz="2000" dirty="0" smtClean="0"/>
                        <a:t>3.  All </a:t>
                      </a:r>
                      <a:r>
                        <a:rPr lang="en-GB" sz="2000" b="1" u="sng" dirty="0" smtClean="0"/>
                        <a:t>the pupils are working</a:t>
                      </a:r>
                      <a:r>
                        <a:rPr lang="en-GB" sz="2000" dirty="0" smtClean="0"/>
                        <a:t>.</a:t>
                      </a:r>
                      <a:endParaRPr lang="en-GB" sz="2000" dirty="0"/>
                    </a:p>
                  </a:txBody>
                  <a:tcPr/>
                </a:tc>
              </a:tr>
              <a:tr h="417511">
                <a:tc>
                  <a:txBody>
                    <a:bodyPr/>
                    <a:lstStyle/>
                    <a:p>
                      <a:endParaRPr lang="en-GB" sz="2000" dirty="0"/>
                    </a:p>
                  </a:txBody>
                  <a:tcPr/>
                </a:tc>
              </a:tr>
              <a:tr h="417511">
                <a:tc>
                  <a:txBody>
                    <a:bodyPr/>
                    <a:lstStyle/>
                    <a:p>
                      <a:r>
                        <a:rPr lang="en-GB" sz="2000" dirty="0" smtClean="0"/>
                        <a:t>4.  </a:t>
                      </a:r>
                      <a:r>
                        <a:rPr lang="en-GB" sz="2000" b="1" u="sng" dirty="0" smtClean="0"/>
                        <a:t>It is </a:t>
                      </a:r>
                      <a:r>
                        <a:rPr lang="en-GB" sz="2000" dirty="0" smtClean="0"/>
                        <a:t>a secondary school.</a:t>
                      </a:r>
                      <a:endParaRPr lang="en-GB" sz="2000" dirty="0"/>
                    </a:p>
                  </a:txBody>
                  <a:tcPr/>
                </a:tc>
              </a:tr>
              <a:tr h="417511">
                <a:tc>
                  <a:txBody>
                    <a:bodyPr/>
                    <a:lstStyle/>
                    <a:p>
                      <a:endParaRPr lang="en-GB" sz="2000" dirty="0"/>
                    </a:p>
                  </a:txBody>
                  <a:tcPr/>
                </a:tc>
              </a:tr>
              <a:tr h="417511">
                <a:tc>
                  <a:txBody>
                    <a:bodyPr/>
                    <a:lstStyle/>
                    <a:p>
                      <a:r>
                        <a:rPr lang="en-GB" sz="2000" dirty="0" smtClean="0"/>
                        <a:t>5.  </a:t>
                      </a:r>
                      <a:r>
                        <a:rPr lang="en-GB" sz="2000" b="1" u="sng" dirty="0" smtClean="0"/>
                        <a:t>It is</a:t>
                      </a:r>
                      <a:r>
                        <a:rPr lang="en-GB" sz="2000" dirty="0" smtClean="0"/>
                        <a:t> a primary school.</a:t>
                      </a:r>
                      <a:endParaRPr lang="en-GB" sz="2000" dirty="0"/>
                    </a:p>
                  </a:txBody>
                  <a:tcPr/>
                </a:tc>
              </a:tr>
              <a:tr h="417511">
                <a:tc>
                  <a:txBody>
                    <a:bodyPr/>
                    <a:lstStyle/>
                    <a:p>
                      <a:endParaRPr lang="en-GB" sz="2000" dirty="0"/>
                    </a:p>
                  </a:txBody>
                  <a:tcPr/>
                </a:tc>
              </a:tr>
              <a:tr h="417511">
                <a:tc>
                  <a:txBody>
                    <a:bodyPr/>
                    <a:lstStyle/>
                    <a:p>
                      <a:r>
                        <a:rPr lang="en-GB" sz="2000" dirty="0" smtClean="0"/>
                        <a:t>6.  </a:t>
                      </a:r>
                      <a:r>
                        <a:rPr lang="en-GB" sz="2000" b="1" u="sng" dirty="0" smtClean="0"/>
                        <a:t>They are answering </a:t>
                      </a:r>
                      <a:r>
                        <a:rPr lang="en-GB" sz="2000" dirty="0" smtClean="0"/>
                        <a:t>questions.</a:t>
                      </a:r>
                      <a:endParaRPr lang="en-GB" sz="2000" dirty="0"/>
                    </a:p>
                  </a:txBody>
                  <a:tcPr/>
                </a:tc>
              </a:tr>
              <a:tr h="417511">
                <a:tc>
                  <a:txBody>
                    <a:bodyPr/>
                    <a:lstStyle/>
                    <a:p>
                      <a:endParaRPr lang="en-GB" sz="2000" dirty="0"/>
                    </a:p>
                  </a:txBody>
                  <a:tcPr/>
                </a:tc>
              </a:tr>
            </a:tbl>
          </a:graphicData>
        </a:graphic>
      </p:graphicFrame>
      <p:sp>
        <p:nvSpPr>
          <p:cNvPr id="5" name="Rectangle 4"/>
          <p:cNvSpPr/>
          <p:nvPr/>
        </p:nvSpPr>
        <p:spPr>
          <a:xfrm>
            <a:off x="68819" y="164757"/>
            <a:ext cx="660757"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A</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8" name="Rectangle 7"/>
          <p:cNvSpPr/>
          <p:nvPr/>
        </p:nvSpPr>
        <p:spPr>
          <a:xfrm>
            <a:off x="123320" y="3351683"/>
            <a:ext cx="551754"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B</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9" name="TextBox 8"/>
          <p:cNvSpPr txBox="1"/>
          <p:nvPr/>
        </p:nvSpPr>
        <p:spPr>
          <a:xfrm>
            <a:off x="4489847" y="164757"/>
            <a:ext cx="4483013" cy="400110"/>
          </a:xfrm>
          <a:prstGeom prst="rect">
            <a:avLst/>
          </a:prstGeom>
          <a:noFill/>
        </p:spPr>
        <p:txBody>
          <a:bodyPr wrap="square" rtlCol="0">
            <a:spAutoFit/>
          </a:bodyPr>
          <a:lstStyle/>
          <a:p>
            <a:r>
              <a:rPr lang="en-GB" sz="2000" b="1" dirty="0" err="1" smtClean="0">
                <a:solidFill>
                  <a:prstClr val="black"/>
                </a:solidFill>
              </a:rPr>
              <a:t>Ecris</a:t>
            </a:r>
            <a:r>
              <a:rPr lang="en-GB" sz="2000" b="1" dirty="0" smtClean="0">
                <a:solidFill>
                  <a:prstClr val="black"/>
                </a:solidFill>
              </a:rPr>
              <a:t> les phrases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français</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4489846" y="5606606"/>
            <a:ext cx="4483013" cy="400110"/>
          </a:xfrm>
          <a:prstGeom prst="rect">
            <a:avLst/>
          </a:prstGeom>
          <a:noFill/>
        </p:spPr>
        <p:txBody>
          <a:bodyPr wrap="square" rtlCol="0">
            <a:spAutoFit/>
          </a:bodyPr>
          <a:lstStyle/>
          <a:p>
            <a:r>
              <a:rPr lang="en-GB" sz="2000" b="1" dirty="0" smtClean="0">
                <a:solidFill>
                  <a:prstClr val="black"/>
                </a:solidFill>
              </a:rPr>
              <a:t>Photo A </a:t>
            </a:r>
            <a:r>
              <a:rPr lang="en-GB" sz="2000" b="1" dirty="0" err="1" smtClean="0">
                <a:solidFill>
                  <a:prstClr val="black"/>
                </a:solidFill>
              </a:rPr>
              <a:t>ou</a:t>
            </a:r>
            <a:r>
              <a:rPr lang="en-GB" sz="2000" b="1" dirty="0" smtClean="0">
                <a:solidFill>
                  <a:prstClr val="black"/>
                </a:solidFill>
              </a:rPr>
              <a:t> Photo B?</a:t>
            </a:r>
            <a:endParaRPr lang="en-GB" sz="2000" b="1" dirty="0">
              <a:solidFill>
                <a:prstClr val="black"/>
              </a:solidFill>
            </a:endParaRPr>
          </a:p>
        </p:txBody>
      </p:sp>
    </p:spTree>
    <p:extLst>
      <p:ext uri="{BB962C8B-B14F-4D97-AF65-F5344CB8AC3E}">
        <p14:creationId xmlns:p14="http://schemas.microsoft.com/office/powerpoint/2010/main" val="38578636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rotWithShape="1">
          <a:blip r:embed="rId2"/>
          <a:srcRect l="14017" r="9362"/>
          <a:stretch/>
        </p:blipFill>
        <p:spPr>
          <a:xfrm>
            <a:off x="131689" y="350150"/>
            <a:ext cx="4174578" cy="3067050"/>
          </a:xfrm>
          <a:prstGeom prst="rect">
            <a:avLst/>
          </a:prstGeom>
        </p:spPr>
      </p:pic>
      <p:pic>
        <p:nvPicPr>
          <p:cNvPr id="3" name="Picture 2"/>
          <p:cNvPicPr>
            <a:picLocks noChangeAspect="1"/>
          </p:cNvPicPr>
          <p:nvPr/>
        </p:nvPicPr>
        <p:blipFill>
          <a:blip r:embed="rId3"/>
          <a:stretch>
            <a:fillRect/>
          </a:stretch>
        </p:blipFill>
        <p:spPr>
          <a:xfrm>
            <a:off x="131689" y="3529021"/>
            <a:ext cx="4171604" cy="3134662"/>
          </a:xfrm>
          <a:prstGeom prst="rect">
            <a:avLst/>
          </a:prstGeom>
        </p:spPr>
      </p:pic>
      <p:graphicFrame>
        <p:nvGraphicFramePr>
          <p:cNvPr id="4" name="Table 3"/>
          <p:cNvGraphicFramePr>
            <a:graphicFrameLocks noGrp="1"/>
          </p:cNvGraphicFramePr>
          <p:nvPr>
            <p:extLst/>
          </p:nvPr>
        </p:nvGraphicFramePr>
        <p:xfrm>
          <a:off x="4489847" y="572145"/>
          <a:ext cx="4483013" cy="5010132"/>
        </p:xfrm>
        <a:graphic>
          <a:graphicData uri="http://schemas.openxmlformats.org/drawingml/2006/table">
            <a:tbl>
              <a:tblPr firstRow="1" bandRow="1">
                <a:tableStyleId>{5940675A-B579-460E-94D1-54222C63F5DA}</a:tableStyleId>
              </a:tblPr>
              <a:tblGrid>
                <a:gridCol w="4483013"/>
              </a:tblGrid>
              <a:tr h="417511">
                <a:tc>
                  <a:txBody>
                    <a:bodyPr/>
                    <a:lstStyle/>
                    <a:p>
                      <a:r>
                        <a:rPr lang="en-GB" sz="2000" dirty="0" smtClean="0"/>
                        <a:t>1.  </a:t>
                      </a:r>
                      <a:r>
                        <a:rPr lang="en-GB" sz="2000" b="1" u="sng" dirty="0" smtClean="0"/>
                        <a:t>The</a:t>
                      </a:r>
                      <a:r>
                        <a:rPr lang="en-GB" sz="2000" b="1" u="sng" baseline="0" dirty="0" smtClean="0"/>
                        <a:t> pupils are</a:t>
                      </a:r>
                      <a:r>
                        <a:rPr lang="en-GB" sz="2000" baseline="0" dirty="0" smtClean="0"/>
                        <a:t> in school.</a:t>
                      </a:r>
                      <a:endParaRPr lang="en-GB" sz="2000" dirty="0"/>
                    </a:p>
                  </a:txBody>
                  <a:tcPr/>
                </a:tc>
              </a:tr>
              <a:tr h="417511">
                <a:tc>
                  <a:txBody>
                    <a:bodyPr/>
                    <a:lstStyle/>
                    <a:p>
                      <a:endParaRPr lang="en-GB" sz="2000" dirty="0"/>
                    </a:p>
                  </a:txBody>
                  <a:tcPr/>
                </a:tc>
              </a:tr>
              <a:tr h="417511">
                <a:tc>
                  <a:txBody>
                    <a:bodyPr/>
                    <a:lstStyle/>
                    <a:p>
                      <a:r>
                        <a:rPr lang="en-GB" sz="2000" dirty="0" smtClean="0"/>
                        <a:t>2.  </a:t>
                      </a:r>
                      <a:r>
                        <a:rPr lang="en-GB" sz="2000" b="1" u="sng" dirty="0" smtClean="0"/>
                        <a:t>They are reading </a:t>
                      </a:r>
                      <a:r>
                        <a:rPr lang="en-GB" sz="2000" dirty="0" smtClean="0"/>
                        <a:t>the newspaper.</a:t>
                      </a:r>
                      <a:endParaRPr lang="en-GB" sz="2000" dirty="0"/>
                    </a:p>
                  </a:txBody>
                  <a:tcPr/>
                </a:tc>
              </a:tr>
              <a:tr h="417511">
                <a:tc>
                  <a:txBody>
                    <a:bodyPr/>
                    <a:lstStyle/>
                    <a:p>
                      <a:endParaRPr lang="en-GB" sz="2000" dirty="0"/>
                    </a:p>
                  </a:txBody>
                  <a:tcPr/>
                </a:tc>
              </a:tr>
              <a:tr h="417511">
                <a:tc>
                  <a:txBody>
                    <a:bodyPr/>
                    <a:lstStyle/>
                    <a:p>
                      <a:r>
                        <a:rPr lang="en-GB" sz="2000" dirty="0" smtClean="0"/>
                        <a:t>3.  All </a:t>
                      </a:r>
                      <a:r>
                        <a:rPr lang="en-GB" sz="2000" b="1" u="sng" dirty="0" smtClean="0"/>
                        <a:t>the pupils are working</a:t>
                      </a:r>
                      <a:r>
                        <a:rPr lang="en-GB" sz="2000" dirty="0" smtClean="0"/>
                        <a:t>.</a:t>
                      </a:r>
                      <a:endParaRPr lang="en-GB" sz="2000" dirty="0"/>
                    </a:p>
                  </a:txBody>
                  <a:tcPr/>
                </a:tc>
              </a:tr>
              <a:tr h="417511">
                <a:tc>
                  <a:txBody>
                    <a:bodyPr/>
                    <a:lstStyle/>
                    <a:p>
                      <a:endParaRPr lang="en-GB" sz="2000" dirty="0"/>
                    </a:p>
                  </a:txBody>
                  <a:tcPr/>
                </a:tc>
              </a:tr>
              <a:tr h="417511">
                <a:tc>
                  <a:txBody>
                    <a:bodyPr/>
                    <a:lstStyle/>
                    <a:p>
                      <a:r>
                        <a:rPr lang="en-GB" sz="2000" dirty="0" smtClean="0"/>
                        <a:t>4.  </a:t>
                      </a:r>
                      <a:r>
                        <a:rPr lang="en-GB" sz="2000" b="1" u="sng" dirty="0" smtClean="0"/>
                        <a:t>It is </a:t>
                      </a:r>
                      <a:r>
                        <a:rPr lang="en-GB" sz="2000" dirty="0" smtClean="0"/>
                        <a:t>a secondary school.</a:t>
                      </a:r>
                      <a:endParaRPr lang="en-GB" sz="2000" dirty="0"/>
                    </a:p>
                  </a:txBody>
                  <a:tcPr/>
                </a:tc>
              </a:tr>
              <a:tr h="417511">
                <a:tc>
                  <a:txBody>
                    <a:bodyPr/>
                    <a:lstStyle/>
                    <a:p>
                      <a:endParaRPr lang="en-GB" sz="2000" dirty="0"/>
                    </a:p>
                  </a:txBody>
                  <a:tcPr/>
                </a:tc>
              </a:tr>
              <a:tr h="417511">
                <a:tc>
                  <a:txBody>
                    <a:bodyPr/>
                    <a:lstStyle/>
                    <a:p>
                      <a:r>
                        <a:rPr lang="en-GB" sz="2000" dirty="0" smtClean="0"/>
                        <a:t>5.  </a:t>
                      </a:r>
                      <a:r>
                        <a:rPr lang="en-GB" sz="2000" b="1" u="sng" dirty="0" smtClean="0"/>
                        <a:t>It is</a:t>
                      </a:r>
                      <a:r>
                        <a:rPr lang="en-GB" sz="2000" dirty="0" smtClean="0"/>
                        <a:t> a primary school.</a:t>
                      </a:r>
                      <a:endParaRPr lang="en-GB" sz="2000" dirty="0"/>
                    </a:p>
                  </a:txBody>
                  <a:tcPr/>
                </a:tc>
              </a:tr>
              <a:tr h="417511">
                <a:tc>
                  <a:txBody>
                    <a:bodyPr/>
                    <a:lstStyle/>
                    <a:p>
                      <a:endParaRPr lang="en-GB" sz="2000" dirty="0"/>
                    </a:p>
                  </a:txBody>
                  <a:tcPr/>
                </a:tc>
              </a:tr>
              <a:tr h="417511">
                <a:tc>
                  <a:txBody>
                    <a:bodyPr/>
                    <a:lstStyle/>
                    <a:p>
                      <a:r>
                        <a:rPr lang="en-GB" sz="2000" dirty="0" smtClean="0"/>
                        <a:t>6.  </a:t>
                      </a:r>
                      <a:r>
                        <a:rPr lang="en-GB" sz="2000" b="1" u="sng" dirty="0" smtClean="0"/>
                        <a:t>They are answering </a:t>
                      </a:r>
                      <a:r>
                        <a:rPr lang="en-GB" sz="2000" dirty="0" smtClean="0"/>
                        <a:t>questions.</a:t>
                      </a:r>
                      <a:endParaRPr lang="en-GB" sz="2000" dirty="0"/>
                    </a:p>
                  </a:txBody>
                  <a:tcPr/>
                </a:tc>
              </a:tr>
              <a:tr h="417511">
                <a:tc>
                  <a:txBody>
                    <a:bodyPr/>
                    <a:lstStyle/>
                    <a:p>
                      <a:endParaRPr lang="en-GB" sz="2000" dirty="0"/>
                    </a:p>
                  </a:txBody>
                  <a:tcPr/>
                </a:tc>
              </a:tr>
            </a:tbl>
          </a:graphicData>
        </a:graphic>
      </p:graphicFrame>
      <p:sp>
        <p:nvSpPr>
          <p:cNvPr id="5" name="Rectangle 4"/>
          <p:cNvSpPr/>
          <p:nvPr/>
        </p:nvSpPr>
        <p:spPr>
          <a:xfrm>
            <a:off x="68819" y="164757"/>
            <a:ext cx="660757"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A</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8" name="Rectangle 7"/>
          <p:cNvSpPr/>
          <p:nvPr/>
        </p:nvSpPr>
        <p:spPr>
          <a:xfrm>
            <a:off x="123320" y="3351683"/>
            <a:ext cx="551754"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B</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9" name="TextBox 8"/>
          <p:cNvSpPr txBox="1"/>
          <p:nvPr/>
        </p:nvSpPr>
        <p:spPr>
          <a:xfrm>
            <a:off x="4489847" y="164757"/>
            <a:ext cx="4483013" cy="400110"/>
          </a:xfrm>
          <a:prstGeom prst="rect">
            <a:avLst/>
          </a:prstGeom>
          <a:noFill/>
        </p:spPr>
        <p:txBody>
          <a:bodyPr wrap="square" rtlCol="0">
            <a:spAutoFit/>
          </a:bodyPr>
          <a:lstStyle/>
          <a:p>
            <a:r>
              <a:rPr lang="en-GB" sz="2000" b="1" dirty="0" err="1" smtClean="0">
                <a:solidFill>
                  <a:prstClr val="black"/>
                </a:solidFill>
              </a:rPr>
              <a:t>Ecris</a:t>
            </a:r>
            <a:r>
              <a:rPr lang="en-GB" sz="2000" b="1" dirty="0" smtClean="0">
                <a:solidFill>
                  <a:prstClr val="black"/>
                </a:solidFill>
              </a:rPr>
              <a:t> les phrases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français</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4489846" y="5606606"/>
            <a:ext cx="4483013" cy="400110"/>
          </a:xfrm>
          <a:prstGeom prst="rect">
            <a:avLst/>
          </a:prstGeom>
          <a:noFill/>
        </p:spPr>
        <p:txBody>
          <a:bodyPr wrap="square" rtlCol="0">
            <a:spAutoFit/>
          </a:bodyPr>
          <a:lstStyle/>
          <a:p>
            <a:r>
              <a:rPr lang="en-GB" sz="2000" b="1" dirty="0" smtClean="0">
                <a:solidFill>
                  <a:prstClr val="black"/>
                </a:solidFill>
              </a:rPr>
              <a:t>Photo A </a:t>
            </a:r>
            <a:r>
              <a:rPr lang="en-GB" sz="2000" b="1" dirty="0" err="1" smtClean="0">
                <a:solidFill>
                  <a:prstClr val="black"/>
                </a:solidFill>
              </a:rPr>
              <a:t>ou</a:t>
            </a:r>
            <a:r>
              <a:rPr lang="en-GB" sz="2000" b="1" dirty="0" smtClean="0">
                <a:solidFill>
                  <a:prstClr val="black"/>
                </a:solidFill>
              </a:rPr>
              <a:t> Photo B?</a:t>
            </a:r>
            <a:endParaRPr lang="en-GB" sz="2000" b="1" dirty="0">
              <a:solidFill>
                <a:prstClr val="black"/>
              </a:solidFill>
            </a:endParaRPr>
          </a:p>
        </p:txBody>
      </p:sp>
      <p:sp>
        <p:nvSpPr>
          <p:cNvPr id="11" name="TextBox 10"/>
          <p:cNvSpPr txBox="1"/>
          <p:nvPr/>
        </p:nvSpPr>
        <p:spPr>
          <a:xfrm>
            <a:off x="4455394" y="930876"/>
            <a:ext cx="4853446" cy="461665"/>
          </a:xfrm>
          <a:prstGeom prst="rect">
            <a:avLst/>
          </a:prstGeom>
          <a:noFill/>
        </p:spPr>
        <p:txBody>
          <a:bodyPr wrap="square" rtlCol="0">
            <a:spAutoFit/>
          </a:bodyPr>
          <a:lstStyle/>
          <a:p>
            <a:r>
              <a:rPr lang="en-GB" sz="2400" dirty="0" smtClean="0">
                <a:solidFill>
                  <a:srgbClr val="FF0066"/>
                </a:solidFill>
              </a:rPr>
              <a:t>1. Les </a:t>
            </a:r>
            <a:r>
              <a:rPr lang="en-GB" sz="2400" dirty="0" err="1" smtClean="0">
                <a:solidFill>
                  <a:srgbClr val="FF0066"/>
                </a:solidFill>
              </a:rPr>
              <a:t>élèves</a:t>
            </a:r>
            <a:r>
              <a:rPr lang="en-GB" sz="2400" dirty="0" smtClean="0">
                <a:solidFill>
                  <a:srgbClr val="FF0066"/>
                </a:solidFill>
              </a:rPr>
              <a:t> </a:t>
            </a:r>
            <a:r>
              <a:rPr lang="en-GB" sz="2400" dirty="0" err="1" smtClean="0">
                <a:solidFill>
                  <a:srgbClr val="FF0066"/>
                </a:solidFill>
              </a:rPr>
              <a:t>sont</a:t>
            </a:r>
            <a:r>
              <a:rPr lang="en-GB" sz="2400" dirty="0" smtClean="0">
                <a:solidFill>
                  <a:srgbClr val="FF0066"/>
                </a:solidFill>
              </a:rPr>
              <a:t> au </a:t>
            </a:r>
            <a:r>
              <a:rPr lang="en-GB" sz="2400" dirty="0" err="1" smtClean="0">
                <a:solidFill>
                  <a:srgbClr val="FF0066"/>
                </a:solidFill>
              </a:rPr>
              <a:t>collège</a:t>
            </a:r>
            <a:r>
              <a:rPr lang="en-GB" sz="2400" dirty="0" smtClean="0">
                <a:solidFill>
                  <a:srgbClr val="FF0066"/>
                </a:solidFill>
              </a:rPr>
              <a:t>.</a:t>
            </a:r>
            <a:endParaRPr lang="en-GB" sz="2400" dirty="0">
              <a:solidFill>
                <a:srgbClr val="FF0066"/>
              </a:solidFill>
            </a:endParaRPr>
          </a:p>
        </p:txBody>
      </p:sp>
      <p:sp>
        <p:nvSpPr>
          <p:cNvPr id="12" name="TextBox 11"/>
          <p:cNvSpPr txBox="1"/>
          <p:nvPr/>
        </p:nvSpPr>
        <p:spPr>
          <a:xfrm>
            <a:off x="4489846" y="1758550"/>
            <a:ext cx="4853446" cy="461665"/>
          </a:xfrm>
          <a:prstGeom prst="rect">
            <a:avLst/>
          </a:prstGeom>
          <a:noFill/>
        </p:spPr>
        <p:txBody>
          <a:bodyPr wrap="square" rtlCol="0">
            <a:spAutoFit/>
          </a:bodyPr>
          <a:lstStyle/>
          <a:p>
            <a:r>
              <a:rPr lang="en-GB" sz="2400" dirty="0" smtClean="0">
                <a:solidFill>
                  <a:srgbClr val="FF0066"/>
                </a:solidFill>
              </a:rPr>
              <a:t>2.  </a:t>
            </a:r>
            <a:r>
              <a:rPr lang="en-GB" sz="2400" dirty="0" err="1" smtClean="0">
                <a:solidFill>
                  <a:srgbClr val="FF0066"/>
                </a:solidFill>
              </a:rPr>
              <a:t>Ils</a:t>
            </a:r>
            <a:r>
              <a:rPr lang="en-GB" sz="2400" dirty="0" smtClean="0">
                <a:solidFill>
                  <a:srgbClr val="FF0066"/>
                </a:solidFill>
              </a:rPr>
              <a:t> </a:t>
            </a:r>
            <a:r>
              <a:rPr lang="en-GB" sz="2400" dirty="0" err="1" smtClean="0">
                <a:solidFill>
                  <a:srgbClr val="FF0066"/>
                </a:solidFill>
              </a:rPr>
              <a:t>lisent</a:t>
            </a:r>
            <a:r>
              <a:rPr lang="en-GB" sz="2400" dirty="0" smtClean="0">
                <a:solidFill>
                  <a:srgbClr val="FF0066"/>
                </a:solidFill>
              </a:rPr>
              <a:t> un journal.</a:t>
            </a:r>
            <a:endParaRPr lang="en-GB" sz="2400" dirty="0">
              <a:solidFill>
                <a:srgbClr val="FF0066"/>
              </a:solidFill>
            </a:endParaRPr>
          </a:p>
        </p:txBody>
      </p:sp>
      <p:sp>
        <p:nvSpPr>
          <p:cNvPr id="13" name="TextBox 12"/>
          <p:cNvSpPr txBox="1"/>
          <p:nvPr/>
        </p:nvSpPr>
        <p:spPr>
          <a:xfrm>
            <a:off x="4489846" y="2624071"/>
            <a:ext cx="4853446" cy="461665"/>
          </a:xfrm>
          <a:prstGeom prst="rect">
            <a:avLst/>
          </a:prstGeom>
          <a:noFill/>
        </p:spPr>
        <p:txBody>
          <a:bodyPr wrap="square" rtlCol="0">
            <a:spAutoFit/>
          </a:bodyPr>
          <a:lstStyle/>
          <a:p>
            <a:r>
              <a:rPr lang="en-GB" sz="2400" dirty="0" smtClean="0">
                <a:solidFill>
                  <a:srgbClr val="FF0066"/>
                </a:solidFill>
              </a:rPr>
              <a:t>3. </a:t>
            </a:r>
            <a:r>
              <a:rPr lang="en-GB" sz="2400" dirty="0" err="1" smtClean="0">
                <a:solidFill>
                  <a:srgbClr val="FF0066"/>
                </a:solidFill>
              </a:rPr>
              <a:t>Tous</a:t>
            </a:r>
            <a:r>
              <a:rPr lang="en-GB" sz="2400" dirty="0" smtClean="0">
                <a:solidFill>
                  <a:srgbClr val="FF0066"/>
                </a:solidFill>
              </a:rPr>
              <a:t> les </a:t>
            </a:r>
            <a:r>
              <a:rPr lang="en-GB" sz="2400" dirty="0" err="1" smtClean="0">
                <a:solidFill>
                  <a:srgbClr val="FF0066"/>
                </a:solidFill>
              </a:rPr>
              <a:t>élèves</a:t>
            </a:r>
            <a:r>
              <a:rPr lang="en-GB" sz="2400" dirty="0" smtClean="0">
                <a:solidFill>
                  <a:srgbClr val="FF0066"/>
                </a:solidFill>
              </a:rPr>
              <a:t> </a:t>
            </a:r>
            <a:r>
              <a:rPr lang="en-GB" sz="2400" dirty="0" err="1" smtClean="0">
                <a:solidFill>
                  <a:srgbClr val="FF0066"/>
                </a:solidFill>
              </a:rPr>
              <a:t>travaillent</a:t>
            </a:r>
            <a:r>
              <a:rPr lang="en-GB" sz="2400" dirty="0" smtClean="0">
                <a:solidFill>
                  <a:srgbClr val="FF0066"/>
                </a:solidFill>
              </a:rPr>
              <a:t>.</a:t>
            </a:r>
            <a:endParaRPr lang="en-GB" sz="2400" dirty="0">
              <a:solidFill>
                <a:srgbClr val="FF0066"/>
              </a:solidFill>
            </a:endParaRPr>
          </a:p>
        </p:txBody>
      </p:sp>
      <p:sp>
        <p:nvSpPr>
          <p:cNvPr id="14" name="TextBox 13"/>
          <p:cNvSpPr txBox="1"/>
          <p:nvPr/>
        </p:nvSpPr>
        <p:spPr>
          <a:xfrm>
            <a:off x="4489846" y="3461310"/>
            <a:ext cx="4853446" cy="461665"/>
          </a:xfrm>
          <a:prstGeom prst="rect">
            <a:avLst/>
          </a:prstGeom>
          <a:noFill/>
        </p:spPr>
        <p:txBody>
          <a:bodyPr wrap="square" rtlCol="0">
            <a:spAutoFit/>
          </a:bodyPr>
          <a:lstStyle/>
          <a:p>
            <a:r>
              <a:rPr lang="en-GB" sz="2400" dirty="0" smtClean="0">
                <a:solidFill>
                  <a:srgbClr val="FF0066"/>
                </a:solidFill>
              </a:rPr>
              <a:t>4. </a:t>
            </a:r>
            <a:r>
              <a:rPr lang="en-GB" sz="2400" dirty="0" err="1" smtClean="0">
                <a:solidFill>
                  <a:srgbClr val="FF0066"/>
                </a:solidFill>
              </a:rPr>
              <a:t>C’est</a:t>
            </a:r>
            <a:r>
              <a:rPr lang="en-GB" sz="2400" dirty="0" smtClean="0">
                <a:solidFill>
                  <a:srgbClr val="FF0066"/>
                </a:solidFill>
              </a:rPr>
              <a:t> </a:t>
            </a:r>
            <a:r>
              <a:rPr lang="en-GB" sz="2400" dirty="0" err="1" smtClean="0">
                <a:solidFill>
                  <a:srgbClr val="FF0066"/>
                </a:solidFill>
              </a:rPr>
              <a:t>une</a:t>
            </a:r>
            <a:r>
              <a:rPr lang="en-GB" sz="2400" dirty="0" smtClean="0">
                <a:solidFill>
                  <a:srgbClr val="FF0066"/>
                </a:solidFill>
              </a:rPr>
              <a:t> </a:t>
            </a:r>
            <a:r>
              <a:rPr lang="en-GB" sz="2400" dirty="0" err="1" smtClean="0">
                <a:solidFill>
                  <a:srgbClr val="FF0066"/>
                </a:solidFill>
              </a:rPr>
              <a:t>école</a:t>
            </a:r>
            <a:r>
              <a:rPr lang="en-GB" sz="2400" dirty="0" smtClean="0">
                <a:solidFill>
                  <a:srgbClr val="FF0066"/>
                </a:solidFill>
              </a:rPr>
              <a:t> </a:t>
            </a:r>
            <a:r>
              <a:rPr lang="en-GB" sz="2400" dirty="0" err="1" smtClean="0">
                <a:solidFill>
                  <a:srgbClr val="FF0066"/>
                </a:solidFill>
              </a:rPr>
              <a:t>secondaire</a:t>
            </a:r>
            <a:r>
              <a:rPr lang="en-GB" sz="2400" dirty="0" smtClean="0">
                <a:solidFill>
                  <a:srgbClr val="FF0066"/>
                </a:solidFill>
              </a:rPr>
              <a:t>.</a:t>
            </a:r>
            <a:endParaRPr lang="en-GB" sz="2400" dirty="0">
              <a:solidFill>
                <a:srgbClr val="FF0066"/>
              </a:solidFill>
            </a:endParaRPr>
          </a:p>
        </p:txBody>
      </p:sp>
      <p:sp>
        <p:nvSpPr>
          <p:cNvPr id="15" name="TextBox 14"/>
          <p:cNvSpPr txBox="1"/>
          <p:nvPr/>
        </p:nvSpPr>
        <p:spPr>
          <a:xfrm>
            <a:off x="4455394" y="4290960"/>
            <a:ext cx="4853446" cy="461665"/>
          </a:xfrm>
          <a:prstGeom prst="rect">
            <a:avLst/>
          </a:prstGeom>
          <a:noFill/>
        </p:spPr>
        <p:txBody>
          <a:bodyPr wrap="square" rtlCol="0">
            <a:spAutoFit/>
          </a:bodyPr>
          <a:lstStyle/>
          <a:p>
            <a:r>
              <a:rPr lang="en-GB" sz="2400" dirty="0" smtClean="0">
                <a:solidFill>
                  <a:srgbClr val="FF0066"/>
                </a:solidFill>
              </a:rPr>
              <a:t>5. </a:t>
            </a:r>
            <a:r>
              <a:rPr lang="en-GB" sz="2400" dirty="0" err="1" smtClean="0">
                <a:solidFill>
                  <a:srgbClr val="FF0066"/>
                </a:solidFill>
              </a:rPr>
              <a:t>C’est</a:t>
            </a:r>
            <a:r>
              <a:rPr lang="en-GB" sz="2400" dirty="0" smtClean="0">
                <a:solidFill>
                  <a:srgbClr val="FF0066"/>
                </a:solidFill>
              </a:rPr>
              <a:t> </a:t>
            </a:r>
            <a:r>
              <a:rPr lang="en-GB" sz="2400" dirty="0" err="1" smtClean="0">
                <a:solidFill>
                  <a:srgbClr val="FF0066"/>
                </a:solidFill>
              </a:rPr>
              <a:t>une</a:t>
            </a:r>
            <a:r>
              <a:rPr lang="en-GB" sz="2400" dirty="0" smtClean="0">
                <a:solidFill>
                  <a:srgbClr val="FF0066"/>
                </a:solidFill>
              </a:rPr>
              <a:t> </a:t>
            </a:r>
            <a:r>
              <a:rPr lang="en-GB" sz="2400" dirty="0" err="1" smtClean="0">
                <a:solidFill>
                  <a:srgbClr val="FF0066"/>
                </a:solidFill>
              </a:rPr>
              <a:t>école</a:t>
            </a:r>
            <a:r>
              <a:rPr lang="en-GB" sz="2400" dirty="0" smtClean="0">
                <a:solidFill>
                  <a:srgbClr val="FF0066"/>
                </a:solidFill>
              </a:rPr>
              <a:t> </a:t>
            </a:r>
            <a:r>
              <a:rPr lang="en-GB" sz="2400" dirty="0" err="1" smtClean="0">
                <a:solidFill>
                  <a:srgbClr val="FF0066"/>
                </a:solidFill>
              </a:rPr>
              <a:t>primaire</a:t>
            </a:r>
            <a:r>
              <a:rPr lang="en-GB" sz="2400" dirty="0" smtClean="0">
                <a:solidFill>
                  <a:srgbClr val="FF0066"/>
                </a:solidFill>
              </a:rPr>
              <a:t>.</a:t>
            </a:r>
            <a:endParaRPr lang="en-GB" sz="2400" dirty="0">
              <a:solidFill>
                <a:srgbClr val="FF0066"/>
              </a:solidFill>
            </a:endParaRPr>
          </a:p>
        </p:txBody>
      </p:sp>
      <p:sp>
        <p:nvSpPr>
          <p:cNvPr id="16" name="TextBox 15"/>
          <p:cNvSpPr txBox="1"/>
          <p:nvPr/>
        </p:nvSpPr>
        <p:spPr>
          <a:xfrm>
            <a:off x="4455394" y="5132776"/>
            <a:ext cx="4853446" cy="461665"/>
          </a:xfrm>
          <a:prstGeom prst="rect">
            <a:avLst/>
          </a:prstGeom>
          <a:noFill/>
        </p:spPr>
        <p:txBody>
          <a:bodyPr wrap="square" rtlCol="0">
            <a:spAutoFit/>
          </a:bodyPr>
          <a:lstStyle/>
          <a:p>
            <a:r>
              <a:rPr lang="en-GB" sz="2400" dirty="0" smtClean="0">
                <a:solidFill>
                  <a:srgbClr val="FF0066"/>
                </a:solidFill>
              </a:rPr>
              <a:t>6.  </a:t>
            </a:r>
            <a:r>
              <a:rPr lang="en-GB" sz="2400" dirty="0" err="1" smtClean="0">
                <a:solidFill>
                  <a:srgbClr val="FF0066"/>
                </a:solidFill>
              </a:rPr>
              <a:t>Ils</a:t>
            </a:r>
            <a:r>
              <a:rPr lang="en-GB" sz="2400" dirty="0" smtClean="0">
                <a:solidFill>
                  <a:srgbClr val="FF0066"/>
                </a:solidFill>
              </a:rPr>
              <a:t> </a:t>
            </a:r>
            <a:r>
              <a:rPr lang="en-GB" sz="2400" dirty="0" err="1" smtClean="0">
                <a:solidFill>
                  <a:srgbClr val="FF0066"/>
                </a:solidFill>
              </a:rPr>
              <a:t>répondent</a:t>
            </a:r>
            <a:r>
              <a:rPr lang="en-GB" sz="2400" dirty="0" smtClean="0">
                <a:solidFill>
                  <a:srgbClr val="FF0066"/>
                </a:solidFill>
              </a:rPr>
              <a:t> aux questions.</a:t>
            </a:r>
            <a:endParaRPr lang="en-GB" sz="2400" dirty="0">
              <a:solidFill>
                <a:srgbClr val="FF0066"/>
              </a:solidFill>
            </a:endParaRPr>
          </a:p>
        </p:txBody>
      </p:sp>
      <p:sp>
        <p:nvSpPr>
          <p:cNvPr id="17" name="TextBox 16"/>
          <p:cNvSpPr txBox="1"/>
          <p:nvPr/>
        </p:nvSpPr>
        <p:spPr>
          <a:xfrm>
            <a:off x="4455394" y="5956345"/>
            <a:ext cx="4853446" cy="707886"/>
          </a:xfrm>
          <a:prstGeom prst="rect">
            <a:avLst/>
          </a:prstGeom>
          <a:noFill/>
        </p:spPr>
        <p:txBody>
          <a:bodyPr wrap="square" rtlCol="0">
            <a:spAutoFit/>
          </a:bodyPr>
          <a:lstStyle/>
          <a:p>
            <a:r>
              <a:rPr lang="en-GB" sz="2000" i="1" dirty="0" smtClean="0">
                <a:solidFill>
                  <a:srgbClr val="FF0066"/>
                </a:solidFill>
              </a:rPr>
              <a:t>le journal (the newspaper)</a:t>
            </a:r>
            <a:br>
              <a:rPr lang="en-GB" sz="2000" i="1" dirty="0" smtClean="0">
                <a:solidFill>
                  <a:srgbClr val="FF0066"/>
                </a:solidFill>
              </a:rPr>
            </a:br>
            <a:r>
              <a:rPr lang="en-GB" sz="2000" i="1" dirty="0" err="1" smtClean="0">
                <a:solidFill>
                  <a:srgbClr val="FF0066"/>
                </a:solidFill>
              </a:rPr>
              <a:t>répondre</a:t>
            </a:r>
            <a:r>
              <a:rPr lang="en-GB" sz="2000" i="1" dirty="0" smtClean="0">
                <a:solidFill>
                  <a:srgbClr val="FF0066"/>
                </a:solidFill>
              </a:rPr>
              <a:t> (to answer)</a:t>
            </a:r>
            <a:endParaRPr lang="en-GB" sz="2000" i="1" dirty="0">
              <a:solidFill>
                <a:srgbClr val="FF0066"/>
              </a:solidFill>
            </a:endParaRPr>
          </a:p>
        </p:txBody>
      </p:sp>
    </p:spTree>
    <p:extLst>
      <p:ext uri="{BB962C8B-B14F-4D97-AF65-F5344CB8AC3E}">
        <p14:creationId xmlns:p14="http://schemas.microsoft.com/office/powerpoint/2010/main" val="72636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10932" y="336009"/>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dirty="0"/>
                    </a:p>
                  </a:txBody>
                  <a:tcPr/>
                </a:tc>
              </a:tr>
              <a:tr h="745685">
                <a:tc>
                  <a:txBody>
                    <a:bodyPr/>
                    <a:lstStyle/>
                    <a:p>
                      <a:pPr algn="ctr"/>
                      <a:r>
                        <a:rPr lang="en-GB" dirty="0" smtClean="0"/>
                        <a:t>2</a:t>
                      </a:r>
                      <a:endParaRPr lang="en-GB" dirty="0"/>
                    </a:p>
                  </a:txBody>
                  <a:tcPr anchor="ctr"/>
                </a:tc>
                <a:tc>
                  <a:txBody>
                    <a:bodyPr/>
                    <a:lstStyle/>
                    <a:p>
                      <a:endParaRPr lang="en-GB" dirty="0"/>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pic>
        <p:nvPicPr>
          <p:cNvPr id="6" name="Picture 5"/>
          <p:cNvPicPr>
            <a:picLocks noChangeAspect="1"/>
          </p:cNvPicPr>
          <p:nvPr/>
        </p:nvPicPr>
        <p:blipFill>
          <a:blip r:embed="rId2"/>
          <a:stretch>
            <a:fillRect/>
          </a:stretch>
        </p:blipFill>
        <p:spPr>
          <a:xfrm>
            <a:off x="130095" y="334588"/>
            <a:ext cx="4218799" cy="2811781"/>
          </a:xfrm>
          <a:prstGeom prst="rect">
            <a:avLst/>
          </a:prstGeom>
        </p:spPr>
      </p:pic>
      <p:sp>
        <p:nvSpPr>
          <p:cNvPr id="7" name="TextBox 6"/>
          <p:cNvSpPr txBox="1"/>
          <p:nvPr/>
        </p:nvSpPr>
        <p:spPr>
          <a:xfrm>
            <a:off x="4810932" y="6583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graphicFrame>
        <p:nvGraphicFramePr>
          <p:cNvPr id="10" name="Table 9"/>
          <p:cNvGraphicFramePr>
            <a:graphicFrameLocks noGrp="1"/>
          </p:cNvGraphicFramePr>
          <p:nvPr>
            <p:extLst/>
          </p:nvPr>
        </p:nvGraphicFramePr>
        <p:xfrm>
          <a:off x="4810933" y="3767138"/>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a:p>
                  </a:txBody>
                  <a:tcPr/>
                </a:tc>
              </a:tr>
              <a:tr h="745685">
                <a:tc>
                  <a:txBody>
                    <a:bodyPr/>
                    <a:lstStyle/>
                    <a:p>
                      <a:pPr algn="ctr"/>
                      <a:r>
                        <a:rPr lang="en-GB" dirty="0" smtClean="0"/>
                        <a:t>2</a:t>
                      </a:r>
                      <a:endParaRPr lang="en-GB" dirty="0"/>
                    </a:p>
                  </a:txBody>
                  <a:tcPr anchor="ctr"/>
                </a:tc>
                <a:tc>
                  <a:txBody>
                    <a:bodyPr/>
                    <a:lstStyle/>
                    <a:p>
                      <a:endParaRPr lang="en-GB"/>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pic>
        <p:nvPicPr>
          <p:cNvPr id="12" name="Picture 11"/>
          <p:cNvPicPr>
            <a:picLocks noChangeAspect="1"/>
          </p:cNvPicPr>
          <p:nvPr/>
        </p:nvPicPr>
        <p:blipFill>
          <a:blip r:embed="rId3"/>
          <a:stretch>
            <a:fillRect/>
          </a:stretch>
        </p:blipFill>
        <p:spPr>
          <a:xfrm>
            <a:off x="244748" y="3757757"/>
            <a:ext cx="3989494" cy="2992121"/>
          </a:xfrm>
          <a:prstGeom prst="rect">
            <a:avLst/>
          </a:prstGeom>
        </p:spPr>
      </p:pic>
      <p:cxnSp>
        <p:nvCxnSpPr>
          <p:cNvPr id="16" name="Straight Connector 15"/>
          <p:cNvCxnSpPr/>
          <p:nvPr/>
        </p:nvCxnSpPr>
        <p:spPr>
          <a:xfrm>
            <a:off x="0" y="3426246"/>
            <a:ext cx="91440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10932" y="3426246"/>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2198250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ular Callout 22"/>
          <p:cNvSpPr/>
          <p:nvPr/>
        </p:nvSpPr>
        <p:spPr>
          <a:xfrm>
            <a:off x="360218" y="1330036"/>
            <a:ext cx="8382000" cy="4642706"/>
          </a:xfrm>
          <a:prstGeom prst="wedgeRoundRectCallout">
            <a:avLst/>
          </a:prstGeom>
          <a:solidFill>
            <a:srgbClr val="00B0F0"/>
          </a:solidFill>
          <a:ln w="762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chemeClr val="bg1"/>
              </a:solidFill>
              <a:effectLst/>
              <a:uLnTx/>
              <a:uFillTx/>
              <a:latin typeface="Calibri" panose="020F0502020204030204"/>
              <a:ea typeface="+mn-ea"/>
              <a:cs typeface="+mn-cs"/>
            </a:endParaRPr>
          </a:p>
        </p:txBody>
      </p:sp>
      <p:sp>
        <p:nvSpPr>
          <p:cNvPr id="24" name="Rectangle 23"/>
          <p:cNvSpPr/>
          <p:nvPr/>
        </p:nvSpPr>
        <p:spPr>
          <a:xfrm>
            <a:off x="690756" y="1681756"/>
            <a:ext cx="7720924" cy="4293483"/>
          </a:xfrm>
          <a:prstGeom prst="rect">
            <a:avLst/>
          </a:prstGeom>
          <a:noFill/>
        </p:spPr>
        <p:txBody>
          <a:bodyPr wrap="square">
            <a:spAutoFit/>
          </a:bodyPr>
          <a:lstStyle/>
          <a:p>
            <a:r>
              <a:rPr lang="en-GB" sz="2100" dirty="0" smtClean="0">
                <a:solidFill>
                  <a:srgbClr val="FFFFFB"/>
                </a:solidFill>
                <a:latin typeface="Arial" panose="020B0604020202020204" pitchFamily="34" charset="0"/>
                <a:ea typeface="MS Mincho"/>
              </a:rPr>
              <a:t>Spontaneous talk is an </a:t>
            </a:r>
            <a:r>
              <a:rPr lang="en-GB" sz="2100" b="1" dirty="0" smtClean="0">
                <a:solidFill>
                  <a:srgbClr val="FFFFFB"/>
                </a:solidFill>
                <a:latin typeface="Arial" panose="020B0604020202020204" pitchFamily="34" charset="0"/>
                <a:ea typeface="MS Mincho"/>
              </a:rPr>
              <a:t>unscripted interaction</a:t>
            </a:r>
            <a:r>
              <a:rPr lang="en-GB" sz="2100" dirty="0" smtClean="0">
                <a:solidFill>
                  <a:srgbClr val="FFFFFB"/>
                </a:solidFill>
                <a:latin typeface="Arial" panose="020B0604020202020204" pitchFamily="34" charset="0"/>
                <a:ea typeface="MS Mincho"/>
              </a:rPr>
              <a:t>, in which teachers do not know exactly what language the students will produce. The speaker, student or teacher, only has something to say as a result of having heard and understood what has been said to him/her. Talk is therefore </a:t>
            </a:r>
            <a:r>
              <a:rPr lang="en-GB" sz="2100" b="1" dirty="0" smtClean="0">
                <a:solidFill>
                  <a:srgbClr val="FFFFFB"/>
                </a:solidFill>
                <a:latin typeface="Arial" panose="020B0604020202020204" pitchFamily="34" charset="0"/>
                <a:ea typeface="MS Mincho"/>
              </a:rPr>
              <a:t>both listening and speaking, reception and production</a:t>
            </a:r>
            <a:r>
              <a:rPr lang="en-GB" sz="2100" dirty="0" smtClean="0">
                <a:solidFill>
                  <a:srgbClr val="FFFFFB"/>
                </a:solidFill>
                <a:latin typeface="Arial" panose="020B0604020202020204" pitchFamily="34" charset="0"/>
                <a:ea typeface="MS Mincho"/>
              </a:rPr>
              <a:t>. This talk may be learner-initiated or in response to a teacher’s question. It may be within an oral talk or part of everyday communication between tasks. However it occurs, it will be </a:t>
            </a:r>
            <a:r>
              <a:rPr lang="en-GB" sz="2100" b="1" dirty="0" smtClean="0">
                <a:solidFill>
                  <a:srgbClr val="FFFFFB"/>
                </a:solidFill>
                <a:latin typeface="Arial" panose="020B0604020202020204" pitchFamily="34" charset="0"/>
                <a:ea typeface="MS Mincho"/>
              </a:rPr>
              <a:t>produced not read</a:t>
            </a:r>
            <a:r>
              <a:rPr lang="en-GB" sz="2100" dirty="0" smtClean="0">
                <a:solidFill>
                  <a:srgbClr val="FFFFFB"/>
                </a:solidFill>
                <a:latin typeface="Arial" panose="020B0604020202020204" pitchFamily="34" charset="0"/>
                <a:ea typeface="MS Mincho"/>
              </a:rPr>
              <a:t>, </a:t>
            </a:r>
            <a:r>
              <a:rPr lang="en-GB" sz="2100" b="1" dirty="0" smtClean="0">
                <a:solidFill>
                  <a:srgbClr val="FFFFFB"/>
                </a:solidFill>
                <a:latin typeface="Arial" panose="020B0604020202020204" pitchFamily="34" charset="0"/>
                <a:ea typeface="MS Mincho"/>
              </a:rPr>
              <a:t>improvised not rehearsed</a:t>
            </a:r>
            <a:r>
              <a:rPr lang="en-GB" sz="2100" dirty="0" smtClean="0">
                <a:solidFill>
                  <a:srgbClr val="FFFFFB"/>
                </a:solidFill>
                <a:latin typeface="Arial" panose="020B0604020202020204" pitchFamily="34" charset="0"/>
                <a:ea typeface="MS Mincho"/>
              </a:rPr>
              <a:t>, and it will often have that element of ‘struggle’; the </a:t>
            </a:r>
            <a:r>
              <a:rPr lang="en-GB" sz="2100" b="1" dirty="0" smtClean="0">
                <a:solidFill>
                  <a:srgbClr val="FFFFFB"/>
                </a:solidFill>
                <a:latin typeface="Arial" panose="020B0604020202020204" pitchFamily="34" charset="0"/>
                <a:ea typeface="MS Mincho"/>
              </a:rPr>
              <a:t>effort to communicate when linguistic resources are stretched</a:t>
            </a:r>
            <a:r>
              <a:rPr lang="en-GB" sz="2100" dirty="0" smtClean="0">
                <a:solidFill>
                  <a:srgbClr val="FFFFFB"/>
                </a:solidFill>
                <a:latin typeface="Arial" panose="020B0604020202020204" pitchFamily="34" charset="0"/>
                <a:ea typeface="MS Mincho"/>
              </a:rPr>
              <a:t> (Hawkes, 2012). </a:t>
            </a:r>
            <a:endParaRPr lang="en-GB" sz="2100" dirty="0" smtClean="0">
              <a:solidFill>
                <a:srgbClr val="FFFFFB"/>
              </a:solidFill>
              <a:latin typeface="Times New Roman" panose="02020603050405020304" pitchFamily="18" charset="0"/>
              <a:ea typeface="MS Mincho"/>
            </a:endParaRPr>
          </a:p>
          <a:p>
            <a:r>
              <a:rPr lang="en-GB" sz="2100" b="1" dirty="0" smtClean="0">
                <a:solidFill>
                  <a:srgbClr val="FFFFFB"/>
                </a:solidFill>
                <a:latin typeface="Arial" panose="020B0604020202020204" pitchFamily="34" charset="0"/>
                <a:ea typeface="MS Mincho"/>
              </a:rPr>
              <a:t> </a:t>
            </a:r>
            <a:endParaRPr lang="en-GB" sz="2100" dirty="0">
              <a:solidFill>
                <a:srgbClr val="FFFFFB"/>
              </a:solidFill>
              <a:latin typeface="Times New Roman" panose="02020603050405020304" pitchFamily="18" charset="0"/>
              <a:ea typeface="MS Mincho"/>
            </a:endParaRPr>
          </a:p>
        </p:txBody>
      </p:sp>
      <p:sp>
        <p:nvSpPr>
          <p:cNvPr id="25" name="Title 1"/>
          <p:cNvSpPr txBox="1">
            <a:spLocks/>
          </p:cNvSpPr>
          <p:nvPr/>
        </p:nvSpPr>
        <p:spPr>
          <a:xfrm>
            <a:off x="360218" y="217330"/>
            <a:ext cx="7483664" cy="866191"/>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3200" b="1" i="1" dirty="0" smtClean="0">
                <a:latin typeface="+mn-lt"/>
              </a:rPr>
              <a:t>What is spontaneous talk?</a:t>
            </a:r>
            <a:endParaRPr lang="en-US" sz="3600" dirty="0">
              <a:latin typeface="+mn-lt"/>
            </a:endParaRPr>
          </a:p>
        </p:txBody>
      </p:sp>
      <p:pic>
        <p:nvPicPr>
          <p:cNvPr id="26" name="Picture 2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1393273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10932" y="336009"/>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dirty="0"/>
                    </a:p>
                  </a:txBody>
                  <a:tcPr/>
                </a:tc>
              </a:tr>
              <a:tr h="745685">
                <a:tc>
                  <a:txBody>
                    <a:bodyPr/>
                    <a:lstStyle/>
                    <a:p>
                      <a:pPr algn="ctr"/>
                      <a:r>
                        <a:rPr lang="en-GB" dirty="0" smtClean="0"/>
                        <a:t>2</a:t>
                      </a:r>
                      <a:endParaRPr lang="en-GB" dirty="0"/>
                    </a:p>
                  </a:txBody>
                  <a:tcPr anchor="ctr"/>
                </a:tc>
                <a:tc>
                  <a:txBody>
                    <a:bodyPr/>
                    <a:lstStyle/>
                    <a:p>
                      <a:endParaRPr lang="en-GB" dirty="0"/>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graphicFrame>
        <p:nvGraphicFramePr>
          <p:cNvPr id="10" name="Table 9"/>
          <p:cNvGraphicFramePr>
            <a:graphicFrameLocks noGrp="1"/>
          </p:cNvGraphicFramePr>
          <p:nvPr>
            <p:extLst/>
          </p:nvPr>
        </p:nvGraphicFramePr>
        <p:xfrm>
          <a:off x="4810933" y="3767138"/>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a:p>
                  </a:txBody>
                  <a:tcPr/>
                </a:tc>
              </a:tr>
              <a:tr h="745685">
                <a:tc>
                  <a:txBody>
                    <a:bodyPr/>
                    <a:lstStyle/>
                    <a:p>
                      <a:pPr algn="ctr"/>
                      <a:r>
                        <a:rPr lang="en-GB" dirty="0" smtClean="0"/>
                        <a:t>2</a:t>
                      </a:r>
                      <a:endParaRPr lang="en-GB" dirty="0"/>
                    </a:p>
                  </a:txBody>
                  <a:tcPr anchor="ctr"/>
                </a:tc>
                <a:tc>
                  <a:txBody>
                    <a:bodyPr/>
                    <a:lstStyle/>
                    <a:p>
                      <a:endParaRPr lang="en-GB"/>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cxnSp>
        <p:nvCxnSpPr>
          <p:cNvPr id="16" name="Straight Connector 15"/>
          <p:cNvCxnSpPr/>
          <p:nvPr/>
        </p:nvCxnSpPr>
        <p:spPr>
          <a:xfrm>
            <a:off x="0" y="3426246"/>
            <a:ext cx="91440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srcRect r="18666"/>
          <a:stretch/>
        </p:blipFill>
        <p:spPr>
          <a:xfrm>
            <a:off x="136281" y="322276"/>
            <a:ext cx="4482611" cy="2974783"/>
          </a:xfrm>
          <a:prstGeom prst="rect">
            <a:avLst/>
          </a:prstGeom>
        </p:spPr>
      </p:pic>
      <p:pic>
        <p:nvPicPr>
          <p:cNvPr id="3" name="Picture 2"/>
          <p:cNvPicPr>
            <a:picLocks noChangeAspect="1"/>
          </p:cNvPicPr>
          <p:nvPr/>
        </p:nvPicPr>
        <p:blipFill>
          <a:blip r:embed="rId3"/>
          <a:stretch>
            <a:fillRect/>
          </a:stretch>
        </p:blipFill>
        <p:spPr>
          <a:xfrm>
            <a:off x="296740" y="3555434"/>
            <a:ext cx="4161692" cy="3121269"/>
          </a:xfrm>
          <a:prstGeom prst="rect">
            <a:avLst/>
          </a:prstGeom>
        </p:spPr>
      </p:pic>
      <p:sp>
        <p:nvSpPr>
          <p:cNvPr id="9" name="TextBox 8"/>
          <p:cNvSpPr txBox="1"/>
          <p:nvPr/>
        </p:nvSpPr>
        <p:spPr>
          <a:xfrm>
            <a:off x="4810932" y="6583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
        <p:nvSpPr>
          <p:cNvPr id="11" name="TextBox 10"/>
          <p:cNvSpPr txBox="1"/>
          <p:nvPr/>
        </p:nvSpPr>
        <p:spPr>
          <a:xfrm>
            <a:off x="4765914" y="345936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42826296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10932" y="336009"/>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dirty="0"/>
                    </a:p>
                  </a:txBody>
                  <a:tcPr/>
                </a:tc>
              </a:tr>
              <a:tr h="745685">
                <a:tc>
                  <a:txBody>
                    <a:bodyPr/>
                    <a:lstStyle/>
                    <a:p>
                      <a:pPr algn="ctr"/>
                      <a:r>
                        <a:rPr lang="en-GB" dirty="0" smtClean="0"/>
                        <a:t>2</a:t>
                      </a:r>
                      <a:endParaRPr lang="en-GB" dirty="0"/>
                    </a:p>
                  </a:txBody>
                  <a:tcPr anchor="ctr"/>
                </a:tc>
                <a:tc>
                  <a:txBody>
                    <a:bodyPr/>
                    <a:lstStyle/>
                    <a:p>
                      <a:endParaRPr lang="en-GB" dirty="0"/>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graphicFrame>
        <p:nvGraphicFramePr>
          <p:cNvPr id="10" name="Table 9"/>
          <p:cNvGraphicFramePr>
            <a:graphicFrameLocks noGrp="1"/>
          </p:cNvGraphicFramePr>
          <p:nvPr>
            <p:extLst/>
          </p:nvPr>
        </p:nvGraphicFramePr>
        <p:xfrm>
          <a:off x="4810933" y="3767138"/>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a:p>
                  </a:txBody>
                  <a:tcPr/>
                </a:tc>
              </a:tr>
              <a:tr h="745685">
                <a:tc>
                  <a:txBody>
                    <a:bodyPr/>
                    <a:lstStyle/>
                    <a:p>
                      <a:pPr algn="ctr"/>
                      <a:r>
                        <a:rPr lang="en-GB" dirty="0" smtClean="0"/>
                        <a:t>2</a:t>
                      </a:r>
                      <a:endParaRPr lang="en-GB" dirty="0"/>
                    </a:p>
                  </a:txBody>
                  <a:tcPr anchor="ctr"/>
                </a:tc>
                <a:tc>
                  <a:txBody>
                    <a:bodyPr/>
                    <a:lstStyle/>
                    <a:p>
                      <a:endParaRPr lang="en-GB"/>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cxnSp>
        <p:nvCxnSpPr>
          <p:cNvPr id="16" name="Straight Connector 15"/>
          <p:cNvCxnSpPr/>
          <p:nvPr/>
        </p:nvCxnSpPr>
        <p:spPr>
          <a:xfrm>
            <a:off x="0" y="3426246"/>
            <a:ext cx="91440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srcRect r="16799"/>
          <a:stretch/>
        </p:blipFill>
        <p:spPr>
          <a:xfrm>
            <a:off x="82062" y="188114"/>
            <a:ext cx="4630615" cy="3130635"/>
          </a:xfrm>
          <a:prstGeom prst="rect">
            <a:avLst/>
          </a:prstGeom>
        </p:spPr>
      </p:pic>
      <p:pic>
        <p:nvPicPr>
          <p:cNvPr id="3" name="Picture 2"/>
          <p:cNvPicPr>
            <a:picLocks noChangeAspect="1"/>
          </p:cNvPicPr>
          <p:nvPr/>
        </p:nvPicPr>
        <p:blipFill>
          <a:blip r:embed="rId3"/>
          <a:stretch>
            <a:fillRect/>
          </a:stretch>
        </p:blipFill>
        <p:spPr>
          <a:xfrm>
            <a:off x="106240" y="3662653"/>
            <a:ext cx="4582258" cy="3053450"/>
          </a:xfrm>
          <a:prstGeom prst="rect">
            <a:avLst/>
          </a:prstGeom>
        </p:spPr>
      </p:pic>
      <p:sp>
        <p:nvSpPr>
          <p:cNvPr id="9" name="TextBox 8"/>
          <p:cNvSpPr txBox="1"/>
          <p:nvPr/>
        </p:nvSpPr>
        <p:spPr>
          <a:xfrm>
            <a:off x="4810932" y="6583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
        <p:nvSpPr>
          <p:cNvPr id="11" name="TextBox 10"/>
          <p:cNvSpPr txBox="1"/>
          <p:nvPr/>
        </p:nvSpPr>
        <p:spPr>
          <a:xfrm>
            <a:off x="4810931" y="3426246"/>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3323090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AutoShape 6"/>
          <p:cNvSpPr>
            <a:spLocks noChangeArrowheads="1"/>
          </p:cNvSpPr>
          <p:nvPr/>
        </p:nvSpPr>
        <p:spPr bwMode="auto">
          <a:xfrm>
            <a:off x="499232" y="2487977"/>
            <a:ext cx="8351838" cy="1584325"/>
          </a:xfrm>
          <a:prstGeom prst="roundRect">
            <a:avLst>
              <a:gd name="adj" fmla="val 16667"/>
            </a:avLst>
          </a:prstGeom>
          <a:solidFill>
            <a:srgbClr val="00B0F0"/>
          </a:solidFill>
          <a:ln w="76200">
            <a:solidFill>
              <a:schemeClr val="tx1"/>
            </a:solidFill>
          </a:ln>
          <a:extLst/>
        </p:spPr>
        <p:txBody>
          <a:bodyPr wrap="none" anchor="ctr"/>
          <a:lstStyle/>
          <a:p>
            <a:pPr>
              <a:defRPr/>
            </a:pPr>
            <a:endParaRPr lang="en-GB" kern="0" dirty="0">
              <a:solidFill>
                <a:srgbClr val="F4FEFE"/>
              </a:solidFill>
            </a:endParaRPr>
          </a:p>
        </p:txBody>
      </p:sp>
      <p:sp>
        <p:nvSpPr>
          <p:cNvPr id="23" name="Rectangle 22"/>
          <p:cNvSpPr/>
          <p:nvPr/>
        </p:nvSpPr>
        <p:spPr>
          <a:xfrm>
            <a:off x="628650" y="2432274"/>
            <a:ext cx="8323895" cy="1569660"/>
          </a:xfrm>
          <a:prstGeom prst="rect">
            <a:avLst/>
          </a:prstGeom>
        </p:spPr>
        <p:txBody>
          <a:bodyPr wrap="square">
            <a:spAutoFit/>
          </a:bodyPr>
          <a:lstStyle/>
          <a:p>
            <a:r>
              <a:rPr lang="en-GB" sz="4000" b="1" dirty="0" smtClean="0">
                <a:solidFill>
                  <a:srgbClr val="F4FEFE"/>
                </a:solidFill>
              </a:rPr>
              <a:t>4 </a:t>
            </a:r>
            <a:r>
              <a:rPr lang="en-GB" sz="2800" b="1" dirty="0" smtClean="0">
                <a:solidFill>
                  <a:srgbClr val="F4FEFE"/>
                </a:solidFill>
              </a:rPr>
              <a:t>Interaction language needs teaching.  Introduce key structures and encourage students to use and re-use them often.</a:t>
            </a:r>
            <a:endParaRPr lang="en-GB" sz="2800" b="1" dirty="0">
              <a:solidFill>
                <a:srgbClr val="F4FEFE"/>
              </a:solidFill>
            </a:endParaRPr>
          </a:p>
        </p:txBody>
      </p:sp>
      <p:sp>
        <p:nvSpPr>
          <p:cNvPr id="24" name="Rectangle 23"/>
          <p:cNvSpPr/>
          <p:nvPr/>
        </p:nvSpPr>
        <p:spPr>
          <a:xfrm>
            <a:off x="745219" y="6185365"/>
            <a:ext cx="9764448" cy="369332"/>
          </a:xfrm>
          <a:prstGeom prst="rect">
            <a:avLst/>
          </a:prstGeom>
        </p:spPr>
        <p:txBody>
          <a:bodyPr wrap="square">
            <a:spAutoFit/>
          </a:bodyPr>
          <a:lstStyle/>
          <a:p>
            <a:r>
              <a:rPr lang="en-GB" dirty="0" smtClean="0">
                <a:hlinkClick r:id="rId3"/>
              </a:rPr>
              <a:t>http://www.tes.co.uk/teaching-resource/German-Classroom-Display-6340641/</a:t>
            </a:r>
            <a:r>
              <a:rPr lang="en-GB" dirty="0" smtClean="0"/>
              <a:t> </a:t>
            </a:r>
            <a:endParaRPr lang="en-GB" dirty="0"/>
          </a:p>
        </p:txBody>
      </p:sp>
      <p:sp>
        <p:nvSpPr>
          <p:cNvPr id="25" name="Rectangle 24"/>
          <p:cNvSpPr/>
          <p:nvPr/>
        </p:nvSpPr>
        <p:spPr>
          <a:xfrm>
            <a:off x="766569" y="5594869"/>
            <a:ext cx="8261469" cy="369332"/>
          </a:xfrm>
          <a:prstGeom prst="rect">
            <a:avLst/>
          </a:prstGeom>
        </p:spPr>
        <p:txBody>
          <a:bodyPr wrap="square">
            <a:spAutoFit/>
          </a:bodyPr>
          <a:lstStyle/>
          <a:p>
            <a:r>
              <a:rPr lang="en-GB" dirty="0" smtClean="0">
                <a:hlinkClick r:id="rId4"/>
              </a:rPr>
              <a:t>http://www.tes.co.uk/teaching-resource/French-Classroom-Display-6336471/</a:t>
            </a:r>
            <a:r>
              <a:rPr lang="en-GB" dirty="0" smtClean="0"/>
              <a:t> </a:t>
            </a:r>
            <a:endParaRPr lang="en-GB" dirty="0"/>
          </a:p>
        </p:txBody>
      </p:sp>
      <p:sp>
        <p:nvSpPr>
          <p:cNvPr id="26" name="Rectangle 25"/>
          <p:cNvSpPr/>
          <p:nvPr/>
        </p:nvSpPr>
        <p:spPr>
          <a:xfrm>
            <a:off x="745219" y="5890117"/>
            <a:ext cx="8261469" cy="369332"/>
          </a:xfrm>
          <a:prstGeom prst="rect">
            <a:avLst/>
          </a:prstGeom>
        </p:spPr>
        <p:txBody>
          <a:bodyPr wrap="square">
            <a:spAutoFit/>
          </a:bodyPr>
          <a:lstStyle/>
          <a:p>
            <a:r>
              <a:rPr lang="en-GB" dirty="0" smtClean="0">
                <a:hlinkClick r:id="rId5"/>
              </a:rPr>
              <a:t>http://www.tes.co.uk/teaching-resource/Spanish-Classroom-Display-6336470/</a:t>
            </a:r>
            <a:r>
              <a:rPr lang="en-GB" dirty="0" smtClean="0"/>
              <a:t> </a:t>
            </a:r>
            <a:endParaRPr lang="en-GB" dirty="0"/>
          </a:p>
        </p:txBody>
      </p:sp>
      <p:pic>
        <p:nvPicPr>
          <p:cNvPr id="27" name="Picture 26"/>
          <p:cNvPicPr>
            <a:picLocks noChangeAspect="1"/>
          </p:cNvPicPr>
          <p:nvPr/>
        </p:nvPicPr>
        <p:blipFill>
          <a:blip r:embed="rId6"/>
          <a:stretch>
            <a:fillRect/>
          </a:stretch>
        </p:blipFill>
        <p:spPr>
          <a:xfrm>
            <a:off x="3579292" y="4260435"/>
            <a:ext cx="1799281" cy="1334434"/>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894" y="-388091"/>
            <a:ext cx="7876715" cy="3481118"/>
          </a:xfrm>
          <a:prstGeom prst="rect">
            <a:avLst/>
          </a:prstGeom>
        </p:spPr>
      </p:pic>
    </p:spTree>
    <p:extLst>
      <p:ext uri="{BB962C8B-B14F-4D97-AF65-F5344CB8AC3E}">
        <p14:creationId xmlns:p14="http://schemas.microsoft.com/office/powerpoint/2010/main" val="4008647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GB" sz="4000" b="1" dirty="0" err="1">
                <a:solidFill>
                  <a:prstClr val="black"/>
                </a:solidFill>
                <a:latin typeface="Century Gothic" pitchFamily="34" charset="0"/>
              </a:rPr>
              <a:t>triste</a:t>
            </a:r>
            <a:endParaRPr lang="en-GB" sz="40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600" dirty="0">
                <a:ln w="11430"/>
                <a:solidFill>
                  <a:prstClr val="black"/>
                </a:solidFill>
                <a:latin typeface="Berlin Sans FB Demi" pitchFamily="34" charset="0"/>
              </a:rPr>
              <a:t>Je </a:t>
            </a:r>
            <a:r>
              <a:rPr lang="en-GB" sz="6600" dirty="0" err="1">
                <a:ln w="11430"/>
                <a:solidFill>
                  <a:prstClr val="black"/>
                </a:solidFill>
                <a:latin typeface="Berlin Sans FB Demi" pitchFamily="34" charset="0"/>
              </a:rPr>
              <a:t>suis</a:t>
            </a:r>
            <a:r>
              <a:rPr lang="en-GB" sz="6600" dirty="0">
                <a:ln w="11430"/>
                <a:solidFill>
                  <a:prstClr val="black"/>
                </a:solidFill>
                <a:latin typeface="Berlin Sans FB Demi" pitchFamily="34" charset="0"/>
              </a:rPr>
              <a:t>…</a:t>
            </a:r>
            <a:endParaRPr lang="en-GB" sz="48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16" name="Oval 15"/>
          <p:cNvSpPr/>
          <p:nvPr/>
        </p:nvSpPr>
        <p:spPr>
          <a:xfrm>
            <a:off x="70862"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300" y="1183922"/>
            <a:ext cx="1432694" cy="14326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0261" y="1301116"/>
            <a:ext cx="1324147" cy="13701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928" y="4850904"/>
            <a:ext cx="1068751" cy="172379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9952" y="971080"/>
            <a:ext cx="885844" cy="166583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6256" y="5175640"/>
            <a:ext cx="1493719" cy="1493719"/>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424" y="5146995"/>
            <a:ext cx="2340495" cy="1427702"/>
          </a:xfrm>
          <a:prstGeom prst="rect">
            <a:avLst/>
          </a:prstGeom>
        </p:spPr>
      </p:pic>
      <p:sp>
        <p:nvSpPr>
          <p:cNvPr id="3" name="Rectangle 2"/>
          <p:cNvSpPr/>
          <p:nvPr/>
        </p:nvSpPr>
        <p:spPr>
          <a:xfrm>
            <a:off x="-810995" y="467961"/>
            <a:ext cx="4572000" cy="584775"/>
          </a:xfrm>
          <a:prstGeom prst="rect">
            <a:avLst/>
          </a:prstGeom>
        </p:spPr>
        <p:txBody>
          <a:bodyPr>
            <a:spAutoFit/>
          </a:bodyPr>
          <a:lstStyle/>
          <a:p>
            <a:pPr algn="ctr"/>
            <a:r>
              <a:rPr lang="en-GB" sz="3200" b="1" dirty="0">
                <a:solidFill>
                  <a:prstClr val="black"/>
                </a:solidFill>
                <a:latin typeface="Century Gothic" pitchFamily="34" charset="0"/>
              </a:rPr>
              <a:t>content(e)</a:t>
            </a:r>
          </a:p>
        </p:txBody>
      </p:sp>
      <p:sp>
        <p:nvSpPr>
          <p:cNvPr id="9" name="Rectangle 8"/>
          <p:cNvSpPr/>
          <p:nvPr/>
        </p:nvSpPr>
        <p:spPr>
          <a:xfrm>
            <a:off x="3637239" y="4355812"/>
            <a:ext cx="1941557" cy="584775"/>
          </a:xfrm>
          <a:prstGeom prst="rect">
            <a:avLst/>
          </a:prstGeom>
        </p:spPr>
        <p:txBody>
          <a:bodyPr wrap="none">
            <a:spAutoFit/>
          </a:bodyPr>
          <a:lstStyle/>
          <a:p>
            <a:pPr algn="ctr"/>
            <a:r>
              <a:rPr lang="en-GB" sz="3200" b="1" dirty="0" err="1">
                <a:solidFill>
                  <a:prstClr val="black"/>
                </a:solidFill>
                <a:latin typeface="Century Gothic" pitchFamily="34" charset="0"/>
              </a:rPr>
              <a:t>perdu</a:t>
            </a:r>
            <a:r>
              <a:rPr lang="en-GB" sz="3200" b="1" dirty="0">
                <a:solidFill>
                  <a:prstClr val="black"/>
                </a:solidFill>
                <a:latin typeface="Century Gothic" pitchFamily="34" charset="0"/>
              </a:rPr>
              <a:t>(e)</a:t>
            </a:r>
          </a:p>
        </p:txBody>
      </p:sp>
      <p:sp>
        <p:nvSpPr>
          <p:cNvPr id="25" name="Rectangle 24"/>
          <p:cNvSpPr/>
          <p:nvPr/>
        </p:nvSpPr>
        <p:spPr>
          <a:xfrm>
            <a:off x="-792088" y="4432756"/>
            <a:ext cx="4572000" cy="584775"/>
          </a:xfrm>
          <a:prstGeom prst="rect">
            <a:avLst/>
          </a:prstGeom>
        </p:spPr>
        <p:txBody>
          <a:bodyPr>
            <a:spAutoFit/>
          </a:bodyPr>
          <a:lstStyle/>
          <a:p>
            <a:pPr algn="ctr"/>
            <a:r>
              <a:rPr lang="en-GB" sz="3200" b="1" dirty="0" err="1">
                <a:solidFill>
                  <a:prstClr val="black"/>
                </a:solidFill>
                <a:latin typeface="Century Gothic" pitchFamily="34" charset="0"/>
              </a:rPr>
              <a:t>malade</a:t>
            </a:r>
            <a:endParaRPr lang="en-GB" sz="3200" b="1" dirty="0">
              <a:solidFill>
                <a:prstClr val="black"/>
              </a:solidFill>
              <a:latin typeface="Century Gothic" pitchFamily="34" charset="0"/>
            </a:endParaRPr>
          </a:p>
        </p:txBody>
      </p:sp>
      <p:sp>
        <p:nvSpPr>
          <p:cNvPr id="26" name="Rectangle 25"/>
          <p:cNvSpPr/>
          <p:nvPr/>
        </p:nvSpPr>
        <p:spPr>
          <a:xfrm>
            <a:off x="2339752" y="380571"/>
            <a:ext cx="4572000" cy="584775"/>
          </a:xfrm>
          <a:prstGeom prst="rect">
            <a:avLst/>
          </a:prstGeom>
        </p:spPr>
        <p:txBody>
          <a:bodyPr>
            <a:spAutoFit/>
          </a:bodyPr>
          <a:lstStyle/>
          <a:p>
            <a:pPr algn="ctr"/>
            <a:r>
              <a:rPr lang="en-GB" sz="3200" b="1" dirty="0" err="1">
                <a:solidFill>
                  <a:prstClr val="black"/>
                </a:solidFill>
                <a:latin typeface="Century Gothic" pitchFamily="34" charset="0"/>
              </a:rPr>
              <a:t>fatigué</a:t>
            </a:r>
            <a:r>
              <a:rPr lang="en-GB" sz="3200" b="1" dirty="0">
                <a:solidFill>
                  <a:prstClr val="black"/>
                </a:solidFill>
                <a:latin typeface="Century Gothic" pitchFamily="34" charset="0"/>
              </a:rPr>
              <a:t>(e)</a:t>
            </a:r>
          </a:p>
        </p:txBody>
      </p:sp>
      <p:sp>
        <p:nvSpPr>
          <p:cNvPr id="27" name="Rectangle 26"/>
          <p:cNvSpPr/>
          <p:nvPr/>
        </p:nvSpPr>
        <p:spPr>
          <a:xfrm>
            <a:off x="5400600" y="380570"/>
            <a:ext cx="4572000" cy="954107"/>
          </a:xfrm>
          <a:prstGeom prst="rect">
            <a:avLst/>
          </a:prstGeom>
        </p:spPr>
        <p:txBody>
          <a:bodyPr>
            <a:spAutoFit/>
          </a:bodyPr>
          <a:lstStyle/>
          <a:p>
            <a:pPr algn="ctr"/>
            <a:r>
              <a:rPr lang="en-GB" sz="2800" b="1" dirty="0">
                <a:solidFill>
                  <a:prstClr val="black"/>
                </a:solidFill>
                <a:latin typeface="Century Gothic" pitchFamily="34" charset="0"/>
              </a:rPr>
              <a:t>le </a:t>
            </a:r>
            <a:r>
              <a:rPr lang="en-GB" sz="2800" b="1" dirty="0" err="1">
                <a:solidFill>
                  <a:prstClr val="black"/>
                </a:solidFill>
                <a:latin typeface="Century Gothic" pitchFamily="34" charset="0"/>
              </a:rPr>
              <a:t>meilleur</a:t>
            </a:r>
            <a:r>
              <a:rPr lang="en-GB" sz="2800" b="1" dirty="0">
                <a:solidFill>
                  <a:prstClr val="black"/>
                </a:solidFill>
                <a:latin typeface="Century Gothic" pitchFamily="34" charset="0"/>
              </a:rPr>
              <a:t>/ </a:t>
            </a:r>
            <a:br>
              <a:rPr lang="en-GB" sz="2800" b="1" dirty="0">
                <a:solidFill>
                  <a:prstClr val="black"/>
                </a:solidFill>
                <a:latin typeface="Century Gothic" pitchFamily="34" charset="0"/>
              </a:rPr>
            </a:br>
            <a:r>
              <a:rPr lang="en-GB" sz="2800" b="1" dirty="0">
                <a:solidFill>
                  <a:prstClr val="black"/>
                </a:solidFill>
                <a:latin typeface="Century Gothic" pitchFamily="34" charset="0"/>
              </a:rPr>
              <a:t>la </a:t>
            </a:r>
            <a:r>
              <a:rPr lang="en-GB" sz="2800" b="1" dirty="0" err="1">
                <a:solidFill>
                  <a:prstClr val="black"/>
                </a:solidFill>
                <a:latin typeface="Century Gothic" pitchFamily="34" charset="0"/>
              </a:rPr>
              <a:t>meilleure</a:t>
            </a:r>
            <a:r>
              <a:rPr lang="en-GB" sz="2800" b="1" dirty="0">
                <a:solidFill>
                  <a:prstClr val="black"/>
                </a:solidFill>
                <a:latin typeface="Century Gothic" pitchFamily="34" charset="0"/>
              </a:rPr>
              <a:t>!</a:t>
            </a:r>
          </a:p>
        </p:txBody>
      </p:sp>
    </p:spTree>
    <p:extLst>
      <p:ext uri="{BB962C8B-B14F-4D97-AF65-F5344CB8AC3E}">
        <p14:creationId xmlns:p14="http://schemas.microsoft.com/office/powerpoint/2010/main" val="1634657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0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a:ln w="11430"/>
                <a:solidFill>
                  <a:prstClr val="black"/>
                </a:solidFill>
                <a:latin typeface="Berlin Sans FB Demi" pitchFamily="34" charset="0"/>
              </a:rPr>
              <a:t>Je </a:t>
            </a:r>
            <a:r>
              <a:rPr lang="en-GB" sz="6000" dirty="0" err="1">
                <a:ln w="11430"/>
                <a:solidFill>
                  <a:prstClr val="black"/>
                </a:solidFill>
                <a:latin typeface="Berlin Sans FB Demi" pitchFamily="34" charset="0"/>
              </a:rPr>
              <a:t>peux</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GB" sz="2000" b="1" dirty="0">
              <a:solidFill>
                <a:srgbClr val="002060"/>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pic>
        <p:nvPicPr>
          <p:cNvPr id="25" name="Picture 9" descr="https://encrypted-tbn0.gstatic.com/images?q=tbn:ANd9GcSezS3ITsCQAjDYaQLCgDspL8PHsh8jZZVy4MmrR_SklwBzDs3v"/>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342358" y="1432371"/>
            <a:ext cx="926179" cy="121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5668">
            <a:off x="204879" y="1078077"/>
            <a:ext cx="957378" cy="828871"/>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2432" y="1530876"/>
            <a:ext cx="1087960" cy="1102762"/>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592" y="5183606"/>
            <a:ext cx="1289271" cy="1293612"/>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913" y="1371425"/>
            <a:ext cx="1796214" cy="1167539"/>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5899" y="5301007"/>
            <a:ext cx="1584176" cy="1176211"/>
          </a:xfrm>
          <a:prstGeom prst="rect">
            <a:avLst/>
          </a:prstGeom>
        </p:spPr>
      </p:pic>
      <p:sp>
        <p:nvSpPr>
          <p:cNvPr id="32" name="Down Arrow 31"/>
          <p:cNvSpPr/>
          <p:nvPr/>
        </p:nvSpPr>
        <p:spPr>
          <a:xfrm rot="18897945">
            <a:off x="3537597" y="5088689"/>
            <a:ext cx="484632" cy="489204"/>
          </a:xfrm>
          <a:prstGeom prst="downArrow">
            <a:avLst/>
          </a:prstGeom>
          <a:solidFill>
            <a:srgbClr val="9024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3634806" y="4360008"/>
            <a:ext cx="2161330" cy="954107"/>
          </a:xfrm>
          <a:prstGeom prst="rect">
            <a:avLst/>
          </a:prstGeom>
        </p:spPr>
        <p:txBody>
          <a:bodyPr wrap="square">
            <a:spAutoFit/>
          </a:bodyPr>
          <a:lstStyle/>
          <a:p>
            <a:pPr algn="ctr"/>
            <a:r>
              <a:rPr lang="en-GB" sz="2800" b="1" dirty="0" err="1">
                <a:solidFill>
                  <a:prstClr val="black"/>
                </a:solidFill>
                <a:latin typeface="Century Gothic" pitchFamily="34" charset="0"/>
              </a:rPr>
              <a:t>travailler</a:t>
            </a:r>
            <a:r>
              <a:rPr lang="en-GB" sz="2800" b="1" dirty="0">
                <a:solidFill>
                  <a:prstClr val="black"/>
                </a:solidFill>
                <a:latin typeface="Century Gothic" pitchFamily="34" charset="0"/>
              </a:rPr>
              <a:t> avec…?</a:t>
            </a:r>
          </a:p>
        </p:txBody>
      </p:sp>
      <p:sp>
        <p:nvSpPr>
          <p:cNvPr id="34" name="Rectangle 33"/>
          <p:cNvSpPr/>
          <p:nvPr/>
        </p:nvSpPr>
        <p:spPr>
          <a:xfrm>
            <a:off x="6372200" y="4346900"/>
            <a:ext cx="2520280" cy="954107"/>
          </a:xfrm>
          <a:prstGeom prst="rect">
            <a:avLst/>
          </a:prstGeom>
        </p:spPr>
        <p:txBody>
          <a:bodyPr wrap="square">
            <a:spAutoFit/>
          </a:bodyPr>
          <a:lstStyle/>
          <a:p>
            <a:pPr algn="ctr"/>
            <a:r>
              <a:rPr lang="en-GB" sz="2800" b="1" dirty="0" err="1">
                <a:solidFill>
                  <a:prstClr val="black"/>
                </a:solidFill>
                <a:latin typeface="Century Gothic" pitchFamily="34" charset="0"/>
              </a:rPr>
              <a:t>utiliser</a:t>
            </a:r>
            <a:r>
              <a:rPr lang="en-GB" sz="2800" b="1" dirty="0">
                <a:solidFill>
                  <a:prstClr val="black"/>
                </a:solidFill>
                <a:latin typeface="Century Gothic" pitchFamily="34" charset="0"/>
              </a:rPr>
              <a:t> un </a:t>
            </a:r>
            <a:r>
              <a:rPr lang="en-GB" sz="2800" b="1" dirty="0" err="1">
                <a:solidFill>
                  <a:prstClr val="black"/>
                </a:solidFill>
                <a:latin typeface="Century Gothic" pitchFamily="34" charset="0"/>
              </a:rPr>
              <a:t>dictionnaire</a:t>
            </a:r>
            <a:r>
              <a:rPr lang="en-GB" sz="2800" b="1" dirty="0">
                <a:solidFill>
                  <a:prstClr val="black"/>
                </a:solidFill>
                <a:latin typeface="Century Gothic" pitchFamily="34" charset="0"/>
              </a:rPr>
              <a:t>?</a:t>
            </a:r>
          </a:p>
        </p:txBody>
      </p:sp>
      <p:sp>
        <p:nvSpPr>
          <p:cNvPr id="10" name="Rectangle 9"/>
          <p:cNvSpPr/>
          <p:nvPr/>
        </p:nvSpPr>
        <p:spPr>
          <a:xfrm>
            <a:off x="135040" y="4293096"/>
            <a:ext cx="2852784" cy="954107"/>
          </a:xfrm>
          <a:prstGeom prst="rect">
            <a:avLst/>
          </a:prstGeom>
        </p:spPr>
        <p:txBody>
          <a:bodyPr wrap="square">
            <a:spAutoFit/>
          </a:bodyPr>
          <a:lstStyle/>
          <a:p>
            <a:pPr algn="ctr"/>
            <a:r>
              <a:rPr lang="en-GB" sz="2800" b="1" dirty="0" err="1">
                <a:solidFill>
                  <a:prstClr val="black"/>
                </a:solidFill>
                <a:latin typeface="Century Gothic" pitchFamily="34" charset="0"/>
              </a:rPr>
              <a:t>aller</a:t>
            </a:r>
            <a:r>
              <a:rPr lang="en-GB" sz="2800" b="1" dirty="0">
                <a:solidFill>
                  <a:prstClr val="black"/>
                </a:solidFill>
                <a:latin typeface="Century Gothic" pitchFamily="34" charset="0"/>
              </a:rPr>
              <a:t> aux toilettes?</a:t>
            </a:r>
          </a:p>
        </p:txBody>
      </p:sp>
      <p:sp>
        <p:nvSpPr>
          <p:cNvPr id="35" name="Rectangle 34"/>
          <p:cNvSpPr/>
          <p:nvPr/>
        </p:nvSpPr>
        <p:spPr>
          <a:xfrm>
            <a:off x="6372200" y="260648"/>
            <a:ext cx="2520280" cy="1384995"/>
          </a:xfrm>
          <a:prstGeom prst="rect">
            <a:avLst/>
          </a:prstGeom>
        </p:spPr>
        <p:txBody>
          <a:bodyPr wrap="square">
            <a:spAutoFit/>
          </a:bodyPr>
          <a:lstStyle/>
          <a:p>
            <a:pPr algn="ctr">
              <a:defRPr/>
            </a:pPr>
            <a:r>
              <a:rPr lang="en-GB" sz="2800" b="1" dirty="0">
                <a:solidFill>
                  <a:prstClr val="black"/>
                </a:solidFill>
                <a:latin typeface="Century Gothic" pitchFamily="34" charset="0"/>
              </a:rPr>
              <a:t>consulter </a:t>
            </a:r>
            <a:r>
              <a:rPr lang="en-GB" sz="2800" b="1" dirty="0" err="1">
                <a:solidFill>
                  <a:prstClr val="black"/>
                </a:solidFill>
                <a:latin typeface="Century Gothic" pitchFamily="34" charset="0"/>
              </a:rPr>
              <a:t>mon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vocabulaire</a:t>
            </a:r>
            <a:r>
              <a:rPr lang="en-GB" sz="2800" b="1" dirty="0">
                <a:solidFill>
                  <a:srgbClr val="002060"/>
                </a:solidFill>
                <a:latin typeface="Century Gothic" pitchFamily="34" charset="0"/>
              </a:rPr>
              <a:t>?</a:t>
            </a:r>
          </a:p>
        </p:txBody>
      </p:sp>
      <p:sp>
        <p:nvSpPr>
          <p:cNvPr id="11" name="Rectangle 10"/>
          <p:cNvSpPr/>
          <p:nvPr/>
        </p:nvSpPr>
        <p:spPr>
          <a:xfrm>
            <a:off x="370522" y="404664"/>
            <a:ext cx="2329270" cy="1077218"/>
          </a:xfrm>
          <a:prstGeom prst="rect">
            <a:avLst/>
          </a:prstGeom>
        </p:spPr>
        <p:txBody>
          <a:bodyPr wrap="square">
            <a:spAutoFit/>
          </a:bodyPr>
          <a:lstStyle/>
          <a:p>
            <a:pPr algn="ctr"/>
            <a:r>
              <a:rPr lang="en-GB" sz="3200" b="1" dirty="0" err="1">
                <a:solidFill>
                  <a:prstClr val="black"/>
                </a:solidFill>
                <a:latin typeface="Century Gothic" pitchFamily="34" charset="0"/>
              </a:rPr>
              <a:t>m’asseoir</a:t>
            </a:r>
            <a:r>
              <a:rPr lang="en-GB" sz="3200" b="1" dirty="0">
                <a:solidFill>
                  <a:prstClr val="black"/>
                </a:solidFill>
                <a:latin typeface="Century Gothic" pitchFamily="34" charset="0"/>
              </a:rPr>
              <a:t> </a:t>
            </a:r>
            <a:r>
              <a:rPr lang="en-GB" sz="3200" b="1" dirty="0" err="1">
                <a:solidFill>
                  <a:prstClr val="black"/>
                </a:solidFill>
                <a:latin typeface="Century Gothic" pitchFamily="34" charset="0"/>
              </a:rPr>
              <a:t>là</a:t>
            </a:r>
            <a:r>
              <a:rPr lang="en-GB" sz="3200" b="1" dirty="0">
                <a:solidFill>
                  <a:prstClr val="black"/>
                </a:solidFill>
                <a:latin typeface="Century Gothic" pitchFamily="34" charset="0"/>
              </a:rPr>
              <a:t>?</a:t>
            </a:r>
          </a:p>
        </p:txBody>
      </p:sp>
      <p:sp>
        <p:nvSpPr>
          <p:cNvPr id="12" name="Rectangle 11"/>
          <p:cNvSpPr/>
          <p:nvPr/>
        </p:nvSpPr>
        <p:spPr>
          <a:xfrm>
            <a:off x="3588593" y="260648"/>
            <a:ext cx="2038846" cy="1200329"/>
          </a:xfrm>
          <a:prstGeom prst="rect">
            <a:avLst/>
          </a:prstGeom>
        </p:spPr>
        <p:txBody>
          <a:bodyPr wrap="square">
            <a:spAutoFit/>
          </a:bodyPr>
          <a:lstStyle/>
          <a:p>
            <a:pPr algn="ctr"/>
            <a:r>
              <a:rPr lang="en-GB" sz="2400" b="1" dirty="0" err="1">
                <a:solidFill>
                  <a:prstClr val="black"/>
                </a:solidFill>
                <a:latin typeface="Century Gothic" pitchFamily="34" charset="0"/>
              </a:rPr>
              <a:t>aller</a:t>
            </a:r>
            <a:r>
              <a:rPr lang="en-GB" sz="2400" b="1" dirty="0">
                <a:solidFill>
                  <a:prstClr val="black"/>
                </a:solidFill>
                <a:latin typeface="Century Gothic" pitchFamily="34" charset="0"/>
              </a:rPr>
              <a:t> à </a:t>
            </a:r>
            <a:r>
              <a:rPr lang="en-GB" sz="2400" b="1" dirty="0" err="1">
                <a:solidFill>
                  <a:prstClr val="black"/>
                </a:solidFill>
                <a:latin typeface="Century Gothic" pitchFamily="34" charset="0"/>
              </a:rPr>
              <a:t>mon</a:t>
            </a:r>
            <a:r>
              <a:rPr lang="en-GB" sz="2400" b="1" dirty="0">
                <a:solidFill>
                  <a:prstClr val="black"/>
                </a:solidFill>
                <a:latin typeface="Century Gothic" pitchFamily="34" charset="0"/>
              </a:rPr>
              <a:t> </a:t>
            </a:r>
            <a:r>
              <a:rPr lang="en-GB" sz="2400" b="1" dirty="0" err="1">
                <a:solidFill>
                  <a:prstClr val="black"/>
                </a:solidFill>
                <a:latin typeface="Century Gothic" pitchFamily="34" charset="0"/>
              </a:rPr>
              <a:t>cours</a:t>
            </a:r>
            <a:r>
              <a:rPr lang="en-GB" sz="2400" b="1" dirty="0">
                <a:solidFill>
                  <a:prstClr val="black"/>
                </a:solidFill>
                <a:latin typeface="Century Gothic" pitchFamily="34" charset="0"/>
              </a:rPr>
              <a:t> de </a:t>
            </a:r>
            <a:r>
              <a:rPr lang="en-GB" sz="2400" b="1" dirty="0" err="1">
                <a:solidFill>
                  <a:prstClr val="black"/>
                </a:solidFill>
                <a:latin typeface="Century Gothic" pitchFamily="34" charset="0"/>
              </a:rPr>
              <a:t>musique</a:t>
            </a:r>
            <a:r>
              <a:rPr lang="en-GB" sz="2400" b="1" dirty="0">
                <a:solidFill>
                  <a:prstClr val="black"/>
                </a:solidFill>
                <a:latin typeface="Century Gothic" pitchFamily="34" charset="0"/>
              </a:rPr>
              <a:t>?</a:t>
            </a:r>
          </a:p>
        </p:txBody>
      </p:sp>
      <p:pic>
        <p:nvPicPr>
          <p:cNvPr id="2" name="Picture 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12431" y="5247203"/>
            <a:ext cx="1362183" cy="1362183"/>
          </a:xfrm>
          <a:prstGeom prst="rect">
            <a:avLst/>
          </a:prstGeom>
        </p:spPr>
      </p:pic>
    </p:spTree>
    <p:extLst>
      <p:ext uri="{BB962C8B-B14F-4D97-AF65-F5344CB8AC3E}">
        <p14:creationId xmlns:p14="http://schemas.microsoft.com/office/powerpoint/2010/main" val="29574767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5400" dirty="0">
                <a:ln w="11430"/>
                <a:solidFill>
                  <a:prstClr val="black"/>
                </a:solidFill>
                <a:latin typeface="Berlin Sans FB Demi" pitchFamily="34" charset="0"/>
              </a:rPr>
              <a:t>Il </a:t>
            </a:r>
            <a:r>
              <a:rPr lang="en-GB" sz="5400" dirty="0" err="1">
                <a:ln w="11430"/>
                <a:solidFill>
                  <a:prstClr val="black"/>
                </a:solidFill>
                <a:latin typeface="Berlin Sans FB Demi" pitchFamily="34" charset="0"/>
              </a:rPr>
              <a:t>faut</a:t>
            </a:r>
            <a:r>
              <a:rPr lang="en-GB" sz="5400" dirty="0">
                <a:ln w="11430"/>
                <a:solidFill>
                  <a:prstClr val="black"/>
                </a:solidFill>
                <a:latin typeface="Berlin Sans FB Demi" pitchFamily="34" charset="0"/>
              </a:rPr>
              <a:t>…</a:t>
            </a:r>
            <a:endParaRPr lang="en-GB" sz="40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555594" y="365755"/>
            <a:ext cx="1872208" cy="830997"/>
          </a:xfrm>
          <a:prstGeom prst="rect">
            <a:avLst/>
          </a:prstGeom>
          <a:noFill/>
        </p:spPr>
        <p:txBody>
          <a:bodyPr wrap="square" rtlCol="0">
            <a:spAutoFit/>
          </a:bodyPr>
          <a:lstStyle/>
          <a:p>
            <a:pPr algn="ctr"/>
            <a:r>
              <a:rPr lang="en-GB" sz="2400" b="1" dirty="0" err="1">
                <a:solidFill>
                  <a:prstClr val="black"/>
                </a:solidFill>
                <a:latin typeface="Century Gothic" pitchFamily="34" charset="0"/>
              </a:rPr>
              <a:t>travailler</a:t>
            </a:r>
            <a:r>
              <a:rPr lang="en-GB" sz="2400" b="1" dirty="0">
                <a:solidFill>
                  <a:prstClr val="black"/>
                </a:solidFill>
                <a:latin typeface="Century Gothic" pitchFamily="34" charset="0"/>
              </a:rPr>
              <a:t> à </a:t>
            </a:r>
            <a:r>
              <a:rPr lang="en-GB" sz="2400" b="1" dirty="0" err="1">
                <a:solidFill>
                  <a:prstClr val="black"/>
                </a:solidFill>
                <a:latin typeface="Century Gothic" pitchFamily="34" charset="0"/>
              </a:rPr>
              <a:t>deux</a:t>
            </a:r>
            <a:r>
              <a:rPr lang="en-GB" sz="2400" b="1" dirty="0">
                <a:solidFill>
                  <a:prstClr val="black"/>
                </a:solidFill>
                <a:latin typeface="Century Gothic" pitchFamily="34" charset="0"/>
              </a:rPr>
              <a:t>?</a:t>
            </a:r>
            <a:endParaRPr lang="en-GB" sz="1200" b="1" dirty="0">
              <a:solidFill>
                <a:prstClr val="black"/>
              </a:solidFill>
              <a:latin typeface="Century Gothic" pitchFamily="34" charset="0"/>
            </a:endParaRPr>
          </a:p>
        </p:txBody>
      </p:sp>
      <p:sp>
        <p:nvSpPr>
          <p:cNvPr id="26" name="TextBox 25"/>
          <p:cNvSpPr txBox="1"/>
          <p:nvPr/>
        </p:nvSpPr>
        <p:spPr>
          <a:xfrm>
            <a:off x="3547846" y="469121"/>
            <a:ext cx="2248290" cy="1015663"/>
          </a:xfrm>
          <a:prstGeom prst="rect">
            <a:avLst/>
          </a:prstGeom>
          <a:noFill/>
        </p:spPr>
        <p:txBody>
          <a:bodyPr wrap="square" rtlCol="0">
            <a:spAutoFit/>
          </a:bodyPr>
          <a:lstStyle/>
          <a:p>
            <a:pPr algn="ctr"/>
            <a:r>
              <a:rPr lang="en-GB" sz="3600" b="1" dirty="0" err="1">
                <a:solidFill>
                  <a:prstClr val="black"/>
                </a:solidFill>
                <a:latin typeface="Century Gothic" pitchFamily="34" charset="0"/>
              </a:rPr>
              <a:t>écrire</a:t>
            </a:r>
            <a:r>
              <a:rPr lang="en-GB" sz="3600" b="1" dirty="0">
                <a:solidFill>
                  <a:prstClr val="black"/>
                </a:solidFill>
                <a:latin typeface="Century Gothic" pitchFamily="34" charset="0"/>
              </a:rPr>
              <a:t>?</a:t>
            </a:r>
          </a:p>
          <a:p>
            <a:endParaRPr lang="en-GB" sz="2400" dirty="0">
              <a:solidFill>
                <a:prstClr val="black"/>
              </a:solidFill>
            </a:endParaRPr>
          </a:p>
        </p:txBody>
      </p:sp>
      <p:sp>
        <p:nvSpPr>
          <p:cNvPr id="27" name="TextBox 26"/>
          <p:cNvSpPr txBox="1"/>
          <p:nvPr/>
        </p:nvSpPr>
        <p:spPr>
          <a:xfrm>
            <a:off x="6380040" y="300572"/>
            <a:ext cx="2448272" cy="861774"/>
          </a:xfrm>
          <a:prstGeom prst="rect">
            <a:avLst/>
          </a:prstGeom>
          <a:noFill/>
        </p:spPr>
        <p:txBody>
          <a:bodyPr wrap="square" rtlCol="0">
            <a:spAutoFit/>
          </a:bodyPr>
          <a:lstStyle/>
          <a:p>
            <a:pPr algn="ctr"/>
            <a:r>
              <a:rPr lang="en-GB" sz="2800" b="1" dirty="0" err="1">
                <a:solidFill>
                  <a:prstClr val="black"/>
                </a:solidFill>
                <a:latin typeface="Century Gothic" pitchFamily="34" charset="0"/>
              </a:rPr>
              <a:t>parler</a:t>
            </a:r>
            <a:r>
              <a:rPr lang="en-GB" sz="3200" b="1" dirty="0">
                <a:solidFill>
                  <a:prstClr val="black"/>
                </a:solidFill>
                <a:latin typeface="Century Gothic" pitchFamily="34" charset="0"/>
              </a:rPr>
              <a:t>?</a:t>
            </a:r>
          </a:p>
          <a:p>
            <a:endParaRPr lang="en-GB" dirty="0">
              <a:solidFill>
                <a:prstClr val="black"/>
              </a:solidFill>
            </a:endParaRPr>
          </a:p>
        </p:txBody>
      </p:sp>
      <p:sp>
        <p:nvSpPr>
          <p:cNvPr id="29" name="TextBox 28"/>
          <p:cNvSpPr txBox="1"/>
          <p:nvPr/>
        </p:nvSpPr>
        <p:spPr>
          <a:xfrm>
            <a:off x="6412124" y="4430142"/>
            <a:ext cx="2448272" cy="1231106"/>
          </a:xfrm>
          <a:prstGeom prst="rect">
            <a:avLst/>
          </a:prstGeom>
          <a:noFill/>
        </p:spPr>
        <p:txBody>
          <a:bodyPr wrap="square" rtlCol="0">
            <a:spAutoFit/>
          </a:bodyPr>
          <a:lstStyle/>
          <a:p>
            <a:pPr algn="ctr"/>
            <a:r>
              <a:rPr lang="en-GB" sz="2800" b="1" dirty="0" err="1">
                <a:solidFill>
                  <a:prstClr val="black"/>
                </a:solidFill>
                <a:latin typeface="Century Gothic" pitchFamily="34" charset="0"/>
              </a:rPr>
              <a:t>vous</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donner</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nos</a:t>
            </a:r>
            <a:r>
              <a:rPr lang="en-GB" sz="2800" b="1" dirty="0">
                <a:solidFill>
                  <a:prstClr val="black"/>
                </a:solidFill>
                <a:latin typeface="Century Gothic" pitchFamily="34" charset="0"/>
              </a:rPr>
              <a:t> cahiers?</a:t>
            </a:r>
          </a:p>
          <a:p>
            <a:endParaRPr lang="en-GB" dirty="0">
              <a:solidFill>
                <a:prstClr val="black"/>
              </a:solidFill>
            </a:endParaRPr>
          </a:p>
        </p:txBody>
      </p:sp>
      <p:sp>
        <p:nvSpPr>
          <p:cNvPr id="30" name="TextBox 29"/>
          <p:cNvSpPr txBox="1"/>
          <p:nvPr/>
        </p:nvSpPr>
        <p:spPr>
          <a:xfrm>
            <a:off x="3459796" y="4417948"/>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coller</a:t>
            </a:r>
            <a:r>
              <a:rPr lang="en-GB" sz="2800" b="1" dirty="0">
                <a:solidFill>
                  <a:prstClr val="black"/>
                </a:solidFill>
                <a:latin typeface="Century Gothic" pitchFamily="34" charset="0"/>
              </a:rPr>
              <a:t>?</a:t>
            </a:r>
            <a:endParaRPr lang="en-GB" b="1" dirty="0">
              <a:solidFill>
                <a:prstClr val="black"/>
              </a:solidFill>
              <a:latin typeface="Century Gothic"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20" y="1093244"/>
            <a:ext cx="875855" cy="1269356"/>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79938" y="1095566"/>
            <a:ext cx="875855" cy="12693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748" y="1093244"/>
            <a:ext cx="1490038" cy="133952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3242"/>
          <a:stretch/>
        </p:blipFill>
        <p:spPr>
          <a:xfrm>
            <a:off x="6672928" y="836712"/>
            <a:ext cx="1811386" cy="164871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1964" y="4941168"/>
            <a:ext cx="695879" cy="156572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8558" y="5244382"/>
            <a:ext cx="806919" cy="142171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2011" y="5461941"/>
            <a:ext cx="634266" cy="587753"/>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266" y="4842277"/>
            <a:ext cx="1283236" cy="1827083"/>
          </a:xfrm>
          <a:prstGeom prst="rect">
            <a:avLst/>
          </a:prstGeom>
        </p:spPr>
      </p:pic>
      <p:sp>
        <p:nvSpPr>
          <p:cNvPr id="32" name="TextBox 31"/>
          <p:cNvSpPr txBox="1"/>
          <p:nvPr/>
        </p:nvSpPr>
        <p:spPr>
          <a:xfrm>
            <a:off x="251545" y="4365104"/>
            <a:ext cx="2592263" cy="461665"/>
          </a:xfrm>
          <a:prstGeom prst="rect">
            <a:avLst/>
          </a:prstGeom>
          <a:noFill/>
        </p:spPr>
        <p:txBody>
          <a:bodyPr wrap="square" rtlCol="0">
            <a:spAutoFit/>
          </a:bodyPr>
          <a:lstStyle/>
          <a:p>
            <a:pPr algn="ctr"/>
            <a:r>
              <a:rPr lang="en-GB" sz="2400" b="1" dirty="0" err="1">
                <a:solidFill>
                  <a:prstClr val="black"/>
                </a:solidFill>
                <a:latin typeface="Century Gothic" pitchFamily="34" charset="0"/>
              </a:rPr>
              <a:t>mémoriser</a:t>
            </a:r>
            <a:r>
              <a:rPr lang="en-GB" sz="2400" b="1" dirty="0">
                <a:solidFill>
                  <a:prstClr val="black"/>
                </a:solidFill>
                <a:latin typeface="Century Gothic" pitchFamily="34" charset="0"/>
              </a:rPr>
              <a:t>?</a:t>
            </a:r>
            <a:endParaRPr lang="en-GB" sz="1100" b="1" dirty="0">
              <a:solidFill>
                <a:prstClr val="black"/>
              </a:solidFill>
              <a:latin typeface="Century Gothic" pitchFamily="34" charset="0"/>
            </a:endParaRP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368" y="5045695"/>
            <a:ext cx="572367" cy="566643"/>
          </a:xfrm>
          <a:prstGeom prst="rect">
            <a:avLst/>
          </a:prstGeom>
        </p:spPr>
      </p:pic>
      <p:sp>
        <p:nvSpPr>
          <p:cNvPr id="10" name="Down Arrow 9"/>
          <p:cNvSpPr/>
          <p:nvPr/>
        </p:nvSpPr>
        <p:spPr>
          <a:xfrm>
            <a:off x="1651756" y="4725144"/>
            <a:ext cx="304074" cy="529171"/>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Plus 10"/>
          <p:cNvSpPr/>
          <p:nvPr/>
        </p:nvSpPr>
        <p:spPr>
          <a:xfrm>
            <a:off x="1315131" y="1162346"/>
            <a:ext cx="336625" cy="4022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4842287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4800" dirty="0" err="1">
                <a:ln w="11430"/>
                <a:solidFill>
                  <a:prstClr val="black"/>
                </a:solidFill>
                <a:latin typeface="Berlin Sans FB Demi" pitchFamily="34" charset="0"/>
              </a:rPr>
              <a:t>Pouvez-vous</a:t>
            </a:r>
            <a:r>
              <a:rPr lang="en-GB" sz="4800" dirty="0">
                <a:ln w="11430"/>
                <a:solidFill>
                  <a:prstClr val="black"/>
                </a:solidFill>
                <a:latin typeface="Berlin Sans FB Demi" pitchFamily="34" charset="0"/>
              </a:rPr>
              <a:t>…</a:t>
            </a:r>
            <a:endParaRPr lang="en-GB" sz="36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9647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251520" y="436748"/>
            <a:ext cx="2576246" cy="446276"/>
          </a:xfrm>
          <a:prstGeom prst="rect">
            <a:avLst/>
          </a:prstGeom>
          <a:noFill/>
        </p:spPr>
        <p:txBody>
          <a:bodyPr wrap="square" rtlCol="0">
            <a:spAutoFit/>
          </a:bodyPr>
          <a:lstStyle/>
          <a:p>
            <a:pPr algn="ctr"/>
            <a:r>
              <a:rPr lang="en-GB" sz="2300" b="1" dirty="0" err="1">
                <a:solidFill>
                  <a:prstClr val="black"/>
                </a:solidFill>
                <a:latin typeface="Century Gothic" pitchFamily="34" charset="0"/>
              </a:rPr>
              <a:t>répéter</a:t>
            </a:r>
            <a:r>
              <a:rPr lang="en-GB" sz="2300" b="1" dirty="0">
                <a:solidFill>
                  <a:prstClr val="black"/>
                </a:solidFill>
                <a:latin typeface="Century Gothic" pitchFamily="34" charset="0"/>
              </a:rPr>
              <a:t>?</a:t>
            </a:r>
          </a:p>
        </p:txBody>
      </p:sp>
      <p:sp>
        <p:nvSpPr>
          <p:cNvPr id="26" name="TextBox 25"/>
          <p:cNvSpPr txBox="1"/>
          <p:nvPr/>
        </p:nvSpPr>
        <p:spPr>
          <a:xfrm>
            <a:off x="3507922" y="388693"/>
            <a:ext cx="2248290" cy="1107996"/>
          </a:xfrm>
          <a:prstGeom prst="rect">
            <a:avLst/>
          </a:prstGeom>
          <a:noFill/>
        </p:spPr>
        <p:txBody>
          <a:bodyPr wrap="square" rtlCol="0">
            <a:spAutoFit/>
          </a:bodyPr>
          <a:lstStyle/>
          <a:p>
            <a:pPr algn="ctr"/>
            <a:r>
              <a:rPr lang="en-GB" sz="2400" b="1" dirty="0" err="1">
                <a:solidFill>
                  <a:prstClr val="black"/>
                </a:solidFill>
                <a:latin typeface="Century Gothic" pitchFamily="34" charset="0"/>
              </a:rPr>
              <a:t>parler</a:t>
            </a:r>
            <a:r>
              <a:rPr lang="en-GB" sz="2400" b="1" dirty="0">
                <a:solidFill>
                  <a:prstClr val="black"/>
                </a:solidFill>
                <a:latin typeface="Century Gothic" pitchFamily="34" charset="0"/>
              </a:rPr>
              <a:t> plus </a:t>
            </a:r>
            <a:r>
              <a:rPr lang="en-GB" sz="2400" b="1" dirty="0" err="1">
                <a:solidFill>
                  <a:prstClr val="black"/>
                </a:solidFill>
                <a:latin typeface="Century Gothic" pitchFamily="34" charset="0"/>
              </a:rPr>
              <a:t>lentement</a:t>
            </a:r>
            <a:r>
              <a:rPr lang="en-GB" sz="2400" b="1" dirty="0">
                <a:solidFill>
                  <a:prstClr val="black"/>
                </a:solidFill>
                <a:latin typeface="Century Gothic" pitchFamily="34" charset="0"/>
              </a:rPr>
              <a:t>?</a:t>
            </a:r>
          </a:p>
          <a:p>
            <a:endParaRPr lang="en-GB" dirty="0">
              <a:solidFill>
                <a:prstClr val="black"/>
              </a:solidFill>
            </a:endParaRPr>
          </a:p>
        </p:txBody>
      </p:sp>
      <p:sp>
        <p:nvSpPr>
          <p:cNvPr id="27" name="TextBox 26"/>
          <p:cNvSpPr txBox="1"/>
          <p:nvPr/>
        </p:nvSpPr>
        <p:spPr>
          <a:xfrm>
            <a:off x="6372200" y="404664"/>
            <a:ext cx="2448272" cy="1107996"/>
          </a:xfrm>
          <a:prstGeom prst="rect">
            <a:avLst/>
          </a:prstGeom>
          <a:noFill/>
        </p:spPr>
        <p:txBody>
          <a:bodyPr wrap="square" rtlCol="0">
            <a:spAutoFit/>
          </a:bodyPr>
          <a:lstStyle/>
          <a:p>
            <a:pPr algn="ctr"/>
            <a:r>
              <a:rPr lang="en-GB" sz="2400" b="1" dirty="0" err="1">
                <a:solidFill>
                  <a:prstClr val="black"/>
                </a:solidFill>
                <a:latin typeface="Century Gothic" pitchFamily="34" charset="0"/>
              </a:rPr>
              <a:t>donner</a:t>
            </a:r>
            <a:r>
              <a:rPr lang="en-GB" sz="2400" b="1" dirty="0">
                <a:solidFill>
                  <a:prstClr val="black"/>
                </a:solidFill>
                <a:latin typeface="Century Gothic" pitchFamily="34" charset="0"/>
              </a:rPr>
              <a:t> un </a:t>
            </a:r>
            <a:r>
              <a:rPr lang="en-GB" sz="2400" b="1" dirty="0" err="1">
                <a:solidFill>
                  <a:prstClr val="black"/>
                </a:solidFill>
                <a:latin typeface="Century Gothic" pitchFamily="34" charset="0"/>
              </a:rPr>
              <a:t>exemple</a:t>
            </a:r>
            <a:r>
              <a:rPr lang="en-GB" sz="2400" b="1" dirty="0">
                <a:solidFill>
                  <a:prstClr val="black"/>
                </a:solidFill>
                <a:latin typeface="Century Gothic" pitchFamily="34" charset="0"/>
              </a:rPr>
              <a:t>?</a:t>
            </a:r>
          </a:p>
          <a:p>
            <a:endParaRPr lang="en-GB" dirty="0">
              <a:solidFill>
                <a:prstClr val="black"/>
              </a:solidFill>
            </a:endParaRPr>
          </a:p>
        </p:txBody>
      </p:sp>
      <p:sp>
        <p:nvSpPr>
          <p:cNvPr id="29" name="TextBox 28"/>
          <p:cNvSpPr txBox="1"/>
          <p:nvPr/>
        </p:nvSpPr>
        <p:spPr>
          <a:xfrm>
            <a:off x="6516216" y="4428981"/>
            <a:ext cx="2448272" cy="800219"/>
          </a:xfrm>
          <a:prstGeom prst="rect">
            <a:avLst/>
          </a:prstGeom>
          <a:noFill/>
        </p:spPr>
        <p:txBody>
          <a:bodyPr wrap="square" rtlCol="0">
            <a:spAutoFit/>
          </a:bodyPr>
          <a:lstStyle/>
          <a:p>
            <a:pPr algn="ctr"/>
            <a:r>
              <a:rPr lang="en-GB" sz="2800" b="1" dirty="0">
                <a:solidFill>
                  <a:prstClr val="black"/>
                </a:solidFill>
                <a:latin typeface="Century Gothic" pitchFamily="34" charset="0"/>
              </a:rPr>
              <a:t>lire </a:t>
            </a:r>
            <a:r>
              <a:rPr lang="en-GB" sz="2800" b="1" dirty="0" err="1">
                <a:solidFill>
                  <a:prstClr val="black"/>
                </a:solidFill>
                <a:latin typeface="Century Gothic" pitchFamily="34" charset="0"/>
              </a:rPr>
              <a:t>ça</a:t>
            </a:r>
            <a:r>
              <a:rPr lang="en-GB" sz="2800" b="1" dirty="0">
                <a:solidFill>
                  <a:prstClr val="black"/>
                </a:solidFill>
                <a:latin typeface="Century Gothic" pitchFamily="34" charset="0"/>
              </a:rPr>
              <a:t>?</a:t>
            </a:r>
          </a:p>
          <a:p>
            <a:endParaRPr lang="en-GB" dirty="0">
              <a:solidFill>
                <a:prstClr val="black"/>
              </a:solidFill>
            </a:endParaRPr>
          </a:p>
        </p:txBody>
      </p:sp>
      <p:sp>
        <p:nvSpPr>
          <p:cNvPr id="30" name="TextBox 29"/>
          <p:cNvSpPr txBox="1"/>
          <p:nvPr/>
        </p:nvSpPr>
        <p:spPr>
          <a:xfrm>
            <a:off x="3331847" y="4365104"/>
            <a:ext cx="2568381" cy="954107"/>
          </a:xfrm>
          <a:prstGeom prst="rect">
            <a:avLst/>
          </a:prstGeom>
          <a:noFill/>
        </p:spPr>
        <p:txBody>
          <a:bodyPr wrap="square" rtlCol="0">
            <a:spAutoFit/>
          </a:bodyPr>
          <a:lstStyle/>
          <a:p>
            <a:pPr algn="ctr"/>
            <a:r>
              <a:rPr lang="en-GB" sz="2800" b="1" dirty="0">
                <a:solidFill>
                  <a:prstClr val="black"/>
                </a:solidFill>
                <a:latin typeface="Century Gothic" pitchFamily="34" charset="0"/>
              </a:rPr>
              <a:t>signer </a:t>
            </a:r>
            <a:r>
              <a:rPr lang="en-GB" sz="2800" b="1" dirty="0" err="1">
                <a:solidFill>
                  <a:prstClr val="black"/>
                </a:solidFill>
                <a:latin typeface="Century Gothic" pitchFamily="34" charset="0"/>
              </a:rPr>
              <a:t>mon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mérite</a:t>
            </a:r>
            <a:r>
              <a:rPr lang="en-GB" sz="2800" b="1" dirty="0">
                <a:solidFill>
                  <a:prstClr val="black"/>
                </a:solidFill>
                <a:latin typeface="Century Gothic" pitchFamily="34" charset="0"/>
              </a:rPr>
              <a:t>?</a:t>
            </a:r>
            <a:endParaRPr lang="en-GB" b="1" dirty="0">
              <a:solidFill>
                <a:prstClr val="black"/>
              </a:solidFill>
              <a:latin typeface="Century Gothic" pitchFamily="34" charset="0"/>
            </a:endParaRPr>
          </a:p>
        </p:txBody>
      </p:sp>
      <p:sp>
        <p:nvSpPr>
          <p:cNvPr id="31" name="TextBox 30"/>
          <p:cNvSpPr txBox="1"/>
          <p:nvPr/>
        </p:nvSpPr>
        <p:spPr>
          <a:xfrm>
            <a:off x="235503" y="4417948"/>
            <a:ext cx="2592263"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m’aider</a:t>
            </a:r>
            <a:r>
              <a:rPr lang="en-GB" sz="2800" b="1" dirty="0">
                <a:solidFill>
                  <a:prstClr val="black"/>
                </a:solidFill>
                <a:latin typeface="Century Gothic" pitchFamily="34" charset="0"/>
              </a:rPr>
              <a:t>?</a:t>
            </a:r>
            <a:endParaRPr lang="en-GB" sz="1200" b="1" dirty="0">
              <a:solidFill>
                <a:prstClr val="black"/>
              </a:solidFill>
              <a:latin typeface="Century Gothic"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67" y="1102606"/>
            <a:ext cx="807161" cy="1447998"/>
          </a:xfrm>
          <a:prstGeom prst="rect">
            <a:avLst/>
          </a:prstGeom>
          <a:solidFill>
            <a:schemeClr val="bg1"/>
          </a:solidFill>
        </p:spPr>
      </p:pic>
      <p:sp>
        <p:nvSpPr>
          <p:cNvPr id="6" name="Rounded Rectangular Callout 5"/>
          <p:cNvSpPr/>
          <p:nvPr/>
        </p:nvSpPr>
        <p:spPr>
          <a:xfrm>
            <a:off x="235503" y="989730"/>
            <a:ext cx="937048" cy="434804"/>
          </a:xfrm>
          <a:prstGeom prst="wedgeRoundRectCallout">
            <a:avLst>
              <a:gd name="adj1" fmla="val 42510"/>
              <a:gd name="adj2" fmla="val 9814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p>
        </p:txBody>
      </p:sp>
      <p:sp>
        <p:nvSpPr>
          <p:cNvPr id="35" name="Rounded Rectangular Callout 34"/>
          <p:cNvSpPr/>
          <p:nvPr/>
        </p:nvSpPr>
        <p:spPr>
          <a:xfrm>
            <a:off x="1858634" y="980728"/>
            <a:ext cx="937048" cy="443805"/>
          </a:xfrm>
          <a:prstGeom prst="wedgeRoundRectCallout">
            <a:avLst>
              <a:gd name="adj1" fmla="val -51649"/>
              <a:gd name="adj2" fmla="val 10138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p>
        </p:txBody>
      </p:sp>
      <p:sp>
        <p:nvSpPr>
          <p:cNvPr id="37" name="Rounded Rectangular Callout 36"/>
          <p:cNvSpPr/>
          <p:nvPr/>
        </p:nvSpPr>
        <p:spPr>
          <a:xfrm>
            <a:off x="682624" y="1914076"/>
            <a:ext cx="937048" cy="434804"/>
          </a:xfrm>
          <a:prstGeom prst="wedgeRoundRectCallout">
            <a:avLst>
              <a:gd name="adj1" fmla="val 11694"/>
              <a:gd name="adj2" fmla="val -12691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374" y="1196752"/>
            <a:ext cx="1344650" cy="71266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9055" y="1960439"/>
            <a:ext cx="783025" cy="532457"/>
          </a:xfrm>
          <a:prstGeom prst="rect">
            <a:avLst/>
          </a:prstGeom>
        </p:spPr>
      </p:pic>
      <p:sp>
        <p:nvSpPr>
          <p:cNvPr id="9" name="Rounded Rectangular Callout 8"/>
          <p:cNvSpPr/>
          <p:nvPr/>
        </p:nvSpPr>
        <p:spPr>
          <a:xfrm>
            <a:off x="5004048" y="1315144"/>
            <a:ext cx="896180" cy="457672"/>
          </a:xfrm>
          <a:prstGeom prst="wedgeRoundRectCallout">
            <a:avLst>
              <a:gd name="adj1" fmla="val -76791"/>
              <a:gd name="adj2" fmla="val 1693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black"/>
                </a:solidFill>
              </a:rPr>
              <a:t>Bonjour</a:t>
            </a:r>
          </a:p>
        </p:txBody>
      </p:sp>
      <p:sp>
        <p:nvSpPr>
          <p:cNvPr id="38" name="Rounded Rectangular Callout 37"/>
          <p:cNvSpPr/>
          <p:nvPr/>
        </p:nvSpPr>
        <p:spPr>
          <a:xfrm>
            <a:off x="3779912" y="2018675"/>
            <a:ext cx="624905" cy="330205"/>
          </a:xfrm>
          <a:prstGeom prst="wedgeRoundRectCallout">
            <a:avLst>
              <a:gd name="adj1" fmla="val 70616"/>
              <a:gd name="adj2" fmla="val 6099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solidFill>
                  <a:prstClr val="black"/>
                </a:solidFill>
              </a:rPr>
              <a:t>Ça</a:t>
            </a:r>
            <a:r>
              <a:rPr lang="en-GB" sz="1200" dirty="0">
                <a:solidFill>
                  <a:prstClr val="black"/>
                </a:solidFill>
              </a:rPr>
              <a:t> </a:t>
            </a:r>
            <a:r>
              <a:rPr lang="en-GB" sz="1200" dirty="0" err="1">
                <a:solidFill>
                  <a:prstClr val="black"/>
                </a:solidFill>
              </a:rPr>
              <a:t>va</a:t>
            </a:r>
            <a:r>
              <a:rPr lang="en-GB" sz="1200" dirty="0">
                <a:solidFill>
                  <a:prstClr val="black"/>
                </a:solidFill>
              </a:rPr>
              <a:t>?</a:t>
            </a:r>
          </a:p>
        </p:txBody>
      </p:sp>
      <p:sp>
        <p:nvSpPr>
          <p:cNvPr id="39" name="TextBox 3"/>
          <p:cNvSpPr txBox="1">
            <a:spLocks noChangeArrowheads="1"/>
          </p:cNvSpPr>
          <p:nvPr/>
        </p:nvSpPr>
        <p:spPr bwMode="auto">
          <a:xfrm>
            <a:off x="6372200" y="1340768"/>
            <a:ext cx="266382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300" dirty="0">
                <a:solidFill>
                  <a:prstClr val="black"/>
                </a:solidFill>
                <a:latin typeface="Lucida Handwriting" pitchFamily="66" charset="0"/>
              </a:rPr>
              <a:t>e</a:t>
            </a:r>
            <a:r>
              <a:rPr lang="en-GB" sz="2300" dirty="0" smtClean="0">
                <a:solidFill>
                  <a:prstClr val="black"/>
                </a:solidFill>
                <a:latin typeface="Lucida Handwriting" pitchFamily="66" charset="0"/>
              </a:rPr>
              <a:t>x: </a:t>
            </a:r>
            <a:r>
              <a:rPr lang="en-GB" sz="2300" dirty="0" err="1" smtClean="0">
                <a:solidFill>
                  <a:prstClr val="black"/>
                </a:solidFill>
                <a:latin typeface="Lucida Handwriting" pitchFamily="66" charset="0"/>
              </a:rPr>
              <a:t>J’adore</a:t>
            </a:r>
            <a:r>
              <a:rPr lang="en-GB" sz="2300" dirty="0" smtClean="0">
                <a:solidFill>
                  <a:prstClr val="black"/>
                </a:solidFill>
                <a:latin typeface="Lucida Handwriting" pitchFamily="66" charset="0"/>
              </a:rPr>
              <a:t> la </a:t>
            </a:r>
            <a:r>
              <a:rPr lang="en-GB" sz="2300" dirty="0" err="1" smtClean="0">
                <a:solidFill>
                  <a:prstClr val="black"/>
                </a:solidFill>
                <a:latin typeface="Lucida Handwriting" pitchFamily="66" charset="0"/>
              </a:rPr>
              <a:t>musique</a:t>
            </a:r>
            <a:r>
              <a:rPr lang="en-GB" sz="2300" dirty="0" smtClean="0">
                <a:solidFill>
                  <a:prstClr val="black"/>
                </a:solidFill>
                <a:latin typeface="Lucida Handwriting" pitchFamily="66" charset="0"/>
              </a:rPr>
              <a:t>!</a:t>
            </a:r>
            <a:endParaRPr lang="en-GB" sz="2300" dirty="0">
              <a:solidFill>
                <a:prstClr val="black"/>
              </a:solidFill>
              <a:latin typeface="Lucida Handwriting" pitchFamily="66" charset="0"/>
            </a:endParaRP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592" y="4948438"/>
            <a:ext cx="1136760" cy="1546825"/>
          </a:xfrm>
          <a:prstGeom prst="rect">
            <a:avLst/>
          </a:prstGeom>
        </p:spPr>
      </p:pic>
      <p:pic>
        <p:nvPicPr>
          <p:cNvPr id="43" name="Picture 5"/>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159746" y="5229200"/>
            <a:ext cx="12763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5-Point Star 43"/>
          <p:cNvSpPr/>
          <p:nvPr/>
        </p:nvSpPr>
        <p:spPr>
          <a:xfrm>
            <a:off x="3659063" y="5369942"/>
            <a:ext cx="701675" cy="66198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41" name="Picture 2" descr="https://encrypted-tbn3.gstatic.com/images?q=tbn:ANd9GcTE5ZsxMlkDZA_v-Sza8ypHMt9ZxsdqwSp5tfolK1yIbKPO_Q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1018" y="4924375"/>
            <a:ext cx="150177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2605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err="1">
                <a:ln w="11430"/>
                <a:solidFill>
                  <a:prstClr val="black"/>
                </a:solidFill>
                <a:latin typeface="Berlin Sans FB Demi" pitchFamily="34" charset="0"/>
              </a:rPr>
              <a:t>C’était</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587678" y="262389"/>
            <a:ext cx="1872208"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facile</a:t>
            </a:r>
            <a:endParaRPr lang="en-GB" b="1" dirty="0">
              <a:solidFill>
                <a:prstClr val="black"/>
              </a:solidFill>
              <a:latin typeface="Century Gothic" pitchFamily="34" charset="0"/>
            </a:endParaRPr>
          </a:p>
        </p:txBody>
      </p:sp>
      <p:sp>
        <p:nvSpPr>
          <p:cNvPr id="26" name="TextBox 25"/>
          <p:cNvSpPr txBox="1"/>
          <p:nvPr/>
        </p:nvSpPr>
        <p:spPr>
          <a:xfrm>
            <a:off x="3491880" y="324525"/>
            <a:ext cx="2248290"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difficile</a:t>
            </a:r>
            <a:endParaRPr lang="en-GB" sz="28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372200" y="476672"/>
            <a:ext cx="2448272" cy="1200329"/>
          </a:xfrm>
          <a:prstGeom prst="rect">
            <a:avLst/>
          </a:prstGeom>
          <a:noFill/>
        </p:spPr>
        <p:txBody>
          <a:bodyPr wrap="square" rtlCol="0">
            <a:spAutoFit/>
          </a:bodyPr>
          <a:lstStyle/>
          <a:p>
            <a:pPr algn="ctr"/>
            <a:r>
              <a:rPr lang="en-GB" sz="4400" b="1" dirty="0">
                <a:solidFill>
                  <a:prstClr val="black"/>
                </a:solidFill>
                <a:latin typeface="Century Gothic" pitchFamily="34" charset="0"/>
              </a:rPr>
              <a:t>pas mal</a:t>
            </a:r>
          </a:p>
          <a:p>
            <a:endParaRPr lang="en-GB" sz="2800" dirty="0">
              <a:solidFill>
                <a:prstClr val="black"/>
              </a:solidFill>
            </a:endParaRPr>
          </a:p>
        </p:txBody>
      </p:sp>
      <p:sp>
        <p:nvSpPr>
          <p:cNvPr id="29" name="TextBox 28"/>
          <p:cNvSpPr txBox="1"/>
          <p:nvPr/>
        </p:nvSpPr>
        <p:spPr>
          <a:xfrm>
            <a:off x="6412124" y="4500989"/>
            <a:ext cx="2448272" cy="800219"/>
          </a:xfrm>
          <a:prstGeom prst="rect">
            <a:avLst/>
          </a:prstGeom>
          <a:noFill/>
        </p:spPr>
        <p:txBody>
          <a:bodyPr wrap="square" rtlCol="0">
            <a:spAutoFit/>
          </a:bodyPr>
          <a:lstStyle/>
          <a:p>
            <a:pPr algn="ctr"/>
            <a:r>
              <a:rPr lang="en-GB" sz="2800" b="1" dirty="0" err="1">
                <a:solidFill>
                  <a:prstClr val="black"/>
                </a:solidFill>
                <a:latin typeface="Century Gothic" pitchFamily="34" charset="0"/>
              </a:rPr>
              <a:t>affreux</a:t>
            </a:r>
            <a:r>
              <a:rPr lang="en-GB" sz="2800" b="1" dirty="0">
                <a:solidFill>
                  <a:prstClr val="black"/>
                </a:solidFill>
                <a:latin typeface="Century Gothic" pitchFamily="34" charset="0"/>
              </a:rPr>
              <a:t>!</a:t>
            </a:r>
            <a:endParaRPr lang="en-GB" sz="20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387788" y="4642973"/>
            <a:ext cx="2536322"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ennuyeux</a:t>
            </a:r>
            <a:endParaRPr lang="en-GB" b="1" dirty="0">
              <a:solidFill>
                <a:prstClr val="black"/>
              </a:solidFill>
              <a:latin typeface="Century Gothic" pitchFamily="34" charset="0"/>
            </a:endParaRPr>
          </a:p>
        </p:txBody>
      </p:sp>
      <p:sp>
        <p:nvSpPr>
          <p:cNvPr id="31" name="TextBox 30"/>
          <p:cNvSpPr txBox="1"/>
          <p:nvPr/>
        </p:nvSpPr>
        <p:spPr>
          <a:xfrm>
            <a:off x="179512" y="4294837"/>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rigolo</a:t>
            </a:r>
            <a:r>
              <a:rPr lang="en-GB" sz="3200" b="1" dirty="0">
                <a:solidFill>
                  <a:prstClr val="black"/>
                </a:solidFill>
                <a:latin typeface="Century Gothic" pitchFamily="34" charset="0"/>
              </a:rPr>
              <a:t>!</a:t>
            </a:r>
            <a:endParaRPr lang="en-GB" sz="1400" b="1" dirty="0">
              <a:solidFill>
                <a:prstClr val="black"/>
              </a:solidFill>
              <a:latin typeface="Century Gothic"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856455"/>
            <a:ext cx="1512168" cy="17323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1010256"/>
            <a:ext cx="1299326" cy="117372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941168"/>
            <a:ext cx="1540928" cy="16458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0092" y="5150151"/>
            <a:ext cx="1011930" cy="1431159"/>
          </a:xfrm>
          <a:prstGeom prst="rect">
            <a:avLst/>
          </a:prstGeom>
        </p:spPr>
      </p:pic>
      <p:sp>
        <p:nvSpPr>
          <p:cNvPr id="6" name="Oval Callout 5"/>
          <p:cNvSpPr/>
          <p:nvPr/>
        </p:nvSpPr>
        <p:spPr>
          <a:xfrm>
            <a:off x="1619672" y="5085184"/>
            <a:ext cx="1206559" cy="613949"/>
          </a:xfrm>
          <a:prstGeom prst="wedgeEllipseCallout">
            <a:avLst>
              <a:gd name="adj1" fmla="val -63684"/>
              <a:gd name="adj2" fmla="val -804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Century Gothic" pitchFamily="34" charset="0"/>
              </a:rPr>
              <a:t>Ha </a:t>
            </a:r>
            <a:r>
              <a:rPr lang="en-GB" b="1" dirty="0" err="1">
                <a:solidFill>
                  <a:prstClr val="black"/>
                </a:solidFill>
                <a:latin typeface="Century Gothic" pitchFamily="34" charset="0"/>
              </a:rPr>
              <a:t>ha</a:t>
            </a:r>
            <a:r>
              <a:rPr lang="en-GB" b="1" dirty="0">
                <a:solidFill>
                  <a:prstClr val="black"/>
                </a:solidFill>
                <a:latin typeface="Century Gothic" pitchFamily="34" charset="0"/>
              </a:rPr>
              <a:t> ha</a:t>
            </a:r>
            <a:r>
              <a:rPr lang="en-GB" b="1" dirty="0">
                <a:solidFill>
                  <a:prstClr val="black"/>
                </a:solidFill>
              </a:rPr>
              <a:t>!</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272" y="5085184"/>
            <a:ext cx="1268434" cy="1409371"/>
          </a:xfrm>
          <a:prstGeom prst="rect">
            <a:avLst/>
          </a:prstGeom>
        </p:spPr>
      </p:pic>
      <p:sp>
        <p:nvSpPr>
          <p:cNvPr id="32" name="TextBox 31"/>
          <p:cNvSpPr txBox="1"/>
          <p:nvPr/>
        </p:nvSpPr>
        <p:spPr>
          <a:xfrm rot="20443909">
            <a:off x="-659692" y="2634878"/>
            <a:ext cx="2592263"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très</a:t>
            </a:r>
            <a:endParaRPr lang="en-GB" sz="1600" b="1" dirty="0">
              <a:solidFill>
                <a:prstClr val="black"/>
              </a:solidFill>
              <a:latin typeface="Century Gothic" pitchFamily="34" charset="0"/>
            </a:endParaRPr>
          </a:p>
        </p:txBody>
      </p:sp>
      <p:sp>
        <p:nvSpPr>
          <p:cNvPr id="34" name="TextBox 33"/>
          <p:cNvSpPr txBox="1"/>
          <p:nvPr/>
        </p:nvSpPr>
        <p:spPr>
          <a:xfrm rot="20443909">
            <a:off x="7078579" y="2461946"/>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assez</a:t>
            </a:r>
            <a:endParaRPr lang="en-GB" sz="1400" b="1" dirty="0">
              <a:solidFill>
                <a:prstClr val="black"/>
              </a:solidFill>
              <a:latin typeface="Century Gothic" pitchFamily="34" charset="0"/>
            </a:endParaRPr>
          </a:p>
        </p:txBody>
      </p:sp>
      <p:sp>
        <p:nvSpPr>
          <p:cNvPr id="35" name="TextBox 34"/>
          <p:cNvSpPr txBox="1"/>
          <p:nvPr/>
        </p:nvSpPr>
        <p:spPr>
          <a:xfrm rot="20443909">
            <a:off x="7054310" y="3406561"/>
            <a:ext cx="2592263"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un </a:t>
            </a:r>
            <a:r>
              <a:rPr lang="en-GB" sz="3600" b="1" dirty="0" err="1">
                <a:solidFill>
                  <a:prstClr val="black"/>
                </a:solidFill>
                <a:latin typeface="Century Gothic" pitchFamily="34" charset="0"/>
              </a:rPr>
              <a:t>peu</a:t>
            </a:r>
            <a:endParaRPr lang="en-GB" sz="1600" b="1" dirty="0">
              <a:solidFill>
                <a:prstClr val="black"/>
              </a:solidFill>
              <a:latin typeface="Century Gothic" pitchFamily="34" charset="0"/>
            </a:endParaRPr>
          </a:p>
        </p:txBody>
      </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94301">
            <a:off x="6999264" y="1449509"/>
            <a:ext cx="1461168" cy="871830"/>
          </a:xfrm>
          <a:prstGeom prst="rect">
            <a:avLst/>
          </a:prstGeom>
        </p:spPr>
      </p:pic>
    </p:spTree>
    <p:extLst>
      <p:ext uri="{BB962C8B-B14F-4D97-AF65-F5344CB8AC3E}">
        <p14:creationId xmlns:p14="http://schemas.microsoft.com/office/powerpoint/2010/main" val="37729608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5400" dirty="0" err="1">
                <a:ln w="11430"/>
                <a:solidFill>
                  <a:prstClr val="black"/>
                </a:solidFill>
                <a:latin typeface="Berlin Sans FB Demi" pitchFamily="34" charset="0"/>
              </a:rPr>
              <a:t>J’ai</a:t>
            </a:r>
            <a:r>
              <a:rPr lang="en-GB" sz="5400" dirty="0">
                <a:ln w="11430"/>
                <a:solidFill>
                  <a:prstClr val="black"/>
                </a:solidFill>
                <a:latin typeface="Berlin Sans FB Demi" pitchFamily="34" charset="0"/>
              </a:rPr>
              <a:t> / Je </a:t>
            </a:r>
            <a:r>
              <a:rPr lang="en-GB" sz="5400" dirty="0" err="1">
                <a:ln w="11430"/>
                <a:solidFill>
                  <a:prstClr val="black"/>
                </a:solidFill>
                <a:latin typeface="Berlin Sans FB Demi" pitchFamily="34" charset="0"/>
              </a:rPr>
              <a:t>n’ai</a:t>
            </a:r>
            <a:r>
              <a:rPr lang="en-GB" sz="5400" dirty="0">
                <a:ln w="11430"/>
                <a:solidFill>
                  <a:prstClr val="black"/>
                </a:solidFill>
                <a:latin typeface="Berlin Sans FB Demi" pitchFamily="34" charset="0"/>
              </a:rPr>
              <a:t> pas…</a:t>
            </a:r>
            <a:endParaRPr lang="en-GB" sz="40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323528" y="260648"/>
            <a:ext cx="222438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fini</a:t>
            </a:r>
            <a:endParaRPr lang="en-GB" sz="1600" b="1" dirty="0">
              <a:solidFill>
                <a:prstClr val="black"/>
              </a:solidFill>
              <a:latin typeface="Century Gothic" pitchFamily="34" charset="0"/>
            </a:endParaRPr>
          </a:p>
        </p:txBody>
      </p:sp>
      <p:sp>
        <p:nvSpPr>
          <p:cNvPr id="26" name="TextBox 25"/>
          <p:cNvSpPr txBox="1"/>
          <p:nvPr/>
        </p:nvSpPr>
        <p:spPr>
          <a:xfrm>
            <a:off x="3331847" y="404664"/>
            <a:ext cx="2536297"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gagné</a:t>
            </a:r>
            <a:endParaRPr lang="en-GB" sz="32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436368" y="348698"/>
            <a:ext cx="2448272"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oublié</a:t>
            </a:r>
            <a:endParaRPr lang="en-GB" sz="3200" b="1" dirty="0">
              <a:solidFill>
                <a:prstClr val="black"/>
              </a:solidFill>
              <a:latin typeface="Century Gothic" pitchFamily="34" charset="0"/>
            </a:endParaRPr>
          </a:p>
          <a:p>
            <a:endParaRPr lang="en-GB" dirty="0">
              <a:solidFill>
                <a:prstClr val="black"/>
              </a:solidFill>
            </a:endParaRPr>
          </a:p>
        </p:txBody>
      </p:sp>
      <p:sp>
        <p:nvSpPr>
          <p:cNvPr id="29" name="TextBox 28"/>
          <p:cNvSpPr txBox="1"/>
          <p:nvPr/>
        </p:nvSpPr>
        <p:spPr>
          <a:xfrm>
            <a:off x="6516216" y="4077072"/>
            <a:ext cx="2160240" cy="1384995"/>
          </a:xfrm>
          <a:prstGeom prst="rect">
            <a:avLst/>
          </a:prstGeom>
          <a:noFill/>
        </p:spPr>
        <p:txBody>
          <a:bodyPr wrap="square" rtlCol="0">
            <a:spAutoFit/>
          </a:bodyPr>
          <a:lstStyle/>
          <a:p>
            <a:pPr algn="ctr"/>
            <a:r>
              <a:rPr lang="en-GB" sz="3200" b="1" dirty="0" err="1">
                <a:solidFill>
                  <a:prstClr val="black"/>
                </a:solidFill>
                <a:latin typeface="Century Gothic" pitchFamily="34" charset="0"/>
              </a:rPr>
              <a:t>mon</a:t>
            </a:r>
            <a:r>
              <a:rPr lang="en-GB" sz="3200" b="1" dirty="0">
                <a:solidFill>
                  <a:prstClr val="black"/>
                </a:solidFill>
                <a:latin typeface="Century Gothic" pitchFamily="34" charset="0"/>
              </a:rPr>
              <a:t> cahier</a:t>
            </a:r>
          </a:p>
          <a:p>
            <a:endParaRPr lang="en-GB" sz="2000" dirty="0">
              <a:solidFill>
                <a:prstClr val="black"/>
              </a:solidFill>
            </a:endParaRPr>
          </a:p>
        </p:txBody>
      </p:sp>
      <p:sp>
        <p:nvSpPr>
          <p:cNvPr id="30" name="TextBox 29"/>
          <p:cNvSpPr txBox="1"/>
          <p:nvPr/>
        </p:nvSpPr>
        <p:spPr>
          <a:xfrm>
            <a:off x="3483871" y="4293096"/>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compris</a:t>
            </a:r>
            <a:endParaRPr lang="en-GB" b="1" dirty="0">
              <a:solidFill>
                <a:prstClr val="black"/>
              </a:solidFill>
              <a:latin typeface="Century Gothic" pitchFamily="34" charset="0"/>
            </a:endParaRPr>
          </a:p>
        </p:txBody>
      </p:sp>
      <p:sp>
        <p:nvSpPr>
          <p:cNvPr id="31" name="TextBox 30"/>
          <p:cNvSpPr txBox="1"/>
          <p:nvPr/>
        </p:nvSpPr>
        <p:spPr>
          <a:xfrm>
            <a:off x="235503" y="4293096"/>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perdu</a:t>
            </a:r>
            <a:endParaRPr lang="en-GB" sz="1400" b="1" dirty="0">
              <a:solidFill>
                <a:prstClr val="black"/>
              </a:solidFill>
              <a:latin typeface="Century Gothic" pitchFamily="34" charset="0"/>
            </a:endParaRPr>
          </a:p>
        </p:txBody>
      </p:sp>
      <p:pic>
        <p:nvPicPr>
          <p:cNvPr id="1028" name="Picture 4" descr="Raised Fist Clip Ar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52888" y="-26052463"/>
            <a:ext cx="4572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9879" y="764704"/>
            <a:ext cx="2032241" cy="203224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272" y="975994"/>
            <a:ext cx="952897" cy="153693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2845">
            <a:off x="7822121" y="906272"/>
            <a:ext cx="1036858" cy="697018"/>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2349" y="5079010"/>
            <a:ext cx="1411989" cy="1308443"/>
          </a:xfrm>
          <a:prstGeom prst="rect">
            <a:avLst/>
          </a:prstGeom>
        </p:spPr>
      </p:pic>
      <p:pic>
        <p:nvPicPr>
          <p:cNvPr id="32" name="Picture 31"/>
          <p:cNvPicPr>
            <a:picLocks noChangeAspect="1"/>
          </p:cNvPicPr>
          <p:nvPr/>
        </p:nvPicPr>
        <p:blipFill rotWithShape="1">
          <a:blip r:embed="rId9">
            <a:extLst>
              <a:ext uri="{28A0092B-C50C-407E-A947-70E740481C1C}">
                <a14:useLocalDpi xmlns:a14="http://schemas.microsoft.com/office/drawing/2010/main" val="0"/>
              </a:ext>
            </a:extLst>
          </a:blip>
          <a:srcRect r="8321" b="18094"/>
          <a:stretch/>
        </p:blipFill>
        <p:spPr>
          <a:xfrm rot="19986009" flipH="1">
            <a:off x="591326" y="793432"/>
            <a:ext cx="1867661" cy="1410494"/>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437" y="5149891"/>
            <a:ext cx="2186869" cy="1470103"/>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59795" y="4845532"/>
            <a:ext cx="916261" cy="1679812"/>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3291" y="4930500"/>
            <a:ext cx="773639" cy="773639"/>
          </a:xfrm>
          <a:prstGeom prst="rect">
            <a:avLst/>
          </a:prstGeom>
        </p:spPr>
      </p:pic>
    </p:spTree>
    <p:extLst>
      <p:ext uri="{BB962C8B-B14F-4D97-AF65-F5344CB8AC3E}">
        <p14:creationId xmlns:p14="http://schemas.microsoft.com/office/powerpoint/2010/main" val="28519753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err="1">
                <a:ln w="11430"/>
                <a:solidFill>
                  <a:prstClr val="black"/>
                </a:solidFill>
                <a:latin typeface="Berlin Sans FB Demi" pitchFamily="34" charset="0"/>
              </a:rPr>
              <a:t>J’ai</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399455" y="461543"/>
            <a:ext cx="2224383" cy="584775"/>
          </a:xfrm>
          <a:prstGeom prst="rect">
            <a:avLst/>
          </a:prstGeom>
          <a:noFill/>
        </p:spPr>
        <p:txBody>
          <a:bodyPr wrap="square" rtlCol="0">
            <a:spAutoFit/>
          </a:bodyPr>
          <a:lstStyle/>
          <a:p>
            <a:pPr algn="ctr"/>
            <a:r>
              <a:rPr lang="en-GB" sz="3200" b="1" dirty="0">
                <a:solidFill>
                  <a:prstClr val="black"/>
                </a:solidFill>
                <a:latin typeface="Century Gothic" pitchFamily="34" charset="0"/>
              </a:rPr>
              <a:t>tout bon!</a:t>
            </a:r>
            <a:endParaRPr lang="en-GB" sz="1600" b="1" dirty="0">
              <a:solidFill>
                <a:prstClr val="black"/>
              </a:solidFill>
              <a:latin typeface="Century Gothic" pitchFamily="34" charset="0"/>
            </a:endParaRPr>
          </a:p>
        </p:txBody>
      </p:sp>
      <p:sp>
        <p:nvSpPr>
          <p:cNvPr id="26" name="TextBox 25"/>
          <p:cNvSpPr txBox="1"/>
          <p:nvPr/>
        </p:nvSpPr>
        <p:spPr>
          <a:xfrm>
            <a:off x="3331847" y="130567"/>
            <a:ext cx="2536297" cy="1354217"/>
          </a:xfrm>
          <a:prstGeom prst="rect">
            <a:avLst/>
          </a:prstGeom>
          <a:noFill/>
        </p:spPr>
        <p:txBody>
          <a:bodyPr wrap="square" rtlCol="0">
            <a:spAutoFit/>
          </a:bodyPr>
          <a:lstStyle/>
          <a:p>
            <a:pPr algn="ctr"/>
            <a:r>
              <a:rPr lang="en-GB" sz="3200" b="1" dirty="0">
                <a:solidFill>
                  <a:prstClr val="black"/>
                </a:solidFill>
                <a:latin typeface="Century Gothic" pitchFamily="34" charset="0"/>
              </a:rPr>
              <a:t>un </a:t>
            </a:r>
            <a:r>
              <a:rPr lang="en-GB" sz="3200" b="1" dirty="0" err="1">
                <a:solidFill>
                  <a:prstClr val="black"/>
                </a:solidFill>
                <a:latin typeface="Century Gothic" pitchFamily="34" charset="0"/>
              </a:rPr>
              <a:t>problème</a:t>
            </a:r>
            <a:endParaRPr lang="en-GB" sz="32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436368" y="348698"/>
            <a:ext cx="2448272"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une</a:t>
            </a:r>
            <a:r>
              <a:rPr lang="en-GB" sz="3200" b="1" dirty="0">
                <a:solidFill>
                  <a:prstClr val="black"/>
                </a:solidFill>
                <a:latin typeface="Century Gothic" pitchFamily="34" charset="0"/>
              </a:rPr>
              <a:t> idée</a:t>
            </a:r>
          </a:p>
          <a:p>
            <a:endParaRPr lang="en-GB" dirty="0">
              <a:solidFill>
                <a:prstClr val="black"/>
              </a:solidFill>
            </a:endParaRPr>
          </a:p>
        </p:txBody>
      </p:sp>
      <p:sp>
        <p:nvSpPr>
          <p:cNvPr id="29" name="TextBox 28"/>
          <p:cNvSpPr txBox="1"/>
          <p:nvPr/>
        </p:nvSpPr>
        <p:spPr>
          <a:xfrm>
            <a:off x="6412124" y="4428981"/>
            <a:ext cx="2448272" cy="800219"/>
          </a:xfrm>
          <a:prstGeom prst="rect">
            <a:avLst/>
          </a:prstGeom>
          <a:noFill/>
        </p:spPr>
        <p:txBody>
          <a:bodyPr wrap="square" rtlCol="0">
            <a:spAutoFit/>
          </a:bodyPr>
          <a:lstStyle/>
          <a:p>
            <a:pPr algn="ctr"/>
            <a:r>
              <a:rPr lang="en-GB" sz="2800" b="1" dirty="0" err="1">
                <a:solidFill>
                  <a:prstClr val="black"/>
                </a:solidFill>
                <a:latin typeface="Century Gothic" pitchFamily="34" charset="0"/>
              </a:rPr>
              <a:t>einen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Hund</a:t>
            </a:r>
            <a:endParaRPr lang="en-GB" sz="28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523964" y="4421070"/>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Geburtstag</a:t>
            </a:r>
            <a:endParaRPr lang="en-GB" b="1" dirty="0">
              <a:solidFill>
                <a:prstClr val="black"/>
              </a:solidFill>
              <a:latin typeface="Century Gothic" pitchFamily="34" charset="0"/>
            </a:endParaRPr>
          </a:p>
        </p:txBody>
      </p:sp>
      <p:sp>
        <p:nvSpPr>
          <p:cNvPr id="31" name="TextBox 30"/>
          <p:cNvSpPr txBox="1"/>
          <p:nvPr/>
        </p:nvSpPr>
        <p:spPr>
          <a:xfrm>
            <a:off x="235503" y="4617930"/>
            <a:ext cx="2592263"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perdido</a:t>
            </a:r>
            <a:endParaRPr lang="en-GB" sz="1200" b="1" dirty="0">
              <a:solidFill>
                <a:prstClr val="black"/>
              </a:solidFill>
              <a:latin typeface="Century Gothic"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55330"/>
            <a:ext cx="771991" cy="12655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559" y="1081515"/>
            <a:ext cx="1240477" cy="1564990"/>
          </a:xfrm>
          <a:prstGeom prst="rect">
            <a:avLst/>
          </a:prstGeom>
        </p:spPr>
      </p:pic>
      <p:pic>
        <p:nvPicPr>
          <p:cNvPr id="1028" name="Picture 4" descr="Raised Fist Clip Ar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352888" y="-26052463"/>
            <a:ext cx="457200" cy="952500"/>
          </a:xfrm>
          <a:prstGeom prst="rect">
            <a:avLst/>
          </a:prstGeom>
          <a:noFill/>
          <a:extLst>
            <a:ext uri="{909E8E84-426E-40DD-AFC4-6F175D3DCCD1}">
              <a14:hiddenFill xmlns:a14="http://schemas.microsoft.com/office/drawing/2010/main">
                <a:solidFill>
                  <a:srgbClr val="FFFFFF"/>
                </a:solidFill>
              </a14:hiddenFill>
            </a:ext>
          </a:extLst>
        </p:spPr>
      </p:pic>
      <p:sp>
        <p:nvSpPr>
          <p:cNvPr id="28"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4"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5" name="Oval 34"/>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8" name="Oval 37"/>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9" name="Oval 38"/>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42" name="TextBox 41"/>
          <p:cNvSpPr txBox="1"/>
          <p:nvPr/>
        </p:nvSpPr>
        <p:spPr>
          <a:xfrm>
            <a:off x="235503" y="4437112"/>
            <a:ext cx="2592263"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faim</a:t>
            </a:r>
            <a:r>
              <a:rPr lang="en-GB" sz="3600" b="1" dirty="0">
                <a:solidFill>
                  <a:prstClr val="black"/>
                </a:solidFill>
                <a:latin typeface="Century Gothic" pitchFamily="34" charset="0"/>
              </a:rPr>
              <a:t>/</a:t>
            </a:r>
            <a:r>
              <a:rPr lang="en-GB" sz="3600" b="1" dirty="0" err="1">
                <a:solidFill>
                  <a:prstClr val="black"/>
                </a:solidFill>
                <a:latin typeface="Century Gothic" pitchFamily="34" charset="0"/>
              </a:rPr>
              <a:t>soif</a:t>
            </a:r>
            <a:endParaRPr lang="en-GB" sz="1600" b="1" dirty="0">
              <a:solidFill>
                <a:prstClr val="black"/>
              </a:solidFill>
              <a:latin typeface="Century Gothic" pitchFamily="34" charset="0"/>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4439" y="4944290"/>
            <a:ext cx="1695994" cy="1667727"/>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544" y="5157192"/>
            <a:ext cx="1057743" cy="1057743"/>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5287" y="5157192"/>
            <a:ext cx="1057743" cy="1057743"/>
          </a:xfrm>
          <a:prstGeom prst="rect">
            <a:avLst/>
          </a:prstGeom>
        </p:spPr>
      </p:pic>
      <p:sp>
        <p:nvSpPr>
          <p:cNvPr id="47" name="TextBox 46"/>
          <p:cNvSpPr txBox="1"/>
          <p:nvPr/>
        </p:nvSpPr>
        <p:spPr>
          <a:xfrm>
            <a:off x="6292377" y="4421070"/>
            <a:ext cx="2592263"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un </a:t>
            </a:r>
            <a:r>
              <a:rPr lang="en-GB" sz="3600" b="1" dirty="0" err="1">
                <a:solidFill>
                  <a:prstClr val="black"/>
                </a:solidFill>
                <a:latin typeface="Century Gothic" pitchFamily="34" charset="0"/>
              </a:rPr>
              <a:t>chien</a:t>
            </a:r>
            <a:endParaRPr lang="en-GB" sz="1600" b="1" dirty="0">
              <a:solidFill>
                <a:prstClr val="black"/>
              </a:solidFill>
              <a:latin typeface="Century Gothic" pitchFamily="34" charset="0"/>
            </a:endParaRPr>
          </a:p>
        </p:txBody>
      </p:sp>
      <p:sp>
        <p:nvSpPr>
          <p:cNvPr id="48" name="TextBox 47"/>
          <p:cNvSpPr txBox="1"/>
          <p:nvPr/>
        </p:nvSpPr>
        <p:spPr>
          <a:xfrm>
            <a:off x="3491880" y="4479503"/>
            <a:ext cx="2232248" cy="461665"/>
          </a:xfrm>
          <a:prstGeom prst="rect">
            <a:avLst/>
          </a:prstGeom>
          <a:noFill/>
        </p:spPr>
        <p:txBody>
          <a:bodyPr wrap="square" rtlCol="0">
            <a:spAutoFit/>
          </a:bodyPr>
          <a:lstStyle/>
          <a:p>
            <a:pPr algn="ctr"/>
            <a:r>
              <a:rPr lang="en-GB" sz="2400" b="1" dirty="0">
                <a:solidFill>
                  <a:prstClr val="black"/>
                </a:solidFill>
                <a:latin typeface="Century Gothic" pitchFamily="34" charset="0"/>
              </a:rPr>
              <a:t>mal à la tête</a:t>
            </a:r>
            <a:endParaRPr lang="en-GB" sz="1100" b="1" dirty="0">
              <a:solidFill>
                <a:prstClr val="black"/>
              </a:solidFill>
              <a:latin typeface="Century Gothic" pitchFamily="34" charset="0"/>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2927" y="1117192"/>
            <a:ext cx="1983169" cy="1447712"/>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8264" y="881952"/>
            <a:ext cx="1605538" cy="1610944"/>
          </a:xfrm>
          <a:prstGeom prst="rect">
            <a:avLst/>
          </a:prstGeom>
        </p:spPr>
      </p:pic>
      <p:pic>
        <p:nvPicPr>
          <p:cNvPr id="4" name="Picture 3"/>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2348" r="5090" b="7267"/>
          <a:stretch/>
        </p:blipFill>
        <p:spPr>
          <a:xfrm>
            <a:off x="3523964" y="4926380"/>
            <a:ext cx="2019859" cy="1784527"/>
          </a:xfrm>
          <a:prstGeom prst="rect">
            <a:avLst/>
          </a:prstGeom>
        </p:spPr>
      </p:pic>
    </p:spTree>
    <p:extLst>
      <p:ext uri="{BB962C8B-B14F-4D97-AF65-F5344CB8AC3E}">
        <p14:creationId xmlns:p14="http://schemas.microsoft.com/office/powerpoint/2010/main" val="4052591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Content Placeholder 2"/>
          <p:cNvSpPr txBox="1">
            <a:spLocks/>
          </p:cNvSpPr>
          <p:nvPr/>
        </p:nvSpPr>
        <p:spPr>
          <a:xfrm>
            <a:off x="360218" y="1617807"/>
            <a:ext cx="78867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 typeface="Wingdings" pitchFamily="2" charset="2"/>
              <a:buChar char="§"/>
            </a:pPr>
            <a:r>
              <a:rPr lang="en-US" sz="3200" smtClean="0"/>
              <a:t>improvised (oral/aural), unrehearsed </a:t>
            </a:r>
          </a:p>
          <a:p>
            <a:pPr>
              <a:spcBef>
                <a:spcPct val="0"/>
              </a:spcBef>
              <a:buFont typeface="Wingdings" pitchFamily="2" charset="2"/>
              <a:buChar char="§"/>
            </a:pPr>
            <a:r>
              <a:rPr lang="en-US" sz="3200" smtClean="0"/>
              <a:t>communicative, message-oriented</a:t>
            </a:r>
          </a:p>
          <a:p>
            <a:pPr>
              <a:spcBef>
                <a:spcPct val="0"/>
              </a:spcBef>
              <a:buFont typeface="Wingdings" pitchFamily="2" charset="2"/>
              <a:buChar char="§"/>
            </a:pPr>
            <a:r>
              <a:rPr lang="en-US" sz="3200" smtClean="0"/>
              <a:t>language use not language practice</a:t>
            </a:r>
          </a:p>
          <a:p>
            <a:pPr>
              <a:spcBef>
                <a:spcPct val="0"/>
              </a:spcBef>
              <a:buFont typeface="Wingdings" pitchFamily="2" charset="2"/>
              <a:buChar char="§"/>
            </a:pPr>
            <a:r>
              <a:rPr lang="en-US" sz="3200" smtClean="0"/>
              <a:t>natural (as outside the classroom)</a:t>
            </a:r>
          </a:p>
          <a:p>
            <a:pPr>
              <a:spcBef>
                <a:spcPct val="0"/>
              </a:spcBef>
              <a:buFont typeface="Wingdings" pitchFamily="2" charset="2"/>
              <a:buChar char="§"/>
            </a:pPr>
            <a:r>
              <a:rPr lang="en-US" sz="3200" smtClean="0"/>
              <a:t>authentic (real / purposeful)</a:t>
            </a:r>
          </a:p>
          <a:p>
            <a:pPr>
              <a:spcBef>
                <a:spcPct val="0"/>
              </a:spcBef>
              <a:buFont typeface="Wingdings" pitchFamily="2" charset="2"/>
              <a:buChar char="§"/>
            </a:pPr>
            <a:r>
              <a:rPr lang="en-US" sz="3200" smtClean="0"/>
              <a:t>respond to unexpected / unpredictable</a:t>
            </a:r>
          </a:p>
          <a:p>
            <a:pPr>
              <a:spcBef>
                <a:spcPct val="0"/>
              </a:spcBef>
              <a:buFont typeface="Wingdings" pitchFamily="2" charset="2"/>
              <a:buChar char="§"/>
            </a:pPr>
            <a:r>
              <a:rPr lang="en-US" sz="3200" smtClean="0"/>
              <a:t>conversations</a:t>
            </a:r>
          </a:p>
          <a:p>
            <a:pPr>
              <a:spcBef>
                <a:spcPct val="0"/>
              </a:spcBef>
              <a:buFont typeface="Wingdings" pitchFamily="2" charset="2"/>
              <a:buChar char="§"/>
            </a:pPr>
            <a:r>
              <a:rPr lang="en-US" sz="3200" smtClean="0"/>
              <a:t>‘struggle’ – communicate when linguistic resources are stretched</a:t>
            </a:r>
          </a:p>
          <a:p>
            <a:endParaRPr lang="fr-FR" sz="3200" dirty="0" smtClean="0"/>
          </a:p>
        </p:txBody>
      </p:sp>
      <p:sp>
        <p:nvSpPr>
          <p:cNvPr id="23" name="Title 1"/>
          <p:cNvSpPr txBox="1">
            <a:spLocks/>
          </p:cNvSpPr>
          <p:nvPr/>
        </p:nvSpPr>
        <p:spPr>
          <a:xfrm>
            <a:off x="360218" y="217330"/>
            <a:ext cx="7483664" cy="866191"/>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3600" b="1" i="1" dirty="0" smtClean="0">
                <a:latin typeface="+mn-lt"/>
              </a:rPr>
              <a:t>Characteristics of spontaneous talk</a:t>
            </a:r>
            <a:endParaRPr lang="en-US" sz="4000" dirty="0">
              <a:latin typeface="+mn-lt"/>
            </a:endParaRPr>
          </a:p>
        </p:txBody>
      </p:sp>
    </p:spTree>
    <p:extLst>
      <p:ext uri="{BB962C8B-B14F-4D97-AF65-F5344CB8AC3E}">
        <p14:creationId xmlns:p14="http://schemas.microsoft.com/office/powerpoint/2010/main" val="724061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330" y="140988"/>
            <a:ext cx="5283754" cy="830997"/>
          </a:xfrm>
          <a:prstGeom prst="rect">
            <a:avLst/>
          </a:prstGeom>
          <a:noFill/>
        </p:spPr>
        <p:txBody>
          <a:bodyPr wrap="none" rtlCol="0">
            <a:spAutoFit/>
          </a:bodyPr>
          <a:lstStyle/>
          <a:p>
            <a:r>
              <a:rPr lang="en-GB" sz="4800" dirty="0" err="1" smtClean="0">
                <a:solidFill>
                  <a:prstClr val="black"/>
                </a:solidFill>
                <a:latin typeface="Arial Rounded MT Bold" panose="020F0704030504030204" pitchFamily="34" charset="0"/>
              </a:rPr>
              <a:t>Belohnungskarte</a:t>
            </a:r>
            <a:endParaRPr lang="en-GB" sz="4800" dirty="0">
              <a:solidFill>
                <a:prstClr val="black"/>
              </a:solidFill>
              <a:latin typeface="Arial Rounded MT Bold" panose="020F0704030504030204" pitchFamily="34" charset="0"/>
            </a:endParaRPr>
          </a:p>
        </p:txBody>
      </p:sp>
      <p:pic>
        <p:nvPicPr>
          <p:cNvPr id="5" name="Picture 12" descr="Speech Balloon on Facebook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9746" y="174239"/>
            <a:ext cx="1539399" cy="15393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1972" y="1237116"/>
            <a:ext cx="8822028" cy="4909036"/>
          </a:xfrm>
          <a:prstGeom prst="rect">
            <a:avLst/>
          </a:prstGeom>
          <a:noFill/>
        </p:spPr>
        <p:txBody>
          <a:bodyPr wrap="square" rtlCol="0">
            <a:spAutoFit/>
          </a:bodyPr>
          <a:lstStyle/>
          <a:p>
            <a:r>
              <a:rPr lang="en-GB" sz="2500" dirty="0" err="1" smtClean="0">
                <a:solidFill>
                  <a:prstClr val="black"/>
                </a:solidFill>
                <a:latin typeface="Tw Cen MT" panose="020B0602020104020603" pitchFamily="34" charset="0"/>
              </a:rPr>
              <a:t>Sprich</a:t>
            </a:r>
            <a:r>
              <a:rPr lang="en-GB" sz="2500" dirty="0" smtClean="0">
                <a:solidFill>
                  <a:prstClr val="black"/>
                </a:solidFill>
                <a:latin typeface="Tw Cen MT" panose="020B0602020104020603" pitchFamily="34" charset="0"/>
              </a:rPr>
              <a:t> Deutsch!</a:t>
            </a:r>
          </a:p>
          <a:p>
            <a:endParaRPr lang="en-GB" sz="2300" dirty="0" smtClean="0">
              <a:solidFill>
                <a:prstClr val="black"/>
              </a:solidFill>
              <a:latin typeface="Tw Cen MT" panose="020B0602020104020603" pitchFamily="34" charset="0"/>
            </a:endParaRPr>
          </a:p>
          <a:p>
            <a:r>
              <a:rPr lang="en-GB" sz="2300" dirty="0" smtClean="0">
                <a:solidFill>
                  <a:prstClr val="black"/>
                </a:solidFill>
                <a:latin typeface="Tw Cen MT" panose="020B0602020104020603" pitchFamily="34" charset="0"/>
              </a:rPr>
              <a:t>- Use the German talk mat to help you talk in German in the lesson. </a:t>
            </a:r>
            <a:br>
              <a:rPr lang="en-GB" sz="2300" dirty="0" smtClean="0">
                <a:solidFill>
                  <a:prstClr val="black"/>
                </a:solidFill>
                <a:latin typeface="Tw Cen MT" panose="020B0602020104020603" pitchFamily="34" charset="0"/>
              </a:rPr>
            </a:br>
            <a:r>
              <a:rPr lang="en-GB" sz="2300" dirty="0" smtClean="0">
                <a:solidFill>
                  <a:prstClr val="black"/>
                </a:solidFill>
                <a:latin typeface="Tw Cen MT" panose="020B0602020104020603" pitchFamily="34" charset="0"/>
              </a:rPr>
              <a:t>- Over time try to use language from all categories. </a:t>
            </a:r>
            <a:br>
              <a:rPr lang="en-GB" sz="2300" dirty="0" smtClean="0">
                <a:solidFill>
                  <a:prstClr val="black"/>
                </a:solidFill>
                <a:latin typeface="Tw Cen MT" panose="020B0602020104020603" pitchFamily="34" charset="0"/>
              </a:rPr>
            </a:br>
            <a:r>
              <a:rPr lang="en-GB" sz="2300" dirty="0" smtClean="0">
                <a:solidFill>
                  <a:prstClr val="black"/>
                </a:solidFill>
                <a:latin typeface="Tw Cen MT" panose="020B0602020104020603" pitchFamily="34" charset="0"/>
              </a:rPr>
              <a:t>- These are shown on your reward / punch card by these symbols/</a:t>
            </a:r>
            <a:r>
              <a:rPr lang="en-GB" sz="2300" dirty="0" err="1" smtClean="0">
                <a:solidFill>
                  <a:prstClr val="black"/>
                </a:solidFill>
                <a:latin typeface="Tw Cen MT" panose="020B0602020104020603" pitchFamily="34" charset="0"/>
              </a:rPr>
              <a:t>emojis</a:t>
            </a:r>
            <a:r>
              <a:rPr lang="en-GB" sz="2300" dirty="0" smtClean="0">
                <a:solidFill>
                  <a:prstClr val="black"/>
                </a:solidFill>
                <a:latin typeface="Tw Cen MT" panose="020B0602020104020603" pitchFamily="34" charset="0"/>
              </a:rPr>
              <a:t>: </a:t>
            </a:r>
            <a:endParaRPr lang="en-GB" sz="2300" dirty="0">
              <a:solidFill>
                <a:prstClr val="black"/>
              </a:solidFill>
              <a:latin typeface="Tw Cen MT" panose="020B0602020104020603" pitchFamily="34" charset="0"/>
            </a:endParaRPr>
          </a:p>
          <a:p>
            <a:endParaRPr lang="en-GB" sz="2300" dirty="0" smtClean="0">
              <a:solidFill>
                <a:prstClr val="black"/>
              </a:solidFill>
              <a:latin typeface="Tw Cen MT" panose="020B0602020104020603" pitchFamily="34" charset="0"/>
            </a:endParaRPr>
          </a:p>
          <a:p>
            <a:endParaRPr lang="en-GB" sz="2300" dirty="0" smtClean="0">
              <a:solidFill>
                <a:prstClr val="black"/>
              </a:solidFill>
              <a:latin typeface="Tw Cen MT" panose="020B0602020104020603" pitchFamily="34" charset="0"/>
            </a:endParaRPr>
          </a:p>
          <a:p>
            <a:r>
              <a:rPr lang="en-GB" sz="2500" dirty="0" smtClean="0">
                <a:solidFill>
                  <a:prstClr val="black"/>
                </a:solidFill>
                <a:latin typeface="Tw Cen MT" panose="020B0602020104020603" pitchFamily="34" charset="0"/>
              </a:rPr>
              <a:t>- We will use the </a:t>
            </a:r>
            <a:r>
              <a:rPr lang="en-GB" sz="2500" dirty="0" err="1" smtClean="0">
                <a:solidFill>
                  <a:prstClr val="black"/>
                </a:solidFill>
                <a:latin typeface="Tw Cen MT" panose="020B0602020104020603" pitchFamily="34" charset="0"/>
              </a:rPr>
              <a:t>holepunch</a:t>
            </a:r>
            <a:r>
              <a:rPr lang="en-GB" sz="2500" dirty="0" smtClean="0">
                <a:solidFill>
                  <a:prstClr val="black"/>
                </a:solidFill>
                <a:latin typeface="Tw Cen MT" panose="020B0602020104020603" pitchFamily="34" charset="0"/>
              </a:rPr>
              <a:t> to punch the right category.</a:t>
            </a:r>
            <a:endParaRPr lang="en-GB" sz="2500" dirty="0">
              <a:solidFill>
                <a:prstClr val="black"/>
              </a:solidFill>
              <a:latin typeface="Tw Cen MT" panose="020B0602020104020603" pitchFamily="34" charset="0"/>
            </a:endParaRPr>
          </a:p>
          <a:p>
            <a:endParaRPr lang="en-GB" sz="2500" dirty="0" smtClean="0">
              <a:solidFill>
                <a:prstClr val="black"/>
              </a:solidFill>
              <a:latin typeface="Tw Cen MT" panose="020B0602020104020603" pitchFamily="34" charset="0"/>
            </a:endParaRPr>
          </a:p>
          <a:p>
            <a:r>
              <a:rPr lang="en-GB" sz="2500" dirty="0" err="1" smtClean="0">
                <a:solidFill>
                  <a:prstClr val="black"/>
                </a:solidFill>
                <a:latin typeface="Tw Cen MT" panose="020B0602020104020603" pitchFamily="34" charset="0"/>
              </a:rPr>
              <a:t>Wer</a:t>
            </a:r>
            <a:r>
              <a:rPr lang="en-GB" sz="2500" dirty="0" smtClean="0">
                <a:solidFill>
                  <a:prstClr val="black"/>
                </a:solidFill>
                <a:latin typeface="Tw Cen MT" panose="020B0602020104020603" pitchFamily="34" charset="0"/>
              </a:rPr>
              <a:t>?</a:t>
            </a:r>
          </a:p>
          <a:p>
            <a:pPr marL="285750" indent="-285750">
              <a:buFont typeface="Arial" panose="020B0604020202020204" pitchFamily="34" charset="0"/>
              <a:buChar char="•"/>
            </a:pPr>
            <a:r>
              <a:rPr lang="en-GB" sz="2500" dirty="0" err="1" smtClean="0">
                <a:solidFill>
                  <a:prstClr val="black"/>
                </a:solidFill>
                <a:latin typeface="Tw Cen MT" panose="020B0602020104020603" pitchFamily="34" charset="0"/>
              </a:rPr>
              <a:t>Doktor</a:t>
            </a:r>
            <a:r>
              <a:rPr lang="en-GB" sz="2500" dirty="0" smtClean="0">
                <a:solidFill>
                  <a:prstClr val="black"/>
                </a:solidFill>
                <a:latin typeface="Tw Cen MT" panose="020B0602020104020603" pitchFamily="34" charset="0"/>
              </a:rPr>
              <a:t> Hawkes</a:t>
            </a:r>
            <a:endParaRPr lang="en-GB" sz="2500" dirty="0">
              <a:solidFill>
                <a:prstClr val="black"/>
              </a:solidFill>
              <a:latin typeface="Tw Cen MT" panose="020B0602020104020603" pitchFamily="34" charset="0"/>
            </a:endParaRPr>
          </a:p>
          <a:p>
            <a:endParaRPr lang="en-GB" sz="2500" dirty="0" smtClean="0">
              <a:solidFill>
                <a:prstClr val="black"/>
              </a:solidFill>
              <a:latin typeface="Tw Cen MT" panose="020B0602020104020603" pitchFamily="34" charset="0"/>
            </a:endParaRPr>
          </a:p>
          <a:p>
            <a:pPr marL="285750" indent="-285750">
              <a:buFont typeface="Arial" panose="020B0604020202020204" pitchFamily="34" charset="0"/>
              <a:buChar char="•"/>
            </a:pPr>
            <a:r>
              <a:rPr lang="en-GB" sz="2500" dirty="0" smtClean="0">
                <a:solidFill>
                  <a:prstClr val="black"/>
                </a:solidFill>
                <a:latin typeface="Tw Cen MT" panose="020B0602020104020603" pitchFamily="34" charset="0"/>
              </a:rPr>
              <a:t>der </a:t>
            </a:r>
            <a:r>
              <a:rPr lang="en-GB" sz="2500" dirty="0" err="1" smtClean="0">
                <a:solidFill>
                  <a:prstClr val="black"/>
                </a:solidFill>
                <a:latin typeface="Tw Cen MT" panose="020B0602020104020603" pitchFamily="34" charset="0"/>
              </a:rPr>
              <a:t>Klassensprecher</a:t>
            </a:r>
            <a:r>
              <a:rPr lang="en-GB" sz="2500" dirty="0" smtClean="0">
                <a:solidFill>
                  <a:prstClr val="black"/>
                </a:solidFill>
                <a:latin typeface="Tw Cen MT" panose="020B0602020104020603" pitchFamily="34" charset="0"/>
              </a:rPr>
              <a:t> (this role will rotate every week).</a:t>
            </a:r>
            <a:endParaRPr lang="en-GB" sz="2500" dirty="0">
              <a:solidFill>
                <a:prstClr val="black"/>
              </a:solidFill>
              <a:latin typeface="Tw Cen MT" panose="020B0602020104020603" pitchFamily="34" charset="0"/>
            </a:endParaRPr>
          </a:p>
        </p:txBody>
      </p:sp>
      <p:pic>
        <p:nvPicPr>
          <p:cNvPr id="7" name="Picture 8" descr="Image result for emojis faceboo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11" t="2097" r="77375" b="86191"/>
          <a:stretch/>
        </p:blipFill>
        <p:spPr bwMode="auto">
          <a:xfrm>
            <a:off x="1779048" y="3110312"/>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Question Mark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1838" y="3106868"/>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6" descr="Thinking Face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9394" y="3139564"/>
            <a:ext cx="335829" cy="3358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Speech Balloon on Facebook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420" y="3147087"/>
            <a:ext cx="358708" cy="358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emojis faceboo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2" t="26540" r="87760" b="62098"/>
          <a:stretch/>
        </p:blipFill>
        <p:spPr bwMode="auto">
          <a:xfrm>
            <a:off x="2263729" y="3114266"/>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manual hole punch"/>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5889" b="32365"/>
          <a:stretch/>
        </p:blipFill>
        <p:spPr bwMode="auto">
          <a:xfrm rot="18804638">
            <a:off x="6144249" y="4134342"/>
            <a:ext cx="2381250" cy="12322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a:clrChange>
              <a:clrFrom>
                <a:srgbClr val="FFFFFF"/>
              </a:clrFrom>
              <a:clrTo>
                <a:srgbClr val="FFFFFF">
                  <a:alpha val="0"/>
                </a:srgbClr>
              </a:clrTo>
            </a:clrChange>
          </a:blip>
          <a:stretch>
            <a:fillRect/>
          </a:stretch>
        </p:blipFill>
        <p:spPr>
          <a:xfrm>
            <a:off x="3702998" y="3060027"/>
            <a:ext cx="539579" cy="494901"/>
          </a:xfrm>
          <a:prstGeom prst="rect">
            <a:avLst/>
          </a:prstGeom>
        </p:spPr>
      </p:pic>
      <p:pic>
        <p:nvPicPr>
          <p:cNvPr id="21" name="Picture 20"/>
          <p:cNvPicPr>
            <a:picLocks noChangeAspect="1"/>
          </p:cNvPicPr>
          <p:nvPr/>
        </p:nvPicPr>
        <p:blipFill>
          <a:blip r:embed="rId8">
            <a:clrChange>
              <a:clrFrom>
                <a:srgbClr val="FFFFFF"/>
              </a:clrFrom>
              <a:clrTo>
                <a:srgbClr val="FFFFFF">
                  <a:alpha val="0"/>
                </a:srgbClr>
              </a:clrTo>
            </a:clrChange>
          </a:blip>
          <a:stretch>
            <a:fillRect/>
          </a:stretch>
        </p:blipFill>
        <p:spPr>
          <a:xfrm>
            <a:off x="4307805" y="3120841"/>
            <a:ext cx="374637" cy="392765"/>
          </a:xfrm>
          <a:prstGeom prst="rect">
            <a:avLst/>
          </a:prstGeom>
        </p:spPr>
      </p:pic>
      <p:pic>
        <p:nvPicPr>
          <p:cNvPr id="22" name="Picture 21"/>
          <p:cNvPicPr>
            <a:picLocks noChangeAspect="1"/>
          </p:cNvPicPr>
          <p:nvPr/>
        </p:nvPicPr>
        <p:blipFill>
          <a:blip r:embed="rId9">
            <a:clrChange>
              <a:clrFrom>
                <a:srgbClr val="FFFFFF"/>
              </a:clrFrom>
              <a:clrTo>
                <a:srgbClr val="FFFFFF">
                  <a:alpha val="0"/>
                </a:srgbClr>
              </a:clrTo>
            </a:clrChange>
          </a:blip>
          <a:stretch>
            <a:fillRect/>
          </a:stretch>
        </p:blipFill>
        <p:spPr>
          <a:xfrm>
            <a:off x="4851426" y="3066181"/>
            <a:ext cx="474267" cy="506150"/>
          </a:xfrm>
          <a:prstGeom prst="rect">
            <a:avLst/>
          </a:prstGeom>
        </p:spPr>
      </p:pic>
    </p:spTree>
    <p:extLst>
      <p:ext uri="{BB962C8B-B14F-4D97-AF65-F5344CB8AC3E}">
        <p14:creationId xmlns:p14="http://schemas.microsoft.com/office/powerpoint/2010/main" val="34469547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 y="-12878"/>
          <a:ext cx="9144004" cy="6892605"/>
        </p:xfrm>
        <a:graphic>
          <a:graphicData uri="http://schemas.openxmlformats.org/drawingml/2006/table">
            <a:tbl>
              <a:tblPr firstRow="1" bandRow="1">
                <a:tableStyleId>{5940675A-B579-460E-94D1-54222C63F5DA}</a:tableStyleId>
              </a:tblPr>
              <a:tblGrid>
                <a:gridCol w="2286001"/>
                <a:gridCol w="2286001"/>
                <a:gridCol w="2286001"/>
                <a:gridCol w="2286001"/>
              </a:tblGrid>
              <a:tr h="3372165">
                <a:tc>
                  <a:txBody>
                    <a:bodyPr/>
                    <a:lstStyle/>
                    <a:p>
                      <a:r>
                        <a:rPr lang="en-GB" sz="1500" b="1" dirty="0" err="1" smtClean="0">
                          <a:latin typeface="Tw Cen MT" panose="020B0602020104020603" pitchFamily="34" charset="0"/>
                          <a:cs typeface="Arial" panose="020B0604020202020204" pitchFamily="34" charset="0"/>
                        </a:rPr>
                        <a:t>Wie</a:t>
                      </a:r>
                      <a:r>
                        <a:rPr lang="en-GB" sz="1500" b="1" dirty="0" smtClean="0">
                          <a:latin typeface="Tw Cen MT" panose="020B0602020104020603" pitchFamily="34" charset="0"/>
                          <a:cs typeface="Arial" panose="020B0604020202020204" pitchFamily="34" charset="0"/>
                        </a:rPr>
                        <a:t> </a:t>
                      </a:r>
                      <a:r>
                        <a:rPr lang="en-GB" sz="1500" b="1" dirty="0" err="1" smtClean="0">
                          <a:latin typeface="Tw Cen MT" panose="020B0602020104020603" pitchFamily="34" charset="0"/>
                          <a:cs typeface="Arial" panose="020B0604020202020204" pitchFamily="34" charset="0"/>
                        </a:rPr>
                        <a:t>geht’s</a:t>
                      </a:r>
                      <a:r>
                        <a:rPr lang="en-GB" sz="1500" b="1" dirty="0" smtClean="0">
                          <a:latin typeface="Tw Cen MT" panose="020B0602020104020603" pitchFamily="34" charset="0"/>
                          <a:cs typeface="Arial" panose="020B0604020202020204" pitchFamily="34" charset="0"/>
                        </a:rPr>
                        <a:t>?</a:t>
                      </a:r>
                      <a:r>
                        <a:rPr lang="en-GB" sz="1500" b="0" baseline="0" dirty="0" smtClean="0">
                          <a:latin typeface="Tw Cen MT" panose="020B0602020104020603" pitchFamily="34" charset="0"/>
                          <a:cs typeface="Arial" panose="020B0604020202020204" pitchFamily="34" charset="0"/>
                        </a:rPr>
                        <a:t>    </a:t>
                      </a:r>
                      <a:r>
                        <a:rPr lang="en-GB" sz="1500" b="1" dirty="0" smtClean="0">
                          <a:latin typeface="Tw Cen MT" panose="020B0602020104020603" pitchFamily="34" charset="0"/>
                          <a:cs typeface="Arial" panose="020B0604020202020204" pitchFamily="34" charset="0"/>
                        </a:rPr>
                        <a:t>Mir</a:t>
                      </a:r>
                      <a:r>
                        <a:rPr lang="en-GB" sz="1500" dirty="0" smtClean="0">
                          <a:latin typeface="Tw Cen MT" panose="020B0602020104020603" pitchFamily="34" charset="0"/>
                          <a:cs typeface="Arial" panose="020B0604020202020204" pitchFamily="34" charset="0"/>
                        </a:rPr>
                        <a:t>…</a:t>
                      </a:r>
                      <a:br>
                        <a:rPr lang="en-GB" sz="1500" dirty="0" smtClean="0">
                          <a:latin typeface="Tw Cen MT" panose="020B0602020104020603" pitchFamily="34" charset="0"/>
                          <a:cs typeface="Arial" panose="020B0604020202020204" pitchFamily="34" charset="0"/>
                        </a:rPr>
                      </a:br>
                      <a:r>
                        <a:rPr lang="en-GB" sz="1300" dirty="0" smtClean="0">
                          <a:latin typeface="Tw Cen MT" panose="020B0602020104020603" pitchFamily="34" charset="0"/>
                          <a:cs typeface="Arial" panose="020B0604020202020204" pitchFamily="34" charset="0"/>
                        </a:rPr>
                        <a:t/>
                      </a:r>
                      <a:br>
                        <a:rPr lang="en-GB" sz="13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geht’s</a:t>
                      </a:r>
                      <a:r>
                        <a:rPr lang="en-GB" sz="1600" dirty="0" smtClean="0">
                          <a:latin typeface="Tw Cen MT" panose="020B0602020104020603" pitchFamily="34" charset="0"/>
                          <a:cs typeface="Arial" panose="020B0604020202020204" pitchFamily="34" charset="0"/>
                        </a:rPr>
                        <a:t> toll / gut</a:t>
                      </a:r>
                      <a:r>
                        <a:rPr lang="en-GB" sz="2000" dirty="0" smtClean="0">
                          <a:latin typeface="Tw Cen MT" panose="020B0602020104020603" pitchFamily="34" charset="0"/>
                          <a:cs typeface="Arial" panose="020B0604020202020204" pitchFamily="34" charset="0"/>
                        </a:rPr>
                        <a:t>.</a:t>
                      </a: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geht’s</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schlecht</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ist</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kalt</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ist</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hei</a:t>
                      </a:r>
                      <a:r>
                        <a:rPr lang="el-GR" sz="1600" dirty="0" smtClean="0">
                          <a:latin typeface="Calibri" panose="020F0502020204030204" pitchFamily="34" charset="0"/>
                          <a:cs typeface="Calibri" panose="020F0502020204030204" pitchFamily="34" charset="0"/>
                        </a:rPr>
                        <a:t>β</a:t>
                      </a:r>
                      <a:r>
                        <a:rPr lang="en-GB" sz="1600" dirty="0" smtClean="0">
                          <a:latin typeface="Tw Cen MT" panose="020B0602020104020603" pitchFamily="34" charset="0"/>
                          <a:cs typeface="Arial" panose="020B0604020202020204" pitchFamily="34" charset="0"/>
                        </a:rPr>
                        <a:t>.</a:t>
                      </a:r>
                    </a:p>
                    <a:p>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bin </a:t>
                      </a:r>
                      <a:r>
                        <a:rPr lang="en-GB" sz="1600" dirty="0" err="1" smtClean="0">
                          <a:latin typeface="Tw Cen MT" panose="020B0602020104020603" pitchFamily="34" charset="0"/>
                          <a:cs typeface="Arial" panose="020B0604020202020204" pitchFamily="34" charset="0"/>
                        </a:rPr>
                        <a:t>krank</a:t>
                      </a:r>
                      <a:r>
                        <a:rPr lang="en-GB" sz="1600" dirty="0" smtClean="0">
                          <a:latin typeface="Tw Cen MT" panose="020B0602020104020603" pitchFamily="34" charset="0"/>
                          <a:cs typeface="Arial" panose="020B0604020202020204" pitchFamily="34" charset="0"/>
                        </a:rPr>
                        <a:t>.</a:t>
                      </a:r>
                    </a:p>
                    <a:p>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bin </a:t>
                      </a:r>
                      <a:r>
                        <a:rPr lang="en-GB" sz="1600" dirty="0" err="1" smtClean="0">
                          <a:latin typeface="Tw Cen MT" panose="020B0602020104020603" pitchFamily="34" charset="0"/>
                          <a:cs typeface="Arial" panose="020B0604020202020204" pitchFamily="34" charset="0"/>
                        </a:rPr>
                        <a:t>müde</a:t>
                      </a:r>
                      <a:r>
                        <a:rPr lang="en-GB" sz="1600" dirty="0" smtClean="0">
                          <a:latin typeface="Tw Cen MT" panose="020B0602020104020603" pitchFamily="34" charset="0"/>
                          <a:cs typeface="Arial" panose="020B0604020202020204" pitchFamily="34" charset="0"/>
                        </a:rPr>
                        <a:t>.</a:t>
                      </a:r>
                      <a:endParaRPr lang="en-GB" sz="1500" dirty="0">
                        <a:latin typeface="Tw Cen MT" panose="020B0602020104020603" pitchFamily="34" charset="0"/>
                        <a:cs typeface="Arial" panose="020B0604020202020204" pitchFamily="34" charset="0"/>
                      </a:endParaRPr>
                    </a:p>
                  </a:txBody>
                  <a:tcPr/>
                </a:tc>
                <a:tc>
                  <a:txBody>
                    <a:bodyPr/>
                    <a:lstStyle/>
                    <a:p>
                      <a:pPr>
                        <a:lnSpc>
                          <a:spcPct val="150000"/>
                        </a:lnSpc>
                      </a:pPr>
                      <a:r>
                        <a:rPr lang="en-GB" sz="1500" b="1" dirty="0" err="1" smtClean="0">
                          <a:latin typeface="Tw Cen MT" panose="020B0602020104020603" pitchFamily="34" charset="0"/>
                          <a:cs typeface="Arial" panose="020B0604020202020204" pitchFamily="34" charset="0"/>
                        </a:rPr>
                        <a:t>Ich</a:t>
                      </a:r>
                      <a:r>
                        <a:rPr lang="en-GB" sz="1500" b="1" dirty="0" smtClean="0">
                          <a:latin typeface="Tw Cen MT" panose="020B0602020104020603" pitchFamily="34" charset="0"/>
                          <a:cs typeface="Arial" panose="020B0604020202020204" pitchFamily="34" charset="0"/>
                        </a:rPr>
                        <a:t> </a:t>
                      </a:r>
                      <a:r>
                        <a:rPr lang="en-GB" sz="1500" b="1" dirty="0" err="1" smtClean="0">
                          <a:latin typeface="Tw Cen MT" panose="020B0602020104020603" pitchFamily="34" charset="0"/>
                          <a:cs typeface="Arial" panose="020B0604020202020204" pitchFamily="34" charset="0"/>
                        </a:rPr>
                        <a:t>habe</a:t>
                      </a:r>
                      <a:r>
                        <a:rPr lang="en-GB" sz="1500" b="1" dirty="0" smtClean="0">
                          <a:latin typeface="Tw Cen MT" panose="020B0602020104020603" pitchFamily="34" charset="0"/>
                          <a:cs typeface="Arial" panose="020B0604020202020204" pitchFamily="34" charset="0"/>
                        </a:rPr>
                        <a:t>…</a:t>
                      </a:r>
                      <a:r>
                        <a:rPr lang="en-GB" sz="1300" b="1" dirty="0" smtClean="0">
                          <a:latin typeface="Tw Cen MT" panose="020B0602020104020603" pitchFamily="34" charset="0"/>
                          <a:cs typeface="Arial" panose="020B0604020202020204" pitchFamily="34" charset="0"/>
                        </a:rPr>
                        <a:t/>
                      </a:r>
                      <a:br>
                        <a:rPr lang="en-GB" sz="1300" b="1" dirty="0" smtClean="0">
                          <a:latin typeface="Tw Cen MT" panose="020B0602020104020603" pitchFamily="34" charset="0"/>
                          <a:cs typeface="Arial" panose="020B0604020202020204" pitchFamily="34" charset="0"/>
                        </a:rPr>
                      </a:br>
                      <a:r>
                        <a:rPr lang="en-GB" sz="1450" b="0" dirty="0" err="1" smtClean="0">
                          <a:latin typeface="Tw Cen MT" panose="020B0602020104020603" pitchFamily="34" charset="0"/>
                          <a:cs typeface="Arial" panose="020B0604020202020204" pitchFamily="34" charset="0"/>
                        </a:rPr>
                        <a:t>es</a:t>
                      </a:r>
                      <a:r>
                        <a:rPr lang="en-GB" sz="1450" b="0" dirty="0" smtClean="0">
                          <a:latin typeface="Tw Cen MT" panose="020B0602020104020603" pitchFamily="34" charset="0"/>
                          <a:cs typeface="Arial" panose="020B0604020202020204" pitchFamily="34" charset="0"/>
                        </a:rPr>
                        <a:t> </a:t>
                      </a:r>
                      <a:r>
                        <a:rPr lang="en-GB" sz="1450" b="0" dirty="0" err="1" smtClean="0">
                          <a:latin typeface="Tw Cen MT" panose="020B0602020104020603" pitchFamily="34" charset="0"/>
                          <a:cs typeface="Arial" panose="020B0604020202020204" pitchFamily="34" charset="0"/>
                        </a:rPr>
                        <a:t>richtig</a:t>
                      </a:r>
                      <a:r>
                        <a:rPr lang="en-GB" sz="1450" b="0" dirty="0" smtClean="0">
                          <a:latin typeface="Tw Cen MT" panose="020B0602020104020603" pitchFamily="34" charset="0"/>
                          <a:cs typeface="Arial" panose="020B0604020202020204" pitchFamily="34" charset="0"/>
                        </a:rPr>
                        <a:t>.</a:t>
                      </a:r>
                      <a:br>
                        <a:rPr lang="en-GB" sz="1450" b="0" dirty="0" smtClean="0">
                          <a:latin typeface="Tw Cen MT" panose="020B0602020104020603" pitchFamily="34" charset="0"/>
                          <a:cs typeface="Arial" panose="020B0604020202020204" pitchFamily="34" charset="0"/>
                        </a:rPr>
                      </a:br>
                      <a:r>
                        <a:rPr lang="en-GB" sz="1450" b="0" dirty="0" err="1" smtClean="0">
                          <a:latin typeface="Tw Cen MT" panose="020B0602020104020603" pitchFamily="34" charset="0"/>
                          <a:cs typeface="Arial" panose="020B0604020202020204" pitchFamily="34" charset="0"/>
                        </a:rPr>
                        <a:t>ein</a:t>
                      </a:r>
                      <a:r>
                        <a:rPr lang="en-GB" sz="1450" b="0" dirty="0" smtClean="0">
                          <a:latin typeface="Tw Cen MT" panose="020B0602020104020603" pitchFamily="34" charset="0"/>
                          <a:cs typeface="Arial" panose="020B0604020202020204" pitchFamily="34" charset="0"/>
                        </a:rPr>
                        <a:t> Problem.</a:t>
                      </a:r>
                      <a:br>
                        <a:rPr lang="en-GB" sz="1450" b="0" dirty="0" smtClean="0">
                          <a:latin typeface="Tw Cen MT" panose="020B0602020104020603" pitchFamily="34" charset="0"/>
                          <a:cs typeface="Arial" panose="020B0604020202020204" pitchFamily="34" charset="0"/>
                        </a:rPr>
                      </a:br>
                      <a:r>
                        <a:rPr lang="en-GB" sz="1450" b="0" dirty="0" err="1" smtClean="0">
                          <a:latin typeface="Tw Cen MT" panose="020B0602020104020603" pitchFamily="34" charset="0"/>
                          <a:cs typeface="Arial" panose="020B0604020202020204" pitchFamily="34" charset="0"/>
                        </a:rPr>
                        <a:t>eine</a:t>
                      </a:r>
                      <a:r>
                        <a:rPr lang="en-GB" sz="1450" b="0" dirty="0" smtClean="0">
                          <a:latin typeface="Tw Cen MT" panose="020B0602020104020603" pitchFamily="34" charset="0"/>
                          <a:cs typeface="Arial" panose="020B0604020202020204" pitchFamily="34" charset="0"/>
                        </a:rPr>
                        <a:t> </a:t>
                      </a:r>
                      <a:r>
                        <a:rPr lang="en-GB" sz="1450" b="0" dirty="0" err="1" smtClean="0">
                          <a:latin typeface="Tw Cen MT" panose="020B0602020104020603" pitchFamily="34" charset="0"/>
                          <a:cs typeface="Arial" panose="020B0604020202020204" pitchFamily="34" charset="0"/>
                        </a:rPr>
                        <a:t>Idee</a:t>
                      </a:r>
                      <a:r>
                        <a:rPr lang="en-GB" sz="1450" b="0" dirty="0" smtClean="0">
                          <a:latin typeface="Tw Cen MT" panose="020B0602020104020603" pitchFamily="34" charset="0"/>
                          <a:cs typeface="Arial" panose="020B0604020202020204" pitchFamily="34" charset="0"/>
                        </a:rPr>
                        <a:t>.</a:t>
                      </a:r>
                      <a:br>
                        <a:rPr lang="en-GB" sz="1450" b="0" dirty="0" smtClean="0">
                          <a:latin typeface="Tw Cen MT" panose="020B0602020104020603" pitchFamily="34" charset="0"/>
                          <a:cs typeface="Arial" panose="020B0604020202020204" pitchFamily="34" charset="0"/>
                        </a:rPr>
                      </a:br>
                      <a:r>
                        <a:rPr lang="en-GB" sz="1450" b="0" dirty="0" smtClean="0">
                          <a:latin typeface="Tw Cen MT" panose="020B0602020104020603" pitchFamily="34" charset="0"/>
                          <a:cs typeface="Arial" panose="020B0604020202020204" pitchFamily="34" charset="0"/>
                        </a:rPr>
                        <a:t>Hunger.</a:t>
                      </a:r>
                      <a:br>
                        <a:rPr lang="en-GB" sz="1450" b="0" dirty="0" smtClean="0">
                          <a:latin typeface="Tw Cen MT" panose="020B0602020104020603" pitchFamily="34" charset="0"/>
                          <a:cs typeface="Arial" panose="020B0604020202020204" pitchFamily="34" charset="0"/>
                        </a:rPr>
                      </a:br>
                      <a:r>
                        <a:rPr lang="en-GB" sz="1450" b="0" dirty="0" smtClean="0">
                          <a:latin typeface="Tw Cen MT" panose="020B0602020104020603" pitchFamily="34" charset="0"/>
                          <a:cs typeface="Arial" panose="020B0604020202020204" pitchFamily="34" charset="0"/>
                        </a:rPr>
                        <a:t>Durst.</a:t>
                      </a:r>
                      <a:br>
                        <a:rPr lang="en-GB" sz="1450" b="0" dirty="0" smtClean="0">
                          <a:latin typeface="Tw Cen MT" panose="020B0602020104020603" pitchFamily="34" charset="0"/>
                          <a:cs typeface="Arial" panose="020B0604020202020204" pitchFamily="34" charset="0"/>
                        </a:rPr>
                      </a:br>
                      <a:r>
                        <a:rPr lang="en-GB" sz="1450" b="0" dirty="0" err="1" smtClean="0">
                          <a:latin typeface="Tw Cen MT" panose="020B0602020104020603" pitchFamily="34" charset="0"/>
                          <a:cs typeface="Arial" panose="020B0604020202020204" pitchFamily="34" charset="0"/>
                        </a:rPr>
                        <a:t>Kopfschmerzen</a:t>
                      </a:r>
                      <a:r>
                        <a:rPr lang="en-GB" sz="1450" b="0" baseline="0" dirty="0" smtClean="0">
                          <a:latin typeface="Tw Cen MT" panose="020B0602020104020603" pitchFamily="34" charset="0"/>
                          <a:cs typeface="Arial" panose="020B0604020202020204" pitchFamily="34" charset="0"/>
                        </a:rPr>
                        <a:t>.</a:t>
                      </a:r>
                      <a:br>
                        <a:rPr lang="en-GB" sz="1450" b="0" baseline="0" dirty="0" smtClean="0">
                          <a:latin typeface="Tw Cen MT" panose="020B0602020104020603" pitchFamily="34" charset="0"/>
                          <a:cs typeface="Arial" panose="020B0604020202020204" pitchFamily="34" charset="0"/>
                        </a:rPr>
                      </a:br>
                      <a:r>
                        <a:rPr lang="en-GB" sz="1600" b="0" baseline="0" dirty="0" err="1" smtClean="0">
                          <a:latin typeface="Tw Cen MT" panose="020B0602020104020603" pitchFamily="34" charset="0"/>
                          <a:cs typeface="Arial" panose="020B0604020202020204" pitchFamily="34" charset="0"/>
                        </a:rPr>
                        <a:t>einen</a:t>
                      </a:r>
                      <a:r>
                        <a:rPr lang="en-GB" sz="1600" b="0" baseline="0" dirty="0" smtClean="0">
                          <a:latin typeface="Tw Cen MT" panose="020B0602020104020603" pitchFamily="34" charset="0"/>
                          <a:cs typeface="Arial" panose="020B0604020202020204" pitchFamily="34" charset="0"/>
                        </a:rPr>
                        <a:t> Hund.</a:t>
                      </a:r>
                      <a:br>
                        <a:rPr lang="en-GB" sz="1600" b="0" baseline="0" dirty="0" smtClean="0">
                          <a:latin typeface="Tw Cen MT" panose="020B0602020104020603" pitchFamily="34" charset="0"/>
                          <a:cs typeface="Arial" panose="020B0604020202020204" pitchFamily="34" charset="0"/>
                        </a:rPr>
                      </a:br>
                      <a:r>
                        <a:rPr lang="en-GB" sz="1600" b="0" baseline="0" dirty="0" err="1" smtClean="0">
                          <a:latin typeface="Tw Cen MT" panose="020B0602020104020603" pitchFamily="34" charset="0"/>
                          <a:cs typeface="Arial" panose="020B0604020202020204" pitchFamily="34" charset="0"/>
                        </a:rPr>
                        <a:t>vergessen</a:t>
                      </a:r>
                      <a:r>
                        <a:rPr lang="en-GB" sz="1600" b="0" baseline="0" dirty="0" smtClean="0">
                          <a:latin typeface="Tw Cen MT" panose="020B0602020104020603" pitchFamily="34" charset="0"/>
                          <a:cs typeface="Arial" panose="020B0604020202020204" pitchFamily="34" charset="0"/>
                        </a:rPr>
                        <a:t>.</a:t>
                      </a:r>
                      <a:endParaRPr lang="en-GB" sz="1600" b="0" dirty="0">
                        <a:latin typeface="Tw Cen MT" panose="020B0602020104020603" pitchFamily="34" charset="0"/>
                        <a:cs typeface="Arial" panose="020B0604020202020204" pitchFamily="34" charset="0"/>
                      </a:endParaRPr>
                    </a:p>
                  </a:txBody>
                  <a:tcPr/>
                </a:tc>
                <a:tc>
                  <a:txBody>
                    <a:bodyPr/>
                    <a:lstStyle/>
                    <a:p>
                      <a:pPr>
                        <a:lnSpc>
                          <a:spcPct val="150000"/>
                        </a:lnSpc>
                      </a:pPr>
                      <a:r>
                        <a:rPr lang="en-GB" sz="1500" dirty="0" err="1" smtClean="0">
                          <a:latin typeface="Tw Cen MT" panose="020B0602020104020603" pitchFamily="34" charset="0"/>
                          <a:cs typeface="Arial" panose="020B0604020202020204" pitchFamily="34" charset="0"/>
                        </a:rPr>
                        <a:t>Wie</a:t>
                      </a:r>
                      <a:r>
                        <a:rPr lang="en-GB" sz="1500" dirty="0" smtClean="0">
                          <a:latin typeface="Tw Cen MT" panose="020B0602020104020603" pitchFamily="34" charset="0"/>
                          <a:cs typeface="Arial" panose="020B0604020202020204" pitchFamily="34" charset="0"/>
                        </a:rPr>
                        <a:t>?  Wo?  </a:t>
                      </a:r>
                      <a:r>
                        <a:rPr lang="en-GB" sz="1500" dirty="0" err="1" smtClean="0">
                          <a:latin typeface="Tw Cen MT" panose="020B0602020104020603" pitchFamily="34" charset="0"/>
                          <a:cs typeface="Arial" panose="020B0604020202020204" pitchFamily="34" charset="0"/>
                        </a:rPr>
                        <a:t>Wann</a:t>
                      </a:r>
                      <a:r>
                        <a:rPr lang="en-GB" sz="1500" dirty="0" smtClean="0">
                          <a:latin typeface="Tw Cen MT" panose="020B0602020104020603" pitchFamily="34" charset="0"/>
                          <a:cs typeface="Arial" panose="020B0604020202020204" pitchFamily="34" charset="0"/>
                        </a:rPr>
                        <a:t>?</a:t>
                      </a:r>
                      <a:br>
                        <a:rPr lang="en-GB" sz="1500" dirty="0" smtClean="0">
                          <a:latin typeface="Tw Cen MT" panose="020B0602020104020603" pitchFamily="34" charset="0"/>
                          <a:cs typeface="Arial" panose="020B0604020202020204" pitchFamily="34" charset="0"/>
                        </a:rPr>
                      </a:br>
                      <a:r>
                        <a:rPr lang="en-GB" sz="1500" dirty="0" smtClean="0">
                          <a:latin typeface="Tw Cen MT" panose="020B0602020104020603" pitchFamily="34" charset="0"/>
                          <a:cs typeface="Arial" panose="020B0604020202020204" pitchFamily="34" charset="0"/>
                        </a:rPr>
                        <a:t>Was?  </a:t>
                      </a:r>
                      <a:r>
                        <a:rPr lang="en-GB" sz="1500" dirty="0" err="1" smtClean="0">
                          <a:latin typeface="Tw Cen MT" panose="020B0602020104020603" pitchFamily="34" charset="0"/>
                          <a:cs typeface="Arial" panose="020B0604020202020204" pitchFamily="34" charset="0"/>
                        </a:rPr>
                        <a:t>Wer</a:t>
                      </a:r>
                      <a:r>
                        <a:rPr lang="en-GB" sz="1500" dirty="0" smtClean="0">
                          <a:latin typeface="Tw Cen MT" panose="020B0602020104020603" pitchFamily="34" charset="0"/>
                          <a:cs typeface="Arial" panose="020B0604020202020204" pitchFamily="34" charset="0"/>
                        </a:rPr>
                        <a:t>?  </a:t>
                      </a:r>
                      <a:r>
                        <a:rPr lang="en-GB" sz="1500" dirty="0" err="1" smtClean="0">
                          <a:latin typeface="Tw Cen MT" panose="020B0602020104020603" pitchFamily="34" charset="0"/>
                          <a:cs typeface="Arial" panose="020B0604020202020204" pitchFamily="34" charset="0"/>
                        </a:rPr>
                        <a:t>Mit</a:t>
                      </a:r>
                      <a:r>
                        <a:rPr lang="en-GB" sz="1500" dirty="0" smtClean="0">
                          <a:latin typeface="Tw Cen MT" panose="020B0602020104020603" pitchFamily="34" charset="0"/>
                          <a:cs typeface="Arial" panose="020B0604020202020204" pitchFamily="34" charset="0"/>
                        </a:rPr>
                        <a:t> </a:t>
                      </a:r>
                      <a:r>
                        <a:rPr lang="en-GB" sz="1500" dirty="0" err="1" smtClean="0">
                          <a:latin typeface="Tw Cen MT" panose="020B0602020104020603" pitchFamily="34" charset="0"/>
                          <a:cs typeface="Arial" panose="020B0604020202020204" pitchFamily="34" charset="0"/>
                        </a:rPr>
                        <a:t>wem</a:t>
                      </a:r>
                      <a:r>
                        <a:rPr lang="en-GB" sz="1500" dirty="0" smtClean="0">
                          <a:latin typeface="Tw Cen MT" panose="020B0602020104020603" pitchFamily="34" charset="0"/>
                          <a:cs typeface="Arial" panose="020B0604020202020204" pitchFamily="34" charset="0"/>
                        </a:rPr>
                        <a:t>?</a:t>
                      </a:r>
                      <a:br>
                        <a:rPr lang="en-GB" sz="1500" dirty="0" smtClean="0">
                          <a:latin typeface="Tw Cen MT" panose="020B0602020104020603" pitchFamily="34" charset="0"/>
                          <a:cs typeface="Arial" panose="020B0604020202020204" pitchFamily="34" charset="0"/>
                        </a:rPr>
                      </a:br>
                      <a:r>
                        <a:rPr lang="en-GB" sz="1500" dirty="0" err="1" smtClean="0">
                          <a:latin typeface="Tw Cen MT" panose="020B0602020104020603" pitchFamily="34" charset="0"/>
                          <a:cs typeface="Arial" panose="020B0604020202020204" pitchFamily="34" charset="0"/>
                        </a:rPr>
                        <a:t>Warum</a:t>
                      </a:r>
                      <a:r>
                        <a:rPr lang="en-GB" sz="1500" dirty="0" smtClean="0">
                          <a:latin typeface="Tw Cen MT" panose="020B0602020104020603" pitchFamily="34" charset="0"/>
                          <a:cs typeface="Arial" panose="020B0604020202020204" pitchFamily="34" charset="0"/>
                        </a:rPr>
                        <a:t>?  </a:t>
                      </a:r>
                      <a:br>
                        <a:rPr lang="en-GB" sz="1500" dirty="0" smtClean="0">
                          <a:latin typeface="Tw Cen MT" panose="020B0602020104020603" pitchFamily="34" charset="0"/>
                          <a:cs typeface="Arial" panose="020B0604020202020204" pitchFamily="34" charset="0"/>
                        </a:rPr>
                      </a:br>
                      <a:r>
                        <a:rPr lang="en-GB" sz="1500" dirty="0" err="1" smtClean="0">
                          <a:latin typeface="Tw Cen MT" panose="020B0602020104020603" pitchFamily="34" charset="0"/>
                          <a:cs typeface="Arial" panose="020B0604020202020204" pitchFamily="34" charset="0"/>
                        </a:rPr>
                        <a:t>Wie</a:t>
                      </a:r>
                      <a:r>
                        <a:rPr lang="en-GB" sz="1500" dirty="0" smtClean="0">
                          <a:latin typeface="Tw Cen MT" panose="020B0602020104020603" pitchFamily="34" charset="0"/>
                          <a:cs typeface="Arial" panose="020B0604020202020204" pitchFamily="34" charset="0"/>
                        </a:rPr>
                        <a:t> </a:t>
                      </a:r>
                      <a:r>
                        <a:rPr lang="en-GB" sz="1500" dirty="0" err="1" smtClean="0">
                          <a:latin typeface="Tw Cen MT" panose="020B0602020104020603" pitchFamily="34" charset="0"/>
                          <a:cs typeface="Arial" panose="020B0604020202020204" pitchFamily="34" charset="0"/>
                        </a:rPr>
                        <a:t>viel</a:t>
                      </a:r>
                      <a:r>
                        <a:rPr lang="en-GB" sz="1500" dirty="0" smtClean="0">
                          <a:latin typeface="Tw Cen MT" panose="020B0602020104020603" pitchFamily="34" charset="0"/>
                          <a:cs typeface="Arial" panose="020B0604020202020204" pitchFamily="34" charset="0"/>
                        </a:rPr>
                        <a:t>?  </a:t>
                      </a:r>
                      <a:r>
                        <a:rPr lang="en-GB" sz="1500" dirty="0" err="1" smtClean="0">
                          <a:latin typeface="Tw Cen MT" panose="020B0602020104020603" pitchFamily="34" charset="0"/>
                          <a:cs typeface="Arial" panose="020B0604020202020204" pitchFamily="34" charset="0"/>
                        </a:rPr>
                        <a:t>Wie</a:t>
                      </a:r>
                      <a:r>
                        <a:rPr lang="en-GB" sz="1500" dirty="0" smtClean="0">
                          <a:latin typeface="Tw Cen MT" panose="020B0602020104020603" pitchFamily="34" charset="0"/>
                          <a:cs typeface="Arial" panose="020B0604020202020204" pitchFamily="34" charset="0"/>
                        </a:rPr>
                        <a:t> </a:t>
                      </a:r>
                      <a:r>
                        <a:rPr lang="en-GB" sz="1500" dirty="0" err="1" smtClean="0">
                          <a:latin typeface="Tw Cen MT" panose="020B0602020104020603" pitchFamily="34" charset="0"/>
                          <a:cs typeface="Arial" panose="020B0604020202020204" pitchFamily="34" charset="0"/>
                        </a:rPr>
                        <a:t>viele</a:t>
                      </a:r>
                      <a:r>
                        <a:rPr lang="en-GB" sz="1500" dirty="0" smtClean="0">
                          <a:latin typeface="Tw Cen MT" panose="020B0602020104020603" pitchFamily="34" charset="0"/>
                          <a:cs typeface="Arial" panose="020B0604020202020204" pitchFamily="34" charset="0"/>
                        </a:rPr>
                        <a:t>?</a:t>
                      </a:r>
                      <a:br>
                        <a:rPr lang="en-GB" sz="1500" dirty="0" smtClean="0">
                          <a:latin typeface="Tw Cen MT" panose="020B0602020104020603" pitchFamily="34" charset="0"/>
                          <a:cs typeface="Arial" panose="020B0604020202020204" pitchFamily="34" charset="0"/>
                        </a:rPr>
                      </a:br>
                      <a:r>
                        <a:rPr lang="en-GB" sz="1400" dirty="0" err="1" smtClean="0">
                          <a:latin typeface="Tw Cen MT" panose="020B0602020104020603" pitchFamily="34" charset="0"/>
                          <a:cs typeface="Arial" panose="020B0604020202020204" pitchFamily="34" charset="0"/>
                        </a:rPr>
                        <a:t>Welcher</a:t>
                      </a:r>
                      <a:r>
                        <a:rPr lang="en-GB" sz="1400" baseline="0" dirty="0" smtClean="0">
                          <a:latin typeface="Tw Cen MT" panose="020B0602020104020603" pitchFamily="34" charset="0"/>
                          <a:cs typeface="Arial" panose="020B0604020202020204" pitchFamily="34" charset="0"/>
                        </a:rPr>
                        <a:t> / </a:t>
                      </a:r>
                      <a:r>
                        <a:rPr lang="en-GB" sz="1400" baseline="0" dirty="0" err="1" smtClean="0">
                          <a:latin typeface="Tw Cen MT" panose="020B0602020104020603" pitchFamily="34" charset="0"/>
                          <a:cs typeface="Arial" panose="020B0604020202020204" pitchFamily="34" charset="0"/>
                        </a:rPr>
                        <a:t>welche</a:t>
                      </a:r>
                      <a:r>
                        <a:rPr lang="en-GB" sz="1400" baseline="0" dirty="0" smtClean="0">
                          <a:latin typeface="Tw Cen MT" panose="020B0602020104020603" pitchFamily="34" charset="0"/>
                          <a:cs typeface="Arial" panose="020B0604020202020204" pitchFamily="34" charset="0"/>
                        </a:rPr>
                        <a:t> / welches?</a:t>
                      </a:r>
                      <a:r>
                        <a:rPr lang="en-GB" sz="1500" dirty="0" smtClean="0">
                          <a:latin typeface="Tw Cen MT" panose="020B0602020104020603" pitchFamily="34" charset="0"/>
                          <a:cs typeface="Arial" panose="020B0604020202020204" pitchFamily="34" charset="0"/>
                        </a:rPr>
                        <a:t/>
                      </a:r>
                      <a:br>
                        <a:rPr lang="en-GB" sz="1500" dirty="0" smtClean="0">
                          <a:latin typeface="Tw Cen MT" panose="020B0602020104020603" pitchFamily="34" charset="0"/>
                          <a:cs typeface="Arial" panose="020B0604020202020204" pitchFamily="34" charset="0"/>
                        </a:rPr>
                      </a:br>
                      <a:r>
                        <a:rPr lang="en-GB" sz="1500" dirty="0" smtClean="0">
                          <a:latin typeface="Tw Cen MT" panose="020B0602020104020603" pitchFamily="34" charset="0"/>
                          <a:cs typeface="Arial" panose="020B0604020202020204" pitchFamily="34" charset="0"/>
                        </a:rPr>
                        <a:t>Was </a:t>
                      </a:r>
                      <a:r>
                        <a:rPr lang="en-GB" sz="1500" dirty="0" err="1" smtClean="0">
                          <a:latin typeface="Tw Cen MT" panose="020B0602020104020603" pitchFamily="34" charset="0"/>
                          <a:cs typeface="Arial" panose="020B0604020202020204" pitchFamily="34" charset="0"/>
                        </a:rPr>
                        <a:t>für</a:t>
                      </a:r>
                      <a:r>
                        <a:rPr lang="en-GB" sz="1500" dirty="0" smtClean="0">
                          <a:latin typeface="Tw Cen MT" panose="020B0602020104020603" pitchFamily="34" charset="0"/>
                          <a:cs typeface="Arial" panose="020B0604020202020204" pitchFamily="34" charset="0"/>
                        </a:rPr>
                        <a:t>?  Um </a:t>
                      </a:r>
                      <a:r>
                        <a:rPr lang="en-GB" sz="1500" dirty="0" err="1" smtClean="0">
                          <a:latin typeface="Tw Cen MT" panose="020B0602020104020603" pitchFamily="34" charset="0"/>
                          <a:cs typeface="Arial" panose="020B0604020202020204" pitchFamily="34" charset="0"/>
                        </a:rPr>
                        <a:t>wie</a:t>
                      </a:r>
                      <a:r>
                        <a:rPr lang="en-GB" sz="1500" baseline="0" dirty="0" smtClean="0">
                          <a:latin typeface="Tw Cen MT" panose="020B0602020104020603" pitchFamily="34" charset="0"/>
                          <a:cs typeface="Arial" panose="020B0604020202020204" pitchFamily="34" charset="0"/>
                        </a:rPr>
                        <a:t> </a:t>
                      </a:r>
                      <a:r>
                        <a:rPr lang="en-GB" sz="1500" baseline="0" dirty="0" err="1" smtClean="0">
                          <a:latin typeface="Tw Cen MT" panose="020B0602020104020603" pitchFamily="34" charset="0"/>
                          <a:cs typeface="Arial" panose="020B0604020202020204" pitchFamily="34" charset="0"/>
                        </a:rPr>
                        <a:t>viel</a:t>
                      </a:r>
                      <a:r>
                        <a:rPr lang="en-GB" sz="1500" baseline="0" dirty="0" smtClean="0">
                          <a:latin typeface="Tw Cen MT" panose="020B0602020104020603" pitchFamily="34" charset="0"/>
                          <a:cs typeface="Arial" panose="020B0604020202020204" pitchFamily="34" charset="0"/>
                        </a:rPr>
                        <a:t> </a:t>
                      </a:r>
                      <a:r>
                        <a:rPr lang="en-GB" sz="1500" baseline="0" dirty="0" err="1" smtClean="0">
                          <a:latin typeface="Tw Cen MT" panose="020B0602020104020603" pitchFamily="34" charset="0"/>
                          <a:cs typeface="Arial" panose="020B0604020202020204" pitchFamily="34" charset="0"/>
                        </a:rPr>
                        <a:t>Uhr</a:t>
                      </a:r>
                      <a:r>
                        <a:rPr lang="en-GB" sz="1500" baseline="0" dirty="0" smtClean="0">
                          <a:latin typeface="Tw Cen MT" panose="020B0602020104020603" pitchFamily="34" charset="0"/>
                          <a:cs typeface="Arial" panose="020B0604020202020204" pitchFamily="34" charset="0"/>
                        </a:rPr>
                        <a:t>?</a:t>
                      </a:r>
                      <a:endParaRPr lang="en-GB" sz="1500" dirty="0">
                        <a:latin typeface="Tw Cen MT" panose="020B0602020104020603" pitchFamily="34" charset="0"/>
                        <a:cs typeface="Arial" panose="020B0604020202020204" pitchFamily="34" charset="0"/>
                      </a:endParaRPr>
                    </a:p>
                  </a:txBody>
                  <a:tcPr/>
                </a:tc>
                <a:tc>
                  <a:txBody>
                    <a:bodyPr/>
                    <a:lstStyle/>
                    <a:p>
                      <a:r>
                        <a:rPr lang="en-GB" sz="1500" b="1" dirty="0" err="1" smtClean="0">
                          <a:latin typeface="Tw Cen MT" panose="020B0602020104020603" pitchFamily="34" charset="0"/>
                          <a:cs typeface="Arial" panose="020B0604020202020204" pitchFamily="34" charset="0"/>
                        </a:rPr>
                        <a:t>Wie</a:t>
                      </a:r>
                      <a:r>
                        <a:rPr lang="en-GB" sz="1500" b="1" dirty="0" smtClean="0">
                          <a:latin typeface="Tw Cen MT" panose="020B0602020104020603" pitchFamily="34" charset="0"/>
                          <a:cs typeface="Arial" panose="020B0604020202020204" pitchFamily="34" charset="0"/>
                        </a:rPr>
                        <a:t> war</a:t>
                      </a:r>
                      <a:r>
                        <a:rPr lang="en-GB" sz="1500" b="1" baseline="0" dirty="0" smtClean="0">
                          <a:latin typeface="Tw Cen MT" panose="020B0602020104020603" pitchFamily="34" charset="0"/>
                          <a:cs typeface="Arial" panose="020B0604020202020204" pitchFamily="34" charset="0"/>
                        </a:rPr>
                        <a:t> </a:t>
                      </a:r>
                      <a:r>
                        <a:rPr lang="en-GB" sz="1500" b="1" baseline="0" dirty="0" err="1" smtClean="0">
                          <a:latin typeface="Tw Cen MT" panose="020B0602020104020603" pitchFamily="34" charset="0"/>
                          <a:cs typeface="Arial" panose="020B0604020202020204" pitchFamily="34" charset="0"/>
                        </a:rPr>
                        <a:t>es</a:t>
                      </a:r>
                      <a:r>
                        <a:rPr lang="en-GB" sz="1500" b="1" baseline="0" dirty="0" smtClean="0">
                          <a:latin typeface="Tw Cen MT" panose="020B0602020104020603" pitchFamily="34" charset="0"/>
                          <a:cs typeface="Arial" panose="020B0604020202020204" pitchFamily="34" charset="0"/>
                        </a:rPr>
                        <a:t>? </a:t>
                      </a:r>
                      <a:br>
                        <a:rPr lang="en-GB" sz="1500" b="1" baseline="0" dirty="0" smtClean="0">
                          <a:latin typeface="Tw Cen MT" panose="020B0602020104020603" pitchFamily="34" charset="0"/>
                          <a:cs typeface="Arial" panose="020B0604020202020204" pitchFamily="34" charset="0"/>
                        </a:rPr>
                      </a:br>
                      <a:r>
                        <a:rPr lang="en-GB" sz="1500" b="1" baseline="0" dirty="0" err="1" smtClean="0">
                          <a:latin typeface="Tw Cen MT" panose="020B0602020104020603" pitchFamily="34" charset="0"/>
                          <a:cs typeface="Arial" panose="020B0604020202020204" pitchFamily="34" charset="0"/>
                        </a:rPr>
                        <a:t>Es</a:t>
                      </a:r>
                      <a:r>
                        <a:rPr lang="en-GB" sz="1500" b="1" baseline="0" dirty="0" smtClean="0">
                          <a:latin typeface="Tw Cen MT" panose="020B0602020104020603" pitchFamily="34" charset="0"/>
                          <a:cs typeface="Arial" panose="020B0604020202020204" pitchFamily="34" charset="0"/>
                        </a:rPr>
                        <a:t> war…</a:t>
                      </a:r>
                      <a:br>
                        <a:rPr lang="en-GB" sz="1500" b="1"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einfach</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schwierig</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smtClean="0">
                          <a:latin typeface="Tw Cen MT" panose="020B0602020104020603" pitchFamily="34" charset="0"/>
                          <a:cs typeface="Arial" panose="020B0604020202020204" pitchFamily="34" charset="0"/>
                        </a:rPr>
                        <a:t>in </a:t>
                      </a:r>
                      <a:r>
                        <a:rPr lang="en-GB" sz="1400" b="0" baseline="0" dirty="0" err="1" smtClean="0">
                          <a:latin typeface="Tw Cen MT" panose="020B0602020104020603" pitchFamily="34" charset="0"/>
                          <a:cs typeface="Arial" panose="020B0604020202020204" pitchFamily="34" charset="0"/>
                        </a:rPr>
                        <a:t>Ordnung</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lustig</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langweilig</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smtClean="0">
                          <a:latin typeface="Tw Cen MT" panose="020B0602020104020603" pitchFamily="34" charset="0"/>
                          <a:cs typeface="Arial" panose="020B0604020202020204" pitchFamily="34" charset="0"/>
                        </a:rPr>
                        <a:t>total </a:t>
                      </a:r>
                      <a:r>
                        <a:rPr lang="en-GB" sz="1400" b="0" baseline="0" dirty="0" err="1" smtClean="0">
                          <a:latin typeface="Tw Cen MT" panose="020B0602020104020603" pitchFamily="34" charset="0"/>
                          <a:cs typeface="Arial" panose="020B0604020202020204" pitchFamily="34" charset="0"/>
                        </a:rPr>
                        <a:t>schlecht</a:t>
                      </a:r>
                      <a:r>
                        <a:rPr lang="en-GB" sz="1400" b="0" baseline="0" dirty="0" smtClean="0">
                          <a:latin typeface="Tw Cen MT" panose="020B0602020104020603" pitchFamily="34" charset="0"/>
                          <a:cs typeface="Arial" panose="020B0604020202020204" pitchFamily="34" charset="0"/>
                        </a:rPr>
                        <a:t>.</a:t>
                      </a:r>
                    </a:p>
                    <a:p>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a:t>
                      </a:r>
                      <a:r>
                        <a:rPr lang="en-GB" sz="1400" b="0" baseline="0" dirty="0" err="1" smtClean="0">
                          <a:latin typeface="Tw Cen MT" panose="020B0602020104020603" pitchFamily="34" charset="0"/>
                          <a:cs typeface="Arial" panose="020B0604020202020204" pitchFamily="34" charset="0"/>
                        </a:rPr>
                        <a:t>sehr</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ziemlich</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ein</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bisschen</a:t>
                      </a:r>
                      <a:r>
                        <a:rPr lang="en-GB" sz="1400" b="0" baseline="0" dirty="0" smtClean="0">
                          <a:latin typeface="Tw Cen MT" panose="020B0602020104020603" pitchFamily="34" charset="0"/>
                          <a:cs typeface="Arial" panose="020B0604020202020204" pitchFamily="34" charset="0"/>
                        </a:rPr>
                        <a:t>)</a:t>
                      </a:r>
                      <a:endParaRPr lang="en-GB" sz="1400" b="0" dirty="0">
                        <a:latin typeface="Tw Cen MT" panose="020B0602020104020603" pitchFamily="34" charset="0"/>
                        <a:cs typeface="Arial" panose="020B0604020202020204" pitchFamily="34" charset="0"/>
                      </a:endParaRPr>
                    </a:p>
                  </a:txBody>
                  <a:tcPr/>
                </a:tc>
              </a:tr>
              <a:tr h="3485834">
                <a:tc>
                  <a:txBody>
                    <a:bodyPr/>
                    <a:lstStyle/>
                    <a:p>
                      <a:r>
                        <a:rPr lang="en-GB" sz="1500" b="1" dirty="0" err="1" smtClean="0">
                          <a:latin typeface="Tw Cen MT" panose="020B0602020104020603" pitchFamily="34" charset="0"/>
                          <a:cs typeface="Arial" panose="020B0604020202020204" pitchFamily="34" charset="0"/>
                        </a:rPr>
                        <a:t>Darf</a:t>
                      </a:r>
                      <a:r>
                        <a:rPr lang="en-GB" sz="1500" b="1" dirty="0" smtClean="0">
                          <a:latin typeface="Tw Cen MT" panose="020B0602020104020603" pitchFamily="34" charset="0"/>
                          <a:cs typeface="Arial" panose="020B0604020202020204" pitchFamily="34" charset="0"/>
                        </a:rPr>
                        <a:t> </a:t>
                      </a:r>
                      <a:r>
                        <a:rPr lang="en-GB" sz="1500" b="1" dirty="0" err="1" smtClean="0">
                          <a:latin typeface="Tw Cen MT" panose="020B0602020104020603" pitchFamily="34" charset="0"/>
                          <a:cs typeface="Arial" panose="020B0604020202020204" pitchFamily="34" charset="0"/>
                        </a:rPr>
                        <a:t>ich</a:t>
                      </a:r>
                      <a:r>
                        <a:rPr lang="en-GB" sz="1500" b="1" dirty="0" smtClean="0">
                          <a:latin typeface="Tw Cen MT" panose="020B0602020104020603" pitchFamily="34" charset="0"/>
                          <a:cs typeface="Arial" panose="020B0604020202020204" pitchFamily="34" charset="0"/>
                        </a:rPr>
                        <a:t>…</a:t>
                      </a:r>
                      <a:br>
                        <a:rPr lang="en-GB" sz="1500" b="1" dirty="0" smtClean="0">
                          <a:latin typeface="Tw Cen MT" panose="020B0602020104020603" pitchFamily="34" charset="0"/>
                          <a:cs typeface="Arial" panose="020B0604020202020204" pitchFamily="34" charset="0"/>
                        </a:rPr>
                      </a:br>
                      <a:r>
                        <a:rPr lang="en-GB" sz="1500" b="1" dirty="0" smtClean="0">
                          <a:latin typeface="Tw Cen MT" panose="020B0602020104020603" pitchFamily="34" charset="0"/>
                          <a:cs typeface="Arial" panose="020B0604020202020204" pitchFamily="34" charset="0"/>
                        </a:rPr>
                        <a:t/>
                      </a:r>
                      <a:br>
                        <a:rPr lang="en-GB" sz="1500" b="1"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ein</a:t>
                      </a:r>
                      <a:r>
                        <a:rPr lang="en-GB" sz="1500" b="0" baseline="0" dirty="0" err="1" smtClean="0">
                          <a:latin typeface="Tw Cen MT" panose="020B0602020104020603" pitchFamily="34" charset="0"/>
                          <a:cs typeface="Arial" panose="020B0604020202020204" pitchFamily="34" charset="0"/>
                        </a:rPr>
                        <a:t>en</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Kuli</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haben</a:t>
                      </a:r>
                      <a:r>
                        <a:rPr lang="en-GB" sz="1500" b="0" baseline="0" dirty="0" smtClean="0">
                          <a:latin typeface="Tw Cen MT" panose="020B0602020104020603" pitchFamily="34" charset="0"/>
                          <a:cs typeface="Arial" panose="020B0604020202020204" pitchFamily="34" charset="0"/>
                        </a:rPr>
                        <a:t>?</a:t>
                      </a:r>
                      <a:br>
                        <a:rPr lang="en-GB" sz="1500" b="0" baseline="0" dirty="0" smtClean="0">
                          <a:latin typeface="Tw Cen MT" panose="020B0602020104020603" pitchFamily="34" charset="0"/>
                          <a:cs typeface="Arial" panose="020B0604020202020204" pitchFamily="34" charset="0"/>
                        </a:rPr>
                      </a:br>
                      <a:r>
                        <a:rPr lang="en-GB" sz="1500" b="0" baseline="0" dirty="0" smtClean="0">
                          <a:latin typeface="Tw Cen MT" panose="020B0602020104020603" pitchFamily="34" charset="0"/>
                          <a:cs typeface="Arial" panose="020B0604020202020204" pitchFamily="34" charset="0"/>
                        </a:rPr>
                        <a:t>Papier/</a:t>
                      </a:r>
                      <a:r>
                        <a:rPr lang="en-GB" sz="1500" b="0" baseline="0" dirty="0" err="1" smtClean="0">
                          <a:latin typeface="Tw Cen MT" panose="020B0602020104020603" pitchFamily="34" charset="0"/>
                          <a:cs typeface="Arial" panose="020B0604020202020204" pitchFamily="34" charset="0"/>
                        </a:rPr>
                        <a:t>ein</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neues</a:t>
                      </a:r>
                      <a:r>
                        <a:rPr lang="en-GB" sz="1500" b="0" baseline="0" dirty="0" smtClean="0">
                          <a:latin typeface="Tw Cen MT" panose="020B0602020104020603" pitchFamily="34" charset="0"/>
                          <a:cs typeface="Arial" panose="020B0604020202020204" pitchFamily="34" charset="0"/>
                        </a:rPr>
                        <a:t> Heft </a:t>
                      </a:r>
                      <a:r>
                        <a:rPr lang="en-GB" sz="1500" b="0" baseline="0" dirty="0" err="1" smtClean="0">
                          <a:latin typeface="Tw Cen MT" panose="020B0602020104020603" pitchFamily="34" charset="0"/>
                          <a:cs typeface="Arial" panose="020B0604020202020204" pitchFamily="34" charset="0"/>
                        </a:rPr>
                        <a:t>haben</a:t>
                      </a:r>
                      <a:r>
                        <a:rPr lang="en-GB" sz="1500" b="0" baseline="0" dirty="0" smtClean="0">
                          <a:latin typeface="Tw Cen MT" panose="020B0602020104020603" pitchFamily="34" charset="0"/>
                          <a:cs typeface="Arial" panose="020B0604020202020204" pitchFamily="34" charset="0"/>
                        </a:rPr>
                        <a:t>?</a:t>
                      </a:r>
                      <a:r>
                        <a:rPr lang="en-GB" sz="1500" b="1" dirty="0" smtClean="0">
                          <a:latin typeface="Tw Cen MT" panose="020B0602020104020603" pitchFamily="34" charset="0"/>
                          <a:cs typeface="Arial" panose="020B0604020202020204" pitchFamily="34" charset="0"/>
                        </a:rPr>
                        <a:t/>
                      </a:r>
                      <a:br>
                        <a:rPr lang="en-GB" sz="1500" b="1" dirty="0" smtClean="0">
                          <a:latin typeface="Tw Cen MT" panose="020B0602020104020603" pitchFamily="34" charset="0"/>
                          <a:cs typeface="Arial" panose="020B0604020202020204" pitchFamily="34" charset="0"/>
                        </a:rPr>
                      </a:br>
                      <a:r>
                        <a:rPr lang="en-GB" sz="1500" b="1" dirty="0" smtClean="0">
                          <a:latin typeface="Tw Cen MT" panose="020B0602020104020603" pitchFamily="34" charset="0"/>
                          <a:cs typeface="Arial" panose="020B0604020202020204" pitchFamily="34" charset="0"/>
                        </a:rPr>
                        <a:t/>
                      </a:r>
                      <a:br>
                        <a:rPr lang="en-GB" sz="1500" b="1"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zu</a:t>
                      </a:r>
                      <a:r>
                        <a:rPr lang="en-GB" sz="1500" b="0" dirty="0" smtClean="0">
                          <a:latin typeface="Tw Cen MT" panose="020B0602020104020603" pitchFamily="34" charset="0"/>
                          <a:cs typeface="Arial" panose="020B0604020202020204" pitchFamily="34" charset="0"/>
                        </a:rPr>
                        <a:t> </a:t>
                      </a:r>
                      <a:r>
                        <a:rPr lang="en-GB" sz="1500" b="0" dirty="0" err="1" smtClean="0">
                          <a:latin typeface="Tw Cen MT" panose="020B0602020104020603" pitchFamily="34" charset="0"/>
                          <a:cs typeface="Arial" panose="020B0604020202020204" pitchFamily="34" charset="0"/>
                        </a:rPr>
                        <a:t>meiner</a:t>
                      </a:r>
                      <a:r>
                        <a:rPr lang="en-GB" sz="1500" b="0" dirty="0" smtClean="0">
                          <a:latin typeface="Tw Cen MT" panose="020B0602020104020603" pitchFamily="34" charset="0"/>
                          <a:cs typeface="Arial" panose="020B0604020202020204" pitchFamily="34" charset="0"/>
                        </a:rPr>
                        <a:t>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Musikstude</a:t>
                      </a:r>
                      <a:r>
                        <a:rPr lang="en-GB" sz="1500" b="0" dirty="0" smtClean="0">
                          <a:latin typeface="Tw Cen MT" panose="020B0602020104020603" pitchFamily="34" charset="0"/>
                          <a:cs typeface="Arial" panose="020B0604020202020204" pitchFamily="34" charset="0"/>
                        </a:rPr>
                        <a:t> </a:t>
                      </a:r>
                      <a:r>
                        <a:rPr lang="en-GB" sz="1500" b="0" dirty="0" err="1" smtClean="0">
                          <a:latin typeface="Tw Cen MT" panose="020B0602020104020603" pitchFamily="34" charset="0"/>
                          <a:cs typeface="Arial" panose="020B0604020202020204" pitchFamily="34" charset="0"/>
                        </a:rPr>
                        <a:t>gehen</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baseline="0" dirty="0" err="1" smtClean="0">
                          <a:latin typeface="Tw Cen MT" panose="020B0602020104020603" pitchFamily="34" charset="0"/>
                          <a:cs typeface="Arial" panose="020B0604020202020204" pitchFamily="34" charset="0"/>
                        </a:rPr>
                        <a:t>aufs</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Klo</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gehen</a:t>
                      </a:r>
                      <a:r>
                        <a:rPr lang="en-GB" sz="1500" b="0" baseline="0" dirty="0" smtClean="0">
                          <a:latin typeface="Tw Cen MT" panose="020B0602020104020603" pitchFamily="34" charset="0"/>
                          <a:cs typeface="Arial" panose="020B0604020202020204" pitchFamily="34" charset="0"/>
                        </a:rPr>
                        <a:t>?</a:t>
                      </a:r>
                      <a:br>
                        <a:rPr lang="en-GB" sz="1500" b="0" baseline="0" dirty="0" smtClean="0">
                          <a:latin typeface="Tw Cen MT" panose="020B0602020104020603" pitchFamily="34" charset="0"/>
                          <a:cs typeface="Arial" panose="020B0604020202020204" pitchFamily="34" charset="0"/>
                        </a:rPr>
                      </a:br>
                      <a:r>
                        <a:rPr lang="en-GB" sz="1500" b="0" baseline="0" dirty="0" smtClean="0">
                          <a:latin typeface="Tw Cen MT" panose="020B0602020104020603" pitchFamily="34" charset="0"/>
                          <a:cs typeface="Arial" panose="020B0604020202020204" pitchFamily="34" charset="0"/>
                        </a:rPr>
                        <a:t/>
                      </a:r>
                      <a:br>
                        <a:rPr lang="en-GB" sz="1500" b="0" baseline="0" dirty="0" smtClean="0">
                          <a:latin typeface="Tw Cen MT" panose="020B0602020104020603" pitchFamily="34" charset="0"/>
                          <a:cs typeface="Arial" panose="020B0604020202020204" pitchFamily="34" charset="0"/>
                        </a:rPr>
                      </a:br>
                      <a:r>
                        <a:rPr lang="en-GB" sz="1500" b="0" baseline="0" dirty="0" err="1" smtClean="0">
                          <a:latin typeface="Tw Cen MT" panose="020B0602020104020603" pitchFamily="34" charset="0"/>
                          <a:cs typeface="Arial" panose="020B0604020202020204" pitchFamily="34" charset="0"/>
                        </a:rPr>
                        <a:t>mit</a:t>
                      </a:r>
                      <a:r>
                        <a:rPr lang="en-GB" sz="1500" b="0" baseline="0" dirty="0" smtClean="0">
                          <a:latin typeface="Tw Cen MT" panose="020B0602020104020603" pitchFamily="34" charset="0"/>
                          <a:cs typeface="Arial" panose="020B0604020202020204" pitchFamily="34" charset="0"/>
                        </a:rPr>
                        <a:t> … </a:t>
                      </a:r>
                      <a:r>
                        <a:rPr lang="en-GB" sz="1500" b="0" baseline="0" dirty="0" err="1" smtClean="0">
                          <a:latin typeface="Tw Cen MT" panose="020B0602020104020603" pitchFamily="34" charset="0"/>
                          <a:cs typeface="Arial" panose="020B0604020202020204" pitchFamily="34" charset="0"/>
                        </a:rPr>
                        <a:t>arbeiten</a:t>
                      </a:r>
                      <a:r>
                        <a:rPr lang="en-GB" sz="1500" b="0" baseline="0" dirty="0" smtClean="0">
                          <a:latin typeface="Tw Cen MT" panose="020B0602020104020603" pitchFamily="34" charset="0"/>
                          <a:cs typeface="Arial" panose="020B0604020202020204" pitchFamily="34" charset="0"/>
                        </a:rPr>
                        <a:t>? </a:t>
                      </a:r>
                      <a:br>
                        <a:rPr lang="en-GB" sz="1500" b="0" baseline="0" dirty="0" smtClean="0">
                          <a:latin typeface="Tw Cen MT" panose="020B0602020104020603" pitchFamily="34" charset="0"/>
                          <a:cs typeface="Arial" panose="020B0604020202020204" pitchFamily="34" charset="0"/>
                        </a:rPr>
                      </a:br>
                      <a:r>
                        <a:rPr lang="en-GB" sz="1500" b="0" baseline="0" dirty="0" smtClean="0">
                          <a:latin typeface="Tw Cen MT" panose="020B0602020104020603" pitchFamily="34" charset="0"/>
                          <a:cs typeface="Arial" panose="020B0604020202020204" pitchFamily="34" charset="0"/>
                        </a:rPr>
                        <a:t/>
                      </a:r>
                      <a:br>
                        <a:rPr lang="en-GB" sz="1500" b="0" baseline="0" dirty="0" smtClean="0">
                          <a:latin typeface="Tw Cen MT" panose="020B0602020104020603" pitchFamily="34" charset="0"/>
                          <a:cs typeface="Arial" panose="020B0604020202020204" pitchFamily="34" charset="0"/>
                        </a:rPr>
                      </a:br>
                      <a:r>
                        <a:rPr lang="en-GB" sz="1500" b="0" baseline="0" dirty="0" err="1" smtClean="0">
                          <a:latin typeface="Tw Cen MT" panose="020B0602020104020603" pitchFamily="34" charset="0"/>
                          <a:cs typeface="Arial" panose="020B0604020202020204" pitchFamily="34" charset="0"/>
                        </a:rPr>
                        <a:t>ein</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Wörterbuch</a:t>
                      </a:r>
                      <a:r>
                        <a:rPr lang="en-GB" sz="1500" b="0" baseline="0" dirty="0" smtClean="0">
                          <a:latin typeface="Tw Cen MT" panose="020B0602020104020603" pitchFamily="34" charset="0"/>
                          <a:cs typeface="Arial" panose="020B0604020202020204" pitchFamily="34" charset="0"/>
                        </a:rPr>
                        <a:t/>
                      </a:r>
                      <a:br>
                        <a:rPr lang="en-GB" sz="1500" b="0" baseline="0" dirty="0" smtClean="0">
                          <a:latin typeface="Tw Cen MT" panose="020B0602020104020603" pitchFamily="34" charset="0"/>
                          <a:cs typeface="Arial" panose="020B0604020202020204" pitchFamily="34" charset="0"/>
                        </a:rPr>
                      </a:br>
                      <a:r>
                        <a:rPr lang="en-GB" sz="1500" b="0" baseline="0" dirty="0" err="1" smtClean="0">
                          <a:latin typeface="Tw Cen MT" panose="020B0602020104020603" pitchFamily="34" charset="0"/>
                          <a:cs typeface="Arial" panose="020B0604020202020204" pitchFamily="34" charset="0"/>
                        </a:rPr>
                        <a:t>verwenden</a:t>
                      </a:r>
                      <a:r>
                        <a:rPr lang="en-GB" sz="1500" b="0" baseline="0" dirty="0" smtClean="0">
                          <a:latin typeface="Tw Cen MT" panose="020B0602020104020603" pitchFamily="34" charset="0"/>
                          <a:cs typeface="Arial" panose="020B0604020202020204" pitchFamily="34" charset="0"/>
                        </a:rPr>
                        <a:t>?</a:t>
                      </a:r>
                      <a:endParaRPr lang="en-GB" sz="1500" b="0" dirty="0">
                        <a:latin typeface="Tw Cen MT" panose="020B0602020104020603" pitchFamily="34" charset="0"/>
                        <a:cs typeface="Arial" panose="020B0604020202020204" pitchFamily="34" charset="0"/>
                      </a:endParaRPr>
                    </a:p>
                  </a:txBody>
                  <a:tcPr/>
                </a:tc>
                <a:tc>
                  <a:txBody>
                    <a:bodyPr/>
                    <a:lstStyle/>
                    <a:p>
                      <a:r>
                        <a:rPr lang="en-GB" sz="1600" b="1" dirty="0" err="1" smtClean="0">
                          <a:latin typeface="Tw Cen MT" panose="020B0602020104020603" pitchFamily="34" charset="0"/>
                          <a:cs typeface="Arial" panose="020B0604020202020204" pitchFamily="34" charset="0"/>
                        </a:rPr>
                        <a:t>Müssen</a:t>
                      </a:r>
                      <a:r>
                        <a:rPr lang="en-GB" sz="1600" b="1" dirty="0" smtClean="0">
                          <a:latin typeface="Tw Cen MT" panose="020B0602020104020603" pitchFamily="34" charset="0"/>
                          <a:cs typeface="Arial" panose="020B0604020202020204" pitchFamily="34" charset="0"/>
                        </a:rPr>
                        <a:t> </a:t>
                      </a:r>
                      <a:r>
                        <a:rPr lang="en-GB" sz="1600" b="1" dirty="0" err="1" smtClean="0">
                          <a:latin typeface="Tw Cen MT" panose="020B0602020104020603" pitchFamily="34" charset="0"/>
                          <a:cs typeface="Arial" panose="020B0604020202020204" pitchFamily="34" charset="0"/>
                        </a:rPr>
                        <a:t>wir</a:t>
                      </a:r>
                      <a:r>
                        <a:rPr lang="en-GB" sz="1600" b="1" dirty="0" smtClean="0">
                          <a:latin typeface="Tw Cen MT" panose="020B0602020104020603" pitchFamily="34" charset="0"/>
                          <a:cs typeface="Arial" panose="020B0604020202020204" pitchFamily="34" charset="0"/>
                        </a:rPr>
                        <a:t>…?</a:t>
                      </a:r>
                    </a:p>
                    <a:p>
                      <a:endParaRPr lang="en-GB" sz="1400" b="1" dirty="0" smtClean="0">
                        <a:latin typeface="Tw Cen MT" panose="020B0602020104020603" pitchFamily="34" charset="0"/>
                        <a:cs typeface="Arial" panose="020B0604020202020204" pitchFamily="34" charset="0"/>
                      </a:endParaRPr>
                    </a:p>
                    <a:p>
                      <a:r>
                        <a:rPr lang="en-GB" sz="1400" dirty="0" err="1" smtClean="0">
                          <a:latin typeface="Tw Cen MT" panose="020B0602020104020603" pitchFamily="34" charset="0"/>
                          <a:cs typeface="Arial" panose="020B0604020202020204" pitchFamily="34" charset="0"/>
                        </a:rPr>
                        <a:t>zu</a:t>
                      </a:r>
                      <a:r>
                        <a:rPr lang="en-GB" sz="1400" dirty="0" smtClean="0">
                          <a:latin typeface="Tw Cen MT" panose="020B0602020104020603" pitchFamily="34" charset="0"/>
                          <a:cs typeface="Arial" panose="020B0604020202020204" pitchFamily="34" charset="0"/>
                        </a:rPr>
                        <a:t> </a:t>
                      </a:r>
                      <a:r>
                        <a:rPr lang="en-GB" sz="1400" dirty="0" err="1" smtClean="0">
                          <a:latin typeface="Tw Cen MT" panose="020B0602020104020603" pitchFamily="34" charset="0"/>
                          <a:cs typeface="Arial" panose="020B0604020202020204" pitchFamily="34" charset="0"/>
                        </a:rPr>
                        <a:t>zweit</a:t>
                      </a:r>
                      <a:r>
                        <a:rPr lang="en-GB" sz="1400" dirty="0" smtClean="0">
                          <a:latin typeface="Tw Cen MT" panose="020B0602020104020603" pitchFamily="34" charset="0"/>
                          <a:cs typeface="Arial" panose="020B0604020202020204" pitchFamily="34" charset="0"/>
                        </a:rPr>
                        <a:t> </a:t>
                      </a:r>
                      <a:r>
                        <a:rPr lang="en-GB" sz="1400" dirty="0" err="1" smtClean="0">
                          <a:latin typeface="Tw Cen MT" panose="020B0602020104020603" pitchFamily="34" charset="0"/>
                          <a:cs typeface="Arial" panose="020B0604020202020204" pitchFamily="34" charset="0"/>
                        </a:rPr>
                        <a:t>arbeiten</a:t>
                      </a:r>
                      <a:r>
                        <a:rPr lang="en-GB" sz="1400" dirty="0" smtClean="0">
                          <a:latin typeface="Tw Cen MT" panose="020B0602020104020603" pitchFamily="34" charset="0"/>
                          <a:cs typeface="Arial" panose="020B0604020202020204" pitchFamily="34" charset="0"/>
                        </a:rPr>
                        <a:t>?</a:t>
                      </a:r>
                      <a:r>
                        <a:rPr lang="en-GB" sz="1400" b="0" dirty="0" smtClean="0">
                          <a:latin typeface="Tw Cen MT" panose="020B0602020104020603" pitchFamily="34" charset="0"/>
                          <a:cs typeface="Arial" panose="020B0604020202020204" pitchFamily="34" charset="0"/>
                        </a:rPr>
                        <a:t/>
                      </a:r>
                      <a:br>
                        <a:rPr lang="en-GB" sz="14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schreiben</a:t>
                      </a:r>
                      <a:r>
                        <a:rPr lang="en-GB" sz="1600" dirty="0" smtClean="0">
                          <a:latin typeface="Tw Cen MT" panose="020B0602020104020603" pitchFamily="34" charset="0"/>
                          <a:cs typeface="Arial" panose="020B0604020202020204" pitchFamily="34" charset="0"/>
                        </a:rPr>
                        <a:t>?</a:t>
                      </a: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sprechen</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das </a:t>
                      </a:r>
                      <a:r>
                        <a:rPr lang="en-GB" sz="1500" b="0" dirty="0" err="1" smtClean="0">
                          <a:latin typeface="Tw Cen MT" panose="020B0602020104020603" pitchFamily="34" charset="0"/>
                          <a:cs typeface="Arial" panose="020B0604020202020204" pitchFamily="34" charset="0"/>
                        </a:rPr>
                        <a:t>auswendig</a:t>
                      </a:r>
                      <a:r>
                        <a:rPr lang="en-GB" sz="1500" b="0" dirty="0" smtClean="0">
                          <a:latin typeface="Tw Cen MT" panose="020B0602020104020603" pitchFamily="34" charset="0"/>
                          <a:cs typeface="Arial" panose="020B0604020202020204" pitchFamily="34" charset="0"/>
                        </a:rPr>
                        <a:t> </a:t>
                      </a:r>
                      <a:r>
                        <a:rPr lang="en-GB" sz="1500" b="0" dirty="0" err="1" smtClean="0">
                          <a:latin typeface="Tw Cen MT" panose="020B0602020104020603" pitchFamily="34" charset="0"/>
                          <a:cs typeface="Arial" panose="020B0604020202020204" pitchFamily="34" charset="0"/>
                        </a:rPr>
                        <a:t>lernen</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das </a:t>
                      </a:r>
                      <a:r>
                        <a:rPr lang="en-GB" sz="1500" b="0" dirty="0" err="1" smtClean="0">
                          <a:latin typeface="Tw Cen MT" panose="020B0602020104020603" pitchFamily="34" charset="0"/>
                          <a:cs typeface="Arial" panose="020B0604020202020204" pitchFamily="34" charset="0"/>
                        </a:rPr>
                        <a:t>einkleben</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die </a:t>
                      </a:r>
                      <a:r>
                        <a:rPr lang="en-GB" sz="1500" b="0" dirty="0" err="1" smtClean="0">
                          <a:latin typeface="Tw Cen MT" panose="020B0602020104020603" pitchFamily="34" charset="0"/>
                          <a:cs typeface="Arial" panose="020B0604020202020204" pitchFamily="34" charset="0"/>
                        </a:rPr>
                        <a:t>Hefte</a:t>
                      </a:r>
                      <a:r>
                        <a:rPr lang="en-GB" sz="1500" b="0" dirty="0" smtClean="0">
                          <a:latin typeface="Tw Cen MT" panose="020B0602020104020603" pitchFamily="34" charset="0"/>
                          <a:cs typeface="Arial" panose="020B0604020202020204" pitchFamily="34" charset="0"/>
                        </a:rPr>
                        <a:t> </a:t>
                      </a:r>
                      <a:r>
                        <a:rPr lang="en-GB" sz="1500" b="0" dirty="0" err="1" smtClean="0">
                          <a:latin typeface="Tw Cen MT" panose="020B0602020104020603" pitchFamily="34" charset="0"/>
                          <a:cs typeface="Arial" panose="020B0604020202020204" pitchFamily="34" charset="0"/>
                        </a:rPr>
                        <a:t>abgeben</a:t>
                      </a:r>
                      <a:r>
                        <a:rPr lang="en-GB" sz="1500" b="0" dirty="0" smtClean="0">
                          <a:latin typeface="Tw Cen MT" panose="020B0602020104020603" pitchFamily="34" charset="0"/>
                          <a:cs typeface="Arial" panose="020B0604020202020204" pitchFamily="34" charset="0"/>
                        </a:rPr>
                        <a:t>?</a:t>
                      </a:r>
                      <a:endParaRPr lang="en-GB" sz="1500" b="0" dirty="0">
                        <a:latin typeface="Tw Cen MT" panose="020B0602020104020603" pitchFamily="34" charset="0"/>
                        <a:cs typeface="Arial" panose="020B0604020202020204" pitchFamily="34" charset="0"/>
                      </a:endParaRPr>
                    </a:p>
                  </a:txBody>
                  <a:tcPr/>
                </a:tc>
                <a:tc>
                  <a:txBody>
                    <a:bodyPr/>
                    <a:lstStyle/>
                    <a:p>
                      <a:r>
                        <a:rPr lang="en-GB" sz="1400" b="1" dirty="0" smtClean="0">
                          <a:latin typeface="Tw Cen MT" panose="020B0602020104020603" pitchFamily="34" charset="0"/>
                          <a:cs typeface="Arial" panose="020B0604020202020204" pitchFamily="34" charset="0"/>
                        </a:rPr>
                        <a:t/>
                      </a:r>
                      <a:br>
                        <a:rPr lang="en-GB" sz="1400" b="1" dirty="0" smtClean="0">
                          <a:latin typeface="Tw Cen MT" panose="020B0602020104020603" pitchFamily="34" charset="0"/>
                          <a:cs typeface="Arial" panose="020B0604020202020204" pitchFamily="34" charset="0"/>
                        </a:rPr>
                      </a:br>
                      <a:r>
                        <a:rPr lang="en-GB" sz="1400" b="1" dirty="0" smtClean="0">
                          <a:latin typeface="Tw Cen MT" panose="020B0602020104020603" pitchFamily="34" charset="0"/>
                          <a:cs typeface="Arial" panose="020B0604020202020204" pitchFamily="34" charset="0"/>
                        </a:rPr>
                        <a:t/>
                      </a:r>
                      <a:br>
                        <a:rPr lang="en-GB" sz="1400" b="1" dirty="0" smtClean="0">
                          <a:latin typeface="Tw Cen MT" panose="020B0602020104020603" pitchFamily="34" charset="0"/>
                          <a:cs typeface="Arial" panose="020B0604020202020204" pitchFamily="34" charset="0"/>
                        </a:rPr>
                      </a:br>
                      <a:r>
                        <a:rPr lang="en-GB" sz="1400" b="1" dirty="0" err="1" smtClean="0">
                          <a:latin typeface="Tw Cen MT" panose="020B0602020104020603" pitchFamily="34" charset="0"/>
                          <a:cs typeface="Arial" panose="020B0604020202020204" pitchFamily="34" charset="0"/>
                        </a:rPr>
                        <a:t>Können</a:t>
                      </a:r>
                      <a:r>
                        <a:rPr lang="en-GB" sz="1400" b="1" dirty="0" smtClean="0">
                          <a:latin typeface="Tw Cen MT" panose="020B0602020104020603" pitchFamily="34" charset="0"/>
                          <a:cs typeface="Arial" panose="020B0604020202020204" pitchFamily="34" charset="0"/>
                        </a:rPr>
                        <a:t> </a:t>
                      </a:r>
                      <a:r>
                        <a:rPr lang="en-GB" sz="1400" b="1" dirty="0" err="1" smtClean="0">
                          <a:latin typeface="Tw Cen MT" panose="020B0602020104020603" pitchFamily="34" charset="0"/>
                          <a:cs typeface="Arial" panose="020B0604020202020204" pitchFamily="34" charset="0"/>
                        </a:rPr>
                        <a:t>Sie</a:t>
                      </a:r>
                      <a:r>
                        <a:rPr lang="en-GB" sz="1400" b="1"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smtClean="0">
                          <a:latin typeface="Tw Cen MT" panose="020B0602020104020603" pitchFamily="34" charset="0"/>
                          <a:cs typeface="Arial" panose="020B0604020202020204" pitchFamily="34" charset="0"/>
                        </a:rPr>
                        <a:t>das </a:t>
                      </a:r>
                      <a:r>
                        <a:rPr lang="en-GB" sz="1400" b="0" baseline="0" dirty="0" err="1" smtClean="0">
                          <a:latin typeface="Tw Cen MT" panose="020B0602020104020603" pitchFamily="34" charset="0"/>
                          <a:cs typeface="Arial" panose="020B0604020202020204" pitchFamily="34" charset="0"/>
                        </a:rPr>
                        <a:t>wiederholen</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langsamer</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sprechen</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ein</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Beispiel</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geben</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mir</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helfen</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hier</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unterschreiben</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das </a:t>
                      </a:r>
                      <a:r>
                        <a:rPr lang="en-GB" sz="1400" b="0" baseline="0" dirty="0" err="1" smtClean="0">
                          <a:latin typeface="Tw Cen MT" panose="020B0602020104020603" pitchFamily="34" charset="0"/>
                          <a:cs typeface="Arial" panose="020B0604020202020204" pitchFamily="34" charset="0"/>
                        </a:rPr>
                        <a:t>lesen</a:t>
                      </a:r>
                      <a:r>
                        <a:rPr lang="en-GB" sz="1400" b="0" baseline="0" dirty="0" smtClean="0">
                          <a:latin typeface="Tw Cen MT" panose="020B0602020104020603" pitchFamily="34" charset="0"/>
                          <a:cs typeface="Arial" panose="020B0604020202020204" pitchFamily="34" charset="0"/>
                        </a:rPr>
                        <a:t>?</a:t>
                      </a:r>
                      <a:endParaRPr lang="en-GB" sz="1400" b="0" dirty="0" smtClean="0">
                        <a:latin typeface="Tw Cen MT" panose="020B0602020104020603" pitchFamily="34" charset="0"/>
                        <a:cs typeface="Arial" panose="020B0604020202020204" pitchFamily="34" charset="0"/>
                      </a:endParaRPr>
                    </a:p>
                    <a:p>
                      <a:endParaRPr lang="en-GB" sz="1400" b="1" dirty="0" smtClean="0">
                        <a:latin typeface="Tw Cen MT" panose="020B0602020104020603" pitchFamily="34" charset="0"/>
                        <a:cs typeface="Arial" panose="020B0604020202020204" pitchFamily="34" charset="0"/>
                      </a:endParaRPr>
                    </a:p>
                  </a:txBody>
                  <a:tcPr/>
                </a:tc>
                <a:tc>
                  <a:txBody>
                    <a:bodyPr/>
                    <a:lstStyle/>
                    <a:p>
                      <a:r>
                        <a:rPr lang="en-GB" sz="1600" dirty="0" err="1" smtClean="0">
                          <a:latin typeface="Tw Cen MT" panose="020B0602020104020603" pitchFamily="34" charset="0"/>
                          <a:cs typeface="Arial" panose="020B0604020202020204" pitchFamily="34" charset="0"/>
                        </a:rPr>
                        <a:t>Wie</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sagt</a:t>
                      </a:r>
                      <a:r>
                        <a:rPr lang="en-GB" sz="1600" dirty="0" smtClean="0">
                          <a:latin typeface="Tw Cen MT" panose="020B0602020104020603" pitchFamily="34" charset="0"/>
                          <a:cs typeface="Arial" panose="020B0604020202020204" pitchFamily="34" charset="0"/>
                        </a:rPr>
                        <a:t> man..?</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Wie</a:t>
                      </a:r>
                      <a:r>
                        <a:rPr lang="en-GB" sz="1600" baseline="0" dirty="0" smtClean="0">
                          <a:latin typeface="Tw Cen MT" panose="020B0602020104020603" pitchFamily="34" charset="0"/>
                          <a:cs typeface="Arial" panose="020B0604020202020204" pitchFamily="34" charset="0"/>
                        </a:rPr>
                        <a:t> </a:t>
                      </a:r>
                      <a:r>
                        <a:rPr lang="en-GB" sz="1600" baseline="0" dirty="0" err="1" smtClean="0">
                          <a:latin typeface="Tw Cen MT" panose="020B0602020104020603" pitchFamily="34" charset="0"/>
                          <a:cs typeface="Arial" panose="020B0604020202020204" pitchFamily="34" charset="0"/>
                        </a:rPr>
                        <a:t>schreibt</a:t>
                      </a:r>
                      <a:r>
                        <a:rPr lang="en-GB" sz="1600" baseline="0" dirty="0" smtClean="0">
                          <a:latin typeface="Tw Cen MT" panose="020B0602020104020603" pitchFamily="34" charset="0"/>
                          <a:cs typeface="Arial" panose="020B0604020202020204" pitchFamily="34" charset="0"/>
                        </a:rPr>
                        <a:t> man…?</a:t>
                      </a:r>
                      <a:endParaRPr lang="en-GB" sz="1600" dirty="0" smtClean="0">
                        <a:latin typeface="Tw Cen MT" panose="020B0602020104020603" pitchFamily="34" charset="0"/>
                        <a:cs typeface="Arial" panose="020B0604020202020204" pitchFamily="34" charset="0"/>
                      </a:endParaRPr>
                    </a:p>
                    <a:p>
                      <a:r>
                        <a:rPr lang="en-GB" sz="1600" baseline="0" dirty="0" smtClean="0">
                          <a:latin typeface="Tw Cen MT" panose="020B0602020104020603" pitchFamily="34" charset="0"/>
                          <a:cs typeface="Arial" panose="020B0604020202020204" pitchFamily="34" charset="0"/>
                        </a:rPr>
                        <a:t>Was </a:t>
                      </a:r>
                      <a:r>
                        <a:rPr lang="en-GB" sz="1600" baseline="0" dirty="0" err="1" smtClean="0">
                          <a:latin typeface="Tw Cen MT" panose="020B0602020104020603" pitchFamily="34" charset="0"/>
                          <a:cs typeface="Arial" panose="020B0604020202020204" pitchFamily="34" charset="0"/>
                        </a:rPr>
                        <a:t>denkst</a:t>
                      </a:r>
                      <a:r>
                        <a:rPr lang="en-GB" sz="1600" baseline="0" dirty="0" smtClean="0">
                          <a:latin typeface="Tw Cen MT" panose="020B0602020104020603" pitchFamily="34" charset="0"/>
                          <a:cs typeface="Arial" panose="020B0604020202020204" pitchFamily="34" charset="0"/>
                        </a:rPr>
                        <a:t> du?</a:t>
                      </a:r>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denke</a:t>
                      </a:r>
                      <a:r>
                        <a:rPr lang="en-GB" sz="1600" dirty="0" smtClean="0">
                          <a:latin typeface="Tw Cen MT" panose="020B0602020104020603" pitchFamily="34" charset="0"/>
                          <a:cs typeface="Arial" panose="020B0604020202020204" pitchFamily="34" charset="0"/>
                        </a:rPr>
                        <a:t>, </a:t>
                      </a:r>
                      <a:r>
                        <a:rPr lang="en-GB" sz="1600" baseline="0" dirty="0" smtClean="0">
                          <a:latin typeface="Tw Cen MT" panose="020B0602020104020603" pitchFamily="34" charset="0"/>
                          <a:cs typeface="Arial" panose="020B0604020202020204" pitchFamily="34" charset="0"/>
                        </a:rPr>
                        <a:t>…</a:t>
                      </a:r>
                      <a:r>
                        <a:rPr lang="en-GB" sz="1600" baseline="0" dirty="0" err="1" smtClean="0">
                          <a:latin typeface="Tw Cen MT" panose="020B0602020104020603" pitchFamily="34" charset="0"/>
                          <a:cs typeface="Arial" panose="020B0604020202020204" pitchFamily="34" charset="0"/>
                        </a:rPr>
                        <a:t>ist</a:t>
                      </a:r>
                      <a:r>
                        <a:rPr lang="en-GB" sz="1600" baseline="0" dirty="0" smtClean="0">
                          <a:latin typeface="Tw Cen MT" panose="020B0602020104020603" pitchFamily="34" charset="0"/>
                          <a:cs typeface="Arial" panose="020B0604020202020204" pitchFamily="34" charset="0"/>
                        </a:rPr>
                        <a:t>…</a:t>
                      </a:r>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Ja</a:t>
                      </a:r>
                      <a:r>
                        <a:rPr lang="en-GB" sz="1600" dirty="0" smtClean="0">
                          <a:latin typeface="Tw Cen MT" panose="020B0602020104020603" pitchFamily="34" charset="0"/>
                          <a:cs typeface="Arial" panose="020B0604020202020204" pitchFamily="34" charset="0"/>
                        </a:rPr>
                        <a:t>, das </a:t>
                      </a:r>
                      <a:r>
                        <a:rPr lang="en-GB" sz="1600" dirty="0" err="1" smtClean="0">
                          <a:latin typeface="Tw Cen MT" panose="020B0602020104020603" pitchFamily="34" charset="0"/>
                          <a:cs typeface="Arial" panose="020B0604020202020204" pitchFamily="34" charset="0"/>
                        </a:rPr>
                        <a:t>stimmt</a:t>
                      </a:r>
                      <a:r>
                        <a:rPr lang="en-GB" sz="1600" dirty="0" smtClean="0">
                          <a:latin typeface="Tw Cen MT" panose="020B0602020104020603"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Tw Cen MT" panose="020B0602020104020603" pitchFamily="34" charset="0"/>
                          <a:cs typeface="Arial" panose="020B0604020202020204" pitchFamily="34" charset="0"/>
                        </a:rPr>
                        <a:t>Nein,</a:t>
                      </a:r>
                      <a:r>
                        <a:rPr lang="en-GB" sz="1600" baseline="0" dirty="0" smtClean="0">
                          <a:latin typeface="Tw Cen MT" panose="020B0602020104020603" pitchFamily="34" charset="0"/>
                          <a:cs typeface="Arial" panose="020B0604020202020204" pitchFamily="34" charset="0"/>
                        </a:rPr>
                        <a:t> das </a:t>
                      </a:r>
                      <a:r>
                        <a:rPr lang="en-GB" sz="1600" baseline="0" dirty="0" err="1" smtClean="0">
                          <a:latin typeface="Tw Cen MT" panose="020B0602020104020603" pitchFamily="34" charset="0"/>
                          <a:cs typeface="Arial" panose="020B0604020202020204" pitchFamily="34" charset="0"/>
                        </a:rPr>
                        <a:t>stimmt</a:t>
                      </a:r>
                      <a:r>
                        <a:rPr lang="en-GB" sz="1600" baseline="0" dirty="0" smtClean="0">
                          <a:latin typeface="Tw Cen MT" panose="020B0602020104020603" pitchFamily="34" charset="0"/>
                          <a:cs typeface="Arial" panose="020B0604020202020204" pitchFamily="34" charset="0"/>
                        </a:rPr>
                        <a:t> </a:t>
                      </a:r>
                      <a:r>
                        <a:rPr lang="en-GB" sz="1600" baseline="0" dirty="0" err="1" smtClean="0">
                          <a:latin typeface="Tw Cen MT" panose="020B0602020104020603" pitchFamily="34" charset="0"/>
                          <a:cs typeface="Arial" panose="020B0604020202020204" pitchFamily="34" charset="0"/>
                        </a:rPr>
                        <a:t>nicht</a:t>
                      </a:r>
                      <a:r>
                        <a:rPr lang="en-GB" sz="1600" baseline="0" dirty="0" smtClean="0">
                          <a:latin typeface="Tw Cen MT" panose="020B0602020104020603" pitchFamily="34" charset="0"/>
                          <a:cs typeface="Arial" panose="020B0604020202020204" pitchFamily="34" charset="0"/>
                        </a:rPr>
                        <a:t>.</a:t>
                      </a:r>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auch</a:t>
                      </a:r>
                      <a:r>
                        <a:rPr lang="en-GB" sz="1600" dirty="0" smtClean="0">
                          <a:latin typeface="Tw Cen MT" panose="020B0602020104020603" pitchFamily="34" charset="0"/>
                          <a:cs typeface="Arial" panose="020B0604020202020204" pitchFamily="34" charset="0"/>
                        </a:rPr>
                        <a:t>. / </a:t>
                      </a:r>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nicht</a:t>
                      </a:r>
                      <a:r>
                        <a:rPr lang="en-GB" sz="1600" dirty="0" smtClean="0">
                          <a:latin typeface="Tw Cen MT" panose="020B0602020104020603" pitchFamily="34" charset="0"/>
                          <a:cs typeface="Arial" panose="020B0604020202020204" pitchFamily="34" charset="0"/>
                        </a:rPr>
                        <a:t>.</a:t>
                      </a:r>
                    </a:p>
                    <a:p>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weiß</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es</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nicht</a:t>
                      </a:r>
                      <a:r>
                        <a:rPr lang="en-GB" sz="1600" baseline="0" dirty="0" smtClean="0">
                          <a:latin typeface="Tw Cen MT" panose="020B0602020104020603" pitchFamily="34" charset="0"/>
                          <a:cs typeface="Arial" panose="020B0604020202020204" pitchFamily="34" charset="0"/>
                        </a:rPr>
                        <a:t>.</a:t>
                      </a:r>
                      <a:endParaRPr lang="en-GB" sz="1600" dirty="0" smtClean="0">
                        <a:latin typeface="Tw Cen MT" panose="020B0602020104020603" pitchFamily="34" charset="0"/>
                        <a:cs typeface="Arial" panose="020B0604020202020204" pitchFamily="34" charset="0"/>
                      </a:endParaRPr>
                    </a:p>
                    <a:p>
                      <a:r>
                        <a:rPr lang="en-GB" sz="1600" dirty="0" smtClean="0">
                          <a:latin typeface="Tw Cen MT" panose="020B0602020104020603" pitchFamily="34" charset="0"/>
                          <a:cs typeface="Arial" panose="020B0604020202020204" pitchFamily="34" charset="0"/>
                        </a:rPr>
                        <a:t>Und du?</a:t>
                      </a:r>
                    </a:p>
                    <a:p>
                      <a:r>
                        <a:rPr lang="en-GB" sz="1600" dirty="0" err="1" smtClean="0">
                          <a:latin typeface="Tw Cen MT" panose="020B0602020104020603" pitchFamily="34" charset="0"/>
                          <a:cs typeface="Arial" panose="020B0604020202020204" pitchFamily="34" charset="0"/>
                        </a:rPr>
                        <a:t>Magst</a:t>
                      </a:r>
                      <a:r>
                        <a:rPr lang="en-GB" sz="1600" dirty="0" smtClean="0">
                          <a:latin typeface="Tw Cen MT" panose="020B0602020104020603" pitchFamily="34" charset="0"/>
                          <a:cs typeface="Arial" panose="020B0604020202020204" pitchFamily="34" charset="0"/>
                        </a:rPr>
                        <a:t> du…?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mag / </a:t>
                      </a:r>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mag…</a:t>
                      </a:r>
                      <a:r>
                        <a:rPr lang="en-GB" sz="1600" dirty="0" err="1" smtClean="0">
                          <a:latin typeface="Tw Cen MT" panose="020B0602020104020603" pitchFamily="34" charset="0"/>
                          <a:cs typeface="Arial" panose="020B0604020202020204" pitchFamily="34" charset="0"/>
                        </a:rPr>
                        <a:t>nicht</a:t>
                      </a:r>
                      <a:r>
                        <a:rPr lang="en-GB" sz="1600" dirty="0" smtClean="0">
                          <a:latin typeface="Tw Cen MT" panose="020B0602020104020603"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err="1" smtClean="0">
                          <a:latin typeface="Tw Cen MT" panose="020B0602020104020603" pitchFamily="34" charset="0"/>
                          <a:cs typeface="Arial" panose="020B0604020202020204" pitchFamily="34" charset="0"/>
                        </a:rPr>
                        <a:t>Es</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ist</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mir</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egal</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Spinnst</a:t>
                      </a:r>
                      <a:r>
                        <a:rPr lang="en-GB" sz="1600" dirty="0" smtClean="0">
                          <a:latin typeface="Tw Cen MT" panose="020B0602020104020603" pitchFamily="34" charset="0"/>
                          <a:cs typeface="Arial" panose="020B0604020202020204" pitchFamily="34" charset="0"/>
                        </a:rPr>
                        <a:t> du?!</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Ich</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verstehe</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nicht</a:t>
                      </a:r>
                      <a:r>
                        <a:rPr lang="en-GB" sz="1600" dirty="0" smtClean="0">
                          <a:latin typeface="Tw Cen MT" panose="020B0602020104020603" pitchFamily="34" charset="0"/>
                          <a:cs typeface="Arial" panose="020B0604020202020204" pitchFamily="34" charset="0"/>
                        </a:rPr>
                        <a:t>).</a:t>
                      </a:r>
                    </a:p>
                  </a:txBody>
                  <a:tcPr/>
                </a:tc>
              </a:tr>
            </a:tbl>
          </a:graphicData>
        </a:graphic>
      </p:graphicFrame>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8302" y="458836"/>
            <a:ext cx="353522" cy="404993"/>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2190" y="906040"/>
            <a:ext cx="384857" cy="347654"/>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515" y="4926831"/>
            <a:ext cx="484509" cy="314931"/>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3245" y="5781708"/>
            <a:ext cx="513713" cy="381419"/>
          </a:xfrm>
          <a:prstGeom prst="rect">
            <a:avLst/>
          </a:prstGeom>
        </p:spPr>
      </p:pic>
      <p:sp>
        <p:nvSpPr>
          <p:cNvPr id="34" name="Down Arrow 33"/>
          <p:cNvSpPr/>
          <p:nvPr/>
        </p:nvSpPr>
        <p:spPr>
          <a:xfrm rot="3451013">
            <a:off x="1803051" y="5702680"/>
            <a:ext cx="274056" cy="243402"/>
          </a:xfrm>
          <a:prstGeom prst="downArrow">
            <a:avLst/>
          </a:prstGeom>
          <a:solidFill>
            <a:srgbClr val="9024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panose="020B0602020104020603" pitchFamily="34" charset="0"/>
            </a:endParaRPr>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5753" y="6146868"/>
            <a:ext cx="363509" cy="640468"/>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8412" y="4519721"/>
            <a:ext cx="558884" cy="795744"/>
          </a:xfrm>
          <a:prstGeom prst="rect">
            <a:avLst/>
          </a:prstGeom>
        </p:spPr>
      </p:pic>
      <p:sp>
        <p:nvSpPr>
          <p:cNvPr id="80" name="TextBox 79"/>
          <p:cNvSpPr txBox="1"/>
          <p:nvPr/>
        </p:nvSpPr>
        <p:spPr>
          <a:xfrm>
            <a:off x="1949865" y="2425"/>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[1]</a:t>
            </a:r>
            <a:endParaRPr lang="en-GB" sz="1400" dirty="0">
              <a:solidFill>
                <a:prstClr val="black"/>
              </a:solidFill>
              <a:latin typeface="Tw Cen MT" panose="020B0602020104020603" pitchFamily="34" charset="0"/>
              <a:cs typeface="Arial" panose="020B0604020202020204" pitchFamily="34" charset="0"/>
            </a:endParaRPr>
          </a:p>
        </p:txBody>
      </p:sp>
      <p:sp>
        <p:nvSpPr>
          <p:cNvPr id="81" name="TextBox 80"/>
          <p:cNvSpPr txBox="1"/>
          <p:nvPr/>
        </p:nvSpPr>
        <p:spPr>
          <a:xfrm>
            <a:off x="4207918" y="-1103"/>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[2]</a:t>
            </a:r>
            <a:endParaRPr lang="en-GB" sz="1400" dirty="0">
              <a:solidFill>
                <a:prstClr val="black"/>
              </a:solidFill>
              <a:latin typeface="Tw Cen MT" panose="020B0602020104020603" pitchFamily="34" charset="0"/>
              <a:cs typeface="Arial" panose="020B0604020202020204" pitchFamily="34" charset="0"/>
            </a:endParaRPr>
          </a:p>
        </p:txBody>
      </p:sp>
      <p:sp>
        <p:nvSpPr>
          <p:cNvPr id="82" name="TextBox 81"/>
          <p:cNvSpPr txBox="1"/>
          <p:nvPr/>
        </p:nvSpPr>
        <p:spPr>
          <a:xfrm>
            <a:off x="6465846" y="-39492"/>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[3]</a:t>
            </a:r>
            <a:endParaRPr lang="en-GB" sz="1400" dirty="0">
              <a:solidFill>
                <a:prstClr val="black"/>
              </a:solidFill>
              <a:latin typeface="Tw Cen MT" panose="020B0602020104020603" pitchFamily="34" charset="0"/>
              <a:cs typeface="Arial" panose="020B0604020202020204" pitchFamily="34" charset="0"/>
            </a:endParaRPr>
          </a:p>
        </p:txBody>
      </p:sp>
      <p:sp>
        <p:nvSpPr>
          <p:cNvPr id="83" name="TextBox 82"/>
          <p:cNvSpPr txBox="1"/>
          <p:nvPr/>
        </p:nvSpPr>
        <p:spPr>
          <a:xfrm>
            <a:off x="8761793" y="8666"/>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[4]</a:t>
            </a:r>
            <a:endParaRPr lang="en-GB" sz="1400" dirty="0">
              <a:solidFill>
                <a:prstClr val="black"/>
              </a:solidFill>
              <a:latin typeface="Tw Cen MT" panose="020B0602020104020603" pitchFamily="34" charset="0"/>
              <a:cs typeface="Arial" panose="020B0604020202020204" pitchFamily="34" charset="0"/>
            </a:endParaRPr>
          </a:p>
        </p:txBody>
      </p:sp>
      <p:sp>
        <p:nvSpPr>
          <p:cNvPr id="85" name="TextBox 84"/>
          <p:cNvSpPr txBox="1"/>
          <p:nvPr/>
        </p:nvSpPr>
        <p:spPr>
          <a:xfrm>
            <a:off x="1928905" y="3391420"/>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[5]</a:t>
            </a:r>
            <a:endParaRPr lang="en-GB" sz="1400" dirty="0">
              <a:solidFill>
                <a:prstClr val="black"/>
              </a:solidFill>
              <a:latin typeface="Tw Cen MT" panose="020B0602020104020603" pitchFamily="34" charset="0"/>
              <a:cs typeface="Arial" panose="020B0604020202020204" pitchFamily="34" charset="0"/>
            </a:endParaRPr>
          </a:p>
        </p:txBody>
      </p:sp>
      <p:sp>
        <p:nvSpPr>
          <p:cNvPr id="86" name="TextBox 85"/>
          <p:cNvSpPr txBox="1"/>
          <p:nvPr/>
        </p:nvSpPr>
        <p:spPr>
          <a:xfrm>
            <a:off x="4207918" y="3384303"/>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[6]</a:t>
            </a:r>
            <a:endParaRPr lang="en-GB" sz="1400" dirty="0">
              <a:solidFill>
                <a:prstClr val="black"/>
              </a:solidFill>
              <a:latin typeface="Tw Cen MT" panose="020B0602020104020603" pitchFamily="34" charset="0"/>
              <a:cs typeface="Arial" panose="020B0604020202020204" pitchFamily="34" charset="0"/>
            </a:endParaRPr>
          </a:p>
        </p:txBody>
      </p:sp>
      <p:pic>
        <p:nvPicPr>
          <p:cNvPr id="1030" name="Picture 6" descr="Image result for problem free clipar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974" r="24695"/>
          <a:stretch/>
        </p:blipFill>
        <p:spPr bwMode="auto">
          <a:xfrm>
            <a:off x="3436684" y="470933"/>
            <a:ext cx="329846" cy="6350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82" t="26540" r="87760" b="62098"/>
          <a:stretch/>
        </p:blipFill>
        <p:spPr bwMode="auto">
          <a:xfrm>
            <a:off x="1849557" y="418335"/>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711" t="2097" r="77375" b="86191"/>
          <a:stretch/>
        </p:blipFill>
        <p:spPr bwMode="auto">
          <a:xfrm>
            <a:off x="1412501" y="383513"/>
            <a:ext cx="421515" cy="42151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412" t="50569" r="23823" b="38069"/>
          <a:stretch/>
        </p:blipFill>
        <p:spPr bwMode="auto">
          <a:xfrm>
            <a:off x="1234914" y="2874022"/>
            <a:ext cx="415721" cy="40942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5034" t="86280" r="45349" b="2708"/>
          <a:stretch/>
        </p:blipFill>
        <p:spPr bwMode="auto">
          <a:xfrm flipH="1">
            <a:off x="1673519" y="2463063"/>
            <a:ext cx="388502" cy="37654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487" t="86280" r="23896" b="2708"/>
          <a:stretch/>
        </p:blipFill>
        <p:spPr bwMode="auto">
          <a:xfrm>
            <a:off x="1266799" y="2452041"/>
            <a:ext cx="399873" cy="3875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K Hand on Twitter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96418" y="301921"/>
            <a:ext cx="359410" cy="3594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ght Bulb on Facebook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7282" y="1068931"/>
            <a:ext cx="348320" cy="3483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ace Savouring Delicious Food on Facebook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123" y="1385300"/>
            <a:ext cx="388338" cy="38833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ork and Knife on Facebook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01607" y="1335813"/>
            <a:ext cx="472280" cy="47228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ater Closet on HTC Sens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06673" y="5312332"/>
            <a:ext cx="448852" cy="44885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otable Water on WhatsApp 2.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7507" y="1609214"/>
            <a:ext cx="459543" cy="45954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5274" t="86147" r="34368" b="2491"/>
          <a:stretch/>
        </p:blipFill>
        <p:spPr bwMode="auto">
          <a:xfrm>
            <a:off x="3578670" y="2000692"/>
            <a:ext cx="461222" cy="42827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og on WhatsApp "/>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51835" y="2440066"/>
            <a:ext cx="396982" cy="39698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020" t="26475" r="55628" b="62014"/>
          <a:stretch/>
        </p:blipFill>
        <p:spPr bwMode="auto">
          <a:xfrm>
            <a:off x="7795063" y="1269047"/>
            <a:ext cx="444138" cy="41801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396" t="1777" r="55252" b="85273"/>
          <a:stretch/>
        </p:blipFill>
        <p:spPr bwMode="auto">
          <a:xfrm>
            <a:off x="7396232" y="1619248"/>
            <a:ext cx="444139" cy="47026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leepy emoji"/>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73652" y="2042873"/>
            <a:ext cx="414901" cy="41490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Image result for emojis facebook"/>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801" t="74114" r="87547" b="13475"/>
          <a:stretch/>
        </p:blipFill>
        <p:spPr bwMode="auto">
          <a:xfrm>
            <a:off x="7894618" y="2479694"/>
            <a:ext cx="457013" cy="45066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8" descr="Image result for emojis facebook"/>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2563" t="38693" r="87523" b="49595"/>
          <a:stretch/>
        </p:blipFill>
        <p:spPr bwMode="auto">
          <a:xfrm>
            <a:off x="8512307" y="6539834"/>
            <a:ext cx="321675" cy="3216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Thumbs Down on HTC Sense 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81068" y="6498575"/>
            <a:ext cx="362934" cy="36293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8" descr="Image result for emojis facebook"/>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217" t="2684" r="87869" b="85604"/>
          <a:stretch/>
        </p:blipFill>
        <p:spPr bwMode="auto">
          <a:xfrm>
            <a:off x="7942528" y="6322267"/>
            <a:ext cx="321675" cy="32167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Thumbs Up on HTC Sense 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62301" y="6279079"/>
            <a:ext cx="323025" cy="32302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8" descr="Image result for emojis faceboo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770" t="61846" r="55578" b="25743"/>
          <a:stretch/>
        </p:blipFill>
        <p:spPr bwMode="auto">
          <a:xfrm>
            <a:off x="1306815" y="839439"/>
            <a:ext cx="457013" cy="45066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Thinking Face on Facebook 2.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390907" y="35170"/>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Man and Woman Holding Hands on Facebook 2.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933164" y="3776789"/>
            <a:ext cx="475760" cy="47576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Writing Hand on Facebook 2.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510937" y="4119837"/>
            <a:ext cx="475760" cy="47576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Microphone on Apple iOS 11.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057904" y="4718230"/>
            <a:ext cx="485329" cy="4853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glue stick clipart free"/>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680356" y="5456107"/>
            <a:ext cx="587256" cy="5872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tebook With Decorative Cover on EmojiOne 3.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221974" y="6146868"/>
            <a:ext cx="297420" cy="2974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Speech Balloon on Facebook 2.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554219" y="3952609"/>
            <a:ext cx="481773" cy="481773"/>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6467837" y="3388000"/>
            <a:ext cx="473504" cy="738664"/>
          </a:xfrm>
          <a:prstGeom prst="rect">
            <a:avLst/>
          </a:prstGeom>
          <a:noFill/>
        </p:spPr>
        <p:txBody>
          <a:bodyPr wrap="square" rtlCol="0">
            <a:spAutoFit/>
          </a:bodyPr>
          <a:lstStyle/>
          <a:p>
            <a:endParaRPr lang="en-GB" sz="1400" dirty="0" smtClean="0">
              <a:solidFill>
                <a:prstClr val="black"/>
              </a:solidFill>
              <a:latin typeface="Tw Cen MT" panose="020B0602020104020603" pitchFamily="34" charset="0"/>
              <a:cs typeface="Arial" panose="020B0604020202020204" pitchFamily="34" charset="0"/>
            </a:endParaRPr>
          </a:p>
          <a:p>
            <a:endParaRPr lang="en-GB" sz="1400" dirty="0">
              <a:solidFill>
                <a:prstClr val="black"/>
              </a:solidFill>
              <a:latin typeface="Tw Cen MT" panose="020B0602020104020603" pitchFamily="34" charset="0"/>
              <a:cs typeface="Arial" panose="020B0604020202020204" pitchFamily="34" charset="0"/>
            </a:endParaRPr>
          </a:p>
          <a:p>
            <a:r>
              <a:rPr lang="en-GB" sz="1400" dirty="0" smtClean="0">
                <a:solidFill>
                  <a:prstClr val="black"/>
                </a:solidFill>
                <a:latin typeface="Tw Cen MT" panose="020B0602020104020603" pitchFamily="34" charset="0"/>
                <a:cs typeface="Arial" panose="020B0604020202020204" pitchFamily="34" charset="0"/>
              </a:rPr>
              <a:t>[7]</a:t>
            </a:r>
            <a:endParaRPr lang="en-GB" sz="1400" dirty="0">
              <a:solidFill>
                <a:prstClr val="black"/>
              </a:solidFill>
              <a:latin typeface="Tw Cen MT" panose="020B0602020104020603" pitchFamily="34" charset="0"/>
              <a:cs typeface="Arial" panose="020B0604020202020204" pitchFamily="34" charset="0"/>
            </a:endParaRPr>
          </a:p>
        </p:txBody>
      </p:sp>
      <p:sp>
        <p:nvSpPr>
          <p:cNvPr id="84" name="TextBox 83"/>
          <p:cNvSpPr txBox="1"/>
          <p:nvPr/>
        </p:nvSpPr>
        <p:spPr>
          <a:xfrm>
            <a:off x="8759394" y="3384302"/>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[8]</a:t>
            </a:r>
            <a:endParaRPr lang="en-GB" sz="1400" dirty="0">
              <a:solidFill>
                <a:prstClr val="black"/>
              </a:solidFill>
              <a:latin typeface="Tw Cen MT" panose="020B0602020104020603" pitchFamily="34" charset="0"/>
              <a:cs typeface="Arial" panose="020B0604020202020204" pitchFamily="34" charset="0"/>
            </a:endParaRPr>
          </a:p>
        </p:txBody>
      </p:sp>
      <p:pic>
        <p:nvPicPr>
          <p:cNvPr id="10" name="Picture 14" descr="Question Mark on Facebook 2.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39601" y="287811"/>
            <a:ext cx="599749" cy="599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0">
            <a:clrChange>
              <a:clrFrom>
                <a:srgbClr val="FFFFFF"/>
              </a:clrFrom>
              <a:clrTo>
                <a:srgbClr val="FFFFFF">
                  <a:alpha val="0"/>
                </a:srgbClr>
              </a:clrTo>
            </a:clrChange>
          </a:blip>
          <a:stretch>
            <a:fillRect/>
          </a:stretch>
        </p:blipFill>
        <p:spPr>
          <a:xfrm>
            <a:off x="701495" y="1376972"/>
            <a:ext cx="419632" cy="391448"/>
          </a:xfrm>
          <a:prstGeom prst="rect">
            <a:avLst/>
          </a:prstGeom>
        </p:spPr>
      </p:pic>
      <p:pic>
        <p:nvPicPr>
          <p:cNvPr id="4" name="Picture 3"/>
          <p:cNvPicPr>
            <a:picLocks noChangeAspect="1"/>
          </p:cNvPicPr>
          <p:nvPr/>
        </p:nvPicPr>
        <p:blipFill>
          <a:blip r:embed="rId31">
            <a:clrChange>
              <a:clrFrom>
                <a:srgbClr val="FFFFFF"/>
              </a:clrFrom>
              <a:clrTo>
                <a:srgbClr val="FFFFFF">
                  <a:alpha val="0"/>
                </a:srgbClr>
              </a:clrTo>
            </a:clrChange>
          </a:blip>
          <a:stretch>
            <a:fillRect/>
          </a:stretch>
        </p:blipFill>
        <p:spPr>
          <a:xfrm>
            <a:off x="736940" y="1827108"/>
            <a:ext cx="299044" cy="561841"/>
          </a:xfrm>
          <a:prstGeom prst="rect">
            <a:avLst/>
          </a:prstGeom>
        </p:spPr>
      </p:pic>
      <p:cxnSp>
        <p:nvCxnSpPr>
          <p:cNvPr id="13" name="Straight Connector 12"/>
          <p:cNvCxnSpPr/>
          <p:nvPr/>
        </p:nvCxnSpPr>
        <p:spPr>
          <a:xfrm>
            <a:off x="0" y="2406981"/>
            <a:ext cx="22883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9" name="Picture 6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919445" y="760382"/>
            <a:ext cx="514249" cy="308549"/>
          </a:xfrm>
          <a:prstGeom prst="rect">
            <a:avLst/>
          </a:prstGeom>
        </p:spPr>
      </p:pic>
      <p:pic>
        <p:nvPicPr>
          <p:cNvPr id="72" name="Picture 71"/>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1622845">
            <a:off x="3883195" y="2940094"/>
            <a:ext cx="348626" cy="241264"/>
          </a:xfrm>
          <a:prstGeom prst="rect">
            <a:avLst/>
          </a:prstGeom>
        </p:spPr>
      </p:pic>
      <p:pic>
        <p:nvPicPr>
          <p:cNvPr id="73" name="Picture 32" descr="Image result for face palm emoji"/>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58968" t="51542" r="22554" b="13017"/>
          <a:stretch/>
        </p:blipFill>
        <p:spPr bwMode="auto">
          <a:xfrm>
            <a:off x="3266237" y="2897947"/>
            <a:ext cx="320475" cy="34551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2" descr="Image result for face palm emoji"/>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3233" t="7324" r="78289" b="57235"/>
          <a:stretch/>
        </p:blipFill>
        <p:spPr bwMode="auto">
          <a:xfrm>
            <a:off x="3591443" y="2893271"/>
            <a:ext cx="320475" cy="34551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383245" y="6294334"/>
            <a:ext cx="346155" cy="491000"/>
          </a:xfrm>
          <a:prstGeom prst="rect">
            <a:avLst/>
          </a:prstGeom>
        </p:spPr>
      </p:pic>
      <p:pic>
        <p:nvPicPr>
          <p:cNvPr id="17" name="Picture 16"/>
          <p:cNvPicPr>
            <a:picLocks noChangeAspect="1"/>
          </p:cNvPicPr>
          <p:nvPr/>
        </p:nvPicPr>
        <p:blipFill>
          <a:blip r:embed="rId37">
            <a:clrChange>
              <a:clrFrom>
                <a:srgbClr val="FFFFFF"/>
              </a:clrFrom>
              <a:clrTo>
                <a:srgbClr val="FFFFFF">
                  <a:alpha val="0"/>
                </a:srgbClr>
              </a:clrTo>
            </a:clrChange>
          </a:blip>
          <a:stretch>
            <a:fillRect/>
          </a:stretch>
        </p:blipFill>
        <p:spPr>
          <a:xfrm rot="1955366">
            <a:off x="1531946" y="3679018"/>
            <a:ext cx="530174" cy="488813"/>
          </a:xfrm>
          <a:prstGeom prst="rect">
            <a:avLst/>
          </a:prstGeom>
        </p:spPr>
      </p:pic>
      <p:pic>
        <p:nvPicPr>
          <p:cNvPr id="96" name="Picture 9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351238" y="4524979"/>
            <a:ext cx="463519" cy="245665"/>
          </a:xfrm>
          <a:prstGeom prst="rect">
            <a:avLst/>
          </a:prstGeom>
        </p:spPr>
      </p:pic>
      <p:pic>
        <p:nvPicPr>
          <p:cNvPr id="99" name="Picture 98"/>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266604" y="4844485"/>
            <a:ext cx="309365" cy="210368"/>
          </a:xfrm>
          <a:prstGeom prst="rect">
            <a:avLst/>
          </a:prstGeom>
        </p:spPr>
      </p:pic>
      <p:sp>
        <p:nvSpPr>
          <p:cNvPr id="101" name="Rounded Rectangular Callout 100"/>
          <p:cNvSpPr/>
          <p:nvPr/>
        </p:nvSpPr>
        <p:spPr>
          <a:xfrm>
            <a:off x="6234263" y="4662599"/>
            <a:ext cx="552318" cy="131657"/>
          </a:xfrm>
          <a:prstGeom prst="wedgeRoundRectCallout">
            <a:avLst>
              <a:gd name="adj1" fmla="val -56621"/>
              <a:gd name="adj2" fmla="val 3197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smtClean="0">
                <a:solidFill>
                  <a:prstClr val="black"/>
                </a:solidFill>
              </a:rPr>
              <a:t>Guten</a:t>
            </a:r>
            <a:endParaRPr lang="en-GB" sz="900" dirty="0">
              <a:solidFill>
                <a:prstClr val="black"/>
              </a:solidFill>
            </a:endParaRPr>
          </a:p>
        </p:txBody>
      </p:sp>
      <p:sp>
        <p:nvSpPr>
          <p:cNvPr id="102" name="Rounded Rectangular Callout 101"/>
          <p:cNvSpPr/>
          <p:nvPr/>
        </p:nvSpPr>
        <p:spPr>
          <a:xfrm>
            <a:off x="5735440" y="4943055"/>
            <a:ext cx="441130" cy="146805"/>
          </a:xfrm>
          <a:prstGeom prst="wedgeRoundRectCallout">
            <a:avLst>
              <a:gd name="adj1" fmla="val 63286"/>
              <a:gd name="adj2" fmla="val 2648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smtClean="0">
                <a:solidFill>
                  <a:prstClr val="black"/>
                </a:solidFill>
              </a:rPr>
              <a:t>Tag!</a:t>
            </a:r>
            <a:endParaRPr lang="en-GB" sz="1050" dirty="0">
              <a:solidFill>
                <a:prstClr val="black"/>
              </a:solidFill>
            </a:endParaRPr>
          </a:p>
        </p:txBody>
      </p:sp>
      <p:sp>
        <p:nvSpPr>
          <p:cNvPr id="104" name="TextBox 3"/>
          <p:cNvSpPr txBox="1">
            <a:spLocks noChangeArrowheads="1"/>
          </p:cNvSpPr>
          <p:nvPr/>
        </p:nvSpPr>
        <p:spPr bwMode="auto">
          <a:xfrm>
            <a:off x="6037192" y="5141672"/>
            <a:ext cx="8321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en-GB" sz="600" dirty="0" err="1" smtClean="0">
                <a:solidFill>
                  <a:prstClr val="black"/>
                </a:solidFill>
                <a:latin typeface="Lucida Handwriting" pitchFamily="66" charset="0"/>
              </a:rPr>
              <a:t>Ich</a:t>
            </a:r>
            <a:r>
              <a:rPr lang="en-GB" sz="600" dirty="0" smtClean="0">
                <a:solidFill>
                  <a:prstClr val="black"/>
                </a:solidFill>
                <a:latin typeface="Lucida Handwriting" pitchFamily="66" charset="0"/>
              </a:rPr>
              <a:t> mag…</a:t>
            </a:r>
            <a:br>
              <a:rPr lang="en-GB" sz="600" dirty="0" smtClean="0">
                <a:solidFill>
                  <a:prstClr val="black"/>
                </a:solidFill>
                <a:latin typeface="Lucida Handwriting" pitchFamily="66" charset="0"/>
              </a:rPr>
            </a:br>
            <a:r>
              <a:rPr lang="en-GB" sz="600" dirty="0" err="1" smtClean="0">
                <a:solidFill>
                  <a:prstClr val="black"/>
                </a:solidFill>
                <a:latin typeface="Lucida Handwriting" pitchFamily="66" charset="0"/>
              </a:rPr>
              <a:t>z.B</a:t>
            </a:r>
            <a:r>
              <a:rPr lang="en-GB" sz="600" dirty="0" smtClean="0">
                <a:solidFill>
                  <a:prstClr val="black"/>
                </a:solidFill>
                <a:latin typeface="Lucida Handwriting" pitchFamily="66" charset="0"/>
              </a:rPr>
              <a:t>. </a:t>
            </a:r>
            <a:r>
              <a:rPr lang="en-GB" sz="600" dirty="0" err="1" smtClean="0">
                <a:solidFill>
                  <a:prstClr val="black"/>
                </a:solidFill>
                <a:latin typeface="Lucida Handwriting" pitchFamily="66" charset="0"/>
              </a:rPr>
              <a:t>Popmusik</a:t>
            </a:r>
            <a:r>
              <a:rPr lang="en-GB" sz="600" dirty="0" smtClean="0">
                <a:solidFill>
                  <a:prstClr val="black"/>
                </a:solidFill>
                <a:latin typeface="Lucida Handwriting" pitchFamily="66" charset="0"/>
              </a:rPr>
              <a:t>!</a:t>
            </a:r>
            <a:endParaRPr lang="en-GB" sz="600" dirty="0">
              <a:solidFill>
                <a:prstClr val="black"/>
              </a:solidFill>
              <a:latin typeface="Lucida Handwriting" pitchFamily="66" charset="0"/>
            </a:endParaRPr>
          </a:p>
        </p:txBody>
      </p:sp>
      <p:pic>
        <p:nvPicPr>
          <p:cNvPr id="106" name="Picture 5"/>
          <p:cNvPicPr>
            <a:picLocks noChangeAspect="1" noChangeArrowheads="1"/>
          </p:cNvPicPr>
          <p:nvPr/>
        </p:nvPicPr>
        <p:blipFill>
          <a:blip r:embed="rId4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04057" y="5904109"/>
            <a:ext cx="498450" cy="4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 name="5-Point Star 106"/>
          <p:cNvSpPr/>
          <p:nvPr/>
        </p:nvSpPr>
        <p:spPr>
          <a:xfrm>
            <a:off x="6146055" y="5808165"/>
            <a:ext cx="313671" cy="30221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108" name="Picture 2" descr="https://encrypted-tbn3.gstatic.com/images?q=tbn:ANd9GcTE5ZsxMlkDZA_v-Sza8ypHMt9ZxsdqwSp5tfolK1yIbKPO_Qv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518010" y="6350352"/>
            <a:ext cx="387770" cy="38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9" name="Table 108"/>
          <p:cNvGraphicFramePr>
            <a:graphicFrameLocks noGrp="1"/>
          </p:cNvGraphicFramePr>
          <p:nvPr>
            <p:extLst/>
          </p:nvPr>
        </p:nvGraphicFramePr>
        <p:xfrm>
          <a:off x="4568890" y="2105335"/>
          <a:ext cx="2284156" cy="1531718"/>
        </p:xfrm>
        <a:graphic>
          <a:graphicData uri="http://schemas.openxmlformats.org/drawingml/2006/table">
            <a:tbl>
              <a:tblPr firstRow="1" bandRow="1">
                <a:tableStyleId>{2D5ABB26-0587-4C30-8999-92F81FD0307C}</a:tableStyleId>
              </a:tblPr>
              <a:tblGrid>
                <a:gridCol w="1025086"/>
                <a:gridCol w="1259070"/>
              </a:tblGrid>
              <a:tr h="183834">
                <a:tc gridSpan="2">
                  <a:txBody>
                    <a:bodyPr/>
                    <a:lstStyle/>
                    <a:p>
                      <a:pPr algn="l"/>
                      <a:r>
                        <a:rPr lang="en-GB" sz="1400" b="1" dirty="0" err="1" smtClean="0">
                          <a:latin typeface="Tw Cen MT" panose="020B0602020104020603" pitchFamily="34" charset="0"/>
                          <a:cs typeface="Arial" panose="020B0604020202020204" pitchFamily="34" charset="0"/>
                        </a:rPr>
                        <a:t>Partnerarbeit</a:t>
                      </a:r>
                      <a:endParaRPr lang="en-GB" sz="1400" b="1" dirty="0">
                        <a:latin typeface="Tw Cen MT" panose="020B0602020104020603"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40000"/>
                        <a:lumOff val="60000"/>
                      </a:schemeClr>
                    </a:solidFill>
                  </a:tcPr>
                </a:tc>
                <a:tc hMerge="1">
                  <a:txBody>
                    <a:bodyPr/>
                    <a:lstStyle/>
                    <a:p>
                      <a:pPr algn="ctr"/>
                      <a:endParaRPr lang="en-GB" sz="1200" b="1" dirty="0">
                        <a:latin typeface="Tw Cen MT" panose="020B0602020104020603" pitchFamily="34" charset="0"/>
                        <a:cs typeface="Arial" panose="020B0604020202020204" pitchFamily="34" charset="0"/>
                      </a:endParaRPr>
                    </a:p>
                  </a:txBody>
                  <a:tcPr>
                    <a:solidFill>
                      <a:schemeClr val="accent4">
                        <a:lumMod val="40000"/>
                        <a:lumOff val="60000"/>
                      </a:schemeClr>
                    </a:solidFill>
                  </a:tcPr>
                </a:tc>
              </a:tr>
              <a:tr h="183834">
                <a:tc>
                  <a:txBody>
                    <a:bodyPr/>
                    <a:lstStyle/>
                    <a:p>
                      <a:r>
                        <a:rPr lang="en-GB" sz="1400" dirty="0" smtClean="0">
                          <a:latin typeface="Tw Cen MT" panose="020B0602020104020603" pitchFamily="34" charset="0"/>
                          <a:cs typeface="Arial" panose="020B0604020202020204" pitchFamily="34" charset="0"/>
                        </a:rPr>
                        <a:t>Los!</a:t>
                      </a:r>
                      <a:endParaRPr lang="en-GB" sz="1400" dirty="0">
                        <a:latin typeface="Tw Cen MT" panose="020B0602020104020603"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p>
                      <a:r>
                        <a:rPr lang="en-GB" sz="1400" dirty="0" err="1" smtClean="0">
                          <a:latin typeface="Tw Cen MT" panose="020B0602020104020603" pitchFamily="34" charset="0"/>
                          <a:cs typeface="Arial" panose="020B0604020202020204" pitchFamily="34" charset="0"/>
                        </a:rPr>
                        <a:t>Ich</a:t>
                      </a:r>
                      <a:r>
                        <a:rPr lang="en-GB" sz="1400" dirty="0" smtClean="0">
                          <a:latin typeface="Tw Cen MT" panose="020B0602020104020603" pitchFamily="34" charset="0"/>
                          <a:cs typeface="Arial" panose="020B0604020202020204" pitchFamily="34" charset="0"/>
                        </a:rPr>
                        <a:t> bin </a:t>
                      </a:r>
                      <a:r>
                        <a:rPr lang="en-GB" sz="1400" dirty="0" err="1" smtClean="0">
                          <a:latin typeface="Tw Cen MT" panose="020B0602020104020603" pitchFamily="34" charset="0"/>
                          <a:cs typeface="Arial" panose="020B0604020202020204" pitchFamily="34" charset="0"/>
                        </a:rPr>
                        <a:t>dran</a:t>
                      </a:r>
                      <a:r>
                        <a:rPr lang="en-GB" sz="1400" dirty="0" smtClean="0">
                          <a:latin typeface="Tw Cen MT" panose="020B0602020104020603" pitchFamily="34" charset="0"/>
                          <a:cs typeface="Arial" panose="020B0604020202020204" pitchFamily="34" charset="0"/>
                        </a:rPr>
                        <a:t>.</a:t>
                      </a:r>
                      <a:endParaRPr lang="en-GB" sz="1400" dirty="0">
                        <a:latin typeface="Tw Cen MT" panose="020B0602020104020603"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solidFill>
                      <a:schemeClr val="accent4">
                        <a:lumMod val="40000"/>
                        <a:lumOff val="60000"/>
                      </a:schemeClr>
                    </a:solidFill>
                  </a:tcPr>
                </a:tc>
              </a:tr>
              <a:tr h="183834">
                <a:tc>
                  <a:txBody>
                    <a:bodyPr/>
                    <a:lstStyle/>
                    <a:p>
                      <a:r>
                        <a:rPr lang="en-GB" sz="1400" dirty="0" err="1" smtClean="0">
                          <a:latin typeface="Tw Cen MT" panose="020B0602020104020603" pitchFamily="34" charset="0"/>
                          <a:cs typeface="Arial" panose="020B0604020202020204" pitchFamily="34" charset="0"/>
                        </a:rPr>
                        <a:t>Komm</a:t>
                      </a:r>
                      <a:r>
                        <a:rPr lang="en-GB" sz="1400" dirty="0" smtClean="0">
                          <a:latin typeface="Tw Cen MT" panose="020B0602020104020603" pitchFamily="34" charset="0"/>
                          <a:cs typeface="Arial" panose="020B0604020202020204" pitchFamily="34" charset="0"/>
                        </a:rPr>
                        <a:t>!</a:t>
                      </a:r>
                      <a:endParaRPr lang="en-GB" sz="1400" dirty="0">
                        <a:latin typeface="Tw Cen MT" panose="020B0602020104020603"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p>
                      <a:r>
                        <a:rPr lang="en-GB" sz="1400" dirty="0" smtClean="0">
                          <a:latin typeface="Tw Cen MT" panose="020B0602020104020603" pitchFamily="34" charset="0"/>
                          <a:cs typeface="Arial" panose="020B0604020202020204" pitchFamily="34" charset="0"/>
                        </a:rPr>
                        <a:t>Du </a:t>
                      </a:r>
                      <a:r>
                        <a:rPr lang="en-GB" sz="1400" dirty="0" err="1" smtClean="0">
                          <a:latin typeface="Tw Cen MT" panose="020B0602020104020603" pitchFamily="34" charset="0"/>
                          <a:cs typeface="Arial" panose="020B0604020202020204" pitchFamily="34" charset="0"/>
                        </a:rPr>
                        <a:t>bist</a:t>
                      </a:r>
                      <a:r>
                        <a:rPr lang="en-GB" sz="1400" dirty="0" smtClean="0">
                          <a:latin typeface="Tw Cen MT" panose="020B0602020104020603" pitchFamily="34" charset="0"/>
                          <a:cs typeface="Arial" panose="020B0604020202020204" pitchFamily="34" charset="0"/>
                        </a:rPr>
                        <a:t> </a:t>
                      </a:r>
                      <a:r>
                        <a:rPr lang="en-GB" sz="1400" dirty="0" err="1" smtClean="0">
                          <a:latin typeface="Tw Cen MT" panose="020B0602020104020603" pitchFamily="34" charset="0"/>
                          <a:cs typeface="Arial" panose="020B0604020202020204" pitchFamily="34" charset="0"/>
                        </a:rPr>
                        <a:t>dran</a:t>
                      </a:r>
                      <a:r>
                        <a:rPr lang="en-GB" sz="1400" dirty="0" smtClean="0">
                          <a:latin typeface="Tw Cen MT" panose="020B0602020104020603" pitchFamily="34" charset="0"/>
                          <a:cs typeface="Arial" panose="020B0604020202020204" pitchFamily="34" charset="0"/>
                        </a:rPr>
                        <a:t>.</a:t>
                      </a:r>
                      <a:endParaRPr lang="en-GB" sz="1400" dirty="0">
                        <a:latin typeface="Tw Cen MT" panose="020B0602020104020603"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solidFill>
                      <a:schemeClr val="accent4">
                        <a:lumMod val="40000"/>
                        <a:lumOff val="60000"/>
                      </a:schemeClr>
                    </a:solidFill>
                  </a:tcPr>
                </a:tc>
              </a:tr>
              <a:tr h="312518">
                <a:tc>
                  <a:txBody>
                    <a:bodyPr/>
                    <a:lstStyle/>
                    <a:p>
                      <a:r>
                        <a:rPr lang="en-GB" sz="1300" dirty="0" smtClean="0">
                          <a:latin typeface="Tw Cen MT" panose="020B0602020104020603" pitchFamily="34" charset="0"/>
                          <a:cs typeface="Arial" panose="020B0604020202020204" pitchFamily="34" charset="0"/>
                        </a:rPr>
                        <a:t>Du </a:t>
                      </a:r>
                      <a:r>
                        <a:rPr lang="en-GB" sz="1300" dirty="0" err="1" smtClean="0">
                          <a:latin typeface="Tw Cen MT" panose="020B0602020104020603" pitchFamily="34" charset="0"/>
                          <a:cs typeface="Arial" panose="020B0604020202020204" pitchFamily="34" charset="0"/>
                        </a:rPr>
                        <a:t>beginnst</a:t>
                      </a:r>
                      <a:r>
                        <a:rPr lang="en-GB" sz="1300" dirty="0" smtClean="0">
                          <a:latin typeface="Tw Cen MT" panose="020B0602020104020603" pitchFamily="34" charset="0"/>
                          <a:cs typeface="Arial" panose="020B0604020202020204" pitchFamily="34" charset="0"/>
                        </a:rPr>
                        <a:t>.</a:t>
                      </a:r>
                      <a:endParaRPr lang="en-GB" sz="1300" dirty="0">
                        <a:latin typeface="Tw Cen MT" panose="020B0602020104020603"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latin typeface="Tw Cen MT" panose="020B0602020104020603" pitchFamily="34" charset="0"/>
                          <a:cs typeface="Arial" panose="020B0604020202020204" pitchFamily="34" charset="0"/>
                        </a:rPr>
                        <a:t>Du </a:t>
                      </a:r>
                      <a:r>
                        <a:rPr lang="en-GB" sz="1400" dirty="0" err="1" smtClean="0">
                          <a:latin typeface="Tw Cen MT" panose="020B0602020104020603" pitchFamily="34" charset="0"/>
                          <a:cs typeface="Arial" panose="020B0604020202020204" pitchFamily="34" charset="0"/>
                        </a:rPr>
                        <a:t>schummelst</a:t>
                      </a:r>
                      <a:r>
                        <a:rPr lang="en-GB" sz="1400" dirty="0" smtClean="0">
                          <a:latin typeface="Tw Cen MT" panose="020B0602020104020603" pitchFamily="34" charset="0"/>
                          <a:cs typeface="Arial" panose="020B0604020202020204" pitchFamily="34" charset="0"/>
                        </a:rPr>
                        <a:t>!</a:t>
                      </a:r>
                    </a:p>
                  </a:txBody>
                  <a:tcPr>
                    <a:lnR w="12700" cap="flat" cmpd="sng" algn="ctr">
                      <a:solidFill>
                        <a:schemeClr val="tx1"/>
                      </a:solidFill>
                      <a:prstDash val="solid"/>
                      <a:round/>
                      <a:headEnd type="none" w="med" len="med"/>
                      <a:tailEnd type="none" w="med" len="med"/>
                    </a:lnR>
                    <a:solidFill>
                      <a:schemeClr val="accent4">
                        <a:lumMod val="40000"/>
                        <a:lumOff val="60000"/>
                      </a:schemeClr>
                    </a:solidFill>
                  </a:tcPr>
                </a:tc>
              </a:tr>
              <a:tr h="183834">
                <a:tc>
                  <a:txBody>
                    <a:bodyPr/>
                    <a:lstStyle/>
                    <a:p>
                      <a:r>
                        <a:rPr lang="en-GB" sz="1400" dirty="0" err="1" smtClean="0">
                          <a:latin typeface="Tw Cen MT" panose="020B0602020104020603" pitchFamily="34" charset="0"/>
                          <a:cs typeface="Arial" panose="020B0604020202020204" pitchFamily="34" charset="0"/>
                        </a:rPr>
                        <a:t>Würfle</a:t>
                      </a:r>
                      <a:r>
                        <a:rPr lang="en-GB" sz="1400" dirty="0" smtClean="0">
                          <a:latin typeface="Tw Cen MT" panose="020B0602020104020603" pitchFamily="34" charset="0"/>
                          <a:cs typeface="Arial" panose="020B0604020202020204" pitchFamily="34" charset="0"/>
                        </a:rPr>
                        <a:t>!.</a:t>
                      </a:r>
                      <a:r>
                        <a:rPr lang="en-GB" sz="1400" baseline="0" dirty="0" smtClean="0">
                          <a:latin typeface="Tw Cen MT" panose="020B0602020104020603" pitchFamily="34" charset="0"/>
                          <a:cs typeface="Arial" panose="020B0604020202020204" pitchFamily="34" charset="0"/>
                        </a:rPr>
                        <a:t> </a:t>
                      </a:r>
                      <a:endParaRPr lang="en-GB" sz="1400" dirty="0">
                        <a:latin typeface="Tw Cen MT" panose="020B0602020104020603"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smtClean="0">
                          <a:latin typeface="Tw Cen MT" panose="020B0602020104020603" pitchFamily="34" charset="0"/>
                          <a:cs typeface="Arial" panose="020B0604020202020204" pitchFamily="34" charset="0"/>
                        </a:rPr>
                        <a:t>Mach das </a:t>
                      </a:r>
                      <a:r>
                        <a:rPr lang="en-GB" sz="1300" dirty="0" err="1" smtClean="0">
                          <a:latin typeface="Tw Cen MT" panose="020B0602020104020603" pitchFamily="34" charset="0"/>
                          <a:cs typeface="Arial" panose="020B0604020202020204" pitchFamily="34" charset="0"/>
                        </a:rPr>
                        <a:t>nicht</a:t>
                      </a:r>
                      <a:r>
                        <a:rPr lang="en-GB" sz="1300" dirty="0" smtClean="0">
                          <a:latin typeface="Tw Cen MT" panose="020B0602020104020603" pitchFamily="34" charset="0"/>
                          <a:cs typeface="Arial" panose="020B0604020202020204" pitchFamily="34" charset="0"/>
                        </a:rPr>
                        <a:t>!</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40000"/>
                        <a:lumOff val="60000"/>
                      </a:schemeClr>
                    </a:solidFill>
                  </a:tcPr>
                </a:tc>
              </a:tr>
            </a:tbl>
          </a:graphicData>
        </a:graphic>
      </p:graphicFrame>
      <p:pic>
        <p:nvPicPr>
          <p:cNvPr id="23" name="Picture 22"/>
          <p:cNvPicPr>
            <a:picLocks noChangeAspect="1"/>
          </p:cNvPicPr>
          <p:nvPr/>
        </p:nvPicPr>
        <p:blipFill>
          <a:blip r:embed="rId42">
            <a:clrChange>
              <a:clrFrom>
                <a:srgbClr val="FFFFFF"/>
              </a:clrFrom>
              <a:clrTo>
                <a:srgbClr val="FFFFFF">
                  <a:alpha val="0"/>
                </a:srgbClr>
              </a:clrTo>
            </a:clrChange>
          </a:blip>
          <a:stretch>
            <a:fillRect/>
          </a:stretch>
        </p:blipFill>
        <p:spPr>
          <a:xfrm>
            <a:off x="5994551" y="4126664"/>
            <a:ext cx="453389" cy="463933"/>
          </a:xfrm>
          <a:prstGeom prst="rect">
            <a:avLst/>
          </a:prstGeom>
        </p:spPr>
      </p:pic>
      <p:pic>
        <p:nvPicPr>
          <p:cNvPr id="24" name="Picture 23"/>
          <p:cNvPicPr>
            <a:picLocks noChangeAspect="1"/>
          </p:cNvPicPr>
          <p:nvPr/>
        </p:nvPicPr>
        <p:blipFill>
          <a:blip r:embed="rId43">
            <a:clrChange>
              <a:clrFrom>
                <a:srgbClr val="FFFFFF"/>
              </a:clrFrom>
              <a:clrTo>
                <a:srgbClr val="FFFFFF">
                  <a:alpha val="0"/>
                </a:srgbClr>
              </a:clrTo>
            </a:clrChange>
          </a:blip>
          <a:stretch>
            <a:fillRect/>
          </a:stretch>
        </p:blipFill>
        <p:spPr>
          <a:xfrm>
            <a:off x="5496707" y="5389469"/>
            <a:ext cx="500949" cy="473119"/>
          </a:xfrm>
          <a:prstGeom prst="rect">
            <a:avLst/>
          </a:prstGeom>
        </p:spPr>
      </p:pic>
      <p:pic>
        <p:nvPicPr>
          <p:cNvPr id="26" name="Picture 25"/>
          <p:cNvPicPr>
            <a:picLocks noChangeAspect="1"/>
          </p:cNvPicPr>
          <p:nvPr/>
        </p:nvPicPr>
        <p:blipFill>
          <a:blip r:embed="rId44">
            <a:clrChange>
              <a:clrFrom>
                <a:srgbClr val="FFFFFF"/>
              </a:clrFrom>
              <a:clrTo>
                <a:srgbClr val="FFFFFF">
                  <a:alpha val="0"/>
                </a:srgbClr>
              </a:clrTo>
            </a:clrChange>
          </a:blip>
          <a:stretch>
            <a:fillRect/>
          </a:stretch>
        </p:blipFill>
        <p:spPr>
          <a:xfrm>
            <a:off x="1178518" y="4337732"/>
            <a:ext cx="618516" cy="503976"/>
          </a:xfrm>
          <a:prstGeom prst="rect">
            <a:avLst/>
          </a:prstGeom>
        </p:spPr>
      </p:pic>
      <p:pic>
        <p:nvPicPr>
          <p:cNvPr id="110" name="Picture 109"/>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75668" y="2124818"/>
            <a:ext cx="256794" cy="372167"/>
          </a:xfrm>
          <a:prstGeom prst="rect">
            <a:avLst/>
          </a:prstGeom>
        </p:spPr>
      </p:pic>
      <p:pic>
        <p:nvPicPr>
          <p:cNvPr id="111" name="Picture 110"/>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496961" y="2126487"/>
            <a:ext cx="256796" cy="372167"/>
          </a:xfrm>
          <a:prstGeom prst="rect">
            <a:avLst/>
          </a:prstGeom>
        </p:spPr>
      </p:pic>
      <p:sp>
        <p:nvSpPr>
          <p:cNvPr id="112" name="Plus 111"/>
          <p:cNvSpPr/>
          <p:nvPr/>
        </p:nvSpPr>
        <p:spPr>
          <a:xfrm>
            <a:off x="6248436" y="2140248"/>
            <a:ext cx="250881" cy="29981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7" name="Picture 26"/>
          <p:cNvPicPr>
            <a:picLocks noChangeAspect="1"/>
          </p:cNvPicPr>
          <p:nvPr/>
        </p:nvPicPr>
        <p:blipFill>
          <a:blip r:embed="rId46">
            <a:clrChange>
              <a:clrFrom>
                <a:srgbClr val="FFFFFF"/>
              </a:clrFrom>
              <a:clrTo>
                <a:srgbClr val="FFFFFF">
                  <a:alpha val="0"/>
                </a:srgbClr>
              </a:clrTo>
            </a:clrChange>
          </a:blip>
          <a:stretch>
            <a:fillRect/>
          </a:stretch>
        </p:blipFill>
        <p:spPr>
          <a:xfrm>
            <a:off x="787323" y="3346771"/>
            <a:ext cx="539579" cy="494901"/>
          </a:xfrm>
          <a:prstGeom prst="rect">
            <a:avLst/>
          </a:prstGeom>
        </p:spPr>
      </p:pic>
      <p:pic>
        <p:nvPicPr>
          <p:cNvPr id="28" name="Picture 27"/>
          <p:cNvPicPr>
            <a:picLocks noChangeAspect="1"/>
          </p:cNvPicPr>
          <p:nvPr/>
        </p:nvPicPr>
        <p:blipFill>
          <a:blip r:embed="rId47">
            <a:clrChange>
              <a:clrFrom>
                <a:srgbClr val="FFFFFF"/>
              </a:clrFrom>
              <a:clrTo>
                <a:srgbClr val="FFFFFF">
                  <a:alpha val="0"/>
                </a:srgbClr>
              </a:clrTo>
            </a:clrChange>
          </a:blip>
          <a:stretch>
            <a:fillRect/>
          </a:stretch>
        </p:blipFill>
        <p:spPr>
          <a:xfrm>
            <a:off x="3735679" y="3379261"/>
            <a:ext cx="374637" cy="392765"/>
          </a:xfrm>
          <a:prstGeom prst="rect">
            <a:avLst/>
          </a:prstGeom>
        </p:spPr>
      </p:pic>
      <p:pic>
        <p:nvPicPr>
          <p:cNvPr id="30" name="Picture 29"/>
          <p:cNvPicPr>
            <a:picLocks noChangeAspect="1"/>
          </p:cNvPicPr>
          <p:nvPr/>
        </p:nvPicPr>
        <p:blipFill>
          <a:blip r:embed="rId48">
            <a:clrChange>
              <a:clrFrom>
                <a:srgbClr val="FFFFFF"/>
              </a:clrFrom>
              <a:clrTo>
                <a:srgbClr val="FFFFFF">
                  <a:alpha val="0"/>
                </a:srgbClr>
              </a:clrTo>
            </a:clrChange>
          </a:blip>
          <a:stretch>
            <a:fillRect/>
          </a:stretch>
        </p:blipFill>
        <p:spPr>
          <a:xfrm>
            <a:off x="700483" y="4347421"/>
            <a:ext cx="447472" cy="461456"/>
          </a:xfrm>
          <a:prstGeom prst="rect">
            <a:avLst/>
          </a:prstGeom>
        </p:spPr>
      </p:pic>
      <p:pic>
        <p:nvPicPr>
          <p:cNvPr id="31" name="Picture 30"/>
          <p:cNvPicPr>
            <a:picLocks noChangeAspect="1"/>
          </p:cNvPicPr>
          <p:nvPr/>
        </p:nvPicPr>
        <p:blipFill>
          <a:blip r:embed="rId49">
            <a:clrChange>
              <a:clrFrom>
                <a:srgbClr val="FFFFFF"/>
              </a:clrFrom>
              <a:clrTo>
                <a:srgbClr val="FFFFFF">
                  <a:alpha val="0"/>
                </a:srgbClr>
              </a:clrTo>
            </a:clrChange>
          </a:blip>
          <a:stretch>
            <a:fillRect/>
          </a:stretch>
        </p:blipFill>
        <p:spPr>
          <a:xfrm>
            <a:off x="3766530" y="10588"/>
            <a:ext cx="564817" cy="525594"/>
          </a:xfrm>
          <a:prstGeom prst="rect">
            <a:avLst/>
          </a:prstGeom>
        </p:spPr>
      </p:pic>
      <p:pic>
        <p:nvPicPr>
          <p:cNvPr id="35" name="Picture 34"/>
          <p:cNvPicPr>
            <a:picLocks noChangeAspect="1"/>
          </p:cNvPicPr>
          <p:nvPr/>
        </p:nvPicPr>
        <p:blipFill>
          <a:blip r:embed="rId50">
            <a:clrChange>
              <a:clrFrom>
                <a:srgbClr val="FFFFFF"/>
              </a:clrFrom>
              <a:clrTo>
                <a:srgbClr val="FFFFFF">
                  <a:alpha val="0"/>
                </a:srgbClr>
              </a:clrTo>
            </a:clrChange>
          </a:blip>
          <a:stretch>
            <a:fillRect/>
          </a:stretch>
        </p:blipFill>
        <p:spPr>
          <a:xfrm>
            <a:off x="5688282" y="3629335"/>
            <a:ext cx="474267" cy="506150"/>
          </a:xfrm>
          <a:prstGeom prst="rect">
            <a:avLst/>
          </a:prstGeom>
        </p:spPr>
      </p:pic>
    </p:spTree>
    <p:extLst>
      <p:ext uri="{BB962C8B-B14F-4D97-AF65-F5344CB8AC3E}">
        <p14:creationId xmlns:p14="http://schemas.microsoft.com/office/powerpoint/2010/main" val="6158385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1510" y="688937"/>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sp>
        <p:nvSpPr>
          <p:cNvPr id="4" name="TextBox 3"/>
          <p:cNvSpPr txBox="1"/>
          <p:nvPr/>
        </p:nvSpPr>
        <p:spPr>
          <a:xfrm>
            <a:off x="132522" y="106017"/>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3" name="CuadroTexto 1"/>
          <p:cNvSpPr txBox="1"/>
          <p:nvPr/>
        </p:nvSpPr>
        <p:spPr>
          <a:xfrm>
            <a:off x="1048375" y="985126"/>
            <a:ext cx="2428875" cy="954107"/>
          </a:xfrm>
          <a:prstGeom prst="rect">
            <a:avLst/>
          </a:prstGeom>
          <a:noFill/>
        </p:spPr>
        <p:txBody>
          <a:bodyPr wrap="square" rtlCol="0">
            <a:spAutoFit/>
          </a:bodyPr>
          <a:lstStyle/>
          <a:p>
            <a:pPr algn="ctr"/>
            <a:r>
              <a:rPr lang="es-ES_tradnl" sz="2800" dirty="0" smtClean="0">
                <a:solidFill>
                  <a:prstClr val="black"/>
                </a:solidFill>
              </a:rPr>
              <a:t>8-Deutsch</a:t>
            </a:r>
            <a:br>
              <a:rPr lang="es-ES_tradnl" sz="2800" dirty="0" smtClean="0">
                <a:solidFill>
                  <a:prstClr val="black"/>
                </a:solidFill>
              </a:rPr>
            </a:br>
            <a:r>
              <a:rPr lang="es-ES_tradnl" sz="2800" dirty="0" smtClean="0">
                <a:solidFill>
                  <a:prstClr val="black"/>
                </a:solidFill>
              </a:rPr>
              <a:t>HAMBURG</a:t>
            </a:r>
            <a:endParaRPr lang="es-ES_tradnl" sz="2800" dirty="0">
              <a:solidFill>
                <a:prstClr val="black"/>
              </a:solidFill>
            </a:endParaRPr>
          </a:p>
        </p:txBody>
      </p:sp>
      <p:pic>
        <p:nvPicPr>
          <p:cNvPr id="6"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227843" y="183658"/>
            <a:ext cx="508014" cy="476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811828" y="198745"/>
            <a:ext cx="477405" cy="4433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768" y="189314"/>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2163" y="184725"/>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861" y="179941"/>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2853" y="525107"/>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6479" y="2521816"/>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147" y="2556868"/>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525" y="2541804"/>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09" y="825377"/>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08" y="1389710"/>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07" y="1978586"/>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a:blip r:embed="rId6">
            <a:clrChange>
              <a:clrFrom>
                <a:srgbClr val="FFFFFF"/>
              </a:clrFrom>
              <a:clrTo>
                <a:srgbClr val="FFFFFF">
                  <a:alpha val="0"/>
                </a:srgbClr>
              </a:clrTo>
            </a:clrChange>
          </a:blip>
          <a:stretch>
            <a:fillRect/>
          </a:stretch>
        </p:blipFill>
        <p:spPr>
          <a:xfrm>
            <a:off x="3831196" y="1095945"/>
            <a:ext cx="539579" cy="494901"/>
          </a:xfrm>
          <a:prstGeom prst="rect">
            <a:avLst/>
          </a:prstGeom>
        </p:spPr>
      </p:pic>
      <p:pic>
        <p:nvPicPr>
          <p:cNvPr id="97" name="Picture 96"/>
          <p:cNvPicPr>
            <a:picLocks noChangeAspect="1"/>
          </p:cNvPicPr>
          <p:nvPr/>
        </p:nvPicPr>
        <p:blipFill>
          <a:blip r:embed="rId6">
            <a:clrChange>
              <a:clrFrom>
                <a:srgbClr val="FFFFFF"/>
              </a:clrFrom>
              <a:clrTo>
                <a:srgbClr val="FFFFFF">
                  <a:alpha val="0"/>
                </a:srgbClr>
              </a:clrTo>
            </a:clrChange>
          </a:blip>
          <a:stretch>
            <a:fillRect/>
          </a:stretch>
        </p:blipFill>
        <p:spPr>
          <a:xfrm>
            <a:off x="3831197" y="1666783"/>
            <a:ext cx="539579" cy="494901"/>
          </a:xfrm>
          <a:prstGeom prst="rect">
            <a:avLst/>
          </a:prstGeom>
        </p:spPr>
      </p:pic>
      <p:pic>
        <p:nvPicPr>
          <p:cNvPr id="98" name="Picture 97"/>
          <p:cNvPicPr>
            <a:picLocks noChangeAspect="1"/>
          </p:cNvPicPr>
          <p:nvPr/>
        </p:nvPicPr>
        <p:blipFill>
          <a:blip r:embed="rId7">
            <a:clrChange>
              <a:clrFrom>
                <a:srgbClr val="FFFFFF"/>
              </a:clrFrom>
              <a:clrTo>
                <a:srgbClr val="FFFFFF">
                  <a:alpha val="0"/>
                </a:srgbClr>
              </a:clrTo>
            </a:clrChange>
          </a:blip>
          <a:stretch>
            <a:fillRect/>
          </a:stretch>
        </p:blipFill>
        <p:spPr>
          <a:xfrm>
            <a:off x="3873088" y="2286464"/>
            <a:ext cx="471065" cy="493860"/>
          </a:xfrm>
          <a:prstGeom prst="rect">
            <a:avLst/>
          </a:prstGeom>
        </p:spPr>
      </p:pic>
      <p:pic>
        <p:nvPicPr>
          <p:cNvPr id="99" name="Picture 98"/>
          <p:cNvPicPr>
            <a:picLocks noChangeAspect="1"/>
          </p:cNvPicPr>
          <p:nvPr/>
        </p:nvPicPr>
        <p:blipFill>
          <a:blip r:embed="rId7">
            <a:clrChange>
              <a:clrFrom>
                <a:srgbClr val="FFFFFF"/>
              </a:clrFrom>
              <a:clrTo>
                <a:srgbClr val="FFFFFF">
                  <a:alpha val="0"/>
                </a:srgbClr>
              </a:clrTo>
            </a:clrChange>
          </a:blip>
          <a:stretch>
            <a:fillRect/>
          </a:stretch>
        </p:blipFill>
        <p:spPr>
          <a:xfrm>
            <a:off x="3373122" y="2539199"/>
            <a:ext cx="464507" cy="486984"/>
          </a:xfrm>
          <a:prstGeom prst="rect">
            <a:avLst/>
          </a:prstGeom>
        </p:spPr>
      </p:pic>
      <p:pic>
        <p:nvPicPr>
          <p:cNvPr id="100" name="Picture 99"/>
          <p:cNvPicPr>
            <a:picLocks noChangeAspect="1"/>
          </p:cNvPicPr>
          <p:nvPr/>
        </p:nvPicPr>
        <p:blipFill>
          <a:blip r:embed="rId8">
            <a:clrChange>
              <a:clrFrom>
                <a:srgbClr val="FFFFFF"/>
              </a:clrFrom>
              <a:clrTo>
                <a:srgbClr val="FFFFFF">
                  <a:alpha val="0"/>
                </a:srgbClr>
              </a:clrTo>
            </a:clrChange>
          </a:blip>
          <a:stretch>
            <a:fillRect/>
          </a:stretch>
        </p:blipFill>
        <p:spPr>
          <a:xfrm>
            <a:off x="1300003" y="141527"/>
            <a:ext cx="533214" cy="496186"/>
          </a:xfrm>
          <a:prstGeom prst="rect">
            <a:avLst/>
          </a:prstGeom>
        </p:spPr>
      </p:pic>
      <p:pic>
        <p:nvPicPr>
          <p:cNvPr id="101" name="Picture 100"/>
          <p:cNvPicPr>
            <a:picLocks noChangeAspect="1"/>
          </p:cNvPicPr>
          <p:nvPr/>
        </p:nvPicPr>
        <p:blipFill>
          <a:blip r:embed="rId8">
            <a:clrChange>
              <a:clrFrom>
                <a:srgbClr val="FFFFFF"/>
              </a:clrFrom>
              <a:clrTo>
                <a:srgbClr val="FFFFFF">
                  <a:alpha val="0"/>
                </a:srgbClr>
              </a:clrTo>
            </a:clrChange>
          </a:blip>
          <a:stretch>
            <a:fillRect/>
          </a:stretch>
        </p:blipFill>
        <p:spPr>
          <a:xfrm>
            <a:off x="1867554" y="131447"/>
            <a:ext cx="533214" cy="496186"/>
          </a:xfrm>
          <a:prstGeom prst="rect">
            <a:avLst/>
          </a:prstGeom>
        </p:spPr>
      </p:pic>
      <p:pic>
        <p:nvPicPr>
          <p:cNvPr id="102" name="Picture 101"/>
          <p:cNvPicPr>
            <a:picLocks noChangeAspect="1"/>
          </p:cNvPicPr>
          <p:nvPr/>
        </p:nvPicPr>
        <p:blipFill>
          <a:blip r:embed="rId9">
            <a:clrChange>
              <a:clrFrom>
                <a:srgbClr val="FFFFFF"/>
              </a:clrFrom>
              <a:clrTo>
                <a:srgbClr val="FFFFFF">
                  <a:alpha val="0"/>
                </a:srgbClr>
              </a:clrTo>
            </a:clrChange>
          </a:blip>
          <a:stretch>
            <a:fillRect/>
          </a:stretch>
        </p:blipFill>
        <p:spPr>
          <a:xfrm>
            <a:off x="2842449" y="2521816"/>
            <a:ext cx="474267" cy="506150"/>
          </a:xfrm>
          <a:prstGeom prst="rect">
            <a:avLst/>
          </a:prstGeom>
        </p:spPr>
      </p:pic>
      <p:pic>
        <p:nvPicPr>
          <p:cNvPr id="103" name="Picture 102"/>
          <p:cNvPicPr>
            <a:picLocks noChangeAspect="1"/>
          </p:cNvPicPr>
          <p:nvPr/>
        </p:nvPicPr>
        <p:blipFill>
          <a:blip r:embed="rId9">
            <a:clrChange>
              <a:clrFrom>
                <a:srgbClr val="FFFFFF"/>
              </a:clrFrom>
              <a:clrTo>
                <a:srgbClr val="FFFFFF">
                  <a:alpha val="0"/>
                </a:srgbClr>
              </a:clrTo>
            </a:clrChange>
          </a:blip>
          <a:stretch>
            <a:fillRect/>
          </a:stretch>
        </p:blipFill>
        <p:spPr>
          <a:xfrm>
            <a:off x="2185082" y="2521816"/>
            <a:ext cx="474267" cy="506150"/>
          </a:xfrm>
          <a:prstGeom prst="rect">
            <a:avLst/>
          </a:prstGeom>
        </p:spPr>
      </p:pic>
      <p:sp>
        <p:nvSpPr>
          <p:cNvPr id="104" name="TextBox 103"/>
          <p:cNvSpPr txBox="1"/>
          <p:nvPr/>
        </p:nvSpPr>
        <p:spPr>
          <a:xfrm>
            <a:off x="5415606" y="714367"/>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sp>
        <p:nvSpPr>
          <p:cNvPr id="105" name="TextBox 104"/>
          <p:cNvSpPr txBox="1"/>
          <p:nvPr/>
        </p:nvSpPr>
        <p:spPr>
          <a:xfrm>
            <a:off x="4786618" y="131447"/>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06" name="CuadroTexto 1"/>
          <p:cNvSpPr txBox="1"/>
          <p:nvPr/>
        </p:nvSpPr>
        <p:spPr>
          <a:xfrm>
            <a:off x="5702471" y="1010556"/>
            <a:ext cx="2428875" cy="954107"/>
          </a:xfrm>
          <a:prstGeom prst="rect">
            <a:avLst/>
          </a:prstGeom>
          <a:noFill/>
        </p:spPr>
        <p:txBody>
          <a:bodyPr wrap="square" rtlCol="0">
            <a:spAutoFit/>
          </a:bodyPr>
          <a:lstStyle/>
          <a:p>
            <a:pPr algn="ctr"/>
            <a:r>
              <a:rPr lang="es-ES_tradnl" sz="2800" dirty="0" smtClean="0">
                <a:solidFill>
                  <a:prstClr val="black"/>
                </a:solidFill>
              </a:rPr>
              <a:t>8-Deutsch</a:t>
            </a:r>
            <a:br>
              <a:rPr lang="es-ES_tradnl" sz="2800" dirty="0" smtClean="0">
                <a:solidFill>
                  <a:prstClr val="black"/>
                </a:solidFill>
              </a:rPr>
            </a:br>
            <a:r>
              <a:rPr lang="es-ES_tradnl" sz="2800" dirty="0" smtClean="0">
                <a:solidFill>
                  <a:prstClr val="black"/>
                </a:solidFill>
              </a:rPr>
              <a:t>HAMBURG</a:t>
            </a:r>
            <a:endParaRPr lang="es-ES_tradnl" sz="2800" dirty="0">
              <a:solidFill>
                <a:prstClr val="black"/>
              </a:solidFill>
            </a:endParaRPr>
          </a:p>
        </p:txBody>
      </p:sp>
      <p:pic>
        <p:nvPicPr>
          <p:cNvPr id="107"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4881939" y="209088"/>
            <a:ext cx="508014" cy="47664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5465924" y="224175"/>
            <a:ext cx="477405" cy="44330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4864" y="214744"/>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259" y="210155"/>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2957" y="205371"/>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6949" y="550537"/>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0575" y="2547246"/>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4243" y="2582298"/>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3621" y="2567234"/>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5205" y="850807"/>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5204" y="1415140"/>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5203" y="2004016"/>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18"/>
          <p:cNvPicPr>
            <a:picLocks noChangeAspect="1"/>
          </p:cNvPicPr>
          <p:nvPr/>
        </p:nvPicPr>
        <p:blipFill>
          <a:blip r:embed="rId6">
            <a:clrChange>
              <a:clrFrom>
                <a:srgbClr val="FFFFFF"/>
              </a:clrFrom>
              <a:clrTo>
                <a:srgbClr val="FFFFFF">
                  <a:alpha val="0"/>
                </a:srgbClr>
              </a:clrTo>
            </a:clrChange>
          </a:blip>
          <a:stretch>
            <a:fillRect/>
          </a:stretch>
        </p:blipFill>
        <p:spPr>
          <a:xfrm>
            <a:off x="8485292" y="1121375"/>
            <a:ext cx="539579" cy="494901"/>
          </a:xfrm>
          <a:prstGeom prst="rect">
            <a:avLst/>
          </a:prstGeom>
        </p:spPr>
      </p:pic>
      <p:pic>
        <p:nvPicPr>
          <p:cNvPr id="120" name="Picture 119"/>
          <p:cNvPicPr>
            <a:picLocks noChangeAspect="1"/>
          </p:cNvPicPr>
          <p:nvPr/>
        </p:nvPicPr>
        <p:blipFill>
          <a:blip r:embed="rId6">
            <a:clrChange>
              <a:clrFrom>
                <a:srgbClr val="FFFFFF"/>
              </a:clrFrom>
              <a:clrTo>
                <a:srgbClr val="FFFFFF">
                  <a:alpha val="0"/>
                </a:srgbClr>
              </a:clrTo>
            </a:clrChange>
          </a:blip>
          <a:stretch>
            <a:fillRect/>
          </a:stretch>
        </p:blipFill>
        <p:spPr>
          <a:xfrm>
            <a:off x="8485293" y="1692213"/>
            <a:ext cx="539579" cy="494901"/>
          </a:xfrm>
          <a:prstGeom prst="rect">
            <a:avLst/>
          </a:prstGeom>
        </p:spPr>
      </p:pic>
      <p:pic>
        <p:nvPicPr>
          <p:cNvPr id="121" name="Picture 120"/>
          <p:cNvPicPr>
            <a:picLocks noChangeAspect="1"/>
          </p:cNvPicPr>
          <p:nvPr/>
        </p:nvPicPr>
        <p:blipFill>
          <a:blip r:embed="rId7">
            <a:clrChange>
              <a:clrFrom>
                <a:srgbClr val="FFFFFF"/>
              </a:clrFrom>
              <a:clrTo>
                <a:srgbClr val="FFFFFF">
                  <a:alpha val="0"/>
                </a:srgbClr>
              </a:clrTo>
            </a:clrChange>
          </a:blip>
          <a:stretch>
            <a:fillRect/>
          </a:stretch>
        </p:blipFill>
        <p:spPr>
          <a:xfrm>
            <a:off x="8527184" y="2311894"/>
            <a:ext cx="471065" cy="493860"/>
          </a:xfrm>
          <a:prstGeom prst="rect">
            <a:avLst/>
          </a:prstGeom>
        </p:spPr>
      </p:pic>
      <p:pic>
        <p:nvPicPr>
          <p:cNvPr id="122" name="Picture 121"/>
          <p:cNvPicPr>
            <a:picLocks noChangeAspect="1"/>
          </p:cNvPicPr>
          <p:nvPr/>
        </p:nvPicPr>
        <p:blipFill>
          <a:blip r:embed="rId7">
            <a:clrChange>
              <a:clrFrom>
                <a:srgbClr val="FFFFFF"/>
              </a:clrFrom>
              <a:clrTo>
                <a:srgbClr val="FFFFFF">
                  <a:alpha val="0"/>
                </a:srgbClr>
              </a:clrTo>
            </a:clrChange>
          </a:blip>
          <a:stretch>
            <a:fillRect/>
          </a:stretch>
        </p:blipFill>
        <p:spPr>
          <a:xfrm>
            <a:off x="8027218" y="2564629"/>
            <a:ext cx="464507" cy="486984"/>
          </a:xfrm>
          <a:prstGeom prst="rect">
            <a:avLst/>
          </a:prstGeom>
        </p:spPr>
      </p:pic>
      <p:pic>
        <p:nvPicPr>
          <p:cNvPr id="123" name="Picture 122"/>
          <p:cNvPicPr>
            <a:picLocks noChangeAspect="1"/>
          </p:cNvPicPr>
          <p:nvPr/>
        </p:nvPicPr>
        <p:blipFill>
          <a:blip r:embed="rId8">
            <a:clrChange>
              <a:clrFrom>
                <a:srgbClr val="FFFFFF"/>
              </a:clrFrom>
              <a:clrTo>
                <a:srgbClr val="FFFFFF">
                  <a:alpha val="0"/>
                </a:srgbClr>
              </a:clrTo>
            </a:clrChange>
          </a:blip>
          <a:stretch>
            <a:fillRect/>
          </a:stretch>
        </p:blipFill>
        <p:spPr>
          <a:xfrm>
            <a:off x="5954099" y="166957"/>
            <a:ext cx="533214" cy="496186"/>
          </a:xfrm>
          <a:prstGeom prst="rect">
            <a:avLst/>
          </a:prstGeom>
        </p:spPr>
      </p:pic>
      <p:pic>
        <p:nvPicPr>
          <p:cNvPr id="124" name="Picture 123"/>
          <p:cNvPicPr>
            <a:picLocks noChangeAspect="1"/>
          </p:cNvPicPr>
          <p:nvPr/>
        </p:nvPicPr>
        <p:blipFill>
          <a:blip r:embed="rId8">
            <a:clrChange>
              <a:clrFrom>
                <a:srgbClr val="FFFFFF"/>
              </a:clrFrom>
              <a:clrTo>
                <a:srgbClr val="FFFFFF">
                  <a:alpha val="0"/>
                </a:srgbClr>
              </a:clrTo>
            </a:clrChange>
          </a:blip>
          <a:stretch>
            <a:fillRect/>
          </a:stretch>
        </p:blipFill>
        <p:spPr>
          <a:xfrm>
            <a:off x="6521650" y="156877"/>
            <a:ext cx="533214" cy="496186"/>
          </a:xfrm>
          <a:prstGeom prst="rect">
            <a:avLst/>
          </a:prstGeom>
        </p:spPr>
      </p:pic>
      <p:pic>
        <p:nvPicPr>
          <p:cNvPr id="125" name="Picture 124"/>
          <p:cNvPicPr>
            <a:picLocks noChangeAspect="1"/>
          </p:cNvPicPr>
          <p:nvPr/>
        </p:nvPicPr>
        <p:blipFill>
          <a:blip r:embed="rId9">
            <a:clrChange>
              <a:clrFrom>
                <a:srgbClr val="FFFFFF"/>
              </a:clrFrom>
              <a:clrTo>
                <a:srgbClr val="FFFFFF">
                  <a:alpha val="0"/>
                </a:srgbClr>
              </a:clrTo>
            </a:clrChange>
          </a:blip>
          <a:stretch>
            <a:fillRect/>
          </a:stretch>
        </p:blipFill>
        <p:spPr>
          <a:xfrm>
            <a:off x="7496545" y="2547246"/>
            <a:ext cx="474267" cy="506150"/>
          </a:xfrm>
          <a:prstGeom prst="rect">
            <a:avLst/>
          </a:prstGeom>
        </p:spPr>
      </p:pic>
      <p:pic>
        <p:nvPicPr>
          <p:cNvPr id="126" name="Picture 125"/>
          <p:cNvPicPr>
            <a:picLocks noChangeAspect="1"/>
          </p:cNvPicPr>
          <p:nvPr/>
        </p:nvPicPr>
        <p:blipFill>
          <a:blip r:embed="rId9">
            <a:clrChange>
              <a:clrFrom>
                <a:srgbClr val="FFFFFF"/>
              </a:clrFrom>
              <a:clrTo>
                <a:srgbClr val="FFFFFF">
                  <a:alpha val="0"/>
                </a:srgbClr>
              </a:clrTo>
            </a:clrChange>
          </a:blip>
          <a:stretch>
            <a:fillRect/>
          </a:stretch>
        </p:blipFill>
        <p:spPr>
          <a:xfrm>
            <a:off x="6839178" y="2547246"/>
            <a:ext cx="474267" cy="506150"/>
          </a:xfrm>
          <a:prstGeom prst="rect">
            <a:avLst/>
          </a:prstGeom>
        </p:spPr>
      </p:pic>
      <p:sp>
        <p:nvSpPr>
          <p:cNvPr id="127" name="TextBox 126"/>
          <p:cNvSpPr txBox="1"/>
          <p:nvPr/>
        </p:nvSpPr>
        <p:spPr>
          <a:xfrm>
            <a:off x="761510" y="4292304"/>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sp>
        <p:nvSpPr>
          <p:cNvPr id="128" name="TextBox 127"/>
          <p:cNvSpPr txBox="1"/>
          <p:nvPr/>
        </p:nvSpPr>
        <p:spPr>
          <a:xfrm>
            <a:off x="132522" y="3709384"/>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29" name="CuadroTexto 1"/>
          <p:cNvSpPr txBox="1"/>
          <p:nvPr/>
        </p:nvSpPr>
        <p:spPr>
          <a:xfrm>
            <a:off x="1048375" y="4588493"/>
            <a:ext cx="2428875" cy="954107"/>
          </a:xfrm>
          <a:prstGeom prst="rect">
            <a:avLst/>
          </a:prstGeom>
          <a:noFill/>
        </p:spPr>
        <p:txBody>
          <a:bodyPr wrap="square" rtlCol="0">
            <a:spAutoFit/>
          </a:bodyPr>
          <a:lstStyle/>
          <a:p>
            <a:pPr algn="ctr"/>
            <a:r>
              <a:rPr lang="es-ES_tradnl" sz="2800" dirty="0" smtClean="0">
                <a:solidFill>
                  <a:prstClr val="black"/>
                </a:solidFill>
              </a:rPr>
              <a:t>8-Deutsch</a:t>
            </a:r>
            <a:br>
              <a:rPr lang="es-ES_tradnl" sz="2800" dirty="0" smtClean="0">
                <a:solidFill>
                  <a:prstClr val="black"/>
                </a:solidFill>
              </a:rPr>
            </a:br>
            <a:r>
              <a:rPr lang="es-ES_tradnl" sz="2800" dirty="0" smtClean="0">
                <a:solidFill>
                  <a:prstClr val="black"/>
                </a:solidFill>
              </a:rPr>
              <a:t>HAMBURG</a:t>
            </a:r>
            <a:endParaRPr lang="es-ES_tradnl" sz="2800" dirty="0">
              <a:solidFill>
                <a:prstClr val="black"/>
              </a:solidFill>
            </a:endParaRPr>
          </a:p>
        </p:txBody>
      </p:sp>
      <p:pic>
        <p:nvPicPr>
          <p:cNvPr id="130"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227843" y="3787025"/>
            <a:ext cx="508014" cy="47664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811828" y="3802112"/>
            <a:ext cx="477405" cy="44330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768" y="3792681"/>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2163" y="3788092"/>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861" y="3783308"/>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2853" y="4128474"/>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6479" y="6125183"/>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147" y="6160235"/>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525" y="6145171"/>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09" y="4428744"/>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08" y="4993077"/>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07" y="5581953"/>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41"/>
          <p:cNvPicPr>
            <a:picLocks noChangeAspect="1"/>
          </p:cNvPicPr>
          <p:nvPr/>
        </p:nvPicPr>
        <p:blipFill>
          <a:blip r:embed="rId6">
            <a:clrChange>
              <a:clrFrom>
                <a:srgbClr val="FFFFFF"/>
              </a:clrFrom>
              <a:clrTo>
                <a:srgbClr val="FFFFFF">
                  <a:alpha val="0"/>
                </a:srgbClr>
              </a:clrTo>
            </a:clrChange>
          </a:blip>
          <a:stretch>
            <a:fillRect/>
          </a:stretch>
        </p:blipFill>
        <p:spPr>
          <a:xfrm>
            <a:off x="3831196" y="4699312"/>
            <a:ext cx="539579" cy="494901"/>
          </a:xfrm>
          <a:prstGeom prst="rect">
            <a:avLst/>
          </a:prstGeom>
        </p:spPr>
      </p:pic>
      <p:pic>
        <p:nvPicPr>
          <p:cNvPr id="143" name="Picture 142"/>
          <p:cNvPicPr>
            <a:picLocks noChangeAspect="1"/>
          </p:cNvPicPr>
          <p:nvPr/>
        </p:nvPicPr>
        <p:blipFill>
          <a:blip r:embed="rId6">
            <a:clrChange>
              <a:clrFrom>
                <a:srgbClr val="FFFFFF"/>
              </a:clrFrom>
              <a:clrTo>
                <a:srgbClr val="FFFFFF">
                  <a:alpha val="0"/>
                </a:srgbClr>
              </a:clrTo>
            </a:clrChange>
          </a:blip>
          <a:stretch>
            <a:fillRect/>
          </a:stretch>
        </p:blipFill>
        <p:spPr>
          <a:xfrm>
            <a:off x="3831197" y="5270150"/>
            <a:ext cx="539579" cy="494901"/>
          </a:xfrm>
          <a:prstGeom prst="rect">
            <a:avLst/>
          </a:prstGeom>
        </p:spPr>
      </p:pic>
      <p:pic>
        <p:nvPicPr>
          <p:cNvPr id="144" name="Picture 143"/>
          <p:cNvPicPr>
            <a:picLocks noChangeAspect="1"/>
          </p:cNvPicPr>
          <p:nvPr/>
        </p:nvPicPr>
        <p:blipFill>
          <a:blip r:embed="rId7">
            <a:clrChange>
              <a:clrFrom>
                <a:srgbClr val="FFFFFF"/>
              </a:clrFrom>
              <a:clrTo>
                <a:srgbClr val="FFFFFF">
                  <a:alpha val="0"/>
                </a:srgbClr>
              </a:clrTo>
            </a:clrChange>
          </a:blip>
          <a:stretch>
            <a:fillRect/>
          </a:stretch>
        </p:blipFill>
        <p:spPr>
          <a:xfrm>
            <a:off x="3873088" y="5889831"/>
            <a:ext cx="471065" cy="493860"/>
          </a:xfrm>
          <a:prstGeom prst="rect">
            <a:avLst/>
          </a:prstGeom>
        </p:spPr>
      </p:pic>
      <p:pic>
        <p:nvPicPr>
          <p:cNvPr id="145" name="Picture 144"/>
          <p:cNvPicPr>
            <a:picLocks noChangeAspect="1"/>
          </p:cNvPicPr>
          <p:nvPr/>
        </p:nvPicPr>
        <p:blipFill>
          <a:blip r:embed="rId7">
            <a:clrChange>
              <a:clrFrom>
                <a:srgbClr val="FFFFFF"/>
              </a:clrFrom>
              <a:clrTo>
                <a:srgbClr val="FFFFFF">
                  <a:alpha val="0"/>
                </a:srgbClr>
              </a:clrTo>
            </a:clrChange>
          </a:blip>
          <a:stretch>
            <a:fillRect/>
          </a:stretch>
        </p:blipFill>
        <p:spPr>
          <a:xfrm>
            <a:off x="3373122" y="6142566"/>
            <a:ext cx="464507" cy="486984"/>
          </a:xfrm>
          <a:prstGeom prst="rect">
            <a:avLst/>
          </a:prstGeom>
        </p:spPr>
      </p:pic>
      <p:pic>
        <p:nvPicPr>
          <p:cNvPr id="146" name="Picture 145"/>
          <p:cNvPicPr>
            <a:picLocks noChangeAspect="1"/>
          </p:cNvPicPr>
          <p:nvPr/>
        </p:nvPicPr>
        <p:blipFill>
          <a:blip r:embed="rId8">
            <a:clrChange>
              <a:clrFrom>
                <a:srgbClr val="FFFFFF"/>
              </a:clrFrom>
              <a:clrTo>
                <a:srgbClr val="FFFFFF">
                  <a:alpha val="0"/>
                </a:srgbClr>
              </a:clrTo>
            </a:clrChange>
          </a:blip>
          <a:stretch>
            <a:fillRect/>
          </a:stretch>
        </p:blipFill>
        <p:spPr>
          <a:xfrm>
            <a:off x="1300003" y="3744894"/>
            <a:ext cx="533214" cy="496186"/>
          </a:xfrm>
          <a:prstGeom prst="rect">
            <a:avLst/>
          </a:prstGeom>
        </p:spPr>
      </p:pic>
      <p:pic>
        <p:nvPicPr>
          <p:cNvPr id="147" name="Picture 146"/>
          <p:cNvPicPr>
            <a:picLocks noChangeAspect="1"/>
          </p:cNvPicPr>
          <p:nvPr/>
        </p:nvPicPr>
        <p:blipFill>
          <a:blip r:embed="rId8">
            <a:clrChange>
              <a:clrFrom>
                <a:srgbClr val="FFFFFF"/>
              </a:clrFrom>
              <a:clrTo>
                <a:srgbClr val="FFFFFF">
                  <a:alpha val="0"/>
                </a:srgbClr>
              </a:clrTo>
            </a:clrChange>
          </a:blip>
          <a:stretch>
            <a:fillRect/>
          </a:stretch>
        </p:blipFill>
        <p:spPr>
          <a:xfrm>
            <a:off x="1867554" y="3734814"/>
            <a:ext cx="533214" cy="496186"/>
          </a:xfrm>
          <a:prstGeom prst="rect">
            <a:avLst/>
          </a:prstGeom>
        </p:spPr>
      </p:pic>
      <p:pic>
        <p:nvPicPr>
          <p:cNvPr id="148" name="Picture 147"/>
          <p:cNvPicPr>
            <a:picLocks noChangeAspect="1"/>
          </p:cNvPicPr>
          <p:nvPr/>
        </p:nvPicPr>
        <p:blipFill>
          <a:blip r:embed="rId9">
            <a:clrChange>
              <a:clrFrom>
                <a:srgbClr val="FFFFFF"/>
              </a:clrFrom>
              <a:clrTo>
                <a:srgbClr val="FFFFFF">
                  <a:alpha val="0"/>
                </a:srgbClr>
              </a:clrTo>
            </a:clrChange>
          </a:blip>
          <a:stretch>
            <a:fillRect/>
          </a:stretch>
        </p:blipFill>
        <p:spPr>
          <a:xfrm>
            <a:off x="2842449" y="6125183"/>
            <a:ext cx="474267" cy="506150"/>
          </a:xfrm>
          <a:prstGeom prst="rect">
            <a:avLst/>
          </a:prstGeom>
        </p:spPr>
      </p:pic>
      <p:pic>
        <p:nvPicPr>
          <p:cNvPr id="149" name="Picture 148"/>
          <p:cNvPicPr>
            <a:picLocks noChangeAspect="1"/>
          </p:cNvPicPr>
          <p:nvPr/>
        </p:nvPicPr>
        <p:blipFill>
          <a:blip r:embed="rId9">
            <a:clrChange>
              <a:clrFrom>
                <a:srgbClr val="FFFFFF"/>
              </a:clrFrom>
              <a:clrTo>
                <a:srgbClr val="FFFFFF">
                  <a:alpha val="0"/>
                </a:srgbClr>
              </a:clrTo>
            </a:clrChange>
          </a:blip>
          <a:stretch>
            <a:fillRect/>
          </a:stretch>
        </p:blipFill>
        <p:spPr>
          <a:xfrm>
            <a:off x="2185082" y="6125183"/>
            <a:ext cx="474267" cy="506150"/>
          </a:xfrm>
          <a:prstGeom prst="rect">
            <a:avLst/>
          </a:prstGeom>
        </p:spPr>
      </p:pic>
      <p:sp>
        <p:nvSpPr>
          <p:cNvPr id="150" name="TextBox 149"/>
          <p:cNvSpPr txBox="1"/>
          <p:nvPr/>
        </p:nvSpPr>
        <p:spPr>
          <a:xfrm>
            <a:off x="5409808" y="4315120"/>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sp>
        <p:nvSpPr>
          <p:cNvPr id="151" name="TextBox 150"/>
          <p:cNvSpPr txBox="1"/>
          <p:nvPr/>
        </p:nvSpPr>
        <p:spPr>
          <a:xfrm>
            <a:off x="4780820" y="3732200"/>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52" name="CuadroTexto 1"/>
          <p:cNvSpPr txBox="1"/>
          <p:nvPr/>
        </p:nvSpPr>
        <p:spPr>
          <a:xfrm>
            <a:off x="5696673" y="4611309"/>
            <a:ext cx="2428875" cy="954107"/>
          </a:xfrm>
          <a:prstGeom prst="rect">
            <a:avLst/>
          </a:prstGeom>
          <a:noFill/>
        </p:spPr>
        <p:txBody>
          <a:bodyPr wrap="square" rtlCol="0">
            <a:spAutoFit/>
          </a:bodyPr>
          <a:lstStyle/>
          <a:p>
            <a:pPr algn="ctr"/>
            <a:r>
              <a:rPr lang="es-ES_tradnl" sz="2800" dirty="0" smtClean="0">
                <a:solidFill>
                  <a:prstClr val="black"/>
                </a:solidFill>
              </a:rPr>
              <a:t>8-Deutsch</a:t>
            </a:r>
            <a:br>
              <a:rPr lang="es-ES_tradnl" sz="2800" dirty="0" smtClean="0">
                <a:solidFill>
                  <a:prstClr val="black"/>
                </a:solidFill>
              </a:rPr>
            </a:br>
            <a:r>
              <a:rPr lang="es-ES_tradnl" sz="2800" dirty="0" smtClean="0">
                <a:solidFill>
                  <a:prstClr val="black"/>
                </a:solidFill>
              </a:rPr>
              <a:t>HAMBURG</a:t>
            </a:r>
            <a:endParaRPr lang="es-ES_tradnl" sz="2800" dirty="0">
              <a:solidFill>
                <a:prstClr val="black"/>
              </a:solidFill>
            </a:endParaRPr>
          </a:p>
        </p:txBody>
      </p:sp>
      <p:pic>
        <p:nvPicPr>
          <p:cNvPr id="153"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4876141" y="3809841"/>
            <a:ext cx="508014" cy="47664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5460126" y="3824928"/>
            <a:ext cx="477405" cy="443305"/>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066" y="381549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0461" y="3810908"/>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7159" y="3806124"/>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1151" y="4151290"/>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4777" y="6147999"/>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445" y="6183051"/>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7823" y="6167987"/>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9407" y="4451560"/>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9406" y="5015893"/>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9405" y="5604769"/>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64"/>
          <p:cNvPicPr>
            <a:picLocks noChangeAspect="1"/>
          </p:cNvPicPr>
          <p:nvPr/>
        </p:nvPicPr>
        <p:blipFill>
          <a:blip r:embed="rId6">
            <a:clrChange>
              <a:clrFrom>
                <a:srgbClr val="FFFFFF"/>
              </a:clrFrom>
              <a:clrTo>
                <a:srgbClr val="FFFFFF">
                  <a:alpha val="0"/>
                </a:srgbClr>
              </a:clrTo>
            </a:clrChange>
          </a:blip>
          <a:stretch>
            <a:fillRect/>
          </a:stretch>
        </p:blipFill>
        <p:spPr>
          <a:xfrm>
            <a:off x="8479494" y="4722128"/>
            <a:ext cx="539579" cy="494901"/>
          </a:xfrm>
          <a:prstGeom prst="rect">
            <a:avLst/>
          </a:prstGeom>
        </p:spPr>
      </p:pic>
      <p:pic>
        <p:nvPicPr>
          <p:cNvPr id="166" name="Picture 165"/>
          <p:cNvPicPr>
            <a:picLocks noChangeAspect="1"/>
          </p:cNvPicPr>
          <p:nvPr/>
        </p:nvPicPr>
        <p:blipFill>
          <a:blip r:embed="rId6">
            <a:clrChange>
              <a:clrFrom>
                <a:srgbClr val="FFFFFF"/>
              </a:clrFrom>
              <a:clrTo>
                <a:srgbClr val="FFFFFF">
                  <a:alpha val="0"/>
                </a:srgbClr>
              </a:clrTo>
            </a:clrChange>
          </a:blip>
          <a:stretch>
            <a:fillRect/>
          </a:stretch>
        </p:blipFill>
        <p:spPr>
          <a:xfrm>
            <a:off x="8479495" y="5292966"/>
            <a:ext cx="539579" cy="494901"/>
          </a:xfrm>
          <a:prstGeom prst="rect">
            <a:avLst/>
          </a:prstGeom>
        </p:spPr>
      </p:pic>
      <p:pic>
        <p:nvPicPr>
          <p:cNvPr id="167" name="Picture 166"/>
          <p:cNvPicPr>
            <a:picLocks noChangeAspect="1"/>
          </p:cNvPicPr>
          <p:nvPr/>
        </p:nvPicPr>
        <p:blipFill>
          <a:blip r:embed="rId7">
            <a:clrChange>
              <a:clrFrom>
                <a:srgbClr val="FFFFFF"/>
              </a:clrFrom>
              <a:clrTo>
                <a:srgbClr val="FFFFFF">
                  <a:alpha val="0"/>
                </a:srgbClr>
              </a:clrTo>
            </a:clrChange>
          </a:blip>
          <a:stretch>
            <a:fillRect/>
          </a:stretch>
        </p:blipFill>
        <p:spPr>
          <a:xfrm>
            <a:off x="8521386" y="5912647"/>
            <a:ext cx="471065" cy="493860"/>
          </a:xfrm>
          <a:prstGeom prst="rect">
            <a:avLst/>
          </a:prstGeom>
        </p:spPr>
      </p:pic>
      <p:pic>
        <p:nvPicPr>
          <p:cNvPr id="168" name="Picture 167"/>
          <p:cNvPicPr>
            <a:picLocks noChangeAspect="1"/>
          </p:cNvPicPr>
          <p:nvPr/>
        </p:nvPicPr>
        <p:blipFill>
          <a:blip r:embed="rId7">
            <a:clrChange>
              <a:clrFrom>
                <a:srgbClr val="FFFFFF"/>
              </a:clrFrom>
              <a:clrTo>
                <a:srgbClr val="FFFFFF">
                  <a:alpha val="0"/>
                </a:srgbClr>
              </a:clrTo>
            </a:clrChange>
          </a:blip>
          <a:stretch>
            <a:fillRect/>
          </a:stretch>
        </p:blipFill>
        <p:spPr>
          <a:xfrm>
            <a:off x="8021420" y="6165382"/>
            <a:ext cx="464507" cy="486984"/>
          </a:xfrm>
          <a:prstGeom prst="rect">
            <a:avLst/>
          </a:prstGeom>
        </p:spPr>
      </p:pic>
      <p:pic>
        <p:nvPicPr>
          <p:cNvPr id="169" name="Picture 168"/>
          <p:cNvPicPr>
            <a:picLocks noChangeAspect="1"/>
          </p:cNvPicPr>
          <p:nvPr/>
        </p:nvPicPr>
        <p:blipFill>
          <a:blip r:embed="rId8">
            <a:clrChange>
              <a:clrFrom>
                <a:srgbClr val="FFFFFF"/>
              </a:clrFrom>
              <a:clrTo>
                <a:srgbClr val="FFFFFF">
                  <a:alpha val="0"/>
                </a:srgbClr>
              </a:clrTo>
            </a:clrChange>
          </a:blip>
          <a:stretch>
            <a:fillRect/>
          </a:stretch>
        </p:blipFill>
        <p:spPr>
          <a:xfrm>
            <a:off x="5948301" y="3767710"/>
            <a:ext cx="533214" cy="496186"/>
          </a:xfrm>
          <a:prstGeom prst="rect">
            <a:avLst/>
          </a:prstGeom>
        </p:spPr>
      </p:pic>
      <p:pic>
        <p:nvPicPr>
          <p:cNvPr id="170" name="Picture 169"/>
          <p:cNvPicPr>
            <a:picLocks noChangeAspect="1"/>
          </p:cNvPicPr>
          <p:nvPr/>
        </p:nvPicPr>
        <p:blipFill>
          <a:blip r:embed="rId8">
            <a:clrChange>
              <a:clrFrom>
                <a:srgbClr val="FFFFFF"/>
              </a:clrFrom>
              <a:clrTo>
                <a:srgbClr val="FFFFFF">
                  <a:alpha val="0"/>
                </a:srgbClr>
              </a:clrTo>
            </a:clrChange>
          </a:blip>
          <a:stretch>
            <a:fillRect/>
          </a:stretch>
        </p:blipFill>
        <p:spPr>
          <a:xfrm>
            <a:off x="6515852" y="3757630"/>
            <a:ext cx="533214" cy="496186"/>
          </a:xfrm>
          <a:prstGeom prst="rect">
            <a:avLst/>
          </a:prstGeom>
        </p:spPr>
      </p:pic>
      <p:pic>
        <p:nvPicPr>
          <p:cNvPr id="171" name="Picture 170"/>
          <p:cNvPicPr>
            <a:picLocks noChangeAspect="1"/>
          </p:cNvPicPr>
          <p:nvPr/>
        </p:nvPicPr>
        <p:blipFill>
          <a:blip r:embed="rId9">
            <a:clrChange>
              <a:clrFrom>
                <a:srgbClr val="FFFFFF"/>
              </a:clrFrom>
              <a:clrTo>
                <a:srgbClr val="FFFFFF">
                  <a:alpha val="0"/>
                </a:srgbClr>
              </a:clrTo>
            </a:clrChange>
          </a:blip>
          <a:stretch>
            <a:fillRect/>
          </a:stretch>
        </p:blipFill>
        <p:spPr>
          <a:xfrm>
            <a:off x="7490747" y="6147999"/>
            <a:ext cx="474267" cy="506150"/>
          </a:xfrm>
          <a:prstGeom prst="rect">
            <a:avLst/>
          </a:prstGeom>
        </p:spPr>
      </p:pic>
      <p:pic>
        <p:nvPicPr>
          <p:cNvPr id="172" name="Picture 171"/>
          <p:cNvPicPr>
            <a:picLocks noChangeAspect="1"/>
          </p:cNvPicPr>
          <p:nvPr/>
        </p:nvPicPr>
        <p:blipFill>
          <a:blip r:embed="rId9">
            <a:clrChange>
              <a:clrFrom>
                <a:srgbClr val="FFFFFF"/>
              </a:clrFrom>
              <a:clrTo>
                <a:srgbClr val="FFFFFF">
                  <a:alpha val="0"/>
                </a:srgbClr>
              </a:clrTo>
            </a:clrChange>
          </a:blip>
          <a:stretch>
            <a:fillRect/>
          </a:stretch>
        </p:blipFill>
        <p:spPr>
          <a:xfrm>
            <a:off x="6833380" y="6147999"/>
            <a:ext cx="474267" cy="506150"/>
          </a:xfrm>
          <a:prstGeom prst="rect">
            <a:avLst/>
          </a:prstGeom>
        </p:spPr>
      </p:pic>
    </p:spTree>
    <p:extLst>
      <p:ext uri="{BB962C8B-B14F-4D97-AF65-F5344CB8AC3E}">
        <p14:creationId xmlns:p14="http://schemas.microsoft.com/office/powerpoint/2010/main" val="2626538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0"/>
          <a:ext cx="9144000" cy="6854898"/>
        </p:xfrm>
        <a:graphic>
          <a:graphicData uri="http://schemas.openxmlformats.org/drawingml/2006/table">
            <a:tbl>
              <a:tblPr firstRow="1" bandRow="1">
                <a:tableStyleId>{5940675A-B579-460E-94D1-54222C63F5DA}</a:tableStyleId>
              </a:tblPr>
              <a:tblGrid>
                <a:gridCol w="433332"/>
                <a:gridCol w="8710668"/>
              </a:tblGrid>
              <a:tr h="419387">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err="1" smtClean="0"/>
                        <a:t>Nivel</a:t>
                      </a:r>
                      <a:r>
                        <a:rPr lang="en-GB" sz="1800" b="1" baseline="0" dirty="0" smtClean="0"/>
                        <a:t> 1</a:t>
                      </a:r>
                      <a:endParaRPr lang="en-GB" sz="1800" b="1" dirty="0" smtClean="0"/>
                    </a:p>
                  </a:txBody>
                  <a:tcPr marL="91447" marR="91447" marT="45717" marB="45717" vert="vert27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t>How do you say…in German?</a:t>
                      </a:r>
                    </a:p>
                  </a:txBody>
                  <a:tcPr marL="91447" marR="91447" marT="45717" marB="45717" anchor="ctr"/>
                </a:tc>
              </a:tr>
              <a:tr h="541508">
                <a:tc vMerge="1">
                  <a:txBody>
                    <a:bodyPr/>
                    <a:lstStyle/>
                    <a:p>
                      <a:endParaRPr lang="en-GB" sz="1400" dirty="0"/>
                    </a:p>
                  </a:txBody>
                  <a:tcPr marL="91447" marR="91447" marT="45717" marB="45717"/>
                </a:tc>
                <a:tc>
                  <a:txBody>
                    <a:bodyPr/>
                    <a:lstStyle/>
                    <a:p>
                      <a:endParaRPr lang="en-GB" sz="2000" dirty="0" smtClean="0"/>
                    </a:p>
                  </a:txBody>
                  <a:tcPr marL="91447" marR="91447" marT="45717" marB="45717" anchor="ctr"/>
                </a:tc>
              </a:tr>
              <a:tr h="46274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err="1" smtClean="0"/>
                        <a:t>Nivel</a:t>
                      </a:r>
                      <a:r>
                        <a:rPr lang="en-GB" sz="1800" b="1" dirty="0" smtClean="0"/>
                        <a:t> 2</a:t>
                      </a:r>
                    </a:p>
                  </a:txBody>
                  <a:tcPr marL="91447" marR="91447" marT="45717" marB="45717"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smtClean="0"/>
                        <a:t>I think …is…</a:t>
                      </a:r>
                    </a:p>
                  </a:txBody>
                  <a:tcPr marL="91447" marR="91447" marT="45717" marB="45717" anchor="ctr"/>
                </a:tc>
              </a:tr>
              <a:tr h="542441">
                <a:tc vMerge="1">
                  <a:txBody>
                    <a:bodyPr/>
                    <a:lstStyle/>
                    <a:p>
                      <a:endParaRPr lang="en-GB" sz="1400" dirty="0"/>
                    </a:p>
                  </a:txBody>
                  <a:tcPr marL="91447" marR="91447" marT="45717" marB="45717"/>
                </a:tc>
                <a:tc>
                  <a:txBody>
                    <a:bodyPr/>
                    <a:lstStyle/>
                    <a:p>
                      <a:endParaRPr lang="en-GB" sz="2000" dirty="0"/>
                    </a:p>
                  </a:txBody>
                  <a:tcPr marL="91447" marR="91447" marT="45717" marB="45717" anchor="ctr"/>
                </a:tc>
              </a:tr>
              <a:tr h="557939">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err="1" smtClean="0"/>
                        <a:t>Nivel</a:t>
                      </a:r>
                      <a:r>
                        <a:rPr lang="en-GB" sz="1800" b="1" baseline="0" dirty="0" smtClean="0"/>
                        <a:t> 3</a:t>
                      </a:r>
                      <a:endParaRPr lang="en-GB" sz="1800" b="1" dirty="0" smtClean="0"/>
                    </a:p>
                  </a:txBody>
                  <a:tcPr marL="91447" marR="91447" marT="45717" marB="45717"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u="none" strike="noStrike" kern="1200" baseline="0" dirty="0" smtClean="0">
                          <a:solidFill>
                            <a:schemeClr val="tx1"/>
                          </a:solidFill>
                          <a:latin typeface="+mn-lt"/>
                          <a:ea typeface="+mn-ea"/>
                          <a:cs typeface="+mn-cs"/>
                          <a:sym typeface="Symbol" panose="05050102010706020507" pitchFamily="18" charset="2"/>
                        </a:rPr>
                        <a:t>Yes, that’s right.  Me, too!</a:t>
                      </a:r>
                      <a:endParaRPr lang="en-GB" sz="2000" dirty="0" smtClean="0"/>
                    </a:p>
                  </a:txBody>
                  <a:tcPr marL="91447" marR="91447" marT="45717" marB="45717" anchor="ctr"/>
                </a:tc>
              </a:tr>
              <a:tr h="549128">
                <a:tc vMerge="1">
                  <a:txBody>
                    <a:bodyPr/>
                    <a:lstStyle/>
                    <a:p>
                      <a:endParaRPr lang="en-GB" sz="1400" dirty="0"/>
                    </a:p>
                  </a:txBody>
                  <a:tcPr marL="91447" marR="91447" marT="45717" marB="45717"/>
                </a:tc>
                <a:tc>
                  <a:txBody>
                    <a:bodyPr/>
                    <a:lstStyle/>
                    <a:p>
                      <a:endParaRPr lang="en-GB" sz="2000" dirty="0" smtClean="0"/>
                    </a:p>
                  </a:txBody>
                  <a:tcPr marL="91447" marR="91447" marT="45717" marB="45717" anchor="ctr"/>
                </a:tc>
              </a:tr>
              <a:tr h="417217">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err="1" smtClean="0"/>
                        <a:t>Nivel</a:t>
                      </a:r>
                      <a:r>
                        <a:rPr lang="en-GB" sz="1800" b="1" baseline="0" dirty="0" smtClean="0"/>
                        <a:t> 4</a:t>
                      </a:r>
                      <a:endParaRPr lang="en-GB" sz="1800" b="1" dirty="0" smtClean="0"/>
                    </a:p>
                  </a:txBody>
                  <a:tcPr marL="91447" marR="91447" marT="45717" marB="45717"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i="0" u="none" strike="noStrike" kern="1200" baseline="0" dirty="0" smtClean="0">
                          <a:solidFill>
                            <a:schemeClr val="tx1"/>
                          </a:solidFill>
                          <a:latin typeface="+mn-lt"/>
                          <a:ea typeface="+mn-ea"/>
                          <a:cs typeface="+mn-cs"/>
                          <a:sym typeface="Symbol" panose="05050102010706020507" pitchFamily="18" charset="2"/>
                        </a:rPr>
                        <a:t>No, </a:t>
                      </a:r>
                      <a:r>
                        <a:rPr lang="es-ES" sz="2000" b="0" i="0" u="none" strike="noStrike" kern="1200" baseline="0" dirty="0" err="1" smtClean="0">
                          <a:solidFill>
                            <a:schemeClr val="tx1"/>
                          </a:solidFill>
                          <a:latin typeface="+mn-lt"/>
                          <a:ea typeface="+mn-ea"/>
                          <a:cs typeface="+mn-cs"/>
                          <a:sym typeface="Symbol" panose="05050102010706020507" pitchFamily="18" charset="2"/>
                        </a:rPr>
                        <a:t>that’s</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not</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right</a:t>
                      </a:r>
                      <a:r>
                        <a:rPr lang="es-ES" sz="2000" b="0" i="0" u="none" strike="noStrike" kern="1200" baseline="0" dirty="0" smtClean="0">
                          <a:solidFill>
                            <a:schemeClr val="tx1"/>
                          </a:solidFill>
                          <a:latin typeface="+mn-lt"/>
                          <a:ea typeface="+mn-ea"/>
                          <a:cs typeface="+mn-cs"/>
                          <a:sym typeface="Symbol" panose="05050102010706020507" pitchFamily="18" charset="2"/>
                        </a:rPr>
                        <a:t>.  Are </a:t>
                      </a:r>
                      <a:r>
                        <a:rPr lang="es-ES" sz="2000" b="0" i="0" u="none" strike="noStrike" kern="1200" baseline="0" dirty="0" err="1" smtClean="0">
                          <a:solidFill>
                            <a:schemeClr val="tx1"/>
                          </a:solidFill>
                          <a:latin typeface="+mn-lt"/>
                          <a:ea typeface="+mn-ea"/>
                          <a:cs typeface="+mn-cs"/>
                          <a:sym typeface="Symbol" panose="05050102010706020507" pitchFamily="18" charset="2"/>
                        </a:rPr>
                        <a:t>you</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mad</a:t>
                      </a:r>
                      <a:r>
                        <a:rPr lang="es-ES" sz="2000" b="0" i="0" u="none" strike="noStrike" kern="1200" baseline="0" dirty="0" smtClean="0">
                          <a:solidFill>
                            <a:schemeClr val="tx1"/>
                          </a:solidFill>
                          <a:latin typeface="+mn-lt"/>
                          <a:ea typeface="+mn-ea"/>
                          <a:cs typeface="+mn-cs"/>
                          <a:sym typeface="Symbol" panose="05050102010706020507" pitchFamily="18" charset="2"/>
                        </a:rPr>
                        <a:t>?!</a:t>
                      </a:r>
                      <a:endParaRPr lang="en-GB" sz="2000" dirty="0" smtClean="0"/>
                    </a:p>
                  </a:txBody>
                  <a:tcPr marL="91447" marR="91447" marT="45717" marB="45717" anchor="ctr"/>
                </a:tc>
              </a:tr>
              <a:tr h="549128">
                <a:tc vMerge="1">
                  <a:txBody>
                    <a:bodyPr/>
                    <a:lstStyle/>
                    <a:p>
                      <a:endParaRPr lang="en-GB" sz="1400" dirty="0"/>
                    </a:p>
                  </a:txBody>
                  <a:tcPr marL="91447" marR="91447" marT="45717" marB="45717"/>
                </a:tc>
                <a:tc>
                  <a:txBody>
                    <a:bodyPr/>
                    <a:lstStyle/>
                    <a:p>
                      <a:endParaRPr lang="en-GB" sz="2000" dirty="0" smtClean="0"/>
                    </a:p>
                  </a:txBody>
                  <a:tcPr marL="91447" marR="91447" marT="45717" marB="45717" anchor="ctr"/>
                </a:tc>
              </a:tr>
              <a:tr h="70666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err="1" smtClean="0"/>
                        <a:t>Nivel</a:t>
                      </a:r>
                      <a:r>
                        <a:rPr lang="en-GB" sz="1800" b="1" dirty="0" smtClean="0"/>
                        <a:t> 5</a:t>
                      </a:r>
                    </a:p>
                  </a:txBody>
                  <a:tcPr marL="91447" marR="91447" marT="45717" marB="45717"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i="0" u="none" strike="noStrike" kern="1200" baseline="0" dirty="0" smtClean="0">
                          <a:solidFill>
                            <a:schemeClr val="tx1"/>
                          </a:solidFill>
                          <a:latin typeface="+mn-lt"/>
                          <a:ea typeface="+mn-ea"/>
                          <a:cs typeface="+mn-cs"/>
                          <a:sym typeface="Symbol" panose="05050102010706020507" pitchFamily="18" charset="2"/>
                        </a:rPr>
                        <a:t>I </a:t>
                      </a:r>
                      <a:r>
                        <a:rPr lang="es-ES" sz="2000" b="0" i="0" u="none" strike="noStrike" kern="1200" baseline="0" dirty="0" err="1" smtClean="0">
                          <a:solidFill>
                            <a:schemeClr val="tx1"/>
                          </a:solidFill>
                          <a:latin typeface="+mn-lt"/>
                          <a:ea typeface="+mn-ea"/>
                          <a:cs typeface="+mn-cs"/>
                          <a:sym typeface="Symbol" panose="05050102010706020507" pitchFamily="18" charset="2"/>
                        </a:rPr>
                        <a:t>don’t</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know</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What</a:t>
                      </a:r>
                      <a:r>
                        <a:rPr lang="es-ES" sz="2000" b="0" i="0" u="none" strike="noStrike" kern="1200" baseline="0" dirty="0" smtClean="0">
                          <a:solidFill>
                            <a:schemeClr val="tx1"/>
                          </a:solidFill>
                          <a:latin typeface="+mn-lt"/>
                          <a:ea typeface="+mn-ea"/>
                          <a:cs typeface="+mn-cs"/>
                          <a:sym typeface="Symbol" panose="05050102010706020507" pitchFamily="18" charset="2"/>
                        </a:rPr>
                        <a:t> do </a:t>
                      </a:r>
                      <a:r>
                        <a:rPr lang="es-ES" sz="2000" b="0" i="0" u="none" strike="noStrike" kern="1200" baseline="0" dirty="0" err="1" smtClean="0">
                          <a:solidFill>
                            <a:schemeClr val="tx1"/>
                          </a:solidFill>
                          <a:latin typeface="+mn-lt"/>
                          <a:ea typeface="+mn-ea"/>
                          <a:cs typeface="+mn-cs"/>
                          <a:sym typeface="Symbol" panose="05050102010706020507" pitchFamily="18" charset="2"/>
                        </a:rPr>
                        <a:t>you</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think</a:t>
                      </a:r>
                      <a:r>
                        <a:rPr lang="es-ES" sz="2000" b="0" i="0" u="none" strike="noStrike" kern="1200" baseline="0" dirty="0" smtClean="0">
                          <a:solidFill>
                            <a:schemeClr val="tx1"/>
                          </a:solidFill>
                          <a:latin typeface="+mn-lt"/>
                          <a:ea typeface="+mn-ea"/>
                          <a:cs typeface="+mn-cs"/>
                          <a:sym typeface="Symbol" panose="05050102010706020507" pitchFamily="18" charset="2"/>
                        </a:rPr>
                        <a:t>?</a:t>
                      </a:r>
                      <a:endParaRPr lang="en-GB" sz="2000" dirty="0" smtClean="0"/>
                    </a:p>
                  </a:txBody>
                  <a:tcPr marL="91447" marR="91447" marT="45717" marB="45717" anchor="ctr"/>
                </a:tc>
              </a:tr>
              <a:tr h="549128">
                <a:tc vMerge="1">
                  <a:txBody>
                    <a:bodyPr/>
                    <a:lstStyle/>
                    <a:p>
                      <a:endParaRPr lang="en-GB" sz="1400" dirty="0"/>
                    </a:p>
                  </a:txBody>
                  <a:tcPr marL="91447" marR="91447" marT="45717" marB="45717"/>
                </a:tc>
                <a:tc>
                  <a:txBody>
                    <a:bodyPr/>
                    <a:lstStyle/>
                    <a:p>
                      <a:endParaRPr lang="en-GB" sz="2000" dirty="0" smtClean="0"/>
                    </a:p>
                    <a:p>
                      <a:endParaRPr lang="en-GB" sz="2000" dirty="0" smtClean="0"/>
                    </a:p>
                  </a:txBody>
                  <a:tcPr marL="91447" marR="91447" marT="45717" marB="45717" anchor="ctr"/>
                </a:tc>
              </a:tr>
              <a:tr h="70666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err="1" smtClean="0"/>
                        <a:t>Nivel</a:t>
                      </a:r>
                      <a:r>
                        <a:rPr lang="en-GB" sz="1800" b="1" dirty="0" smtClean="0"/>
                        <a:t> 6</a:t>
                      </a:r>
                    </a:p>
                  </a:txBody>
                  <a:tcPr marL="91447" marR="91447" marT="45717" marB="45717"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i="0" u="none" strike="noStrike" kern="1200" baseline="0" dirty="0" smtClean="0">
                          <a:solidFill>
                            <a:schemeClr val="tx1"/>
                          </a:solidFill>
                          <a:latin typeface="+mn-lt"/>
                          <a:ea typeface="+mn-ea"/>
                          <a:cs typeface="+mn-cs"/>
                          <a:sym typeface="Symbol" panose="05050102010706020507" pitchFamily="18" charset="2"/>
                        </a:rPr>
                        <a:t>I </a:t>
                      </a:r>
                      <a:r>
                        <a:rPr lang="es-ES" sz="2000" b="0" i="0" u="none" strike="noStrike" kern="1200" baseline="0" dirty="0" err="1" smtClean="0">
                          <a:solidFill>
                            <a:schemeClr val="tx1"/>
                          </a:solidFill>
                          <a:latin typeface="+mn-lt"/>
                          <a:ea typeface="+mn-ea"/>
                          <a:cs typeface="+mn-cs"/>
                          <a:sym typeface="Symbol" panose="05050102010706020507" pitchFamily="18" charset="2"/>
                        </a:rPr>
                        <a:t>don’t</a:t>
                      </a:r>
                      <a:r>
                        <a:rPr lang="es-ES" sz="2000" b="0" i="0" u="none" strike="noStrike" kern="1200" baseline="0" dirty="0" smtClean="0">
                          <a:solidFill>
                            <a:schemeClr val="tx1"/>
                          </a:solidFill>
                          <a:latin typeface="+mn-lt"/>
                          <a:ea typeface="+mn-ea"/>
                          <a:cs typeface="+mn-cs"/>
                          <a:sym typeface="Symbol" panose="05050102010706020507" pitchFamily="18" charset="2"/>
                        </a:rPr>
                        <a:t> </a:t>
                      </a:r>
                      <a:r>
                        <a:rPr lang="es-ES" sz="2000" b="0" i="0" u="none" strike="noStrike" kern="1200" baseline="0" dirty="0" err="1" smtClean="0">
                          <a:solidFill>
                            <a:schemeClr val="tx1"/>
                          </a:solidFill>
                          <a:latin typeface="+mn-lt"/>
                          <a:ea typeface="+mn-ea"/>
                          <a:cs typeface="+mn-cs"/>
                          <a:sym typeface="Symbol" panose="05050102010706020507" pitchFamily="18" charset="2"/>
                        </a:rPr>
                        <a:t>care</a:t>
                      </a:r>
                      <a:r>
                        <a:rPr lang="es-ES" sz="2000" b="0" i="0" u="none" strike="noStrike" kern="1200" baseline="0" dirty="0" smtClean="0">
                          <a:solidFill>
                            <a:schemeClr val="tx1"/>
                          </a:solidFill>
                          <a:latin typeface="+mn-lt"/>
                          <a:ea typeface="+mn-ea"/>
                          <a:cs typeface="+mn-cs"/>
                          <a:sym typeface="Symbol" panose="05050102010706020507" pitchFamily="18" charset="2"/>
                        </a:rPr>
                        <a:t>!</a:t>
                      </a:r>
                      <a:endParaRPr lang="en-GB" sz="2000" dirty="0" smtClean="0"/>
                    </a:p>
                  </a:txBody>
                  <a:tcPr marL="91447" marR="91447" marT="45717" marB="45717" anchor="ctr"/>
                </a:tc>
              </a:tr>
              <a:tr h="399419">
                <a:tc vMerge="1">
                  <a:txBody>
                    <a:bodyPr/>
                    <a:lstStyle/>
                    <a:p>
                      <a:endParaRPr lang="en-GB" sz="1400" dirty="0"/>
                    </a:p>
                  </a:txBody>
                  <a:tcPr marL="91447" marR="91447" marT="45717" marB="45717"/>
                </a:tc>
                <a:tc>
                  <a:txBody>
                    <a:bodyPr/>
                    <a:lstStyle/>
                    <a:p>
                      <a:endParaRPr lang="en-GB" sz="2000" dirty="0" smtClean="0"/>
                    </a:p>
                    <a:p>
                      <a:endParaRPr lang="en-GB" sz="2000" dirty="0"/>
                    </a:p>
                  </a:txBody>
                  <a:tcPr marL="91447" marR="91447" marT="45717" marB="45717" anchor="ctr"/>
                </a:tc>
              </a:tr>
            </a:tbl>
          </a:graphicData>
        </a:graphic>
      </p:graphicFrame>
      <p:sp>
        <p:nvSpPr>
          <p:cNvPr id="3" name="TextBox 2"/>
          <p:cNvSpPr txBox="1"/>
          <p:nvPr/>
        </p:nvSpPr>
        <p:spPr>
          <a:xfrm>
            <a:off x="486383" y="437744"/>
            <a:ext cx="5038928" cy="523220"/>
          </a:xfrm>
          <a:prstGeom prst="rect">
            <a:avLst/>
          </a:prstGeom>
          <a:noFill/>
        </p:spPr>
        <p:txBody>
          <a:bodyPr wrap="square" rtlCol="0">
            <a:spAutoFit/>
          </a:bodyPr>
          <a:lstStyle/>
          <a:p>
            <a:r>
              <a:rPr lang="en-GB" sz="2800" b="1" dirty="0" err="1" smtClean="0">
                <a:solidFill>
                  <a:srgbClr val="7030A0"/>
                </a:solidFill>
              </a:rPr>
              <a:t>Wie</a:t>
            </a:r>
            <a:r>
              <a:rPr lang="en-GB" sz="2800" b="1" dirty="0" smtClean="0">
                <a:solidFill>
                  <a:srgbClr val="7030A0"/>
                </a:solidFill>
              </a:rPr>
              <a:t> </a:t>
            </a:r>
            <a:r>
              <a:rPr lang="en-GB" sz="2800" b="1" dirty="0" err="1" smtClean="0">
                <a:solidFill>
                  <a:srgbClr val="7030A0"/>
                </a:solidFill>
              </a:rPr>
              <a:t>sagt</a:t>
            </a:r>
            <a:r>
              <a:rPr lang="en-GB" sz="2800" b="1" dirty="0" smtClean="0">
                <a:solidFill>
                  <a:srgbClr val="7030A0"/>
                </a:solidFill>
              </a:rPr>
              <a:t> man…auf Deutsch?</a:t>
            </a:r>
            <a:endParaRPr lang="en-GB" sz="2800" b="1" dirty="0">
              <a:solidFill>
                <a:srgbClr val="7030A0"/>
              </a:solidFill>
            </a:endParaRPr>
          </a:p>
        </p:txBody>
      </p:sp>
      <p:sp>
        <p:nvSpPr>
          <p:cNvPr id="4" name="TextBox 3"/>
          <p:cNvSpPr txBox="1"/>
          <p:nvPr/>
        </p:nvSpPr>
        <p:spPr>
          <a:xfrm>
            <a:off x="486383" y="1398708"/>
            <a:ext cx="5038928" cy="523220"/>
          </a:xfrm>
          <a:prstGeom prst="rect">
            <a:avLst/>
          </a:prstGeom>
          <a:noFill/>
        </p:spPr>
        <p:txBody>
          <a:bodyPr wrap="square" rtlCol="0">
            <a:spAutoFit/>
          </a:bodyPr>
          <a:lstStyle/>
          <a:p>
            <a:r>
              <a:rPr lang="en-GB" sz="2800" b="1" dirty="0" err="1" smtClean="0">
                <a:solidFill>
                  <a:srgbClr val="7030A0"/>
                </a:solidFill>
              </a:rPr>
              <a:t>Ich</a:t>
            </a:r>
            <a:r>
              <a:rPr lang="en-GB" sz="2800" b="1" dirty="0" smtClean="0">
                <a:solidFill>
                  <a:srgbClr val="7030A0"/>
                </a:solidFill>
              </a:rPr>
              <a:t> </a:t>
            </a:r>
            <a:r>
              <a:rPr lang="en-GB" sz="2800" b="1" dirty="0" err="1" smtClean="0">
                <a:solidFill>
                  <a:srgbClr val="7030A0"/>
                </a:solidFill>
              </a:rPr>
              <a:t>denke</a:t>
            </a:r>
            <a:r>
              <a:rPr lang="en-GB" sz="2800" b="1" dirty="0" smtClean="0">
                <a:solidFill>
                  <a:srgbClr val="7030A0"/>
                </a:solidFill>
              </a:rPr>
              <a:t>…</a:t>
            </a:r>
            <a:r>
              <a:rPr lang="en-GB" sz="2800" b="1" dirty="0" err="1" smtClean="0">
                <a:solidFill>
                  <a:srgbClr val="7030A0"/>
                </a:solidFill>
              </a:rPr>
              <a:t>ist</a:t>
            </a:r>
            <a:r>
              <a:rPr lang="en-GB" sz="2800" b="1" dirty="0" smtClean="0">
                <a:solidFill>
                  <a:srgbClr val="7030A0"/>
                </a:solidFill>
              </a:rPr>
              <a:t>…</a:t>
            </a:r>
            <a:endParaRPr lang="en-GB" sz="2800" b="1" dirty="0">
              <a:solidFill>
                <a:srgbClr val="7030A0"/>
              </a:solidFill>
            </a:endParaRPr>
          </a:p>
        </p:txBody>
      </p:sp>
      <p:sp>
        <p:nvSpPr>
          <p:cNvPr id="5" name="TextBox 4"/>
          <p:cNvSpPr txBox="1"/>
          <p:nvPr/>
        </p:nvSpPr>
        <p:spPr>
          <a:xfrm>
            <a:off x="415047" y="2525948"/>
            <a:ext cx="5038928" cy="523220"/>
          </a:xfrm>
          <a:prstGeom prst="rect">
            <a:avLst/>
          </a:prstGeom>
          <a:noFill/>
        </p:spPr>
        <p:txBody>
          <a:bodyPr wrap="square" rtlCol="0">
            <a:spAutoFit/>
          </a:bodyPr>
          <a:lstStyle/>
          <a:p>
            <a:r>
              <a:rPr lang="en-GB" sz="2800" b="1" dirty="0" err="1" smtClean="0">
                <a:solidFill>
                  <a:srgbClr val="7030A0"/>
                </a:solidFill>
              </a:rPr>
              <a:t>Ja</a:t>
            </a:r>
            <a:r>
              <a:rPr lang="en-GB" sz="2800" b="1" dirty="0" smtClean="0">
                <a:solidFill>
                  <a:srgbClr val="7030A0"/>
                </a:solidFill>
              </a:rPr>
              <a:t>, das </a:t>
            </a:r>
            <a:r>
              <a:rPr lang="en-GB" sz="2800" b="1" dirty="0" err="1" smtClean="0">
                <a:solidFill>
                  <a:srgbClr val="7030A0"/>
                </a:solidFill>
              </a:rPr>
              <a:t>stimmt</a:t>
            </a:r>
            <a:r>
              <a:rPr lang="en-GB" sz="2800" b="1" dirty="0" smtClean="0">
                <a:solidFill>
                  <a:srgbClr val="7030A0"/>
                </a:solidFill>
              </a:rPr>
              <a:t>. </a:t>
            </a:r>
            <a:r>
              <a:rPr lang="en-GB" sz="2800" b="1" dirty="0" err="1" smtClean="0">
                <a:solidFill>
                  <a:srgbClr val="7030A0"/>
                </a:solidFill>
              </a:rPr>
              <a:t>Ich</a:t>
            </a:r>
            <a:r>
              <a:rPr lang="en-GB" sz="2800" b="1" dirty="0" smtClean="0">
                <a:solidFill>
                  <a:srgbClr val="7030A0"/>
                </a:solidFill>
              </a:rPr>
              <a:t> </a:t>
            </a:r>
            <a:r>
              <a:rPr lang="en-GB" sz="2800" b="1" dirty="0" err="1" smtClean="0">
                <a:solidFill>
                  <a:srgbClr val="7030A0"/>
                </a:solidFill>
              </a:rPr>
              <a:t>auch</a:t>
            </a:r>
            <a:r>
              <a:rPr lang="en-GB" sz="2800" b="1" dirty="0" smtClean="0">
                <a:solidFill>
                  <a:srgbClr val="7030A0"/>
                </a:solidFill>
              </a:rPr>
              <a:t>!</a:t>
            </a:r>
            <a:endParaRPr lang="en-GB" sz="2800" b="1" dirty="0">
              <a:solidFill>
                <a:srgbClr val="7030A0"/>
              </a:solidFill>
            </a:endParaRPr>
          </a:p>
        </p:txBody>
      </p:sp>
      <p:sp>
        <p:nvSpPr>
          <p:cNvPr id="6" name="TextBox 5"/>
          <p:cNvSpPr txBox="1"/>
          <p:nvPr/>
        </p:nvSpPr>
        <p:spPr>
          <a:xfrm>
            <a:off x="415047" y="3486912"/>
            <a:ext cx="7143344" cy="523220"/>
          </a:xfrm>
          <a:prstGeom prst="rect">
            <a:avLst/>
          </a:prstGeom>
          <a:noFill/>
        </p:spPr>
        <p:txBody>
          <a:bodyPr wrap="square" rtlCol="0">
            <a:spAutoFit/>
          </a:bodyPr>
          <a:lstStyle/>
          <a:p>
            <a:r>
              <a:rPr lang="en-GB" sz="2800" b="1" dirty="0" smtClean="0">
                <a:solidFill>
                  <a:srgbClr val="7030A0"/>
                </a:solidFill>
              </a:rPr>
              <a:t>Nein, das </a:t>
            </a:r>
            <a:r>
              <a:rPr lang="en-GB" sz="2800" b="1" dirty="0" err="1" smtClean="0">
                <a:solidFill>
                  <a:srgbClr val="7030A0"/>
                </a:solidFill>
              </a:rPr>
              <a:t>stimmt</a:t>
            </a:r>
            <a:r>
              <a:rPr lang="en-GB" sz="2800" b="1" dirty="0" smtClean="0">
                <a:solidFill>
                  <a:srgbClr val="7030A0"/>
                </a:solidFill>
              </a:rPr>
              <a:t> </a:t>
            </a:r>
            <a:r>
              <a:rPr lang="en-GB" sz="2800" b="1" dirty="0" err="1" smtClean="0">
                <a:solidFill>
                  <a:srgbClr val="7030A0"/>
                </a:solidFill>
              </a:rPr>
              <a:t>nicht</a:t>
            </a:r>
            <a:r>
              <a:rPr lang="en-GB" sz="2800" b="1" dirty="0" smtClean="0">
                <a:solidFill>
                  <a:srgbClr val="7030A0"/>
                </a:solidFill>
              </a:rPr>
              <a:t>. </a:t>
            </a:r>
            <a:endParaRPr lang="en-GB" sz="2800" b="1" dirty="0">
              <a:solidFill>
                <a:srgbClr val="7030A0"/>
              </a:solidFill>
            </a:endParaRPr>
          </a:p>
        </p:txBody>
      </p:sp>
      <p:sp>
        <p:nvSpPr>
          <p:cNvPr id="7" name="TextBox 6"/>
          <p:cNvSpPr txBox="1"/>
          <p:nvPr/>
        </p:nvSpPr>
        <p:spPr>
          <a:xfrm>
            <a:off x="415047" y="4779522"/>
            <a:ext cx="2863174" cy="523220"/>
          </a:xfrm>
          <a:prstGeom prst="rect">
            <a:avLst/>
          </a:prstGeom>
          <a:noFill/>
        </p:spPr>
        <p:txBody>
          <a:bodyPr wrap="square" rtlCol="0">
            <a:spAutoFit/>
          </a:bodyPr>
          <a:lstStyle/>
          <a:p>
            <a:r>
              <a:rPr lang="en-GB" sz="2800" b="1" dirty="0" err="1" smtClean="0">
                <a:solidFill>
                  <a:srgbClr val="7030A0"/>
                </a:solidFill>
              </a:rPr>
              <a:t>Ich</a:t>
            </a:r>
            <a:r>
              <a:rPr lang="en-GB" sz="2800" b="1" dirty="0" smtClean="0">
                <a:solidFill>
                  <a:srgbClr val="7030A0"/>
                </a:solidFill>
              </a:rPr>
              <a:t> </a:t>
            </a:r>
            <a:r>
              <a:rPr lang="en-GB" sz="2800" b="1" dirty="0" err="1" smtClean="0">
                <a:solidFill>
                  <a:srgbClr val="7030A0"/>
                </a:solidFill>
              </a:rPr>
              <a:t>wei</a:t>
            </a:r>
            <a:r>
              <a:rPr lang="el-GR" sz="2800" b="1" dirty="0" smtClean="0">
                <a:solidFill>
                  <a:srgbClr val="7030A0"/>
                </a:solidFill>
                <a:cs typeface="Calibri" panose="020F0502020204030204" pitchFamily="34" charset="0"/>
              </a:rPr>
              <a:t>β</a:t>
            </a:r>
            <a:r>
              <a:rPr lang="en-GB" sz="2800" b="1" dirty="0" smtClean="0">
                <a:solidFill>
                  <a:srgbClr val="7030A0"/>
                </a:solidFill>
                <a:latin typeface="Calibri" panose="020F0502020204030204" pitchFamily="34" charset="0"/>
                <a:cs typeface="Calibri" panose="020F0502020204030204" pitchFamily="34" charset="0"/>
              </a:rPr>
              <a:t> </a:t>
            </a:r>
            <a:r>
              <a:rPr lang="en-GB" sz="2800" b="1" dirty="0" err="1" smtClean="0">
                <a:solidFill>
                  <a:srgbClr val="7030A0"/>
                </a:solidFill>
                <a:latin typeface="Calibri" panose="020F0502020204030204" pitchFamily="34" charset="0"/>
                <a:cs typeface="Calibri" panose="020F0502020204030204" pitchFamily="34" charset="0"/>
              </a:rPr>
              <a:t>es</a:t>
            </a:r>
            <a:r>
              <a:rPr lang="en-GB" sz="2800" b="1" dirty="0" smtClean="0">
                <a:solidFill>
                  <a:srgbClr val="7030A0"/>
                </a:solidFill>
                <a:latin typeface="Calibri" panose="020F0502020204030204" pitchFamily="34" charset="0"/>
                <a:cs typeface="Calibri" panose="020F0502020204030204" pitchFamily="34" charset="0"/>
              </a:rPr>
              <a:t> </a:t>
            </a:r>
            <a:r>
              <a:rPr lang="en-GB" sz="2800" b="1" dirty="0" err="1" smtClean="0">
                <a:solidFill>
                  <a:srgbClr val="7030A0"/>
                </a:solidFill>
                <a:latin typeface="Calibri" panose="020F0502020204030204" pitchFamily="34" charset="0"/>
                <a:cs typeface="Calibri" panose="020F0502020204030204" pitchFamily="34" charset="0"/>
              </a:rPr>
              <a:t>nicht</a:t>
            </a:r>
            <a:r>
              <a:rPr lang="en-GB" sz="2800" b="1" dirty="0" smtClean="0">
                <a:solidFill>
                  <a:srgbClr val="7030A0"/>
                </a:solidFill>
                <a:latin typeface="Calibri" panose="020F0502020204030204" pitchFamily="34" charset="0"/>
                <a:cs typeface="Calibri" panose="020F0502020204030204" pitchFamily="34" charset="0"/>
              </a:rPr>
              <a:t>.</a:t>
            </a:r>
            <a:endParaRPr lang="en-GB" sz="2800" b="1" dirty="0">
              <a:solidFill>
                <a:srgbClr val="7030A0"/>
              </a:solidFill>
            </a:endParaRPr>
          </a:p>
        </p:txBody>
      </p:sp>
      <p:sp>
        <p:nvSpPr>
          <p:cNvPr id="8" name="TextBox 7"/>
          <p:cNvSpPr txBox="1"/>
          <p:nvPr/>
        </p:nvSpPr>
        <p:spPr>
          <a:xfrm>
            <a:off x="3140413" y="4779522"/>
            <a:ext cx="2863174" cy="523220"/>
          </a:xfrm>
          <a:prstGeom prst="rect">
            <a:avLst/>
          </a:prstGeom>
          <a:noFill/>
        </p:spPr>
        <p:txBody>
          <a:bodyPr wrap="square" rtlCol="0">
            <a:spAutoFit/>
          </a:bodyPr>
          <a:lstStyle/>
          <a:p>
            <a:r>
              <a:rPr lang="en-GB" sz="2800" b="1" dirty="0" smtClean="0">
                <a:solidFill>
                  <a:srgbClr val="7030A0"/>
                </a:solidFill>
              </a:rPr>
              <a:t>Was </a:t>
            </a:r>
            <a:r>
              <a:rPr lang="en-GB" sz="2800" b="1" dirty="0" err="1" smtClean="0">
                <a:solidFill>
                  <a:srgbClr val="7030A0"/>
                </a:solidFill>
              </a:rPr>
              <a:t>denkst</a:t>
            </a:r>
            <a:r>
              <a:rPr lang="en-GB" sz="2800" b="1" dirty="0" smtClean="0">
                <a:solidFill>
                  <a:srgbClr val="7030A0"/>
                </a:solidFill>
              </a:rPr>
              <a:t> du?</a:t>
            </a:r>
            <a:r>
              <a:rPr lang="en-GB" sz="2800" b="1" dirty="0" smtClean="0">
                <a:solidFill>
                  <a:srgbClr val="7030A0"/>
                </a:solidFill>
                <a:latin typeface="Calibri" panose="020F0502020204030204" pitchFamily="34" charset="0"/>
                <a:cs typeface="Calibri" panose="020F0502020204030204" pitchFamily="34" charset="0"/>
              </a:rPr>
              <a:t>.</a:t>
            </a:r>
            <a:endParaRPr lang="en-GB" sz="2800" b="1" dirty="0">
              <a:solidFill>
                <a:srgbClr val="7030A0"/>
              </a:solidFill>
            </a:endParaRPr>
          </a:p>
        </p:txBody>
      </p:sp>
      <p:sp>
        <p:nvSpPr>
          <p:cNvPr id="9" name="Rectangle 8"/>
          <p:cNvSpPr/>
          <p:nvPr/>
        </p:nvSpPr>
        <p:spPr>
          <a:xfrm>
            <a:off x="3986719" y="3486912"/>
            <a:ext cx="2239716" cy="523220"/>
          </a:xfrm>
          <a:prstGeom prst="rect">
            <a:avLst/>
          </a:prstGeom>
        </p:spPr>
        <p:txBody>
          <a:bodyPr wrap="none">
            <a:spAutoFit/>
          </a:bodyPr>
          <a:lstStyle/>
          <a:p>
            <a:r>
              <a:rPr lang="en-GB" sz="2800" b="1" dirty="0" err="1">
                <a:solidFill>
                  <a:srgbClr val="7030A0"/>
                </a:solidFill>
              </a:rPr>
              <a:t>Spinnst</a:t>
            </a:r>
            <a:r>
              <a:rPr lang="en-GB" sz="2800" b="1" dirty="0">
                <a:solidFill>
                  <a:srgbClr val="7030A0"/>
                </a:solidFill>
              </a:rPr>
              <a:t> du?!?!</a:t>
            </a:r>
          </a:p>
        </p:txBody>
      </p:sp>
      <p:sp>
        <p:nvSpPr>
          <p:cNvPr id="10" name="TextBox 9"/>
          <p:cNvSpPr txBox="1"/>
          <p:nvPr/>
        </p:nvSpPr>
        <p:spPr>
          <a:xfrm>
            <a:off x="406940" y="6206245"/>
            <a:ext cx="2863174" cy="523220"/>
          </a:xfrm>
          <a:prstGeom prst="rect">
            <a:avLst/>
          </a:prstGeom>
          <a:noFill/>
        </p:spPr>
        <p:txBody>
          <a:bodyPr wrap="square" rtlCol="0">
            <a:spAutoFit/>
          </a:bodyPr>
          <a:lstStyle/>
          <a:p>
            <a:r>
              <a:rPr lang="en-GB" sz="2800" b="1" dirty="0" err="1" smtClean="0">
                <a:solidFill>
                  <a:srgbClr val="7030A0"/>
                </a:solidFill>
              </a:rPr>
              <a:t>Es</a:t>
            </a:r>
            <a:r>
              <a:rPr lang="en-GB" sz="2800" b="1" dirty="0" smtClean="0">
                <a:solidFill>
                  <a:srgbClr val="7030A0"/>
                </a:solidFill>
              </a:rPr>
              <a:t> </a:t>
            </a:r>
            <a:r>
              <a:rPr lang="en-GB" sz="2800" b="1" dirty="0" err="1" smtClean="0">
                <a:solidFill>
                  <a:srgbClr val="7030A0"/>
                </a:solidFill>
              </a:rPr>
              <a:t>ist</a:t>
            </a:r>
            <a:r>
              <a:rPr lang="en-GB" sz="2800" b="1" dirty="0" smtClean="0">
                <a:solidFill>
                  <a:srgbClr val="7030A0"/>
                </a:solidFill>
              </a:rPr>
              <a:t> </a:t>
            </a:r>
            <a:r>
              <a:rPr lang="en-GB" sz="2800" b="1" dirty="0" err="1" smtClean="0">
                <a:solidFill>
                  <a:srgbClr val="7030A0"/>
                </a:solidFill>
              </a:rPr>
              <a:t>mir</a:t>
            </a:r>
            <a:r>
              <a:rPr lang="en-GB" sz="2800" b="1" dirty="0" smtClean="0">
                <a:solidFill>
                  <a:srgbClr val="7030A0"/>
                </a:solidFill>
              </a:rPr>
              <a:t> </a:t>
            </a:r>
            <a:r>
              <a:rPr lang="en-GB" sz="2800" b="1" dirty="0" err="1" smtClean="0">
                <a:solidFill>
                  <a:srgbClr val="7030A0"/>
                </a:solidFill>
              </a:rPr>
              <a:t>egal</a:t>
            </a:r>
            <a:r>
              <a:rPr lang="en-GB" sz="2800" b="1" dirty="0">
                <a:solidFill>
                  <a:srgbClr val="7030A0"/>
                </a:solidFill>
              </a:rPr>
              <a:t>!</a:t>
            </a:r>
          </a:p>
        </p:txBody>
      </p:sp>
    </p:spTree>
    <p:extLst>
      <p:ext uri="{BB962C8B-B14F-4D97-AF65-F5344CB8AC3E}">
        <p14:creationId xmlns:p14="http://schemas.microsoft.com/office/powerpoint/2010/main" val="405028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221" y="2019567"/>
            <a:ext cx="3193525" cy="2852883"/>
          </a:xfrm>
          <a:prstGeom prst="rect">
            <a:avLst/>
          </a:prstGeom>
        </p:spPr>
      </p:pic>
      <p:grpSp>
        <p:nvGrpSpPr>
          <p:cNvPr id="3" name="Group 15"/>
          <p:cNvGrpSpPr>
            <a:grpSpLocks/>
          </p:cNvGrpSpPr>
          <p:nvPr/>
        </p:nvGrpSpPr>
        <p:grpSpPr bwMode="auto">
          <a:xfrm>
            <a:off x="2750138" y="1192273"/>
            <a:ext cx="3465512" cy="990600"/>
            <a:chOff x="4584700" y="292100"/>
            <a:chExt cx="2451101" cy="1078690"/>
          </a:xfrm>
        </p:grpSpPr>
        <p:sp>
          <p:nvSpPr>
            <p:cNvPr id="4" name="Freeform 3"/>
            <p:cNvSpPr/>
            <p:nvPr/>
          </p:nvSpPr>
          <p:spPr>
            <a:xfrm>
              <a:off x="4584700" y="292100"/>
              <a:ext cx="2451101" cy="1078690"/>
            </a:xfrm>
            <a:custGeom>
              <a:avLst/>
              <a:gdLst/>
              <a:ahLst/>
              <a:cxnLst/>
              <a:rect l="0" t="0" r="0" b="0"/>
              <a:pathLst>
                <a:path w="2451101" h="1079501">
                  <a:moveTo>
                    <a:pt x="90551" y="208026"/>
                  </a:moveTo>
                  <a:lnTo>
                    <a:pt x="167513" y="164465"/>
                  </a:lnTo>
                  <a:lnTo>
                    <a:pt x="280924" y="123317"/>
                  </a:lnTo>
                  <a:lnTo>
                    <a:pt x="437261" y="81026"/>
                  </a:lnTo>
                  <a:lnTo>
                    <a:pt x="625729" y="48260"/>
                  </a:lnTo>
                  <a:lnTo>
                    <a:pt x="799211" y="27432"/>
                  </a:lnTo>
                  <a:lnTo>
                    <a:pt x="1010412" y="9652"/>
                  </a:lnTo>
                  <a:lnTo>
                    <a:pt x="1228090" y="635"/>
                  </a:lnTo>
                  <a:lnTo>
                    <a:pt x="1402969" y="0"/>
                  </a:lnTo>
                  <a:lnTo>
                    <a:pt x="1627632" y="5207"/>
                  </a:lnTo>
                  <a:lnTo>
                    <a:pt x="1791716" y="20193"/>
                  </a:lnTo>
                  <a:lnTo>
                    <a:pt x="1981454" y="47371"/>
                  </a:lnTo>
                  <a:lnTo>
                    <a:pt x="2170811" y="97409"/>
                  </a:lnTo>
                  <a:lnTo>
                    <a:pt x="2259203" y="132080"/>
                  </a:lnTo>
                  <a:lnTo>
                    <a:pt x="2329942" y="168529"/>
                  </a:lnTo>
                  <a:lnTo>
                    <a:pt x="2385949" y="210947"/>
                  </a:lnTo>
                  <a:lnTo>
                    <a:pt x="2428240" y="259715"/>
                  </a:lnTo>
                  <a:lnTo>
                    <a:pt x="2451100" y="327279"/>
                  </a:lnTo>
                  <a:lnTo>
                    <a:pt x="2445258" y="382778"/>
                  </a:lnTo>
                  <a:lnTo>
                    <a:pt x="2411857" y="449453"/>
                  </a:lnTo>
                  <a:lnTo>
                    <a:pt x="2357247" y="497713"/>
                  </a:lnTo>
                  <a:lnTo>
                    <a:pt x="2289175" y="539369"/>
                  </a:lnTo>
                  <a:lnTo>
                    <a:pt x="2213102" y="572516"/>
                  </a:lnTo>
                  <a:lnTo>
                    <a:pt x="2107692" y="609219"/>
                  </a:lnTo>
                  <a:lnTo>
                    <a:pt x="1977009" y="634111"/>
                  </a:lnTo>
                  <a:lnTo>
                    <a:pt x="1841754" y="648843"/>
                  </a:lnTo>
                  <a:lnTo>
                    <a:pt x="1694307" y="654558"/>
                  </a:lnTo>
                  <a:lnTo>
                    <a:pt x="1698752" y="714248"/>
                  </a:lnTo>
                  <a:lnTo>
                    <a:pt x="1669415" y="774954"/>
                  </a:lnTo>
                  <a:lnTo>
                    <a:pt x="1618615" y="841883"/>
                  </a:lnTo>
                  <a:lnTo>
                    <a:pt x="1548130" y="898906"/>
                  </a:lnTo>
                  <a:lnTo>
                    <a:pt x="1439799" y="968375"/>
                  </a:lnTo>
                  <a:lnTo>
                    <a:pt x="1355725" y="1008126"/>
                  </a:lnTo>
                  <a:lnTo>
                    <a:pt x="1252855" y="1045972"/>
                  </a:lnTo>
                  <a:lnTo>
                    <a:pt x="1133221" y="1079500"/>
                  </a:lnTo>
                  <a:lnTo>
                    <a:pt x="1244346" y="1004189"/>
                  </a:lnTo>
                  <a:lnTo>
                    <a:pt x="1368044" y="905764"/>
                  </a:lnTo>
                  <a:lnTo>
                    <a:pt x="1414399" y="850265"/>
                  </a:lnTo>
                  <a:lnTo>
                    <a:pt x="1442720" y="791718"/>
                  </a:lnTo>
                  <a:lnTo>
                    <a:pt x="1446276" y="743712"/>
                  </a:lnTo>
                  <a:lnTo>
                    <a:pt x="1428369" y="701167"/>
                  </a:lnTo>
                  <a:lnTo>
                    <a:pt x="1390523" y="654939"/>
                  </a:lnTo>
                  <a:lnTo>
                    <a:pt x="1137539" y="649732"/>
                  </a:lnTo>
                  <a:lnTo>
                    <a:pt x="940308" y="639953"/>
                  </a:lnTo>
                  <a:lnTo>
                    <a:pt x="751459" y="624078"/>
                  </a:lnTo>
                  <a:lnTo>
                    <a:pt x="618744" y="607060"/>
                  </a:lnTo>
                  <a:lnTo>
                    <a:pt x="473075" y="581533"/>
                  </a:lnTo>
                  <a:lnTo>
                    <a:pt x="360807" y="559435"/>
                  </a:lnTo>
                  <a:lnTo>
                    <a:pt x="237109" y="522224"/>
                  </a:lnTo>
                  <a:lnTo>
                    <a:pt x="108839" y="465328"/>
                  </a:lnTo>
                  <a:lnTo>
                    <a:pt x="60198" y="438785"/>
                  </a:lnTo>
                  <a:lnTo>
                    <a:pt x="24511" y="408940"/>
                  </a:lnTo>
                  <a:lnTo>
                    <a:pt x="0" y="371602"/>
                  </a:lnTo>
                  <a:lnTo>
                    <a:pt x="2540" y="324485"/>
                  </a:lnTo>
                  <a:lnTo>
                    <a:pt x="8509" y="288417"/>
                  </a:lnTo>
                  <a:lnTo>
                    <a:pt x="43815" y="245110"/>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a:solidFill>
                  <a:srgbClr val="FF0000"/>
                </a:solidFill>
              </a:endParaRPr>
            </a:p>
          </p:txBody>
        </p:sp>
        <p:sp>
          <p:nvSpPr>
            <p:cNvPr id="5" name="TextBox 14"/>
            <p:cNvSpPr txBox="1">
              <a:spLocks noChangeArrowheads="1"/>
            </p:cNvSpPr>
            <p:nvPr/>
          </p:nvSpPr>
          <p:spPr bwMode="auto">
            <a:xfrm>
              <a:off x="4972656" y="362478"/>
              <a:ext cx="2019300" cy="50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err="1" smtClean="0">
                  <a:solidFill>
                    <a:srgbClr val="FF0000"/>
                  </a:solidFill>
                  <a:latin typeface="Times New Roman - 23"/>
                </a:rPr>
                <a:t>Wie</a:t>
              </a:r>
              <a:r>
                <a:rPr lang="en-US" altLang="en-US" b="1" dirty="0" smtClean="0">
                  <a:solidFill>
                    <a:srgbClr val="FF0000"/>
                  </a:solidFill>
                  <a:latin typeface="Times New Roman - 23"/>
                </a:rPr>
                <a:t> </a:t>
              </a:r>
              <a:r>
                <a:rPr lang="en-US" altLang="en-US" b="1" dirty="0" err="1" smtClean="0">
                  <a:solidFill>
                    <a:srgbClr val="FF0000"/>
                  </a:solidFill>
                  <a:latin typeface="Times New Roman - 23"/>
                </a:rPr>
                <a:t>sagt</a:t>
              </a:r>
              <a:r>
                <a:rPr lang="en-US" altLang="en-US" b="1" dirty="0">
                  <a:solidFill>
                    <a:srgbClr val="FF0000"/>
                  </a:solidFill>
                  <a:latin typeface="Times New Roman - 23"/>
                </a:rPr>
                <a:t> </a:t>
              </a:r>
              <a:r>
                <a:rPr lang="en-US" altLang="en-US" b="1" dirty="0" smtClean="0">
                  <a:solidFill>
                    <a:srgbClr val="FF0000"/>
                  </a:solidFill>
                  <a:latin typeface="Times New Roman - 23"/>
                </a:rPr>
                <a:t>man…?</a:t>
              </a:r>
              <a:endParaRPr lang="en-US" altLang="en-US" b="1" dirty="0">
                <a:solidFill>
                  <a:srgbClr val="FF0000"/>
                </a:solidFill>
                <a:latin typeface="Times New Roman - 23"/>
              </a:endParaRPr>
            </a:p>
          </p:txBody>
        </p:sp>
      </p:grpSp>
      <p:sp>
        <p:nvSpPr>
          <p:cNvPr id="6" name="TextBox 34"/>
          <p:cNvSpPr txBox="1">
            <a:spLocks noChangeArrowheads="1"/>
          </p:cNvSpPr>
          <p:nvPr/>
        </p:nvSpPr>
        <p:spPr bwMode="auto">
          <a:xfrm>
            <a:off x="31828" y="21531"/>
            <a:ext cx="4043363" cy="20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869" tIns="35934" rIns="71869" bIns="35934">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dirty="0">
                <a:solidFill>
                  <a:prstClr val="black"/>
                </a:solidFill>
                <a:latin typeface="Times New Roman - 27"/>
              </a:rPr>
              <a:t>1 </a:t>
            </a:r>
            <a:r>
              <a:rPr lang="en-US" altLang="en-US" sz="1800" b="1" dirty="0" smtClean="0">
                <a:solidFill>
                  <a:prstClr val="black"/>
                </a:solidFill>
                <a:latin typeface="Times New Roman - 27"/>
              </a:rPr>
              <a:t>Ask a question</a:t>
            </a:r>
            <a:br>
              <a:rPr lang="en-US" altLang="en-US" sz="1800" b="1" dirty="0" smtClean="0">
                <a:solidFill>
                  <a:prstClr val="black"/>
                </a:solidFill>
                <a:latin typeface="Times New Roman - 27"/>
              </a:rPr>
            </a:br>
            <a:r>
              <a:rPr lang="en-US" altLang="en-US" sz="1800" b="1" dirty="0" smtClean="0">
                <a:solidFill>
                  <a:prstClr val="black"/>
                </a:solidFill>
                <a:latin typeface="Times New Roman - 27"/>
              </a:rPr>
              <a:t>2 Give an answer</a:t>
            </a:r>
            <a:endParaRPr lang="en-US" altLang="en-US" sz="1800" b="1" dirty="0">
              <a:solidFill>
                <a:prstClr val="black"/>
              </a:solidFill>
              <a:latin typeface="Times New Roman - 27"/>
            </a:endParaRPr>
          </a:p>
          <a:p>
            <a:pPr eaLnBrk="1" hangingPunct="1"/>
            <a:r>
              <a:rPr lang="en-US" altLang="en-US" sz="1800" b="1" dirty="0" smtClean="0">
                <a:solidFill>
                  <a:prstClr val="black"/>
                </a:solidFill>
                <a:latin typeface="Times New Roman - 27"/>
              </a:rPr>
              <a:t>3 </a:t>
            </a:r>
            <a:r>
              <a:rPr lang="en-US" altLang="en-US" sz="1800" b="1" dirty="0">
                <a:solidFill>
                  <a:prstClr val="black"/>
                </a:solidFill>
                <a:latin typeface="Times New Roman - 27"/>
              </a:rPr>
              <a:t>Agreeing</a:t>
            </a:r>
          </a:p>
          <a:p>
            <a:pPr eaLnBrk="1" hangingPunct="1"/>
            <a:r>
              <a:rPr lang="en-US" altLang="en-US" sz="1800" b="1" dirty="0" smtClean="0">
                <a:solidFill>
                  <a:prstClr val="black"/>
                </a:solidFill>
                <a:latin typeface="Times New Roman - 27"/>
              </a:rPr>
              <a:t>4 </a:t>
            </a:r>
            <a:r>
              <a:rPr lang="en-US" altLang="en-US" sz="1800" b="1" dirty="0">
                <a:solidFill>
                  <a:prstClr val="black"/>
                </a:solidFill>
                <a:latin typeface="Times New Roman - 27"/>
              </a:rPr>
              <a:t>Disagreeing</a:t>
            </a:r>
          </a:p>
          <a:p>
            <a:pPr eaLnBrk="1" hangingPunct="1"/>
            <a:r>
              <a:rPr lang="en-US" altLang="en-US" sz="1800" b="1" dirty="0" smtClean="0">
                <a:solidFill>
                  <a:prstClr val="black"/>
                </a:solidFill>
                <a:latin typeface="Times New Roman - 27"/>
              </a:rPr>
              <a:t>5 Uncertainty</a:t>
            </a:r>
          </a:p>
          <a:p>
            <a:pPr eaLnBrk="1" hangingPunct="1"/>
            <a:r>
              <a:rPr lang="en-US" altLang="en-US" sz="1800" b="1" dirty="0" smtClean="0">
                <a:solidFill>
                  <a:prstClr val="black"/>
                </a:solidFill>
                <a:latin typeface="Times New Roman - 27"/>
              </a:rPr>
              <a:t>6 Disinterest</a:t>
            </a:r>
            <a:endParaRPr lang="en-US" altLang="en-US" sz="1800" b="1" dirty="0">
              <a:solidFill>
                <a:prstClr val="black"/>
              </a:solidFill>
              <a:latin typeface="Times New Roman - 27"/>
            </a:endParaRPr>
          </a:p>
          <a:p>
            <a:pPr eaLnBrk="1" hangingPunct="1"/>
            <a:r>
              <a:rPr lang="en-US" altLang="en-US" sz="1800" b="1" dirty="0" smtClean="0">
                <a:solidFill>
                  <a:prstClr val="black"/>
                </a:solidFill>
                <a:latin typeface="Times New Roman - 27"/>
              </a:rPr>
              <a:t>7 Ask someone else</a:t>
            </a:r>
            <a:endParaRPr lang="en-US" altLang="en-US" sz="1800" b="1" dirty="0">
              <a:solidFill>
                <a:prstClr val="black"/>
              </a:solidFill>
              <a:latin typeface="Times New Roman - 27"/>
            </a:endParaRPr>
          </a:p>
        </p:txBody>
      </p:sp>
      <p:grpSp>
        <p:nvGrpSpPr>
          <p:cNvPr id="7" name="Group 24"/>
          <p:cNvGrpSpPr>
            <a:grpSpLocks/>
          </p:cNvGrpSpPr>
          <p:nvPr/>
        </p:nvGrpSpPr>
        <p:grpSpPr bwMode="auto">
          <a:xfrm>
            <a:off x="6141344" y="172515"/>
            <a:ext cx="3175631" cy="1085850"/>
            <a:chOff x="7302500" y="2362200"/>
            <a:chExt cx="2689353" cy="1143123"/>
          </a:xfrm>
        </p:grpSpPr>
        <p:sp>
          <p:nvSpPr>
            <p:cNvPr id="8" name="Freeform 7"/>
            <p:cNvSpPr/>
            <p:nvPr/>
          </p:nvSpPr>
          <p:spPr>
            <a:xfrm>
              <a:off x="7302500" y="2362200"/>
              <a:ext cx="2451101" cy="1143123"/>
            </a:xfrm>
            <a:custGeom>
              <a:avLst/>
              <a:gdLst/>
              <a:ahLst/>
              <a:cxnLst/>
              <a:rect l="0" t="0" r="0" b="0"/>
              <a:pathLst>
                <a:path w="2451101" h="1143001">
                  <a:moveTo>
                    <a:pt x="90424" y="220345"/>
                  </a:moveTo>
                  <a:lnTo>
                    <a:pt x="167513" y="174117"/>
                  </a:lnTo>
                  <a:lnTo>
                    <a:pt x="280924" y="130556"/>
                  </a:lnTo>
                  <a:lnTo>
                    <a:pt x="437388" y="85852"/>
                  </a:lnTo>
                  <a:lnTo>
                    <a:pt x="625729" y="51181"/>
                  </a:lnTo>
                  <a:lnTo>
                    <a:pt x="799211" y="29083"/>
                  </a:lnTo>
                  <a:lnTo>
                    <a:pt x="1010412" y="10287"/>
                  </a:lnTo>
                  <a:lnTo>
                    <a:pt x="1228090" y="762"/>
                  </a:lnTo>
                  <a:lnTo>
                    <a:pt x="1402969" y="0"/>
                  </a:lnTo>
                  <a:lnTo>
                    <a:pt x="1627632" y="5461"/>
                  </a:lnTo>
                  <a:lnTo>
                    <a:pt x="1791716" y="21336"/>
                  </a:lnTo>
                  <a:lnTo>
                    <a:pt x="1981454" y="50165"/>
                  </a:lnTo>
                  <a:lnTo>
                    <a:pt x="2170811" y="103124"/>
                  </a:lnTo>
                  <a:lnTo>
                    <a:pt x="2259203" y="139954"/>
                  </a:lnTo>
                  <a:lnTo>
                    <a:pt x="2329815" y="178435"/>
                  </a:lnTo>
                  <a:lnTo>
                    <a:pt x="2386076" y="223393"/>
                  </a:lnTo>
                  <a:lnTo>
                    <a:pt x="2428240" y="274955"/>
                  </a:lnTo>
                  <a:lnTo>
                    <a:pt x="2451100" y="346456"/>
                  </a:lnTo>
                  <a:lnTo>
                    <a:pt x="2445131" y="405257"/>
                  </a:lnTo>
                  <a:lnTo>
                    <a:pt x="2411730" y="475869"/>
                  </a:lnTo>
                  <a:lnTo>
                    <a:pt x="2357247" y="527050"/>
                  </a:lnTo>
                  <a:lnTo>
                    <a:pt x="2289048" y="570992"/>
                  </a:lnTo>
                  <a:lnTo>
                    <a:pt x="2213102" y="606298"/>
                  </a:lnTo>
                  <a:lnTo>
                    <a:pt x="2107692" y="645033"/>
                  </a:lnTo>
                  <a:lnTo>
                    <a:pt x="1977009" y="671322"/>
                  </a:lnTo>
                  <a:lnTo>
                    <a:pt x="1841754" y="687070"/>
                  </a:lnTo>
                  <a:lnTo>
                    <a:pt x="1694307" y="693039"/>
                  </a:lnTo>
                  <a:lnTo>
                    <a:pt x="1698752" y="756285"/>
                  </a:lnTo>
                  <a:lnTo>
                    <a:pt x="1669415" y="820547"/>
                  </a:lnTo>
                  <a:lnTo>
                    <a:pt x="1618615" y="891413"/>
                  </a:lnTo>
                  <a:lnTo>
                    <a:pt x="1548130" y="951738"/>
                  </a:lnTo>
                  <a:lnTo>
                    <a:pt x="1439799" y="1025398"/>
                  </a:lnTo>
                  <a:lnTo>
                    <a:pt x="1355852" y="1067308"/>
                  </a:lnTo>
                  <a:lnTo>
                    <a:pt x="1252982" y="1107567"/>
                  </a:lnTo>
                  <a:lnTo>
                    <a:pt x="1133221" y="1143000"/>
                  </a:lnTo>
                  <a:lnTo>
                    <a:pt x="1244473" y="1063244"/>
                  </a:lnTo>
                  <a:lnTo>
                    <a:pt x="1368171" y="959104"/>
                  </a:lnTo>
                  <a:lnTo>
                    <a:pt x="1414399" y="900303"/>
                  </a:lnTo>
                  <a:lnTo>
                    <a:pt x="1442720" y="838200"/>
                  </a:lnTo>
                  <a:lnTo>
                    <a:pt x="1446276" y="787400"/>
                  </a:lnTo>
                  <a:lnTo>
                    <a:pt x="1428369" y="742442"/>
                  </a:lnTo>
                  <a:lnTo>
                    <a:pt x="1390523" y="693420"/>
                  </a:lnTo>
                  <a:lnTo>
                    <a:pt x="1137666" y="687959"/>
                  </a:lnTo>
                  <a:lnTo>
                    <a:pt x="940308" y="677545"/>
                  </a:lnTo>
                  <a:lnTo>
                    <a:pt x="751459" y="660781"/>
                  </a:lnTo>
                  <a:lnTo>
                    <a:pt x="618744" y="642747"/>
                  </a:lnTo>
                  <a:lnTo>
                    <a:pt x="473075" y="615823"/>
                  </a:lnTo>
                  <a:lnTo>
                    <a:pt x="360807" y="592328"/>
                  </a:lnTo>
                  <a:lnTo>
                    <a:pt x="237109" y="552958"/>
                  </a:lnTo>
                  <a:lnTo>
                    <a:pt x="108839" y="492760"/>
                  </a:lnTo>
                  <a:lnTo>
                    <a:pt x="60198" y="464566"/>
                  </a:lnTo>
                  <a:lnTo>
                    <a:pt x="24511" y="432943"/>
                  </a:lnTo>
                  <a:lnTo>
                    <a:pt x="0" y="393446"/>
                  </a:lnTo>
                  <a:lnTo>
                    <a:pt x="2540" y="343535"/>
                  </a:lnTo>
                  <a:lnTo>
                    <a:pt x="8509" y="305435"/>
                  </a:lnTo>
                  <a:lnTo>
                    <a:pt x="43815" y="259461"/>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9" name="TextBox 23"/>
            <p:cNvSpPr txBox="1">
              <a:spLocks noChangeArrowheads="1"/>
            </p:cNvSpPr>
            <p:nvPr/>
          </p:nvSpPr>
          <p:spPr bwMode="auto">
            <a:xfrm>
              <a:off x="7759700" y="2501900"/>
              <a:ext cx="2232153" cy="48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err="1" smtClean="0">
                  <a:solidFill>
                    <a:srgbClr val="FF0000"/>
                  </a:solidFill>
                  <a:latin typeface="Times New Roman - 24"/>
                </a:rPr>
                <a:t>Ja,das</a:t>
              </a:r>
              <a:r>
                <a:rPr lang="en-US" altLang="en-US" b="1" dirty="0" smtClean="0">
                  <a:solidFill>
                    <a:srgbClr val="FF0000"/>
                  </a:solidFill>
                  <a:latin typeface="Times New Roman - 24"/>
                </a:rPr>
                <a:t> </a:t>
              </a:r>
              <a:r>
                <a:rPr lang="en-US" altLang="en-US" b="1" dirty="0" err="1">
                  <a:solidFill>
                    <a:srgbClr val="FF0000"/>
                  </a:solidFill>
                  <a:latin typeface="Times New Roman - 24"/>
                </a:rPr>
                <a:t>stimmt</a:t>
              </a:r>
              <a:r>
                <a:rPr lang="en-US" altLang="en-US" b="1" dirty="0">
                  <a:solidFill>
                    <a:srgbClr val="FF0000"/>
                  </a:solidFill>
                  <a:latin typeface="Times New Roman - 24"/>
                </a:rPr>
                <a:t>.</a:t>
              </a:r>
            </a:p>
          </p:txBody>
        </p:sp>
      </p:grpSp>
      <p:grpSp>
        <p:nvGrpSpPr>
          <p:cNvPr id="10" name="Group 30"/>
          <p:cNvGrpSpPr>
            <a:grpSpLocks/>
          </p:cNvGrpSpPr>
          <p:nvPr/>
        </p:nvGrpSpPr>
        <p:grpSpPr bwMode="auto">
          <a:xfrm>
            <a:off x="6578820" y="810691"/>
            <a:ext cx="2395477" cy="1320800"/>
            <a:chOff x="2260600" y="5994400"/>
            <a:chExt cx="2783973" cy="1193801"/>
          </a:xfrm>
        </p:grpSpPr>
        <p:sp>
          <p:nvSpPr>
            <p:cNvPr id="11" name="Freeform 10"/>
            <p:cNvSpPr/>
            <p:nvPr/>
          </p:nvSpPr>
          <p:spPr>
            <a:xfrm>
              <a:off x="2260600" y="5994400"/>
              <a:ext cx="2783973" cy="1193801"/>
            </a:xfrm>
            <a:custGeom>
              <a:avLst/>
              <a:gdLst/>
              <a:ahLst/>
              <a:cxnLst/>
              <a:rect l="0" t="0" r="0" b="0"/>
              <a:pathLst>
                <a:path w="2783460" h="1193801">
                  <a:moveTo>
                    <a:pt x="102743" y="230124"/>
                  </a:moveTo>
                  <a:lnTo>
                    <a:pt x="190246" y="181864"/>
                  </a:lnTo>
                  <a:lnTo>
                    <a:pt x="319024" y="136398"/>
                  </a:lnTo>
                  <a:lnTo>
                    <a:pt x="496697" y="89662"/>
                  </a:lnTo>
                  <a:lnTo>
                    <a:pt x="710565" y="53467"/>
                  </a:lnTo>
                  <a:lnTo>
                    <a:pt x="907669" y="30353"/>
                  </a:lnTo>
                  <a:lnTo>
                    <a:pt x="1147318" y="10795"/>
                  </a:lnTo>
                  <a:lnTo>
                    <a:pt x="1394587" y="762"/>
                  </a:lnTo>
                  <a:lnTo>
                    <a:pt x="1593215" y="0"/>
                  </a:lnTo>
                  <a:lnTo>
                    <a:pt x="1848358" y="5715"/>
                  </a:lnTo>
                  <a:lnTo>
                    <a:pt x="2034540" y="22225"/>
                  </a:lnTo>
                  <a:lnTo>
                    <a:pt x="2250059" y="52451"/>
                  </a:lnTo>
                  <a:lnTo>
                    <a:pt x="2465197" y="107696"/>
                  </a:lnTo>
                  <a:lnTo>
                    <a:pt x="2565527" y="146177"/>
                  </a:lnTo>
                  <a:lnTo>
                    <a:pt x="2645664" y="186309"/>
                  </a:lnTo>
                  <a:lnTo>
                    <a:pt x="2709545" y="233299"/>
                  </a:lnTo>
                  <a:lnTo>
                    <a:pt x="2757551" y="287147"/>
                  </a:lnTo>
                  <a:lnTo>
                    <a:pt x="2783459" y="361823"/>
                  </a:lnTo>
                  <a:lnTo>
                    <a:pt x="2776601" y="423291"/>
                  </a:lnTo>
                  <a:lnTo>
                    <a:pt x="2738628" y="497078"/>
                  </a:lnTo>
                  <a:lnTo>
                    <a:pt x="2676779" y="550418"/>
                  </a:lnTo>
                  <a:lnTo>
                    <a:pt x="2599309" y="596392"/>
                  </a:lnTo>
                  <a:lnTo>
                    <a:pt x="2513203" y="633222"/>
                  </a:lnTo>
                  <a:lnTo>
                    <a:pt x="2393442" y="673735"/>
                  </a:lnTo>
                  <a:lnTo>
                    <a:pt x="2245106" y="701167"/>
                  </a:lnTo>
                  <a:lnTo>
                    <a:pt x="2091436" y="717550"/>
                  </a:lnTo>
                  <a:lnTo>
                    <a:pt x="1924050" y="723900"/>
                  </a:lnTo>
                  <a:lnTo>
                    <a:pt x="1929003" y="789940"/>
                  </a:lnTo>
                  <a:lnTo>
                    <a:pt x="1895856" y="856996"/>
                  </a:lnTo>
                  <a:lnTo>
                    <a:pt x="1838071" y="931037"/>
                  </a:lnTo>
                  <a:lnTo>
                    <a:pt x="1758061" y="994029"/>
                  </a:lnTo>
                  <a:lnTo>
                    <a:pt x="1634998" y="1070991"/>
                  </a:lnTo>
                  <a:lnTo>
                    <a:pt x="1539748" y="1114806"/>
                  </a:lnTo>
                  <a:lnTo>
                    <a:pt x="1422908" y="1156843"/>
                  </a:lnTo>
                  <a:lnTo>
                    <a:pt x="1286891" y="1193800"/>
                  </a:lnTo>
                  <a:lnTo>
                    <a:pt x="1413256" y="1110488"/>
                  </a:lnTo>
                  <a:lnTo>
                    <a:pt x="1553718" y="1001776"/>
                  </a:lnTo>
                  <a:lnTo>
                    <a:pt x="1606169" y="940308"/>
                  </a:lnTo>
                  <a:lnTo>
                    <a:pt x="1638427" y="875411"/>
                  </a:lnTo>
                  <a:lnTo>
                    <a:pt x="1642364" y="822452"/>
                  </a:lnTo>
                  <a:lnTo>
                    <a:pt x="1622044" y="775462"/>
                  </a:lnTo>
                  <a:lnTo>
                    <a:pt x="1579118" y="724281"/>
                  </a:lnTo>
                  <a:lnTo>
                    <a:pt x="1291971" y="718566"/>
                  </a:lnTo>
                  <a:lnTo>
                    <a:pt x="1067816" y="707644"/>
                  </a:lnTo>
                  <a:lnTo>
                    <a:pt x="853313" y="690118"/>
                  </a:lnTo>
                  <a:lnTo>
                    <a:pt x="702691" y="671322"/>
                  </a:lnTo>
                  <a:lnTo>
                    <a:pt x="537210" y="643255"/>
                  </a:lnTo>
                  <a:lnTo>
                    <a:pt x="409702" y="618617"/>
                  </a:lnTo>
                  <a:lnTo>
                    <a:pt x="269240" y="577596"/>
                  </a:lnTo>
                  <a:lnTo>
                    <a:pt x="123698" y="514604"/>
                  </a:lnTo>
                  <a:lnTo>
                    <a:pt x="68326" y="485267"/>
                  </a:lnTo>
                  <a:lnTo>
                    <a:pt x="27813" y="452247"/>
                  </a:lnTo>
                  <a:lnTo>
                    <a:pt x="0" y="410972"/>
                  </a:lnTo>
                  <a:lnTo>
                    <a:pt x="2794" y="358775"/>
                  </a:lnTo>
                  <a:lnTo>
                    <a:pt x="9652" y="319024"/>
                  </a:lnTo>
                  <a:lnTo>
                    <a:pt x="49784" y="271018"/>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12" name="TextBox 29"/>
            <p:cNvSpPr txBox="1">
              <a:spLocks noChangeArrowheads="1"/>
            </p:cNvSpPr>
            <p:nvPr/>
          </p:nvSpPr>
          <p:spPr bwMode="auto">
            <a:xfrm>
              <a:off x="2817315" y="6185157"/>
              <a:ext cx="1848393" cy="42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b="1" dirty="0" err="1" smtClean="0">
                  <a:solidFill>
                    <a:srgbClr val="FF0000"/>
                  </a:solidFill>
                  <a:latin typeface="Times New Roman - 24"/>
                </a:rPr>
                <a:t>Ich</a:t>
              </a:r>
              <a:r>
                <a:rPr lang="en-US" altLang="en-US" b="1" dirty="0" smtClean="0">
                  <a:solidFill>
                    <a:srgbClr val="FF0000"/>
                  </a:solidFill>
                  <a:latin typeface="Times New Roman - 24"/>
                </a:rPr>
                <a:t> </a:t>
              </a:r>
              <a:r>
                <a:rPr lang="en-US" altLang="en-US" b="1" dirty="0" err="1">
                  <a:solidFill>
                    <a:srgbClr val="FF0000"/>
                  </a:solidFill>
                  <a:latin typeface="Times New Roman - 24"/>
                </a:rPr>
                <a:t>auch</a:t>
              </a:r>
              <a:r>
                <a:rPr lang="en-US" altLang="en-US" b="1" dirty="0">
                  <a:solidFill>
                    <a:srgbClr val="FF0000"/>
                  </a:solidFill>
                  <a:latin typeface="Times New Roman - 24"/>
                </a:rPr>
                <a:t>.</a:t>
              </a:r>
            </a:p>
          </p:txBody>
        </p:sp>
      </p:grpSp>
      <p:grpSp>
        <p:nvGrpSpPr>
          <p:cNvPr id="13" name="Group 12"/>
          <p:cNvGrpSpPr>
            <a:grpSpLocks/>
          </p:cNvGrpSpPr>
          <p:nvPr/>
        </p:nvGrpSpPr>
        <p:grpSpPr bwMode="auto">
          <a:xfrm>
            <a:off x="5850206" y="2798682"/>
            <a:ext cx="3257599" cy="1355725"/>
            <a:chOff x="342900" y="1282700"/>
            <a:chExt cx="2806700" cy="1353429"/>
          </a:xfrm>
        </p:grpSpPr>
        <p:sp>
          <p:nvSpPr>
            <p:cNvPr id="14" name="Freeform 13"/>
            <p:cNvSpPr/>
            <p:nvPr/>
          </p:nvSpPr>
          <p:spPr>
            <a:xfrm>
              <a:off x="342900" y="1282700"/>
              <a:ext cx="2623654" cy="1353429"/>
            </a:xfrm>
            <a:custGeom>
              <a:avLst/>
              <a:gdLst/>
              <a:ahLst/>
              <a:cxnLst/>
              <a:rect l="0" t="0" r="0" b="0"/>
              <a:pathLst>
                <a:path w="2624075" h="1353567">
                  <a:moveTo>
                    <a:pt x="96774" y="260858"/>
                  </a:moveTo>
                  <a:lnTo>
                    <a:pt x="179324" y="206121"/>
                  </a:lnTo>
                  <a:lnTo>
                    <a:pt x="300736" y="154686"/>
                  </a:lnTo>
                  <a:lnTo>
                    <a:pt x="468249" y="101727"/>
                  </a:lnTo>
                  <a:lnTo>
                    <a:pt x="669925" y="60579"/>
                  </a:lnTo>
                  <a:lnTo>
                    <a:pt x="855599" y="34417"/>
                  </a:lnTo>
                  <a:lnTo>
                    <a:pt x="1081786" y="12192"/>
                  </a:lnTo>
                  <a:lnTo>
                    <a:pt x="1314831" y="762"/>
                  </a:lnTo>
                  <a:lnTo>
                    <a:pt x="1502029" y="0"/>
                  </a:lnTo>
                  <a:lnTo>
                    <a:pt x="1742567" y="6477"/>
                  </a:lnTo>
                  <a:lnTo>
                    <a:pt x="1918208" y="25273"/>
                  </a:lnTo>
                  <a:lnTo>
                    <a:pt x="2121281" y="59436"/>
                  </a:lnTo>
                  <a:lnTo>
                    <a:pt x="2324100" y="122047"/>
                  </a:lnTo>
                  <a:lnTo>
                    <a:pt x="2418715" y="165735"/>
                  </a:lnTo>
                  <a:lnTo>
                    <a:pt x="2494280" y="211328"/>
                  </a:lnTo>
                  <a:lnTo>
                    <a:pt x="2554478" y="264541"/>
                  </a:lnTo>
                  <a:lnTo>
                    <a:pt x="2599690" y="325501"/>
                  </a:lnTo>
                  <a:lnTo>
                    <a:pt x="2624074" y="410337"/>
                  </a:lnTo>
                  <a:lnTo>
                    <a:pt x="2617724" y="480060"/>
                  </a:lnTo>
                  <a:lnTo>
                    <a:pt x="2582037" y="563626"/>
                  </a:lnTo>
                  <a:lnTo>
                    <a:pt x="2523617" y="624078"/>
                  </a:lnTo>
                  <a:lnTo>
                    <a:pt x="2450592" y="676275"/>
                  </a:lnTo>
                  <a:lnTo>
                    <a:pt x="2369312" y="717931"/>
                  </a:lnTo>
                  <a:lnTo>
                    <a:pt x="2256536" y="763905"/>
                  </a:lnTo>
                  <a:lnTo>
                    <a:pt x="2116582" y="795020"/>
                  </a:lnTo>
                  <a:lnTo>
                    <a:pt x="1971802" y="813689"/>
                  </a:lnTo>
                  <a:lnTo>
                    <a:pt x="1813941" y="820547"/>
                  </a:lnTo>
                  <a:lnTo>
                    <a:pt x="1818640" y="895604"/>
                  </a:lnTo>
                  <a:lnTo>
                    <a:pt x="1787271" y="971677"/>
                  </a:lnTo>
                  <a:lnTo>
                    <a:pt x="1732915" y="1055624"/>
                  </a:lnTo>
                  <a:lnTo>
                    <a:pt x="1657477" y="1127125"/>
                  </a:lnTo>
                  <a:lnTo>
                    <a:pt x="1541399" y="1214247"/>
                  </a:lnTo>
                  <a:lnTo>
                    <a:pt x="1451610" y="1264031"/>
                  </a:lnTo>
                  <a:lnTo>
                    <a:pt x="1341374" y="1311529"/>
                  </a:lnTo>
                  <a:lnTo>
                    <a:pt x="1213231" y="1353566"/>
                  </a:lnTo>
                  <a:lnTo>
                    <a:pt x="1332357" y="1259205"/>
                  </a:lnTo>
                  <a:lnTo>
                    <a:pt x="1464818" y="1135761"/>
                  </a:lnTo>
                  <a:lnTo>
                    <a:pt x="1514221" y="1066038"/>
                  </a:lnTo>
                  <a:lnTo>
                    <a:pt x="1544574" y="992632"/>
                  </a:lnTo>
                  <a:lnTo>
                    <a:pt x="1548384" y="932434"/>
                  </a:lnTo>
                  <a:lnTo>
                    <a:pt x="1529207" y="879221"/>
                  </a:lnTo>
                  <a:lnTo>
                    <a:pt x="1488694" y="821182"/>
                  </a:lnTo>
                  <a:lnTo>
                    <a:pt x="1217930" y="814705"/>
                  </a:lnTo>
                  <a:lnTo>
                    <a:pt x="1006729" y="802386"/>
                  </a:lnTo>
                  <a:lnTo>
                    <a:pt x="804545" y="782447"/>
                  </a:lnTo>
                  <a:lnTo>
                    <a:pt x="662432" y="761111"/>
                  </a:lnTo>
                  <a:lnTo>
                    <a:pt x="506476" y="729234"/>
                  </a:lnTo>
                  <a:lnTo>
                    <a:pt x="386334" y="701548"/>
                  </a:lnTo>
                  <a:lnTo>
                    <a:pt x="253873" y="654812"/>
                  </a:lnTo>
                  <a:lnTo>
                    <a:pt x="116586" y="583565"/>
                  </a:lnTo>
                  <a:lnTo>
                    <a:pt x="64389" y="550164"/>
                  </a:lnTo>
                  <a:lnTo>
                    <a:pt x="26289" y="512699"/>
                  </a:lnTo>
                  <a:lnTo>
                    <a:pt x="0" y="465963"/>
                  </a:lnTo>
                  <a:lnTo>
                    <a:pt x="2667" y="406908"/>
                  </a:lnTo>
                  <a:lnTo>
                    <a:pt x="9144" y="361569"/>
                  </a:lnTo>
                  <a:lnTo>
                    <a:pt x="46863" y="307340"/>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15" name="TextBox 11"/>
            <p:cNvSpPr txBox="1">
              <a:spLocks noChangeArrowheads="1"/>
            </p:cNvSpPr>
            <p:nvPr/>
          </p:nvSpPr>
          <p:spPr bwMode="auto">
            <a:xfrm>
              <a:off x="609600" y="1536699"/>
              <a:ext cx="2540000" cy="36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dirty="0" smtClean="0">
                  <a:solidFill>
                    <a:srgbClr val="FF0000"/>
                  </a:solidFill>
                  <a:latin typeface="Times New Roman - 23"/>
                </a:rPr>
                <a:t>Nein, das </a:t>
              </a:r>
              <a:r>
                <a:rPr lang="en-US" altLang="en-US" sz="1800" b="1" dirty="0" err="1">
                  <a:solidFill>
                    <a:srgbClr val="FF0000"/>
                  </a:solidFill>
                  <a:latin typeface="Times New Roman - 23"/>
                </a:rPr>
                <a:t>stimmt</a:t>
              </a:r>
              <a:r>
                <a:rPr lang="en-US" altLang="en-US" sz="1800" b="1" dirty="0">
                  <a:solidFill>
                    <a:srgbClr val="FF0000"/>
                  </a:solidFill>
                  <a:latin typeface="Times New Roman - 23"/>
                </a:rPr>
                <a:t> </a:t>
              </a:r>
              <a:r>
                <a:rPr lang="en-US" altLang="en-US" sz="1800" b="1" dirty="0" err="1">
                  <a:solidFill>
                    <a:srgbClr val="FF0000"/>
                  </a:solidFill>
                  <a:latin typeface="Times New Roman - 23"/>
                </a:rPr>
                <a:t>nicht</a:t>
              </a:r>
              <a:r>
                <a:rPr lang="en-US" altLang="en-US" sz="1800" b="1" dirty="0">
                  <a:solidFill>
                    <a:srgbClr val="FF0000"/>
                  </a:solidFill>
                  <a:latin typeface="Times New Roman - 23"/>
                </a:rPr>
                <a:t>.</a:t>
              </a:r>
            </a:p>
          </p:txBody>
        </p:sp>
      </p:grpSp>
      <p:grpSp>
        <p:nvGrpSpPr>
          <p:cNvPr id="18" name="Group 21"/>
          <p:cNvGrpSpPr>
            <a:grpSpLocks/>
          </p:cNvGrpSpPr>
          <p:nvPr/>
        </p:nvGrpSpPr>
        <p:grpSpPr bwMode="auto">
          <a:xfrm>
            <a:off x="6621292" y="4586505"/>
            <a:ext cx="2481263" cy="965200"/>
            <a:chOff x="6731000" y="3898900"/>
            <a:chExt cx="2163954" cy="1152976"/>
          </a:xfrm>
        </p:grpSpPr>
        <p:sp>
          <p:nvSpPr>
            <p:cNvPr id="19" name="Freeform 18"/>
            <p:cNvSpPr/>
            <p:nvPr/>
          </p:nvSpPr>
          <p:spPr>
            <a:xfrm>
              <a:off x="6731000" y="3898900"/>
              <a:ext cx="2163954" cy="1152976"/>
            </a:xfrm>
            <a:custGeom>
              <a:avLst/>
              <a:gdLst/>
              <a:ahLst/>
              <a:cxnLst/>
              <a:rect l="0" t="0" r="0" b="0"/>
              <a:pathLst>
                <a:path w="2163954" h="1153288">
                  <a:moveTo>
                    <a:pt x="79883" y="222377"/>
                  </a:moveTo>
                  <a:lnTo>
                    <a:pt x="147828" y="175768"/>
                  </a:lnTo>
                  <a:lnTo>
                    <a:pt x="248031" y="131826"/>
                  </a:lnTo>
                  <a:lnTo>
                    <a:pt x="386080" y="86614"/>
                  </a:lnTo>
                  <a:lnTo>
                    <a:pt x="552323" y="51562"/>
                  </a:lnTo>
                  <a:lnTo>
                    <a:pt x="705612" y="29337"/>
                  </a:lnTo>
                  <a:lnTo>
                    <a:pt x="891921" y="10414"/>
                  </a:lnTo>
                  <a:lnTo>
                    <a:pt x="1084326" y="762"/>
                  </a:lnTo>
                  <a:lnTo>
                    <a:pt x="1238631" y="0"/>
                  </a:lnTo>
                  <a:lnTo>
                    <a:pt x="1436878" y="5588"/>
                  </a:lnTo>
                  <a:lnTo>
                    <a:pt x="1581785" y="21590"/>
                  </a:lnTo>
                  <a:lnTo>
                    <a:pt x="1749298" y="50673"/>
                  </a:lnTo>
                  <a:lnTo>
                    <a:pt x="1916430" y="103886"/>
                  </a:lnTo>
                  <a:lnTo>
                    <a:pt x="1994535" y="141224"/>
                  </a:lnTo>
                  <a:lnTo>
                    <a:pt x="2056892" y="180213"/>
                  </a:lnTo>
                  <a:lnTo>
                    <a:pt x="2106549" y="225425"/>
                  </a:lnTo>
                  <a:lnTo>
                    <a:pt x="2143760" y="277368"/>
                  </a:lnTo>
                  <a:lnTo>
                    <a:pt x="2163953" y="349631"/>
                  </a:lnTo>
                  <a:lnTo>
                    <a:pt x="2158746" y="408940"/>
                  </a:lnTo>
                  <a:lnTo>
                    <a:pt x="2129155" y="480187"/>
                  </a:lnTo>
                  <a:lnTo>
                    <a:pt x="2081022" y="531876"/>
                  </a:lnTo>
                  <a:lnTo>
                    <a:pt x="2020951" y="576199"/>
                  </a:lnTo>
                  <a:lnTo>
                    <a:pt x="1953895" y="611759"/>
                  </a:lnTo>
                  <a:lnTo>
                    <a:pt x="1860677" y="650875"/>
                  </a:lnTo>
                  <a:lnTo>
                    <a:pt x="1745234" y="677418"/>
                  </a:lnTo>
                  <a:lnTo>
                    <a:pt x="1625981" y="693293"/>
                  </a:lnTo>
                  <a:lnTo>
                    <a:pt x="1495679" y="699262"/>
                  </a:lnTo>
                  <a:lnTo>
                    <a:pt x="1499743" y="763143"/>
                  </a:lnTo>
                  <a:lnTo>
                    <a:pt x="1473835" y="828040"/>
                  </a:lnTo>
                  <a:lnTo>
                    <a:pt x="1429131" y="899414"/>
                  </a:lnTo>
                  <a:lnTo>
                    <a:pt x="1366774" y="960374"/>
                  </a:lnTo>
                  <a:lnTo>
                    <a:pt x="1271143" y="1034669"/>
                  </a:lnTo>
                  <a:lnTo>
                    <a:pt x="1196975" y="1076960"/>
                  </a:lnTo>
                  <a:lnTo>
                    <a:pt x="1106170" y="1117600"/>
                  </a:lnTo>
                  <a:lnTo>
                    <a:pt x="1000506" y="1153287"/>
                  </a:lnTo>
                  <a:lnTo>
                    <a:pt x="1098550" y="1072896"/>
                  </a:lnTo>
                  <a:lnTo>
                    <a:pt x="1207897" y="967740"/>
                  </a:lnTo>
                  <a:lnTo>
                    <a:pt x="1248791" y="908304"/>
                  </a:lnTo>
                  <a:lnTo>
                    <a:pt x="1273683" y="845820"/>
                  </a:lnTo>
                  <a:lnTo>
                    <a:pt x="1276858" y="794512"/>
                  </a:lnTo>
                  <a:lnTo>
                    <a:pt x="1260983" y="749046"/>
                  </a:lnTo>
                  <a:lnTo>
                    <a:pt x="1227582" y="699770"/>
                  </a:lnTo>
                  <a:lnTo>
                    <a:pt x="1004316" y="694182"/>
                  </a:lnTo>
                  <a:lnTo>
                    <a:pt x="830072" y="683641"/>
                  </a:lnTo>
                  <a:lnTo>
                    <a:pt x="663448" y="666750"/>
                  </a:lnTo>
                  <a:lnTo>
                    <a:pt x="546354" y="648589"/>
                  </a:lnTo>
                  <a:lnTo>
                    <a:pt x="417703" y="621284"/>
                  </a:lnTo>
                  <a:lnTo>
                    <a:pt x="318516" y="597662"/>
                  </a:lnTo>
                  <a:lnTo>
                    <a:pt x="209296" y="557784"/>
                  </a:lnTo>
                  <a:lnTo>
                    <a:pt x="96139" y="497078"/>
                  </a:lnTo>
                  <a:lnTo>
                    <a:pt x="53213" y="468757"/>
                  </a:lnTo>
                  <a:lnTo>
                    <a:pt x="21590" y="437007"/>
                  </a:lnTo>
                  <a:lnTo>
                    <a:pt x="0" y="397129"/>
                  </a:lnTo>
                  <a:lnTo>
                    <a:pt x="2159" y="346710"/>
                  </a:lnTo>
                  <a:lnTo>
                    <a:pt x="7493" y="308229"/>
                  </a:lnTo>
                  <a:lnTo>
                    <a:pt x="38608" y="261874"/>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20" name="TextBox 20"/>
            <p:cNvSpPr txBox="1">
              <a:spLocks noChangeArrowheads="1"/>
            </p:cNvSpPr>
            <p:nvPr/>
          </p:nvSpPr>
          <p:spPr bwMode="auto">
            <a:xfrm>
              <a:off x="7086600" y="4051300"/>
              <a:ext cx="1803400" cy="5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0000"/>
                  </a:solidFill>
                  <a:latin typeface="Times New Roman - 24"/>
                </a:rPr>
                <a:t>Du spinnst!</a:t>
              </a:r>
            </a:p>
          </p:txBody>
        </p:sp>
      </p:grpSp>
      <p:grpSp>
        <p:nvGrpSpPr>
          <p:cNvPr id="27" name="Group 27"/>
          <p:cNvGrpSpPr>
            <a:grpSpLocks/>
          </p:cNvGrpSpPr>
          <p:nvPr/>
        </p:nvGrpSpPr>
        <p:grpSpPr bwMode="auto">
          <a:xfrm>
            <a:off x="3903868" y="5352402"/>
            <a:ext cx="3330715" cy="949325"/>
            <a:chOff x="7353300" y="787400"/>
            <a:chExt cx="2163792" cy="1153846"/>
          </a:xfrm>
        </p:grpSpPr>
        <p:sp>
          <p:nvSpPr>
            <p:cNvPr id="28" name="Freeform 27"/>
            <p:cNvSpPr/>
            <p:nvPr/>
          </p:nvSpPr>
          <p:spPr>
            <a:xfrm>
              <a:off x="7353300" y="787400"/>
              <a:ext cx="2163792" cy="1153846"/>
            </a:xfrm>
            <a:custGeom>
              <a:avLst/>
              <a:gdLst/>
              <a:ahLst/>
              <a:cxnLst/>
              <a:rect l="0" t="0" r="0" b="0"/>
              <a:pathLst>
                <a:path w="2163954" h="1153288">
                  <a:moveTo>
                    <a:pt x="79883" y="222377"/>
                  </a:moveTo>
                  <a:lnTo>
                    <a:pt x="147828" y="175768"/>
                  </a:lnTo>
                  <a:lnTo>
                    <a:pt x="248031" y="131826"/>
                  </a:lnTo>
                  <a:lnTo>
                    <a:pt x="386080" y="86614"/>
                  </a:lnTo>
                  <a:lnTo>
                    <a:pt x="552323" y="51562"/>
                  </a:lnTo>
                  <a:lnTo>
                    <a:pt x="705612" y="29337"/>
                  </a:lnTo>
                  <a:lnTo>
                    <a:pt x="891921" y="10414"/>
                  </a:lnTo>
                  <a:lnTo>
                    <a:pt x="1084326" y="762"/>
                  </a:lnTo>
                  <a:lnTo>
                    <a:pt x="1238631" y="0"/>
                  </a:lnTo>
                  <a:lnTo>
                    <a:pt x="1436878" y="5588"/>
                  </a:lnTo>
                  <a:lnTo>
                    <a:pt x="1581785" y="21590"/>
                  </a:lnTo>
                  <a:lnTo>
                    <a:pt x="1749298" y="50673"/>
                  </a:lnTo>
                  <a:lnTo>
                    <a:pt x="1916430" y="103886"/>
                  </a:lnTo>
                  <a:lnTo>
                    <a:pt x="1994535" y="141224"/>
                  </a:lnTo>
                  <a:lnTo>
                    <a:pt x="2056892" y="180213"/>
                  </a:lnTo>
                  <a:lnTo>
                    <a:pt x="2106549" y="225425"/>
                  </a:lnTo>
                  <a:lnTo>
                    <a:pt x="2143760" y="277368"/>
                  </a:lnTo>
                  <a:lnTo>
                    <a:pt x="2163953" y="349631"/>
                  </a:lnTo>
                  <a:lnTo>
                    <a:pt x="2158746" y="408940"/>
                  </a:lnTo>
                  <a:lnTo>
                    <a:pt x="2129155" y="480187"/>
                  </a:lnTo>
                  <a:lnTo>
                    <a:pt x="2081022" y="531876"/>
                  </a:lnTo>
                  <a:lnTo>
                    <a:pt x="2020951" y="576199"/>
                  </a:lnTo>
                  <a:lnTo>
                    <a:pt x="1953895" y="611759"/>
                  </a:lnTo>
                  <a:lnTo>
                    <a:pt x="1860677" y="650875"/>
                  </a:lnTo>
                  <a:lnTo>
                    <a:pt x="1745234" y="677418"/>
                  </a:lnTo>
                  <a:lnTo>
                    <a:pt x="1625981" y="693293"/>
                  </a:lnTo>
                  <a:lnTo>
                    <a:pt x="1495679" y="699262"/>
                  </a:lnTo>
                  <a:lnTo>
                    <a:pt x="1499743" y="763143"/>
                  </a:lnTo>
                  <a:lnTo>
                    <a:pt x="1473835" y="828040"/>
                  </a:lnTo>
                  <a:lnTo>
                    <a:pt x="1429131" y="899414"/>
                  </a:lnTo>
                  <a:lnTo>
                    <a:pt x="1366774" y="960374"/>
                  </a:lnTo>
                  <a:lnTo>
                    <a:pt x="1271143" y="1034669"/>
                  </a:lnTo>
                  <a:lnTo>
                    <a:pt x="1196975" y="1076960"/>
                  </a:lnTo>
                  <a:lnTo>
                    <a:pt x="1106170" y="1117600"/>
                  </a:lnTo>
                  <a:lnTo>
                    <a:pt x="1000506" y="1153287"/>
                  </a:lnTo>
                  <a:lnTo>
                    <a:pt x="1098550" y="1072896"/>
                  </a:lnTo>
                  <a:lnTo>
                    <a:pt x="1207897" y="967740"/>
                  </a:lnTo>
                  <a:lnTo>
                    <a:pt x="1248791" y="908304"/>
                  </a:lnTo>
                  <a:lnTo>
                    <a:pt x="1273683" y="845820"/>
                  </a:lnTo>
                  <a:lnTo>
                    <a:pt x="1276858" y="794512"/>
                  </a:lnTo>
                  <a:lnTo>
                    <a:pt x="1260983" y="749046"/>
                  </a:lnTo>
                  <a:lnTo>
                    <a:pt x="1227582" y="699770"/>
                  </a:lnTo>
                  <a:lnTo>
                    <a:pt x="1004316" y="694182"/>
                  </a:lnTo>
                  <a:lnTo>
                    <a:pt x="830072" y="683641"/>
                  </a:lnTo>
                  <a:lnTo>
                    <a:pt x="663448" y="666750"/>
                  </a:lnTo>
                  <a:lnTo>
                    <a:pt x="546354" y="648589"/>
                  </a:lnTo>
                  <a:lnTo>
                    <a:pt x="417703" y="621284"/>
                  </a:lnTo>
                  <a:lnTo>
                    <a:pt x="318516" y="597662"/>
                  </a:lnTo>
                  <a:lnTo>
                    <a:pt x="209296" y="557784"/>
                  </a:lnTo>
                  <a:lnTo>
                    <a:pt x="96139" y="497078"/>
                  </a:lnTo>
                  <a:lnTo>
                    <a:pt x="53213" y="468757"/>
                  </a:lnTo>
                  <a:lnTo>
                    <a:pt x="21590" y="437007"/>
                  </a:lnTo>
                  <a:lnTo>
                    <a:pt x="0" y="397129"/>
                  </a:lnTo>
                  <a:lnTo>
                    <a:pt x="2159" y="346710"/>
                  </a:lnTo>
                  <a:lnTo>
                    <a:pt x="7493" y="308229"/>
                  </a:lnTo>
                  <a:lnTo>
                    <a:pt x="38608" y="261874"/>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29" name="TextBox 26"/>
            <p:cNvSpPr txBox="1">
              <a:spLocks noChangeArrowheads="1"/>
            </p:cNvSpPr>
            <p:nvPr/>
          </p:nvSpPr>
          <p:spPr bwMode="auto">
            <a:xfrm>
              <a:off x="7578942" y="883730"/>
              <a:ext cx="1828800" cy="101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err="1" smtClean="0">
                  <a:solidFill>
                    <a:srgbClr val="FF0000"/>
                  </a:solidFill>
                  <a:latin typeface="Times New Roman - 24"/>
                </a:rPr>
                <a:t>Ich</a:t>
              </a:r>
              <a:r>
                <a:rPr lang="en-US" altLang="en-US" b="1" dirty="0" smtClean="0">
                  <a:solidFill>
                    <a:srgbClr val="FF0000"/>
                  </a:solidFill>
                  <a:latin typeface="Times New Roman - 24"/>
                </a:rPr>
                <a:t> </a:t>
              </a:r>
              <a:r>
                <a:rPr lang="en-US" altLang="en-US" b="1" dirty="0" err="1" smtClean="0">
                  <a:solidFill>
                    <a:srgbClr val="FF0000"/>
                  </a:solidFill>
                  <a:latin typeface="Times New Roman - 24"/>
                </a:rPr>
                <a:t>weiß</a:t>
              </a:r>
              <a:r>
                <a:rPr lang="en-US" altLang="en-US" b="1" dirty="0" smtClean="0">
                  <a:solidFill>
                    <a:srgbClr val="FF0000"/>
                  </a:solidFill>
                  <a:latin typeface="Times New Roman - 24"/>
                </a:rPr>
                <a:t> </a:t>
              </a:r>
              <a:r>
                <a:rPr lang="en-US" altLang="en-US" b="1" dirty="0" err="1" smtClean="0">
                  <a:solidFill>
                    <a:srgbClr val="FF0000"/>
                  </a:solidFill>
                  <a:latin typeface="Times New Roman - 24"/>
                </a:rPr>
                <a:t>es</a:t>
              </a:r>
              <a:r>
                <a:rPr lang="en-US" altLang="en-US" b="1" dirty="0" smtClean="0">
                  <a:solidFill>
                    <a:srgbClr val="FF0000"/>
                  </a:solidFill>
                  <a:latin typeface="Times New Roman - 24"/>
                </a:rPr>
                <a:t> </a:t>
              </a:r>
              <a:r>
                <a:rPr lang="en-US" altLang="en-US" b="1" dirty="0" err="1" smtClean="0">
                  <a:solidFill>
                    <a:srgbClr val="FF0000"/>
                  </a:solidFill>
                  <a:latin typeface="Times New Roman - 24"/>
                </a:rPr>
                <a:t>nicht</a:t>
              </a:r>
              <a:r>
                <a:rPr lang="en-US" altLang="en-US" b="1" dirty="0">
                  <a:solidFill>
                    <a:srgbClr val="FF0000"/>
                  </a:solidFill>
                  <a:latin typeface="Times New Roman - 24"/>
                </a:rPr>
                <a:t>.</a:t>
              </a:r>
            </a:p>
          </p:txBody>
        </p:sp>
      </p:grpSp>
      <p:grpSp>
        <p:nvGrpSpPr>
          <p:cNvPr id="33" name="Group 9"/>
          <p:cNvGrpSpPr>
            <a:grpSpLocks/>
          </p:cNvGrpSpPr>
          <p:nvPr/>
        </p:nvGrpSpPr>
        <p:grpSpPr bwMode="auto">
          <a:xfrm>
            <a:off x="118131" y="2341274"/>
            <a:ext cx="3105150" cy="1610190"/>
            <a:chOff x="609600" y="4010040"/>
            <a:chExt cx="2832101" cy="1971663"/>
          </a:xfrm>
        </p:grpSpPr>
        <p:sp>
          <p:nvSpPr>
            <p:cNvPr id="34" name="Freeform 33"/>
            <p:cNvSpPr/>
            <p:nvPr/>
          </p:nvSpPr>
          <p:spPr>
            <a:xfrm>
              <a:off x="609600" y="4010040"/>
              <a:ext cx="2832101" cy="1971663"/>
            </a:xfrm>
            <a:custGeom>
              <a:avLst/>
              <a:gdLst/>
              <a:ahLst/>
              <a:cxnLst/>
              <a:rect l="0" t="0" r="0" b="0"/>
              <a:pathLst>
                <a:path w="2832101" h="1333501">
                  <a:moveTo>
                    <a:pt x="104521" y="257048"/>
                  </a:moveTo>
                  <a:lnTo>
                    <a:pt x="193548" y="203200"/>
                  </a:lnTo>
                  <a:lnTo>
                    <a:pt x="324485" y="152400"/>
                  </a:lnTo>
                  <a:lnTo>
                    <a:pt x="505333" y="100203"/>
                  </a:lnTo>
                  <a:lnTo>
                    <a:pt x="723011" y="59690"/>
                  </a:lnTo>
                  <a:lnTo>
                    <a:pt x="923417" y="33909"/>
                  </a:lnTo>
                  <a:lnTo>
                    <a:pt x="1167384" y="11938"/>
                  </a:lnTo>
                  <a:lnTo>
                    <a:pt x="1418971" y="889"/>
                  </a:lnTo>
                  <a:lnTo>
                    <a:pt x="1621028" y="0"/>
                  </a:lnTo>
                  <a:lnTo>
                    <a:pt x="1880616" y="6350"/>
                  </a:lnTo>
                  <a:lnTo>
                    <a:pt x="2070227" y="24892"/>
                  </a:lnTo>
                  <a:lnTo>
                    <a:pt x="2289429" y="58547"/>
                  </a:lnTo>
                  <a:lnTo>
                    <a:pt x="2508250" y="120269"/>
                  </a:lnTo>
                  <a:lnTo>
                    <a:pt x="2610485" y="163195"/>
                  </a:lnTo>
                  <a:lnTo>
                    <a:pt x="2692019" y="208280"/>
                  </a:lnTo>
                  <a:lnTo>
                    <a:pt x="2756916" y="260604"/>
                  </a:lnTo>
                  <a:lnTo>
                    <a:pt x="2805684" y="320802"/>
                  </a:lnTo>
                  <a:lnTo>
                    <a:pt x="2832100" y="404241"/>
                  </a:lnTo>
                  <a:lnTo>
                    <a:pt x="2825242" y="472821"/>
                  </a:lnTo>
                  <a:lnTo>
                    <a:pt x="2786634" y="555244"/>
                  </a:lnTo>
                  <a:lnTo>
                    <a:pt x="2723642" y="614807"/>
                  </a:lnTo>
                  <a:lnTo>
                    <a:pt x="2644902" y="666242"/>
                  </a:lnTo>
                  <a:lnTo>
                    <a:pt x="2557145" y="707263"/>
                  </a:lnTo>
                  <a:lnTo>
                    <a:pt x="2435225" y="752602"/>
                  </a:lnTo>
                  <a:lnTo>
                    <a:pt x="2284222" y="783209"/>
                  </a:lnTo>
                  <a:lnTo>
                    <a:pt x="2128012" y="801497"/>
                  </a:lnTo>
                  <a:lnTo>
                    <a:pt x="1957578" y="808482"/>
                  </a:lnTo>
                  <a:lnTo>
                    <a:pt x="1962785" y="882396"/>
                  </a:lnTo>
                  <a:lnTo>
                    <a:pt x="1928876" y="957326"/>
                  </a:lnTo>
                  <a:lnTo>
                    <a:pt x="1870202" y="1040003"/>
                  </a:lnTo>
                  <a:lnTo>
                    <a:pt x="1788795" y="1110361"/>
                  </a:lnTo>
                  <a:lnTo>
                    <a:pt x="1663573" y="1196213"/>
                  </a:lnTo>
                  <a:lnTo>
                    <a:pt x="1566545" y="1245235"/>
                  </a:lnTo>
                  <a:lnTo>
                    <a:pt x="1447673" y="1292098"/>
                  </a:lnTo>
                  <a:lnTo>
                    <a:pt x="1309370" y="1333500"/>
                  </a:lnTo>
                  <a:lnTo>
                    <a:pt x="1437894" y="1240536"/>
                  </a:lnTo>
                  <a:lnTo>
                    <a:pt x="1580769" y="1118870"/>
                  </a:lnTo>
                  <a:lnTo>
                    <a:pt x="1634236" y="1050290"/>
                  </a:lnTo>
                  <a:lnTo>
                    <a:pt x="1667002" y="977900"/>
                  </a:lnTo>
                  <a:lnTo>
                    <a:pt x="1671066" y="918718"/>
                  </a:lnTo>
                  <a:lnTo>
                    <a:pt x="1650365" y="866140"/>
                  </a:lnTo>
                  <a:lnTo>
                    <a:pt x="1606677" y="808990"/>
                  </a:lnTo>
                  <a:lnTo>
                    <a:pt x="1314450" y="802640"/>
                  </a:lnTo>
                  <a:lnTo>
                    <a:pt x="1086485" y="790448"/>
                  </a:lnTo>
                  <a:lnTo>
                    <a:pt x="868299" y="770890"/>
                  </a:lnTo>
                  <a:lnTo>
                    <a:pt x="715010" y="749935"/>
                  </a:lnTo>
                  <a:lnTo>
                    <a:pt x="546608" y="718439"/>
                  </a:lnTo>
                  <a:lnTo>
                    <a:pt x="416941" y="691134"/>
                  </a:lnTo>
                  <a:lnTo>
                    <a:pt x="273939" y="645033"/>
                  </a:lnTo>
                  <a:lnTo>
                    <a:pt x="125857" y="574802"/>
                  </a:lnTo>
                  <a:lnTo>
                    <a:pt x="69596" y="541909"/>
                  </a:lnTo>
                  <a:lnTo>
                    <a:pt x="28321" y="505206"/>
                  </a:lnTo>
                  <a:lnTo>
                    <a:pt x="0" y="459105"/>
                  </a:lnTo>
                  <a:lnTo>
                    <a:pt x="2921" y="400812"/>
                  </a:lnTo>
                  <a:lnTo>
                    <a:pt x="9906" y="356362"/>
                  </a:lnTo>
                  <a:lnTo>
                    <a:pt x="50546" y="302768"/>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35" name="TextBox 8"/>
            <p:cNvSpPr txBox="1">
              <a:spLocks noChangeArrowheads="1"/>
            </p:cNvSpPr>
            <p:nvPr/>
          </p:nvSpPr>
          <p:spPr bwMode="auto">
            <a:xfrm>
              <a:off x="1010199" y="4102788"/>
              <a:ext cx="2311400" cy="101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smtClean="0">
                  <a:solidFill>
                    <a:srgbClr val="FF0000"/>
                  </a:solidFill>
                  <a:latin typeface="Times New Roman - 23"/>
                </a:rPr>
                <a:t>Und du? </a:t>
              </a:r>
              <a:br>
                <a:rPr lang="en-US" altLang="en-US" b="1" dirty="0" smtClean="0">
                  <a:solidFill>
                    <a:srgbClr val="FF0000"/>
                  </a:solidFill>
                  <a:latin typeface="Times New Roman - 23"/>
                </a:rPr>
              </a:br>
              <a:r>
                <a:rPr lang="en-US" altLang="en-US" b="1" dirty="0" smtClean="0">
                  <a:solidFill>
                    <a:srgbClr val="FF0000"/>
                  </a:solidFill>
                  <a:latin typeface="Times New Roman - 23"/>
                </a:rPr>
                <a:t>Was </a:t>
              </a:r>
              <a:r>
                <a:rPr lang="en-US" altLang="en-US" b="1" dirty="0" err="1">
                  <a:solidFill>
                    <a:srgbClr val="FF0000"/>
                  </a:solidFill>
                  <a:latin typeface="Times New Roman - 23"/>
                </a:rPr>
                <a:t>denkst</a:t>
              </a:r>
              <a:r>
                <a:rPr lang="en-US" altLang="en-US" b="1" dirty="0">
                  <a:solidFill>
                    <a:srgbClr val="FF0000"/>
                  </a:solidFill>
                  <a:latin typeface="Times New Roman - 23"/>
                </a:rPr>
                <a:t> du?</a:t>
              </a:r>
            </a:p>
          </p:txBody>
        </p:sp>
      </p:grpSp>
      <p:pic>
        <p:nvPicPr>
          <p:cNvPr id="37" name="Picture 3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5564" y="2338540"/>
            <a:ext cx="927288" cy="795219"/>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5684" y="682933"/>
            <a:ext cx="1801600" cy="864281"/>
          </a:xfrm>
          <a:prstGeom prst="rect">
            <a:avLst/>
          </a:prstGeom>
        </p:spPr>
      </p:pic>
      <p:sp>
        <p:nvSpPr>
          <p:cNvPr id="44" name="Freeform 43"/>
          <p:cNvSpPr/>
          <p:nvPr/>
        </p:nvSpPr>
        <p:spPr bwMode="auto">
          <a:xfrm>
            <a:off x="6323242" y="3805016"/>
            <a:ext cx="2481263" cy="965200"/>
          </a:xfrm>
          <a:custGeom>
            <a:avLst/>
            <a:gdLst/>
            <a:ahLst/>
            <a:cxnLst/>
            <a:rect l="0" t="0" r="0" b="0"/>
            <a:pathLst>
              <a:path w="2163954" h="1153288">
                <a:moveTo>
                  <a:pt x="79883" y="222377"/>
                </a:moveTo>
                <a:lnTo>
                  <a:pt x="147828" y="175768"/>
                </a:lnTo>
                <a:lnTo>
                  <a:pt x="248031" y="131826"/>
                </a:lnTo>
                <a:lnTo>
                  <a:pt x="386080" y="86614"/>
                </a:lnTo>
                <a:lnTo>
                  <a:pt x="552323" y="51562"/>
                </a:lnTo>
                <a:lnTo>
                  <a:pt x="705612" y="29337"/>
                </a:lnTo>
                <a:lnTo>
                  <a:pt x="891921" y="10414"/>
                </a:lnTo>
                <a:lnTo>
                  <a:pt x="1084326" y="762"/>
                </a:lnTo>
                <a:lnTo>
                  <a:pt x="1238631" y="0"/>
                </a:lnTo>
                <a:lnTo>
                  <a:pt x="1436878" y="5588"/>
                </a:lnTo>
                <a:lnTo>
                  <a:pt x="1581785" y="21590"/>
                </a:lnTo>
                <a:lnTo>
                  <a:pt x="1749298" y="50673"/>
                </a:lnTo>
                <a:lnTo>
                  <a:pt x="1916430" y="103886"/>
                </a:lnTo>
                <a:lnTo>
                  <a:pt x="1994535" y="141224"/>
                </a:lnTo>
                <a:lnTo>
                  <a:pt x="2056892" y="180213"/>
                </a:lnTo>
                <a:lnTo>
                  <a:pt x="2106549" y="225425"/>
                </a:lnTo>
                <a:lnTo>
                  <a:pt x="2143760" y="277368"/>
                </a:lnTo>
                <a:lnTo>
                  <a:pt x="2163953" y="349631"/>
                </a:lnTo>
                <a:lnTo>
                  <a:pt x="2158746" y="408940"/>
                </a:lnTo>
                <a:lnTo>
                  <a:pt x="2129155" y="480187"/>
                </a:lnTo>
                <a:lnTo>
                  <a:pt x="2081022" y="531876"/>
                </a:lnTo>
                <a:lnTo>
                  <a:pt x="2020951" y="576199"/>
                </a:lnTo>
                <a:lnTo>
                  <a:pt x="1953895" y="611759"/>
                </a:lnTo>
                <a:lnTo>
                  <a:pt x="1860677" y="650875"/>
                </a:lnTo>
                <a:lnTo>
                  <a:pt x="1745234" y="677418"/>
                </a:lnTo>
                <a:lnTo>
                  <a:pt x="1625981" y="693293"/>
                </a:lnTo>
                <a:lnTo>
                  <a:pt x="1495679" y="699262"/>
                </a:lnTo>
                <a:lnTo>
                  <a:pt x="1499743" y="763143"/>
                </a:lnTo>
                <a:lnTo>
                  <a:pt x="1473835" y="828040"/>
                </a:lnTo>
                <a:lnTo>
                  <a:pt x="1429131" y="899414"/>
                </a:lnTo>
                <a:lnTo>
                  <a:pt x="1366774" y="960374"/>
                </a:lnTo>
                <a:lnTo>
                  <a:pt x="1271143" y="1034669"/>
                </a:lnTo>
                <a:lnTo>
                  <a:pt x="1196975" y="1076960"/>
                </a:lnTo>
                <a:lnTo>
                  <a:pt x="1106170" y="1117600"/>
                </a:lnTo>
                <a:lnTo>
                  <a:pt x="1000506" y="1153287"/>
                </a:lnTo>
                <a:lnTo>
                  <a:pt x="1098550" y="1072896"/>
                </a:lnTo>
                <a:lnTo>
                  <a:pt x="1207897" y="967740"/>
                </a:lnTo>
                <a:lnTo>
                  <a:pt x="1248791" y="908304"/>
                </a:lnTo>
                <a:lnTo>
                  <a:pt x="1273683" y="845820"/>
                </a:lnTo>
                <a:lnTo>
                  <a:pt x="1276858" y="794512"/>
                </a:lnTo>
                <a:lnTo>
                  <a:pt x="1260983" y="749046"/>
                </a:lnTo>
                <a:lnTo>
                  <a:pt x="1227582" y="699770"/>
                </a:lnTo>
                <a:lnTo>
                  <a:pt x="1004316" y="694182"/>
                </a:lnTo>
                <a:lnTo>
                  <a:pt x="830072" y="683641"/>
                </a:lnTo>
                <a:lnTo>
                  <a:pt x="663448" y="666750"/>
                </a:lnTo>
                <a:lnTo>
                  <a:pt x="546354" y="648589"/>
                </a:lnTo>
                <a:lnTo>
                  <a:pt x="417703" y="621284"/>
                </a:lnTo>
                <a:lnTo>
                  <a:pt x="318516" y="597662"/>
                </a:lnTo>
                <a:lnTo>
                  <a:pt x="209296" y="557784"/>
                </a:lnTo>
                <a:lnTo>
                  <a:pt x="96139" y="497078"/>
                </a:lnTo>
                <a:lnTo>
                  <a:pt x="53213" y="468757"/>
                </a:lnTo>
                <a:lnTo>
                  <a:pt x="21590" y="437007"/>
                </a:lnTo>
                <a:lnTo>
                  <a:pt x="0" y="397129"/>
                </a:lnTo>
                <a:lnTo>
                  <a:pt x="2159" y="346710"/>
                </a:lnTo>
                <a:lnTo>
                  <a:pt x="7493" y="308229"/>
                </a:lnTo>
                <a:lnTo>
                  <a:pt x="38608" y="261874"/>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42" name="TextBox 29"/>
          <p:cNvSpPr txBox="1">
            <a:spLocks noChangeArrowheads="1"/>
          </p:cNvSpPr>
          <p:nvPr/>
        </p:nvSpPr>
        <p:spPr bwMode="auto">
          <a:xfrm>
            <a:off x="6862333" y="3853828"/>
            <a:ext cx="1590455" cy="46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b="1" dirty="0" err="1" smtClean="0">
                <a:solidFill>
                  <a:srgbClr val="FF0000"/>
                </a:solidFill>
                <a:latin typeface="Times New Roman - 24"/>
              </a:rPr>
              <a:t>Ich</a:t>
            </a:r>
            <a:r>
              <a:rPr lang="en-US" altLang="en-US" b="1" dirty="0" smtClean="0">
                <a:solidFill>
                  <a:srgbClr val="FF0000"/>
                </a:solidFill>
                <a:latin typeface="Times New Roman - 24"/>
              </a:rPr>
              <a:t> </a:t>
            </a:r>
            <a:r>
              <a:rPr lang="en-US" altLang="en-US" b="1" dirty="0" err="1" smtClean="0">
                <a:solidFill>
                  <a:srgbClr val="FF0000"/>
                </a:solidFill>
                <a:latin typeface="Times New Roman - 24"/>
              </a:rPr>
              <a:t>nicht</a:t>
            </a:r>
            <a:r>
              <a:rPr lang="en-US" altLang="en-US" b="1" dirty="0" smtClean="0">
                <a:solidFill>
                  <a:srgbClr val="FF0000"/>
                </a:solidFill>
                <a:latin typeface="Times New Roman - 24"/>
              </a:rPr>
              <a:t>.</a:t>
            </a:r>
            <a:endParaRPr lang="en-US" altLang="en-US" b="1" dirty="0">
              <a:solidFill>
                <a:srgbClr val="FF0000"/>
              </a:solidFill>
              <a:latin typeface="Times New Roman - 24"/>
            </a:endParaRPr>
          </a:p>
        </p:txBody>
      </p:sp>
      <p:pic>
        <p:nvPicPr>
          <p:cNvPr id="17" name="Picture 16"/>
          <p:cNvPicPr>
            <a:picLocks noChangeAspect="1"/>
          </p:cNvPicPr>
          <p:nvPr/>
        </p:nvPicPr>
        <p:blipFill>
          <a:blip r:embed="rId5"/>
          <a:stretch>
            <a:fillRect/>
          </a:stretch>
        </p:blipFill>
        <p:spPr>
          <a:xfrm>
            <a:off x="118131" y="4003588"/>
            <a:ext cx="1801633" cy="2763795"/>
          </a:xfrm>
          <a:prstGeom prst="rect">
            <a:avLst/>
          </a:prstGeom>
        </p:spPr>
      </p:pic>
      <p:grpSp>
        <p:nvGrpSpPr>
          <p:cNvPr id="49" name="Group 15"/>
          <p:cNvGrpSpPr>
            <a:grpSpLocks/>
          </p:cNvGrpSpPr>
          <p:nvPr/>
        </p:nvGrpSpPr>
        <p:grpSpPr bwMode="auto">
          <a:xfrm>
            <a:off x="2843374" y="105900"/>
            <a:ext cx="3465512" cy="990600"/>
            <a:chOff x="4584700" y="292100"/>
            <a:chExt cx="2451101" cy="1078690"/>
          </a:xfrm>
        </p:grpSpPr>
        <p:sp>
          <p:nvSpPr>
            <p:cNvPr id="50" name="Freeform 49"/>
            <p:cNvSpPr/>
            <p:nvPr/>
          </p:nvSpPr>
          <p:spPr>
            <a:xfrm>
              <a:off x="4584700" y="292100"/>
              <a:ext cx="2451101" cy="1078690"/>
            </a:xfrm>
            <a:custGeom>
              <a:avLst/>
              <a:gdLst/>
              <a:ahLst/>
              <a:cxnLst/>
              <a:rect l="0" t="0" r="0" b="0"/>
              <a:pathLst>
                <a:path w="2451101" h="1079501">
                  <a:moveTo>
                    <a:pt x="90551" y="208026"/>
                  </a:moveTo>
                  <a:lnTo>
                    <a:pt x="167513" y="164465"/>
                  </a:lnTo>
                  <a:lnTo>
                    <a:pt x="280924" y="123317"/>
                  </a:lnTo>
                  <a:lnTo>
                    <a:pt x="437261" y="81026"/>
                  </a:lnTo>
                  <a:lnTo>
                    <a:pt x="625729" y="48260"/>
                  </a:lnTo>
                  <a:lnTo>
                    <a:pt x="799211" y="27432"/>
                  </a:lnTo>
                  <a:lnTo>
                    <a:pt x="1010412" y="9652"/>
                  </a:lnTo>
                  <a:lnTo>
                    <a:pt x="1228090" y="635"/>
                  </a:lnTo>
                  <a:lnTo>
                    <a:pt x="1402969" y="0"/>
                  </a:lnTo>
                  <a:lnTo>
                    <a:pt x="1627632" y="5207"/>
                  </a:lnTo>
                  <a:lnTo>
                    <a:pt x="1791716" y="20193"/>
                  </a:lnTo>
                  <a:lnTo>
                    <a:pt x="1981454" y="47371"/>
                  </a:lnTo>
                  <a:lnTo>
                    <a:pt x="2170811" y="97409"/>
                  </a:lnTo>
                  <a:lnTo>
                    <a:pt x="2259203" y="132080"/>
                  </a:lnTo>
                  <a:lnTo>
                    <a:pt x="2329942" y="168529"/>
                  </a:lnTo>
                  <a:lnTo>
                    <a:pt x="2385949" y="210947"/>
                  </a:lnTo>
                  <a:lnTo>
                    <a:pt x="2428240" y="259715"/>
                  </a:lnTo>
                  <a:lnTo>
                    <a:pt x="2451100" y="327279"/>
                  </a:lnTo>
                  <a:lnTo>
                    <a:pt x="2445258" y="382778"/>
                  </a:lnTo>
                  <a:lnTo>
                    <a:pt x="2411857" y="449453"/>
                  </a:lnTo>
                  <a:lnTo>
                    <a:pt x="2357247" y="497713"/>
                  </a:lnTo>
                  <a:lnTo>
                    <a:pt x="2289175" y="539369"/>
                  </a:lnTo>
                  <a:lnTo>
                    <a:pt x="2213102" y="572516"/>
                  </a:lnTo>
                  <a:lnTo>
                    <a:pt x="2107692" y="609219"/>
                  </a:lnTo>
                  <a:lnTo>
                    <a:pt x="1977009" y="634111"/>
                  </a:lnTo>
                  <a:lnTo>
                    <a:pt x="1841754" y="648843"/>
                  </a:lnTo>
                  <a:lnTo>
                    <a:pt x="1694307" y="654558"/>
                  </a:lnTo>
                  <a:lnTo>
                    <a:pt x="1698752" y="714248"/>
                  </a:lnTo>
                  <a:lnTo>
                    <a:pt x="1669415" y="774954"/>
                  </a:lnTo>
                  <a:lnTo>
                    <a:pt x="1618615" y="841883"/>
                  </a:lnTo>
                  <a:lnTo>
                    <a:pt x="1548130" y="898906"/>
                  </a:lnTo>
                  <a:lnTo>
                    <a:pt x="1439799" y="968375"/>
                  </a:lnTo>
                  <a:lnTo>
                    <a:pt x="1355725" y="1008126"/>
                  </a:lnTo>
                  <a:lnTo>
                    <a:pt x="1252855" y="1045972"/>
                  </a:lnTo>
                  <a:lnTo>
                    <a:pt x="1133221" y="1079500"/>
                  </a:lnTo>
                  <a:lnTo>
                    <a:pt x="1244346" y="1004189"/>
                  </a:lnTo>
                  <a:lnTo>
                    <a:pt x="1368044" y="905764"/>
                  </a:lnTo>
                  <a:lnTo>
                    <a:pt x="1414399" y="850265"/>
                  </a:lnTo>
                  <a:lnTo>
                    <a:pt x="1442720" y="791718"/>
                  </a:lnTo>
                  <a:lnTo>
                    <a:pt x="1446276" y="743712"/>
                  </a:lnTo>
                  <a:lnTo>
                    <a:pt x="1428369" y="701167"/>
                  </a:lnTo>
                  <a:lnTo>
                    <a:pt x="1390523" y="654939"/>
                  </a:lnTo>
                  <a:lnTo>
                    <a:pt x="1137539" y="649732"/>
                  </a:lnTo>
                  <a:lnTo>
                    <a:pt x="940308" y="639953"/>
                  </a:lnTo>
                  <a:lnTo>
                    <a:pt x="751459" y="624078"/>
                  </a:lnTo>
                  <a:lnTo>
                    <a:pt x="618744" y="607060"/>
                  </a:lnTo>
                  <a:lnTo>
                    <a:pt x="473075" y="581533"/>
                  </a:lnTo>
                  <a:lnTo>
                    <a:pt x="360807" y="559435"/>
                  </a:lnTo>
                  <a:lnTo>
                    <a:pt x="237109" y="522224"/>
                  </a:lnTo>
                  <a:lnTo>
                    <a:pt x="108839" y="465328"/>
                  </a:lnTo>
                  <a:lnTo>
                    <a:pt x="60198" y="438785"/>
                  </a:lnTo>
                  <a:lnTo>
                    <a:pt x="24511" y="408940"/>
                  </a:lnTo>
                  <a:lnTo>
                    <a:pt x="0" y="371602"/>
                  </a:lnTo>
                  <a:lnTo>
                    <a:pt x="2540" y="324485"/>
                  </a:lnTo>
                  <a:lnTo>
                    <a:pt x="8509" y="288417"/>
                  </a:lnTo>
                  <a:lnTo>
                    <a:pt x="43815" y="245110"/>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a:solidFill>
                  <a:srgbClr val="FF0000"/>
                </a:solidFill>
              </a:endParaRPr>
            </a:p>
          </p:txBody>
        </p:sp>
        <p:sp>
          <p:nvSpPr>
            <p:cNvPr id="51" name="TextBox 14"/>
            <p:cNvSpPr txBox="1">
              <a:spLocks noChangeArrowheads="1"/>
            </p:cNvSpPr>
            <p:nvPr/>
          </p:nvSpPr>
          <p:spPr bwMode="auto">
            <a:xfrm>
              <a:off x="4972656" y="362478"/>
              <a:ext cx="2019300" cy="50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err="1" smtClean="0">
                  <a:solidFill>
                    <a:srgbClr val="FF0000"/>
                  </a:solidFill>
                  <a:latin typeface="Times New Roman - 23"/>
                </a:rPr>
                <a:t>Ich</a:t>
              </a:r>
              <a:r>
                <a:rPr lang="en-US" altLang="en-US" b="1" dirty="0" smtClean="0">
                  <a:solidFill>
                    <a:srgbClr val="FF0000"/>
                  </a:solidFill>
                  <a:latin typeface="Times New Roman - 23"/>
                </a:rPr>
                <a:t> </a:t>
              </a:r>
              <a:r>
                <a:rPr lang="en-US" altLang="en-US" b="1" dirty="0" err="1" smtClean="0">
                  <a:solidFill>
                    <a:srgbClr val="FF0000"/>
                  </a:solidFill>
                  <a:latin typeface="Times New Roman - 23"/>
                </a:rPr>
                <a:t>denke</a:t>
              </a:r>
              <a:r>
                <a:rPr lang="en-US" altLang="en-US" b="1" dirty="0" smtClean="0">
                  <a:solidFill>
                    <a:srgbClr val="FF0000"/>
                  </a:solidFill>
                  <a:latin typeface="Times New Roman - 23"/>
                </a:rPr>
                <a:t>, …</a:t>
              </a:r>
              <a:r>
                <a:rPr lang="en-US" altLang="en-US" b="1" dirty="0" err="1" smtClean="0">
                  <a:solidFill>
                    <a:srgbClr val="FF0000"/>
                  </a:solidFill>
                  <a:latin typeface="Times New Roman - 23"/>
                </a:rPr>
                <a:t>ist</a:t>
              </a:r>
              <a:r>
                <a:rPr lang="en-US" altLang="en-US" b="1" dirty="0" smtClean="0">
                  <a:solidFill>
                    <a:srgbClr val="FF0000"/>
                  </a:solidFill>
                  <a:latin typeface="Times New Roman - 23"/>
                </a:rPr>
                <a:t>…</a:t>
              </a:r>
              <a:endParaRPr lang="en-US" altLang="en-US" b="1" dirty="0">
                <a:solidFill>
                  <a:srgbClr val="FF0000"/>
                </a:solidFill>
                <a:latin typeface="Times New Roman - 23"/>
              </a:endParaRPr>
            </a:p>
          </p:txBody>
        </p:sp>
      </p:grpSp>
      <p:grpSp>
        <p:nvGrpSpPr>
          <p:cNvPr id="46" name="Group 9"/>
          <p:cNvGrpSpPr>
            <a:grpSpLocks/>
          </p:cNvGrpSpPr>
          <p:nvPr/>
        </p:nvGrpSpPr>
        <p:grpSpPr bwMode="auto">
          <a:xfrm>
            <a:off x="2189310" y="4139822"/>
            <a:ext cx="3105150" cy="1610190"/>
            <a:chOff x="609600" y="4010040"/>
            <a:chExt cx="2832101" cy="1971663"/>
          </a:xfrm>
        </p:grpSpPr>
        <p:sp>
          <p:nvSpPr>
            <p:cNvPr id="47" name="Freeform 46"/>
            <p:cNvSpPr/>
            <p:nvPr/>
          </p:nvSpPr>
          <p:spPr>
            <a:xfrm>
              <a:off x="609600" y="4010040"/>
              <a:ext cx="2832101" cy="1971663"/>
            </a:xfrm>
            <a:custGeom>
              <a:avLst/>
              <a:gdLst/>
              <a:ahLst/>
              <a:cxnLst/>
              <a:rect l="0" t="0" r="0" b="0"/>
              <a:pathLst>
                <a:path w="2832101" h="1333501">
                  <a:moveTo>
                    <a:pt x="104521" y="257048"/>
                  </a:moveTo>
                  <a:lnTo>
                    <a:pt x="193548" y="203200"/>
                  </a:lnTo>
                  <a:lnTo>
                    <a:pt x="324485" y="152400"/>
                  </a:lnTo>
                  <a:lnTo>
                    <a:pt x="505333" y="100203"/>
                  </a:lnTo>
                  <a:lnTo>
                    <a:pt x="723011" y="59690"/>
                  </a:lnTo>
                  <a:lnTo>
                    <a:pt x="923417" y="33909"/>
                  </a:lnTo>
                  <a:lnTo>
                    <a:pt x="1167384" y="11938"/>
                  </a:lnTo>
                  <a:lnTo>
                    <a:pt x="1418971" y="889"/>
                  </a:lnTo>
                  <a:lnTo>
                    <a:pt x="1621028" y="0"/>
                  </a:lnTo>
                  <a:lnTo>
                    <a:pt x="1880616" y="6350"/>
                  </a:lnTo>
                  <a:lnTo>
                    <a:pt x="2070227" y="24892"/>
                  </a:lnTo>
                  <a:lnTo>
                    <a:pt x="2289429" y="58547"/>
                  </a:lnTo>
                  <a:lnTo>
                    <a:pt x="2508250" y="120269"/>
                  </a:lnTo>
                  <a:lnTo>
                    <a:pt x="2610485" y="163195"/>
                  </a:lnTo>
                  <a:lnTo>
                    <a:pt x="2692019" y="208280"/>
                  </a:lnTo>
                  <a:lnTo>
                    <a:pt x="2756916" y="260604"/>
                  </a:lnTo>
                  <a:lnTo>
                    <a:pt x="2805684" y="320802"/>
                  </a:lnTo>
                  <a:lnTo>
                    <a:pt x="2832100" y="404241"/>
                  </a:lnTo>
                  <a:lnTo>
                    <a:pt x="2825242" y="472821"/>
                  </a:lnTo>
                  <a:lnTo>
                    <a:pt x="2786634" y="555244"/>
                  </a:lnTo>
                  <a:lnTo>
                    <a:pt x="2723642" y="614807"/>
                  </a:lnTo>
                  <a:lnTo>
                    <a:pt x="2644902" y="666242"/>
                  </a:lnTo>
                  <a:lnTo>
                    <a:pt x="2557145" y="707263"/>
                  </a:lnTo>
                  <a:lnTo>
                    <a:pt x="2435225" y="752602"/>
                  </a:lnTo>
                  <a:lnTo>
                    <a:pt x="2284222" y="783209"/>
                  </a:lnTo>
                  <a:lnTo>
                    <a:pt x="2128012" y="801497"/>
                  </a:lnTo>
                  <a:lnTo>
                    <a:pt x="1957578" y="808482"/>
                  </a:lnTo>
                  <a:lnTo>
                    <a:pt x="1962785" y="882396"/>
                  </a:lnTo>
                  <a:lnTo>
                    <a:pt x="1928876" y="957326"/>
                  </a:lnTo>
                  <a:lnTo>
                    <a:pt x="1870202" y="1040003"/>
                  </a:lnTo>
                  <a:lnTo>
                    <a:pt x="1788795" y="1110361"/>
                  </a:lnTo>
                  <a:lnTo>
                    <a:pt x="1663573" y="1196213"/>
                  </a:lnTo>
                  <a:lnTo>
                    <a:pt x="1566545" y="1245235"/>
                  </a:lnTo>
                  <a:lnTo>
                    <a:pt x="1447673" y="1292098"/>
                  </a:lnTo>
                  <a:lnTo>
                    <a:pt x="1309370" y="1333500"/>
                  </a:lnTo>
                  <a:lnTo>
                    <a:pt x="1437894" y="1240536"/>
                  </a:lnTo>
                  <a:lnTo>
                    <a:pt x="1580769" y="1118870"/>
                  </a:lnTo>
                  <a:lnTo>
                    <a:pt x="1634236" y="1050290"/>
                  </a:lnTo>
                  <a:lnTo>
                    <a:pt x="1667002" y="977900"/>
                  </a:lnTo>
                  <a:lnTo>
                    <a:pt x="1671066" y="918718"/>
                  </a:lnTo>
                  <a:lnTo>
                    <a:pt x="1650365" y="866140"/>
                  </a:lnTo>
                  <a:lnTo>
                    <a:pt x="1606677" y="808990"/>
                  </a:lnTo>
                  <a:lnTo>
                    <a:pt x="1314450" y="802640"/>
                  </a:lnTo>
                  <a:lnTo>
                    <a:pt x="1086485" y="790448"/>
                  </a:lnTo>
                  <a:lnTo>
                    <a:pt x="868299" y="770890"/>
                  </a:lnTo>
                  <a:lnTo>
                    <a:pt x="715010" y="749935"/>
                  </a:lnTo>
                  <a:lnTo>
                    <a:pt x="546608" y="718439"/>
                  </a:lnTo>
                  <a:lnTo>
                    <a:pt x="416941" y="691134"/>
                  </a:lnTo>
                  <a:lnTo>
                    <a:pt x="273939" y="645033"/>
                  </a:lnTo>
                  <a:lnTo>
                    <a:pt x="125857" y="574802"/>
                  </a:lnTo>
                  <a:lnTo>
                    <a:pt x="69596" y="541909"/>
                  </a:lnTo>
                  <a:lnTo>
                    <a:pt x="28321" y="505206"/>
                  </a:lnTo>
                  <a:lnTo>
                    <a:pt x="0" y="459105"/>
                  </a:lnTo>
                  <a:lnTo>
                    <a:pt x="2921" y="400812"/>
                  </a:lnTo>
                  <a:lnTo>
                    <a:pt x="9906" y="356362"/>
                  </a:lnTo>
                  <a:lnTo>
                    <a:pt x="50546" y="302768"/>
                  </a:lnTo>
                  <a:close/>
                </a:path>
              </a:pathLst>
            </a:custGeom>
            <a:solidFill>
              <a:srgbClr val="FFFF00"/>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8681">
                <a:defRPr/>
              </a:pPr>
              <a:endParaRPr lang="en-US" b="1">
                <a:solidFill>
                  <a:srgbClr val="FF0000"/>
                </a:solidFill>
              </a:endParaRPr>
            </a:p>
          </p:txBody>
        </p:sp>
        <p:sp>
          <p:nvSpPr>
            <p:cNvPr id="48" name="TextBox 8"/>
            <p:cNvSpPr txBox="1">
              <a:spLocks noChangeArrowheads="1"/>
            </p:cNvSpPr>
            <p:nvPr/>
          </p:nvSpPr>
          <p:spPr bwMode="auto">
            <a:xfrm>
              <a:off x="1000542" y="4291362"/>
              <a:ext cx="2311400" cy="56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7550" eaLnBrk="0" hangingPunct="0">
                <a:defRPr sz="2400">
                  <a:solidFill>
                    <a:schemeClr val="tx1"/>
                  </a:solidFill>
                  <a:latin typeface="Times New Roman" panose="02020603050405020304" pitchFamily="18" charset="0"/>
                </a:defRPr>
              </a:lvl1pPr>
              <a:lvl2pPr marL="742950" indent="-285750" defTabSz="717550" eaLnBrk="0" hangingPunct="0">
                <a:defRPr sz="2400">
                  <a:solidFill>
                    <a:schemeClr val="tx1"/>
                  </a:solidFill>
                  <a:latin typeface="Times New Roman" panose="02020603050405020304" pitchFamily="18" charset="0"/>
                </a:defRPr>
              </a:lvl2pPr>
              <a:lvl3pPr marL="1143000" indent="-228600" defTabSz="717550" eaLnBrk="0" hangingPunct="0">
                <a:defRPr sz="2400">
                  <a:solidFill>
                    <a:schemeClr val="tx1"/>
                  </a:solidFill>
                  <a:latin typeface="Times New Roman" panose="02020603050405020304" pitchFamily="18" charset="0"/>
                </a:defRPr>
              </a:lvl3pPr>
              <a:lvl4pPr marL="1600200" indent="-228600" defTabSz="717550" eaLnBrk="0" hangingPunct="0">
                <a:defRPr sz="2400">
                  <a:solidFill>
                    <a:schemeClr val="tx1"/>
                  </a:solidFill>
                  <a:latin typeface="Times New Roman" panose="02020603050405020304" pitchFamily="18" charset="0"/>
                </a:defRPr>
              </a:lvl4pPr>
              <a:lvl5pPr marL="2057400" indent="-228600" defTabSz="717550" eaLnBrk="0" hangingPunct="0">
                <a:defRPr sz="2400">
                  <a:solidFill>
                    <a:schemeClr val="tx1"/>
                  </a:solidFill>
                  <a:latin typeface="Times New Roman" panose="02020603050405020304" pitchFamily="18" charset="0"/>
                </a:defRPr>
              </a:lvl5pPr>
              <a:lvl6pPr marL="2514600" indent="-228600" defTabSz="7175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75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75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75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dirty="0" err="1" smtClean="0">
                  <a:solidFill>
                    <a:srgbClr val="FF0000"/>
                  </a:solidFill>
                  <a:latin typeface="Times New Roman - 23"/>
                </a:rPr>
                <a:t>Es</a:t>
              </a:r>
              <a:r>
                <a:rPr lang="en-US" altLang="en-US" b="1" dirty="0" smtClean="0">
                  <a:solidFill>
                    <a:srgbClr val="FF0000"/>
                  </a:solidFill>
                  <a:latin typeface="Times New Roman - 23"/>
                </a:rPr>
                <a:t> </a:t>
              </a:r>
              <a:r>
                <a:rPr lang="en-US" altLang="en-US" b="1" dirty="0" err="1" smtClean="0">
                  <a:solidFill>
                    <a:srgbClr val="FF0000"/>
                  </a:solidFill>
                  <a:latin typeface="Times New Roman - 23"/>
                </a:rPr>
                <a:t>ist</a:t>
              </a:r>
              <a:r>
                <a:rPr lang="en-US" altLang="en-US" b="1" dirty="0" smtClean="0">
                  <a:solidFill>
                    <a:srgbClr val="FF0000"/>
                  </a:solidFill>
                  <a:latin typeface="Times New Roman - 23"/>
                </a:rPr>
                <a:t> </a:t>
              </a:r>
              <a:r>
                <a:rPr lang="en-US" altLang="en-US" b="1" dirty="0" err="1" smtClean="0">
                  <a:solidFill>
                    <a:srgbClr val="FF0000"/>
                  </a:solidFill>
                  <a:latin typeface="Times New Roman - 23"/>
                </a:rPr>
                <a:t>mir</a:t>
              </a:r>
              <a:r>
                <a:rPr lang="en-US" altLang="en-US" b="1" dirty="0" smtClean="0">
                  <a:solidFill>
                    <a:srgbClr val="FF0000"/>
                  </a:solidFill>
                  <a:latin typeface="Times New Roman - 23"/>
                </a:rPr>
                <a:t> </a:t>
              </a:r>
              <a:r>
                <a:rPr lang="en-US" altLang="en-US" b="1" dirty="0" err="1" smtClean="0">
                  <a:solidFill>
                    <a:srgbClr val="FF0000"/>
                  </a:solidFill>
                  <a:latin typeface="Times New Roman - 23"/>
                </a:rPr>
                <a:t>egal</a:t>
              </a:r>
              <a:r>
                <a:rPr lang="en-US" altLang="en-US" b="1" dirty="0" smtClean="0">
                  <a:solidFill>
                    <a:srgbClr val="FF0000"/>
                  </a:solidFill>
                  <a:latin typeface="Times New Roman - 23"/>
                </a:rPr>
                <a:t>.</a:t>
              </a:r>
              <a:endParaRPr lang="en-US" altLang="en-US" b="1" dirty="0">
                <a:solidFill>
                  <a:srgbClr val="FF0000"/>
                </a:solidFill>
                <a:latin typeface="Times New Roman - 23"/>
              </a:endParaRPr>
            </a:p>
          </p:txBody>
        </p:sp>
      </p:grpSp>
      <p:sp>
        <p:nvSpPr>
          <p:cNvPr id="52" name="Rectangle 51"/>
          <p:cNvSpPr/>
          <p:nvPr/>
        </p:nvSpPr>
        <p:spPr>
          <a:xfrm>
            <a:off x="2905828" y="926402"/>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1</a:t>
            </a:r>
            <a:endParaRPr lang="en-US" sz="5400" dirty="0">
              <a:ln w="0"/>
              <a:solidFill>
                <a:prstClr val="black"/>
              </a:solidFill>
              <a:effectLst>
                <a:outerShdw blurRad="38100" dist="19050" dir="2700000" algn="tl" rotWithShape="0">
                  <a:prstClr val="black">
                    <a:alpha val="40000"/>
                  </a:prstClr>
                </a:outerShdw>
              </a:effectLst>
            </a:endParaRPr>
          </a:p>
        </p:txBody>
      </p:sp>
      <p:sp>
        <p:nvSpPr>
          <p:cNvPr id="53" name="Rectangle 52"/>
          <p:cNvSpPr/>
          <p:nvPr/>
        </p:nvSpPr>
        <p:spPr>
          <a:xfrm>
            <a:off x="2884948" y="-103207"/>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2</a:t>
            </a:r>
            <a:endParaRPr lang="en-US" sz="5400" dirty="0">
              <a:ln w="0"/>
              <a:solidFill>
                <a:prstClr val="black"/>
              </a:solidFill>
              <a:effectLst>
                <a:outerShdw blurRad="38100" dist="19050" dir="2700000" algn="tl" rotWithShape="0">
                  <a:prstClr val="black">
                    <a:alpha val="40000"/>
                  </a:prstClr>
                </a:outerShdw>
              </a:effectLst>
            </a:endParaRPr>
          </a:p>
        </p:txBody>
      </p:sp>
      <p:sp>
        <p:nvSpPr>
          <p:cNvPr id="54" name="Rectangle 53"/>
          <p:cNvSpPr/>
          <p:nvPr/>
        </p:nvSpPr>
        <p:spPr>
          <a:xfrm>
            <a:off x="6297488" y="-8810"/>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3</a:t>
            </a:r>
            <a:endParaRPr lang="en-US" sz="5400" dirty="0">
              <a:ln w="0"/>
              <a:solidFill>
                <a:prstClr val="black"/>
              </a:solidFill>
              <a:effectLst>
                <a:outerShdw blurRad="38100" dist="19050" dir="2700000" algn="tl" rotWithShape="0">
                  <a:prstClr val="black">
                    <a:alpha val="40000"/>
                  </a:prstClr>
                </a:outerShdw>
              </a:effectLst>
            </a:endParaRPr>
          </a:p>
        </p:txBody>
      </p:sp>
      <p:sp>
        <p:nvSpPr>
          <p:cNvPr id="55" name="Rectangle 54"/>
          <p:cNvSpPr/>
          <p:nvPr/>
        </p:nvSpPr>
        <p:spPr>
          <a:xfrm>
            <a:off x="6255044" y="2429582"/>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4</a:t>
            </a:r>
            <a:endParaRPr lang="en-US" sz="5400" dirty="0">
              <a:ln w="0"/>
              <a:solidFill>
                <a:prstClr val="black"/>
              </a:solidFill>
              <a:effectLst>
                <a:outerShdw blurRad="38100" dist="19050" dir="2700000" algn="tl" rotWithShape="0">
                  <a:prstClr val="black">
                    <a:alpha val="40000"/>
                  </a:prstClr>
                </a:outerShdw>
              </a:effectLst>
            </a:endParaRPr>
          </a:p>
        </p:txBody>
      </p:sp>
      <p:sp>
        <p:nvSpPr>
          <p:cNvPr id="56" name="Rectangle 55"/>
          <p:cNvSpPr/>
          <p:nvPr/>
        </p:nvSpPr>
        <p:spPr>
          <a:xfrm>
            <a:off x="4669087" y="4735969"/>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5</a:t>
            </a:r>
            <a:endParaRPr lang="en-US" sz="5400" dirty="0">
              <a:ln w="0"/>
              <a:solidFill>
                <a:prstClr val="black"/>
              </a:solidFill>
              <a:effectLst>
                <a:outerShdw blurRad="38100" dist="19050" dir="2700000" algn="tl" rotWithShape="0">
                  <a:prstClr val="black">
                    <a:alpha val="40000"/>
                  </a:prstClr>
                </a:outerShdw>
              </a:effectLst>
            </a:endParaRPr>
          </a:p>
        </p:txBody>
      </p:sp>
      <p:sp>
        <p:nvSpPr>
          <p:cNvPr id="57" name="Rectangle 56"/>
          <p:cNvSpPr/>
          <p:nvPr/>
        </p:nvSpPr>
        <p:spPr>
          <a:xfrm>
            <a:off x="2059645" y="3924385"/>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6</a:t>
            </a:r>
            <a:endParaRPr lang="en-US" sz="5400" dirty="0">
              <a:ln w="0"/>
              <a:solidFill>
                <a:prstClr val="black"/>
              </a:solidFill>
              <a:effectLst>
                <a:outerShdw blurRad="38100" dist="19050" dir="2700000" algn="tl" rotWithShape="0">
                  <a:prstClr val="black">
                    <a:alpha val="40000"/>
                  </a:prstClr>
                </a:outerShdw>
              </a:effectLst>
            </a:endParaRPr>
          </a:p>
        </p:txBody>
      </p:sp>
      <p:sp>
        <p:nvSpPr>
          <p:cNvPr id="58" name="TextBox 57"/>
          <p:cNvSpPr txBox="1"/>
          <p:nvPr/>
        </p:nvSpPr>
        <p:spPr>
          <a:xfrm>
            <a:off x="3622179" y="2505446"/>
            <a:ext cx="2180381" cy="1200329"/>
          </a:xfrm>
          <a:prstGeom prst="rect">
            <a:avLst/>
          </a:prstGeom>
          <a:noFill/>
        </p:spPr>
        <p:txBody>
          <a:bodyPr wrap="square" rtlCol="0">
            <a:spAutoFit/>
          </a:bodyPr>
          <a:lstStyle/>
          <a:p>
            <a:r>
              <a:rPr lang="en-GB" sz="3600" dirty="0" smtClean="0">
                <a:solidFill>
                  <a:prstClr val="black"/>
                </a:solidFill>
              </a:rPr>
              <a:t>‘bee’ auf Deutsch?</a:t>
            </a:r>
            <a:endParaRPr lang="en-GB" sz="3600" dirty="0">
              <a:solidFill>
                <a:prstClr val="black"/>
              </a:solidFill>
            </a:endParaRPr>
          </a:p>
        </p:txBody>
      </p:sp>
      <p:sp>
        <p:nvSpPr>
          <p:cNvPr id="59" name="Rectangle 58"/>
          <p:cNvSpPr/>
          <p:nvPr/>
        </p:nvSpPr>
        <p:spPr>
          <a:xfrm>
            <a:off x="176938" y="2370851"/>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7</a:t>
            </a:r>
            <a:endParaRPr lang="en-US" sz="54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430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fade">
                                      <p:cBhvr>
                                        <p:cTn id="79" dur="500"/>
                                        <p:tgtEl>
                                          <p:spTgt spid="5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2" grpId="0"/>
      <p:bldP spid="52" grpId="0"/>
      <p:bldP spid="53" grpId="0"/>
      <p:bldP spid="54" grpId="0"/>
      <p:bldP spid="55" grpId="0"/>
      <p:bldP spid="56" grpId="0"/>
      <p:bldP spid="57" grpId="0"/>
      <p:bldP spid="58" grpId="0"/>
      <p:bldP spid="5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10288" y="1361463"/>
            <a:ext cx="2598626" cy="1951507"/>
          </a:xfrm>
          <a:prstGeom prst="rect">
            <a:avLst/>
          </a:prstGeom>
        </p:spPr>
      </p:pic>
      <p:pic>
        <p:nvPicPr>
          <p:cNvPr id="7" name="Picture 6"/>
          <p:cNvPicPr>
            <a:picLocks noChangeAspect="1"/>
          </p:cNvPicPr>
          <p:nvPr/>
        </p:nvPicPr>
        <p:blipFill rotWithShape="1">
          <a:blip r:embed="rId4"/>
          <a:srcRect r="16179"/>
          <a:stretch/>
        </p:blipFill>
        <p:spPr>
          <a:xfrm>
            <a:off x="437675" y="1227910"/>
            <a:ext cx="2627994" cy="2085060"/>
          </a:xfrm>
          <a:prstGeom prst="rect">
            <a:avLst/>
          </a:prstGeom>
        </p:spPr>
      </p:pic>
      <p:pic>
        <p:nvPicPr>
          <p:cNvPr id="8" name="Picture 7"/>
          <p:cNvPicPr>
            <a:picLocks noChangeAspect="1"/>
          </p:cNvPicPr>
          <p:nvPr/>
        </p:nvPicPr>
        <p:blipFill>
          <a:blip r:embed="rId5"/>
          <a:stretch>
            <a:fillRect/>
          </a:stretch>
        </p:blipFill>
        <p:spPr>
          <a:xfrm>
            <a:off x="3152196" y="3651012"/>
            <a:ext cx="1557405" cy="2110883"/>
          </a:xfrm>
          <a:prstGeom prst="rect">
            <a:avLst/>
          </a:prstGeom>
        </p:spPr>
      </p:pic>
      <p:pic>
        <p:nvPicPr>
          <p:cNvPr id="9" name="Picture 8"/>
          <p:cNvPicPr>
            <a:picLocks noChangeAspect="1"/>
          </p:cNvPicPr>
          <p:nvPr/>
        </p:nvPicPr>
        <p:blipFill>
          <a:blip r:embed="rId6"/>
          <a:stretch>
            <a:fillRect/>
          </a:stretch>
        </p:blipFill>
        <p:spPr>
          <a:xfrm>
            <a:off x="5301113" y="3735648"/>
            <a:ext cx="3241995" cy="2026247"/>
          </a:xfrm>
          <a:prstGeom prst="rect">
            <a:avLst/>
          </a:prstGeom>
        </p:spPr>
      </p:pic>
      <p:pic>
        <p:nvPicPr>
          <p:cNvPr id="10" name="Picture 9"/>
          <p:cNvPicPr>
            <a:picLocks noChangeAspect="1"/>
          </p:cNvPicPr>
          <p:nvPr/>
        </p:nvPicPr>
        <p:blipFill rotWithShape="1">
          <a:blip r:embed="rId7"/>
          <a:srcRect l="22572" r="24530"/>
          <a:stretch/>
        </p:blipFill>
        <p:spPr>
          <a:xfrm>
            <a:off x="6640281" y="1361463"/>
            <a:ext cx="1902827" cy="2019551"/>
          </a:xfrm>
          <a:prstGeom prst="rect">
            <a:avLst/>
          </a:prstGeom>
        </p:spPr>
      </p:pic>
      <p:sp>
        <p:nvSpPr>
          <p:cNvPr id="11" name="Rounded Rectangular Callout 10"/>
          <p:cNvSpPr/>
          <p:nvPr/>
        </p:nvSpPr>
        <p:spPr>
          <a:xfrm>
            <a:off x="437675" y="142456"/>
            <a:ext cx="2088905" cy="85192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prstClr val="white"/>
                </a:solidFill>
              </a:rPr>
              <a:t>Wer</a:t>
            </a:r>
            <a:r>
              <a:rPr lang="en-GB" sz="2800" b="1" dirty="0" smtClean="0">
                <a:solidFill>
                  <a:prstClr val="white"/>
                </a:solidFill>
              </a:rPr>
              <a:t> </a:t>
            </a:r>
            <a:r>
              <a:rPr lang="en-GB" sz="2800" b="1" dirty="0" err="1" smtClean="0">
                <a:solidFill>
                  <a:prstClr val="white"/>
                </a:solidFill>
              </a:rPr>
              <a:t>ist</a:t>
            </a:r>
            <a:r>
              <a:rPr lang="en-GB" sz="2800" b="1" dirty="0" smtClean="0">
                <a:solidFill>
                  <a:prstClr val="white"/>
                </a:solidFill>
              </a:rPr>
              <a:t> das?</a:t>
            </a:r>
            <a:endParaRPr lang="en-GB" sz="2800" b="1" dirty="0">
              <a:solidFill>
                <a:prstClr val="white"/>
              </a:solidFill>
            </a:endParaRPr>
          </a:p>
        </p:txBody>
      </p:sp>
      <p:sp>
        <p:nvSpPr>
          <p:cNvPr id="12" name="Rounded Rectangular Callout 11"/>
          <p:cNvSpPr/>
          <p:nvPr/>
        </p:nvSpPr>
        <p:spPr>
          <a:xfrm>
            <a:off x="3455428" y="171497"/>
            <a:ext cx="3184854" cy="85192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prstClr val="white"/>
                </a:solidFill>
              </a:rPr>
              <a:t>Wie</a:t>
            </a:r>
            <a:r>
              <a:rPr lang="en-GB" sz="2800" b="1" dirty="0" smtClean="0">
                <a:solidFill>
                  <a:prstClr val="white"/>
                </a:solidFill>
              </a:rPr>
              <a:t> alt </a:t>
            </a:r>
            <a:r>
              <a:rPr lang="en-GB" sz="2800" b="1" dirty="0" err="1" smtClean="0">
                <a:solidFill>
                  <a:prstClr val="white"/>
                </a:solidFill>
              </a:rPr>
              <a:t>ist</a:t>
            </a:r>
            <a:r>
              <a:rPr lang="en-GB" sz="2800" b="1" dirty="0" smtClean="0">
                <a:solidFill>
                  <a:prstClr val="white"/>
                </a:solidFill>
              </a:rPr>
              <a:t> </a:t>
            </a:r>
            <a:r>
              <a:rPr lang="en-GB" sz="2800" b="1" dirty="0" err="1" smtClean="0">
                <a:solidFill>
                  <a:prstClr val="white"/>
                </a:solidFill>
              </a:rPr>
              <a:t>er</a:t>
            </a:r>
            <a:r>
              <a:rPr lang="en-GB" sz="2800" b="1" dirty="0" smtClean="0">
                <a:solidFill>
                  <a:prstClr val="white"/>
                </a:solidFill>
              </a:rPr>
              <a:t> / </a:t>
            </a:r>
            <a:r>
              <a:rPr lang="en-GB" sz="2800" b="1" dirty="0" err="1" smtClean="0">
                <a:solidFill>
                  <a:prstClr val="white"/>
                </a:solidFill>
              </a:rPr>
              <a:t>sie</a:t>
            </a:r>
            <a:r>
              <a:rPr lang="en-GB" sz="2800" b="1" dirty="0" smtClean="0">
                <a:solidFill>
                  <a:prstClr val="white"/>
                </a:solidFill>
              </a:rPr>
              <a:t>?</a:t>
            </a:r>
            <a:endParaRPr lang="en-GB" sz="2800" b="1" dirty="0">
              <a:solidFill>
                <a:prstClr val="white"/>
              </a:solidFill>
            </a:endParaRPr>
          </a:p>
        </p:txBody>
      </p:sp>
      <p:pic>
        <p:nvPicPr>
          <p:cNvPr id="13" name="Picture 12"/>
          <p:cNvPicPr>
            <a:picLocks noChangeAspect="1"/>
          </p:cNvPicPr>
          <p:nvPr/>
        </p:nvPicPr>
        <p:blipFill>
          <a:blip r:embed="rId8"/>
          <a:stretch>
            <a:fillRect/>
          </a:stretch>
        </p:blipFill>
        <p:spPr>
          <a:xfrm>
            <a:off x="274459" y="3735648"/>
            <a:ext cx="1801633" cy="2763795"/>
          </a:xfrm>
          <a:prstGeom prst="rect">
            <a:avLst/>
          </a:prstGeom>
        </p:spPr>
      </p:pic>
      <p:sp>
        <p:nvSpPr>
          <p:cNvPr id="14" name="Rectangle 13"/>
          <p:cNvSpPr/>
          <p:nvPr/>
        </p:nvSpPr>
        <p:spPr>
          <a:xfrm>
            <a:off x="2107810" y="2411368"/>
            <a:ext cx="918842"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33</a:t>
            </a:r>
            <a:endParaRPr lang="en-US" sz="5400" b="1" dirty="0">
              <a:ln w="22225">
                <a:solidFill>
                  <a:srgbClr val="ED7D31"/>
                </a:solidFill>
                <a:prstDash val="solid"/>
              </a:ln>
              <a:solidFill>
                <a:srgbClr val="ED7D31">
                  <a:lumMod val="40000"/>
                  <a:lumOff val="60000"/>
                </a:srgbClr>
              </a:solidFill>
            </a:endParaRPr>
          </a:p>
        </p:txBody>
      </p:sp>
      <p:sp>
        <p:nvSpPr>
          <p:cNvPr id="15" name="Rectangle 14"/>
          <p:cNvSpPr/>
          <p:nvPr/>
        </p:nvSpPr>
        <p:spPr>
          <a:xfrm>
            <a:off x="5121566" y="2498276"/>
            <a:ext cx="918842"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26</a:t>
            </a:r>
            <a:endParaRPr lang="en-US" sz="5400" b="1" dirty="0">
              <a:ln w="22225">
                <a:solidFill>
                  <a:srgbClr val="ED7D31"/>
                </a:solidFill>
                <a:prstDash val="solid"/>
              </a:ln>
              <a:solidFill>
                <a:srgbClr val="ED7D31">
                  <a:lumMod val="40000"/>
                  <a:lumOff val="60000"/>
                </a:srgbClr>
              </a:solidFill>
            </a:endParaRPr>
          </a:p>
        </p:txBody>
      </p:sp>
      <p:sp>
        <p:nvSpPr>
          <p:cNvPr id="16" name="Rectangle 15"/>
          <p:cNvSpPr/>
          <p:nvPr/>
        </p:nvSpPr>
        <p:spPr>
          <a:xfrm>
            <a:off x="6604856" y="1165866"/>
            <a:ext cx="918842"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27</a:t>
            </a:r>
            <a:endParaRPr lang="en-US" sz="5400" b="1" dirty="0">
              <a:ln w="22225">
                <a:solidFill>
                  <a:srgbClr val="ED7D31"/>
                </a:solidFill>
                <a:prstDash val="solid"/>
              </a:ln>
              <a:solidFill>
                <a:srgbClr val="ED7D31">
                  <a:lumMod val="40000"/>
                  <a:lumOff val="60000"/>
                </a:srgbClr>
              </a:solidFill>
            </a:endParaRPr>
          </a:p>
        </p:txBody>
      </p:sp>
      <p:sp>
        <p:nvSpPr>
          <p:cNvPr id="17" name="Rectangle 16"/>
          <p:cNvSpPr/>
          <p:nvPr/>
        </p:nvSpPr>
        <p:spPr>
          <a:xfrm>
            <a:off x="3152196" y="4931408"/>
            <a:ext cx="918842"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91</a:t>
            </a:r>
            <a:endParaRPr lang="en-US" sz="5400" b="1" dirty="0">
              <a:ln w="22225">
                <a:solidFill>
                  <a:srgbClr val="ED7D31"/>
                </a:solidFill>
                <a:prstDash val="solid"/>
              </a:ln>
              <a:solidFill>
                <a:srgbClr val="ED7D31">
                  <a:lumMod val="40000"/>
                  <a:lumOff val="60000"/>
                </a:srgbClr>
              </a:solidFill>
            </a:endParaRPr>
          </a:p>
        </p:txBody>
      </p:sp>
      <p:sp>
        <p:nvSpPr>
          <p:cNvPr id="18" name="Rectangle 17"/>
          <p:cNvSpPr/>
          <p:nvPr/>
        </p:nvSpPr>
        <p:spPr>
          <a:xfrm>
            <a:off x="5025456" y="3621353"/>
            <a:ext cx="1111061" cy="923330"/>
          </a:xfrm>
          <a:prstGeom prst="rect">
            <a:avLst/>
          </a:prstGeom>
          <a:noFill/>
        </p:spPr>
        <p:txBody>
          <a:bodyPr wrap="squar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1</a:t>
            </a:r>
            <a:endParaRPr lang="en-US" sz="5400" b="1" dirty="0">
              <a:ln w="22225">
                <a:solidFill>
                  <a:srgbClr val="ED7D31"/>
                </a:solidFill>
                <a:prstDash val="solid"/>
              </a:ln>
              <a:solidFill>
                <a:srgbClr val="ED7D31">
                  <a:lumMod val="40000"/>
                  <a:lumOff val="60000"/>
                </a:srgbClr>
              </a:solidFill>
            </a:endParaRPr>
          </a:p>
        </p:txBody>
      </p:sp>
    </p:spTree>
    <p:extLst>
      <p:ext uri="{BB962C8B-B14F-4D97-AF65-F5344CB8AC3E}">
        <p14:creationId xmlns:p14="http://schemas.microsoft.com/office/powerpoint/2010/main" val="337783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P spid="15" grpId="0"/>
      <p:bldP spid="16" grpId="0"/>
      <p:bldP spid="17" grpId="0"/>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Speech Balloon on Facebook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9746" y="174239"/>
            <a:ext cx="1539399" cy="1539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2276" y="174239"/>
            <a:ext cx="5544788" cy="830997"/>
          </a:xfrm>
          <a:prstGeom prst="rect">
            <a:avLst/>
          </a:prstGeom>
          <a:noFill/>
        </p:spPr>
        <p:txBody>
          <a:bodyPr wrap="none" rtlCol="0">
            <a:spAutoFit/>
          </a:bodyPr>
          <a:lstStyle/>
          <a:p>
            <a:r>
              <a:rPr lang="en-GB" sz="4800" dirty="0" err="1" smtClean="0">
                <a:solidFill>
                  <a:prstClr val="black"/>
                </a:solidFill>
                <a:latin typeface="Arial Rounded MT Bold" panose="020F0704030504030204" pitchFamily="34" charset="0"/>
              </a:rPr>
              <a:t>Tarjeta</a:t>
            </a:r>
            <a:r>
              <a:rPr lang="en-GB" sz="4800" dirty="0" smtClean="0">
                <a:solidFill>
                  <a:prstClr val="black"/>
                </a:solidFill>
                <a:latin typeface="Arial Rounded MT Bold" panose="020F0704030504030204" pitchFamily="34" charset="0"/>
              </a:rPr>
              <a:t> de </a:t>
            </a:r>
            <a:r>
              <a:rPr lang="en-GB" sz="4800" dirty="0" err="1" smtClean="0">
                <a:solidFill>
                  <a:prstClr val="black"/>
                </a:solidFill>
                <a:latin typeface="Arial Rounded MT Bold" panose="020F0704030504030204" pitchFamily="34" charset="0"/>
              </a:rPr>
              <a:t>puntos</a:t>
            </a:r>
            <a:r>
              <a:rPr lang="en-GB" sz="4800" dirty="0" smtClean="0">
                <a:solidFill>
                  <a:prstClr val="black"/>
                </a:solidFill>
                <a:latin typeface="Arial Rounded MT Bold" panose="020F0704030504030204" pitchFamily="34" charset="0"/>
              </a:rPr>
              <a:t> </a:t>
            </a:r>
            <a:endParaRPr lang="en-GB" sz="4800" dirty="0">
              <a:solidFill>
                <a:prstClr val="black"/>
              </a:solidFill>
              <a:latin typeface="Arial Rounded MT Bold" panose="020F0704030504030204" pitchFamily="34" charset="0"/>
            </a:endParaRPr>
          </a:p>
        </p:txBody>
      </p:sp>
      <p:sp>
        <p:nvSpPr>
          <p:cNvPr id="5" name="TextBox 4"/>
          <p:cNvSpPr txBox="1"/>
          <p:nvPr/>
        </p:nvSpPr>
        <p:spPr>
          <a:xfrm>
            <a:off x="187117" y="1267438"/>
            <a:ext cx="8822028" cy="5262979"/>
          </a:xfrm>
          <a:prstGeom prst="rect">
            <a:avLst/>
          </a:prstGeom>
          <a:noFill/>
        </p:spPr>
        <p:txBody>
          <a:bodyPr wrap="square" rtlCol="0">
            <a:spAutoFit/>
          </a:bodyPr>
          <a:lstStyle/>
          <a:p>
            <a:r>
              <a:rPr lang="en-GB" sz="2500" dirty="0" smtClean="0">
                <a:solidFill>
                  <a:prstClr val="black"/>
                </a:solidFill>
                <a:latin typeface="Tw Cen MT" panose="020B0602020104020603" pitchFamily="34" charset="0"/>
              </a:rPr>
              <a:t>¿</a:t>
            </a:r>
            <a:r>
              <a:rPr lang="en-GB" sz="2500" dirty="0" err="1" smtClean="0">
                <a:solidFill>
                  <a:prstClr val="black"/>
                </a:solidFill>
                <a:latin typeface="Tw Cen MT" panose="020B0602020104020603" pitchFamily="34" charset="0"/>
              </a:rPr>
              <a:t>Cuánto</a:t>
            </a:r>
            <a:r>
              <a:rPr lang="en-GB" sz="2500" dirty="0" smtClean="0">
                <a:solidFill>
                  <a:prstClr val="black"/>
                </a:solidFill>
                <a:latin typeface="Tw Cen MT" panose="020B0602020104020603" pitchFamily="34" charset="0"/>
              </a:rPr>
              <a:t> </a:t>
            </a:r>
            <a:r>
              <a:rPr lang="en-GB" sz="2500" dirty="0" err="1" smtClean="0">
                <a:solidFill>
                  <a:prstClr val="black"/>
                </a:solidFill>
                <a:latin typeface="Tw Cen MT" panose="020B0602020104020603" pitchFamily="34" charset="0"/>
              </a:rPr>
              <a:t>español</a:t>
            </a:r>
            <a:r>
              <a:rPr lang="en-GB" sz="2500" dirty="0" smtClean="0">
                <a:solidFill>
                  <a:prstClr val="black"/>
                </a:solidFill>
                <a:latin typeface="Tw Cen MT" panose="020B0602020104020603" pitchFamily="34" charset="0"/>
              </a:rPr>
              <a:t> </a:t>
            </a:r>
            <a:r>
              <a:rPr lang="en-GB" sz="2500" dirty="0" err="1" smtClean="0">
                <a:solidFill>
                  <a:prstClr val="black"/>
                </a:solidFill>
                <a:latin typeface="Tw Cen MT" panose="020B0602020104020603" pitchFamily="34" charset="0"/>
              </a:rPr>
              <a:t>uso</a:t>
            </a:r>
            <a:r>
              <a:rPr lang="en-GB" sz="2500" dirty="0" smtClean="0">
                <a:solidFill>
                  <a:prstClr val="black"/>
                </a:solidFill>
                <a:latin typeface="Tw Cen MT" panose="020B0602020104020603" pitchFamily="34" charset="0"/>
              </a:rPr>
              <a:t> </a:t>
            </a:r>
            <a:r>
              <a:rPr lang="en-GB" sz="2500" dirty="0" err="1" smtClean="0">
                <a:solidFill>
                  <a:prstClr val="black"/>
                </a:solidFill>
                <a:latin typeface="Tw Cen MT" panose="020B0602020104020603" pitchFamily="34" charset="0"/>
              </a:rPr>
              <a:t>en</a:t>
            </a:r>
            <a:r>
              <a:rPr lang="en-GB" sz="2500" dirty="0" smtClean="0">
                <a:solidFill>
                  <a:prstClr val="black"/>
                </a:solidFill>
                <a:latin typeface="Tw Cen MT" panose="020B0602020104020603" pitchFamily="34" charset="0"/>
              </a:rPr>
              <a:t> </a:t>
            </a:r>
            <a:r>
              <a:rPr lang="en-GB" sz="2500" dirty="0" err="1" smtClean="0">
                <a:solidFill>
                  <a:prstClr val="black"/>
                </a:solidFill>
                <a:latin typeface="Tw Cen MT" panose="020B0602020104020603" pitchFamily="34" charset="0"/>
              </a:rPr>
              <a:t>clase</a:t>
            </a:r>
            <a:r>
              <a:rPr lang="en-GB" sz="2500" dirty="0" smtClean="0">
                <a:solidFill>
                  <a:prstClr val="black"/>
                </a:solidFill>
                <a:latin typeface="Tw Cen MT" panose="020B0602020104020603" pitchFamily="34" charset="0"/>
              </a:rPr>
              <a:t>?</a:t>
            </a:r>
          </a:p>
          <a:p>
            <a:endParaRPr lang="en-GB" sz="2300" dirty="0" smtClean="0">
              <a:solidFill>
                <a:prstClr val="black"/>
              </a:solidFill>
              <a:latin typeface="Tw Cen MT" panose="020B0602020104020603" pitchFamily="34" charset="0"/>
            </a:endParaRPr>
          </a:p>
          <a:p>
            <a:r>
              <a:rPr lang="en-GB" sz="2300" dirty="0" smtClean="0">
                <a:solidFill>
                  <a:prstClr val="black"/>
                </a:solidFill>
                <a:latin typeface="Tw Cen MT" panose="020B0602020104020603" pitchFamily="34" charset="0"/>
              </a:rPr>
              <a:t>-  </a:t>
            </a:r>
            <a:r>
              <a:rPr lang="en-GB" sz="2300" dirty="0">
                <a:solidFill>
                  <a:prstClr val="black"/>
                </a:solidFill>
                <a:latin typeface="Tw Cen MT" panose="020B0602020104020603" pitchFamily="34" charset="0"/>
              </a:rPr>
              <a:t>Use the </a:t>
            </a:r>
            <a:r>
              <a:rPr lang="en-GB" sz="2300" dirty="0" smtClean="0">
                <a:solidFill>
                  <a:prstClr val="black"/>
                </a:solidFill>
                <a:latin typeface="Tw Cen MT" panose="020B0602020104020603" pitchFamily="34" charset="0"/>
              </a:rPr>
              <a:t>Spanish talk </a:t>
            </a:r>
            <a:r>
              <a:rPr lang="en-GB" sz="2300" dirty="0">
                <a:solidFill>
                  <a:prstClr val="black"/>
                </a:solidFill>
                <a:latin typeface="Tw Cen MT" panose="020B0602020104020603" pitchFamily="34" charset="0"/>
              </a:rPr>
              <a:t>mat to help you talk in </a:t>
            </a:r>
            <a:r>
              <a:rPr lang="en-GB" sz="2300" dirty="0" smtClean="0">
                <a:solidFill>
                  <a:prstClr val="black"/>
                </a:solidFill>
                <a:latin typeface="Tw Cen MT" panose="020B0602020104020603" pitchFamily="34" charset="0"/>
              </a:rPr>
              <a:t>Spanish in </a:t>
            </a:r>
            <a:r>
              <a:rPr lang="en-GB" sz="2300" dirty="0">
                <a:solidFill>
                  <a:prstClr val="black"/>
                </a:solidFill>
                <a:latin typeface="Tw Cen MT" panose="020B0602020104020603" pitchFamily="34" charset="0"/>
              </a:rPr>
              <a:t>the lesson. </a:t>
            </a:r>
            <a:br>
              <a:rPr lang="en-GB" sz="2300" dirty="0">
                <a:solidFill>
                  <a:prstClr val="black"/>
                </a:solidFill>
                <a:latin typeface="Tw Cen MT" panose="020B0602020104020603" pitchFamily="34" charset="0"/>
              </a:rPr>
            </a:br>
            <a:r>
              <a:rPr lang="en-GB" sz="2300" dirty="0">
                <a:solidFill>
                  <a:prstClr val="black"/>
                </a:solidFill>
                <a:latin typeface="Tw Cen MT" panose="020B0602020104020603" pitchFamily="34" charset="0"/>
              </a:rPr>
              <a:t>- Over time try to use language from all categories. </a:t>
            </a:r>
            <a:br>
              <a:rPr lang="en-GB" sz="2300" dirty="0">
                <a:solidFill>
                  <a:prstClr val="black"/>
                </a:solidFill>
                <a:latin typeface="Tw Cen MT" panose="020B0602020104020603" pitchFamily="34" charset="0"/>
              </a:rPr>
            </a:br>
            <a:r>
              <a:rPr lang="en-GB" sz="2300" dirty="0">
                <a:solidFill>
                  <a:prstClr val="black"/>
                </a:solidFill>
                <a:latin typeface="Tw Cen MT" panose="020B0602020104020603" pitchFamily="34" charset="0"/>
              </a:rPr>
              <a:t>- These are shown on your reward / punch card by these symbols/</a:t>
            </a:r>
            <a:r>
              <a:rPr lang="en-GB" sz="2300" dirty="0" err="1">
                <a:solidFill>
                  <a:prstClr val="black"/>
                </a:solidFill>
                <a:latin typeface="Tw Cen MT" panose="020B0602020104020603" pitchFamily="34" charset="0"/>
              </a:rPr>
              <a:t>emojis</a:t>
            </a:r>
            <a:r>
              <a:rPr lang="en-GB" sz="2300" dirty="0">
                <a:solidFill>
                  <a:prstClr val="black"/>
                </a:solidFill>
                <a:latin typeface="Tw Cen MT" panose="020B0602020104020603" pitchFamily="34" charset="0"/>
              </a:rPr>
              <a:t>: </a:t>
            </a:r>
          </a:p>
          <a:p>
            <a:endParaRPr lang="en-GB" sz="2300" dirty="0">
              <a:solidFill>
                <a:prstClr val="black"/>
              </a:solidFill>
              <a:latin typeface="Tw Cen MT" panose="020B0602020104020603" pitchFamily="34" charset="0"/>
            </a:endParaRPr>
          </a:p>
          <a:p>
            <a:endParaRPr lang="en-GB" sz="2300" dirty="0">
              <a:solidFill>
                <a:prstClr val="black"/>
              </a:solidFill>
              <a:latin typeface="Tw Cen MT" panose="020B0602020104020603" pitchFamily="34" charset="0"/>
            </a:endParaRPr>
          </a:p>
          <a:p>
            <a:endParaRPr lang="en-GB" sz="2300" dirty="0" smtClean="0">
              <a:solidFill>
                <a:prstClr val="black"/>
              </a:solidFill>
              <a:latin typeface="Tw Cen MT" panose="020B0602020104020603" pitchFamily="34" charset="0"/>
            </a:endParaRPr>
          </a:p>
          <a:p>
            <a:r>
              <a:rPr lang="en-GB" sz="2500" dirty="0" smtClean="0">
                <a:solidFill>
                  <a:prstClr val="black"/>
                </a:solidFill>
                <a:latin typeface="Tw Cen MT" panose="020B0602020104020603" pitchFamily="34" charset="0"/>
              </a:rPr>
              <a:t>- We will use the </a:t>
            </a:r>
            <a:r>
              <a:rPr lang="en-GB" sz="2500" dirty="0" err="1" smtClean="0">
                <a:solidFill>
                  <a:prstClr val="black"/>
                </a:solidFill>
                <a:latin typeface="Tw Cen MT" panose="020B0602020104020603" pitchFamily="34" charset="0"/>
              </a:rPr>
              <a:t>holepunch</a:t>
            </a:r>
            <a:r>
              <a:rPr lang="en-GB" sz="2500" dirty="0" smtClean="0">
                <a:solidFill>
                  <a:prstClr val="black"/>
                </a:solidFill>
                <a:latin typeface="Tw Cen MT" panose="020B0602020104020603" pitchFamily="34" charset="0"/>
              </a:rPr>
              <a:t> to punch the right category.</a:t>
            </a:r>
            <a:endParaRPr lang="en-GB" sz="2500" dirty="0">
              <a:solidFill>
                <a:prstClr val="black"/>
              </a:solidFill>
              <a:latin typeface="Tw Cen MT" panose="020B0602020104020603" pitchFamily="34" charset="0"/>
            </a:endParaRPr>
          </a:p>
          <a:p>
            <a:endParaRPr lang="en-GB" sz="2500" dirty="0" smtClean="0">
              <a:solidFill>
                <a:prstClr val="black"/>
              </a:solidFill>
              <a:latin typeface="Tw Cen MT" panose="020B0602020104020603" pitchFamily="34" charset="0"/>
            </a:endParaRPr>
          </a:p>
          <a:p>
            <a:r>
              <a:rPr lang="en-GB" sz="2500" dirty="0" smtClean="0">
                <a:solidFill>
                  <a:prstClr val="black"/>
                </a:solidFill>
                <a:latin typeface="Tw Cen MT" panose="020B0602020104020603" pitchFamily="34" charset="0"/>
              </a:rPr>
              <a:t>¿</a:t>
            </a:r>
            <a:r>
              <a:rPr lang="en-GB" sz="2500" dirty="0" err="1" smtClean="0">
                <a:solidFill>
                  <a:prstClr val="black"/>
                </a:solidFill>
                <a:latin typeface="Tw Cen MT" panose="020B0602020104020603" pitchFamily="34" charset="0"/>
              </a:rPr>
              <a:t>Quién</a:t>
            </a:r>
            <a:r>
              <a:rPr lang="en-GB" sz="2500" dirty="0" smtClean="0">
                <a:solidFill>
                  <a:prstClr val="black"/>
                </a:solidFill>
                <a:latin typeface="Tw Cen MT" panose="020B0602020104020603" pitchFamily="34" charset="0"/>
              </a:rPr>
              <a:t>?</a:t>
            </a:r>
          </a:p>
          <a:p>
            <a:pPr marL="285750" indent="-285750">
              <a:buFont typeface="Arial" panose="020B0604020202020204" pitchFamily="34" charset="0"/>
              <a:buChar char="•"/>
            </a:pPr>
            <a:r>
              <a:rPr lang="en-GB" sz="2500" dirty="0" err="1" smtClean="0">
                <a:solidFill>
                  <a:prstClr val="black"/>
                </a:solidFill>
                <a:latin typeface="Tw Cen MT" panose="020B0602020104020603" pitchFamily="34" charset="0"/>
              </a:rPr>
              <a:t>Señorita</a:t>
            </a:r>
            <a:r>
              <a:rPr lang="en-GB" sz="2500" dirty="0" smtClean="0">
                <a:solidFill>
                  <a:prstClr val="black"/>
                </a:solidFill>
                <a:latin typeface="Tw Cen MT" panose="020B0602020104020603" pitchFamily="34" charset="0"/>
              </a:rPr>
              <a:t> Vázquez</a:t>
            </a:r>
            <a:endParaRPr lang="en-GB" sz="2500" dirty="0">
              <a:solidFill>
                <a:prstClr val="black"/>
              </a:solidFill>
              <a:latin typeface="Tw Cen MT" panose="020B0602020104020603" pitchFamily="34" charset="0"/>
            </a:endParaRPr>
          </a:p>
          <a:p>
            <a:endParaRPr lang="en-GB" sz="2500" dirty="0" smtClean="0">
              <a:solidFill>
                <a:prstClr val="black"/>
              </a:solidFill>
              <a:latin typeface="Tw Cen MT" panose="020B0602020104020603" pitchFamily="34" charset="0"/>
            </a:endParaRPr>
          </a:p>
          <a:p>
            <a:pPr marL="285750" indent="-285750">
              <a:buFont typeface="Arial" panose="020B0604020202020204" pitchFamily="34" charset="0"/>
              <a:buChar char="•"/>
            </a:pPr>
            <a:r>
              <a:rPr lang="en-GB" sz="2500" dirty="0" smtClean="0">
                <a:solidFill>
                  <a:prstClr val="black"/>
                </a:solidFill>
                <a:latin typeface="Tw Cen MT" panose="020B0602020104020603" pitchFamily="34" charset="0"/>
              </a:rPr>
              <a:t>El </a:t>
            </a:r>
            <a:r>
              <a:rPr lang="en-GB" sz="2500" dirty="0" err="1" smtClean="0">
                <a:solidFill>
                  <a:prstClr val="black"/>
                </a:solidFill>
                <a:latin typeface="Tw Cen MT" panose="020B0602020104020603" pitchFamily="34" charset="0"/>
              </a:rPr>
              <a:t>responsable</a:t>
            </a:r>
            <a:r>
              <a:rPr lang="en-GB" sz="2500" dirty="0" smtClean="0">
                <a:solidFill>
                  <a:prstClr val="black"/>
                </a:solidFill>
                <a:latin typeface="Tw Cen MT" panose="020B0602020104020603" pitchFamily="34" charset="0"/>
              </a:rPr>
              <a:t> (this role will rotate every week).</a:t>
            </a:r>
            <a:endParaRPr lang="en-GB" sz="2500" dirty="0">
              <a:solidFill>
                <a:prstClr val="black"/>
              </a:solidFill>
              <a:latin typeface="Tw Cen MT" panose="020B0602020104020603" pitchFamily="34" charset="0"/>
            </a:endParaRPr>
          </a:p>
        </p:txBody>
      </p:sp>
      <p:pic>
        <p:nvPicPr>
          <p:cNvPr id="1026" name="Picture 2" descr="Image result for manual hole punch"/>
          <p:cNvPicPr>
            <a:picLocks noChangeAspect="1" noChangeArrowheads="1"/>
          </p:cNvPicPr>
          <p:nvPr/>
        </p:nvPicPr>
        <p:blipFill rotWithShape="1">
          <a:blip r:embed="rId3">
            <a:extLst>
              <a:ext uri="{28A0092B-C50C-407E-A947-70E740481C1C}">
                <a14:useLocalDpi xmlns:a14="http://schemas.microsoft.com/office/drawing/2010/main" val="0"/>
              </a:ext>
            </a:extLst>
          </a:blip>
          <a:srcRect t="15889" b="32365"/>
          <a:stretch/>
        </p:blipFill>
        <p:spPr bwMode="auto">
          <a:xfrm rot="18804638">
            <a:off x="6774818" y="4608680"/>
            <a:ext cx="1629593" cy="8432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emojis faceboo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11" t="2097" r="77375" b="86191"/>
          <a:stretch/>
        </p:blipFill>
        <p:spPr bwMode="auto">
          <a:xfrm>
            <a:off x="2344737" y="3335309"/>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Question Mark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7527" y="3331865"/>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6" descr="Thinking Face on Facebook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5083" y="3364561"/>
            <a:ext cx="335829" cy="3358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Speech Balloon on Facebook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2109" y="3372084"/>
            <a:ext cx="358708" cy="3587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emojis faceboo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2" t="26540" r="87760" b="62098"/>
          <a:stretch/>
        </p:blipFill>
        <p:spPr bwMode="auto">
          <a:xfrm>
            <a:off x="2829418" y="3339263"/>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7">
            <a:clrChange>
              <a:clrFrom>
                <a:srgbClr val="FFFFFF"/>
              </a:clrFrom>
              <a:clrTo>
                <a:srgbClr val="FFFFFF">
                  <a:alpha val="0"/>
                </a:srgbClr>
              </a:clrTo>
            </a:clrChange>
          </a:blip>
          <a:stretch>
            <a:fillRect/>
          </a:stretch>
        </p:blipFill>
        <p:spPr>
          <a:xfrm>
            <a:off x="4268687" y="3285024"/>
            <a:ext cx="539579" cy="494901"/>
          </a:xfrm>
          <a:prstGeom prst="rect">
            <a:avLst/>
          </a:prstGeom>
        </p:spPr>
      </p:pic>
      <p:pic>
        <p:nvPicPr>
          <p:cNvPr id="26" name="Picture 25"/>
          <p:cNvPicPr>
            <a:picLocks noChangeAspect="1"/>
          </p:cNvPicPr>
          <p:nvPr/>
        </p:nvPicPr>
        <p:blipFill>
          <a:blip r:embed="rId8">
            <a:clrChange>
              <a:clrFrom>
                <a:srgbClr val="FFFFFF"/>
              </a:clrFrom>
              <a:clrTo>
                <a:srgbClr val="FFFFFF">
                  <a:alpha val="0"/>
                </a:srgbClr>
              </a:clrTo>
            </a:clrChange>
          </a:blip>
          <a:stretch>
            <a:fillRect/>
          </a:stretch>
        </p:blipFill>
        <p:spPr>
          <a:xfrm>
            <a:off x="4873494" y="3345838"/>
            <a:ext cx="374637" cy="392765"/>
          </a:xfrm>
          <a:prstGeom prst="rect">
            <a:avLst/>
          </a:prstGeom>
        </p:spPr>
      </p:pic>
      <p:pic>
        <p:nvPicPr>
          <p:cNvPr id="27" name="Picture 26"/>
          <p:cNvPicPr>
            <a:picLocks noChangeAspect="1"/>
          </p:cNvPicPr>
          <p:nvPr/>
        </p:nvPicPr>
        <p:blipFill>
          <a:blip r:embed="rId9">
            <a:clrChange>
              <a:clrFrom>
                <a:srgbClr val="FFFFFF"/>
              </a:clrFrom>
              <a:clrTo>
                <a:srgbClr val="FFFFFF">
                  <a:alpha val="0"/>
                </a:srgbClr>
              </a:clrTo>
            </a:clrChange>
          </a:blip>
          <a:stretch>
            <a:fillRect/>
          </a:stretch>
        </p:blipFill>
        <p:spPr>
          <a:xfrm>
            <a:off x="5417115" y="3291178"/>
            <a:ext cx="474267" cy="506150"/>
          </a:xfrm>
          <a:prstGeom prst="rect">
            <a:avLst/>
          </a:prstGeom>
        </p:spPr>
      </p:pic>
    </p:spTree>
    <p:extLst>
      <p:ext uri="{BB962C8B-B14F-4D97-AF65-F5344CB8AC3E}">
        <p14:creationId xmlns:p14="http://schemas.microsoft.com/office/powerpoint/2010/main" val="36793374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 y="-28920"/>
          <a:ext cx="9144004" cy="6922852"/>
        </p:xfrm>
        <a:graphic>
          <a:graphicData uri="http://schemas.openxmlformats.org/drawingml/2006/table">
            <a:tbl>
              <a:tblPr firstRow="1" bandRow="1">
                <a:tableStyleId>{5940675A-B579-460E-94D1-54222C63F5DA}</a:tableStyleId>
              </a:tblPr>
              <a:tblGrid>
                <a:gridCol w="2286001"/>
                <a:gridCol w="2286001"/>
                <a:gridCol w="2286001"/>
                <a:gridCol w="2286001"/>
              </a:tblGrid>
              <a:tr h="1690509">
                <a:tc rowSpan="2">
                  <a:txBody>
                    <a:bodyPr/>
                    <a:lstStyle/>
                    <a:p>
                      <a:r>
                        <a:rPr lang="en-GB" sz="1500" b="1" dirty="0" smtClean="0">
                          <a:latin typeface="Tw Cen MT" panose="020B0602020104020603" pitchFamily="34" charset="0"/>
                          <a:cs typeface="Arial" panose="020B0604020202020204" pitchFamily="34" charset="0"/>
                        </a:rPr>
                        <a:t>¿</a:t>
                      </a:r>
                      <a:r>
                        <a:rPr lang="en-GB" sz="1500" b="1" dirty="0" err="1" smtClean="0">
                          <a:latin typeface="Tw Cen MT" panose="020B0602020104020603" pitchFamily="34" charset="0"/>
                          <a:cs typeface="Arial" panose="020B0604020202020204" pitchFamily="34" charset="0"/>
                        </a:rPr>
                        <a:t>Cómo</a:t>
                      </a:r>
                      <a:r>
                        <a:rPr lang="en-GB" sz="1500" b="1" dirty="0" smtClean="0">
                          <a:latin typeface="Tw Cen MT" panose="020B0602020104020603" pitchFamily="34" charset="0"/>
                          <a:cs typeface="Arial" panose="020B0604020202020204" pitchFamily="34" charset="0"/>
                        </a:rPr>
                        <a:t> </a:t>
                      </a:r>
                      <a:r>
                        <a:rPr lang="en-GB" sz="1500" b="1" dirty="0" err="1" smtClean="0">
                          <a:latin typeface="Tw Cen MT" panose="020B0602020104020603" pitchFamily="34" charset="0"/>
                          <a:cs typeface="Arial" panose="020B0604020202020204" pitchFamily="34" charset="0"/>
                        </a:rPr>
                        <a:t>estás</a:t>
                      </a:r>
                      <a:r>
                        <a:rPr lang="en-GB" sz="1500" b="1" dirty="0" smtClean="0">
                          <a:latin typeface="Tw Cen MT" panose="020B0602020104020603" pitchFamily="34" charset="0"/>
                          <a:cs typeface="Arial" panose="020B0604020202020204" pitchFamily="34" charset="0"/>
                        </a:rPr>
                        <a:t>?</a:t>
                      </a:r>
                      <a:r>
                        <a:rPr lang="en-GB" sz="1500" b="0" baseline="0" dirty="0" smtClean="0">
                          <a:latin typeface="Tw Cen MT" panose="020B0602020104020603" pitchFamily="34" charset="0"/>
                          <a:cs typeface="Arial" panose="020B0604020202020204" pitchFamily="34" charset="0"/>
                        </a:rPr>
                        <a:t>    </a:t>
                      </a:r>
                      <a:r>
                        <a:rPr lang="en-GB" sz="1500" b="1" dirty="0" err="1" smtClean="0">
                          <a:latin typeface="Tw Cen MT" panose="020B0602020104020603" pitchFamily="34" charset="0"/>
                          <a:cs typeface="Arial" panose="020B0604020202020204" pitchFamily="34" charset="0"/>
                        </a:rPr>
                        <a:t>Estoy</a:t>
                      </a:r>
                      <a:r>
                        <a:rPr lang="en-GB" sz="1500" dirty="0" smtClean="0">
                          <a:latin typeface="Tw Cen MT" panose="020B0602020104020603" pitchFamily="34" charset="0"/>
                          <a:cs typeface="Arial" panose="020B0604020202020204" pitchFamily="34" charset="0"/>
                        </a:rPr>
                        <a:t>…</a:t>
                      </a:r>
                      <a:br>
                        <a:rPr lang="en-GB" sz="1500" dirty="0" smtClean="0">
                          <a:latin typeface="Tw Cen MT" panose="020B0602020104020603" pitchFamily="34" charset="0"/>
                          <a:cs typeface="Arial" panose="020B0604020202020204" pitchFamily="34" charset="0"/>
                        </a:rPr>
                      </a:br>
                      <a:r>
                        <a:rPr lang="en-GB" sz="1300" dirty="0" smtClean="0">
                          <a:latin typeface="Tw Cen MT" panose="020B0602020104020603" pitchFamily="34" charset="0"/>
                          <a:cs typeface="Arial" panose="020B0604020202020204" pitchFamily="34" charset="0"/>
                        </a:rPr>
                        <a:t/>
                      </a:r>
                      <a:br>
                        <a:rPr lang="en-GB" sz="13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fenomenal</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bien</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confundido</a:t>
                      </a:r>
                      <a:r>
                        <a:rPr lang="en-GB" sz="1600" dirty="0" smtClean="0">
                          <a:latin typeface="Tw Cen MT" panose="020B0602020104020603" pitchFamily="34" charset="0"/>
                          <a:cs typeface="Arial" panose="020B0604020202020204" pitchFamily="34" charset="0"/>
                        </a:rPr>
                        <a:t>/a.</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cansado</a:t>
                      </a:r>
                      <a:r>
                        <a:rPr lang="en-GB" sz="1600" dirty="0" smtClean="0">
                          <a:latin typeface="Tw Cen MT" panose="020B0602020104020603" pitchFamily="34" charset="0"/>
                          <a:cs typeface="Arial" panose="020B0604020202020204" pitchFamily="34" charset="0"/>
                        </a:rPr>
                        <a:t>/a.</a:t>
                      </a:r>
                    </a:p>
                    <a:p>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enfermo</a:t>
                      </a:r>
                      <a:r>
                        <a:rPr lang="en-GB" sz="1600" dirty="0" smtClean="0">
                          <a:latin typeface="Tw Cen MT" panose="020B0602020104020603" pitchFamily="34" charset="0"/>
                          <a:cs typeface="Arial" panose="020B0604020202020204" pitchFamily="34" charset="0"/>
                        </a:rPr>
                        <a:t>/a.</a:t>
                      </a:r>
                    </a:p>
                    <a:p>
                      <a:endParaRPr lang="en-GB" sz="1600" dirty="0" smtClean="0">
                        <a:latin typeface="Tw Cen MT" panose="020B0602020104020603" pitchFamily="34" charset="0"/>
                        <a:cs typeface="Arial" panose="020B0604020202020204" pitchFamily="34" charset="0"/>
                      </a:endParaRPr>
                    </a:p>
                    <a:p>
                      <a:r>
                        <a:rPr lang="en-GB" sz="1600" dirty="0" smtClean="0">
                          <a:latin typeface="Tw Cen MT" panose="020B0602020104020603" pitchFamily="34" charset="0"/>
                          <a:cs typeface="Arial" panose="020B0604020202020204" pitchFamily="34" charset="0"/>
                        </a:rPr>
                        <a:t>fatal</a:t>
                      </a:r>
                      <a:r>
                        <a:rPr lang="en-GB" sz="1500" dirty="0" smtClean="0">
                          <a:latin typeface="Tw Cen MT" panose="020B0602020104020603" pitchFamily="34" charset="0"/>
                          <a:cs typeface="Arial" panose="020B0604020202020204" pitchFamily="34" charset="0"/>
                        </a:rPr>
                        <a:t>.</a:t>
                      </a:r>
                      <a:endParaRPr lang="en-GB" sz="1500" dirty="0">
                        <a:latin typeface="Tw Cen MT" panose="020B0602020104020603" pitchFamily="34" charset="0"/>
                        <a:cs typeface="Arial" panose="020B0604020202020204" pitchFamily="34" charset="0"/>
                      </a:endParaRPr>
                    </a:p>
                  </a:txBody>
                  <a:tcPr/>
                </a:tc>
                <a:tc rowSpan="2">
                  <a:txBody>
                    <a:bodyPr/>
                    <a:lstStyle/>
                    <a:p>
                      <a:pPr>
                        <a:spcAft>
                          <a:spcPts val="0"/>
                        </a:spcAft>
                      </a:pPr>
                      <a:r>
                        <a:rPr lang="en-GB" sz="1500" b="1" dirty="0" err="1" smtClean="0">
                          <a:latin typeface="Tw Cen MT" panose="020B0602020104020603" pitchFamily="34" charset="0"/>
                          <a:cs typeface="Arial" panose="020B0604020202020204" pitchFamily="34" charset="0"/>
                        </a:rPr>
                        <a:t>Tengo</a:t>
                      </a:r>
                      <a:r>
                        <a:rPr lang="en-GB" sz="1500" b="1" dirty="0" smtClean="0">
                          <a:latin typeface="Tw Cen MT" panose="020B0602020104020603" pitchFamily="34" charset="0"/>
                          <a:cs typeface="Arial" panose="020B0604020202020204" pitchFamily="34" charset="0"/>
                        </a:rPr>
                        <a:t>…</a:t>
                      </a:r>
                      <a:r>
                        <a:rPr lang="en-GB" sz="1300" b="1" dirty="0" smtClean="0">
                          <a:latin typeface="Tw Cen MT" panose="020B0602020104020603" pitchFamily="34" charset="0"/>
                          <a:cs typeface="Arial" panose="020B0604020202020204" pitchFamily="34" charset="0"/>
                        </a:rPr>
                        <a:t/>
                      </a:r>
                      <a:br>
                        <a:rPr lang="en-GB" sz="1300" b="1" dirty="0" smtClean="0">
                          <a:latin typeface="Tw Cen MT" panose="020B0602020104020603" pitchFamily="34" charset="0"/>
                          <a:cs typeface="Arial" panose="020B0604020202020204" pitchFamily="34" charset="0"/>
                        </a:rPr>
                      </a:br>
                      <a:r>
                        <a:rPr lang="en-GB" sz="1300" b="0" dirty="0" err="1" smtClean="0">
                          <a:latin typeface="Tw Cen MT" panose="020B0602020104020603" pitchFamily="34" charset="0"/>
                          <a:cs typeface="Arial" panose="020B0604020202020204" pitchFamily="34" charset="0"/>
                        </a:rPr>
                        <a:t>todo</a:t>
                      </a:r>
                      <a:r>
                        <a:rPr lang="en-GB" sz="1300" b="0" dirty="0" smtClean="0">
                          <a:latin typeface="Tw Cen MT" panose="020B0602020104020603" pitchFamily="34" charset="0"/>
                          <a:cs typeface="Arial" panose="020B0604020202020204" pitchFamily="34" charset="0"/>
                        </a:rPr>
                        <a:t> </a:t>
                      </a:r>
                      <a:r>
                        <a:rPr lang="en-GB" sz="1300" b="0" dirty="0" err="1" smtClean="0">
                          <a:latin typeface="Tw Cen MT" panose="020B0602020104020603" pitchFamily="34" charset="0"/>
                          <a:cs typeface="Arial" panose="020B0604020202020204" pitchFamily="34" charset="0"/>
                        </a:rPr>
                        <a:t>correcto</a:t>
                      </a:r>
                      <a:r>
                        <a:rPr lang="en-GB" sz="1300" b="0" dirty="0" smtClean="0">
                          <a:latin typeface="Tw Cen MT" panose="020B0602020104020603" pitchFamily="34" charset="0"/>
                          <a:cs typeface="Arial" panose="020B0604020202020204" pitchFamily="34" charset="0"/>
                        </a:rPr>
                        <a:t>.</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un </a:t>
                      </a:r>
                      <a:r>
                        <a:rPr lang="en-GB" sz="1300" b="0" dirty="0" err="1" smtClean="0">
                          <a:latin typeface="Tw Cen MT" panose="020B0602020104020603" pitchFamily="34" charset="0"/>
                          <a:cs typeface="Arial" panose="020B0604020202020204" pitchFamily="34" charset="0"/>
                        </a:rPr>
                        <a:t>problema</a:t>
                      </a:r>
                      <a:r>
                        <a:rPr lang="en-GB" sz="1300" b="0" dirty="0" smtClean="0">
                          <a:latin typeface="Tw Cen MT" panose="020B0602020104020603" pitchFamily="34" charset="0"/>
                          <a:cs typeface="Arial" panose="020B0604020202020204" pitchFamily="34" charset="0"/>
                        </a:rPr>
                        <a:t>.</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
                      </a:r>
                      <a:br>
                        <a:rPr lang="en-GB" sz="1300" b="0" dirty="0" smtClean="0">
                          <a:latin typeface="Tw Cen MT" panose="020B0602020104020603" pitchFamily="34" charset="0"/>
                          <a:cs typeface="Arial" panose="020B0604020202020204" pitchFamily="34" charset="0"/>
                        </a:rPr>
                      </a:br>
                      <a:r>
                        <a:rPr lang="en-GB" sz="1300" b="0" dirty="0" err="1" smtClean="0">
                          <a:latin typeface="Tw Cen MT" panose="020B0602020104020603" pitchFamily="34" charset="0"/>
                          <a:cs typeface="Arial" panose="020B0604020202020204" pitchFamily="34" charset="0"/>
                        </a:rPr>
                        <a:t>una</a:t>
                      </a:r>
                      <a:r>
                        <a:rPr lang="en-GB" sz="1300" b="0" dirty="0" smtClean="0">
                          <a:latin typeface="Tw Cen MT" panose="020B0602020104020603" pitchFamily="34" charset="0"/>
                          <a:cs typeface="Arial" panose="020B0604020202020204" pitchFamily="34" charset="0"/>
                        </a:rPr>
                        <a:t> idea.</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
                      </a:r>
                      <a:br>
                        <a:rPr lang="en-GB" sz="1300" b="0" dirty="0" smtClean="0">
                          <a:latin typeface="Tw Cen MT" panose="020B0602020104020603" pitchFamily="34" charset="0"/>
                          <a:cs typeface="Arial" panose="020B0604020202020204" pitchFamily="34" charset="0"/>
                        </a:rPr>
                      </a:br>
                      <a:r>
                        <a:rPr lang="en-GB" sz="1300" b="0" dirty="0" err="1" smtClean="0">
                          <a:latin typeface="Tw Cen MT" panose="020B0602020104020603" pitchFamily="34" charset="0"/>
                          <a:cs typeface="Arial" panose="020B0604020202020204" pitchFamily="34" charset="0"/>
                        </a:rPr>
                        <a:t>hambre</a:t>
                      </a:r>
                      <a:r>
                        <a:rPr lang="en-GB" sz="1300" b="0" dirty="0" smtClean="0">
                          <a:latin typeface="Tw Cen MT" panose="020B0602020104020603" pitchFamily="34" charset="0"/>
                          <a:cs typeface="Arial" panose="020B0604020202020204" pitchFamily="34" charset="0"/>
                        </a:rPr>
                        <a:t>.</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sed.</a:t>
                      </a:r>
                      <a:br>
                        <a:rPr lang="en-GB" sz="1300" b="0" dirty="0" smtClean="0">
                          <a:latin typeface="Tw Cen MT" panose="020B0602020104020603" pitchFamily="34" charset="0"/>
                          <a:cs typeface="Arial" panose="020B0604020202020204" pitchFamily="34" charset="0"/>
                        </a:rPr>
                      </a:br>
                      <a:r>
                        <a:rPr lang="en-GB" sz="1300" b="0" dirty="0" smtClean="0">
                          <a:latin typeface="Tw Cen MT" panose="020B0602020104020603" pitchFamily="34" charset="0"/>
                          <a:cs typeface="Arial" panose="020B0604020202020204" pitchFamily="34" charset="0"/>
                        </a:rPr>
                        <a:t/>
                      </a:r>
                      <a:br>
                        <a:rPr lang="en-GB" sz="1300" b="0" dirty="0" smtClean="0">
                          <a:latin typeface="Tw Cen MT" panose="020B0602020104020603" pitchFamily="34" charset="0"/>
                          <a:cs typeface="Arial" panose="020B0604020202020204" pitchFamily="34" charset="0"/>
                        </a:rPr>
                      </a:br>
                      <a:r>
                        <a:rPr lang="en-GB" sz="1300" b="0" dirty="0" err="1" smtClean="0">
                          <a:latin typeface="Tw Cen MT" panose="020B0602020104020603" pitchFamily="34" charset="0"/>
                          <a:cs typeface="Arial" panose="020B0604020202020204" pitchFamily="34" charset="0"/>
                        </a:rPr>
                        <a:t>dolor</a:t>
                      </a:r>
                      <a:r>
                        <a:rPr lang="en-GB" sz="1300" b="0" baseline="0" dirty="0" smtClean="0">
                          <a:latin typeface="Tw Cen MT" panose="020B0602020104020603" pitchFamily="34" charset="0"/>
                          <a:cs typeface="Arial" panose="020B0604020202020204" pitchFamily="34" charset="0"/>
                        </a:rPr>
                        <a:t> de </a:t>
                      </a:r>
                      <a:r>
                        <a:rPr lang="en-GB" sz="1300" b="0" baseline="0" dirty="0" err="1" smtClean="0">
                          <a:latin typeface="Tw Cen MT" panose="020B0602020104020603" pitchFamily="34" charset="0"/>
                          <a:cs typeface="Arial" panose="020B0604020202020204" pitchFamily="34" charset="0"/>
                        </a:rPr>
                        <a:t>cabeza</a:t>
                      </a:r>
                      <a:r>
                        <a:rPr lang="en-GB" sz="1300" b="0" baseline="0" dirty="0" smtClean="0">
                          <a:latin typeface="Tw Cen MT" panose="020B0602020104020603" pitchFamily="34" charset="0"/>
                          <a:cs typeface="Arial" panose="020B0604020202020204" pitchFamily="34" charset="0"/>
                        </a:rPr>
                        <a:t>.</a:t>
                      </a:r>
                      <a:br>
                        <a:rPr lang="en-GB" sz="1300" b="0" baseline="0" dirty="0" smtClean="0">
                          <a:latin typeface="Tw Cen MT" panose="020B0602020104020603" pitchFamily="34" charset="0"/>
                          <a:cs typeface="Arial" panose="020B0604020202020204" pitchFamily="34" charset="0"/>
                        </a:rPr>
                      </a:br>
                      <a:r>
                        <a:rPr lang="en-GB" sz="1300" b="0" baseline="0" dirty="0" smtClean="0">
                          <a:latin typeface="Tw Cen MT" panose="020B0602020104020603" pitchFamily="34" charset="0"/>
                          <a:cs typeface="Arial" panose="020B0604020202020204" pitchFamily="34" charset="0"/>
                        </a:rPr>
                        <a:t/>
                      </a:r>
                      <a:br>
                        <a:rPr lang="en-GB" sz="1300" b="0" baseline="0" dirty="0" smtClean="0">
                          <a:latin typeface="Tw Cen MT" panose="020B0602020104020603" pitchFamily="34" charset="0"/>
                          <a:cs typeface="Arial" panose="020B0604020202020204" pitchFamily="34" charset="0"/>
                        </a:rPr>
                      </a:br>
                      <a:r>
                        <a:rPr lang="en-GB" sz="1300" b="0" baseline="0" dirty="0" smtClean="0">
                          <a:latin typeface="Tw Cen MT" panose="020B0602020104020603" pitchFamily="34" charset="0"/>
                          <a:cs typeface="Arial" panose="020B0604020202020204" pitchFamily="34" charset="0"/>
                        </a:rPr>
                        <a:t>un </a:t>
                      </a:r>
                      <a:r>
                        <a:rPr lang="en-GB" sz="1300" b="0" baseline="0" dirty="0" err="1" smtClean="0">
                          <a:latin typeface="Tw Cen MT" panose="020B0602020104020603" pitchFamily="34" charset="0"/>
                          <a:cs typeface="Arial" panose="020B0604020202020204" pitchFamily="34" charset="0"/>
                        </a:rPr>
                        <a:t>perro</a:t>
                      </a:r>
                      <a:r>
                        <a:rPr lang="en-GB" sz="1300" b="0" baseline="0" dirty="0" smtClean="0">
                          <a:latin typeface="Tw Cen MT" panose="020B0602020104020603" pitchFamily="34" charset="0"/>
                          <a:cs typeface="Arial" panose="020B0604020202020204" pitchFamily="34" charset="0"/>
                        </a:rPr>
                        <a:t>.</a:t>
                      </a:r>
                    </a:p>
                    <a:p>
                      <a:pPr>
                        <a:spcAft>
                          <a:spcPts val="0"/>
                        </a:spcAft>
                      </a:pPr>
                      <a:endParaRPr lang="en-GB" sz="1300" b="0" baseline="0" dirty="0" smtClean="0">
                        <a:latin typeface="Tw Cen MT" panose="020B0602020104020603" pitchFamily="34" charset="0"/>
                        <a:cs typeface="Arial" panose="020B0604020202020204" pitchFamily="34" charset="0"/>
                      </a:endParaRPr>
                    </a:p>
                    <a:p>
                      <a:pPr>
                        <a:spcAft>
                          <a:spcPts val="0"/>
                        </a:spcAft>
                      </a:pPr>
                      <a:r>
                        <a:rPr lang="en-GB" sz="1300" b="0" baseline="0" dirty="0" err="1" smtClean="0">
                          <a:latin typeface="Tw Cen MT" panose="020B0602020104020603" pitchFamily="34" charset="0"/>
                          <a:cs typeface="Arial" panose="020B0604020202020204" pitchFamily="34" charset="0"/>
                        </a:rPr>
                        <a:t>calor</a:t>
                      </a:r>
                      <a:r>
                        <a:rPr lang="en-GB" sz="1300" b="0" baseline="0" dirty="0" smtClean="0">
                          <a:latin typeface="Tw Cen MT" panose="020B0602020104020603" pitchFamily="34" charset="0"/>
                          <a:cs typeface="Arial" panose="020B0604020202020204" pitchFamily="34" charset="0"/>
                        </a:rPr>
                        <a:t> / </a:t>
                      </a:r>
                      <a:r>
                        <a:rPr lang="en-GB" sz="1300" b="0" baseline="0" dirty="0" err="1" smtClean="0">
                          <a:latin typeface="Tw Cen MT" panose="020B0602020104020603" pitchFamily="34" charset="0"/>
                          <a:cs typeface="Arial" panose="020B0604020202020204" pitchFamily="34" charset="0"/>
                        </a:rPr>
                        <a:t>frío</a:t>
                      </a:r>
                      <a:r>
                        <a:rPr lang="en-GB" sz="1300" b="0" baseline="0" dirty="0" smtClean="0">
                          <a:latin typeface="Tw Cen MT" panose="020B0602020104020603" pitchFamily="34" charset="0"/>
                          <a:cs typeface="Arial" panose="020B0604020202020204" pitchFamily="34" charset="0"/>
                        </a:rPr>
                        <a:t> </a:t>
                      </a:r>
                      <a:endParaRPr lang="en-GB" sz="1300" b="0" dirty="0">
                        <a:latin typeface="Tw Cen MT" panose="020B0602020104020603" pitchFamily="34" charset="0"/>
                        <a:cs typeface="Arial" panose="020B0604020202020204" pitchFamily="34" charset="0"/>
                      </a:endParaRPr>
                    </a:p>
                  </a:txBody>
                  <a:tcPr/>
                </a:tc>
                <a:tc>
                  <a:txBody>
                    <a:bodyPr/>
                    <a:lstStyle/>
                    <a:p>
                      <a:pPr>
                        <a:lnSpc>
                          <a:spcPct val="150000"/>
                        </a:lnSpc>
                      </a:pP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Cómo</a:t>
                      </a:r>
                      <a:r>
                        <a:rPr lang="en-GB" sz="1200" dirty="0" smtClean="0">
                          <a:latin typeface="Tw Cen MT" panose="020B0602020104020603" pitchFamily="34" charset="0"/>
                          <a:cs typeface="Arial" panose="020B0604020202020204" pitchFamily="34" charset="0"/>
                        </a:rPr>
                        <a:t>?      ¿</a:t>
                      </a:r>
                      <a:r>
                        <a:rPr lang="en-GB" sz="1200" dirty="0" err="1" smtClean="0">
                          <a:latin typeface="Tw Cen MT" panose="020B0602020104020603" pitchFamily="34" charset="0"/>
                          <a:cs typeface="Arial" panose="020B0604020202020204" pitchFamily="34" charset="0"/>
                        </a:rPr>
                        <a:t>Qué</a:t>
                      </a:r>
                      <a:r>
                        <a:rPr lang="en-GB" sz="1200" dirty="0" smtClean="0">
                          <a:latin typeface="Tw Cen MT" panose="020B0602020104020603" pitchFamily="34" charset="0"/>
                          <a:cs typeface="Arial" panose="020B0604020202020204" pitchFamily="34" charset="0"/>
                        </a:rPr>
                        <a:t>?</a:t>
                      </a:r>
                      <a:br>
                        <a:rPr lang="en-GB" sz="1200" dirty="0" smtClean="0">
                          <a:latin typeface="Tw Cen MT" panose="020B0602020104020603" pitchFamily="34" charset="0"/>
                          <a:cs typeface="Arial" panose="020B0604020202020204" pitchFamily="34" charset="0"/>
                        </a:rPr>
                      </a:b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Dónde</a:t>
                      </a:r>
                      <a:r>
                        <a:rPr lang="en-GB" sz="1200" dirty="0" smtClean="0">
                          <a:latin typeface="Tw Cen MT" panose="020B0602020104020603" pitchFamily="34" charset="0"/>
                          <a:cs typeface="Arial" panose="020B0604020202020204" pitchFamily="34" charset="0"/>
                        </a:rPr>
                        <a:t>?</a:t>
                      </a:r>
                      <a:r>
                        <a:rPr lang="en-GB" sz="1200" baseline="0" dirty="0" smtClean="0">
                          <a:latin typeface="Tw Cen MT" panose="020B0602020104020603" pitchFamily="34" charset="0"/>
                          <a:cs typeface="Arial" panose="020B0604020202020204" pitchFamily="34" charset="0"/>
                        </a:rPr>
                        <a:t>     </a:t>
                      </a: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Cuándo</a:t>
                      </a:r>
                      <a:r>
                        <a:rPr lang="en-GB" sz="1200" dirty="0" smtClean="0">
                          <a:latin typeface="Tw Cen MT" panose="020B0602020104020603" pitchFamily="34" charset="0"/>
                          <a:cs typeface="Arial" panose="020B0604020202020204" pitchFamily="34" charset="0"/>
                        </a:rPr>
                        <a:t>?</a:t>
                      </a:r>
                      <a:br>
                        <a:rPr lang="en-GB" sz="1200" dirty="0" smtClean="0">
                          <a:latin typeface="Tw Cen MT" panose="020B0602020104020603" pitchFamily="34" charset="0"/>
                          <a:cs typeface="Arial" panose="020B0604020202020204" pitchFamily="34" charset="0"/>
                        </a:rPr>
                      </a:b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Quién</a:t>
                      </a:r>
                      <a:r>
                        <a:rPr lang="en-GB" sz="1200" dirty="0" smtClean="0">
                          <a:latin typeface="Tw Cen MT" panose="020B0602020104020603" pitchFamily="34" charset="0"/>
                          <a:cs typeface="Arial" panose="020B0604020202020204" pitchFamily="34" charset="0"/>
                        </a:rPr>
                        <a:t>?</a:t>
                      </a:r>
                      <a:r>
                        <a:rPr lang="en-GB" sz="1200" baseline="0" dirty="0" smtClean="0">
                          <a:latin typeface="Tw Cen MT" panose="020B0602020104020603" pitchFamily="34" charset="0"/>
                          <a:cs typeface="Arial" panose="020B0604020202020204" pitchFamily="34" charset="0"/>
                        </a:rPr>
                        <a:t>      </a:t>
                      </a:r>
                      <a:r>
                        <a:rPr lang="en-GB" sz="1200" dirty="0" smtClean="0">
                          <a:latin typeface="Tw Cen MT" panose="020B0602020104020603" pitchFamily="34" charset="0"/>
                          <a:cs typeface="Arial" panose="020B0604020202020204" pitchFamily="34" charset="0"/>
                        </a:rPr>
                        <a:t>¿Con </a:t>
                      </a:r>
                      <a:r>
                        <a:rPr lang="en-GB" sz="1200" dirty="0" err="1" smtClean="0">
                          <a:latin typeface="Tw Cen MT" panose="020B0602020104020603" pitchFamily="34" charset="0"/>
                          <a:cs typeface="Arial" panose="020B0604020202020204" pitchFamily="34" charset="0"/>
                        </a:rPr>
                        <a:t>quién</a:t>
                      </a:r>
                      <a:r>
                        <a:rPr lang="en-GB" sz="1200" dirty="0" smtClean="0">
                          <a:latin typeface="Tw Cen MT" panose="020B0602020104020603" pitchFamily="34" charset="0"/>
                          <a:cs typeface="Arial" panose="020B0604020202020204" pitchFamily="34" charset="0"/>
                        </a:rPr>
                        <a:t>?</a:t>
                      </a:r>
                      <a:br>
                        <a:rPr lang="en-GB" sz="1200" dirty="0" smtClean="0">
                          <a:latin typeface="Tw Cen MT" panose="020B0602020104020603" pitchFamily="34" charset="0"/>
                          <a:cs typeface="Arial" panose="020B0604020202020204" pitchFamily="34" charset="0"/>
                        </a:rPr>
                      </a:b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Por</a:t>
                      </a:r>
                      <a:r>
                        <a:rPr lang="en-GB" sz="1200" dirty="0" smtClean="0">
                          <a:latin typeface="Tw Cen MT" panose="020B0602020104020603" pitchFamily="34" charset="0"/>
                          <a:cs typeface="Arial" panose="020B0604020202020204" pitchFamily="34" charset="0"/>
                        </a:rPr>
                        <a:t> </a:t>
                      </a:r>
                      <a:r>
                        <a:rPr lang="en-GB" sz="1200" dirty="0" err="1" smtClean="0">
                          <a:latin typeface="Tw Cen MT" panose="020B0602020104020603" pitchFamily="34" charset="0"/>
                          <a:cs typeface="Arial" panose="020B0604020202020204" pitchFamily="34" charset="0"/>
                        </a:rPr>
                        <a:t>qué</a:t>
                      </a:r>
                      <a:r>
                        <a:rPr lang="en-GB" sz="1200" dirty="0" smtClean="0">
                          <a:latin typeface="Tw Cen MT" panose="020B0602020104020603" pitchFamily="34" charset="0"/>
                          <a:cs typeface="Arial" panose="020B0604020202020204" pitchFamily="34" charset="0"/>
                        </a:rPr>
                        <a:t>?</a:t>
                      </a:r>
                      <a:r>
                        <a:rPr lang="en-GB" sz="1200" baseline="0" dirty="0" smtClean="0">
                          <a:latin typeface="Tw Cen MT" panose="020B0602020104020603" pitchFamily="34" charset="0"/>
                          <a:cs typeface="Arial" panose="020B0604020202020204" pitchFamily="34" charset="0"/>
                        </a:rPr>
                        <a:t>    </a:t>
                      </a: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Cuánto</a:t>
                      </a:r>
                      <a:r>
                        <a:rPr lang="en-GB" sz="1200" dirty="0" smtClean="0">
                          <a:latin typeface="Tw Cen MT" panose="020B0602020104020603" pitchFamily="34" charset="0"/>
                          <a:cs typeface="Arial" panose="020B0604020202020204" pitchFamily="34" charset="0"/>
                        </a:rPr>
                        <a:t>?</a:t>
                      </a:r>
                      <a:br>
                        <a:rPr lang="en-GB" sz="1200" dirty="0" smtClean="0">
                          <a:latin typeface="Tw Cen MT" panose="020B0602020104020603" pitchFamily="34" charset="0"/>
                          <a:cs typeface="Arial" panose="020B0604020202020204" pitchFamily="34" charset="0"/>
                        </a:rPr>
                      </a:b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Cuántos</a:t>
                      </a:r>
                      <a:r>
                        <a:rPr lang="en-GB" sz="1200" dirty="0" smtClean="0">
                          <a:latin typeface="Tw Cen MT" panose="020B0602020104020603" pitchFamily="34" charset="0"/>
                          <a:cs typeface="Arial" panose="020B0604020202020204" pitchFamily="34" charset="0"/>
                        </a:rPr>
                        <a:t> / as?  </a:t>
                      </a:r>
                      <a:r>
                        <a:rPr lang="en-GB" sz="1200" baseline="0" dirty="0" smtClean="0">
                          <a:latin typeface="Tw Cen MT" panose="020B0602020104020603" pitchFamily="34" charset="0"/>
                          <a:cs typeface="Arial" panose="020B0604020202020204" pitchFamily="34" charset="0"/>
                        </a:rPr>
                        <a:t> </a:t>
                      </a: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Cuál</a:t>
                      </a:r>
                      <a:r>
                        <a:rPr lang="en-GB" sz="1200" dirty="0" smtClean="0">
                          <a:latin typeface="Tw Cen MT" panose="020B0602020104020603" pitchFamily="34" charset="0"/>
                          <a:cs typeface="Arial" panose="020B0604020202020204" pitchFamily="34" charset="0"/>
                        </a:rPr>
                        <a:t>?</a:t>
                      </a:r>
                      <a:r>
                        <a:rPr lang="en-GB" sz="1200" baseline="0" dirty="0" smtClean="0">
                          <a:latin typeface="Tw Cen MT" panose="020B0602020104020603" pitchFamily="34" charset="0"/>
                          <a:cs typeface="Arial" panose="020B0604020202020204" pitchFamily="34" charset="0"/>
                        </a:rPr>
                        <a:t>           </a:t>
                      </a:r>
                      <a:r>
                        <a:rPr lang="en-GB" sz="1200" dirty="0" smtClean="0">
                          <a:latin typeface="Tw Cen MT" panose="020B0602020104020603" pitchFamily="34" charset="0"/>
                          <a:cs typeface="Arial" panose="020B0604020202020204" pitchFamily="34" charset="0"/>
                        </a:rPr>
                        <a:t>¿</a:t>
                      </a:r>
                      <a:r>
                        <a:rPr lang="en-GB" sz="1200" dirty="0" err="1" smtClean="0">
                          <a:latin typeface="Tw Cen MT" panose="020B0602020104020603" pitchFamily="34" charset="0"/>
                          <a:cs typeface="Arial" panose="020B0604020202020204" pitchFamily="34" charset="0"/>
                        </a:rPr>
                        <a:t>Qué</a:t>
                      </a:r>
                      <a:r>
                        <a:rPr lang="en-GB" sz="1200" dirty="0" smtClean="0">
                          <a:latin typeface="Tw Cen MT" panose="020B0602020104020603" pitchFamily="34" charset="0"/>
                          <a:cs typeface="Arial" panose="020B0604020202020204" pitchFamily="34" charset="0"/>
                        </a:rPr>
                        <a:t> </a:t>
                      </a:r>
                      <a:r>
                        <a:rPr lang="en-GB" sz="1200" dirty="0" err="1" smtClean="0">
                          <a:latin typeface="Tw Cen MT" panose="020B0602020104020603" pitchFamily="34" charset="0"/>
                          <a:cs typeface="Arial" panose="020B0604020202020204" pitchFamily="34" charset="0"/>
                        </a:rPr>
                        <a:t>tipo</a:t>
                      </a:r>
                      <a:r>
                        <a:rPr lang="en-GB" sz="1200" dirty="0" smtClean="0">
                          <a:latin typeface="Tw Cen MT" panose="020B0602020104020603" pitchFamily="34" charset="0"/>
                          <a:cs typeface="Arial" panose="020B0604020202020204" pitchFamily="34" charset="0"/>
                        </a:rPr>
                        <a:t> de?</a:t>
                      </a:r>
                      <a:r>
                        <a:rPr lang="en-GB" sz="1200" baseline="0" dirty="0" smtClean="0">
                          <a:latin typeface="Tw Cen MT" panose="020B0602020104020603" pitchFamily="34" charset="0"/>
                          <a:cs typeface="Arial" panose="020B0604020202020204" pitchFamily="34" charset="0"/>
                        </a:rPr>
                        <a:t>    </a:t>
                      </a:r>
                      <a:r>
                        <a:rPr lang="en-GB" sz="1200" dirty="0" smtClean="0">
                          <a:latin typeface="Tw Cen MT" panose="020B0602020104020603" pitchFamily="34" charset="0"/>
                          <a:cs typeface="Arial" panose="020B0604020202020204" pitchFamily="34" charset="0"/>
                        </a:rPr>
                        <a:t>¿A </a:t>
                      </a:r>
                      <a:r>
                        <a:rPr lang="en-GB" sz="1200" dirty="0" err="1" smtClean="0">
                          <a:latin typeface="Tw Cen MT" panose="020B0602020104020603" pitchFamily="34" charset="0"/>
                          <a:cs typeface="Arial" panose="020B0604020202020204" pitchFamily="34" charset="0"/>
                        </a:rPr>
                        <a:t>qué</a:t>
                      </a:r>
                      <a:r>
                        <a:rPr lang="en-GB" sz="1200" dirty="0" smtClean="0">
                          <a:latin typeface="Tw Cen MT" panose="020B0602020104020603" pitchFamily="34" charset="0"/>
                          <a:cs typeface="Arial" panose="020B0604020202020204" pitchFamily="34" charset="0"/>
                        </a:rPr>
                        <a:t> hora?</a:t>
                      </a:r>
                      <a:endParaRPr lang="en-GB" sz="1200" dirty="0">
                        <a:latin typeface="Tw Cen MT" panose="020B0602020104020603" pitchFamily="34" charset="0"/>
                        <a:cs typeface="Arial" panose="020B0604020202020204" pitchFamily="34" charset="0"/>
                      </a:endParaRPr>
                    </a:p>
                  </a:txBody>
                  <a:tcPr/>
                </a:tc>
                <a:tc rowSpan="2">
                  <a:txBody>
                    <a:bodyPr/>
                    <a:lstStyle/>
                    <a:p>
                      <a:r>
                        <a:rPr lang="en-GB" sz="1300" b="1" dirty="0" smtClean="0">
                          <a:latin typeface="Tw Cen MT" panose="020B0602020104020603" pitchFamily="34" charset="0"/>
                          <a:cs typeface="Arial" panose="020B0604020202020204" pitchFamily="34" charset="0"/>
                        </a:rPr>
                        <a:t>¿</a:t>
                      </a:r>
                      <a:r>
                        <a:rPr lang="en-GB" sz="1300" b="1" dirty="0" err="1" smtClean="0">
                          <a:latin typeface="Tw Cen MT" panose="020B0602020104020603" pitchFamily="34" charset="0"/>
                          <a:cs typeface="Arial" panose="020B0604020202020204" pitchFamily="34" charset="0"/>
                        </a:rPr>
                        <a:t>Cómo</a:t>
                      </a:r>
                      <a:r>
                        <a:rPr lang="en-GB" sz="1300" b="1" baseline="0" dirty="0" smtClean="0">
                          <a:latin typeface="Tw Cen MT" panose="020B0602020104020603" pitchFamily="34" charset="0"/>
                          <a:cs typeface="Arial" panose="020B0604020202020204" pitchFamily="34" charset="0"/>
                        </a:rPr>
                        <a:t> </a:t>
                      </a:r>
                      <a:r>
                        <a:rPr lang="en-GB" sz="1300" b="1" baseline="0" dirty="0" err="1" smtClean="0">
                          <a:latin typeface="Tw Cen MT" panose="020B0602020104020603" pitchFamily="34" charset="0"/>
                          <a:cs typeface="Arial" panose="020B0604020202020204" pitchFamily="34" charset="0"/>
                        </a:rPr>
                        <a:t>fue</a:t>
                      </a:r>
                      <a:r>
                        <a:rPr lang="en-GB" sz="1300" b="1" baseline="0" dirty="0" smtClean="0">
                          <a:latin typeface="Tw Cen MT" panose="020B0602020104020603" pitchFamily="34" charset="0"/>
                          <a:cs typeface="Arial" panose="020B0604020202020204" pitchFamily="34" charset="0"/>
                        </a:rPr>
                        <a:t>?  </a:t>
                      </a:r>
                      <a:r>
                        <a:rPr lang="en-GB" sz="1300" b="1" baseline="0" dirty="0" err="1" smtClean="0">
                          <a:latin typeface="Tw Cen MT" panose="020B0602020104020603" pitchFamily="34" charset="0"/>
                          <a:cs typeface="Arial" panose="020B0604020202020204" pitchFamily="34" charset="0"/>
                        </a:rPr>
                        <a:t>Fue</a:t>
                      </a:r>
                      <a:r>
                        <a:rPr lang="en-GB" sz="1300" b="1" baseline="0" dirty="0" smtClean="0">
                          <a:latin typeface="Tw Cen MT" panose="020B0602020104020603" pitchFamily="34" charset="0"/>
                          <a:cs typeface="Arial" panose="020B0604020202020204" pitchFamily="34" charset="0"/>
                        </a:rPr>
                        <a:t>…</a:t>
                      </a:r>
                      <a:br>
                        <a:rPr lang="en-GB" sz="1300" b="1" baseline="0" dirty="0" smtClean="0">
                          <a:latin typeface="Tw Cen MT" panose="020B0602020104020603" pitchFamily="34" charset="0"/>
                          <a:cs typeface="Arial" panose="020B0604020202020204" pitchFamily="34" charset="0"/>
                        </a:rPr>
                      </a:br>
                      <a:r>
                        <a:rPr lang="en-GB" sz="1300" b="1" baseline="0" dirty="0" smtClean="0">
                          <a:latin typeface="Tw Cen MT" panose="020B0602020104020603" pitchFamily="34" charset="0"/>
                          <a:cs typeface="Arial" panose="020B0604020202020204" pitchFamily="34" charset="0"/>
                        </a:rPr>
                        <a:t/>
                      </a:r>
                      <a:br>
                        <a:rPr lang="en-GB" sz="1300" b="1"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fácil</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difícil</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así</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así</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divertido</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err="1" smtClean="0">
                          <a:latin typeface="Tw Cen MT" panose="020B0602020104020603" pitchFamily="34" charset="0"/>
                          <a:cs typeface="Arial" panose="020B0604020202020204" pitchFamily="34" charset="0"/>
                        </a:rPr>
                        <a:t>aburrido</a:t>
                      </a:r>
                      <a:r>
                        <a:rPr lang="en-GB" sz="1400" b="0" baseline="0" dirty="0" smtClean="0">
                          <a:latin typeface="Tw Cen MT" panose="020B0602020104020603" pitchFamily="34" charset="0"/>
                          <a:cs typeface="Arial" panose="020B0604020202020204" pitchFamily="34" charset="0"/>
                        </a:rPr>
                        <a:t>.</a:t>
                      </a:r>
                    </a:p>
                    <a:p>
                      <a:endParaRPr lang="en-GB" sz="1400" b="0" baseline="0" dirty="0" smtClean="0">
                        <a:latin typeface="Tw Cen MT" panose="020B0602020104020603" pitchFamily="34" charset="0"/>
                        <a:cs typeface="Arial" panose="020B0604020202020204" pitchFamily="34" charset="0"/>
                      </a:endParaRPr>
                    </a:p>
                    <a:p>
                      <a:r>
                        <a:rPr lang="en-GB" sz="1400" b="0" baseline="0" dirty="0" smtClean="0">
                          <a:latin typeface="Tw Cen MT" panose="020B0602020104020603" pitchFamily="34" charset="0"/>
                          <a:cs typeface="Arial" panose="020B0604020202020204" pitchFamily="34" charset="0"/>
                        </a:rPr>
                        <a:t>fatal.</a:t>
                      </a:r>
                    </a:p>
                    <a:p>
                      <a:endParaRPr lang="en-GB" sz="1400" b="0" baseline="0" dirty="0" smtClean="0">
                        <a:latin typeface="Tw Cen MT" panose="020B0602020104020603" pitchFamily="34" charset="0"/>
                        <a:cs typeface="Arial" panose="020B0604020202020204" pitchFamily="34" charset="0"/>
                      </a:endParaRPr>
                    </a:p>
                    <a:p>
                      <a:r>
                        <a:rPr lang="en-GB" sz="1400" b="0" baseline="0" dirty="0" smtClean="0">
                          <a:latin typeface="Tw Cen MT" panose="020B0602020104020603" pitchFamily="34" charset="0"/>
                          <a:cs typeface="Arial" panose="020B0604020202020204" pitchFamily="34" charset="0"/>
                        </a:rPr>
                        <a:t>(</a:t>
                      </a:r>
                      <a:r>
                        <a:rPr lang="en-GB" sz="1400" b="0" baseline="0" dirty="0" err="1" smtClean="0">
                          <a:latin typeface="Tw Cen MT" panose="020B0602020104020603" pitchFamily="34" charset="0"/>
                          <a:cs typeface="Arial" panose="020B0604020202020204" pitchFamily="34" charset="0"/>
                        </a:rPr>
                        <a:t>muy</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bastante</a:t>
                      </a:r>
                      <a:r>
                        <a:rPr lang="en-GB" sz="1400" b="0" baseline="0" dirty="0" smtClean="0">
                          <a:latin typeface="Tw Cen MT" panose="020B0602020104020603" pitchFamily="34" charset="0"/>
                          <a:cs typeface="Arial" panose="020B0604020202020204" pitchFamily="34" charset="0"/>
                        </a:rPr>
                        <a:t>, un </a:t>
                      </a:r>
                      <a:r>
                        <a:rPr lang="en-GB" sz="1400" b="0" baseline="0" dirty="0" err="1" smtClean="0">
                          <a:latin typeface="Tw Cen MT" panose="020B0602020104020603" pitchFamily="34" charset="0"/>
                          <a:cs typeface="Arial" panose="020B0604020202020204" pitchFamily="34" charset="0"/>
                        </a:rPr>
                        <a:t>poco</a:t>
                      </a:r>
                      <a:r>
                        <a:rPr lang="en-GB" sz="1400" b="0" baseline="0" dirty="0" smtClean="0">
                          <a:latin typeface="Tw Cen MT" panose="020B0602020104020603" pitchFamily="34" charset="0"/>
                          <a:cs typeface="Arial" panose="020B0604020202020204" pitchFamily="34" charset="0"/>
                        </a:rPr>
                        <a:t>)</a:t>
                      </a:r>
                      <a:endParaRPr lang="en-GB" sz="1400" b="0" dirty="0">
                        <a:latin typeface="Tw Cen MT" panose="020B0602020104020603" pitchFamily="34" charset="0"/>
                        <a:cs typeface="Arial" panose="020B0604020202020204" pitchFamily="34" charset="0"/>
                      </a:endParaRPr>
                    </a:p>
                  </a:txBody>
                  <a:tcPr/>
                </a:tc>
              </a:tr>
              <a:tr h="1690509">
                <a:tc vMerge="1">
                  <a:txBody>
                    <a:bodyPr/>
                    <a:lstStyle/>
                    <a:p>
                      <a:endParaRPr lang="en-GB"/>
                    </a:p>
                  </a:txBody>
                  <a:tcPr/>
                </a:tc>
                <a:tc vMerge="1">
                  <a:txBody>
                    <a:bodyPr/>
                    <a:lstStyle/>
                    <a:p>
                      <a:endParaRPr lang="en-GB"/>
                    </a:p>
                  </a:txBody>
                  <a:tcPr/>
                </a:tc>
                <a:tc>
                  <a:txBody>
                    <a:bodyPr/>
                    <a:lstStyle/>
                    <a:p>
                      <a:pPr>
                        <a:lnSpc>
                          <a:spcPct val="150000"/>
                        </a:lnSpc>
                      </a:pPr>
                      <a:r>
                        <a:rPr lang="en-GB" sz="1400" b="1" dirty="0" err="1" smtClean="0">
                          <a:latin typeface="Tw Cen MT" panose="020B0602020104020603" pitchFamily="34" charset="0"/>
                          <a:cs typeface="Arial" panose="020B0604020202020204" pitchFamily="34" charset="0"/>
                        </a:rPr>
                        <a:t>En</a:t>
                      </a:r>
                      <a:r>
                        <a:rPr lang="en-GB" sz="1400" b="1" dirty="0" smtClean="0">
                          <a:latin typeface="Tw Cen MT" panose="020B0602020104020603" pitchFamily="34" charset="0"/>
                          <a:cs typeface="Arial" panose="020B0604020202020204" pitchFamily="34" charset="0"/>
                        </a:rPr>
                        <a:t> </a:t>
                      </a:r>
                      <a:r>
                        <a:rPr lang="en-GB" sz="1400" b="1" dirty="0" err="1" smtClean="0">
                          <a:latin typeface="Tw Cen MT" panose="020B0602020104020603" pitchFamily="34" charset="0"/>
                          <a:cs typeface="Arial" panose="020B0604020202020204" pitchFamily="34" charset="0"/>
                        </a:rPr>
                        <a:t>parejas</a:t>
                      </a:r>
                      <a:endParaRPr lang="en-GB" sz="1400" b="1" dirty="0" smtClean="0">
                        <a:latin typeface="Tw Cen MT" panose="020B0602020104020603" pitchFamily="34" charset="0"/>
                        <a:cs typeface="Arial" panose="020B0604020202020204" pitchFamily="34" charset="0"/>
                      </a:endParaRPr>
                    </a:p>
                    <a:p>
                      <a:pPr>
                        <a:lnSpc>
                          <a:spcPct val="150000"/>
                        </a:lnSpc>
                      </a:pPr>
                      <a:r>
                        <a:rPr lang="en-GB" sz="1400" b="0" dirty="0" err="1" smtClean="0">
                          <a:latin typeface="Tw Cen MT" panose="020B0602020104020603" pitchFamily="34" charset="0"/>
                          <a:cs typeface="Arial" panose="020B0604020202020204" pitchFamily="34" charset="0"/>
                        </a:rPr>
                        <a:t>Te</a:t>
                      </a:r>
                      <a:r>
                        <a:rPr lang="en-GB" sz="1400" b="0" dirty="0" smtClean="0">
                          <a:latin typeface="Tw Cen MT" panose="020B0602020104020603" pitchFamily="34" charset="0"/>
                          <a:cs typeface="Arial" panose="020B0604020202020204" pitchFamily="34" charset="0"/>
                        </a:rPr>
                        <a:t> </a:t>
                      </a:r>
                      <a:r>
                        <a:rPr lang="en-GB" sz="1400" b="0" dirty="0" err="1" smtClean="0">
                          <a:latin typeface="Tw Cen MT" panose="020B0602020104020603" pitchFamily="34" charset="0"/>
                          <a:cs typeface="Arial" panose="020B0604020202020204" pitchFamily="34" charset="0"/>
                        </a:rPr>
                        <a:t>toca</a:t>
                      </a:r>
                      <a:r>
                        <a:rPr lang="en-GB" sz="1400" b="0" baseline="0" dirty="0" smtClean="0">
                          <a:latin typeface="Tw Cen MT" panose="020B0602020104020603" pitchFamily="34" charset="0"/>
                          <a:cs typeface="Arial" panose="020B0604020202020204" pitchFamily="34" charset="0"/>
                        </a:rPr>
                        <a:t> a </a:t>
                      </a:r>
                      <a:r>
                        <a:rPr lang="en-GB" sz="1400" b="0" baseline="0" dirty="0" err="1" smtClean="0">
                          <a:latin typeface="Tw Cen MT" panose="020B0602020104020603" pitchFamily="34" charset="0"/>
                          <a:cs typeface="Arial" panose="020B0604020202020204" pitchFamily="34" charset="0"/>
                        </a:rPr>
                        <a:t>ti</a:t>
                      </a:r>
                      <a:r>
                        <a:rPr lang="en-GB" sz="1400" b="0" baseline="0" dirty="0" smtClean="0">
                          <a:latin typeface="Tw Cen MT" panose="020B0602020104020603" pitchFamily="34" charset="0"/>
                          <a:cs typeface="Arial" panose="020B0604020202020204" pitchFamily="34" charset="0"/>
                        </a:rPr>
                        <a:t>      Has </a:t>
                      </a:r>
                      <a:r>
                        <a:rPr lang="en-GB" sz="1400" b="0" baseline="0" dirty="0" err="1" smtClean="0">
                          <a:latin typeface="Tw Cen MT" panose="020B0602020104020603" pitchFamily="34" charset="0"/>
                          <a:cs typeface="Arial" panose="020B0604020202020204" pitchFamily="34" charset="0"/>
                        </a:rPr>
                        <a:t>perdido</a:t>
                      </a:r>
                      <a:endParaRPr lang="en-GB" sz="1400" b="0" baseline="0" dirty="0" smtClean="0">
                        <a:latin typeface="Tw Cen MT" panose="020B0602020104020603" pitchFamily="34" charset="0"/>
                        <a:cs typeface="Arial" panose="020B0604020202020204" pitchFamily="34" charset="0"/>
                      </a:endParaRPr>
                    </a:p>
                    <a:p>
                      <a:pPr>
                        <a:lnSpc>
                          <a:spcPct val="150000"/>
                        </a:lnSpc>
                      </a:pPr>
                      <a:r>
                        <a:rPr lang="en-GB" sz="1400" b="0" baseline="0" dirty="0" smtClean="0">
                          <a:latin typeface="Tw Cen MT" panose="020B0602020104020603" pitchFamily="34" charset="0"/>
                          <a:cs typeface="Arial" panose="020B0604020202020204" pitchFamily="34" charset="0"/>
                        </a:rPr>
                        <a:t>Me </a:t>
                      </a:r>
                      <a:r>
                        <a:rPr lang="en-GB" sz="1400" b="0" baseline="0" dirty="0" err="1" smtClean="0">
                          <a:latin typeface="Tw Cen MT" panose="020B0602020104020603" pitchFamily="34" charset="0"/>
                          <a:cs typeface="Arial" panose="020B0604020202020204" pitchFamily="34" charset="0"/>
                        </a:rPr>
                        <a:t>toca</a:t>
                      </a:r>
                      <a:r>
                        <a:rPr lang="en-GB" sz="1400" b="0" baseline="0" dirty="0" smtClean="0">
                          <a:latin typeface="Tw Cen MT" panose="020B0602020104020603" pitchFamily="34" charset="0"/>
                          <a:cs typeface="Arial" panose="020B0604020202020204" pitchFamily="34" charset="0"/>
                        </a:rPr>
                        <a:t> a </a:t>
                      </a:r>
                      <a:r>
                        <a:rPr lang="en-GB" sz="1400" b="0" baseline="0" dirty="0" err="1" smtClean="0">
                          <a:latin typeface="Tw Cen MT" panose="020B0602020104020603" pitchFamily="34" charset="0"/>
                          <a:cs typeface="Arial" panose="020B0604020202020204" pitchFamily="34" charset="0"/>
                        </a:rPr>
                        <a:t>mí</a:t>
                      </a:r>
                      <a:r>
                        <a:rPr lang="en-GB" sz="1400" b="0" baseline="0" dirty="0" smtClean="0">
                          <a:latin typeface="Tw Cen MT" panose="020B0602020104020603" pitchFamily="34" charset="0"/>
                          <a:cs typeface="Arial" panose="020B0604020202020204" pitchFamily="34" charset="0"/>
                        </a:rPr>
                        <a:t>   He </a:t>
                      </a:r>
                      <a:r>
                        <a:rPr lang="en-GB" sz="1400" b="0" baseline="0" dirty="0" err="1" smtClean="0">
                          <a:latin typeface="Tw Cen MT" panose="020B0602020104020603" pitchFamily="34" charset="0"/>
                          <a:cs typeface="Arial" panose="020B0604020202020204" pitchFamily="34" charset="0"/>
                        </a:rPr>
                        <a:t>ganado</a:t>
                      </a:r>
                      <a:endParaRPr lang="en-GB" sz="1400" b="0" baseline="0" dirty="0" smtClean="0">
                        <a:latin typeface="Tw Cen MT" panose="020B0602020104020603" pitchFamily="34" charset="0"/>
                        <a:cs typeface="Arial" panose="020B0604020202020204" pitchFamily="34" charset="0"/>
                      </a:endParaRPr>
                    </a:p>
                    <a:p>
                      <a:pPr>
                        <a:lnSpc>
                          <a:spcPct val="150000"/>
                        </a:lnSpc>
                      </a:pPr>
                      <a:r>
                        <a:rPr lang="en-GB" sz="1400" b="0" baseline="0" dirty="0" err="1" smtClean="0">
                          <a:latin typeface="Tw Cen MT" panose="020B0602020104020603" pitchFamily="34" charset="0"/>
                          <a:cs typeface="Arial" panose="020B0604020202020204" pitchFamily="34" charset="0"/>
                        </a:rPr>
                        <a:t>Tú</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empiezas</a:t>
                      </a:r>
                      <a:r>
                        <a:rPr lang="en-GB" sz="1400" b="0" baseline="0" dirty="0" smtClean="0">
                          <a:latin typeface="Tw Cen MT" panose="020B0602020104020603" pitchFamily="34" charset="0"/>
                          <a:cs typeface="Arial" panose="020B0604020202020204" pitchFamily="34" charset="0"/>
                        </a:rPr>
                        <a:t>   ¡No </a:t>
                      </a:r>
                      <a:r>
                        <a:rPr lang="en-GB" sz="1400" b="0" baseline="0" dirty="0" err="1" smtClean="0">
                          <a:latin typeface="Tw Cen MT" panose="020B0602020104020603" pitchFamily="34" charset="0"/>
                          <a:cs typeface="Arial" panose="020B0604020202020204" pitchFamily="34" charset="0"/>
                        </a:rPr>
                        <a:t>hagas</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eso</a:t>
                      </a:r>
                      <a:r>
                        <a:rPr lang="en-GB" sz="1400" b="0" baseline="0" dirty="0" smtClean="0">
                          <a:latin typeface="Tw Cen MT" panose="020B0602020104020603" pitchFamily="34" charset="0"/>
                          <a:cs typeface="Arial" panose="020B0604020202020204" pitchFamily="34" charset="0"/>
                        </a:rPr>
                        <a:t>!</a:t>
                      </a:r>
                    </a:p>
                    <a:p>
                      <a:pPr>
                        <a:lnSpc>
                          <a:spcPct val="150000"/>
                        </a:lnSpc>
                      </a:pPr>
                      <a:r>
                        <a:rPr lang="en-GB" sz="1300" b="0" baseline="0" dirty="0" err="1" smtClean="0">
                          <a:latin typeface="Tw Cen MT" panose="020B0602020104020603" pitchFamily="34" charset="0"/>
                          <a:cs typeface="Arial" panose="020B0604020202020204" pitchFamily="34" charset="0"/>
                        </a:rPr>
                        <a:t>Yo</a:t>
                      </a:r>
                      <a:r>
                        <a:rPr lang="en-GB" sz="1300" b="0" baseline="0" dirty="0" smtClean="0">
                          <a:latin typeface="Tw Cen MT" panose="020B0602020104020603" pitchFamily="34" charset="0"/>
                          <a:cs typeface="Arial" panose="020B0604020202020204" pitchFamily="34" charset="0"/>
                        </a:rPr>
                        <a:t> </a:t>
                      </a:r>
                      <a:r>
                        <a:rPr lang="en-GB" sz="1300" b="0" baseline="0" dirty="0" err="1" smtClean="0">
                          <a:latin typeface="Tw Cen MT" panose="020B0602020104020603" pitchFamily="34" charset="0"/>
                          <a:cs typeface="Arial" panose="020B0604020202020204" pitchFamily="34" charset="0"/>
                        </a:rPr>
                        <a:t>empiezo</a:t>
                      </a:r>
                      <a:r>
                        <a:rPr lang="en-GB" sz="1300" b="0" baseline="0" dirty="0" smtClean="0">
                          <a:latin typeface="Tw Cen MT" panose="020B0602020104020603" pitchFamily="34" charset="0"/>
                          <a:cs typeface="Arial" panose="020B0604020202020204" pitchFamily="34" charset="0"/>
                        </a:rPr>
                        <a:t> </a:t>
                      </a:r>
                      <a:r>
                        <a:rPr lang="en-GB" sz="1000" b="0" baseline="0" dirty="0" smtClean="0">
                          <a:latin typeface="Tw Cen MT" panose="020B0602020104020603" pitchFamily="34" charset="0"/>
                          <a:cs typeface="Arial" panose="020B0604020202020204" pitchFamily="34" charset="0"/>
                        </a:rPr>
                        <a:t>¡</a:t>
                      </a:r>
                      <a:r>
                        <a:rPr lang="en-GB" sz="1000" b="0" baseline="0" dirty="0" err="1" smtClean="0">
                          <a:latin typeface="Tw Cen MT" panose="020B0602020104020603" pitchFamily="34" charset="0"/>
                          <a:cs typeface="Arial" panose="020B0604020202020204" pitchFamily="34" charset="0"/>
                        </a:rPr>
                        <a:t>Estás</a:t>
                      </a:r>
                      <a:r>
                        <a:rPr lang="en-GB" sz="1000" b="0" baseline="0" dirty="0" smtClean="0">
                          <a:latin typeface="Tw Cen MT" panose="020B0602020104020603" pitchFamily="34" charset="0"/>
                          <a:cs typeface="Arial" panose="020B0604020202020204" pitchFamily="34" charset="0"/>
                        </a:rPr>
                        <a:t> hacienda </a:t>
                      </a:r>
                      <a:r>
                        <a:rPr lang="en-GB" sz="1000" b="0" baseline="0" dirty="0" err="1" smtClean="0">
                          <a:latin typeface="Tw Cen MT" panose="020B0602020104020603" pitchFamily="34" charset="0"/>
                          <a:cs typeface="Arial" panose="020B0604020202020204" pitchFamily="34" charset="0"/>
                        </a:rPr>
                        <a:t>trampa</a:t>
                      </a:r>
                      <a:r>
                        <a:rPr lang="en-GB" sz="1000" b="0" baseline="0" dirty="0" smtClean="0">
                          <a:latin typeface="Tw Cen MT" panose="020B0602020104020603" pitchFamily="34" charset="0"/>
                          <a:cs typeface="Arial" panose="020B0604020202020204" pitchFamily="34" charset="0"/>
                        </a:rPr>
                        <a:t>!</a:t>
                      </a:r>
                      <a:endParaRPr lang="en-GB" sz="1000" b="0" dirty="0">
                        <a:latin typeface="Tw Cen MT" panose="020B0602020104020603" pitchFamily="34" charset="0"/>
                        <a:cs typeface="Arial" panose="020B0604020202020204" pitchFamily="34" charset="0"/>
                      </a:endParaRPr>
                    </a:p>
                  </a:txBody>
                  <a:tcPr>
                    <a:solidFill>
                      <a:schemeClr val="accent4">
                        <a:lumMod val="40000"/>
                        <a:lumOff val="60000"/>
                      </a:schemeClr>
                    </a:solidFill>
                  </a:tcPr>
                </a:tc>
                <a:tc vMerge="1">
                  <a:txBody>
                    <a:bodyPr/>
                    <a:lstStyle/>
                    <a:p>
                      <a:endParaRPr lang="en-GB"/>
                    </a:p>
                  </a:txBody>
                  <a:tcPr/>
                </a:tc>
              </a:tr>
              <a:tr h="3494983">
                <a:tc>
                  <a:txBody>
                    <a:bodyPr/>
                    <a:lstStyle/>
                    <a:p>
                      <a:r>
                        <a:rPr lang="en-GB" sz="1600" b="1" dirty="0" smtClean="0">
                          <a:latin typeface="Tw Cen MT" panose="020B0602020104020603" pitchFamily="34" charset="0"/>
                          <a:cs typeface="Arial" panose="020B0604020202020204" pitchFamily="34" charset="0"/>
                        </a:rPr>
                        <a:t>¿</a:t>
                      </a:r>
                      <a:r>
                        <a:rPr lang="en-GB" sz="1600" b="1" dirty="0" err="1" smtClean="0">
                          <a:latin typeface="Tw Cen MT" panose="020B0602020104020603" pitchFamily="34" charset="0"/>
                          <a:cs typeface="Arial" panose="020B0604020202020204" pitchFamily="34" charset="0"/>
                        </a:rPr>
                        <a:t>Puede</a:t>
                      </a:r>
                      <a:r>
                        <a:rPr lang="en-GB" sz="1600" b="1" dirty="0" smtClean="0">
                          <a:latin typeface="Tw Cen MT" panose="020B0602020104020603" pitchFamily="34" charset="0"/>
                          <a:cs typeface="Arial" panose="020B0604020202020204" pitchFamily="34" charset="0"/>
                        </a:rPr>
                        <a:t>..?</a:t>
                      </a:r>
                    </a:p>
                    <a:p>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repetirlo</a:t>
                      </a:r>
                      <a:r>
                        <a:rPr lang="en-GB" sz="1600" dirty="0" smtClean="0">
                          <a:latin typeface="Tw Cen MT" panose="020B0602020104020603" pitchFamily="34" charset="0"/>
                          <a:cs typeface="Arial" panose="020B0604020202020204" pitchFamily="34" charset="0"/>
                        </a:rPr>
                        <a:t>?</a:t>
                      </a:r>
                    </a:p>
                    <a:p>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hablar</a:t>
                      </a:r>
                      <a:r>
                        <a:rPr lang="en-GB" sz="1600" baseline="0" dirty="0" smtClean="0">
                          <a:latin typeface="Tw Cen MT" panose="020B0602020104020603" pitchFamily="34" charset="0"/>
                          <a:cs typeface="Arial" panose="020B0604020202020204" pitchFamily="34" charset="0"/>
                        </a:rPr>
                        <a:t> </a:t>
                      </a:r>
                      <a:r>
                        <a:rPr lang="en-GB" sz="1600" baseline="0" dirty="0" err="1" smtClean="0">
                          <a:latin typeface="Tw Cen MT" panose="020B0602020104020603" pitchFamily="34" charset="0"/>
                          <a:cs typeface="Arial" panose="020B0604020202020204" pitchFamily="34" charset="0"/>
                        </a:rPr>
                        <a:t>más</a:t>
                      </a:r>
                      <a:r>
                        <a:rPr lang="en-GB" sz="1600" baseline="0" dirty="0" smtClean="0">
                          <a:latin typeface="Tw Cen MT" panose="020B0602020104020603" pitchFamily="34" charset="0"/>
                          <a:cs typeface="Arial" panose="020B0604020202020204" pitchFamily="34" charset="0"/>
                        </a:rPr>
                        <a:t> </a:t>
                      </a:r>
                      <a:r>
                        <a:rPr lang="en-GB" sz="1600" baseline="0" dirty="0" err="1" smtClean="0">
                          <a:latin typeface="Tw Cen MT" panose="020B0602020104020603" pitchFamily="34" charset="0"/>
                          <a:cs typeface="Arial" panose="020B0604020202020204" pitchFamily="34" charset="0"/>
                        </a:rPr>
                        <a:t>despacio</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endParaRPr lang="en-GB" sz="1600" dirty="0" smtClean="0">
                        <a:latin typeface="Tw Cen MT" panose="020B0602020104020603" pitchFamily="34" charset="0"/>
                        <a:cs typeface="Arial" panose="020B0604020202020204" pitchFamily="34" charset="0"/>
                      </a:endParaRPr>
                    </a:p>
                    <a:p>
                      <a:r>
                        <a:rPr lang="en-GB" sz="1600" dirty="0" err="1" smtClean="0">
                          <a:latin typeface="Tw Cen MT" panose="020B0602020104020603" pitchFamily="34" charset="0"/>
                          <a:cs typeface="Arial" panose="020B0604020202020204" pitchFamily="34" charset="0"/>
                        </a:rPr>
                        <a:t>dar</a:t>
                      </a:r>
                      <a:r>
                        <a:rPr lang="en-GB" sz="1600" dirty="0" smtClean="0">
                          <a:latin typeface="Tw Cen MT" panose="020B0602020104020603" pitchFamily="34" charset="0"/>
                          <a:cs typeface="Arial" panose="020B0604020202020204" pitchFamily="34" charset="0"/>
                        </a:rPr>
                        <a:t> </a:t>
                      </a:r>
                      <a:r>
                        <a:rPr lang="en-GB" sz="1600" dirty="0" err="1" smtClean="0">
                          <a:latin typeface="Tw Cen MT" panose="020B0602020104020603" pitchFamily="34" charset="0"/>
                          <a:cs typeface="Arial" panose="020B0604020202020204" pitchFamily="34" charset="0"/>
                        </a:rPr>
                        <a:t>ejemplo</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ayudarme</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firmar</a:t>
                      </a:r>
                      <a:r>
                        <a:rPr lang="en-GB" sz="1600" dirty="0" smtClean="0">
                          <a:latin typeface="Tw Cen MT" panose="020B0602020104020603" pitchFamily="34" charset="0"/>
                          <a:cs typeface="Arial" panose="020B0604020202020204" pitchFamily="34" charset="0"/>
                        </a:rPr>
                        <a:t> mi </a:t>
                      </a:r>
                      <a:r>
                        <a:rPr lang="en-GB" sz="1600" dirty="0" err="1" smtClean="0">
                          <a:latin typeface="Tw Cen MT" panose="020B0602020104020603" pitchFamily="34" charset="0"/>
                          <a:cs typeface="Arial" panose="020B0604020202020204" pitchFamily="34" charset="0"/>
                        </a:rPr>
                        <a:t>mérito</a:t>
                      </a:r>
                      <a:r>
                        <a:rPr lang="en-GB" sz="1600" dirty="0" smtClean="0">
                          <a:latin typeface="Tw Cen MT" panose="020B0602020104020603" pitchFamily="34" charset="0"/>
                          <a:cs typeface="Arial" panose="020B0604020202020204" pitchFamily="34" charset="0"/>
                        </a:rPr>
                        <a:t>?</a:t>
                      </a:r>
                      <a:br>
                        <a:rPr lang="en-GB" sz="1600" dirty="0" smtClean="0">
                          <a:latin typeface="Tw Cen MT" panose="020B0602020104020603" pitchFamily="34" charset="0"/>
                          <a:cs typeface="Arial" panose="020B0604020202020204" pitchFamily="34" charset="0"/>
                        </a:rPr>
                      </a:br>
                      <a:r>
                        <a:rPr lang="en-GB" sz="1600" dirty="0" smtClean="0">
                          <a:latin typeface="Tw Cen MT" panose="020B0602020104020603" pitchFamily="34" charset="0"/>
                          <a:cs typeface="Arial" panose="020B0604020202020204" pitchFamily="34" charset="0"/>
                        </a:rPr>
                        <a:t/>
                      </a:r>
                      <a:br>
                        <a:rPr lang="en-GB" sz="1600" dirty="0" smtClean="0">
                          <a:latin typeface="Tw Cen MT" panose="020B0602020104020603" pitchFamily="34" charset="0"/>
                          <a:cs typeface="Arial" panose="020B0604020202020204" pitchFamily="34" charset="0"/>
                        </a:rPr>
                      </a:br>
                      <a:r>
                        <a:rPr lang="en-GB" sz="1600" dirty="0" err="1" smtClean="0">
                          <a:latin typeface="Tw Cen MT" panose="020B0602020104020603" pitchFamily="34" charset="0"/>
                          <a:cs typeface="Arial" panose="020B0604020202020204" pitchFamily="34" charset="0"/>
                        </a:rPr>
                        <a:t>leerlo</a:t>
                      </a:r>
                      <a:r>
                        <a:rPr lang="en-GB" sz="1600" dirty="0" smtClean="0">
                          <a:latin typeface="Tw Cen MT" panose="020B0602020104020603" pitchFamily="34" charset="0"/>
                          <a:cs typeface="Arial" panose="020B0604020202020204" pitchFamily="34" charset="0"/>
                        </a:rPr>
                        <a:t> ?</a:t>
                      </a:r>
                    </a:p>
                    <a:p>
                      <a:endParaRPr lang="en-GB" sz="1500" b="0" dirty="0">
                        <a:latin typeface="Tw Cen MT" panose="020B0602020104020603" pitchFamily="34" charset="0"/>
                        <a:cs typeface="Arial" panose="020B0604020202020204" pitchFamily="34" charset="0"/>
                      </a:endParaRPr>
                    </a:p>
                  </a:txBody>
                  <a:tcPr/>
                </a:tc>
                <a:tc>
                  <a:txBody>
                    <a:bodyPr/>
                    <a:lstStyle/>
                    <a:p>
                      <a:r>
                        <a:rPr lang="en-GB" sz="1600" b="1" dirty="0" smtClean="0">
                          <a:latin typeface="Tw Cen MT" panose="020B0602020104020603" pitchFamily="34" charset="0"/>
                          <a:cs typeface="Arial" panose="020B0604020202020204" pitchFamily="34" charset="0"/>
                        </a:rPr>
                        <a:t>¿</a:t>
                      </a:r>
                      <a:r>
                        <a:rPr lang="en-GB" sz="1600" b="1" dirty="0" err="1" smtClean="0">
                          <a:latin typeface="Tw Cen MT" panose="020B0602020104020603" pitchFamily="34" charset="0"/>
                          <a:cs typeface="Arial" panose="020B0604020202020204" pitchFamily="34" charset="0"/>
                        </a:rPr>
                        <a:t>Tenemos</a:t>
                      </a:r>
                      <a:r>
                        <a:rPr lang="en-GB" sz="1600" b="1" dirty="0" smtClean="0">
                          <a:latin typeface="Tw Cen MT" panose="020B0602020104020603" pitchFamily="34" charset="0"/>
                          <a:cs typeface="Arial" panose="020B0604020202020204" pitchFamily="34" charset="0"/>
                        </a:rPr>
                        <a:t> </a:t>
                      </a:r>
                      <a:r>
                        <a:rPr lang="en-GB" sz="1600" b="1" dirty="0" err="1" smtClean="0">
                          <a:latin typeface="Tw Cen MT" panose="020B0602020104020603" pitchFamily="34" charset="0"/>
                          <a:cs typeface="Arial" panose="020B0604020202020204" pitchFamily="34" charset="0"/>
                        </a:rPr>
                        <a:t>que</a:t>
                      </a:r>
                      <a:r>
                        <a:rPr lang="en-GB" sz="1600" b="1" dirty="0" smtClean="0">
                          <a:latin typeface="Tw Cen MT" panose="020B0602020104020603" pitchFamily="34" charset="0"/>
                          <a:cs typeface="Arial" panose="020B0604020202020204" pitchFamily="34" charset="0"/>
                        </a:rPr>
                        <a:t>…?</a:t>
                      </a:r>
                    </a:p>
                    <a:p>
                      <a:endParaRPr lang="en-GB" sz="1400" b="1" dirty="0" smtClean="0">
                        <a:latin typeface="Tw Cen MT" panose="020B0602020104020603" pitchFamily="34" charset="0"/>
                        <a:cs typeface="Arial" panose="020B0604020202020204" pitchFamily="34" charset="0"/>
                      </a:endParaRPr>
                    </a:p>
                    <a:p>
                      <a:r>
                        <a:rPr lang="en-GB" sz="1400" b="0" dirty="0" err="1" smtClean="0">
                          <a:latin typeface="Tw Cen MT" panose="020B0602020104020603" pitchFamily="34" charset="0"/>
                          <a:cs typeface="Arial" panose="020B0604020202020204" pitchFamily="34" charset="0"/>
                        </a:rPr>
                        <a:t>trabajar</a:t>
                      </a:r>
                      <a:r>
                        <a:rPr lang="en-GB" sz="1400" b="0" dirty="0" smtClean="0">
                          <a:latin typeface="Tw Cen MT" panose="020B0602020104020603" pitchFamily="34" charset="0"/>
                          <a:cs typeface="Arial" panose="020B0604020202020204" pitchFamily="34" charset="0"/>
                        </a:rPr>
                        <a:t> </a:t>
                      </a:r>
                      <a:r>
                        <a:rPr lang="en-GB" sz="1400" b="0" dirty="0" err="1" smtClean="0">
                          <a:latin typeface="Tw Cen MT" panose="020B0602020104020603" pitchFamily="34" charset="0"/>
                          <a:cs typeface="Arial" panose="020B0604020202020204" pitchFamily="34" charset="0"/>
                        </a:rPr>
                        <a:t>en</a:t>
                      </a:r>
                      <a:r>
                        <a:rPr lang="en-GB" sz="1400" b="0" dirty="0" smtClean="0">
                          <a:latin typeface="Tw Cen MT" panose="020B0602020104020603" pitchFamily="34" charset="0"/>
                          <a:cs typeface="Arial" panose="020B0604020202020204" pitchFamily="34" charset="0"/>
                        </a:rPr>
                        <a:t> </a:t>
                      </a:r>
                      <a:r>
                        <a:rPr lang="en-GB" sz="1400" b="0" baseline="0" dirty="0" smtClean="0">
                          <a:latin typeface="Tw Cen MT" panose="020B0602020104020603" pitchFamily="34" charset="0"/>
                          <a:cs typeface="Arial" panose="020B0604020202020204" pitchFamily="34" charset="0"/>
                        </a:rPr>
                        <a:t> </a:t>
                      </a:r>
                      <a:r>
                        <a:rPr lang="en-GB" sz="1400" b="0" dirty="0" err="1" smtClean="0">
                          <a:latin typeface="Tw Cen MT" panose="020B0602020104020603" pitchFamily="34" charset="0"/>
                          <a:cs typeface="Arial" panose="020B0604020202020204" pitchFamily="34" charset="0"/>
                        </a:rPr>
                        <a:t>pareja</a:t>
                      </a:r>
                      <a:r>
                        <a:rPr lang="en-GB" sz="1400" b="0" dirty="0" smtClean="0">
                          <a:latin typeface="Tw Cen MT" panose="020B0602020104020603" pitchFamily="34" charset="0"/>
                          <a:cs typeface="Arial" panose="020B0604020202020204" pitchFamily="34" charset="0"/>
                        </a:rPr>
                        <a:t>?</a:t>
                      </a:r>
                      <a:br>
                        <a:rPr lang="en-GB" sz="14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escribir</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hablar</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memorizarlo</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pegarlo</a:t>
                      </a:r>
                      <a:r>
                        <a:rPr lang="en-GB" sz="1500" b="0" dirty="0" smtClean="0">
                          <a:latin typeface="Tw Cen MT" panose="020B0602020104020603" pitchFamily="34" charset="0"/>
                          <a:cs typeface="Arial" panose="020B0604020202020204" pitchFamily="34" charset="0"/>
                        </a:rPr>
                        <a:t>?</a:t>
                      </a:r>
                      <a:br>
                        <a:rPr lang="en-GB" sz="1500" b="0" dirty="0" smtClean="0">
                          <a:latin typeface="Tw Cen MT" panose="020B0602020104020603" pitchFamily="34" charset="0"/>
                          <a:cs typeface="Arial" panose="020B0604020202020204" pitchFamily="34" charset="0"/>
                        </a:rPr>
                      </a:br>
                      <a:r>
                        <a:rPr lang="en-GB" sz="1500" b="0" dirty="0" smtClean="0">
                          <a:latin typeface="Tw Cen MT" panose="020B0602020104020603" pitchFamily="34" charset="0"/>
                          <a:cs typeface="Arial" panose="020B0604020202020204" pitchFamily="34" charset="0"/>
                        </a:rPr>
                        <a:t/>
                      </a:r>
                      <a:br>
                        <a:rPr lang="en-GB" sz="1500" b="0" dirty="0" smtClean="0">
                          <a:latin typeface="Tw Cen MT" panose="020B0602020104020603" pitchFamily="34" charset="0"/>
                          <a:cs typeface="Arial" panose="020B0604020202020204" pitchFamily="34" charset="0"/>
                        </a:rPr>
                      </a:br>
                      <a:r>
                        <a:rPr lang="en-GB" sz="1500" b="0" dirty="0" err="1" smtClean="0">
                          <a:latin typeface="Tw Cen MT" panose="020B0602020104020603" pitchFamily="34" charset="0"/>
                          <a:cs typeface="Arial" panose="020B0604020202020204" pitchFamily="34" charset="0"/>
                        </a:rPr>
                        <a:t>entregar</a:t>
                      </a:r>
                      <a:r>
                        <a:rPr lang="en-GB" sz="1500" b="0" baseline="0" dirty="0" smtClean="0">
                          <a:latin typeface="Tw Cen MT" panose="020B0602020104020603" pitchFamily="34" charset="0"/>
                          <a:cs typeface="Arial" panose="020B0604020202020204" pitchFamily="34" charset="0"/>
                        </a:rPr>
                        <a:t> </a:t>
                      </a:r>
                      <a:r>
                        <a:rPr lang="en-GB" sz="1500" b="0" baseline="0" dirty="0" err="1" smtClean="0">
                          <a:latin typeface="Tw Cen MT" panose="020B0602020104020603" pitchFamily="34" charset="0"/>
                          <a:cs typeface="Arial" panose="020B0604020202020204" pitchFamily="34" charset="0"/>
                        </a:rPr>
                        <a:t>los</a:t>
                      </a:r>
                      <a:r>
                        <a:rPr lang="en-GB" sz="1500" b="0" baseline="0" dirty="0" smtClean="0">
                          <a:latin typeface="Tw Cen MT" panose="020B0602020104020603" pitchFamily="34" charset="0"/>
                          <a:cs typeface="Arial" panose="020B0604020202020204" pitchFamily="34" charset="0"/>
                        </a:rPr>
                        <a:t> </a:t>
                      </a:r>
                      <a:br>
                        <a:rPr lang="en-GB" sz="1500" b="0" baseline="0" dirty="0" smtClean="0">
                          <a:latin typeface="Tw Cen MT" panose="020B0602020104020603" pitchFamily="34" charset="0"/>
                          <a:cs typeface="Arial" panose="020B0604020202020204" pitchFamily="34" charset="0"/>
                        </a:rPr>
                      </a:br>
                      <a:r>
                        <a:rPr lang="en-GB" sz="1500" b="0" baseline="0" dirty="0" err="1" smtClean="0">
                          <a:latin typeface="Tw Cen MT" panose="020B0602020104020603" pitchFamily="34" charset="0"/>
                          <a:cs typeface="Arial" panose="020B0604020202020204" pitchFamily="34" charset="0"/>
                        </a:rPr>
                        <a:t>cuadernos</a:t>
                      </a:r>
                      <a:r>
                        <a:rPr lang="en-GB" sz="1500" b="0" baseline="0" dirty="0" smtClean="0">
                          <a:latin typeface="Tw Cen MT" panose="020B0602020104020603" pitchFamily="34" charset="0"/>
                          <a:cs typeface="Arial" panose="020B0604020202020204" pitchFamily="34" charset="0"/>
                        </a:rPr>
                        <a:t>?</a:t>
                      </a:r>
                      <a:endParaRPr lang="en-GB" sz="1500" b="0" dirty="0">
                        <a:latin typeface="Tw Cen MT" panose="020B0602020104020603" pitchFamily="34" charset="0"/>
                        <a:cs typeface="Arial" panose="020B0604020202020204" pitchFamily="34" charset="0"/>
                      </a:endParaRPr>
                    </a:p>
                  </a:txBody>
                  <a:tcPr/>
                </a:tc>
                <a:tc>
                  <a:txBody>
                    <a:bodyPr/>
                    <a:lstStyle/>
                    <a:p>
                      <a:r>
                        <a:rPr lang="en-GB" sz="1400" b="1" dirty="0" smtClean="0">
                          <a:latin typeface="Tw Cen MT" panose="020B0602020104020603" pitchFamily="34" charset="0"/>
                          <a:cs typeface="Arial" panose="020B0604020202020204" pitchFamily="34" charset="0"/>
                        </a:rPr>
                        <a:t>¿</a:t>
                      </a:r>
                      <a:r>
                        <a:rPr lang="en-GB" sz="1400" b="1" dirty="0" err="1" smtClean="0">
                          <a:latin typeface="Tw Cen MT" panose="020B0602020104020603" pitchFamily="34" charset="0"/>
                          <a:cs typeface="Arial" panose="020B0604020202020204" pitchFamily="34" charset="0"/>
                        </a:rPr>
                        <a:t>Puedo</a:t>
                      </a:r>
                      <a:r>
                        <a:rPr lang="en-GB" sz="1400" b="1" dirty="0" smtClean="0">
                          <a:latin typeface="Tw Cen MT" panose="020B0602020104020603" pitchFamily="34" charset="0"/>
                          <a:cs typeface="Arial" panose="020B0604020202020204" pitchFamily="34" charset="0"/>
                        </a:rPr>
                        <a:t>..?</a:t>
                      </a:r>
                    </a:p>
                    <a:p>
                      <a:endParaRPr lang="en-GB" sz="1400" b="1" dirty="0" smtClean="0">
                        <a:latin typeface="Tw Cen MT" panose="020B0602020104020603" pitchFamily="34" charset="0"/>
                        <a:cs typeface="Arial" panose="020B0604020202020204" pitchFamily="34" charset="0"/>
                      </a:endParaRPr>
                    </a:p>
                    <a:p>
                      <a:r>
                        <a:rPr lang="en-GB" sz="1400" b="0" dirty="0" err="1" smtClean="0">
                          <a:latin typeface="Tw Cen MT" panose="020B0602020104020603" pitchFamily="34" charset="0"/>
                          <a:cs typeface="Arial" panose="020B0604020202020204" pitchFamily="34" charset="0"/>
                        </a:rPr>
                        <a:t>sentarme</a:t>
                      </a:r>
                      <a:r>
                        <a:rPr lang="en-GB" sz="1400" b="0" dirty="0" smtClean="0">
                          <a:latin typeface="Tw Cen MT" panose="020B0602020104020603" pitchFamily="34" charset="0"/>
                          <a:cs typeface="Arial" panose="020B0604020202020204" pitchFamily="34" charset="0"/>
                        </a:rPr>
                        <a:t> </a:t>
                      </a:r>
                      <a:r>
                        <a:rPr lang="en-GB" sz="1400" b="0" dirty="0" err="1" smtClean="0">
                          <a:latin typeface="Tw Cen MT" panose="020B0602020104020603" pitchFamily="34" charset="0"/>
                          <a:cs typeface="Arial" panose="020B0604020202020204" pitchFamily="34" charset="0"/>
                        </a:rPr>
                        <a:t>allí</a:t>
                      </a:r>
                      <a:r>
                        <a:rPr lang="en-GB" sz="1400" b="0" dirty="0" smtClean="0">
                          <a:latin typeface="Tw Cen MT" panose="020B0602020104020603" pitchFamily="34" charset="0"/>
                          <a:cs typeface="Arial" panose="020B0604020202020204" pitchFamily="34" charset="0"/>
                        </a:rPr>
                        <a:t>?</a:t>
                      </a:r>
                      <a:br>
                        <a:rPr lang="en-GB" sz="1400" b="0" dirty="0" smtClean="0">
                          <a:latin typeface="Tw Cen MT" panose="020B0602020104020603" pitchFamily="34" charset="0"/>
                          <a:cs typeface="Arial" panose="020B0604020202020204" pitchFamily="34" charset="0"/>
                        </a:rPr>
                      </a:br>
                      <a:endParaRPr lang="en-GB" sz="1400" b="0" dirty="0" smtClean="0">
                        <a:latin typeface="Tw Cen MT" panose="020B0602020104020603" pitchFamily="34" charset="0"/>
                        <a:cs typeface="Arial" panose="020B0604020202020204" pitchFamily="34" charset="0"/>
                      </a:endParaRPr>
                    </a:p>
                    <a:p>
                      <a:r>
                        <a:rPr lang="en-GB" sz="1250" b="0" dirty="0" err="1" smtClean="0">
                          <a:latin typeface="Tw Cen MT" panose="020B0602020104020603" pitchFamily="34" charset="0"/>
                          <a:cs typeface="Arial" panose="020B0604020202020204" pitchFamily="34" charset="0"/>
                        </a:rPr>
                        <a:t>ir</a:t>
                      </a:r>
                      <a:r>
                        <a:rPr lang="en-GB" sz="1250" b="0" dirty="0" smtClean="0">
                          <a:latin typeface="Tw Cen MT" panose="020B0602020104020603" pitchFamily="34" charset="0"/>
                          <a:cs typeface="Arial" panose="020B0604020202020204" pitchFamily="34" charset="0"/>
                        </a:rPr>
                        <a:t> a mi </a:t>
                      </a:r>
                      <a:r>
                        <a:rPr lang="en-GB" sz="1250" b="0" dirty="0" err="1" smtClean="0">
                          <a:latin typeface="Tw Cen MT" panose="020B0602020104020603" pitchFamily="34" charset="0"/>
                          <a:cs typeface="Arial" panose="020B0604020202020204" pitchFamily="34" charset="0"/>
                        </a:rPr>
                        <a:t>clase</a:t>
                      </a:r>
                      <a:r>
                        <a:rPr lang="en-GB" sz="1250" b="0" dirty="0" smtClean="0">
                          <a:latin typeface="Tw Cen MT" panose="020B0602020104020603" pitchFamily="34" charset="0"/>
                          <a:cs typeface="Arial" panose="020B0604020202020204" pitchFamily="34" charset="0"/>
                        </a:rPr>
                        <a:t> de </a:t>
                      </a:r>
                      <a:r>
                        <a:rPr lang="en-GB" sz="1250" b="0" dirty="0" err="1" smtClean="0">
                          <a:latin typeface="Tw Cen MT" panose="020B0602020104020603" pitchFamily="34" charset="0"/>
                          <a:cs typeface="Arial" panose="020B0604020202020204" pitchFamily="34" charset="0"/>
                        </a:rPr>
                        <a:t>música</a:t>
                      </a:r>
                      <a:r>
                        <a:rPr lang="en-GB" sz="1250" b="0" dirty="0" smtClean="0">
                          <a:latin typeface="Tw Cen MT" panose="020B0602020104020603" pitchFamily="34" charset="0"/>
                          <a:cs typeface="Arial" panose="020B0604020202020204" pitchFamily="34" charset="0"/>
                        </a:rPr>
                        <a:t>?</a:t>
                      </a:r>
                      <a:br>
                        <a:rPr lang="en-GB" sz="1250" b="0" dirty="0" smtClean="0">
                          <a:latin typeface="Tw Cen MT" panose="020B0602020104020603" pitchFamily="34" charset="0"/>
                          <a:cs typeface="Arial" panose="020B0604020202020204" pitchFamily="34" charset="0"/>
                        </a:rPr>
                      </a:br>
                      <a:r>
                        <a:rPr lang="en-GB" sz="1250" b="0" dirty="0" smtClean="0">
                          <a:latin typeface="Tw Cen MT" panose="020B0602020104020603" pitchFamily="34" charset="0"/>
                          <a:cs typeface="Arial" panose="020B0604020202020204" pitchFamily="34" charset="0"/>
                        </a:rPr>
                        <a:t/>
                      </a:r>
                      <a:br>
                        <a:rPr lang="en-GB" sz="1250" b="0" dirty="0" smtClean="0">
                          <a:latin typeface="Tw Cen MT" panose="020B0602020104020603" pitchFamily="34" charset="0"/>
                          <a:cs typeface="Arial" panose="020B0604020202020204" pitchFamily="34" charset="0"/>
                        </a:rPr>
                      </a:br>
                      <a:r>
                        <a:rPr lang="en-GB" sz="1400" b="0" dirty="0" err="1" smtClean="0">
                          <a:latin typeface="Tw Cen MT" panose="020B0602020104020603" pitchFamily="34" charset="0"/>
                          <a:cs typeface="Arial" panose="020B0604020202020204" pitchFamily="34" charset="0"/>
                        </a:rPr>
                        <a:t>mirar</a:t>
                      </a:r>
                      <a:r>
                        <a:rPr lang="en-GB" sz="1400" b="0" baseline="0" dirty="0" smtClean="0">
                          <a:latin typeface="Tw Cen MT" panose="020B0602020104020603" pitchFamily="34" charset="0"/>
                          <a:cs typeface="Arial" panose="020B0604020202020204" pitchFamily="34" charset="0"/>
                        </a:rPr>
                        <a:t> </a:t>
                      </a:r>
                      <a:r>
                        <a:rPr lang="en-GB" sz="1400" b="0" baseline="0" dirty="0" err="1" smtClean="0">
                          <a:latin typeface="Tw Cen MT" panose="020B0602020104020603" pitchFamily="34" charset="0"/>
                          <a:cs typeface="Arial" panose="020B0604020202020204" pitchFamily="34" charset="0"/>
                        </a:rPr>
                        <a:t>en</a:t>
                      </a:r>
                      <a:r>
                        <a:rPr lang="en-GB" sz="1400" b="0" baseline="0" dirty="0" smtClean="0">
                          <a:latin typeface="Tw Cen MT" panose="020B0602020104020603" pitchFamily="34" charset="0"/>
                          <a:cs typeface="Arial" panose="020B0604020202020204" pitchFamily="34" charset="0"/>
                        </a:rPr>
                        <a:t> mi </a:t>
                      </a:r>
                      <a:r>
                        <a:rPr lang="en-GB" sz="1400" b="0" baseline="0" dirty="0" err="1" smtClean="0">
                          <a:latin typeface="Tw Cen MT" panose="020B0602020104020603" pitchFamily="34" charset="0"/>
                          <a:cs typeface="Arial" panose="020B0604020202020204" pitchFamily="34" charset="0"/>
                        </a:rPr>
                        <a:t>guía</a:t>
                      </a:r>
                      <a:r>
                        <a:rPr lang="en-GB" sz="1400" b="0" baseline="0" dirty="0" smtClean="0">
                          <a:latin typeface="Tw Cen MT" panose="020B0602020104020603" pitchFamily="34" charset="0"/>
                          <a:cs typeface="Arial" panose="020B0604020202020204" pitchFamily="34" charset="0"/>
                        </a:rPr>
                        <a:t> de </a:t>
                      </a:r>
                      <a:r>
                        <a:rPr lang="en-GB" sz="1400" b="0" baseline="0" dirty="0" err="1" smtClean="0">
                          <a:latin typeface="Tw Cen MT" panose="020B0602020104020603" pitchFamily="34" charset="0"/>
                          <a:cs typeface="Arial" panose="020B0604020202020204" pitchFamily="34" charset="0"/>
                        </a:rPr>
                        <a:t>vocabulario</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ir</a:t>
                      </a:r>
                      <a:r>
                        <a:rPr lang="en-GB" sz="1400" b="0" baseline="0" dirty="0" smtClean="0">
                          <a:latin typeface="Tw Cen MT" panose="020B0602020104020603" pitchFamily="34" charset="0"/>
                          <a:cs typeface="Arial" panose="020B0604020202020204" pitchFamily="34" charset="0"/>
                        </a:rPr>
                        <a:t> al </a:t>
                      </a:r>
                      <a:r>
                        <a:rPr lang="en-GB" sz="1400" b="0" baseline="0" dirty="0" err="1" smtClean="0">
                          <a:latin typeface="Tw Cen MT" panose="020B0602020104020603" pitchFamily="34" charset="0"/>
                          <a:cs typeface="Arial" panose="020B0604020202020204" pitchFamily="34" charset="0"/>
                        </a:rPr>
                        <a:t>baño</a:t>
                      </a:r>
                      <a:r>
                        <a:rPr lang="en-GB" sz="1400" b="0" baseline="0" dirty="0" smtClean="0">
                          <a:latin typeface="Tw Cen MT" panose="020B0602020104020603" pitchFamily="34" charset="0"/>
                          <a:cs typeface="Arial" panose="020B0604020202020204" pitchFamily="34" charset="0"/>
                        </a:rPr>
                        <a:t>?</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trabajar</a:t>
                      </a:r>
                      <a:r>
                        <a:rPr lang="en-GB" sz="1400" b="0" baseline="0" dirty="0" smtClean="0">
                          <a:latin typeface="Tw Cen MT" panose="020B0602020104020603" pitchFamily="34" charset="0"/>
                          <a:cs typeface="Arial" panose="020B0604020202020204" pitchFamily="34" charset="0"/>
                        </a:rPr>
                        <a:t> con..?</a:t>
                      </a:r>
                      <a:br>
                        <a:rPr lang="en-GB" sz="1400" b="0" baseline="0" dirty="0" smtClean="0">
                          <a:latin typeface="Tw Cen MT" panose="020B0602020104020603" pitchFamily="34" charset="0"/>
                          <a:cs typeface="Arial" panose="020B0604020202020204" pitchFamily="34" charset="0"/>
                        </a:rPr>
                      </a:br>
                      <a:r>
                        <a:rPr lang="en-GB" sz="1400" b="0" baseline="0" dirty="0" smtClean="0">
                          <a:latin typeface="Tw Cen MT" panose="020B0602020104020603" pitchFamily="34" charset="0"/>
                          <a:cs typeface="Arial" panose="020B0604020202020204" pitchFamily="34" charset="0"/>
                        </a:rPr>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usar</a:t>
                      </a:r>
                      <a:r>
                        <a:rPr lang="en-GB" sz="1400" b="0" baseline="0" dirty="0" smtClean="0">
                          <a:latin typeface="Tw Cen MT" panose="020B0602020104020603" pitchFamily="34" charset="0"/>
                          <a:cs typeface="Arial" panose="020B0604020202020204" pitchFamily="34" charset="0"/>
                        </a:rPr>
                        <a:t> el </a:t>
                      </a:r>
                      <a:br>
                        <a:rPr lang="en-GB" sz="1400" b="0" baseline="0" dirty="0" smtClean="0">
                          <a:latin typeface="Tw Cen MT" panose="020B0602020104020603" pitchFamily="34" charset="0"/>
                          <a:cs typeface="Arial" panose="020B0604020202020204" pitchFamily="34" charset="0"/>
                        </a:rPr>
                      </a:br>
                      <a:r>
                        <a:rPr lang="en-GB" sz="1400" b="0" baseline="0" dirty="0" err="1" smtClean="0">
                          <a:latin typeface="Tw Cen MT" panose="020B0602020104020603" pitchFamily="34" charset="0"/>
                          <a:cs typeface="Arial" panose="020B0604020202020204" pitchFamily="34" charset="0"/>
                        </a:rPr>
                        <a:t>diccionario</a:t>
                      </a:r>
                      <a:r>
                        <a:rPr lang="en-GB" sz="1250" b="0" baseline="0" dirty="0" smtClean="0">
                          <a:latin typeface="Tw Cen MT" panose="020B0602020104020603" pitchFamily="34" charset="0"/>
                          <a:cs typeface="Arial" panose="020B0604020202020204" pitchFamily="34" charset="0"/>
                        </a:rPr>
                        <a:t>?</a:t>
                      </a:r>
                      <a:endParaRPr lang="en-GB" sz="1250" b="0" dirty="0" smtClean="0">
                        <a:latin typeface="Tw Cen MT" panose="020B0602020104020603" pitchFamily="34" charset="0"/>
                        <a:cs typeface="Arial" panose="020B0604020202020204" pitchFamily="34" charset="0"/>
                      </a:endParaRPr>
                    </a:p>
                  </a:txBody>
                  <a:tcPr/>
                </a:tc>
                <a:tc>
                  <a:txBody>
                    <a:bodyPr/>
                    <a:lstStyle/>
                    <a:p>
                      <a:r>
                        <a:rPr lang="es-ES_tradnl" sz="1500" kern="1200" dirty="0" smtClean="0">
                          <a:solidFill>
                            <a:schemeClr val="tx1"/>
                          </a:solidFill>
                          <a:effectLst/>
                          <a:latin typeface="Tw Cen MT" panose="020B0602020104020603" pitchFamily="34" charset="0"/>
                          <a:ea typeface="+mn-ea"/>
                          <a:cs typeface="+mn-cs"/>
                        </a:rPr>
                        <a:t>¿Cómo se dice..?</a:t>
                      </a:r>
                    </a:p>
                    <a:p>
                      <a:r>
                        <a:rPr lang="es-ES_tradnl" sz="1500" kern="1200" dirty="0" smtClean="0">
                          <a:solidFill>
                            <a:schemeClr val="tx1"/>
                          </a:solidFill>
                          <a:effectLst/>
                          <a:latin typeface="Tw Cen MT" panose="020B0602020104020603" pitchFamily="34" charset="0"/>
                          <a:ea typeface="+mn-ea"/>
                          <a:cs typeface="+mn-cs"/>
                        </a:rPr>
                        <a:t>¿Cómo</a:t>
                      </a:r>
                      <a:r>
                        <a:rPr lang="es-ES_tradnl" sz="1500" kern="1200" baseline="0" dirty="0" smtClean="0">
                          <a:solidFill>
                            <a:schemeClr val="tx1"/>
                          </a:solidFill>
                          <a:effectLst/>
                          <a:latin typeface="Tw Cen MT" panose="020B0602020104020603" pitchFamily="34" charset="0"/>
                          <a:ea typeface="+mn-ea"/>
                          <a:cs typeface="+mn-cs"/>
                        </a:rPr>
                        <a:t> se escribe?</a:t>
                      </a:r>
                      <a:endParaRPr lang="en-GB" sz="1500" kern="1200" dirty="0" smtClean="0">
                        <a:solidFill>
                          <a:schemeClr val="tx1"/>
                        </a:solidFill>
                        <a:effectLst/>
                        <a:latin typeface="Tw Cen MT" panose="020B0602020104020603" pitchFamily="34" charset="0"/>
                        <a:ea typeface="+mn-ea"/>
                        <a:cs typeface="+mn-cs"/>
                      </a:endParaRPr>
                    </a:p>
                    <a:p>
                      <a:r>
                        <a:rPr lang="es-ES_tradnl" sz="1500" kern="1200" dirty="0" smtClean="0">
                          <a:solidFill>
                            <a:schemeClr val="tx1"/>
                          </a:solidFill>
                          <a:effectLst/>
                          <a:latin typeface="Tw Cen MT" panose="020B0602020104020603" pitchFamily="34" charset="0"/>
                          <a:ea typeface="+mn-ea"/>
                          <a:cs typeface="+mn-cs"/>
                        </a:rPr>
                        <a:t>¿Qué piensas?</a:t>
                      </a:r>
                      <a:endParaRPr lang="en-GB" sz="1500" kern="1200" dirty="0" smtClean="0">
                        <a:solidFill>
                          <a:schemeClr val="tx1"/>
                        </a:solidFill>
                        <a:effectLst/>
                        <a:latin typeface="Tw Cen MT" panose="020B0602020104020603" pitchFamily="34" charset="0"/>
                        <a:ea typeface="+mn-ea"/>
                        <a:cs typeface="+mn-cs"/>
                      </a:endParaRPr>
                    </a:p>
                    <a:p>
                      <a:r>
                        <a:rPr lang="es-ES_tradnl" sz="1500" kern="1200" dirty="0" smtClean="0">
                          <a:solidFill>
                            <a:schemeClr val="tx1"/>
                          </a:solidFill>
                          <a:effectLst/>
                          <a:latin typeface="Tw Cen MT" panose="020B0602020104020603" pitchFamily="34" charset="0"/>
                          <a:ea typeface="+mn-ea"/>
                          <a:cs typeface="+mn-cs"/>
                        </a:rPr>
                        <a:t>Pienso que …es…</a:t>
                      </a:r>
                      <a:endParaRPr lang="en-GB" sz="1500" kern="1200" dirty="0" smtClean="0">
                        <a:solidFill>
                          <a:schemeClr val="tx1"/>
                        </a:solidFill>
                        <a:effectLst/>
                        <a:latin typeface="Tw Cen MT" panose="020B0602020104020603" pitchFamily="34" charset="0"/>
                        <a:ea typeface="+mn-ea"/>
                        <a:cs typeface="+mn-cs"/>
                      </a:endParaRPr>
                    </a:p>
                    <a:p>
                      <a:r>
                        <a:rPr lang="es-ES_tradnl" sz="1200" kern="1200" dirty="0" smtClean="0">
                          <a:solidFill>
                            <a:schemeClr val="tx1"/>
                          </a:solidFill>
                          <a:effectLst/>
                          <a:latin typeface="Tw Cen MT" panose="020B0602020104020603" pitchFamily="34" charset="0"/>
                          <a:ea typeface="+mn-ea"/>
                          <a:cs typeface="+mn-cs"/>
                        </a:rPr>
                        <a:t>Sí, es verdad / No,</a:t>
                      </a:r>
                      <a:r>
                        <a:rPr lang="es-ES_tradnl" sz="1200" kern="1200" baseline="0" dirty="0" smtClean="0">
                          <a:solidFill>
                            <a:schemeClr val="tx1"/>
                          </a:solidFill>
                          <a:effectLst/>
                          <a:latin typeface="Tw Cen MT" panose="020B0602020104020603" pitchFamily="34" charset="0"/>
                          <a:ea typeface="+mn-ea"/>
                          <a:cs typeface="+mn-cs"/>
                        </a:rPr>
                        <a:t> es mentira</a:t>
                      </a:r>
                      <a:endParaRPr lang="en-GB" sz="1200" kern="1200" dirty="0" smtClean="0">
                        <a:solidFill>
                          <a:schemeClr val="tx1"/>
                        </a:solidFill>
                        <a:effectLst/>
                        <a:latin typeface="Tw Cen MT" panose="020B0602020104020603" pitchFamily="34" charset="0"/>
                        <a:ea typeface="+mn-ea"/>
                        <a:cs typeface="+mn-cs"/>
                      </a:endParaRPr>
                    </a:p>
                    <a:p>
                      <a:r>
                        <a:rPr lang="es-ES_tradnl" sz="1500" kern="1200" dirty="0" smtClean="0">
                          <a:solidFill>
                            <a:schemeClr val="tx1"/>
                          </a:solidFill>
                          <a:effectLst/>
                          <a:latin typeface="Tw Cen MT" panose="020B0602020104020603" pitchFamily="34" charset="0"/>
                          <a:ea typeface="+mn-ea"/>
                          <a:cs typeface="+mn-cs"/>
                        </a:rPr>
                        <a:t>Yo también / Yo tampoco</a:t>
                      </a:r>
                      <a:endParaRPr lang="en-GB" sz="1500" kern="1200" dirty="0" smtClean="0">
                        <a:solidFill>
                          <a:schemeClr val="tx1"/>
                        </a:solidFill>
                        <a:effectLst/>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500" kern="1200" dirty="0" smtClean="0">
                          <a:solidFill>
                            <a:schemeClr val="tx1"/>
                          </a:solidFill>
                          <a:effectLst/>
                          <a:latin typeface="Tw Cen MT" panose="020B0602020104020603" pitchFamily="34" charset="0"/>
                          <a:ea typeface="+mn-ea"/>
                          <a:cs typeface="+mn-cs"/>
                        </a:rPr>
                        <a:t>¿Y tú?</a:t>
                      </a:r>
                      <a:endParaRPr lang="en-GB" sz="1500" kern="1200" dirty="0" smtClean="0">
                        <a:solidFill>
                          <a:schemeClr val="tx1"/>
                        </a:solidFill>
                        <a:effectLst/>
                        <a:latin typeface="Tw Cen MT" panose="020B0602020104020603" pitchFamily="34" charset="0"/>
                        <a:ea typeface="+mn-ea"/>
                        <a:cs typeface="+mn-cs"/>
                      </a:endParaRPr>
                    </a:p>
                    <a:p>
                      <a:r>
                        <a:rPr lang="es-ES_tradnl" sz="1500" kern="1200" dirty="0" smtClean="0">
                          <a:solidFill>
                            <a:schemeClr val="tx1"/>
                          </a:solidFill>
                          <a:effectLst/>
                          <a:latin typeface="Tw Cen MT" panose="020B0602020104020603" pitchFamily="34" charset="0"/>
                          <a:ea typeface="+mn-ea"/>
                          <a:cs typeface="+mn-cs"/>
                        </a:rPr>
                        <a:t>No lo sé.</a:t>
                      </a:r>
                    </a:p>
                    <a:p>
                      <a:r>
                        <a:rPr lang="en-GB" sz="1500" kern="1200" dirty="0" smtClean="0">
                          <a:solidFill>
                            <a:schemeClr val="tx1"/>
                          </a:solidFill>
                          <a:effectLst/>
                          <a:latin typeface="Tw Cen MT" panose="020B0602020104020603" pitchFamily="34" charset="0"/>
                          <a:ea typeface="+mn-ea"/>
                          <a:cs typeface="+mn-cs"/>
                        </a:rPr>
                        <a:t>No </a:t>
                      </a:r>
                      <a:r>
                        <a:rPr lang="en-GB" sz="1500" kern="1200" dirty="0" err="1" smtClean="0">
                          <a:solidFill>
                            <a:schemeClr val="tx1"/>
                          </a:solidFill>
                          <a:effectLst/>
                          <a:latin typeface="Tw Cen MT" panose="020B0602020104020603" pitchFamily="34" charset="0"/>
                          <a:ea typeface="+mn-ea"/>
                          <a:cs typeface="+mn-cs"/>
                        </a:rPr>
                        <a:t>estoy</a:t>
                      </a:r>
                      <a:r>
                        <a:rPr lang="en-GB" sz="1500" kern="1200" dirty="0" smtClean="0">
                          <a:solidFill>
                            <a:schemeClr val="tx1"/>
                          </a:solidFill>
                          <a:effectLst/>
                          <a:latin typeface="Tw Cen MT" panose="020B0602020104020603" pitchFamily="34" charset="0"/>
                          <a:ea typeface="+mn-ea"/>
                          <a:cs typeface="+mn-cs"/>
                        </a:rPr>
                        <a:t> </a:t>
                      </a:r>
                      <a:r>
                        <a:rPr lang="en-GB" sz="1500" kern="1200" dirty="0" err="1" smtClean="0">
                          <a:solidFill>
                            <a:schemeClr val="tx1"/>
                          </a:solidFill>
                          <a:effectLst/>
                          <a:latin typeface="Tw Cen MT" panose="020B0602020104020603" pitchFamily="34" charset="0"/>
                          <a:ea typeface="+mn-ea"/>
                          <a:cs typeface="+mn-cs"/>
                        </a:rPr>
                        <a:t>seguro</a:t>
                      </a:r>
                      <a:r>
                        <a:rPr lang="en-GB" sz="1500" kern="1200" dirty="0" smtClean="0">
                          <a:solidFill>
                            <a:schemeClr val="tx1"/>
                          </a:solidFill>
                          <a:effectLst/>
                          <a:latin typeface="Tw Cen MT" panose="020B0602020104020603" pitchFamily="34" charset="0"/>
                          <a:ea typeface="+mn-ea"/>
                          <a:cs typeface="+mn-cs"/>
                        </a:rPr>
                        <a:t> /a </a:t>
                      </a:r>
                    </a:p>
                    <a:p>
                      <a:r>
                        <a:rPr lang="es-ES_tradnl" sz="1500" kern="1200" dirty="0" smtClean="0">
                          <a:solidFill>
                            <a:schemeClr val="tx1"/>
                          </a:solidFill>
                          <a:effectLst/>
                          <a:latin typeface="Tw Cen MT" panose="020B0602020104020603" pitchFamily="34" charset="0"/>
                          <a:ea typeface="+mn-ea"/>
                          <a:cs typeface="+mn-cs"/>
                        </a:rPr>
                        <a:t>Me da igual</a:t>
                      </a:r>
                      <a:r>
                        <a:rPr lang="es-ES_tradnl" sz="1500" kern="1200" baseline="0" dirty="0" smtClean="0">
                          <a:solidFill>
                            <a:schemeClr val="tx1"/>
                          </a:solidFill>
                          <a:effectLst/>
                          <a:latin typeface="Tw Cen MT" panose="020B0602020104020603" pitchFamily="34" charset="0"/>
                          <a:ea typeface="+mn-ea"/>
                          <a:cs typeface="+mn-cs"/>
                        </a:rPr>
                        <a:t> (=)</a:t>
                      </a:r>
                      <a:endParaRPr lang="en-GB" sz="1500" kern="1200" dirty="0" smtClean="0">
                        <a:solidFill>
                          <a:schemeClr val="tx1"/>
                        </a:solidFill>
                        <a:effectLst/>
                        <a:latin typeface="Tw Cen MT" panose="020B0602020104020603" pitchFamily="34" charset="0"/>
                        <a:ea typeface="+mn-ea"/>
                        <a:cs typeface="+mn-cs"/>
                      </a:endParaRPr>
                    </a:p>
                    <a:p>
                      <a:r>
                        <a:rPr lang="es-ES_tradnl" sz="1500" kern="1200" dirty="0" smtClean="0">
                          <a:solidFill>
                            <a:schemeClr val="tx1"/>
                          </a:solidFill>
                          <a:effectLst/>
                          <a:latin typeface="Tw Cen MT" panose="020B0602020104020603" pitchFamily="34" charset="0"/>
                          <a:ea typeface="+mn-ea"/>
                          <a:cs typeface="+mn-cs"/>
                        </a:rPr>
                        <a:t>¿Te gusta…?</a:t>
                      </a:r>
                      <a:endParaRPr lang="en-GB" sz="1500" kern="1200" dirty="0" smtClean="0">
                        <a:solidFill>
                          <a:schemeClr val="tx1"/>
                        </a:solidFill>
                        <a:effectLst/>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kern="1200" dirty="0" smtClean="0">
                          <a:solidFill>
                            <a:schemeClr val="tx1"/>
                          </a:solidFill>
                          <a:effectLst/>
                          <a:latin typeface="Tw Cen MT" panose="020B0602020104020603" pitchFamily="34" charset="0"/>
                          <a:ea typeface="+mn-ea"/>
                          <a:cs typeface="+mn-cs"/>
                        </a:rPr>
                        <a:t>¿Estás loco/a?!</a:t>
                      </a:r>
                      <a:endParaRPr lang="en-GB" sz="1400" kern="1200" dirty="0" smtClean="0">
                        <a:solidFill>
                          <a:schemeClr val="tx1"/>
                        </a:solidFill>
                        <a:effectLst/>
                        <a:latin typeface="Tw Cen MT" panose="020B0602020104020603" pitchFamily="34" charset="0"/>
                        <a:ea typeface="+mn-ea"/>
                        <a:cs typeface="+mn-cs"/>
                      </a:endParaRPr>
                    </a:p>
                    <a:p>
                      <a:r>
                        <a:rPr lang="en-GB" sz="1400" kern="1200" dirty="0" smtClean="0">
                          <a:solidFill>
                            <a:schemeClr val="tx1"/>
                          </a:solidFill>
                          <a:effectLst/>
                          <a:latin typeface="Tw Cen MT" panose="020B0602020104020603" pitchFamily="34" charset="0"/>
                          <a:ea typeface="+mn-ea"/>
                          <a:cs typeface="+mn-cs"/>
                        </a:rPr>
                        <a:t>¿</a:t>
                      </a:r>
                      <a:r>
                        <a:rPr lang="en-GB" sz="1400" kern="1200" dirty="0" err="1" smtClean="0">
                          <a:solidFill>
                            <a:schemeClr val="tx1"/>
                          </a:solidFill>
                          <a:effectLst/>
                          <a:latin typeface="Tw Cen MT" panose="020B0602020104020603" pitchFamily="34" charset="0"/>
                          <a:ea typeface="+mn-ea"/>
                          <a:cs typeface="+mn-cs"/>
                        </a:rPr>
                        <a:t>Tienes</a:t>
                      </a:r>
                      <a:r>
                        <a:rPr lang="en-GB" sz="1400" kern="1200" baseline="0" dirty="0" smtClean="0">
                          <a:solidFill>
                            <a:schemeClr val="tx1"/>
                          </a:solidFill>
                          <a:effectLst/>
                          <a:latin typeface="Tw Cen MT" panose="020B0602020104020603" pitchFamily="34" charset="0"/>
                          <a:ea typeface="+mn-ea"/>
                          <a:cs typeface="+mn-cs"/>
                        </a:rPr>
                        <a:t> (un </a:t>
                      </a:r>
                      <a:r>
                        <a:rPr lang="en-GB" sz="1400" kern="1200" baseline="0" dirty="0" err="1" smtClean="0">
                          <a:solidFill>
                            <a:schemeClr val="tx1"/>
                          </a:solidFill>
                          <a:effectLst/>
                          <a:latin typeface="Tw Cen MT" panose="020B0602020104020603" pitchFamily="34" charset="0"/>
                          <a:ea typeface="+mn-ea"/>
                          <a:cs typeface="+mn-cs"/>
                        </a:rPr>
                        <a:t>boli</a:t>
                      </a:r>
                      <a:r>
                        <a:rPr lang="en-GB" sz="1400" kern="1200" baseline="0" dirty="0" smtClean="0">
                          <a:solidFill>
                            <a:schemeClr val="tx1"/>
                          </a:solidFill>
                          <a:effectLst/>
                          <a:latin typeface="Tw Cen MT" panose="020B0602020104020603" pitchFamily="34" charset="0"/>
                          <a:ea typeface="+mn-ea"/>
                          <a:cs typeface="+mn-cs"/>
                        </a:rPr>
                        <a:t>/</a:t>
                      </a:r>
                      <a:r>
                        <a:rPr lang="en-GB" sz="1400" kern="1200" baseline="0" dirty="0" err="1" smtClean="0">
                          <a:solidFill>
                            <a:schemeClr val="tx1"/>
                          </a:solidFill>
                          <a:effectLst/>
                          <a:latin typeface="Tw Cen MT" panose="020B0602020104020603" pitchFamily="34" charset="0"/>
                          <a:ea typeface="+mn-ea"/>
                          <a:cs typeface="+mn-cs"/>
                        </a:rPr>
                        <a:t>una</a:t>
                      </a:r>
                      <a:r>
                        <a:rPr lang="en-GB" sz="1400" kern="1200" baseline="0" dirty="0" smtClean="0">
                          <a:solidFill>
                            <a:schemeClr val="tx1"/>
                          </a:solidFill>
                          <a:effectLst/>
                          <a:latin typeface="Tw Cen MT" panose="020B0602020104020603" pitchFamily="34" charset="0"/>
                          <a:ea typeface="+mn-ea"/>
                          <a:cs typeface="+mn-cs"/>
                        </a:rPr>
                        <a:t> </a:t>
                      </a:r>
                      <a:r>
                        <a:rPr lang="en-GB" sz="1400" kern="1200" baseline="0" dirty="0" err="1" smtClean="0">
                          <a:solidFill>
                            <a:schemeClr val="tx1"/>
                          </a:solidFill>
                          <a:effectLst/>
                          <a:latin typeface="Tw Cen MT" panose="020B0602020104020603" pitchFamily="34" charset="0"/>
                          <a:ea typeface="+mn-ea"/>
                          <a:cs typeface="+mn-cs"/>
                        </a:rPr>
                        <a:t>goma</a:t>
                      </a:r>
                      <a:r>
                        <a:rPr lang="en-GB" sz="1400" kern="1200" baseline="0" dirty="0" smtClean="0">
                          <a:solidFill>
                            <a:schemeClr val="tx1"/>
                          </a:solidFill>
                          <a:effectLst/>
                          <a:latin typeface="Tw Cen MT" panose="020B0602020104020603" pitchFamily="34" charset="0"/>
                          <a:ea typeface="+mn-ea"/>
                          <a:cs typeface="+mn-cs"/>
                        </a:rPr>
                        <a:t>)?</a:t>
                      </a:r>
                    </a:p>
                    <a:p>
                      <a:r>
                        <a:rPr lang="en-GB" sz="1400" kern="1200" baseline="0" dirty="0" err="1" smtClean="0">
                          <a:solidFill>
                            <a:schemeClr val="tx1"/>
                          </a:solidFill>
                          <a:effectLst/>
                          <a:latin typeface="Tw Cen MT" panose="020B0602020104020603" pitchFamily="34" charset="0"/>
                          <a:ea typeface="+mn-ea"/>
                          <a:cs typeface="+mn-cs"/>
                        </a:rPr>
                        <a:t>Necesito</a:t>
                      </a:r>
                      <a:r>
                        <a:rPr lang="en-GB" sz="1400" kern="1200" baseline="0" dirty="0" smtClean="0">
                          <a:solidFill>
                            <a:schemeClr val="tx1"/>
                          </a:solidFill>
                          <a:effectLst/>
                          <a:latin typeface="Tw Cen MT" panose="020B0602020104020603" pitchFamily="34" charset="0"/>
                          <a:ea typeface="+mn-ea"/>
                          <a:cs typeface="+mn-cs"/>
                        </a:rPr>
                        <a:t>… (</a:t>
                      </a:r>
                      <a:r>
                        <a:rPr lang="en-GB" sz="1400" kern="1200" baseline="0" dirty="0" err="1" smtClean="0">
                          <a:solidFill>
                            <a:schemeClr val="tx1"/>
                          </a:solidFill>
                          <a:effectLst/>
                          <a:latin typeface="Tw Cen MT" panose="020B0602020104020603" pitchFamily="34" charset="0"/>
                          <a:ea typeface="+mn-ea"/>
                          <a:cs typeface="+mn-cs"/>
                        </a:rPr>
                        <a:t>papel</a:t>
                      </a:r>
                      <a:r>
                        <a:rPr lang="en-GB" sz="1400" kern="1200" baseline="0" dirty="0" smtClean="0">
                          <a:solidFill>
                            <a:schemeClr val="tx1"/>
                          </a:solidFill>
                          <a:effectLst/>
                          <a:latin typeface="Tw Cen MT" panose="020B0602020104020603" pitchFamily="34" charset="0"/>
                          <a:ea typeface="+mn-ea"/>
                          <a:cs typeface="+mn-cs"/>
                        </a:rPr>
                        <a:t>, un </a:t>
                      </a:r>
                      <a:r>
                        <a:rPr lang="en-GB" sz="1400" kern="1200" baseline="0" dirty="0" err="1" smtClean="0">
                          <a:solidFill>
                            <a:schemeClr val="tx1"/>
                          </a:solidFill>
                          <a:effectLst/>
                          <a:latin typeface="Tw Cen MT" panose="020B0602020104020603" pitchFamily="34" charset="0"/>
                          <a:ea typeface="+mn-ea"/>
                          <a:cs typeface="+mn-cs"/>
                        </a:rPr>
                        <a:t>cuaderno</a:t>
                      </a:r>
                      <a:r>
                        <a:rPr lang="en-GB" sz="1400" kern="1200" baseline="0" dirty="0" smtClean="0">
                          <a:solidFill>
                            <a:schemeClr val="tx1"/>
                          </a:solidFill>
                          <a:effectLst/>
                          <a:latin typeface="Tw Cen MT" panose="020B0602020104020603" pitchFamily="34" charset="0"/>
                          <a:ea typeface="+mn-ea"/>
                          <a:cs typeface="+mn-cs"/>
                        </a:rPr>
                        <a:t> </a:t>
                      </a:r>
                      <a:r>
                        <a:rPr lang="en-GB" sz="1400" kern="1200" baseline="0" dirty="0" err="1" smtClean="0">
                          <a:solidFill>
                            <a:schemeClr val="tx1"/>
                          </a:solidFill>
                          <a:effectLst/>
                          <a:latin typeface="Tw Cen MT" panose="020B0602020104020603" pitchFamily="34" charset="0"/>
                          <a:ea typeface="+mn-ea"/>
                          <a:cs typeface="+mn-cs"/>
                        </a:rPr>
                        <a:t>nuevo</a:t>
                      </a:r>
                      <a:r>
                        <a:rPr lang="en-GB" sz="1400" kern="1200" baseline="0" dirty="0" smtClean="0">
                          <a:solidFill>
                            <a:schemeClr val="tx1"/>
                          </a:solidFill>
                          <a:effectLst/>
                          <a:latin typeface="Tw Cen MT" panose="020B0602020104020603" pitchFamily="34" charset="0"/>
                          <a:ea typeface="+mn-ea"/>
                          <a:cs typeface="+mn-cs"/>
                        </a:rPr>
                        <a:t>, etc.). </a:t>
                      </a:r>
                    </a:p>
                  </a:txBody>
                  <a:tcPr/>
                </a:tc>
              </a:tr>
            </a:tbl>
          </a:graphicData>
        </a:graphic>
      </p:graphicFrame>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6285" y="298559"/>
            <a:ext cx="353522" cy="404993"/>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408" y="743247"/>
            <a:ext cx="384857" cy="347654"/>
          </a:xfrm>
          <a:prstGeom prst="rect">
            <a:avLst/>
          </a:prstGeom>
        </p:spPr>
      </p:pic>
      <p:pic>
        <p:nvPicPr>
          <p:cNvPr id="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53543">
            <a:off x="5695147" y="6277455"/>
            <a:ext cx="296757" cy="43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3591" y="4257388"/>
            <a:ext cx="484509" cy="314931"/>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041" y="5748264"/>
            <a:ext cx="513713" cy="381419"/>
          </a:xfrm>
          <a:prstGeom prst="rect">
            <a:avLst/>
          </a:prstGeom>
        </p:spPr>
      </p:pic>
      <p:sp>
        <p:nvSpPr>
          <p:cNvPr id="34" name="Down Arrow 33"/>
          <p:cNvSpPr/>
          <p:nvPr/>
        </p:nvSpPr>
        <p:spPr>
          <a:xfrm rot="3451013">
            <a:off x="6453061" y="5701781"/>
            <a:ext cx="274056" cy="243402"/>
          </a:xfrm>
          <a:prstGeom prst="downArrow">
            <a:avLst/>
          </a:prstGeom>
          <a:solidFill>
            <a:srgbClr val="9024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panose="020B0602020104020603" pitchFamily="34" charset="0"/>
            </a:endParaRPr>
          </a:p>
        </p:txBody>
      </p:sp>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9648" y="6084648"/>
            <a:ext cx="363509" cy="640468"/>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8624" y="4761323"/>
            <a:ext cx="558884" cy="795744"/>
          </a:xfrm>
          <a:prstGeom prst="rect">
            <a:avLst/>
          </a:prstGeom>
        </p:spPr>
      </p:pic>
      <p:sp>
        <p:nvSpPr>
          <p:cNvPr id="80" name="TextBox 79"/>
          <p:cNvSpPr txBox="1"/>
          <p:nvPr/>
        </p:nvSpPr>
        <p:spPr>
          <a:xfrm>
            <a:off x="1949865" y="2425"/>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[1]</a:t>
            </a:r>
            <a:endParaRPr lang="en-GB" sz="1400" dirty="0">
              <a:solidFill>
                <a:prstClr val="black"/>
              </a:solidFill>
              <a:latin typeface="Tw Cen MT" panose="020B0602020104020603" pitchFamily="34" charset="0"/>
              <a:cs typeface="Arial" panose="020B0604020202020204" pitchFamily="34" charset="0"/>
            </a:endParaRPr>
          </a:p>
        </p:txBody>
      </p:sp>
      <p:sp>
        <p:nvSpPr>
          <p:cNvPr id="81" name="TextBox 80"/>
          <p:cNvSpPr txBox="1"/>
          <p:nvPr/>
        </p:nvSpPr>
        <p:spPr>
          <a:xfrm>
            <a:off x="4207918" y="-1103"/>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[2]</a:t>
            </a:r>
            <a:endParaRPr lang="en-GB" sz="1400" dirty="0">
              <a:solidFill>
                <a:prstClr val="black"/>
              </a:solidFill>
              <a:latin typeface="Tw Cen MT" panose="020B0602020104020603" pitchFamily="34" charset="0"/>
              <a:cs typeface="Arial" panose="020B0604020202020204" pitchFamily="34" charset="0"/>
            </a:endParaRPr>
          </a:p>
        </p:txBody>
      </p:sp>
      <p:sp>
        <p:nvSpPr>
          <p:cNvPr id="82" name="TextBox 81"/>
          <p:cNvSpPr txBox="1"/>
          <p:nvPr/>
        </p:nvSpPr>
        <p:spPr>
          <a:xfrm>
            <a:off x="6465846" y="-39492"/>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[3]</a:t>
            </a:r>
            <a:endParaRPr lang="en-GB" sz="1400" dirty="0">
              <a:solidFill>
                <a:prstClr val="black"/>
              </a:solidFill>
              <a:latin typeface="Tw Cen MT" panose="020B0602020104020603" pitchFamily="34" charset="0"/>
              <a:cs typeface="Arial" panose="020B0604020202020204" pitchFamily="34" charset="0"/>
            </a:endParaRPr>
          </a:p>
        </p:txBody>
      </p:sp>
      <p:sp>
        <p:nvSpPr>
          <p:cNvPr id="83" name="TextBox 82"/>
          <p:cNvSpPr txBox="1"/>
          <p:nvPr/>
        </p:nvSpPr>
        <p:spPr>
          <a:xfrm>
            <a:off x="8761793" y="8666"/>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[4]</a:t>
            </a:r>
            <a:endParaRPr lang="en-GB" sz="1400" dirty="0">
              <a:solidFill>
                <a:prstClr val="black"/>
              </a:solidFill>
              <a:latin typeface="Tw Cen MT" panose="020B0602020104020603" pitchFamily="34" charset="0"/>
              <a:cs typeface="Arial" panose="020B0604020202020204" pitchFamily="34" charset="0"/>
            </a:endParaRPr>
          </a:p>
        </p:txBody>
      </p:sp>
      <p:sp>
        <p:nvSpPr>
          <p:cNvPr id="85" name="TextBox 84"/>
          <p:cNvSpPr txBox="1"/>
          <p:nvPr/>
        </p:nvSpPr>
        <p:spPr>
          <a:xfrm>
            <a:off x="1928905" y="3391420"/>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[5]</a:t>
            </a:r>
            <a:endParaRPr lang="en-GB" sz="1400" dirty="0">
              <a:solidFill>
                <a:prstClr val="black"/>
              </a:solidFill>
              <a:latin typeface="Tw Cen MT" panose="020B0602020104020603" pitchFamily="34" charset="0"/>
              <a:cs typeface="Arial" panose="020B0604020202020204" pitchFamily="34" charset="0"/>
            </a:endParaRPr>
          </a:p>
        </p:txBody>
      </p:sp>
      <p:sp>
        <p:nvSpPr>
          <p:cNvPr id="86" name="TextBox 85"/>
          <p:cNvSpPr txBox="1"/>
          <p:nvPr/>
        </p:nvSpPr>
        <p:spPr>
          <a:xfrm>
            <a:off x="4207918" y="3384303"/>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[6]</a:t>
            </a:r>
            <a:endParaRPr lang="en-GB" sz="1400" dirty="0">
              <a:solidFill>
                <a:prstClr val="black"/>
              </a:solidFill>
              <a:latin typeface="Tw Cen MT" panose="020B0602020104020603" pitchFamily="34" charset="0"/>
              <a:cs typeface="Arial" panose="020B0604020202020204" pitchFamily="34" charset="0"/>
            </a:endParaRPr>
          </a:p>
        </p:txBody>
      </p:sp>
      <p:pic>
        <p:nvPicPr>
          <p:cNvPr id="1030" name="Picture 6" descr="Image result for problem free clipar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974" r="24695"/>
          <a:stretch/>
        </p:blipFill>
        <p:spPr bwMode="auto">
          <a:xfrm>
            <a:off x="3567579" y="530361"/>
            <a:ext cx="301455" cy="5803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82" t="26540" r="87760" b="62098"/>
          <a:stretch/>
        </p:blipFill>
        <p:spPr bwMode="auto">
          <a:xfrm>
            <a:off x="579509" y="894416"/>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711" t="2097" r="77375" b="86191"/>
          <a:stretch/>
        </p:blipFill>
        <p:spPr bwMode="auto">
          <a:xfrm>
            <a:off x="1032400" y="409230"/>
            <a:ext cx="421515" cy="42151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82" t="86565" r="87660" b="2422"/>
          <a:stretch/>
        </p:blipFill>
        <p:spPr bwMode="auto">
          <a:xfrm>
            <a:off x="1329085" y="1327332"/>
            <a:ext cx="462124" cy="41191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6412" t="50569" r="23823" b="38069"/>
          <a:stretch/>
        </p:blipFill>
        <p:spPr bwMode="auto">
          <a:xfrm>
            <a:off x="1194436" y="1821980"/>
            <a:ext cx="415721" cy="40942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034" t="86280" r="45349" b="2708"/>
          <a:stretch/>
        </p:blipFill>
        <p:spPr bwMode="auto">
          <a:xfrm flipH="1">
            <a:off x="1534651" y="2321555"/>
            <a:ext cx="388502" cy="37654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6487" t="86280" r="23896" b="2708"/>
          <a:stretch/>
        </p:blipFill>
        <p:spPr bwMode="auto">
          <a:xfrm>
            <a:off x="1098660" y="2319956"/>
            <a:ext cx="399873" cy="38757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01" t="74114" r="87547" b="13475"/>
          <a:stretch/>
        </p:blipFill>
        <p:spPr bwMode="auto">
          <a:xfrm>
            <a:off x="561825" y="2841267"/>
            <a:ext cx="457013" cy="4506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K Hand on Twitter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96643" y="99806"/>
            <a:ext cx="359410" cy="3594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ght Bulb on Facebook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17126" y="929947"/>
            <a:ext cx="348320" cy="3483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ace Savouring Delicious Food on Facebook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79744" y="1353839"/>
            <a:ext cx="388338" cy="38833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ork and Knife on Facebook "/>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8082" y="1269246"/>
            <a:ext cx="472280" cy="47228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ater Closet on HTC Sens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76335" y="5275680"/>
            <a:ext cx="448852" cy="44885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otable Water on WhatsApp 2.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68883" y="1739247"/>
            <a:ext cx="459543" cy="45954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5274" t="86147" r="34368" b="2491"/>
          <a:stretch/>
        </p:blipFill>
        <p:spPr bwMode="auto">
          <a:xfrm>
            <a:off x="3610791" y="2087615"/>
            <a:ext cx="461222" cy="42827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og on WhatsApp "/>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68464" y="2536793"/>
            <a:ext cx="396982" cy="39698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020" t="26475" r="55628" b="62014"/>
          <a:stretch/>
        </p:blipFill>
        <p:spPr bwMode="auto">
          <a:xfrm>
            <a:off x="7435312" y="1131779"/>
            <a:ext cx="444138" cy="41801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396" t="1777" r="55252" b="85273"/>
          <a:stretch/>
        </p:blipFill>
        <p:spPr bwMode="auto">
          <a:xfrm>
            <a:off x="7737948" y="1533289"/>
            <a:ext cx="444139" cy="47026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leepy emoji"/>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58977" y="2025474"/>
            <a:ext cx="414901" cy="41490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Image result for emojis faceboo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01" t="74114" r="87547" b="13475"/>
          <a:stretch/>
        </p:blipFill>
        <p:spPr bwMode="auto">
          <a:xfrm>
            <a:off x="7394539" y="2523957"/>
            <a:ext cx="457013" cy="45066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Thinking Face on Facebook 2.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90907" y="35170"/>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Man and Woman Holding Hands on Facebook 2.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32601" y="3904364"/>
            <a:ext cx="475760" cy="47576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Writing Hand on Facebook 2.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067473" y="4193496"/>
            <a:ext cx="475760" cy="47576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Microphone on Apple iOS 11.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057904" y="4718230"/>
            <a:ext cx="485329" cy="4853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glue stick clipart fre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72392" y="5611159"/>
            <a:ext cx="587256" cy="5872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tebook With Decorative Cover on EmojiOne 3.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005869" y="6084648"/>
            <a:ext cx="297420" cy="2974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elated image"/>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8672" t="10443" r="9380" b="11424"/>
          <a:stretch/>
        </p:blipFill>
        <p:spPr bwMode="auto">
          <a:xfrm>
            <a:off x="6200425" y="3678424"/>
            <a:ext cx="375975" cy="5556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Eyes on Facebook 2.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879973" y="4804397"/>
            <a:ext cx="400894" cy="4008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Speech Balloon on Facebook 2.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540251" y="3715929"/>
            <a:ext cx="481773" cy="481773"/>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6467837" y="3388000"/>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[7]</a:t>
            </a:r>
            <a:endParaRPr lang="en-GB" sz="1400" dirty="0">
              <a:solidFill>
                <a:prstClr val="black"/>
              </a:solidFill>
              <a:latin typeface="Tw Cen MT" panose="020B0602020104020603" pitchFamily="34" charset="0"/>
              <a:cs typeface="Arial" panose="020B0604020202020204" pitchFamily="34" charset="0"/>
            </a:endParaRPr>
          </a:p>
        </p:txBody>
      </p:sp>
      <p:sp>
        <p:nvSpPr>
          <p:cNvPr id="84" name="TextBox 83"/>
          <p:cNvSpPr txBox="1"/>
          <p:nvPr/>
        </p:nvSpPr>
        <p:spPr>
          <a:xfrm>
            <a:off x="8759394" y="3384302"/>
            <a:ext cx="473504" cy="307777"/>
          </a:xfrm>
          <a:prstGeom prst="rect">
            <a:avLst/>
          </a:prstGeom>
          <a:noFill/>
        </p:spPr>
        <p:txBody>
          <a:bodyPr wrap="square" rtlCol="0">
            <a:spAutoFit/>
          </a:bodyPr>
          <a:lstStyle/>
          <a:p>
            <a:r>
              <a:rPr lang="en-GB" sz="1400" dirty="0" smtClean="0">
                <a:solidFill>
                  <a:prstClr val="black"/>
                </a:solidFill>
                <a:latin typeface="Tw Cen MT" panose="020B0602020104020603" pitchFamily="34" charset="0"/>
                <a:cs typeface="Arial" panose="020B0604020202020204" pitchFamily="34" charset="0"/>
              </a:rPr>
              <a:t>[8]</a:t>
            </a:r>
            <a:endParaRPr lang="en-GB" sz="1400" dirty="0">
              <a:solidFill>
                <a:prstClr val="black"/>
              </a:solidFill>
              <a:latin typeface="Tw Cen MT" panose="020B0602020104020603" pitchFamily="34" charset="0"/>
              <a:cs typeface="Arial" panose="020B0604020202020204" pitchFamily="34" charset="0"/>
            </a:endParaRPr>
          </a:p>
        </p:txBody>
      </p:sp>
      <p:pic>
        <p:nvPicPr>
          <p:cNvPr id="10" name="Picture 14" descr="Question Mark on Facebook 2.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201728" y="269839"/>
            <a:ext cx="506372" cy="506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Spain on Facebook 2.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153459" y="791721"/>
            <a:ext cx="624771" cy="62477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30">
            <a:clrChange>
              <a:clrFrom>
                <a:srgbClr val="FFFFFF"/>
              </a:clrFrom>
              <a:clrTo>
                <a:srgbClr val="FFFFFF">
                  <a:alpha val="0"/>
                </a:srgbClr>
              </a:clrTo>
            </a:clrChange>
          </a:blip>
          <a:stretch>
            <a:fillRect/>
          </a:stretch>
        </p:blipFill>
        <p:spPr>
          <a:xfrm>
            <a:off x="3897053" y="2904876"/>
            <a:ext cx="419632" cy="391448"/>
          </a:xfrm>
          <a:prstGeom prst="rect">
            <a:avLst/>
          </a:prstGeom>
        </p:spPr>
      </p:pic>
      <p:pic>
        <p:nvPicPr>
          <p:cNvPr id="64" name="Picture 63"/>
          <p:cNvPicPr>
            <a:picLocks noChangeAspect="1"/>
          </p:cNvPicPr>
          <p:nvPr/>
        </p:nvPicPr>
        <p:blipFill>
          <a:blip r:embed="rId31">
            <a:clrChange>
              <a:clrFrom>
                <a:srgbClr val="FFFFFF"/>
              </a:clrFrom>
              <a:clrTo>
                <a:srgbClr val="FFFFFF">
                  <a:alpha val="0"/>
                </a:srgbClr>
              </a:clrTo>
            </a:clrChange>
          </a:blip>
          <a:stretch>
            <a:fillRect/>
          </a:stretch>
        </p:blipFill>
        <p:spPr>
          <a:xfrm>
            <a:off x="3548767" y="2784458"/>
            <a:ext cx="299044" cy="561841"/>
          </a:xfrm>
          <a:prstGeom prst="rect">
            <a:avLst/>
          </a:prstGeom>
        </p:spPr>
      </p:pic>
      <p:pic>
        <p:nvPicPr>
          <p:cNvPr id="65" name="Picture 64"/>
          <p:cNvPicPr>
            <a:picLocks noChangeAspect="1"/>
          </p:cNvPicPr>
          <p:nvPr/>
        </p:nvPicPr>
        <p:blipFill>
          <a:blip r:embed="rId32">
            <a:clrChange>
              <a:clrFrom>
                <a:srgbClr val="FFFFFF"/>
              </a:clrFrom>
              <a:clrTo>
                <a:srgbClr val="FFFFFF">
                  <a:alpha val="0"/>
                </a:srgbClr>
              </a:clrTo>
            </a:clrChange>
          </a:blip>
          <a:stretch>
            <a:fillRect/>
          </a:stretch>
        </p:blipFill>
        <p:spPr>
          <a:xfrm>
            <a:off x="5595135" y="3439546"/>
            <a:ext cx="475415" cy="436050"/>
          </a:xfrm>
          <a:prstGeom prst="rect">
            <a:avLst/>
          </a:prstGeom>
        </p:spPr>
      </p:pic>
      <p:pic>
        <p:nvPicPr>
          <p:cNvPr id="67" name="Picture 66"/>
          <p:cNvPicPr>
            <a:picLocks noChangeAspect="1"/>
          </p:cNvPicPr>
          <p:nvPr/>
        </p:nvPicPr>
        <p:blipFill>
          <a:blip r:embed="rId33">
            <a:clrChange>
              <a:clrFrom>
                <a:srgbClr val="FFFFFF"/>
              </a:clrFrom>
              <a:clrTo>
                <a:srgbClr val="FFFFFF">
                  <a:alpha val="0"/>
                </a:srgbClr>
              </a:clrTo>
            </a:clrChange>
          </a:blip>
          <a:stretch>
            <a:fillRect/>
          </a:stretch>
        </p:blipFill>
        <p:spPr>
          <a:xfrm>
            <a:off x="1098201" y="3872987"/>
            <a:ext cx="398498" cy="407765"/>
          </a:xfrm>
          <a:prstGeom prst="rect">
            <a:avLst/>
          </a:prstGeom>
        </p:spPr>
      </p:pic>
      <p:pic>
        <p:nvPicPr>
          <p:cNvPr id="68" name="Picture 67"/>
          <p:cNvPicPr>
            <a:picLocks noChangeAspect="1"/>
          </p:cNvPicPr>
          <p:nvPr/>
        </p:nvPicPr>
        <p:blipFill>
          <a:blip r:embed="rId34">
            <a:clrChange>
              <a:clrFrom>
                <a:srgbClr val="FFFFFF"/>
              </a:clrFrom>
              <a:clrTo>
                <a:srgbClr val="FFFFFF">
                  <a:alpha val="0"/>
                </a:srgbClr>
              </a:clrTo>
            </a:clrChange>
          </a:blip>
          <a:stretch>
            <a:fillRect/>
          </a:stretch>
        </p:blipFill>
        <p:spPr>
          <a:xfrm>
            <a:off x="1122048" y="3391419"/>
            <a:ext cx="416848" cy="444871"/>
          </a:xfrm>
          <a:prstGeom prst="rect">
            <a:avLst/>
          </a:prstGeom>
        </p:spPr>
      </p:pic>
      <p:pic>
        <p:nvPicPr>
          <p:cNvPr id="1026" name="Picture 2" descr="Person Raising Hand on Facebook 2.2"/>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477317" y="3409916"/>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Snail on HTC Sense 7"/>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904563" y="4257388"/>
            <a:ext cx="371045" cy="37104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3"/>
          <p:cNvSpPr txBox="1">
            <a:spLocks noChangeArrowheads="1"/>
          </p:cNvSpPr>
          <p:nvPr/>
        </p:nvSpPr>
        <p:spPr bwMode="auto">
          <a:xfrm>
            <a:off x="1235439" y="4804563"/>
            <a:ext cx="9199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en-GB" sz="800" dirty="0" smtClean="0">
                <a:solidFill>
                  <a:prstClr val="black"/>
                </a:solidFill>
                <a:latin typeface="Lucida Handwriting" pitchFamily="66" charset="0"/>
              </a:rPr>
              <a:t>Un animal</a:t>
            </a:r>
          </a:p>
          <a:p>
            <a:pPr eaLnBrk="1" fontAlgn="base" hangingPunct="1">
              <a:spcBef>
                <a:spcPct val="0"/>
              </a:spcBef>
              <a:spcAft>
                <a:spcPct val="0"/>
              </a:spcAft>
            </a:pPr>
            <a:r>
              <a:rPr lang="en-GB" sz="800" dirty="0" err="1" smtClean="0">
                <a:solidFill>
                  <a:prstClr val="black"/>
                </a:solidFill>
                <a:latin typeface="Lucida Handwriting" pitchFamily="66" charset="0"/>
              </a:rPr>
              <a:t>ej</a:t>
            </a:r>
            <a:r>
              <a:rPr lang="en-GB" sz="800" dirty="0" smtClean="0">
                <a:solidFill>
                  <a:prstClr val="black"/>
                </a:solidFill>
                <a:latin typeface="Lucida Handwriting" pitchFamily="66" charset="0"/>
              </a:rPr>
              <a:t>. Un </a:t>
            </a:r>
            <a:r>
              <a:rPr lang="en-GB" sz="800" dirty="0" err="1" smtClean="0">
                <a:solidFill>
                  <a:prstClr val="black"/>
                </a:solidFill>
                <a:latin typeface="Lucida Handwriting" pitchFamily="66" charset="0"/>
              </a:rPr>
              <a:t>perro</a:t>
            </a:r>
            <a:endParaRPr lang="en-GB" sz="800" dirty="0">
              <a:solidFill>
                <a:prstClr val="black"/>
              </a:solidFill>
              <a:latin typeface="Lucida Handwriting" pitchFamily="66" charset="0"/>
            </a:endParaRPr>
          </a:p>
        </p:txBody>
      </p:sp>
      <p:pic>
        <p:nvPicPr>
          <p:cNvPr id="78" name="Picture 5"/>
          <p:cNvPicPr>
            <a:picLocks noChangeAspect="1" noChangeArrowheads="1"/>
          </p:cNvPicPr>
          <p:nvPr/>
        </p:nvPicPr>
        <p:blipFill>
          <a:blip r:embed="rId3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619076" y="5748264"/>
            <a:ext cx="498450" cy="4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5-Point Star 86"/>
          <p:cNvSpPr/>
          <p:nvPr/>
        </p:nvSpPr>
        <p:spPr>
          <a:xfrm>
            <a:off x="1561074" y="5652320"/>
            <a:ext cx="313671" cy="30221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89" name="Picture 2" descr="https://encrypted-tbn3.gstatic.com/images?q=tbn:ANd9GcTE5ZsxMlkDZA_v-Sza8ypHMt9ZxsdqwSp5tfolK1yIbKPO_Qv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91511" y="6198415"/>
            <a:ext cx="387770" cy="38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p:cNvPicPr>
            <a:picLocks noChangeAspect="1"/>
          </p:cNvPicPr>
          <p:nvPr/>
        </p:nvPicPr>
        <p:blipFill>
          <a:blip r:embed="rId39">
            <a:clrChange>
              <a:clrFrom>
                <a:srgbClr val="FFFFFF"/>
              </a:clrFrom>
              <a:clrTo>
                <a:srgbClr val="FFFFFF">
                  <a:alpha val="0"/>
                </a:srgbClr>
              </a:clrTo>
            </a:clrChange>
          </a:blip>
          <a:stretch>
            <a:fillRect/>
          </a:stretch>
        </p:blipFill>
        <p:spPr>
          <a:xfrm>
            <a:off x="1042384" y="5235852"/>
            <a:ext cx="500949" cy="473119"/>
          </a:xfrm>
          <a:prstGeom prst="rect">
            <a:avLst/>
          </a:prstGeom>
        </p:spPr>
      </p:pic>
      <p:pic>
        <p:nvPicPr>
          <p:cNvPr id="95" name="Picture 94"/>
          <p:cNvPicPr>
            <a:picLocks noChangeAspect="1"/>
          </p:cNvPicPr>
          <p:nvPr/>
        </p:nvPicPr>
        <p:blipFill>
          <a:blip r:embed="rId40">
            <a:clrChange>
              <a:clrFrom>
                <a:srgbClr val="FFFFFF"/>
              </a:clrFrom>
              <a:clrTo>
                <a:srgbClr val="FFFFFF">
                  <a:alpha val="0"/>
                </a:srgbClr>
              </a:clrTo>
            </a:clrChange>
          </a:blip>
          <a:stretch>
            <a:fillRect/>
          </a:stretch>
        </p:blipFill>
        <p:spPr>
          <a:xfrm>
            <a:off x="3912249" y="3425660"/>
            <a:ext cx="374637" cy="392765"/>
          </a:xfrm>
          <a:prstGeom prst="rect">
            <a:avLst/>
          </a:prstGeom>
        </p:spPr>
      </p:pic>
      <p:pic>
        <p:nvPicPr>
          <p:cNvPr id="96" name="Picture 8" descr="Image result for emojis facebook"/>
          <p:cNvPicPr>
            <a:picLocks noChangeAspect="1" noChangeArrowheads="1"/>
          </p:cNvPicPr>
          <p:nvPr/>
        </p:nvPicPr>
        <p:blipFill rotWithShape="1">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rcRect l="2563" t="38693" r="87523" b="49595"/>
          <a:stretch/>
        </p:blipFill>
        <p:spPr bwMode="auto">
          <a:xfrm>
            <a:off x="8433414" y="4808002"/>
            <a:ext cx="321675" cy="32167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30" descr="Thumbs Down on HTC Sense 7"/>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8766343" y="4798827"/>
            <a:ext cx="362934" cy="3629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8" descr="Image result for emojis facebook"/>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2217" t="2684" r="87869" b="85604"/>
          <a:stretch/>
        </p:blipFill>
        <p:spPr bwMode="auto">
          <a:xfrm>
            <a:off x="7764354" y="4840029"/>
            <a:ext cx="321675" cy="32167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34" descr="Thumbs Up on HTC Sense 7"/>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8084127" y="4796841"/>
            <a:ext cx="323025" cy="32302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4553" y="1808337"/>
            <a:ext cx="256794" cy="372167"/>
          </a:xfrm>
          <a:prstGeom prst="rect">
            <a:avLst/>
          </a:prstGeom>
        </p:spPr>
      </p:pic>
      <p:pic>
        <p:nvPicPr>
          <p:cNvPr id="105" name="Picture 104"/>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465846" y="1810006"/>
            <a:ext cx="256796" cy="372167"/>
          </a:xfrm>
          <a:prstGeom prst="rect">
            <a:avLst/>
          </a:prstGeom>
        </p:spPr>
      </p:pic>
      <p:sp>
        <p:nvSpPr>
          <p:cNvPr id="106" name="Plus 105"/>
          <p:cNvSpPr/>
          <p:nvPr/>
        </p:nvSpPr>
        <p:spPr>
          <a:xfrm>
            <a:off x="6217321" y="1823767"/>
            <a:ext cx="250881" cy="29981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4" descr="Face With Cold Sweat on Facebook 2.2"/>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8578808" y="5239571"/>
            <a:ext cx="251310" cy="25131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Image result for emojis facebook"/>
          <p:cNvPicPr>
            <a:picLocks noChangeAspect="1" noChangeArrowheads="1"/>
          </p:cNvPicPr>
          <p:nvPr/>
        </p:nvPicPr>
        <p:blipFill rotWithShape="1">
          <a:blip r:embed="rId47" cstate="print">
            <a:extLst>
              <a:ext uri="{28A0092B-C50C-407E-A947-70E740481C1C}">
                <a14:useLocalDpi xmlns:a14="http://schemas.microsoft.com/office/drawing/2010/main" val="0"/>
              </a:ext>
            </a:extLst>
          </a:blip>
          <a:srcRect l="34020" t="26475" r="55628" b="62014"/>
          <a:stretch/>
        </p:blipFill>
        <p:spPr bwMode="auto">
          <a:xfrm>
            <a:off x="8278608" y="5507634"/>
            <a:ext cx="268424" cy="252634"/>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Notebook With Decorative Cover on EmojiOne 3.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812582" y="6542238"/>
            <a:ext cx="269185" cy="26918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p:cNvPicPr>
            <a:picLocks noChangeAspect="1"/>
          </p:cNvPicPr>
          <p:nvPr/>
        </p:nvPicPr>
        <p:blipFill>
          <a:blip r:embed="rId48">
            <a:clrChange>
              <a:clrFrom>
                <a:srgbClr val="FFFFFF"/>
              </a:clrFrom>
              <a:clrTo>
                <a:srgbClr val="FFFFFF">
                  <a:alpha val="0"/>
                </a:srgbClr>
              </a:clrTo>
            </a:clrChange>
          </a:blip>
          <a:stretch>
            <a:fillRect/>
          </a:stretch>
        </p:blipFill>
        <p:spPr>
          <a:xfrm>
            <a:off x="8535893" y="6555089"/>
            <a:ext cx="248566" cy="256334"/>
          </a:xfrm>
          <a:prstGeom prst="rect">
            <a:avLst/>
          </a:prstGeom>
        </p:spPr>
      </p:pic>
      <p:pic>
        <p:nvPicPr>
          <p:cNvPr id="110" name="Picture 109"/>
          <p:cNvPicPr>
            <a:picLocks noChangeAspect="1"/>
          </p:cNvPicPr>
          <p:nvPr/>
        </p:nvPicPr>
        <p:blipFill>
          <a:blip r:embed="rId49">
            <a:clrChange>
              <a:clrFrom>
                <a:srgbClr val="FFFFFF"/>
              </a:clrFrom>
              <a:clrTo>
                <a:srgbClr val="FFFFFF">
                  <a:alpha val="0"/>
                </a:srgbClr>
              </a:clrTo>
            </a:clrChange>
          </a:blip>
          <a:stretch>
            <a:fillRect/>
          </a:stretch>
        </p:blipFill>
        <p:spPr>
          <a:xfrm>
            <a:off x="3811939" y="2455"/>
            <a:ext cx="468941" cy="436376"/>
          </a:xfrm>
          <a:prstGeom prst="rect">
            <a:avLst/>
          </a:prstGeom>
        </p:spPr>
      </p:pic>
    </p:spTree>
    <p:extLst>
      <p:ext uri="{BB962C8B-B14F-4D97-AF65-F5344CB8AC3E}">
        <p14:creationId xmlns:p14="http://schemas.microsoft.com/office/powerpoint/2010/main" val="25045941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816" y="138101"/>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3" name="CuadroTexto 1"/>
          <p:cNvSpPr txBox="1"/>
          <p:nvPr/>
        </p:nvSpPr>
        <p:spPr>
          <a:xfrm>
            <a:off x="1150725" y="945629"/>
            <a:ext cx="2428875" cy="954107"/>
          </a:xfrm>
          <a:prstGeom prst="rect">
            <a:avLst/>
          </a:prstGeom>
          <a:noFill/>
        </p:spPr>
        <p:txBody>
          <a:bodyPr wrap="square" rtlCol="0">
            <a:spAutoFit/>
          </a:bodyPr>
          <a:lstStyle/>
          <a:p>
            <a:pPr algn="ctr"/>
            <a:r>
              <a:rPr lang="es-ES_tradnl" sz="2800" dirty="0" smtClean="0">
                <a:solidFill>
                  <a:prstClr val="black"/>
                </a:solidFill>
              </a:rPr>
              <a:t>AÑADIR TEXTO AQUÍ</a:t>
            </a:r>
            <a:endParaRPr lang="es-ES_tradnl" sz="2800" dirty="0">
              <a:solidFill>
                <a:prstClr val="black"/>
              </a:solidFill>
            </a:endParaRPr>
          </a:p>
        </p:txBody>
      </p:sp>
      <p:sp>
        <p:nvSpPr>
          <p:cNvPr id="5" name="TextBox 4"/>
          <p:cNvSpPr txBox="1"/>
          <p:nvPr/>
        </p:nvSpPr>
        <p:spPr>
          <a:xfrm>
            <a:off x="841164" y="692820"/>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pic>
        <p:nvPicPr>
          <p:cNvPr id="6"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340137" y="247826"/>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892039" y="230829"/>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079" y="204540"/>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821" y="215670"/>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1554" y="212026"/>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438" y="687120"/>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0947" y="2558761"/>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408" y="2542720"/>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403" y="857461"/>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982" y="1478619"/>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982" y="2056030"/>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p:cNvPicPr>
            <a:picLocks noChangeAspect="1"/>
          </p:cNvPicPr>
          <p:nvPr/>
        </p:nvPicPr>
        <p:blipFill>
          <a:blip r:embed="rId6">
            <a:clrChange>
              <a:clrFrom>
                <a:srgbClr val="FFFFFF"/>
              </a:clrFrom>
              <a:clrTo>
                <a:srgbClr val="FFFFFF">
                  <a:alpha val="0"/>
                </a:srgbClr>
              </a:clrTo>
            </a:clrChange>
          </a:blip>
          <a:stretch>
            <a:fillRect/>
          </a:stretch>
        </p:blipFill>
        <p:spPr>
          <a:xfrm>
            <a:off x="1438289" y="196434"/>
            <a:ext cx="468941" cy="436376"/>
          </a:xfrm>
          <a:prstGeom prst="rect">
            <a:avLst/>
          </a:prstGeom>
        </p:spPr>
      </p:pic>
      <p:pic>
        <p:nvPicPr>
          <p:cNvPr id="95" name="Picture 94"/>
          <p:cNvPicPr>
            <a:picLocks noChangeAspect="1"/>
          </p:cNvPicPr>
          <p:nvPr/>
        </p:nvPicPr>
        <p:blipFill>
          <a:blip r:embed="rId6">
            <a:clrChange>
              <a:clrFrom>
                <a:srgbClr val="FFFFFF"/>
              </a:clrFrom>
              <a:clrTo>
                <a:srgbClr val="FFFFFF">
                  <a:alpha val="0"/>
                </a:srgbClr>
              </a:clrTo>
            </a:clrChange>
          </a:blip>
          <a:stretch>
            <a:fillRect/>
          </a:stretch>
        </p:blipFill>
        <p:spPr>
          <a:xfrm>
            <a:off x="1998527" y="187121"/>
            <a:ext cx="468941" cy="436376"/>
          </a:xfrm>
          <a:prstGeom prst="rect">
            <a:avLst/>
          </a:prstGeom>
        </p:spPr>
      </p:pic>
      <p:pic>
        <p:nvPicPr>
          <p:cNvPr id="96" name="Picture 95"/>
          <p:cNvPicPr>
            <a:picLocks noChangeAspect="1"/>
          </p:cNvPicPr>
          <p:nvPr/>
        </p:nvPicPr>
        <p:blipFill>
          <a:blip r:embed="rId7">
            <a:clrChange>
              <a:clrFrom>
                <a:srgbClr val="FFFFFF"/>
              </a:clrFrom>
              <a:clrTo>
                <a:srgbClr val="FFFFFF">
                  <a:alpha val="0"/>
                </a:srgbClr>
              </a:clrTo>
            </a:clrChange>
          </a:blip>
          <a:stretch>
            <a:fillRect/>
          </a:stretch>
        </p:blipFill>
        <p:spPr>
          <a:xfrm>
            <a:off x="3978010" y="1213650"/>
            <a:ext cx="416848" cy="444871"/>
          </a:xfrm>
          <a:prstGeom prst="rect">
            <a:avLst/>
          </a:prstGeom>
        </p:spPr>
      </p:pic>
      <p:pic>
        <p:nvPicPr>
          <p:cNvPr id="97" name="Picture 2" descr="Person Raising Hand on Facebook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0438" y="1888606"/>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9">
            <a:clrChange>
              <a:clrFrom>
                <a:srgbClr val="FFFFFF"/>
              </a:clrFrom>
              <a:clrTo>
                <a:srgbClr val="FFFFFF">
                  <a:alpha val="0"/>
                </a:srgbClr>
              </a:clrTo>
            </a:clrChange>
          </a:blip>
          <a:stretch>
            <a:fillRect/>
          </a:stretch>
        </p:blipFill>
        <p:spPr>
          <a:xfrm>
            <a:off x="2702916" y="2574711"/>
            <a:ext cx="475415" cy="436050"/>
          </a:xfrm>
          <a:prstGeom prst="rect">
            <a:avLst/>
          </a:prstGeom>
        </p:spPr>
      </p:pic>
      <p:pic>
        <p:nvPicPr>
          <p:cNvPr id="101" name="Picture 100"/>
          <p:cNvPicPr>
            <a:picLocks noChangeAspect="1"/>
          </p:cNvPicPr>
          <p:nvPr/>
        </p:nvPicPr>
        <p:blipFill>
          <a:blip r:embed="rId10">
            <a:clrChange>
              <a:clrFrom>
                <a:srgbClr val="FFFFFF"/>
              </a:clrFrom>
              <a:clrTo>
                <a:srgbClr val="FFFFFF">
                  <a:alpha val="0"/>
                </a:srgbClr>
              </a:clrTo>
            </a:clrChange>
          </a:blip>
          <a:stretch>
            <a:fillRect/>
          </a:stretch>
        </p:blipFill>
        <p:spPr>
          <a:xfrm>
            <a:off x="3954374" y="2553734"/>
            <a:ext cx="435458" cy="456529"/>
          </a:xfrm>
          <a:prstGeom prst="rect">
            <a:avLst/>
          </a:prstGeom>
        </p:spPr>
      </p:pic>
      <p:pic>
        <p:nvPicPr>
          <p:cNvPr id="102" name="Picture 101"/>
          <p:cNvPicPr>
            <a:picLocks noChangeAspect="1"/>
          </p:cNvPicPr>
          <p:nvPr/>
        </p:nvPicPr>
        <p:blipFill>
          <a:blip r:embed="rId10">
            <a:clrChange>
              <a:clrFrom>
                <a:srgbClr val="FFFFFF"/>
              </a:clrFrom>
              <a:clrTo>
                <a:srgbClr val="FFFFFF">
                  <a:alpha val="0"/>
                </a:srgbClr>
              </a:clrTo>
            </a:clrChange>
          </a:blip>
          <a:stretch>
            <a:fillRect/>
          </a:stretch>
        </p:blipFill>
        <p:spPr>
          <a:xfrm>
            <a:off x="3334625" y="2558348"/>
            <a:ext cx="435458" cy="456529"/>
          </a:xfrm>
          <a:prstGeom prst="rect">
            <a:avLst/>
          </a:prstGeom>
        </p:spPr>
      </p:pic>
      <p:pic>
        <p:nvPicPr>
          <p:cNvPr id="103" name="Picture 102"/>
          <p:cNvPicPr>
            <a:picLocks noChangeAspect="1"/>
          </p:cNvPicPr>
          <p:nvPr/>
        </p:nvPicPr>
        <p:blipFill>
          <a:blip r:embed="rId9">
            <a:clrChange>
              <a:clrFrom>
                <a:srgbClr val="FFFFFF"/>
              </a:clrFrom>
              <a:clrTo>
                <a:srgbClr val="FFFFFF">
                  <a:alpha val="0"/>
                </a:srgbClr>
              </a:clrTo>
            </a:clrChange>
          </a:blip>
          <a:stretch>
            <a:fillRect/>
          </a:stretch>
        </p:blipFill>
        <p:spPr>
          <a:xfrm>
            <a:off x="1989328" y="2581209"/>
            <a:ext cx="475415" cy="436050"/>
          </a:xfrm>
          <a:prstGeom prst="rect">
            <a:avLst/>
          </a:prstGeom>
        </p:spPr>
      </p:pic>
      <p:sp>
        <p:nvSpPr>
          <p:cNvPr id="104" name="TextBox 103"/>
          <p:cNvSpPr txBox="1"/>
          <p:nvPr/>
        </p:nvSpPr>
        <p:spPr>
          <a:xfrm>
            <a:off x="4723684" y="138101"/>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05" name="CuadroTexto 1"/>
          <p:cNvSpPr txBox="1"/>
          <p:nvPr/>
        </p:nvSpPr>
        <p:spPr>
          <a:xfrm>
            <a:off x="5629593" y="945629"/>
            <a:ext cx="2428875" cy="954107"/>
          </a:xfrm>
          <a:prstGeom prst="rect">
            <a:avLst/>
          </a:prstGeom>
          <a:noFill/>
        </p:spPr>
        <p:txBody>
          <a:bodyPr wrap="square" rtlCol="0">
            <a:spAutoFit/>
          </a:bodyPr>
          <a:lstStyle/>
          <a:p>
            <a:pPr algn="ctr"/>
            <a:r>
              <a:rPr lang="es-ES_tradnl" sz="2800" dirty="0" smtClean="0">
                <a:solidFill>
                  <a:prstClr val="black"/>
                </a:solidFill>
              </a:rPr>
              <a:t>AÑADIR TEXTO AQUÍ</a:t>
            </a:r>
            <a:endParaRPr lang="es-ES_tradnl" sz="2800" dirty="0">
              <a:solidFill>
                <a:prstClr val="black"/>
              </a:solidFill>
            </a:endParaRPr>
          </a:p>
        </p:txBody>
      </p:sp>
      <p:sp>
        <p:nvSpPr>
          <p:cNvPr id="106" name="TextBox 105"/>
          <p:cNvSpPr txBox="1"/>
          <p:nvPr/>
        </p:nvSpPr>
        <p:spPr>
          <a:xfrm>
            <a:off x="5320032" y="692820"/>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pic>
        <p:nvPicPr>
          <p:cNvPr id="107"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4819005" y="247826"/>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5370907" y="230829"/>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947" y="204540"/>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5689" y="215670"/>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0422" y="212026"/>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9306" y="687120"/>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9815" y="2558761"/>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7276" y="2542720"/>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2271" y="857461"/>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50" y="1478619"/>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50" y="2056030"/>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p:cNvPicPr>
            <a:picLocks noChangeAspect="1"/>
          </p:cNvPicPr>
          <p:nvPr/>
        </p:nvPicPr>
        <p:blipFill>
          <a:blip r:embed="rId6">
            <a:clrChange>
              <a:clrFrom>
                <a:srgbClr val="FFFFFF"/>
              </a:clrFrom>
              <a:clrTo>
                <a:srgbClr val="FFFFFF">
                  <a:alpha val="0"/>
                </a:srgbClr>
              </a:clrTo>
            </a:clrChange>
          </a:blip>
          <a:stretch>
            <a:fillRect/>
          </a:stretch>
        </p:blipFill>
        <p:spPr>
          <a:xfrm>
            <a:off x="5917157" y="196434"/>
            <a:ext cx="468941" cy="436376"/>
          </a:xfrm>
          <a:prstGeom prst="rect">
            <a:avLst/>
          </a:prstGeom>
        </p:spPr>
      </p:pic>
      <p:pic>
        <p:nvPicPr>
          <p:cNvPr id="119" name="Picture 118"/>
          <p:cNvPicPr>
            <a:picLocks noChangeAspect="1"/>
          </p:cNvPicPr>
          <p:nvPr/>
        </p:nvPicPr>
        <p:blipFill>
          <a:blip r:embed="rId6">
            <a:clrChange>
              <a:clrFrom>
                <a:srgbClr val="FFFFFF"/>
              </a:clrFrom>
              <a:clrTo>
                <a:srgbClr val="FFFFFF">
                  <a:alpha val="0"/>
                </a:srgbClr>
              </a:clrTo>
            </a:clrChange>
          </a:blip>
          <a:stretch>
            <a:fillRect/>
          </a:stretch>
        </p:blipFill>
        <p:spPr>
          <a:xfrm>
            <a:off x="6477395" y="187121"/>
            <a:ext cx="468941" cy="436376"/>
          </a:xfrm>
          <a:prstGeom prst="rect">
            <a:avLst/>
          </a:prstGeom>
        </p:spPr>
      </p:pic>
      <p:pic>
        <p:nvPicPr>
          <p:cNvPr id="120" name="Picture 119"/>
          <p:cNvPicPr>
            <a:picLocks noChangeAspect="1"/>
          </p:cNvPicPr>
          <p:nvPr/>
        </p:nvPicPr>
        <p:blipFill>
          <a:blip r:embed="rId7">
            <a:clrChange>
              <a:clrFrom>
                <a:srgbClr val="FFFFFF"/>
              </a:clrFrom>
              <a:clrTo>
                <a:srgbClr val="FFFFFF">
                  <a:alpha val="0"/>
                </a:srgbClr>
              </a:clrTo>
            </a:clrChange>
          </a:blip>
          <a:stretch>
            <a:fillRect/>
          </a:stretch>
        </p:blipFill>
        <p:spPr>
          <a:xfrm>
            <a:off x="8456878" y="1213650"/>
            <a:ext cx="416848" cy="444871"/>
          </a:xfrm>
          <a:prstGeom prst="rect">
            <a:avLst/>
          </a:prstGeom>
        </p:spPr>
      </p:pic>
      <p:pic>
        <p:nvPicPr>
          <p:cNvPr id="121" name="Picture 2" descr="Person Raising Hand on Facebook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9306" y="1888606"/>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p:cNvPicPr>
            <a:picLocks noChangeAspect="1"/>
          </p:cNvPicPr>
          <p:nvPr/>
        </p:nvPicPr>
        <p:blipFill>
          <a:blip r:embed="rId9">
            <a:clrChange>
              <a:clrFrom>
                <a:srgbClr val="FFFFFF"/>
              </a:clrFrom>
              <a:clrTo>
                <a:srgbClr val="FFFFFF">
                  <a:alpha val="0"/>
                </a:srgbClr>
              </a:clrTo>
            </a:clrChange>
          </a:blip>
          <a:stretch>
            <a:fillRect/>
          </a:stretch>
        </p:blipFill>
        <p:spPr>
          <a:xfrm>
            <a:off x="7181784" y="2574711"/>
            <a:ext cx="475415" cy="436050"/>
          </a:xfrm>
          <a:prstGeom prst="rect">
            <a:avLst/>
          </a:prstGeom>
        </p:spPr>
      </p:pic>
      <p:pic>
        <p:nvPicPr>
          <p:cNvPr id="123" name="Picture 122"/>
          <p:cNvPicPr>
            <a:picLocks noChangeAspect="1"/>
          </p:cNvPicPr>
          <p:nvPr/>
        </p:nvPicPr>
        <p:blipFill>
          <a:blip r:embed="rId10">
            <a:clrChange>
              <a:clrFrom>
                <a:srgbClr val="FFFFFF"/>
              </a:clrFrom>
              <a:clrTo>
                <a:srgbClr val="FFFFFF">
                  <a:alpha val="0"/>
                </a:srgbClr>
              </a:clrTo>
            </a:clrChange>
          </a:blip>
          <a:stretch>
            <a:fillRect/>
          </a:stretch>
        </p:blipFill>
        <p:spPr>
          <a:xfrm>
            <a:off x="8433242" y="2553734"/>
            <a:ext cx="435458" cy="456529"/>
          </a:xfrm>
          <a:prstGeom prst="rect">
            <a:avLst/>
          </a:prstGeom>
        </p:spPr>
      </p:pic>
      <p:pic>
        <p:nvPicPr>
          <p:cNvPr id="124" name="Picture 123"/>
          <p:cNvPicPr>
            <a:picLocks noChangeAspect="1"/>
          </p:cNvPicPr>
          <p:nvPr/>
        </p:nvPicPr>
        <p:blipFill>
          <a:blip r:embed="rId10">
            <a:clrChange>
              <a:clrFrom>
                <a:srgbClr val="FFFFFF"/>
              </a:clrFrom>
              <a:clrTo>
                <a:srgbClr val="FFFFFF">
                  <a:alpha val="0"/>
                </a:srgbClr>
              </a:clrTo>
            </a:clrChange>
          </a:blip>
          <a:stretch>
            <a:fillRect/>
          </a:stretch>
        </p:blipFill>
        <p:spPr>
          <a:xfrm>
            <a:off x="7813493" y="2558348"/>
            <a:ext cx="435458" cy="456529"/>
          </a:xfrm>
          <a:prstGeom prst="rect">
            <a:avLst/>
          </a:prstGeom>
        </p:spPr>
      </p:pic>
      <p:pic>
        <p:nvPicPr>
          <p:cNvPr id="125" name="Picture 124"/>
          <p:cNvPicPr>
            <a:picLocks noChangeAspect="1"/>
          </p:cNvPicPr>
          <p:nvPr/>
        </p:nvPicPr>
        <p:blipFill>
          <a:blip r:embed="rId9">
            <a:clrChange>
              <a:clrFrom>
                <a:srgbClr val="FFFFFF"/>
              </a:clrFrom>
              <a:clrTo>
                <a:srgbClr val="FFFFFF">
                  <a:alpha val="0"/>
                </a:srgbClr>
              </a:clrTo>
            </a:clrChange>
          </a:blip>
          <a:stretch>
            <a:fillRect/>
          </a:stretch>
        </p:blipFill>
        <p:spPr>
          <a:xfrm>
            <a:off x="6468196" y="2581209"/>
            <a:ext cx="475415" cy="436050"/>
          </a:xfrm>
          <a:prstGeom prst="rect">
            <a:avLst/>
          </a:prstGeom>
        </p:spPr>
      </p:pic>
      <p:sp>
        <p:nvSpPr>
          <p:cNvPr id="126" name="TextBox 125"/>
          <p:cNvSpPr txBox="1"/>
          <p:nvPr/>
        </p:nvSpPr>
        <p:spPr>
          <a:xfrm>
            <a:off x="244816" y="3632038"/>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27" name="CuadroTexto 1"/>
          <p:cNvSpPr txBox="1"/>
          <p:nvPr/>
        </p:nvSpPr>
        <p:spPr>
          <a:xfrm>
            <a:off x="1150725" y="4439566"/>
            <a:ext cx="2428875" cy="954107"/>
          </a:xfrm>
          <a:prstGeom prst="rect">
            <a:avLst/>
          </a:prstGeom>
          <a:noFill/>
        </p:spPr>
        <p:txBody>
          <a:bodyPr wrap="square" rtlCol="0">
            <a:spAutoFit/>
          </a:bodyPr>
          <a:lstStyle/>
          <a:p>
            <a:pPr algn="ctr"/>
            <a:r>
              <a:rPr lang="es-ES_tradnl" sz="2800" dirty="0" smtClean="0">
                <a:solidFill>
                  <a:prstClr val="black"/>
                </a:solidFill>
              </a:rPr>
              <a:t>AÑADIR TEXTO AQUÍ</a:t>
            </a:r>
            <a:endParaRPr lang="es-ES_tradnl" sz="2800" dirty="0">
              <a:solidFill>
                <a:prstClr val="black"/>
              </a:solidFill>
            </a:endParaRPr>
          </a:p>
        </p:txBody>
      </p:sp>
      <p:sp>
        <p:nvSpPr>
          <p:cNvPr id="128" name="TextBox 127"/>
          <p:cNvSpPr txBox="1"/>
          <p:nvPr/>
        </p:nvSpPr>
        <p:spPr>
          <a:xfrm>
            <a:off x="841164" y="4186757"/>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pic>
        <p:nvPicPr>
          <p:cNvPr id="129"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340137" y="3741763"/>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892039" y="3724766"/>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079" y="369847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821" y="370960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1554" y="3705963"/>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438" y="4181057"/>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0947" y="6052698"/>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408" y="6036657"/>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403" y="4351398"/>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982" y="4972556"/>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982" y="5549967"/>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p:cNvPicPr>
            <a:picLocks noChangeAspect="1"/>
          </p:cNvPicPr>
          <p:nvPr/>
        </p:nvPicPr>
        <p:blipFill>
          <a:blip r:embed="rId6">
            <a:clrChange>
              <a:clrFrom>
                <a:srgbClr val="FFFFFF"/>
              </a:clrFrom>
              <a:clrTo>
                <a:srgbClr val="FFFFFF">
                  <a:alpha val="0"/>
                </a:srgbClr>
              </a:clrTo>
            </a:clrChange>
          </a:blip>
          <a:stretch>
            <a:fillRect/>
          </a:stretch>
        </p:blipFill>
        <p:spPr>
          <a:xfrm>
            <a:off x="1438289" y="3690371"/>
            <a:ext cx="468941" cy="436376"/>
          </a:xfrm>
          <a:prstGeom prst="rect">
            <a:avLst/>
          </a:prstGeom>
        </p:spPr>
      </p:pic>
      <p:pic>
        <p:nvPicPr>
          <p:cNvPr id="141" name="Picture 140"/>
          <p:cNvPicPr>
            <a:picLocks noChangeAspect="1"/>
          </p:cNvPicPr>
          <p:nvPr/>
        </p:nvPicPr>
        <p:blipFill>
          <a:blip r:embed="rId6">
            <a:clrChange>
              <a:clrFrom>
                <a:srgbClr val="FFFFFF"/>
              </a:clrFrom>
              <a:clrTo>
                <a:srgbClr val="FFFFFF">
                  <a:alpha val="0"/>
                </a:srgbClr>
              </a:clrTo>
            </a:clrChange>
          </a:blip>
          <a:stretch>
            <a:fillRect/>
          </a:stretch>
        </p:blipFill>
        <p:spPr>
          <a:xfrm>
            <a:off x="1998527" y="3681058"/>
            <a:ext cx="468941" cy="436376"/>
          </a:xfrm>
          <a:prstGeom prst="rect">
            <a:avLst/>
          </a:prstGeom>
        </p:spPr>
      </p:pic>
      <p:pic>
        <p:nvPicPr>
          <p:cNvPr id="142" name="Picture 141"/>
          <p:cNvPicPr>
            <a:picLocks noChangeAspect="1"/>
          </p:cNvPicPr>
          <p:nvPr/>
        </p:nvPicPr>
        <p:blipFill>
          <a:blip r:embed="rId7">
            <a:clrChange>
              <a:clrFrom>
                <a:srgbClr val="FFFFFF"/>
              </a:clrFrom>
              <a:clrTo>
                <a:srgbClr val="FFFFFF">
                  <a:alpha val="0"/>
                </a:srgbClr>
              </a:clrTo>
            </a:clrChange>
          </a:blip>
          <a:stretch>
            <a:fillRect/>
          </a:stretch>
        </p:blipFill>
        <p:spPr>
          <a:xfrm>
            <a:off x="3978010" y="4707587"/>
            <a:ext cx="416848" cy="444871"/>
          </a:xfrm>
          <a:prstGeom prst="rect">
            <a:avLst/>
          </a:prstGeom>
        </p:spPr>
      </p:pic>
      <p:pic>
        <p:nvPicPr>
          <p:cNvPr id="143" name="Picture 2" descr="Person Raising Hand on Facebook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0438" y="5382543"/>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p:cNvPicPr>
            <a:picLocks noChangeAspect="1"/>
          </p:cNvPicPr>
          <p:nvPr/>
        </p:nvPicPr>
        <p:blipFill>
          <a:blip r:embed="rId9">
            <a:clrChange>
              <a:clrFrom>
                <a:srgbClr val="FFFFFF"/>
              </a:clrFrom>
              <a:clrTo>
                <a:srgbClr val="FFFFFF">
                  <a:alpha val="0"/>
                </a:srgbClr>
              </a:clrTo>
            </a:clrChange>
          </a:blip>
          <a:stretch>
            <a:fillRect/>
          </a:stretch>
        </p:blipFill>
        <p:spPr>
          <a:xfrm>
            <a:off x="2702916" y="6068648"/>
            <a:ext cx="475415" cy="436050"/>
          </a:xfrm>
          <a:prstGeom prst="rect">
            <a:avLst/>
          </a:prstGeom>
        </p:spPr>
      </p:pic>
      <p:pic>
        <p:nvPicPr>
          <p:cNvPr id="145" name="Picture 144"/>
          <p:cNvPicPr>
            <a:picLocks noChangeAspect="1"/>
          </p:cNvPicPr>
          <p:nvPr/>
        </p:nvPicPr>
        <p:blipFill>
          <a:blip r:embed="rId10">
            <a:clrChange>
              <a:clrFrom>
                <a:srgbClr val="FFFFFF"/>
              </a:clrFrom>
              <a:clrTo>
                <a:srgbClr val="FFFFFF">
                  <a:alpha val="0"/>
                </a:srgbClr>
              </a:clrTo>
            </a:clrChange>
          </a:blip>
          <a:stretch>
            <a:fillRect/>
          </a:stretch>
        </p:blipFill>
        <p:spPr>
          <a:xfrm>
            <a:off x="3954374" y="6047671"/>
            <a:ext cx="435458" cy="456529"/>
          </a:xfrm>
          <a:prstGeom prst="rect">
            <a:avLst/>
          </a:prstGeom>
        </p:spPr>
      </p:pic>
      <p:pic>
        <p:nvPicPr>
          <p:cNvPr id="146" name="Picture 145"/>
          <p:cNvPicPr>
            <a:picLocks noChangeAspect="1"/>
          </p:cNvPicPr>
          <p:nvPr/>
        </p:nvPicPr>
        <p:blipFill>
          <a:blip r:embed="rId10">
            <a:clrChange>
              <a:clrFrom>
                <a:srgbClr val="FFFFFF"/>
              </a:clrFrom>
              <a:clrTo>
                <a:srgbClr val="FFFFFF">
                  <a:alpha val="0"/>
                </a:srgbClr>
              </a:clrTo>
            </a:clrChange>
          </a:blip>
          <a:stretch>
            <a:fillRect/>
          </a:stretch>
        </p:blipFill>
        <p:spPr>
          <a:xfrm>
            <a:off x="3334625" y="6052285"/>
            <a:ext cx="435458" cy="456529"/>
          </a:xfrm>
          <a:prstGeom prst="rect">
            <a:avLst/>
          </a:prstGeom>
        </p:spPr>
      </p:pic>
      <p:pic>
        <p:nvPicPr>
          <p:cNvPr id="147" name="Picture 146"/>
          <p:cNvPicPr>
            <a:picLocks noChangeAspect="1"/>
          </p:cNvPicPr>
          <p:nvPr/>
        </p:nvPicPr>
        <p:blipFill>
          <a:blip r:embed="rId9">
            <a:clrChange>
              <a:clrFrom>
                <a:srgbClr val="FFFFFF"/>
              </a:clrFrom>
              <a:clrTo>
                <a:srgbClr val="FFFFFF">
                  <a:alpha val="0"/>
                </a:srgbClr>
              </a:clrTo>
            </a:clrChange>
          </a:blip>
          <a:stretch>
            <a:fillRect/>
          </a:stretch>
        </p:blipFill>
        <p:spPr>
          <a:xfrm>
            <a:off x="1989328" y="6075146"/>
            <a:ext cx="475415" cy="436050"/>
          </a:xfrm>
          <a:prstGeom prst="rect">
            <a:avLst/>
          </a:prstGeom>
        </p:spPr>
      </p:pic>
      <p:sp>
        <p:nvSpPr>
          <p:cNvPr id="148" name="TextBox 147"/>
          <p:cNvSpPr txBox="1"/>
          <p:nvPr/>
        </p:nvSpPr>
        <p:spPr>
          <a:xfrm>
            <a:off x="4723684" y="3632038"/>
            <a:ext cx="4240695" cy="3008244"/>
          </a:xfrm>
          <a:prstGeom prst="rect">
            <a:avLst/>
          </a:prstGeom>
          <a:noFill/>
          <a:ln w="57150">
            <a:solidFill>
              <a:schemeClr val="bg1">
                <a:lumMod val="50000"/>
              </a:schemeClr>
            </a:solidFill>
          </a:ln>
        </p:spPr>
        <p:txBody>
          <a:bodyPr wrap="square" rtlCol="0">
            <a:spAutoFit/>
          </a:bodyPr>
          <a:lstStyle/>
          <a:p>
            <a:endParaRPr lang="en-GB" dirty="0">
              <a:solidFill>
                <a:prstClr val="black"/>
              </a:solidFill>
            </a:endParaRPr>
          </a:p>
        </p:txBody>
      </p:sp>
      <p:sp>
        <p:nvSpPr>
          <p:cNvPr id="149" name="CuadroTexto 1"/>
          <p:cNvSpPr txBox="1"/>
          <p:nvPr/>
        </p:nvSpPr>
        <p:spPr>
          <a:xfrm>
            <a:off x="5629593" y="4439566"/>
            <a:ext cx="2428875" cy="954107"/>
          </a:xfrm>
          <a:prstGeom prst="rect">
            <a:avLst/>
          </a:prstGeom>
          <a:noFill/>
        </p:spPr>
        <p:txBody>
          <a:bodyPr wrap="square" rtlCol="0">
            <a:spAutoFit/>
          </a:bodyPr>
          <a:lstStyle/>
          <a:p>
            <a:pPr algn="ctr"/>
            <a:r>
              <a:rPr lang="es-ES_tradnl" sz="2800" dirty="0" smtClean="0">
                <a:solidFill>
                  <a:prstClr val="black"/>
                </a:solidFill>
              </a:rPr>
              <a:t>AÑADIR TEXTO AQUÍ</a:t>
            </a:r>
            <a:endParaRPr lang="es-ES_tradnl" sz="2800" dirty="0">
              <a:solidFill>
                <a:prstClr val="black"/>
              </a:solidFill>
            </a:endParaRPr>
          </a:p>
        </p:txBody>
      </p:sp>
      <p:sp>
        <p:nvSpPr>
          <p:cNvPr id="150" name="TextBox 149"/>
          <p:cNvSpPr txBox="1"/>
          <p:nvPr/>
        </p:nvSpPr>
        <p:spPr>
          <a:xfrm>
            <a:off x="5320032" y="4186757"/>
            <a:ext cx="3034748" cy="1754326"/>
          </a:xfrm>
          <a:prstGeom prst="rect">
            <a:avLst/>
          </a:prstGeom>
          <a:noFill/>
          <a:ln w="57150">
            <a:solidFill>
              <a:schemeClr val="bg1">
                <a:lumMod val="50000"/>
              </a:schemeClr>
            </a:solidFill>
          </a:ln>
        </p:spPr>
        <p:txBody>
          <a:bodyPr wrap="square" rtlCol="0">
            <a:spAutoFit/>
          </a:bodyPr>
          <a:lstStyle/>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smtClean="0">
              <a:solidFill>
                <a:prstClr val="black"/>
              </a:solidFill>
            </a:endParaRPr>
          </a:p>
          <a:p>
            <a:endParaRPr lang="en-GB" sz="1200" dirty="0">
              <a:solidFill>
                <a:prstClr val="black"/>
              </a:solidFill>
            </a:endParaRPr>
          </a:p>
          <a:p>
            <a:endParaRPr lang="en-GB" sz="1200" dirty="0">
              <a:solidFill>
                <a:prstClr val="black"/>
              </a:solidFill>
            </a:endParaRPr>
          </a:p>
        </p:txBody>
      </p:sp>
      <p:pic>
        <p:nvPicPr>
          <p:cNvPr id="151"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2097" r="77375" b="86191"/>
          <a:stretch/>
        </p:blipFill>
        <p:spPr bwMode="auto">
          <a:xfrm>
            <a:off x="4819005" y="3741763"/>
            <a:ext cx="421515" cy="395483"/>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8" descr="Image result for emojis face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6540" r="87760" b="62098"/>
          <a:stretch/>
        </p:blipFill>
        <p:spPr bwMode="auto">
          <a:xfrm>
            <a:off x="5370907" y="3724766"/>
            <a:ext cx="421646" cy="391529"/>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947" y="369847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Question Mark on Facebook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5689" y="3709607"/>
            <a:ext cx="402370" cy="40237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0422" y="3705963"/>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36" descr="Thinking Face on Facebook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9306" y="4181057"/>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9815" y="6052698"/>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7276" y="6036657"/>
            <a:ext cx="481773" cy="481773"/>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2271" y="4351398"/>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50" y="4972556"/>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2" descr="Speech Balloon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50" y="5549967"/>
            <a:ext cx="456079" cy="456079"/>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p:cNvPicPr>
            <a:picLocks noChangeAspect="1"/>
          </p:cNvPicPr>
          <p:nvPr/>
        </p:nvPicPr>
        <p:blipFill>
          <a:blip r:embed="rId6">
            <a:clrChange>
              <a:clrFrom>
                <a:srgbClr val="FFFFFF"/>
              </a:clrFrom>
              <a:clrTo>
                <a:srgbClr val="FFFFFF">
                  <a:alpha val="0"/>
                </a:srgbClr>
              </a:clrTo>
            </a:clrChange>
          </a:blip>
          <a:stretch>
            <a:fillRect/>
          </a:stretch>
        </p:blipFill>
        <p:spPr>
          <a:xfrm>
            <a:off x="5917157" y="3690371"/>
            <a:ext cx="468941" cy="436376"/>
          </a:xfrm>
          <a:prstGeom prst="rect">
            <a:avLst/>
          </a:prstGeom>
        </p:spPr>
      </p:pic>
      <p:pic>
        <p:nvPicPr>
          <p:cNvPr id="163" name="Picture 162"/>
          <p:cNvPicPr>
            <a:picLocks noChangeAspect="1"/>
          </p:cNvPicPr>
          <p:nvPr/>
        </p:nvPicPr>
        <p:blipFill>
          <a:blip r:embed="rId6">
            <a:clrChange>
              <a:clrFrom>
                <a:srgbClr val="FFFFFF"/>
              </a:clrFrom>
              <a:clrTo>
                <a:srgbClr val="FFFFFF">
                  <a:alpha val="0"/>
                </a:srgbClr>
              </a:clrTo>
            </a:clrChange>
          </a:blip>
          <a:stretch>
            <a:fillRect/>
          </a:stretch>
        </p:blipFill>
        <p:spPr>
          <a:xfrm>
            <a:off x="6477395" y="3681058"/>
            <a:ext cx="468941" cy="436376"/>
          </a:xfrm>
          <a:prstGeom prst="rect">
            <a:avLst/>
          </a:prstGeom>
        </p:spPr>
      </p:pic>
      <p:pic>
        <p:nvPicPr>
          <p:cNvPr id="164" name="Picture 163"/>
          <p:cNvPicPr>
            <a:picLocks noChangeAspect="1"/>
          </p:cNvPicPr>
          <p:nvPr/>
        </p:nvPicPr>
        <p:blipFill>
          <a:blip r:embed="rId7">
            <a:clrChange>
              <a:clrFrom>
                <a:srgbClr val="FFFFFF"/>
              </a:clrFrom>
              <a:clrTo>
                <a:srgbClr val="FFFFFF">
                  <a:alpha val="0"/>
                </a:srgbClr>
              </a:clrTo>
            </a:clrChange>
          </a:blip>
          <a:stretch>
            <a:fillRect/>
          </a:stretch>
        </p:blipFill>
        <p:spPr>
          <a:xfrm>
            <a:off x="8456878" y="4707587"/>
            <a:ext cx="416848" cy="444871"/>
          </a:xfrm>
          <a:prstGeom prst="rect">
            <a:avLst/>
          </a:prstGeom>
        </p:spPr>
      </p:pic>
      <p:pic>
        <p:nvPicPr>
          <p:cNvPr id="165" name="Picture 2" descr="Person Raising Hand on Facebook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9306" y="5382543"/>
            <a:ext cx="386103" cy="386103"/>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65"/>
          <p:cNvPicPr>
            <a:picLocks noChangeAspect="1"/>
          </p:cNvPicPr>
          <p:nvPr/>
        </p:nvPicPr>
        <p:blipFill>
          <a:blip r:embed="rId9">
            <a:clrChange>
              <a:clrFrom>
                <a:srgbClr val="FFFFFF"/>
              </a:clrFrom>
              <a:clrTo>
                <a:srgbClr val="FFFFFF">
                  <a:alpha val="0"/>
                </a:srgbClr>
              </a:clrTo>
            </a:clrChange>
          </a:blip>
          <a:stretch>
            <a:fillRect/>
          </a:stretch>
        </p:blipFill>
        <p:spPr>
          <a:xfrm>
            <a:off x="7181784" y="6068648"/>
            <a:ext cx="475415" cy="436050"/>
          </a:xfrm>
          <a:prstGeom prst="rect">
            <a:avLst/>
          </a:prstGeom>
        </p:spPr>
      </p:pic>
      <p:pic>
        <p:nvPicPr>
          <p:cNvPr id="167" name="Picture 166"/>
          <p:cNvPicPr>
            <a:picLocks noChangeAspect="1"/>
          </p:cNvPicPr>
          <p:nvPr/>
        </p:nvPicPr>
        <p:blipFill>
          <a:blip r:embed="rId10">
            <a:clrChange>
              <a:clrFrom>
                <a:srgbClr val="FFFFFF"/>
              </a:clrFrom>
              <a:clrTo>
                <a:srgbClr val="FFFFFF">
                  <a:alpha val="0"/>
                </a:srgbClr>
              </a:clrTo>
            </a:clrChange>
          </a:blip>
          <a:stretch>
            <a:fillRect/>
          </a:stretch>
        </p:blipFill>
        <p:spPr>
          <a:xfrm>
            <a:off x="8433242" y="6047671"/>
            <a:ext cx="435458" cy="456529"/>
          </a:xfrm>
          <a:prstGeom prst="rect">
            <a:avLst/>
          </a:prstGeom>
        </p:spPr>
      </p:pic>
      <p:pic>
        <p:nvPicPr>
          <p:cNvPr id="168" name="Picture 167"/>
          <p:cNvPicPr>
            <a:picLocks noChangeAspect="1"/>
          </p:cNvPicPr>
          <p:nvPr/>
        </p:nvPicPr>
        <p:blipFill>
          <a:blip r:embed="rId10">
            <a:clrChange>
              <a:clrFrom>
                <a:srgbClr val="FFFFFF"/>
              </a:clrFrom>
              <a:clrTo>
                <a:srgbClr val="FFFFFF">
                  <a:alpha val="0"/>
                </a:srgbClr>
              </a:clrTo>
            </a:clrChange>
          </a:blip>
          <a:stretch>
            <a:fillRect/>
          </a:stretch>
        </p:blipFill>
        <p:spPr>
          <a:xfrm>
            <a:off x="7813493" y="6052285"/>
            <a:ext cx="435458" cy="456529"/>
          </a:xfrm>
          <a:prstGeom prst="rect">
            <a:avLst/>
          </a:prstGeom>
        </p:spPr>
      </p:pic>
      <p:pic>
        <p:nvPicPr>
          <p:cNvPr id="169" name="Picture 168"/>
          <p:cNvPicPr>
            <a:picLocks noChangeAspect="1"/>
          </p:cNvPicPr>
          <p:nvPr/>
        </p:nvPicPr>
        <p:blipFill>
          <a:blip r:embed="rId9">
            <a:clrChange>
              <a:clrFrom>
                <a:srgbClr val="FFFFFF"/>
              </a:clrFrom>
              <a:clrTo>
                <a:srgbClr val="FFFFFF">
                  <a:alpha val="0"/>
                </a:srgbClr>
              </a:clrTo>
            </a:clrChange>
          </a:blip>
          <a:stretch>
            <a:fillRect/>
          </a:stretch>
        </p:blipFill>
        <p:spPr>
          <a:xfrm>
            <a:off x="6468196" y="6075146"/>
            <a:ext cx="475415" cy="436050"/>
          </a:xfrm>
          <a:prstGeom prst="rect">
            <a:avLst/>
          </a:prstGeom>
        </p:spPr>
      </p:pic>
    </p:spTree>
    <p:extLst>
      <p:ext uri="{BB962C8B-B14F-4D97-AF65-F5344CB8AC3E}">
        <p14:creationId xmlns:p14="http://schemas.microsoft.com/office/powerpoint/2010/main" val="5995973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AutoShape 6"/>
          <p:cNvSpPr>
            <a:spLocks noChangeArrowheads="1"/>
          </p:cNvSpPr>
          <p:nvPr/>
        </p:nvSpPr>
        <p:spPr bwMode="auto">
          <a:xfrm>
            <a:off x="516232" y="2699424"/>
            <a:ext cx="8351838" cy="1584325"/>
          </a:xfrm>
          <a:prstGeom prst="roundRect">
            <a:avLst>
              <a:gd name="adj" fmla="val 16667"/>
            </a:avLst>
          </a:prstGeom>
          <a:solidFill>
            <a:srgbClr val="00B0F0"/>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23" name="Rectangle 22"/>
          <p:cNvSpPr/>
          <p:nvPr/>
        </p:nvSpPr>
        <p:spPr>
          <a:xfrm>
            <a:off x="614375" y="2699424"/>
            <a:ext cx="8253695" cy="1508105"/>
          </a:xfrm>
          <a:prstGeom prst="rect">
            <a:avLst/>
          </a:prstGeom>
        </p:spPr>
        <p:txBody>
          <a:bodyPr wrap="square">
            <a:spAutoFit/>
          </a:bodyPr>
          <a:lstStyle/>
          <a:p>
            <a:pPr>
              <a:buClr>
                <a:srgbClr val="D34817"/>
              </a:buClr>
            </a:pPr>
            <a:r>
              <a:rPr lang="en-GB" sz="3600" b="1" dirty="0" smtClean="0">
                <a:solidFill>
                  <a:srgbClr val="F4FEFE"/>
                </a:solidFill>
              </a:rPr>
              <a:t>5</a:t>
            </a:r>
            <a:r>
              <a:rPr lang="en-GB" sz="2800" b="1" dirty="0" smtClean="0">
                <a:solidFill>
                  <a:srgbClr val="F4FEFE"/>
                </a:solidFill>
              </a:rPr>
              <a:t>  Keep the language of pair and group tasks more straightforward than teacher – student talk. There can be a mixture of language ‘practice’ and ‘use’ tasks.</a:t>
            </a:r>
          </a:p>
        </p:txBody>
      </p:sp>
      <p:pic>
        <p:nvPicPr>
          <p:cNvPr id="2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179" y="4015835"/>
            <a:ext cx="3604357" cy="25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225" y="321557"/>
            <a:ext cx="5206435" cy="271295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50" y="-129584"/>
            <a:ext cx="4804064" cy="3487214"/>
          </a:xfrm>
          <a:prstGeom prst="rect">
            <a:avLst/>
          </a:prstGeom>
        </p:spPr>
      </p:pic>
      <p:sp>
        <p:nvSpPr>
          <p:cNvPr id="2" name="TextBox 1"/>
          <p:cNvSpPr txBox="1"/>
          <p:nvPr/>
        </p:nvSpPr>
        <p:spPr>
          <a:xfrm>
            <a:off x="6378536" y="4502521"/>
            <a:ext cx="2516578" cy="1754326"/>
          </a:xfrm>
          <a:prstGeom prst="rect">
            <a:avLst/>
          </a:prstGeom>
          <a:solidFill>
            <a:schemeClr val="accent4">
              <a:lumMod val="40000"/>
              <a:lumOff val="60000"/>
            </a:schemeClr>
          </a:solidFill>
        </p:spPr>
        <p:txBody>
          <a:bodyPr wrap="square" rtlCol="0">
            <a:spAutoFit/>
          </a:bodyPr>
          <a:lstStyle/>
          <a:p>
            <a:r>
              <a:rPr lang="en-GB" dirty="0" smtClean="0"/>
              <a:t>NB: Simply having students mix up the order of their questions invokes spontaneity, as students have to respond to the unexpected.</a:t>
            </a:r>
            <a:endParaRPr lang="en-GB" dirty="0"/>
          </a:p>
        </p:txBody>
      </p:sp>
    </p:spTree>
    <p:extLst>
      <p:ext uri="{BB962C8B-B14F-4D97-AF65-F5344CB8AC3E}">
        <p14:creationId xmlns:p14="http://schemas.microsoft.com/office/powerpoint/2010/main" val="91784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29" name="AutoShape 6"/>
          <p:cNvSpPr>
            <a:spLocks noChangeArrowheads="1"/>
          </p:cNvSpPr>
          <p:nvPr/>
        </p:nvSpPr>
        <p:spPr bwMode="auto">
          <a:xfrm>
            <a:off x="539750" y="2276475"/>
            <a:ext cx="8351838" cy="1584325"/>
          </a:xfrm>
          <a:prstGeom prst="roundRect">
            <a:avLst>
              <a:gd name="adj" fmla="val 16667"/>
            </a:avLst>
          </a:prstGeom>
          <a:solidFill>
            <a:srgbClr val="00B0F0"/>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Text Box 4"/>
          <p:cNvSpPr txBox="1">
            <a:spLocks noChangeArrowheads="1"/>
          </p:cNvSpPr>
          <p:nvPr/>
        </p:nvSpPr>
        <p:spPr bwMode="auto">
          <a:xfrm>
            <a:off x="971550" y="2276475"/>
            <a:ext cx="75247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3200" b="1" dirty="0">
                <a:solidFill>
                  <a:prstClr val="white"/>
                </a:solidFill>
                <a:latin typeface="Calibri" pitchFamily="34" charset="0"/>
              </a:rPr>
              <a:t>Why do you think unplanned or spontaneous speaking is an important focus in language learning?</a:t>
            </a:r>
          </a:p>
        </p:txBody>
      </p:sp>
      <p:sp>
        <p:nvSpPr>
          <p:cNvPr id="23" name="AutoShape 6"/>
          <p:cNvSpPr>
            <a:spLocks noChangeArrowheads="1"/>
          </p:cNvSpPr>
          <p:nvPr/>
        </p:nvSpPr>
        <p:spPr bwMode="auto">
          <a:xfrm>
            <a:off x="250825" y="214313"/>
            <a:ext cx="3549650" cy="1846262"/>
          </a:xfrm>
          <a:prstGeom prst="wedgeRoundRectCallout">
            <a:avLst>
              <a:gd name="adj1" fmla="val -18375"/>
              <a:gd name="adj2" fmla="val 69939"/>
              <a:gd name="adj3" fmla="val 16667"/>
            </a:avLst>
          </a:prstGeom>
          <a:solidFill>
            <a:srgbClr val="FDFDFD"/>
          </a:solidFill>
          <a:ln w="57150">
            <a:solidFill>
              <a:srgbClr val="00B0F0"/>
            </a:solidFill>
            <a:miter lim="800000"/>
            <a:headEnd/>
            <a:tailEnd/>
          </a:ln>
          <a:effectLst>
            <a:outerShdw blurRad="50800" dist="38100" dir="8100000" algn="tr" rotWithShape="0">
              <a:prstClr val="black">
                <a:alpha val="40000"/>
              </a:prst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dirty="0">
                <a:ln>
                  <a:noFill/>
                </a:ln>
                <a:solidFill>
                  <a:schemeClr val="tx1">
                    <a:lumMod val="50000"/>
                    <a:lumOff val="50000"/>
                  </a:schemeClr>
                </a:solidFill>
                <a:effectLst/>
                <a:uLnTx/>
                <a:uFillTx/>
              </a:rPr>
              <a:t>"Because in real life you don't know what the other person is going to say."</a:t>
            </a:r>
          </a:p>
        </p:txBody>
      </p:sp>
      <p:sp>
        <p:nvSpPr>
          <p:cNvPr id="24" name="Text Box 7"/>
          <p:cNvSpPr txBox="1">
            <a:spLocks noChangeArrowheads="1"/>
          </p:cNvSpPr>
          <p:nvPr/>
        </p:nvSpPr>
        <p:spPr bwMode="auto">
          <a:xfrm>
            <a:off x="3975488" y="1144943"/>
            <a:ext cx="5543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dirty="0">
                <a:solidFill>
                  <a:prstClr val="black"/>
                </a:solidFill>
                <a:latin typeface="Calibri" pitchFamily="34" charset="0"/>
              </a:rPr>
              <a:t>2/3 students asked equate spontaneous speaking with ‘real life’ activity.</a:t>
            </a:r>
          </a:p>
        </p:txBody>
      </p:sp>
      <p:sp>
        <p:nvSpPr>
          <p:cNvPr id="25" name="AutoShape 8"/>
          <p:cNvSpPr>
            <a:spLocks noChangeArrowheads="1"/>
          </p:cNvSpPr>
          <p:nvPr/>
        </p:nvSpPr>
        <p:spPr bwMode="auto">
          <a:xfrm>
            <a:off x="5329690" y="4034727"/>
            <a:ext cx="3711575" cy="2267271"/>
          </a:xfrm>
          <a:prstGeom prst="wedgeRoundRectCallout">
            <a:avLst>
              <a:gd name="adj1" fmla="val 20161"/>
              <a:gd name="adj2" fmla="val -72949"/>
              <a:gd name="adj3" fmla="val 16667"/>
            </a:avLst>
          </a:prstGeom>
          <a:solidFill>
            <a:srgbClr val="FDFDFD"/>
          </a:solidFill>
          <a:ln w="57150">
            <a:solidFill>
              <a:srgbClr val="00B0F0"/>
            </a:solidFill>
            <a:miter lim="800000"/>
            <a:headEnd/>
            <a:tailEnd/>
          </a:ln>
          <a:effectLst>
            <a:outerShdw blurRad="50800" dist="38100" dir="8100000" algn="tr" rotWithShape="0">
              <a:prstClr val="black">
                <a:alpha val="40000"/>
              </a:prst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a:ln>
                  <a:noFill/>
                </a:ln>
                <a:solidFill>
                  <a:schemeClr val="tx1">
                    <a:lumMod val="50000"/>
                    <a:lumOff val="50000"/>
                  </a:schemeClr>
                </a:solidFill>
                <a:effectLst/>
                <a:uLnTx/>
                <a:uFillTx/>
              </a:rPr>
              <a:t>"To make sure you definitely know it and are able to have conversations without reading off a sheet."</a:t>
            </a:r>
          </a:p>
        </p:txBody>
      </p:sp>
      <p:sp>
        <p:nvSpPr>
          <p:cNvPr id="26" name="Text Box 9"/>
          <p:cNvSpPr txBox="1">
            <a:spLocks noChangeArrowheads="1"/>
          </p:cNvSpPr>
          <p:nvPr/>
        </p:nvSpPr>
        <p:spPr bwMode="auto">
          <a:xfrm>
            <a:off x="250825" y="4076700"/>
            <a:ext cx="55435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a:solidFill>
                  <a:prstClr val="black"/>
                </a:solidFill>
                <a:latin typeface="Calibri" pitchFamily="34" charset="0"/>
              </a:rPr>
              <a:t>Students feel that what they can do without notes/preparation is what they 'truly' know.</a:t>
            </a:r>
            <a:r>
              <a:rPr lang="en-GB">
                <a:solidFill>
                  <a:prstClr val="black"/>
                </a:solidFill>
                <a:latin typeface="Calibri" pitchFamily="34" charset="0"/>
              </a:rPr>
              <a:t> </a:t>
            </a:r>
          </a:p>
        </p:txBody>
      </p:sp>
      <p:sp>
        <p:nvSpPr>
          <p:cNvPr id="27" name="Text Box 10"/>
          <p:cNvSpPr txBox="1">
            <a:spLocks noChangeArrowheads="1"/>
          </p:cNvSpPr>
          <p:nvPr/>
        </p:nvSpPr>
        <p:spPr bwMode="auto">
          <a:xfrm>
            <a:off x="250825" y="5337175"/>
            <a:ext cx="55435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a:solidFill>
                  <a:prstClr val="black"/>
                </a:solidFill>
                <a:latin typeface="Calibri" pitchFamily="34" charset="0"/>
              </a:rPr>
              <a:t>They also mention the link between spontaneous speaking and increased confidence.</a:t>
            </a:r>
            <a:r>
              <a:rPr lang="en-GB">
                <a:solidFill>
                  <a:prstClr val="black"/>
                </a:solidFill>
                <a:latin typeface="Calibri" pitchFamily="34" charset="0"/>
              </a:rPr>
              <a:t> </a:t>
            </a:r>
          </a:p>
        </p:txBody>
      </p:sp>
      <p:sp>
        <p:nvSpPr>
          <p:cNvPr id="28" name="TextBox 32"/>
          <p:cNvSpPr txBox="1">
            <a:spLocks noChangeArrowheads="1"/>
          </p:cNvSpPr>
          <p:nvPr/>
        </p:nvSpPr>
        <p:spPr bwMode="auto">
          <a:xfrm>
            <a:off x="4881117" y="6343971"/>
            <a:ext cx="41601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600" dirty="0" smtClean="0">
                <a:latin typeface="Futura Md" pitchFamily="34" charset="0"/>
              </a:rPr>
              <a:t>Linked Up Project Analysis, May 2010</a:t>
            </a:r>
            <a:endParaRPr lang="en-US" sz="1600" dirty="0">
              <a:latin typeface="Futura Md" pitchFamily="34" charset="0"/>
            </a:endParaRPr>
          </a:p>
        </p:txBody>
      </p:sp>
    </p:spTree>
    <p:extLst>
      <p:ext uri="{BB962C8B-B14F-4D97-AF65-F5344CB8AC3E}">
        <p14:creationId xmlns:p14="http://schemas.microsoft.com/office/powerpoint/2010/main" val="27476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ssolv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2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388436" y="603011"/>
            <a:ext cx="4572000" cy="5262979"/>
          </a:xfrm>
          <a:prstGeom prst="rect">
            <a:avLst/>
          </a:prstGeom>
        </p:spPr>
        <p:txBody>
          <a:bodyPr>
            <a:spAutoFit/>
          </a:bodyPr>
          <a:lstStyle/>
          <a:p>
            <a:r>
              <a:rPr lang="en-GB" sz="2400" dirty="0">
                <a:solidFill>
                  <a:srgbClr val="000000"/>
                </a:solidFill>
              </a:rPr>
              <a:t>Use a variety of tasks, as appropriate to the age, ability and interest of the </a:t>
            </a:r>
            <a:r>
              <a:rPr lang="en-GB" sz="2400" dirty="0" smtClean="0">
                <a:solidFill>
                  <a:srgbClr val="000000"/>
                </a:solidFill>
              </a:rPr>
              <a:t>pair / group:</a:t>
            </a:r>
            <a:br>
              <a:rPr lang="en-GB" sz="2400" dirty="0" smtClean="0">
                <a:solidFill>
                  <a:srgbClr val="000000"/>
                </a:solidFill>
              </a:rPr>
            </a:br>
            <a:r>
              <a:rPr lang="en-GB" sz="2400" dirty="0" smtClean="0">
                <a:solidFill>
                  <a:srgbClr val="000000"/>
                </a:solidFill>
              </a:rPr>
              <a:t/>
            </a:r>
            <a:br>
              <a:rPr lang="en-GB" sz="2400" dirty="0" smtClean="0">
                <a:solidFill>
                  <a:srgbClr val="000000"/>
                </a:solidFill>
              </a:rPr>
            </a:br>
            <a:r>
              <a:rPr lang="en-GB" sz="2400" dirty="0" smtClean="0">
                <a:solidFill>
                  <a:srgbClr val="000000"/>
                </a:solidFill>
              </a:rPr>
              <a:t>(</a:t>
            </a:r>
            <a:r>
              <a:rPr lang="en-GB" sz="2400" dirty="0" err="1">
                <a:solidFill>
                  <a:srgbClr val="000000"/>
                </a:solidFill>
              </a:rPr>
              <a:t>i</a:t>
            </a:r>
            <a:r>
              <a:rPr lang="en-GB" sz="2400" dirty="0">
                <a:solidFill>
                  <a:srgbClr val="000000"/>
                </a:solidFill>
              </a:rPr>
              <a:t>) tandem </a:t>
            </a:r>
            <a:r>
              <a:rPr lang="en-GB" sz="2400" dirty="0" smtClean="0">
                <a:solidFill>
                  <a:srgbClr val="000000"/>
                </a:solidFill>
              </a:rPr>
              <a:t/>
            </a:r>
            <a:br>
              <a:rPr lang="en-GB" sz="2400" dirty="0" smtClean="0">
                <a:solidFill>
                  <a:srgbClr val="000000"/>
                </a:solidFill>
              </a:rPr>
            </a:br>
            <a:r>
              <a:rPr lang="en-GB" sz="2400" dirty="0" smtClean="0">
                <a:solidFill>
                  <a:srgbClr val="000000"/>
                </a:solidFill>
              </a:rPr>
              <a:t>(</a:t>
            </a:r>
            <a:r>
              <a:rPr lang="en-GB" sz="2400" dirty="0">
                <a:solidFill>
                  <a:srgbClr val="000000"/>
                </a:solidFill>
              </a:rPr>
              <a:t>ii) </a:t>
            </a:r>
            <a:r>
              <a:rPr lang="en-GB" sz="2400" dirty="0" smtClean="0">
                <a:solidFill>
                  <a:srgbClr val="000000"/>
                </a:solidFill>
              </a:rPr>
              <a:t>speed-dating</a:t>
            </a:r>
            <a:br>
              <a:rPr lang="en-GB" sz="2400" dirty="0" smtClean="0">
                <a:solidFill>
                  <a:srgbClr val="000000"/>
                </a:solidFill>
              </a:rPr>
            </a:br>
            <a:r>
              <a:rPr lang="en-GB" sz="2400" dirty="0" smtClean="0">
                <a:solidFill>
                  <a:srgbClr val="000000"/>
                </a:solidFill>
              </a:rPr>
              <a:t>(</a:t>
            </a:r>
            <a:r>
              <a:rPr lang="en-GB" sz="2400" dirty="0">
                <a:solidFill>
                  <a:srgbClr val="000000"/>
                </a:solidFill>
              </a:rPr>
              <a:t>iii) speaking </a:t>
            </a:r>
            <a:r>
              <a:rPr lang="en-GB" sz="2400" dirty="0" smtClean="0">
                <a:solidFill>
                  <a:srgbClr val="000000"/>
                </a:solidFill>
              </a:rPr>
              <a:t>lines</a:t>
            </a:r>
            <a:br>
              <a:rPr lang="en-GB" sz="2400" dirty="0" smtClean="0">
                <a:solidFill>
                  <a:srgbClr val="000000"/>
                </a:solidFill>
              </a:rPr>
            </a:br>
            <a:r>
              <a:rPr lang="en-GB" sz="2400" dirty="0" smtClean="0">
                <a:solidFill>
                  <a:srgbClr val="000000"/>
                </a:solidFill>
              </a:rPr>
              <a:t>(</a:t>
            </a:r>
            <a:r>
              <a:rPr lang="en-GB" sz="2400" dirty="0">
                <a:solidFill>
                  <a:srgbClr val="000000"/>
                </a:solidFill>
              </a:rPr>
              <a:t>iv) </a:t>
            </a:r>
            <a:r>
              <a:rPr lang="en-GB" sz="2400" dirty="0" smtClean="0">
                <a:solidFill>
                  <a:srgbClr val="000000"/>
                </a:solidFill>
              </a:rPr>
              <a:t>brainstorming</a:t>
            </a:r>
            <a:br>
              <a:rPr lang="en-GB" sz="2400" dirty="0" smtClean="0">
                <a:solidFill>
                  <a:srgbClr val="000000"/>
                </a:solidFill>
              </a:rPr>
            </a:br>
            <a:r>
              <a:rPr lang="en-GB" sz="2400" dirty="0" smtClean="0">
                <a:solidFill>
                  <a:srgbClr val="000000"/>
                </a:solidFill>
              </a:rPr>
              <a:t>(</a:t>
            </a:r>
            <a:r>
              <a:rPr lang="en-GB" sz="2400" dirty="0">
                <a:solidFill>
                  <a:srgbClr val="000000"/>
                </a:solidFill>
              </a:rPr>
              <a:t>v) give one, get </a:t>
            </a:r>
            <a:r>
              <a:rPr lang="en-GB" sz="2400" dirty="0" smtClean="0">
                <a:solidFill>
                  <a:srgbClr val="000000"/>
                </a:solidFill>
              </a:rPr>
              <a:t>one</a:t>
            </a:r>
            <a:br>
              <a:rPr lang="en-GB" sz="2400" dirty="0" smtClean="0">
                <a:solidFill>
                  <a:srgbClr val="000000"/>
                </a:solidFill>
              </a:rPr>
            </a:br>
            <a:r>
              <a:rPr lang="en-GB" sz="2400" dirty="0" smtClean="0">
                <a:solidFill>
                  <a:srgbClr val="000000"/>
                </a:solidFill>
              </a:rPr>
              <a:t>(</a:t>
            </a:r>
            <a:r>
              <a:rPr lang="en-GB" sz="2400" dirty="0">
                <a:solidFill>
                  <a:srgbClr val="000000"/>
                </a:solidFill>
              </a:rPr>
              <a:t>vi) target </a:t>
            </a:r>
            <a:r>
              <a:rPr lang="en-GB" sz="2400" dirty="0" smtClean="0">
                <a:solidFill>
                  <a:srgbClr val="000000"/>
                </a:solidFill>
              </a:rPr>
              <a:t>talk</a:t>
            </a:r>
            <a:br>
              <a:rPr lang="en-GB" sz="2400" dirty="0" smtClean="0">
                <a:solidFill>
                  <a:srgbClr val="000000"/>
                </a:solidFill>
              </a:rPr>
            </a:br>
            <a:r>
              <a:rPr lang="en-GB" sz="2400" dirty="0" smtClean="0">
                <a:solidFill>
                  <a:srgbClr val="000000"/>
                </a:solidFill>
              </a:rPr>
              <a:t>(</a:t>
            </a:r>
            <a:r>
              <a:rPr lang="en-GB" sz="2400" dirty="0">
                <a:solidFill>
                  <a:srgbClr val="000000"/>
                </a:solidFill>
              </a:rPr>
              <a:t>vii) </a:t>
            </a:r>
            <a:r>
              <a:rPr lang="en-GB" sz="2400" dirty="0" smtClean="0">
                <a:solidFill>
                  <a:srgbClr val="000000"/>
                </a:solidFill>
              </a:rPr>
              <a:t>telepathy</a:t>
            </a:r>
            <a:br>
              <a:rPr lang="en-GB" sz="2400" dirty="0" smtClean="0">
                <a:solidFill>
                  <a:srgbClr val="000000"/>
                </a:solidFill>
              </a:rPr>
            </a:br>
            <a:r>
              <a:rPr lang="en-GB" sz="2400" dirty="0" smtClean="0">
                <a:solidFill>
                  <a:srgbClr val="000000"/>
                </a:solidFill>
              </a:rPr>
              <a:t>(</a:t>
            </a:r>
            <a:r>
              <a:rPr lang="en-GB" sz="2400" dirty="0">
                <a:solidFill>
                  <a:srgbClr val="000000"/>
                </a:solidFill>
              </a:rPr>
              <a:t>viii) pair </a:t>
            </a:r>
            <a:r>
              <a:rPr lang="en-GB" sz="2400" dirty="0" smtClean="0">
                <a:solidFill>
                  <a:srgbClr val="000000"/>
                </a:solidFill>
              </a:rPr>
              <a:t>share</a:t>
            </a:r>
            <a:br>
              <a:rPr lang="en-GB" sz="2400" dirty="0" smtClean="0">
                <a:solidFill>
                  <a:srgbClr val="000000"/>
                </a:solidFill>
              </a:rPr>
            </a:br>
            <a:r>
              <a:rPr lang="en-GB" sz="2400" dirty="0" smtClean="0">
                <a:solidFill>
                  <a:srgbClr val="000000"/>
                </a:solidFill>
              </a:rPr>
              <a:t>(</a:t>
            </a:r>
            <a:r>
              <a:rPr lang="en-GB" sz="2400" dirty="0">
                <a:solidFill>
                  <a:srgbClr val="000000"/>
                </a:solidFill>
              </a:rPr>
              <a:t>ix) say something </a:t>
            </a:r>
            <a:r>
              <a:rPr lang="en-GB" sz="2400" dirty="0" smtClean="0">
                <a:solidFill>
                  <a:srgbClr val="000000"/>
                </a:solidFill>
              </a:rPr>
              <a:t>else </a:t>
            </a:r>
            <a:br>
              <a:rPr lang="en-GB" sz="2400" dirty="0" smtClean="0">
                <a:solidFill>
                  <a:srgbClr val="000000"/>
                </a:solidFill>
              </a:rPr>
            </a:br>
            <a:r>
              <a:rPr lang="en-GB" sz="2400" dirty="0" smtClean="0">
                <a:solidFill>
                  <a:srgbClr val="000000"/>
                </a:solidFill>
              </a:rPr>
              <a:t>(</a:t>
            </a:r>
            <a:r>
              <a:rPr lang="en-GB" sz="2400" dirty="0">
                <a:solidFill>
                  <a:srgbClr val="000000"/>
                </a:solidFill>
              </a:rPr>
              <a:t>x) spend the words</a:t>
            </a:r>
            <a:endParaRPr lang="en-GB" sz="2400" dirty="0"/>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6869" y="1541753"/>
            <a:ext cx="2658546" cy="1187484"/>
          </a:xfrm>
          <a:prstGeom prst="rect">
            <a:avLst/>
          </a:prstGeom>
        </p:spPr>
      </p:pic>
      <p:pic>
        <p:nvPicPr>
          <p:cNvPr id="2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9313" y="3279958"/>
            <a:ext cx="3604357" cy="25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432385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307470" y="441231"/>
            <a:ext cx="8298873" cy="5078313"/>
          </a:xfrm>
          <a:prstGeom prst="rect">
            <a:avLst/>
          </a:prstGeom>
          <a:noFill/>
        </p:spPr>
        <p:txBody>
          <a:bodyPr wrap="square" rtlCol="0">
            <a:spAutoFit/>
          </a:bodyPr>
          <a:lstStyle/>
          <a:p>
            <a:r>
              <a:rPr lang="en-GB" b="1" dirty="0"/>
              <a:t>References</a:t>
            </a:r>
            <a:r>
              <a:rPr lang="en-GB" dirty="0" smtClean="0"/>
              <a:t/>
            </a:r>
            <a:br>
              <a:rPr lang="en-GB" dirty="0" smtClean="0"/>
            </a:br>
            <a:r>
              <a:rPr lang="en-GB" b="1" dirty="0" smtClean="0"/>
              <a:t>Hawkes</a:t>
            </a:r>
            <a:r>
              <a:rPr lang="en-GB" b="1" dirty="0"/>
              <a:t>, R. </a:t>
            </a:r>
            <a:r>
              <a:rPr lang="en-GB" dirty="0"/>
              <a:t>(2012) </a:t>
            </a:r>
            <a:r>
              <a:rPr lang="en-GB" i="1" dirty="0"/>
              <a:t>Learning to talk and talking to learn: how spontaneous teacher–learner interaction in the secondary foreign languages classroom provides greater opportunities for L2 learning, </a:t>
            </a:r>
            <a:r>
              <a:rPr lang="en-GB" dirty="0"/>
              <a:t>unpublished PhD thesis, University of Cambridge</a:t>
            </a:r>
            <a:r>
              <a:rPr lang="en-GB" dirty="0" smtClean="0"/>
              <a:t>.</a:t>
            </a:r>
            <a:br>
              <a:rPr lang="en-GB" dirty="0" smtClean="0"/>
            </a:br>
            <a:r>
              <a:rPr lang="en-US" b="1" dirty="0" err="1"/>
              <a:t>Lantolf</a:t>
            </a:r>
            <a:r>
              <a:rPr lang="en-US" b="1" dirty="0"/>
              <a:t>, J.P. </a:t>
            </a:r>
            <a:r>
              <a:rPr lang="en-US" dirty="0"/>
              <a:t>(2000) ‘Second language learning as a mediated process’, in </a:t>
            </a:r>
            <a:r>
              <a:rPr lang="en-US" i="1" dirty="0"/>
              <a:t>Language Teaching</a:t>
            </a:r>
            <a:r>
              <a:rPr lang="en-US" dirty="0"/>
              <a:t> 33: 79–96.</a:t>
            </a:r>
            <a:endParaRPr lang="en-GB" dirty="0"/>
          </a:p>
          <a:p>
            <a:r>
              <a:rPr lang="en-GB" b="1" dirty="0"/>
              <a:t>Long, M.H. </a:t>
            </a:r>
            <a:r>
              <a:rPr lang="en-GB" dirty="0"/>
              <a:t>(1985) ‘Input and second language acquisition theory’ in S. </a:t>
            </a:r>
            <a:r>
              <a:rPr lang="en-GB" dirty="0" err="1"/>
              <a:t>Gass</a:t>
            </a:r>
            <a:r>
              <a:rPr lang="en-GB" dirty="0"/>
              <a:t> and C. Madden (</a:t>
            </a:r>
            <a:r>
              <a:rPr lang="en-GB" dirty="0" err="1"/>
              <a:t>eds</a:t>
            </a:r>
            <a:r>
              <a:rPr lang="en-GB" dirty="0"/>
              <a:t>) </a:t>
            </a:r>
            <a:r>
              <a:rPr lang="en-GB" i="1" dirty="0"/>
              <a:t>Input in second language acquisition </a:t>
            </a:r>
            <a:r>
              <a:rPr lang="en-GB" dirty="0"/>
              <a:t>(377–393), Rowley, MA: </a:t>
            </a:r>
          </a:p>
          <a:p>
            <a:r>
              <a:rPr lang="en-GB" b="1" dirty="0" smtClean="0"/>
              <a:t>Office </a:t>
            </a:r>
            <a:r>
              <a:rPr lang="en-GB" b="1" dirty="0"/>
              <a:t>for Standards in Education </a:t>
            </a:r>
            <a:r>
              <a:rPr lang="en-GB" dirty="0"/>
              <a:t>(Ofsted) (2008) </a:t>
            </a:r>
            <a:r>
              <a:rPr lang="en-GB" i="1" dirty="0"/>
              <a:t>The changing landscape of languages: an evaluation of language learning 2004/2007, </a:t>
            </a:r>
            <a:r>
              <a:rPr lang="en-GB" dirty="0"/>
              <a:t>London: HMSO. </a:t>
            </a:r>
          </a:p>
          <a:p>
            <a:r>
              <a:rPr lang="en-US" b="1" dirty="0"/>
              <a:t>Office for Standards in Education </a:t>
            </a:r>
            <a:r>
              <a:rPr lang="en-US" dirty="0"/>
              <a:t>(</a:t>
            </a:r>
            <a:r>
              <a:rPr lang="en-GB" dirty="0"/>
              <a:t>Ofsted</a:t>
            </a:r>
            <a:r>
              <a:rPr lang="en-US" dirty="0"/>
              <a:t>) (2011) </a:t>
            </a:r>
            <a:r>
              <a:rPr lang="en-US" i="1" dirty="0"/>
              <a:t>Modern languages: achievement and challenge 2007–2010</a:t>
            </a:r>
            <a:r>
              <a:rPr lang="en-US" dirty="0"/>
              <a:t>, London: HMSO. </a:t>
            </a:r>
            <a:endParaRPr lang="en-GB" dirty="0"/>
          </a:p>
          <a:p>
            <a:r>
              <a:rPr lang="en-US" b="1" dirty="0"/>
              <a:t>Salter, M.V. </a:t>
            </a:r>
            <a:r>
              <a:rPr lang="en-US" dirty="0"/>
              <a:t>(1989) </a:t>
            </a:r>
            <a:r>
              <a:rPr lang="en-US" i="1" dirty="0"/>
              <a:t>Languages for communication: the next stage: recommendations for action,</a:t>
            </a:r>
            <a:r>
              <a:rPr lang="en-US" dirty="0"/>
              <a:t> London: DES and CILT</a:t>
            </a:r>
            <a:r>
              <a:rPr lang="en-US" dirty="0" smtClean="0"/>
              <a:t>.</a:t>
            </a:r>
            <a:br>
              <a:rPr lang="en-US" dirty="0" smtClean="0"/>
            </a:br>
            <a:r>
              <a:rPr lang="en-GB" b="1" dirty="0"/>
              <a:t>Swain, M. </a:t>
            </a:r>
            <a:r>
              <a:rPr lang="en-GB" dirty="0"/>
              <a:t>(2000) ‘The output hypothesis and beyond: mediating acquisition through collaborative dialogue’ in J.P. </a:t>
            </a:r>
            <a:r>
              <a:rPr lang="en-GB" dirty="0" err="1"/>
              <a:t>Lantolf</a:t>
            </a:r>
            <a:r>
              <a:rPr lang="en-GB" dirty="0"/>
              <a:t> (ed.) </a:t>
            </a:r>
            <a:r>
              <a:rPr lang="en-GB" i="1" dirty="0"/>
              <a:t>Sociocultural Theory and Second Language Learning</a:t>
            </a:r>
            <a:r>
              <a:rPr lang="en-GB" dirty="0"/>
              <a:t> (97–114)</a:t>
            </a:r>
            <a:r>
              <a:rPr lang="en-GB" i="1" dirty="0"/>
              <a:t>, </a:t>
            </a:r>
            <a:r>
              <a:rPr lang="en-GB" dirty="0"/>
              <a:t>Oxford: Oxford University Press.</a:t>
            </a:r>
          </a:p>
          <a:p>
            <a:endParaRPr lang="en-GB" dirty="0"/>
          </a:p>
        </p:txBody>
      </p:sp>
    </p:spTree>
    <p:extLst>
      <p:ext uri="{BB962C8B-B14F-4D97-AF65-F5344CB8AC3E}">
        <p14:creationId xmlns:p14="http://schemas.microsoft.com/office/powerpoint/2010/main" val="39530385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2934" y="-97825"/>
            <a:ext cx="7053649" cy="7053649"/>
          </a:xfrm>
          <a:prstGeom prst="rect">
            <a:avLst/>
          </a:prstGeom>
        </p:spPr>
      </p:pic>
      <p:pic>
        <p:nvPicPr>
          <p:cNvPr id="8" name="Picture 7"/>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24620"/>
          <a:stretch/>
        </p:blipFill>
        <p:spPr>
          <a:xfrm>
            <a:off x="3810000" y="-97826"/>
            <a:ext cx="5317068" cy="7053649"/>
          </a:xfrm>
          <a:prstGeom prst="rect">
            <a:avLst/>
          </a:prstGeom>
        </p:spPr>
      </p:pic>
      <p:sp>
        <p:nvSpPr>
          <p:cNvPr id="9" name="Title 8"/>
          <p:cNvSpPr>
            <a:spLocks noGrp="1"/>
          </p:cNvSpPr>
          <p:nvPr>
            <p:ph type="title"/>
          </p:nvPr>
        </p:nvSpPr>
        <p:spPr/>
        <p:txBody>
          <a:bodyPr>
            <a:normAutofit/>
          </a:bodyPr>
          <a:lstStyle/>
          <a:p>
            <a:r>
              <a:rPr lang="en-GB" sz="11500" dirty="0" smtClean="0"/>
              <a:t>Speak to me! </a:t>
            </a:r>
            <a:endParaRPr lang="en-GB" sz="11500" dirty="0"/>
          </a:p>
        </p:txBody>
      </p:sp>
      <p:sp>
        <p:nvSpPr>
          <p:cNvPr id="10" name="Text Placeholder 9"/>
          <p:cNvSpPr>
            <a:spLocks noGrp="1"/>
          </p:cNvSpPr>
          <p:nvPr>
            <p:ph type="body" idx="1"/>
          </p:nvPr>
        </p:nvSpPr>
        <p:spPr/>
        <p:txBody>
          <a:bodyPr>
            <a:normAutofit/>
          </a:bodyPr>
          <a:lstStyle/>
          <a:p>
            <a:r>
              <a:rPr lang="en-GB" sz="3200" dirty="0"/>
              <a:t>Spontaneous speaking and how to achieve it.</a:t>
            </a:r>
          </a:p>
        </p:txBody>
      </p:sp>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80341"/>
            <a:ext cx="1341706" cy="950643"/>
          </a:xfrm>
          <a:prstGeom prst="rect">
            <a:avLst/>
          </a:prstGeom>
        </p:spPr>
      </p:pic>
      <p:sp>
        <p:nvSpPr>
          <p:cNvPr id="2" name="TextBox 1"/>
          <p:cNvSpPr txBox="1"/>
          <p:nvPr/>
        </p:nvSpPr>
        <p:spPr>
          <a:xfrm>
            <a:off x="766618" y="5255491"/>
            <a:ext cx="8044873" cy="923330"/>
          </a:xfrm>
          <a:prstGeom prst="rect">
            <a:avLst/>
          </a:prstGeom>
          <a:noFill/>
        </p:spPr>
        <p:txBody>
          <a:bodyPr wrap="square" rtlCol="0">
            <a:spAutoFit/>
          </a:bodyPr>
          <a:lstStyle/>
          <a:p>
            <a:r>
              <a:rPr lang="en-GB" dirty="0" smtClean="0">
                <a:hlinkClick r:id="rId6"/>
              </a:rPr>
              <a:t>www.rachelhawkes.com</a:t>
            </a:r>
            <a:r>
              <a:rPr lang="en-GB" dirty="0" smtClean="0"/>
              <a:t> </a:t>
            </a:r>
            <a:br>
              <a:rPr lang="en-GB" dirty="0" smtClean="0"/>
            </a:br>
            <a:r>
              <a:rPr lang="en-GB" dirty="0" smtClean="0">
                <a:hlinkClick r:id="rId7"/>
              </a:rPr>
              <a:t>rhawkes@catrust.co.uk</a:t>
            </a:r>
            <a:r>
              <a:rPr lang="en-GB" dirty="0" smtClean="0"/>
              <a:t> </a:t>
            </a:r>
            <a:br>
              <a:rPr lang="en-GB" dirty="0" smtClean="0"/>
            </a:br>
            <a:r>
              <a:rPr lang="en-GB" dirty="0" smtClean="0"/>
              <a:t>@rachelhawkes60 </a:t>
            </a:r>
            <a:endParaRPr lang="en-GB" dirty="0"/>
          </a:p>
        </p:txBody>
      </p:sp>
      <p:pic>
        <p:nvPicPr>
          <p:cNvPr id="1026" name="Picture 2" descr="Related imag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5606" y="5771421"/>
            <a:ext cx="636285" cy="47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3518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tardcream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527" y="445865"/>
            <a:ext cx="1280160" cy="9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93" y="357803"/>
            <a:ext cx="619728" cy="575314"/>
          </a:xfrm>
          <a:prstGeom prst="rect">
            <a:avLst/>
          </a:prstGeom>
        </p:spPr>
      </p:pic>
      <p:graphicFrame>
        <p:nvGraphicFramePr>
          <p:cNvPr id="5" name="Table 4"/>
          <p:cNvGraphicFramePr>
            <a:graphicFrameLocks noGrp="1"/>
          </p:cNvGraphicFramePr>
          <p:nvPr/>
        </p:nvGraphicFramePr>
        <p:xfrm>
          <a:off x="143651" y="1715789"/>
          <a:ext cx="8724124" cy="4297680"/>
        </p:xfrm>
        <a:graphic>
          <a:graphicData uri="http://schemas.openxmlformats.org/drawingml/2006/table">
            <a:tbl>
              <a:tblPr firstRow="1" bandRow="1">
                <a:tableStyleId>{C4B1156A-380E-4F78-BDF5-A606A8083BF9}</a:tableStyleId>
              </a:tblPr>
              <a:tblGrid>
                <a:gridCol w="2370949"/>
                <a:gridCol w="6353175"/>
              </a:tblGrid>
              <a:tr h="370840">
                <a:tc>
                  <a:txBody>
                    <a:bodyPr/>
                    <a:lstStyle/>
                    <a:p>
                      <a:r>
                        <a:rPr lang="en-GB" sz="2800" b="1" dirty="0" smtClean="0"/>
                        <a:t>L</a:t>
                      </a:r>
                      <a:r>
                        <a:rPr lang="en-GB" sz="1800" b="0" dirty="0" smtClean="0"/>
                        <a:t>inks</a:t>
                      </a:r>
                      <a:endParaRPr lang="en-GB" b="0" dirty="0"/>
                    </a:p>
                  </a:txBody>
                  <a:tcPr anchor="ctr"/>
                </a:tc>
                <a:tc>
                  <a:txBody>
                    <a:bodyPr/>
                    <a:lstStyle/>
                    <a:p>
                      <a:r>
                        <a:rPr lang="en-GB" b="0" dirty="0" smtClean="0"/>
                        <a:t>y, </a:t>
                      </a:r>
                      <a:r>
                        <a:rPr lang="en-GB" b="0" dirty="0" err="1" smtClean="0"/>
                        <a:t>también</a:t>
                      </a:r>
                      <a:r>
                        <a:rPr lang="en-GB" b="0" dirty="0" smtClean="0"/>
                        <a:t>,</a:t>
                      </a:r>
                      <a:r>
                        <a:rPr lang="en-GB" b="0" baseline="0" dirty="0" smtClean="0"/>
                        <a:t> </a:t>
                      </a:r>
                      <a:r>
                        <a:rPr lang="en-GB" b="0" baseline="0" dirty="0" err="1" smtClean="0"/>
                        <a:t>pero</a:t>
                      </a:r>
                      <a:r>
                        <a:rPr lang="en-GB" b="0" baseline="0" dirty="0" smtClean="0"/>
                        <a:t>, o, </a:t>
                      </a:r>
                      <a:r>
                        <a:rPr lang="en-GB" b="0" baseline="0" dirty="0" err="1" smtClean="0"/>
                        <a:t>además</a:t>
                      </a:r>
                      <a:r>
                        <a:rPr lang="en-GB" b="0" baseline="0" dirty="0" smtClean="0"/>
                        <a:t>, sin embargo, </a:t>
                      </a:r>
                      <a:r>
                        <a:rPr lang="en-GB" b="0" baseline="0" dirty="0" err="1" smtClean="0"/>
                        <a:t>por</a:t>
                      </a:r>
                      <a:r>
                        <a:rPr lang="en-GB" b="0" baseline="0" dirty="0" smtClean="0"/>
                        <a:t> </a:t>
                      </a:r>
                      <a:r>
                        <a:rPr lang="en-GB" b="0" baseline="0" dirty="0" err="1" smtClean="0"/>
                        <a:t>eso</a:t>
                      </a:r>
                      <a:r>
                        <a:rPr lang="en-GB" b="0" baseline="0" dirty="0" smtClean="0"/>
                        <a:t>, </a:t>
                      </a:r>
                      <a:r>
                        <a:rPr lang="en-GB" b="0" baseline="0" dirty="0" err="1" smtClean="0"/>
                        <a:t>así</a:t>
                      </a:r>
                      <a:r>
                        <a:rPr lang="en-GB" b="0" baseline="0" dirty="0" smtClean="0"/>
                        <a:t> que, primero, </a:t>
                      </a:r>
                      <a:r>
                        <a:rPr lang="en-GB" b="0" baseline="0" dirty="0" err="1" smtClean="0"/>
                        <a:t>luego</a:t>
                      </a:r>
                      <a:r>
                        <a:rPr lang="en-GB" b="0" baseline="0" dirty="0" smtClean="0"/>
                        <a:t>, </a:t>
                      </a:r>
                      <a:r>
                        <a:rPr lang="en-GB" b="0" baseline="0" dirty="0" err="1" smtClean="0"/>
                        <a:t>después</a:t>
                      </a:r>
                      <a:r>
                        <a:rPr lang="en-GB" b="0" baseline="0" dirty="0" smtClean="0"/>
                        <a:t>, </a:t>
                      </a:r>
                      <a:r>
                        <a:rPr lang="en-GB" b="0" baseline="0" dirty="0" err="1" smtClean="0"/>
                        <a:t>por</a:t>
                      </a:r>
                      <a:r>
                        <a:rPr lang="en-GB" b="0" baseline="0" dirty="0" smtClean="0"/>
                        <a:t> </a:t>
                      </a:r>
                      <a:r>
                        <a:rPr lang="en-GB" b="0" baseline="0" dirty="0" err="1" smtClean="0"/>
                        <a:t>último</a:t>
                      </a:r>
                      <a:r>
                        <a:rPr lang="en-GB" b="0" baseline="0" dirty="0" smtClean="0"/>
                        <a:t>, a menudo, a </a:t>
                      </a:r>
                      <a:r>
                        <a:rPr lang="en-GB" b="0" baseline="0" dirty="0" err="1" smtClean="0"/>
                        <a:t>veces</a:t>
                      </a:r>
                      <a:endParaRPr lang="en-GB" b="0" dirty="0"/>
                    </a:p>
                  </a:txBody>
                  <a:tcPr anchor="ctr"/>
                </a:tc>
              </a:tr>
              <a:tr h="370840">
                <a:tc>
                  <a:txBody>
                    <a:bodyPr/>
                    <a:lstStyle/>
                    <a:p>
                      <a:r>
                        <a:rPr lang="en-GB" sz="2800" b="1" dirty="0" smtClean="0"/>
                        <a:t>O</a:t>
                      </a:r>
                      <a:r>
                        <a:rPr lang="en-GB" sz="1800" dirty="0" smtClean="0"/>
                        <a:t>pinions and reasons</a:t>
                      </a:r>
                      <a:endParaRPr lang="en-GB" dirty="0"/>
                    </a:p>
                  </a:txBody>
                  <a:tcPr anchor="ctr"/>
                </a:tc>
                <a:tc>
                  <a:txBody>
                    <a:bodyPr/>
                    <a:lstStyle/>
                    <a:p>
                      <a:r>
                        <a:rPr lang="en-GB" sz="1800" b="0" kern="1200" dirty="0" err="1" smtClean="0">
                          <a:solidFill>
                            <a:schemeClr val="dk1"/>
                          </a:solidFill>
                          <a:effectLst/>
                          <a:latin typeface="+mn-lt"/>
                          <a:ea typeface="+mn-ea"/>
                          <a:cs typeface="+mn-cs"/>
                        </a:rPr>
                        <a:t>Creo</a:t>
                      </a:r>
                      <a:r>
                        <a:rPr lang="en-GB" sz="1800" b="0" kern="1200" dirty="0" smtClean="0">
                          <a:solidFill>
                            <a:schemeClr val="dk1"/>
                          </a:solidFill>
                          <a:effectLst/>
                          <a:latin typeface="+mn-lt"/>
                          <a:ea typeface="+mn-ea"/>
                          <a:cs typeface="+mn-cs"/>
                        </a:rPr>
                        <a:t> que</a:t>
                      </a:r>
                      <a:r>
                        <a:rPr lang="en-GB" sz="1800" b="0" kern="1200" baseline="0" dirty="0" smtClean="0">
                          <a:solidFill>
                            <a:schemeClr val="dk1"/>
                          </a:solidFill>
                          <a:effectLst/>
                          <a:latin typeface="+mn-lt"/>
                          <a:ea typeface="+mn-ea"/>
                          <a:cs typeface="+mn-cs"/>
                        </a:rPr>
                        <a:t> / </a:t>
                      </a:r>
                      <a:r>
                        <a:rPr lang="en-GB" sz="1800" b="0" kern="1200" baseline="0" dirty="0" err="1" smtClean="0">
                          <a:solidFill>
                            <a:schemeClr val="dk1"/>
                          </a:solidFill>
                          <a:effectLst/>
                          <a:latin typeface="+mn-lt"/>
                          <a:ea typeface="+mn-ea"/>
                          <a:cs typeface="+mn-cs"/>
                        </a:rPr>
                        <a:t>Pienso</a:t>
                      </a:r>
                      <a:r>
                        <a:rPr lang="en-GB" sz="1800" b="0" kern="1200" baseline="0" dirty="0" smtClean="0">
                          <a:solidFill>
                            <a:schemeClr val="dk1"/>
                          </a:solidFill>
                          <a:effectLst/>
                          <a:latin typeface="+mn-lt"/>
                          <a:ea typeface="+mn-ea"/>
                          <a:cs typeface="+mn-cs"/>
                        </a:rPr>
                        <a:t> que / Me </a:t>
                      </a:r>
                      <a:r>
                        <a:rPr lang="en-GB" sz="1800" b="0" kern="1200" baseline="0" dirty="0" err="1" smtClean="0">
                          <a:solidFill>
                            <a:schemeClr val="dk1"/>
                          </a:solidFill>
                          <a:effectLst/>
                          <a:latin typeface="+mn-lt"/>
                          <a:ea typeface="+mn-ea"/>
                          <a:cs typeface="+mn-cs"/>
                        </a:rPr>
                        <a:t>parece</a:t>
                      </a:r>
                      <a:r>
                        <a:rPr lang="en-GB" sz="1800" b="0" kern="1200" baseline="0" dirty="0" smtClean="0">
                          <a:solidFill>
                            <a:schemeClr val="dk1"/>
                          </a:solidFill>
                          <a:effectLst/>
                          <a:latin typeface="+mn-lt"/>
                          <a:ea typeface="+mn-ea"/>
                          <a:cs typeface="+mn-cs"/>
                        </a:rPr>
                        <a:t> que / </a:t>
                      </a:r>
                      <a:r>
                        <a:rPr lang="en-GB" sz="1800" b="0" kern="1200" baseline="0" dirty="0" err="1" smtClean="0">
                          <a:solidFill>
                            <a:schemeClr val="dk1"/>
                          </a:solidFill>
                          <a:effectLst/>
                          <a:latin typeface="+mn-lt"/>
                          <a:ea typeface="+mn-ea"/>
                          <a:cs typeface="+mn-cs"/>
                        </a:rPr>
                        <a:t>En</a:t>
                      </a:r>
                      <a:r>
                        <a:rPr lang="en-GB" sz="1800" b="0" kern="1200" baseline="0" dirty="0" smtClean="0">
                          <a:solidFill>
                            <a:schemeClr val="dk1"/>
                          </a:solidFill>
                          <a:effectLst/>
                          <a:latin typeface="+mn-lt"/>
                          <a:ea typeface="+mn-ea"/>
                          <a:cs typeface="+mn-cs"/>
                        </a:rPr>
                        <a:t> mi </a:t>
                      </a:r>
                      <a:r>
                        <a:rPr lang="en-GB" sz="1800" b="0" kern="1200" baseline="0" dirty="0" err="1" smtClean="0">
                          <a:solidFill>
                            <a:schemeClr val="dk1"/>
                          </a:solidFill>
                          <a:effectLst/>
                          <a:latin typeface="+mn-lt"/>
                          <a:ea typeface="+mn-ea"/>
                          <a:cs typeface="+mn-cs"/>
                        </a:rPr>
                        <a:t>opinión</a:t>
                      </a:r>
                      <a:r>
                        <a:rPr lang="en-GB" sz="1800" b="0" kern="1200" baseline="0" dirty="0" smtClean="0">
                          <a:solidFill>
                            <a:schemeClr val="dk1"/>
                          </a:solidFill>
                          <a:effectLst/>
                          <a:latin typeface="+mn-lt"/>
                          <a:ea typeface="+mn-ea"/>
                          <a:cs typeface="+mn-cs"/>
                        </a:rPr>
                        <a:t> / Para </a:t>
                      </a:r>
                      <a:r>
                        <a:rPr lang="en-GB" sz="1800" b="0" kern="1200" baseline="0" dirty="0" err="1" smtClean="0">
                          <a:solidFill>
                            <a:schemeClr val="dk1"/>
                          </a:solidFill>
                          <a:effectLst/>
                          <a:latin typeface="+mn-lt"/>
                          <a:ea typeface="+mn-ea"/>
                          <a:cs typeface="+mn-cs"/>
                        </a:rPr>
                        <a:t>mí</a:t>
                      </a:r>
                      <a:r>
                        <a:rPr lang="en-GB" sz="1800" b="0" kern="1200" baseline="0" dirty="0" smtClean="0">
                          <a:solidFill>
                            <a:schemeClr val="dk1"/>
                          </a:solidFill>
                          <a:effectLst/>
                          <a:latin typeface="+mn-lt"/>
                          <a:ea typeface="+mn-ea"/>
                          <a:cs typeface="+mn-cs"/>
                        </a:rPr>
                        <a:t/>
                      </a:r>
                      <a:br>
                        <a:rPr lang="en-GB" sz="1800" b="0" kern="1200" baseline="0" dirty="0" smtClean="0">
                          <a:solidFill>
                            <a:schemeClr val="dk1"/>
                          </a:solidFill>
                          <a:effectLst/>
                          <a:latin typeface="+mn-lt"/>
                          <a:ea typeface="+mn-ea"/>
                          <a:cs typeface="+mn-cs"/>
                        </a:rPr>
                      </a:br>
                      <a:r>
                        <a:rPr lang="en-GB" sz="1800" b="0" kern="1200" baseline="0" dirty="0" smtClean="0">
                          <a:solidFill>
                            <a:schemeClr val="dk1"/>
                          </a:solidFill>
                          <a:effectLst/>
                          <a:latin typeface="+mn-lt"/>
                          <a:ea typeface="+mn-ea"/>
                          <a:cs typeface="+mn-cs"/>
                        </a:rPr>
                        <a:t>un </a:t>
                      </a:r>
                      <a:r>
                        <a:rPr lang="en-GB" sz="1800" b="0" kern="1200" baseline="0" dirty="0" err="1" smtClean="0">
                          <a:solidFill>
                            <a:schemeClr val="dk1"/>
                          </a:solidFill>
                          <a:effectLst/>
                          <a:latin typeface="+mn-lt"/>
                          <a:ea typeface="+mn-ea"/>
                          <a:cs typeface="+mn-cs"/>
                        </a:rPr>
                        <a:t>poco</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bastante</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muy</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demasiado</a:t>
                      </a:r>
                      <a:r>
                        <a:rPr lang="en-GB" sz="1800" b="0" kern="1200" dirty="0" smtClean="0">
                          <a:solidFill>
                            <a:schemeClr val="dk1"/>
                          </a:solidFill>
                          <a:effectLst/>
                          <a:latin typeface="+mn-lt"/>
                          <a:ea typeface="+mn-ea"/>
                          <a:cs typeface="+mn-cs"/>
                        </a:rPr>
                        <a:t> </a:t>
                      </a:r>
                      <a:endParaRPr lang="en-GB" b="0" dirty="0"/>
                    </a:p>
                  </a:txBody>
                  <a:tcPr anchor="ctr"/>
                </a:tc>
              </a:tr>
              <a:tr h="370840">
                <a:tc>
                  <a:txBody>
                    <a:bodyPr/>
                    <a:lstStyle/>
                    <a:p>
                      <a:r>
                        <a:rPr lang="en-GB" sz="2800" b="1" dirty="0" smtClean="0"/>
                        <a:t>V</a:t>
                      </a:r>
                      <a:r>
                        <a:rPr lang="en-GB" sz="1800" dirty="0" smtClean="0"/>
                        <a:t>ariety of structures</a:t>
                      </a:r>
                      <a:endParaRPr lang="en-GB" dirty="0"/>
                    </a:p>
                  </a:txBody>
                  <a:tcPr anchor="ctr"/>
                </a:tc>
                <a:tc>
                  <a:txBody>
                    <a:bodyPr/>
                    <a:lstStyle/>
                    <a:p>
                      <a:r>
                        <a:rPr lang="en-GB" dirty="0" smtClean="0"/>
                        <a:t>Verb + infinitive: se </a:t>
                      </a:r>
                      <a:r>
                        <a:rPr lang="en-GB" dirty="0" err="1" smtClean="0"/>
                        <a:t>puede</a:t>
                      </a:r>
                      <a:r>
                        <a:rPr lang="en-GB" dirty="0" smtClean="0"/>
                        <a:t> / se </a:t>
                      </a:r>
                      <a:r>
                        <a:rPr lang="en-GB" dirty="0" err="1" smtClean="0"/>
                        <a:t>debe</a:t>
                      </a:r>
                      <a:r>
                        <a:rPr lang="en-GB" dirty="0" smtClean="0"/>
                        <a:t> / me </a:t>
                      </a:r>
                      <a:r>
                        <a:rPr lang="en-GB" dirty="0" err="1" smtClean="0"/>
                        <a:t>gusta</a:t>
                      </a:r>
                      <a:r>
                        <a:rPr lang="en-GB" dirty="0" smtClean="0"/>
                        <a:t> (etc.) / me </a:t>
                      </a:r>
                      <a:r>
                        <a:rPr lang="en-GB" dirty="0" err="1" smtClean="0"/>
                        <a:t>gustaría</a:t>
                      </a:r>
                      <a:r>
                        <a:rPr lang="en-GB" dirty="0" smtClean="0"/>
                        <a:t> / </a:t>
                      </a:r>
                      <a:r>
                        <a:rPr lang="en-GB" dirty="0" err="1" smtClean="0"/>
                        <a:t>tengo</a:t>
                      </a:r>
                      <a:r>
                        <a:rPr lang="en-GB" dirty="0" smtClean="0"/>
                        <a:t> que /</a:t>
                      </a:r>
                      <a:r>
                        <a:rPr lang="en-GB" dirty="0" err="1" smtClean="0"/>
                        <a:t>quiero</a:t>
                      </a:r>
                      <a:r>
                        <a:rPr lang="en-GB" dirty="0" smtClean="0"/>
                        <a:t> /</a:t>
                      </a:r>
                      <a:r>
                        <a:rPr lang="en-GB" dirty="0" err="1" smtClean="0"/>
                        <a:t>espero</a:t>
                      </a:r>
                      <a:r>
                        <a:rPr lang="en-GB" dirty="0" smtClean="0"/>
                        <a:t> / </a:t>
                      </a:r>
                      <a:r>
                        <a:rPr lang="en-GB" dirty="0" err="1" smtClean="0"/>
                        <a:t>tengo</a:t>
                      </a:r>
                      <a:r>
                        <a:rPr lang="en-GB" dirty="0" smtClean="0"/>
                        <a:t> la </a:t>
                      </a:r>
                      <a:r>
                        <a:rPr lang="en-GB" dirty="0" err="1" smtClean="0"/>
                        <a:t>intención</a:t>
                      </a:r>
                      <a:r>
                        <a:rPr lang="en-GB" baseline="0" dirty="0" smtClean="0"/>
                        <a:t> de /se </a:t>
                      </a:r>
                      <a:r>
                        <a:rPr lang="en-GB" baseline="0" dirty="0" err="1" smtClean="0"/>
                        <a:t>debería</a:t>
                      </a:r>
                      <a:endParaRPr lang="en-GB" dirty="0" smtClean="0"/>
                    </a:p>
                    <a:p>
                      <a:r>
                        <a:rPr lang="en-GB" dirty="0" smtClean="0"/>
                        <a:t>Comparatives</a:t>
                      </a:r>
                      <a:r>
                        <a:rPr lang="en-GB" baseline="0" dirty="0" smtClean="0"/>
                        <a:t> – </a:t>
                      </a:r>
                      <a:r>
                        <a:rPr lang="en-GB" baseline="0" dirty="0" err="1" smtClean="0"/>
                        <a:t>más</a:t>
                      </a:r>
                      <a:r>
                        <a:rPr lang="en-GB" baseline="0" dirty="0" smtClean="0"/>
                        <a:t> que / </a:t>
                      </a:r>
                      <a:r>
                        <a:rPr lang="en-GB" baseline="0" dirty="0" err="1" smtClean="0"/>
                        <a:t>menos</a:t>
                      </a:r>
                      <a:r>
                        <a:rPr lang="en-GB" baseline="0" dirty="0" smtClean="0"/>
                        <a:t> que</a:t>
                      </a:r>
                      <a:br>
                        <a:rPr lang="en-GB" baseline="0" dirty="0" smtClean="0"/>
                      </a:br>
                      <a:r>
                        <a:rPr lang="en-GB" baseline="0" dirty="0" smtClean="0"/>
                        <a:t>Superlatives – el/la </a:t>
                      </a:r>
                      <a:r>
                        <a:rPr lang="en-GB" baseline="0" dirty="0" err="1" smtClean="0"/>
                        <a:t>mejor</a:t>
                      </a:r>
                      <a:r>
                        <a:rPr lang="en-GB" baseline="0" dirty="0" smtClean="0"/>
                        <a:t>, el/la </a:t>
                      </a:r>
                      <a:r>
                        <a:rPr lang="en-GB" baseline="0" dirty="0" err="1" smtClean="0"/>
                        <a:t>peor</a:t>
                      </a:r>
                      <a:endParaRPr lang="en-GB" dirty="0"/>
                    </a:p>
                  </a:txBody>
                  <a:tcPr anchor="ctr"/>
                </a:tc>
              </a:tr>
              <a:tr h="370840">
                <a:tc>
                  <a:txBody>
                    <a:bodyPr/>
                    <a:lstStyle/>
                    <a:p>
                      <a:r>
                        <a:rPr lang="en-GB" sz="2800" b="1" dirty="0" smtClean="0"/>
                        <a:t>E</a:t>
                      </a:r>
                      <a:r>
                        <a:rPr lang="en-GB" sz="1800" dirty="0" smtClean="0"/>
                        <a:t>xtended sentences</a:t>
                      </a:r>
                      <a:endParaRPr lang="en-GB" dirty="0"/>
                    </a:p>
                  </a:txBody>
                  <a:tcPr anchor="ctr"/>
                </a:tc>
                <a:tc>
                  <a:txBody>
                    <a:bodyPr/>
                    <a:lstStyle/>
                    <a:p>
                      <a:r>
                        <a:rPr lang="en-GB" dirty="0" smtClean="0"/>
                        <a:t>Clauses with: </a:t>
                      </a:r>
                      <a:r>
                        <a:rPr lang="en-GB" dirty="0" err="1" smtClean="0"/>
                        <a:t>porque</a:t>
                      </a:r>
                      <a:r>
                        <a:rPr lang="en-GB" dirty="0" smtClean="0"/>
                        <a:t>,</a:t>
                      </a:r>
                      <a:r>
                        <a:rPr lang="en-GB" baseline="0" dirty="0" smtClean="0"/>
                        <a:t> </a:t>
                      </a:r>
                      <a:r>
                        <a:rPr lang="en-GB" baseline="0" dirty="0" err="1" smtClean="0"/>
                        <a:t>ya</a:t>
                      </a:r>
                      <a:r>
                        <a:rPr lang="en-GB" baseline="0" dirty="0" smtClean="0"/>
                        <a:t> que, </a:t>
                      </a:r>
                      <a:r>
                        <a:rPr lang="en-GB" baseline="0" dirty="0" err="1" smtClean="0"/>
                        <a:t>aunque</a:t>
                      </a:r>
                      <a:r>
                        <a:rPr lang="en-GB" baseline="0" dirty="0" smtClean="0"/>
                        <a:t>, </a:t>
                      </a:r>
                      <a:r>
                        <a:rPr lang="en-GB" baseline="0" dirty="0" err="1" smtClean="0"/>
                        <a:t>cuando</a:t>
                      </a:r>
                      <a:r>
                        <a:rPr lang="en-GB" baseline="0" dirty="0" smtClean="0"/>
                        <a:t>, </a:t>
                      </a:r>
                      <a:r>
                        <a:rPr lang="en-GB" baseline="0" dirty="0" err="1" smtClean="0"/>
                        <a:t>donde</a:t>
                      </a:r>
                      <a:r>
                        <a:rPr lang="en-GB" baseline="0" dirty="0" smtClean="0"/>
                        <a:t>, que, </a:t>
                      </a:r>
                      <a:r>
                        <a:rPr lang="en-GB" baseline="0" dirty="0" err="1" smtClean="0"/>
                        <a:t>si</a:t>
                      </a:r>
                      <a:endParaRPr lang="en-GB" dirty="0"/>
                    </a:p>
                  </a:txBody>
                  <a:tcPr anchor="ctr"/>
                </a:tc>
              </a:tr>
              <a:tr h="370840">
                <a:tc>
                  <a:txBody>
                    <a:bodyPr/>
                    <a:lstStyle/>
                    <a:p>
                      <a:r>
                        <a:rPr lang="en-GB" sz="2800" b="1" dirty="0" smtClean="0"/>
                        <a:t>I</a:t>
                      </a:r>
                      <a:r>
                        <a:rPr lang="en-GB" sz="1800" dirty="0" smtClean="0"/>
                        <a:t>nteresting vocabulary</a:t>
                      </a:r>
                      <a:endParaRPr lang="en-GB" dirty="0"/>
                    </a:p>
                  </a:txBody>
                  <a:tcPr anchor="ctr"/>
                </a:tc>
                <a:tc>
                  <a:txBody>
                    <a:bodyPr/>
                    <a:lstStyle/>
                    <a:p>
                      <a:r>
                        <a:rPr lang="en-GB" dirty="0" smtClean="0"/>
                        <a:t>don’t repeat </a:t>
                      </a:r>
                      <a:r>
                        <a:rPr lang="en-GB" dirty="0" err="1" smtClean="0"/>
                        <a:t>interesante</a:t>
                      </a:r>
                      <a:r>
                        <a:rPr lang="en-GB" baseline="0" dirty="0" smtClean="0"/>
                        <a:t> / </a:t>
                      </a:r>
                      <a:r>
                        <a:rPr lang="en-GB" baseline="0" dirty="0" err="1" smtClean="0"/>
                        <a:t>aburrido</a:t>
                      </a:r>
                      <a:r>
                        <a:rPr lang="en-GB" baseline="0"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t>T</a:t>
                      </a:r>
                      <a:r>
                        <a:rPr lang="en-GB" sz="1800" dirty="0" smtClean="0"/>
                        <a:t>enses</a:t>
                      </a:r>
                      <a:endParaRPr lang="en-GB" sz="1800" dirty="0" smtClean="0">
                        <a:solidFill>
                          <a:prstClr val="black"/>
                        </a:solidFill>
                        <a:latin typeface="Tw Cen MT" panose="020B0602020104020603" pitchFamily="34" charset="0"/>
                      </a:endParaRPr>
                    </a:p>
                  </a:txBody>
                  <a:tcPr anchor="ctr"/>
                </a:tc>
                <a:tc>
                  <a:txBody>
                    <a:bodyPr/>
                    <a:lstStyle/>
                    <a:p>
                      <a:r>
                        <a:rPr lang="en-GB" dirty="0" smtClean="0"/>
                        <a:t>present, </a:t>
                      </a:r>
                      <a:r>
                        <a:rPr lang="en-GB" dirty="0" err="1" smtClean="0"/>
                        <a:t>preterite</a:t>
                      </a:r>
                      <a:r>
                        <a:rPr lang="en-GB" dirty="0" smtClean="0"/>
                        <a:t>, near</a:t>
                      </a:r>
                      <a:r>
                        <a:rPr lang="en-GB" baseline="0" dirty="0" smtClean="0"/>
                        <a:t> future</a:t>
                      </a:r>
                      <a:endParaRPr lang="en-GB" dirty="0"/>
                    </a:p>
                  </a:txBody>
                  <a:tcPr anchor="ctr"/>
                </a:tc>
              </a:tr>
            </a:tbl>
          </a:graphicData>
        </a:graphic>
      </p:graphicFrame>
      <p:sp>
        <p:nvSpPr>
          <p:cNvPr id="6" name="TextBox 5"/>
          <p:cNvSpPr txBox="1"/>
          <p:nvPr/>
        </p:nvSpPr>
        <p:spPr>
          <a:xfrm>
            <a:off x="1619321" y="801552"/>
            <a:ext cx="4991100" cy="584775"/>
          </a:xfrm>
          <a:prstGeom prst="rect">
            <a:avLst/>
          </a:prstGeom>
          <a:noFill/>
        </p:spPr>
        <p:txBody>
          <a:bodyPr wrap="square" rtlCol="0">
            <a:spAutoFit/>
          </a:bodyPr>
          <a:lstStyle/>
          <a:p>
            <a:r>
              <a:rPr lang="en-GB" sz="3200" dirty="0" smtClean="0">
                <a:solidFill>
                  <a:prstClr val="black"/>
                </a:solidFill>
              </a:rPr>
              <a:t>Grade 5</a:t>
            </a:r>
            <a:endParaRPr lang="en-GB" sz="3200" dirty="0">
              <a:solidFill>
                <a:prstClr val="black"/>
              </a:solidFill>
            </a:endParaRPr>
          </a:p>
        </p:txBody>
      </p:sp>
    </p:spTree>
    <p:extLst>
      <p:ext uri="{BB962C8B-B14F-4D97-AF65-F5344CB8AC3E}">
        <p14:creationId xmlns:p14="http://schemas.microsoft.com/office/powerpoint/2010/main" val="3653635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tardcream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128" y="104954"/>
            <a:ext cx="823215" cy="6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18" y="93702"/>
            <a:ext cx="619728" cy="575314"/>
          </a:xfrm>
          <a:prstGeom prst="rect">
            <a:avLst/>
          </a:prstGeom>
        </p:spPr>
      </p:pic>
      <p:graphicFrame>
        <p:nvGraphicFramePr>
          <p:cNvPr id="5" name="Table 4"/>
          <p:cNvGraphicFramePr>
            <a:graphicFrameLocks noGrp="1"/>
          </p:cNvGraphicFramePr>
          <p:nvPr/>
        </p:nvGraphicFramePr>
        <p:xfrm>
          <a:off x="134128" y="833637"/>
          <a:ext cx="8895572" cy="5897880"/>
        </p:xfrm>
        <a:graphic>
          <a:graphicData uri="http://schemas.openxmlformats.org/drawingml/2006/table">
            <a:tbl>
              <a:tblPr firstRow="1" bandRow="1">
                <a:tableStyleId>{C4B1156A-380E-4F78-BDF5-A606A8083BF9}</a:tableStyleId>
              </a:tblPr>
              <a:tblGrid>
                <a:gridCol w="865997"/>
                <a:gridCol w="8029575"/>
              </a:tblGrid>
              <a:tr h="370840">
                <a:tc>
                  <a:txBody>
                    <a:bodyPr/>
                    <a:lstStyle/>
                    <a:p>
                      <a:r>
                        <a:rPr lang="en-GB" sz="1800" b="1" dirty="0" smtClean="0"/>
                        <a:t>L</a:t>
                      </a:r>
                      <a:r>
                        <a:rPr lang="en-GB" sz="1200" b="0" dirty="0" smtClean="0"/>
                        <a:t>inks</a:t>
                      </a:r>
                      <a:endParaRPr lang="en-GB" sz="1200" b="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y, </a:t>
                      </a:r>
                      <a:r>
                        <a:rPr lang="en-GB" sz="1200" b="1" dirty="0" err="1" smtClean="0"/>
                        <a:t>también</a:t>
                      </a:r>
                      <a:r>
                        <a:rPr lang="en-GB" sz="1200" b="1" dirty="0" smtClean="0"/>
                        <a:t>,</a:t>
                      </a:r>
                      <a:r>
                        <a:rPr lang="en-GB" sz="1200" b="1" baseline="0" dirty="0" smtClean="0"/>
                        <a:t> </a:t>
                      </a:r>
                      <a:r>
                        <a:rPr lang="en-GB" sz="1200" b="1" baseline="0" dirty="0" err="1" smtClean="0"/>
                        <a:t>pero</a:t>
                      </a:r>
                      <a:r>
                        <a:rPr lang="en-GB" sz="1200" b="1" baseline="0" dirty="0" smtClean="0"/>
                        <a:t>, o, </a:t>
                      </a:r>
                      <a:r>
                        <a:rPr lang="en-GB" sz="1200" b="1" baseline="0" dirty="0" err="1" smtClean="0"/>
                        <a:t>además</a:t>
                      </a:r>
                      <a:r>
                        <a:rPr lang="en-GB" sz="1200" b="1" baseline="0" dirty="0" smtClean="0"/>
                        <a:t>, sin embargo, </a:t>
                      </a:r>
                      <a:r>
                        <a:rPr lang="en-GB" sz="1200" b="1" baseline="0" dirty="0" err="1" smtClean="0"/>
                        <a:t>por</a:t>
                      </a:r>
                      <a:r>
                        <a:rPr lang="en-GB" sz="1200" b="1" baseline="0" dirty="0" smtClean="0"/>
                        <a:t> </a:t>
                      </a:r>
                      <a:r>
                        <a:rPr lang="en-GB" sz="1200" b="1" baseline="0" dirty="0" err="1" smtClean="0"/>
                        <a:t>eso</a:t>
                      </a:r>
                      <a:r>
                        <a:rPr lang="en-GB" sz="1200" b="1" baseline="0" dirty="0" smtClean="0"/>
                        <a:t>, </a:t>
                      </a:r>
                      <a:r>
                        <a:rPr lang="en-GB" sz="1200" b="1" baseline="0" dirty="0" err="1" smtClean="0"/>
                        <a:t>así</a:t>
                      </a:r>
                      <a:r>
                        <a:rPr lang="en-GB" sz="1200" b="1" baseline="0" dirty="0" smtClean="0"/>
                        <a:t> que, </a:t>
                      </a:r>
                      <a:r>
                        <a:rPr lang="en-GB" sz="1200" b="1" baseline="0" dirty="0" err="1" smtClean="0"/>
                        <a:t>por</a:t>
                      </a:r>
                      <a:r>
                        <a:rPr lang="en-GB" sz="1200" b="1" baseline="0" dirty="0" smtClean="0"/>
                        <a:t> lo </a:t>
                      </a:r>
                      <a:r>
                        <a:rPr lang="en-GB" sz="1200" b="1" baseline="0" dirty="0" err="1" smtClean="0"/>
                        <a:t>tanto</a:t>
                      </a:r>
                      <a:r>
                        <a:rPr lang="en-GB" sz="1200" b="1" baseline="0" dirty="0" smtClean="0"/>
                        <a:t>, primero, </a:t>
                      </a:r>
                      <a:r>
                        <a:rPr lang="en-GB" sz="1200" b="1" baseline="0" dirty="0" err="1" smtClean="0"/>
                        <a:t>luego</a:t>
                      </a:r>
                      <a:r>
                        <a:rPr lang="en-GB" sz="1200" b="1" baseline="0" dirty="0" smtClean="0"/>
                        <a:t>, </a:t>
                      </a:r>
                      <a:r>
                        <a:rPr lang="en-GB" sz="1200" b="1" baseline="0" dirty="0" err="1" smtClean="0"/>
                        <a:t>después</a:t>
                      </a:r>
                      <a:r>
                        <a:rPr lang="en-GB" sz="1200" b="1" baseline="0" dirty="0" smtClean="0"/>
                        <a:t>, </a:t>
                      </a:r>
                      <a:r>
                        <a:rPr lang="en-GB" sz="1200" b="1" baseline="0" dirty="0" err="1" smtClean="0"/>
                        <a:t>por</a:t>
                      </a:r>
                      <a:r>
                        <a:rPr lang="en-GB" sz="1200" b="1" baseline="0" dirty="0" smtClean="0"/>
                        <a:t> </a:t>
                      </a:r>
                      <a:r>
                        <a:rPr lang="en-GB" sz="1200" b="1" baseline="0" dirty="0" err="1" smtClean="0"/>
                        <a:t>último</a:t>
                      </a:r>
                      <a:r>
                        <a:rPr lang="en-GB" sz="1200" b="1" baseline="0" dirty="0" smtClean="0"/>
                        <a:t>, a menudo, la </a:t>
                      </a:r>
                      <a:r>
                        <a:rPr lang="en-GB" sz="1200" b="1" baseline="0" dirty="0" err="1" smtClean="0"/>
                        <a:t>última</a:t>
                      </a:r>
                      <a:r>
                        <a:rPr lang="en-GB" sz="1200" b="1" baseline="0" dirty="0" smtClean="0"/>
                        <a:t> </a:t>
                      </a:r>
                      <a:r>
                        <a:rPr lang="en-GB" sz="1200" b="1" baseline="0" dirty="0" err="1" smtClean="0"/>
                        <a:t>vez</a:t>
                      </a:r>
                      <a:r>
                        <a:rPr lang="en-GB" sz="1200" b="1" baseline="0" dirty="0" smtClean="0"/>
                        <a:t> que…, </a:t>
                      </a:r>
                      <a:r>
                        <a:rPr lang="en-GB" sz="1200" b="1" baseline="0" dirty="0" err="1" smtClean="0"/>
                        <a:t>por</a:t>
                      </a:r>
                      <a:r>
                        <a:rPr lang="en-GB" sz="1200" b="1" baseline="0" dirty="0" smtClean="0"/>
                        <a:t> </a:t>
                      </a:r>
                      <a:r>
                        <a:rPr lang="en-GB" sz="1200" b="1" baseline="0" dirty="0" err="1" smtClean="0"/>
                        <a:t>desgracia</a:t>
                      </a:r>
                      <a:r>
                        <a:rPr lang="en-GB" sz="1200" b="1" baseline="0" dirty="0" smtClean="0"/>
                        <a:t>, </a:t>
                      </a:r>
                      <a:r>
                        <a:rPr lang="en-GB" sz="1200" b="1" baseline="0" dirty="0" err="1" smtClean="0"/>
                        <a:t>sobre</a:t>
                      </a:r>
                      <a:r>
                        <a:rPr lang="en-GB" sz="1200" b="1" baseline="0" dirty="0" smtClean="0"/>
                        <a:t> </a:t>
                      </a:r>
                      <a:r>
                        <a:rPr lang="en-GB" sz="1200" b="1" baseline="0" dirty="0" err="1" smtClean="0"/>
                        <a:t>todo</a:t>
                      </a:r>
                      <a:r>
                        <a:rPr lang="en-GB" sz="1200" b="1" baseline="0" dirty="0" smtClean="0"/>
                        <a:t>, </a:t>
                      </a:r>
                      <a:r>
                        <a:rPr lang="en-GB" sz="1200" b="1" baseline="0" dirty="0" err="1" smtClean="0"/>
                        <a:t>incluso</a:t>
                      </a:r>
                      <a:r>
                        <a:rPr lang="en-GB" sz="1200" b="1" baseline="0" dirty="0" smtClean="0"/>
                        <a:t>, </a:t>
                      </a:r>
                      <a:r>
                        <a:rPr lang="en-GB" sz="1200" b="1" baseline="0" dirty="0" err="1" smtClean="0"/>
                        <a:t>en</a:t>
                      </a:r>
                      <a:r>
                        <a:rPr lang="en-GB" sz="1200" b="1" baseline="0" dirty="0" smtClean="0"/>
                        <a:t> </a:t>
                      </a:r>
                      <a:r>
                        <a:rPr lang="en-GB" sz="1200" b="1" baseline="0" dirty="0" err="1" smtClean="0"/>
                        <a:t>cambio</a:t>
                      </a:r>
                      <a:r>
                        <a:rPr lang="en-GB" sz="1200" b="1" baseline="0" dirty="0" smtClean="0"/>
                        <a:t>, a causa de, </a:t>
                      </a:r>
                      <a:r>
                        <a:rPr lang="en-GB" sz="1200" b="1" baseline="0" dirty="0" err="1" smtClean="0"/>
                        <a:t>gracias</a:t>
                      </a:r>
                      <a:r>
                        <a:rPr lang="en-GB" sz="1200" b="1" baseline="0" dirty="0" smtClean="0"/>
                        <a:t> a, a </a:t>
                      </a:r>
                      <a:r>
                        <a:rPr lang="en-GB" sz="1200" b="1" baseline="0" dirty="0" err="1" smtClean="0"/>
                        <a:t>pesar</a:t>
                      </a:r>
                      <a:r>
                        <a:rPr lang="en-GB" sz="1200" b="1" baseline="0" dirty="0" smtClean="0"/>
                        <a:t> de</a:t>
                      </a:r>
                      <a:endParaRPr lang="en-GB" sz="1200" b="1" dirty="0" smtClean="0"/>
                    </a:p>
                  </a:txBody>
                  <a:tcPr anchor="ctr"/>
                </a:tc>
              </a:tr>
              <a:tr h="370840">
                <a:tc>
                  <a:txBody>
                    <a:bodyPr/>
                    <a:lstStyle/>
                    <a:p>
                      <a:r>
                        <a:rPr lang="en-GB" sz="1800" b="1" dirty="0" smtClean="0"/>
                        <a:t>O</a:t>
                      </a:r>
                      <a:r>
                        <a:rPr lang="en-GB" sz="1200" dirty="0" smtClean="0"/>
                        <a:t>pinions and reasons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smtClean="0">
                          <a:solidFill>
                            <a:schemeClr val="dk1"/>
                          </a:solidFill>
                          <a:effectLst/>
                          <a:latin typeface="+mn-lt"/>
                          <a:ea typeface="+mn-ea"/>
                          <a:cs typeface="+mn-cs"/>
                        </a:rPr>
                        <a:t>Creo</a:t>
                      </a:r>
                      <a:r>
                        <a:rPr lang="en-GB" sz="1200" b="1" kern="1200" dirty="0" smtClean="0">
                          <a:solidFill>
                            <a:schemeClr val="dk1"/>
                          </a:solidFill>
                          <a:effectLst/>
                          <a:latin typeface="+mn-lt"/>
                          <a:ea typeface="+mn-ea"/>
                          <a:cs typeface="+mn-cs"/>
                        </a:rPr>
                        <a:t> que</a:t>
                      </a:r>
                      <a:r>
                        <a:rPr lang="en-GB" sz="1200" b="1" kern="1200" baseline="0" dirty="0" smtClean="0">
                          <a:solidFill>
                            <a:schemeClr val="dk1"/>
                          </a:solidFill>
                          <a:effectLst/>
                          <a:latin typeface="+mn-lt"/>
                          <a:ea typeface="+mn-ea"/>
                          <a:cs typeface="+mn-cs"/>
                        </a:rPr>
                        <a:t>/</a:t>
                      </a:r>
                      <a:r>
                        <a:rPr lang="en-GB" sz="1200" b="1" kern="1200" baseline="0" dirty="0" err="1" smtClean="0">
                          <a:solidFill>
                            <a:schemeClr val="dk1"/>
                          </a:solidFill>
                          <a:effectLst/>
                          <a:latin typeface="+mn-lt"/>
                          <a:ea typeface="+mn-ea"/>
                          <a:cs typeface="+mn-cs"/>
                        </a:rPr>
                        <a:t>Pienso</a:t>
                      </a:r>
                      <a:r>
                        <a:rPr lang="en-GB" sz="1200" b="1" kern="1200" baseline="0" dirty="0" smtClean="0">
                          <a:solidFill>
                            <a:schemeClr val="dk1"/>
                          </a:solidFill>
                          <a:effectLst/>
                          <a:latin typeface="+mn-lt"/>
                          <a:ea typeface="+mn-ea"/>
                          <a:cs typeface="+mn-cs"/>
                        </a:rPr>
                        <a:t> que / Me </a:t>
                      </a:r>
                      <a:r>
                        <a:rPr lang="en-GB" sz="1200" b="1" kern="1200" baseline="0" dirty="0" err="1" smtClean="0">
                          <a:solidFill>
                            <a:schemeClr val="dk1"/>
                          </a:solidFill>
                          <a:effectLst/>
                          <a:latin typeface="+mn-lt"/>
                          <a:ea typeface="+mn-ea"/>
                          <a:cs typeface="+mn-cs"/>
                        </a:rPr>
                        <a:t>parece</a:t>
                      </a:r>
                      <a:r>
                        <a:rPr lang="en-GB" sz="1200" b="1" kern="1200" baseline="0" dirty="0" smtClean="0">
                          <a:solidFill>
                            <a:schemeClr val="dk1"/>
                          </a:solidFill>
                          <a:effectLst/>
                          <a:latin typeface="+mn-lt"/>
                          <a:ea typeface="+mn-ea"/>
                          <a:cs typeface="+mn-cs"/>
                        </a:rPr>
                        <a:t> que / </a:t>
                      </a:r>
                      <a:r>
                        <a:rPr lang="en-GB" sz="1200" b="1" kern="1200" baseline="0" dirty="0" err="1" smtClean="0">
                          <a:solidFill>
                            <a:schemeClr val="dk1"/>
                          </a:solidFill>
                          <a:effectLst/>
                          <a:latin typeface="+mn-lt"/>
                          <a:ea typeface="+mn-ea"/>
                          <a:cs typeface="+mn-cs"/>
                        </a:rPr>
                        <a:t>En</a:t>
                      </a:r>
                      <a:r>
                        <a:rPr lang="en-GB" sz="1200" b="1" kern="1200" baseline="0" dirty="0" smtClean="0">
                          <a:solidFill>
                            <a:schemeClr val="dk1"/>
                          </a:solidFill>
                          <a:effectLst/>
                          <a:latin typeface="+mn-lt"/>
                          <a:ea typeface="+mn-ea"/>
                          <a:cs typeface="+mn-cs"/>
                        </a:rPr>
                        <a:t> mi </a:t>
                      </a:r>
                      <a:r>
                        <a:rPr lang="en-GB" sz="1200" b="1" kern="1200" baseline="0" dirty="0" err="1" smtClean="0">
                          <a:solidFill>
                            <a:schemeClr val="dk1"/>
                          </a:solidFill>
                          <a:effectLst/>
                          <a:latin typeface="+mn-lt"/>
                          <a:ea typeface="+mn-ea"/>
                          <a:cs typeface="+mn-cs"/>
                        </a:rPr>
                        <a:t>opinión</a:t>
                      </a:r>
                      <a:r>
                        <a:rPr lang="en-GB" sz="1200" b="1" kern="1200" baseline="0" dirty="0" smtClean="0">
                          <a:solidFill>
                            <a:schemeClr val="dk1"/>
                          </a:solidFill>
                          <a:effectLst/>
                          <a:latin typeface="+mn-lt"/>
                          <a:ea typeface="+mn-ea"/>
                          <a:cs typeface="+mn-cs"/>
                        </a:rPr>
                        <a:t> / Para </a:t>
                      </a:r>
                      <a:r>
                        <a:rPr lang="en-GB" sz="1200" b="1" kern="1200" baseline="0" dirty="0" err="1" smtClean="0">
                          <a:solidFill>
                            <a:schemeClr val="dk1"/>
                          </a:solidFill>
                          <a:effectLst/>
                          <a:latin typeface="+mn-lt"/>
                          <a:ea typeface="+mn-ea"/>
                          <a:cs typeface="+mn-cs"/>
                        </a:rPr>
                        <a:t>mí</a:t>
                      </a:r>
                      <a:r>
                        <a:rPr lang="en-GB" sz="1200" b="1" kern="1200" dirty="0" smtClean="0">
                          <a:solidFill>
                            <a:schemeClr val="dk1"/>
                          </a:solidFill>
                          <a:effectLst/>
                          <a:latin typeface="+mn-lt"/>
                          <a:ea typeface="+mn-ea"/>
                          <a:cs typeface="+mn-cs"/>
                        </a:rPr>
                        <a:t> / A mi </a:t>
                      </a:r>
                      <a:r>
                        <a:rPr lang="en-GB" sz="1200" b="1" kern="1200" dirty="0" err="1" smtClean="0">
                          <a:solidFill>
                            <a:schemeClr val="dk1"/>
                          </a:solidFill>
                          <a:effectLst/>
                          <a:latin typeface="+mn-lt"/>
                          <a:ea typeface="+mn-ea"/>
                          <a:cs typeface="+mn-cs"/>
                        </a:rPr>
                        <a:t>modo</a:t>
                      </a:r>
                      <a:r>
                        <a:rPr lang="en-GB" sz="1200" b="1" kern="1200" dirty="0" smtClean="0">
                          <a:solidFill>
                            <a:schemeClr val="dk1"/>
                          </a:solidFill>
                          <a:effectLst/>
                          <a:latin typeface="+mn-lt"/>
                          <a:ea typeface="+mn-ea"/>
                          <a:cs typeface="+mn-cs"/>
                        </a:rPr>
                        <a:t> de </a:t>
                      </a:r>
                      <a:r>
                        <a:rPr lang="en-GB" sz="1200" b="1" kern="1200" dirty="0" err="1" smtClean="0">
                          <a:solidFill>
                            <a:schemeClr val="dk1"/>
                          </a:solidFill>
                          <a:effectLst/>
                          <a:latin typeface="+mn-lt"/>
                          <a:ea typeface="+mn-ea"/>
                          <a:cs typeface="+mn-cs"/>
                        </a:rPr>
                        <a:t>ver</a:t>
                      </a:r>
                      <a:r>
                        <a:rPr lang="en-GB" sz="1200" b="1" kern="1200" dirty="0" smtClean="0">
                          <a:solidFill>
                            <a:schemeClr val="dk1"/>
                          </a:solidFill>
                          <a:effectLst/>
                          <a:latin typeface="+mn-lt"/>
                          <a:ea typeface="+mn-ea"/>
                          <a:cs typeface="+mn-cs"/>
                        </a:rPr>
                        <a:t> /</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Desde</a:t>
                      </a:r>
                      <a:r>
                        <a:rPr lang="en-GB" sz="1200" b="1" kern="1200" baseline="0" dirty="0" smtClean="0">
                          <a:solidFill>
                            <a:schemeClr val="dk1"/>
                          </a:solidFill>
                          <a:effectLst/>
                          <a:latin typeface="+mn-lt"/>
                          <a:ea typeface="+mn-ea"/>
                          <a:cs typeface="+mn-cs"/>
                        </a:rPr>
                        <a:t> mi </a:t>
                      </a:r>
                      <a:r>
                        <a:rPr lang="en-GB" sz="1200" b="1" kern="1200" baseline="0" dirty="0" err="1" smtClean="0">
                          <a:solidFill>
                            <a:schemeClr val="dk1"/>
                          </a:solidFill>
                          <a:effectLst/>
                          <a:latin typeface="+mn-lt"/>
                          <a:ea typeface="+mn-ea"/>
                          <a:cs typeface="+mn-cs"/>
                        </a:rPr>
                        <a:t>punto</a:t>
                      </a:r>
                      <a:r>
                        <a:rPr lang="en-GB" sz="1200" b="1" kern="1200" baseline="0" dirty="0" smtClean="0">
                          <a:solidFill>
                            <a:schemeClr val="dk1"/>
                          </a:solidFill>
                          <a:effectLst/>
                          <a:latin typeface="+mn-lt"/>
                          <a:ea typeface="+mn-ea"/>
                          <a:cs typeface="+mn-cs"/>
                        </a:rPr>
                        <a:t> de vista / A mi </a:t>
                      </a:r>
                      <a:r>
                        <a:rPr lang="en-GB" sz="1200" b="1" kern="1200" baseline="0" dirty="0" err="1" smtClean="0">
                          <a:solidFill>
                            <a:schemeClr val="dk1"/>
                          </a:solidFill>
                          <a:effectLst/>
                          <a:latin typeface="+mn-lt"/>
                          <a:ea typeface="+mn-ea"/>
                          <a:cs typeface="+mn-cs"/>
                        </a:rPr>
                        <a:t>juicio</a:t>
                      </a:r>
                      <a:r>
                        <a:rPr lang="en-GB" sz="1200" b="1" kern="1200" dirty="0" smtClean="0">
                          <a:solidFill>
                            <a:schemeClr val="dk1"/>
                          </a:solidFill>
                          <a:effectLst/>
                          <a:latin typeface="+mn-lt"/>
                          <a:ea typeface="+mn-ea"/>
                          <a:cs typeface="+mn-cs"/>
                        </a:rPr>
                        <a:t/>
                      </a:r>
                      <a:br>
                        <a:rPr lang="en-GB" sz="1200" b="1" kern="1200" dirty="0" smtClean="0">
                          <a:solidFill>
                            <a:schemeClr val="dk1"/>
                          </a:solidFill>
                          <a:effectLst/>
                          <a:latin typeface="+mn-lt"/>
                          <a:ea typeface="+mn-ea"/>
                          <a:cs typeface="+mn-cs"/>
                        </a:rPr>
                      </a:br>
                      <a:r>
                        <a:rPr lang="en-GB" sz="1200" b="0" kern="1200" dirty="0" smtClean="0">
                          <a:solidFill>
                            <a:schemeClr val="dk1"/>
                          </a:solidFill>
                          <a:effectLst/>
                          <a:latin typeface="+mn-lt"/>
                          <a:ea typeface="+mn-ea"/>
                          <a:cs typeface="+mn-cs"/>
                        </a:rPr>
                        <a:t>Verbs of opinions referring to others: </a:t>
                      </a:r>
                      <a:r>
                        <a:rPr lang="en-GB" sz="1200" b="1" kern="1200" dirty="0" smtClean="0">
                          <a:solidFill>
                            <a:schemeClr val="dk1"/>
                          </a:solidFill>
                          <a:effectLst/>
                          <a:latin typeface="+mn-lt"/>
                          <a:ea typeface="+mn-ea"/>
                          <a:cs typeface="+mn-cs"/>
                        </a:rPr>
                        <a:t>A mi </a:t>
                      </a:r>
                      <a:r>
                        <a:rPr lang="en-GB" sz="1200" b="1" kern="1200" dirty="0" err="1" smtClean="0">
                          <a:solidFill>
                            <a:schemeClr val="dk1"/>
                          </a:solidFill>
                          <a:effectLst/>
                          <a:latin typeface="+mn-lt"/>
                          <a:ea typeface="+mn-ea"/>
                          <a:cs typeface="+mn-cs"/>
                        </a:rPr>
                        <a:t>madre</a:t>
                      </a:r>
                      <a:r>
                        <a:rPr lang="en-GB" sz="1200" b="1" kern="1200" dirty="0" smtClean="0">
                          <a:solidFill>
                            <a:schemeClr val="dk1"/>
                          </a:solidFill>
                          <a:effectLst/>
                          <a:latin typeface="+mn-lt"/>
                          <a:ea typeface="+mn-ea"/>
                          <a:cs typeface="+mn-cs"/>
                        </a:rPr>
                        <a:t> le </a:t>
                      </a:r>
                      <a:r>
                        <a:rPr lang="en-GB" sz="1200" b="1" kern="1200" dirty="0" err="1" smtClean="0">
                          <a:solidFill>
                            <a:schemeClr val="dk1"/>
                          </a:solidFill>
                          <a:effectLst/>
                          <a:latin typeface="+mn-lt"/>
                          <a:ea typeface="+mn-ea"/>
                          <a:cs typeface="+mn-cs"/>
                        </a:rPr>
                        <a:t>encanta</a:t>
                      </a:r>
                      <a:r>
                        <a:rPr lang="en-GB" sz="1200" b="1" kern="1200" dirty="0" smtClean="0">
                          <a:solidFill>
                            <a:schemeClr val="dk1"/>
                          </a:solidFill>
                          <a:effectLst/>
                          <a:latin typeface="+mn-lt"/>
                          <a:ea typeface="+mn-ea"/>
                          <a:cs typeface="+mn-cs"/>
                        </a:rPr>
                        <a:t>…</a:t>
                      </a:r>
                      <a:r>
                        <a:rPr lang="en-GB" sz="1200" b="1" dirty="0" smtClean="0"/>
                        <a:t/>
                      </a:r>
                      <a:br>
                        <a:rPr lang="en-GB" sz="1200" b="1" dirty="0" smtClean="0"/>
                      </a:br>
                      <a:r>
                        <a:rPr lang="en-GB" sz="1200" b="0" dirty="0" smtClean="0"/>
                        <a:t>Verbs of opinion in the past: </a:t>
                      </a:r>
                      <a:r>
                        <a:rPr lang="en-GB" sz="1200" b="1" dirty="0" smtClean="0"/>
                        <a:t>me </a:t>
                      </a:r>
                      <a:r>
                        <a:rPr lang="en-GB" sz="1200" b="1" dirty="0" err="1" smtClean="0"/>
                        <a:t>gustó</a:t>
                      </a:r>
                      <a:r>
                        <a:rPr lang="en-GB" sz="1200" b="1" dirty="0" smtClean="0"/>
                        <a:t>…</a:t>
                      </a:r>
                      <a:r>
                        <a:rPr lang="en-GB" sz="1200" b="0" dirty="0" smtClean="0"/>
                        <a:t/>
                      </a:r>
                      <a:br>
                        <a:rPr lang="en-GB" sz="1200" b="0" dirty="0" smtClean="0"/>
                      </a:br>
                      <a:r>
                        <a:rPr lang="en-GB" sz="1200" b="1" dirty="0" smtClean="0"/>
                        <a:t>Lo</a:t>
                      </a:r>
                      <a:r>
                        <a:rPr lang="en-GB" sz="1200" b="1" baseline="0" dirty="0" smtClean="0"/>
                        <a:t> que </a:t>
                      </a:r>
                      <a:r>
                        <a:rPr lang="en-GB" sz="1200" b="1" baseline="0" dirty="0" err="1" smtClean="0"/>
                        <a:t>más</a:t>
                      </a:r>
                      <a:r>
                        <a:rPr lang="en-GB" sz="1200" b="1" baseline="0" dirty="0" smtClean="0"/>
                        <a:t>/</a:t>
                      </a:r>
                      <a:r>
                        <a:rPr lang="en-GB" sz="1200" b="1" baseline="0" dirty="0" err="1" smtClean="0"/>
                        <a:t>menos</a:t>
                      </a:r>
                      <a:r>
                        <a:rPr lang="en-GB" sz="1200" b="1" baseline="0" dirty="0" smtClean="0"/>
                        <a:t> me </a:t>
                      </a:r>
                      <a:r>
                        <a:rPr lang="en-GB" sz="1200" b="1" baseline="0" dirty="0" err="1" smtClean="0"/>
                        <a:t>gusta</a:t>
                      </a:r>
                      <a:r>
                        <a:rPr lang="en-GB" sz="1200" b="1" baseline="0" dirty="0" smtClean="0"/>
                        <a:t>/</a:t>
                      </a:r>
                      <a:r>
                        <a:rPr lang="en-GB" sz="1200" b="1" baseline="0" dirty="0" err="1" smtClean="0"/>
                        <a:t>gustó</a:t>
                      </a:r>
                      <a:r>
                        <a:rPr lang="en-GB" sz="1200" b="1" baseline="0" dirty="0" smtClean="0"/>
                        <a:t> </a:t>
                      </a:r>
                      <a:r>
                        <a:rPr lang="en-GB" sz="1200" b="1" baseline="0" dirty="0" err="1" smtClean="0"/>
                        <a:t>es</a:t>
                      </a:r>
                      <a:r>
                        <a:rPr lang="en-GB" sz="1200" b="1" baseline="0" dirty="0" smtClean="0"/>
                        <a:t> que/</a:t>
                      </a:r>
                      <a:r>
                        <a:rPr lang="en-GB" sz="1200" b="1" baseline="0" dirty="0" err="1" smtClean="0"/>
                        <a:t>fue</a:t>
                      </a:r>
                      <a:r>
                        <a:rPr lang="en-GB" sz="1200" b="1" baseline="0" dirty="0" smtClean="0"/>
                        <a:t> que…</a:t>
                      </a:r>
                      <a:r>
                        <a:rPr lang="en-GB" sz="1200" b="0" baseline="0" dirty="0" smtClean="0"/>
                        <a:t/>
                      </a:r>
                      <a:br>
                        <a:rPr lang="en-GB" sz="1200" b="0" baseline="0" dirty="0" smtClean="0"/>
                      </a:br>
                      <a:r>
                        <a:rPr lang="en-GB" sz="1200" b="1" baseline="0" dirty="0" smtClean="0"/>
                        <a:t>para</a:t>
                      </a:r>
                      <a:r>
                        <a:rPr lang="en-GB" sz="1200" baseline="0" dirty="0" smtClean="0"/>
                        <a:t> + infinitive</a:t>
                      </a:r>
                      <a:r>
                        <a:rPr lang="en-GB" sz="1200" b="0" baseline="0" dirty="0" smtClean="0"/>
                        <a:t> – to explain something you do/did</a:t>
                      </a:r>
                      <a:br>
                        <a:rPr lang="en-GB" sz="1200" b="0" baseline="0" dirty="0" smtClean="0"/>
                      </a:br>
                      <a:r>
                        <a:rPr lang="en-GB" sz="1200" b="1" kern="1200" baseline="0" dirty="0" smtClean="0">
                          <a:solidFill>
                            <a:schemeClr val="dk1"/>
                          </a:solidFill>
                          <a:effectLst/>
                          <a:latin typeface="+mn-lt"/>
                          <a:ea typeface="+mn-ea"/>
                          <a:cs typeface="+mn-cs"/>
                        </a:rPr>
                        <a:t>un </a:t>
                      </a:r>
                      <a:r>
                        <a:rPr lang="en-GB" sz="1200" b="1" kern="1200" baseline="0" dirty="0" err="1" smtClean="0">
                          <a:solidFill>
                            <a:schemeClr val="dk1"/>
                          </a:solidFill>
                          <a:effectLst/>
                          <a:latin typeface="+mn-lt"/>
                          <a:ea typeface="+mn-ea"/>
                          <a:cs typeface="+mn-cs"/>
                        </a:rPr>
                        <a:t>poco</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poco</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bastante</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muy</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demasiado</a:t>
                      </a:r>
                      <a:r>
                        <a:rPr lang="en-GB" sz="1200" b="1" kern="1200" baseline="0" dirty="0" smtClean="0">
                          <a:solidFill>
                            <a:schemeClr val="dk1"/>
                          </a:solidFill>
                          <a:effectLst/>
                          <a:latin typeface="+mn-lt"/>
                          <a:ea typeface="+mn-ea"/>
                          <a:cs typeface="+mn-cs"/>
                        </a:rPr>
                        <a:t/>
                      </a:r>
                      <a:br>
                        <a:rPr lang="en-GB" sz="1200" b="1" kern="1200" baseline="0" dirty="0" smtClean="0">
                          <a:solidFill>
                            <a:schemeClr val="dk1"/>
                          </a:solidFill>
                          <a:effectLst/>
                          <a:latin typeface="+mn-lt"/>
                          <a:ea typeface="+mn-ea"/>
                          <a:cs typeface="+mn-cs"/>
                        </a:rPr>
                      </a:br>
                      <a:r>
                        <a:rPr lang="en-GB" sz="1200" b="0" kern="1200" baseline="0" dirty="0" smtClean="0">
                          <a:solidFill>
                            <a:schemeClr val="dk1"/>
                          </a:solidFill>
                          <a:effectLst/>
                          <a:latin typeface="+mn-lt"/>
                          <a:ea typeface="+mn-ea"/>
                          <a:cs typeface="+mn-cs"/>
                        </a:rPr>
                        <a:t>Exclamations: </a:t>
                      </a:r>
                      <a:r>
                        <a:rPr lang="en-GB" sz="1200" b="1" kern="1200" baseline="0" dirty="0" smtClean="0">
                          <a:solidFill>
                            <a:schemeClr val="dk1"/>
                          </a:solidFill>
                          <a:effectLst/>
                          <a:latin typeface="+mn-lt"/>
                          <a:ea typeface="+mn-ea"/>
                          <a:cs typeface="+mn-cs"/>
                        </a:rPr>
                        <a:t>¡</a:t>
                      </a:r>
                      <a:r>
                        <a:rPr lang="en-GB" sz="1200" b="1" kern="1200" baseline="0" dirty="0" err="1" smtClean="0">
                          <a:solidFill>
                            <a:schemeClr val="dk1"/>
                          </a:solidFill>
                          <a:effectLst/>
                          <a:latin typeface="+mn-lt"/>
                          <a:ea typeface="+mn-ea"/>
                          <a:cs typeface="+mn-cs"/>
                        </a:rPr>
                        <a:t>Qué</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miedo</a:t>
                      </a:r>
                      <a:r>
                        <a:rPr lang="en-GB" sz="1200" b="1" kern="1200" baseline="0" dirty="0" smtClean="0">
                          <a:solidFill>
                            <a:schemeClr val="dk1"/>
                          </a:solidFill>
                          <a:effectLst/>
                          <a:latin typeface="+mn-lt"/>
                          <a:ea typeface="+mn-ea"/>
                          <a:cs typeface="+mn-cs"/>
                        </a:rPr>
                        <a:t>! ¡Ni </a:t>
                      </a:r>
                      <a:r>
                        <a:rPr lang="en-GB" sz="1200" b="1" kern="1200" baseline="0" dirty="0" err="1" smtClean="0">
                          <a:solidFill>
                            <a:schemeClr val="dk1"/>
                          </a:solidFill>
                          <a:effectLst/>
                          <a:latin typeface="+mn-lt"/>
                          <a:ea typeface="+mn-ea"/>
                          <a:cs typeface="+mn-cs"/>
                        </a:rPr>
                        <a:t>hablar</a:t>
                      </a:r>
                      <a:r>
                        <a:rPr lang="en-GB" sz="1200" b="1" kern="1200" baseline="0" dirty="0" smtClean="0">
                          <a:solidFill>
                            <a:schemeClr val="dk1"/>
                          </a:solidFill>
                          <a:effectLst/>
                          <a:latin typeface="+mn-lt"/>
                          <a:ea typeface="+mn-ea"/>
                          <a:cs typeface="+mn-cs"/>
                        </a:rPr>
                        <a:t>!</a:t>
                      </a:r>
                      <a:r>
                        <a:rPr lang="en-GB" sz="1200" b="0" kern="1200" dirty="0" smtClean="0">
                          <a:solidFill>
                            <a:schemeClr val="dk1"/>
                          </a:solidFill>
                          <a:effectLst/>
                          <a:latin typeface="+mn-lt"/>
                          <a:ea typeface="+mn-ea"/>
                          <a:cs typeface="+mn-cs"/>
                        </a:rPr>
                        <a:t> </a:t>
                      </a:r>
                      <a:endParaRPr lang="en-GB" sz="1200" b="0" dirty="0" smtClean="0"/>
                    </a:p>
                  </a:txBody>
                  <a:tcPr anchor="ctr"/>
                </a:tc>
              </a:tr>
              <a:tr h="370840">
                <a:tc>
                  <a:txBody>
                    <a:bodyPr/>
                    <a:lstStyle/>
                    <a:p>
                      <a:r>
                        <a:rPr lang="en-GB" sz="1800" b="1" dirty="0" smtClean="0"/>
                        <a:t>V</a:t>
                      </a:r>
                      <a:r>
                        <a:rPr lang="en-GB" sz="1200" dirty="0" smtClean="0"/>
                        <a:t>ariety of structures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Verb + infinitive: </a:t>
                      </a:r>
                      <a:r>
                        <a:rPr lang="en-GB" sz="1200" b="1" dirty="0" smtClean="0"/>
                        <a:t>se </a:t>
                      </a:r>
                      <a:r>
                        <a:rPr lang="en-GB" sz="1200" b="1" dirty="0" err="1" smtClean="0"/>
                        <a:t>puede</a:t>
                      </a:r>
                      <a:r>
                        <a:rPr lang="en-GB" sz="1200" b="1" dirty="0" smtClean="0"/>
                        <a:t> / se </a:t>
                      </a:r>
                      <a:r>
                        <a:rPr lang="en-GB" sz="1200" b="1" dirty="0" err="1" smtClean="0"/>
                        <a:t>debe</a:t>
                      </a:r>
                      <a:r>
                        <a:rPr lang="en-GB" sz="1200" b="1" dirty="0" smtClean="0"/>
                        <a:t> / me </a:t>
                      </a:r>
                      <a:r>
                        <a:rPr lang="en-GB" sz="1200" b="1" dirty="0" err="1" smtClean="0"/>
                        <a:t>gusta</a:t>
                      </a:r>
                      <a:r>
                        <a:rPr lang="en-GB" sz="1200" b="1" dirty="0" smtClean="0"/>
                        <a:t> (etc.) / me </a:t>
                      </a:r>
                      <a:r>
                        <a:rPr lang="en-GB" sz="1200" b="1" dirty="0" err="1" smtClean="0"/>
                        <a:t>gustaría</a:t>
                      </a:r>
                      <a:r>
                        <a:rPr lang="en-GB" sz="1200" b="1" dirty="0" smtClean="0"/>
                        <a:t> / </a:t>
                      </a:r>
                      <a:r>
                        <a:rPr lang="en-GB" sz="1200" b="1" dirty="0" err="1" smtClean="0"/>
                        <a:t>tengo</a:t>
                      </a:r>
                      <a:r>
                        <a:rPr lang="en-GB" sz="1200" b="1" dirty="0" smtClean="0"/>
                        <a:t> que /</a:t>
                      </a:r>
                      <a:r>
                        <a:rPr lang="en-GB" sz="1200" b="1" dirty="0" err="1" smtClean="0"/>
                        <a:t>querer</a:t>
                      </a:r>
                      <a:r>
                        <a:rPr lang="en-GB" sz="1200" b="1" dirty="0" smtClean="0"/>
                        <a:t> /</a:t>
                      </a:r>
                      <a:r>
                        <a:rPr lang="en-GB" sz="1200" b="1" dirty="0" err="1" smtClean="0"/>
                        <a:t>poder</a:t>
                      </a:r>
                      <a:r>
                        <a:rPr lang="en-GB" sz="1200" b="1" dirty="0" smtClean="0"/>
                        <a:t> / </a:t>
                      </a:r>
                      <a:r>
                        <a:rPr lang="en-GB" sz="1200" b="1" dirty="0" err="1" smtClean="0"/>
                        <a:t>esperar</a:t>
                      </a:r>
                      <a:r>
                        <a:rPr lang="en-GB" sz="1200" b="1" dirty="0" smtClean="0"/>
                        <a:t> / </a:t>
                      </a:r>
                      <a:r>
                        <a:rPr lang="en-GB" sz="1200" b="1" dirty="0" err="1" smtClean="0"/>
                        <a:t>tener</a:t>
                      </a:r>
                      <a:r>
                        <a:rPr lang="en-GB" sz="1200" b="1" dirty="0" smtClean="0"/>
                        <a:t> la </a:t>
                      </a:r>
                      <a:r>
                        <a:rPr lang="en-GB" sz="1200" b="1" dirty="0" err="1" smtClean="0"/>
                        <a:t>intención</a:t>
                      </a:r>
                      <a:r>
                        <a:rPr lang="en-GB" sz="1200" b="1" baseline="0" dirty="0" smtClean="0"/>
                        <a:t> de /se </a:t>
                      </a:r>
                      <a:r>
                        <a:rPr lang="en-GB" sz="1200" b="1" baseline="0" dirty="0" err="1" smtClean="0"/>
                        <a:t>debería</a:t>
                      </a:r>
                      <a:r>
                        <a:rPr lang="en-GB" sz="1200" b="1" baseline="0" dirty="0" smtClean="0"/>
                        <a:t> / </a:t>
                      </a:r>
                      <a:r>
                        <a:rPr lang="en-GB" sz="1200" b="1" baseline="0" dirty="0" err="1" smtClean="0"/>
                        <a:t>quisiera</a:t>
                      </a:r>
                      <a:r>
                        <a:rPr lang="en-GB" sz="1200" b="1" baseline="0" dirty="0" smtClean="0"/>
                        <a:t> / hay que / </a:t>
                      </a:r>
                      <a:r>
                        <a:rPr lang="en-GB" sz="1200" b="1" baseline="0" dirty="0" err="1" smtClean="0"/>
                        <a:t>está</a:t>
                      </a:r>
                      <a:r>
                        <a:rPr lang="en-GB" sz="1200" b="1" baseline="0" dirty="0" smtClean="0"/>
                        <a:t> </a:t>
                      </a:r>
                      <a:r>
                        <a:rPr lang="en-GB" sz="1200" b="1" baseline="0" dirty="0" err="1" smtClean="0"/>
                        <a:t>prohibido</a:t>
                      </a:r>
                      <a:r>
                        <a:rPr lang="en-GB" sz="1200" b="1" baseline="0" dirty="0" smtClean="0"/>
                        <a:t>/</a:t>
                      </a:r>
                      <a:r>
                        <a:rPr lang="en-GB" sz="1200" b="1" baseline="0" dirty="0" err="1" smtClean="0"/>
                        <a:t>permitido</a:t>
                      </a:r>
                      <a:r>
                        <a:rPr lang="en-GB" sz="1200" b="1" baseline="0" dirty="0" smtClean="0"/>
                        <a:t> / </a:t>
                      </a:r>
                      <a:r>
                        <a:rPr lang="en-GB" sz="1200" b="1" baseline="0" dirty="0" err="1" smtClean="0"/>
                        <a:t>soler</a:t>
                      </a:r>
                      <a:r>
                        <a:rPr lang="en-GB" sz="1200" b="1" baseline="0" dirty="0" smtClean="0"/>
                        <a:t> / </a:t>
                      </a:r>
                      <a:r>
                        <a:rPr lang="en-GB" sz="1200" b="1" baseline="0" dirty="0" err="1" smtClean="0"/>
                        <a:t>acabar</a:t>
                      </a:r>
                      <a:r>
                        <a:rPr lang="en-GB" sz="1200" b="1" baseline="0" dirty="0" smtClean="0"/>
                        <a:t> de / </a:t>
                      </a:r>
                      <a:r>
                        <a:rPr lang="en-GB" sz="1200" b="1" baseline="0" dirty="0" err="1" smtClean="0"/>
                        <a:t>volver</a:t>
                      </a:r>
                      <a:r>
                        <a:rPr lang="en-GB" sz="1200" b="1" baseline="0" dirty="0" smtClean="0"/>
                        <a:t> a/ </a:t>
                      </a:r>
                      <a:r>
                        <a:rPr lang="en-GB" sz="1200" b="1" baseline="0" dirty="0" err="1" smtClean="0"/>
                        <a:t>empezar</a:t>
                      </a:r>
                      <a:r>
                        <a:rPr lang="en-GB" sz="1200" b="1" baseline="0" dirty="0" smtClean="0"/>
                        <a:t> a / </a:t>
                      </a:r>
                      <a:r>
                        <a:rPr lang="en-GB" sz="1200" b="1" baseline="0" dirty="0" err="1" smtClean="0"/>
                        <a:t>dejar</a:t>
                      </a:r>
                      <a:r>
                        <a:rPr lang="en-GB" sz="1200" b="1" baseline="0" dirty="0" smtClean="0"/>
                        <a:t> de / </a:t>
                      </a:r>
                      <a:r>
                        <a:rPr lang="en-GB" sz="1200" b="1" baseline="0" dirty="0" err="1" smtClean="0"/>
                        <a:t>terminar</a:t>
                      </a:r>
                      <a:r>
                        <a:rPr lang="en-GB" sz="1200" b="1" baseline="0" dirty="0" smtClean="0"/>
                        <a:t> de / </a:t>
                      </a:r>
                      <a:r>
                        <a:rPr lang="en-GB" sz="1200" b="1" baseline="0" dirty="0" err="1" smtClean="0"/>
                        <a:t>decidir</a:t>
                      </a:r>
                      <a:endParaRPr lang="en-GB"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Comparatives – </a:t>
                      </a:r>
                      <a:r>
                        <a:rPr lang="en-GB" sz="1200" b="1" baseline="0" dirty="0" err="1" smtClean="0"/>
                        <a:t>más</a:t>
                      </a:r>
                      <a:r>
                        <a:rPr lang="en-GB" sz="1200" b="1" baseline="0" dirty="0" smtClean="0"/>
                        <a:t>/</a:t>
                      </a:r>
                      <a:r>
                        <a:rPr lang="en-GB" sz="1200" b="1" baseline="0" dirty="0" err="1" smtClean="0"/>
                        <a:t>menos</a:t>
                      </a:r>
                      <a:r>
                        <a:rPr lang="en-GB" sz="1200" b="1" baseline="0" dirty="0" smtClean="0"/>
                        <a:t> que, tan…</a:t>
                      </a:r>
                      <a:r>
                        <a:rPr lang="en-GB" sz="1200" b="1" baseline="0" dirty="0" err="1" smtClean="0"/>
                        <a:t>como</a:t>
                      </a:r>
                      <a:r>
                        <a:rPr lang="en-GB" sz="1200" b="1" baseline="0" dirty="0" smtClean="0"/>
                        <a:t>, </a:t>
                      </a:r>
                      <a:r>
                        <a:rPr lang="en-GB" sz="1200" b="1" baseline="0" dirty="0" err="1" smtClean="0"/>
                        <a:t>tanto</a:t>
                      </a:r>
                      <a:r>
                        <a:rPr lang="en-GB" sz="1200" b="1" baseline="0" dirty="0" smtClean="0"/>
                        <a:t>/a/</a:t>
                      </a:r>
                      <a:r>
                        <a:rPr lang="en-GB" sz="1200" b="1" baseline="0" dirty="0" err="1" smtClean="0"/>
                        <a:t>os</a:t>
                      </a:r>
                      <a:r>
                        <a:rPr lang="en-GB" sz="1200" b="1" baseline="0" dirty="0" smtClean="0"/>
                        <a:t>/as +</a:t>
                      </a:r>
                      <a:r>
                        <a:rPr lang="en-GB" sz="1200" baseline="0" dirty="0" smtClean="0"/>
                        <a:t> noun + </a:t>
                      </a:r>
                      <a:r>
                        <a:rPr lang="en-GB" sz="1200" b="1" baseline="0" dirty="0" err="1" smtClean="0"/>
                        <a:t>como</a:t>
                      </a:r>
                      <a:r>
                        <a:rPr lang="en-GB" sz="1200" baseline="0" dirty="0" smtClean="0"/>
                        <a:t/>
                      </a:r>
                      <a:br>
                        <a:rPr lang="en-GB" sz="1200" baseline="0" dirty="0" smtClean="0"/>
                      </a:br>
                      <a:r>
                        <a:rPr lang="en-GB" sz="1200" baseline="0" dirty="0" smtClean="0"/>
                        <a:t>Superlatives – </a:t>
                      </a:r>
                      <a:r>
                        <a:rPr lang="en-GB" sz="1200" b="1" baseline="0" dirty="0" smtClean="0"/>
                        <a:t>el/la </a:t>
                      </a:r>
                      <a:r>
                        <a:rPr lang="en-GB" sz="1200" b="1" baseline="0" dirty="0" err="1" smtClean="0"/>
                        <a:t>menos</a:t>
                      </a:r>
                      <a:r>
                        <a:rPr lang="en-GB" sz="1200" b="1" baseline="0" dirty="0" smtClean="0"/>
                        <a:t>…/</a:t>
                      </a:r>
                      <a:r>
                        <a:rPr lang="en-GB" sz="1200" b="1" baseline="0" dirty="0" err="1" smtClean="0"/>
                        <a:t>más</a:t>
                      </a:r>
                      <a:r>
                        <a:rPr lang="en-GB" sz="1200" b="1" baseline="0" dirty="0" smtClean="0"/>
                        <a:t>, el/la </a:t>
                      </a:r>
                      <a:r>
                        <a:rPr lang="en-GB" sz="1200" b="1" baseline="0" dirty="0" err="1" smtClean="0"/>
                        <a:t>mejor</a:t>
                      </a:r>
                      <a:r>
                        <a:rPr lang="en-GB" sz="1200" b="1" baseline="0" dirty="0" smtClean="0"/>
                        <a:t>/</a:t>
                      </a:r>
                      <a:r>
                        <a:rPr lang="en-GB" sz="1200" b="1" baseline="0" dirty="0" err="1" smtClean="0"/>
                        <a:t>peor</a:t>
                      </a:r>
                      <a:r>
                        <a:rPr lang="en-GB" sz="1200" b="1" baseline="0" dirty="0" smtClean="0"/>
                        <a:t>  </a:t>
                      </a:r>
                      <a:r>
                        <a:rPr lang="en-GB" sz="1200" b="0" baseline="0" dirty="0" smtClean="0"/>
                        <a:t>Absolute superlatives:  </a:t>
                      </a:r>
                      <a:r>
                        <a:rPr lang="en-GB" sz="1200" b="1" baseline="0" dirty="0" err="1" smtClean="0"/>
                        <a:t>muchísimo</a:t>
                      </a:r>
                      <a:r>
                        <a:rPr lang="en-GB" sz="1200" b="1" baseline="0" dirty="0" smtClean="0"/>
                        <a:t> / </a:t>
                      </a:r>
                      <a:r>
                        <a:rPr lang="en-GB" sz="1200" b="1" baseline="0" dirty="0" err="1" smtClean="0"/>
                        <a:t>importantísimo</a:t>
                      </a:r>
                      <a:r>
                        <a:rPr lang="en-GB" sz="1200" b="1" baseline="0" dirty="0" smtClean="0"/>
                        <a:t/>
                      </a:r>
                      <a:br>
                        <a:rPr lang="en-GB" sz="1200" b="1" baseline="0" dirty="0" smtClean="0"/>
                      </a:br>
                      <a:r>
                        <a:rPr lang="en-GB" sz="1200" b="0" baseline="0" dirty="0" smtClean="0"/>
                        <a:t>R</a:t>
                      </a:r>
                      <a:r>
                        <a:rPr lang="en-GB" sz="1200" baseline="0" dirty="0" smtClean="0"/>
                        <a:t>ange of negatives: </a:t>
                      </a:r>
                      <a:r>
                        <a:rPr lang="en-GB" sz="1200" b="1" baseline="0" dirty="0" smtClean="0"/>
                        <a:t>no…nada, </a:t>
                      </a:r>
                      <a:r>
                        <a:rPr lang="en-GB" sz="1200" b="1" baseline="0" dirty="0" err="1" smtClean="0"/>
                        <a:t>nunca</a:t>
                      </a:r>
                      <a:r>
                        <a:rPr lang="en-GB" sz="1200" b="1" baseline="0" dirty="0" smtClean="0"/>
                        <a:t>, </a:t>
                      </a:r>
                      <a:r>
                        <a:rPr lang="en-GB" sz="1200" b="1" baseline="0" dirty="0" err="1" smtClean="0"/>
                        <a:t>nadie</a:t>
                      </a:r>
                      <a:r>
                        <a:rPr lang="en-GB" sz="1200" b="1" baseline="0" dirty="0" smtClean="0"/>
                        <a:t>, </a:t>
                      </a:r>
                      <a:r>
                        <a:rPr lang="en-GB" sz="1200" b="1" baseline="0" dirty="0" err="1" smtClean="0"/>
                        <a:t>ningún</a:t>
                      </a:r>
                      <a:r>
                        <a:rPr lang="en-GB" sz="1200" b="1" baseline="0" dirty="0" smtClean="0"/>
                        <a:t>/</a:t>
                      </a:r>
                      <a:r>
                        <a:rPr lang="en-GB" sz="1200" b="1" baseline="0" dirty="0" err="1" smtClean="0"/>
                        <a:t>ninguna</a:t>
                      </a:r>
                      <a:r>
                        <a:rPr lang="en-GB" sz="1200" b="1" baseline="0" dirty="0" smtClean="0"/>
                        <a:t>, </a:t>
                      </a:r>
                      <a:r>
                        <a:rPr lang="en-GB" sz="1200" b="1" baseline="0" dirty="0" err="1" smtClean="0"/>
                        <a:t>ni</a:t>
                      </a:r>
                      <a:r>
                        <a:rPr lang="en-GB" sz="1200" b="1" baseline="0" dirty="0" smtClean="0"/>
                        <a:t>…</a:t>
                      </a:r>
                      <a:r>
                        <a:rPr lang="en-GB" sz="1200" b="1" baseline="0" dirty="0" err="1" smtClean="0"/>
                        <a:t>ni</a:t>
                      </a:r>
                      <a:r>
                        <a:rPr lang="en-GB" sz="1200" b="1" baseline="0" dirty="0" smtClean="0"/>
                        <a:t>…</a:t>
                      </a:r>
                      <a:br>
                        <a:rPr lang="en-GB" sz="1200" b="1" baseline="0" dirty="0" smtClean="0"/>
                      </a:br>
                      <a:r>
                        <a:rPr lang="en-GB" sz="1200" b="0" baseline="0" dirty="0" smtClean="0"/>
                        <a:t>D</a:t>
                      </a:r>
                      <a:r>
                        <a:rPr lang="en-GB" sz="1200" baseline="0" dirty="0" smtClean="0"/>
                        <a:t>irect and indirect object pronouns, </a:t>
                      </a:r>
                      <a:r>
                        <a:rPr lang="en-GB" sz="1200" baseline="0" dirty="0" err="1" smtClean="0"/>
                        <a:t>desde</a:t>
                      </a:r>
                      <a:r>
                        <a:rPr lang="en-GB" sz="1200" baseline="0" dirty="0" smtClean="0"/>
                        <a:t> </a:t>
                      </a:r>
                      <a:r>
                        <a:rPr lang="en-GB" sz="1200" baseline="0" dirty="0" err="1" smtClean="0"/>
                        <a:t>hace</a:t>
                      </a:r>
                      <a:r>
                        <a:rPr lang="en-GB" sz="1200" baseline="0" dirty="0" smtClean="0"/>
                        <a:t>, </a:t>
                      </a:r>
                      <a:r>
                        <a:rPr lang="en-GB" sz="1200" baseline="0" dirty="0" err="1" smtClean="0"/>
                        <a:t>desde</a:t>
                      </a:r>
                      <a:r>
                        <a:rPr lang="en-GB" sz="1200" baseline="0" dirty="0" smtClean="0"/>
                        <a:t> que, no solo…</a:t>
                      </a:r>
                      <a:r>
                        <a:rPr lang="en-GB" sz="1200" baseline="0" dirty="0" err="1" smtClean="0"/>
                        <a:t>sino</a:t>
                      </a:r>
                      <a:r>
                        <a:rPr lang="en-GB" sz="1200" baseline="0" dirty="0" smtClean="0"/>
                        <a:t> </a:t>
                      </a:r>
                      <a:r>
                        <a:rPr lang="en-GB" sz="1200" baseline="0" dirty="0" err="1" smtClean="0"/>
                        <a:t>también</a:t>
                      </a:r>
                      <a:r>
                        <a:rPr lang="en-GB" sz="1200" baseline="0" dirty="0" smtClean="0"/>
                        <a:t>..</a:t>
                      </a:r>
                      <a:endParaRPr lang="en-GB" sz="1200" dirty="0" smtClean="0"/>
                    </a:p>
                  </a:txBody>
                  <a:tcPr anchor="ctr"/>
                </a:tc>
              </a:tr>
              <a:tr h="370840">
                <a:tc>
                  <a:txBody>
                    <a:bodyPr/>
                    <a:lstStyle/>
                    <a:p>
                      <a:r>
                        <a:rPr lang="en-GB" sz="1800" b="1" dirty="0" smtClean="0"/>
                        <a:t>E</a:t>
                      </a:r>
                      <a:r>
                        <a:rPr lang="en-GB" sz="1200" dirty="0" smtClean="0"/>
                        <a:t>xtended sentences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1. Sentences with more than one tense (e.g.</a:t>
                      </a:r>
                      <a:r>
                        <a:rPr lang="en-GB" sz="1200" baseline="0" dirty="0" smtClean="0"/>
                        <a:t> </a:t>
                      </a:r>
                      <a:r>
                        <a:rPr lang="en-GB" sz="1200" b="1" baseline="0" dirty="0" smtClean="0"/>
                        <a:t>antes..</a:t>
                      </a:r>
                      <a:r>
                        <a:rPr lang="en-GB" sz="1200" b="1" baseline="0" dirty="0" err="1" smtClean="0"/>
                        <a:t>pero</a:t>
                      </a:r>
                      <a:r>
                        <a:rPr lang="en-GB" sz="1200" b="1" baseline="0" dirty="0" smtClean="0"/>
                        <a:t> </a:t>
                      </a:r>
                      <a:r>
                        <a:rPr lang="en-GB" sz="1200" b="1" baseline="0" dirty="0" err="1" smtClean="0"/>
                        <a:t>ahora</a:t>
                      </a:r>
                      <a:r>
                        <a:rPr lang="en-GB" sz="1200" baseline="0" dirty="0" smtClean="0"/>
                        <a:t>…)</a:t>
                      </a:r>
                      <a:r>
                        <a:rPr lang="en-GB" sz="1200" dirty="0" smtClean="0"/>
                        <a:t/>
                      </a:r>
                      <a:br>
                        <a:rPr lang="en-GB" sz="1200" dirty="0" smtClean="0"/>
                      </a:br>
                      <a:r>
                        <a:rPr lang="en-GB" sz="1200" dirty="0" smtClean="0"/>
                        <a:t>2. Comparing/referring</a:t>
                      </a:r>
                      <a:r>
                        <a:rPr lang="en-GB" sz="1200" baseline="0" dirty="0" smtClean="0"/>
                        <a:t> to </a:t>
                      </a:r>
                      <a:r>
                        <a:rPr lang="en-GB" sz="1200" dirty="0" smtClean="0"/>
                        <a:t>self and others</a:t>
                      </a:r>
                      <a:br>
                        <a:rPr lang="en-GB" sz="1200" dirty="0" smtClean="0"/>
                      </a:br>
                      <a:r>
                        <a:rPr lang="en-GB" sz="1200" dirty="0" smtClean="0"/>
                        <a:t>3.  Contrasting two points of view – </a:t>
                      </a:r>
                      <a:r>
                        <a:rPr lang="en-GB" sz="1200" b="1" dirty="0" err="1" smtClean="0"/>
                        <a:t>por</a:t>
                      </a:r>
                      <a:r>
                        <a:rPr lang="en-GB" sz="1200" b="1" dirty="0" smtClean="0"/>
                        <a:t> un </a:t>
                      </a:r>
                      <a:r>
                        <a:rPr lang="en-GB" sz="1200" b="1" dirty="0" err="1" smtClean="0"/>
                        <a:t>lado</a:t>
                      </a:r>
                      <a:r>
                        <a:rPr lang="en-GB" sz="1200" b="1" dirty="0" smtClean="0"/>
                        <a:t>…</a:t>
                      </a:r>
                      <a:r>
                        <a:rPr lang="en-GB" sz="1200" b="1" dirty="0" err="1" smtClean="0"/>
                        <a:t>por</a:t>
                      </a:r>
                      <a:r>
                        <a:rPr lang="en-GB" sz="1200" b="1" dirty="0" smtClean="0"/>
                        <a:t> </a:t>
                      </a:r>
                      <a:r>
                        <a:rPr lang="en-GB" sz="1200" b="1" dirty="0" err="1" smtClean="0"/>
                        <a:t>otro</a:t>
                      </a:r>
                      <a:r>
                        <a:rPr lang="en-GB" sz="1200" b="1" dirty="0" smtClean="0"/>
                        <a:t> </a:t>
                      </a:r>
                      <a:r>
                        <a:rPr lang="en-GB" sz="1200" b="1" dirty="0" err="1" smtClean="0"/>
                        <a:t>lado</a:t>
                      </a:r>
                      <a:r>
                        <a:rPr lang="en-GB" sz="1200" b="1" dirty="0" smtClean="0"/>
                        <a:t>, </a:t>
                      </a:r>
                      <a:r>
                        <a:rPr lang="en-GB" sz="1200" b="1" dirty="0" err="1" smtClean="0"/>
                        <a:t>una</a:t>
                      </a:r>
                      <a:r>
                        <a:rPr lang="en-GB" sz="1200" b="1" baseline="0" dirty="0" smtClean="0"/>
                        <a:t> </a:t>
                      </a:r>
                      <a:r>
                        <a:rPr lang="en-GB" sz="1200" b="1" baseline="0" dirty="0" err="1" smtClean="0"/>
                        <a:t>ventaja</a:t>
                      </a:r>
                      <a:r>
                        <a:rPr lang="en-GB" sz="1200" b="1" baseline="0" dirty="0" smtClean="0"/>
                        <a:t>…</a:t>
                      </a:r>
                      <a:r>
                        <a:rPr lang="en-GB" sz="1200" b="1" baseline="0" dirty="0" err="1" smtClean="0"/>
                        <a:t>otra</a:t>
                      </a:r>
                      <a:r>
                        <a:rPr lang="en-GB" sz="1200" b="1" baseline="0" dirty="0" smtClean="0"/>
                        <a:t> </a:t>
                      </a:r>
                      <a:r>
                        <a:rPr lang="en-GB" sz="1200" b="1" baseline="0" dirty="0" err="1" smtClean="0"/>
                        <a:t>ventaja</a:t>
                      </a:r>
                      <a:r>
                        <a:rPr lang="en-GB" sz="1200" b="1" dirty="0" smtClean="0"/>
                        <a:t/>
                      </a:r>
                      <a:br>
                        <a:rPr lang="en-GB" sz="1200" b="1" dirty="0" smtClean="0"/>
                      </a:br>
                      <a:r>
                        <a:rPr lang="en-GB" sz="1200" dirty="0" smtClean="0"/>
                        <a:t>4. Complex</a:t>
                      </a:r>
                      <a:r>
                        <a:rPr lang="en-GB" sz="1200" baseline="0" dirty="0" smtClean="0"/>
                        <a:t> sentences with: </a:t>
                      </a:r>
                      <a:r>
                        <a:rPr lang="en-GB" sz="1200" b="1" i="1" dirty="0" err="1" smtClean="0"/>
                        <a:t>porque</a:t>
                      </a:r>
                      <a:r>
                        <a:rPr lang="en-GB" sz="1200" b="1" i="1" dirty="0" smtClean="0"/>
                        <a:t>,</a:t>
                      </a:r>
                      <a:r>
                        <a:rPr lang="en-GB" sz="1200" b="1" i="1" baseline="0" dirty="0" smtClean="0"/>
                        <a:t> </a:t>
                      </a:r>
                      <a:r>
                        <a:rPr lang="en-GB" sz="1200" b="1" i="1" baseline="0" dirty="0" err="1" smtClean="0"/>
                        <a:t>ya</a:t>
                      </a:r>
                      <a:r>
                        <a:rPr lang="en-GB" sz="1200" b="1" i="1" baseline="0" dirty="0" smtClean="0"/>
                        <a:t> que, dado que, </a:t>
                      </a:r>
                      <a:r>
                        <a:rPr lang="en-GB" sz="1200" b="1" i="1" baseline="0" dirty="0" err="1" smtClean="0"/>
                        <a:t>aunque</a:t>
                      </a:r>
                      <a:r>
                        <a:rPr lang="en-GB" sz="1200" b="1" i="1" baseline="0" dirty="0" smtClean="0"/>
                        <a:t>, </a:t>
                      </a:r>
                      <a:r>
                        <a:rPr lang="en-GB" sz="1200" b="1" i="1" baseline="0" dirty="0" err="1" smtClean="0"/>
                        <a:t>cuando</a:t>
                      </a:r>
                      <a:r>
                        <a:rPr lang="en-GB" sz="1200" b="1" i="1" baseline="0" dirty="0" smtClean="0"/>
                        <a:t>, </a:t>
                      </a:r>
                      <a:r>
                        <a:rPr lang="en-GB" sz="1200" b="1" i="1" baseline="0" dirty="0" err="1" smtClean="0"/>
                        <a:t>donde</a:t>
                      </a:r>
                      <a:r>
                        <a:rPr lang="en-GB" sz="1200" b="1" i="1" baseline="0" dirty="0" smtClean="0"/>
                        <a:t>, que, </a:t>
                      </a:r>
                      <a:r>
                        <a:rPr lang="en-GB" sz="1200" b="1" i="1" baseline="0" dirty="0" err="1" smtClean="0"/>
                        <a:t>si</a:t>
                      </a:r>
                      <a:r>
                        <a:rPr lang="en-GB" sz="1200" b="1" i="1" baseline="0" dirty="0" smtClean="0"/>
                        <a:t> </a:t>
                      </a:r>
                      <a:br>
                        <a:rPr lang="en-GB" sz="1200" b="1" i="1" baseline="0" dirty="0" smtClean="0"/>
                      </a:br>
                      <a:r>
                        <a:rPr lang="en-GB" sz="1200" baseline="0" dirty="0" smtClean="0"/>
                        <a:t>(&amp; some that need the subjunctive: </a:t>
                      </a:r>
                      <a:r>
                        <a:rPr lang="en-GB" sz="1200" b="1" i="1" baseline="0" dirty="0" smtClean="0"/>
                        <a:t>para que, antes de que, con </a:t>
                      </a:r>
                      <a:r>
                        <a:rPr lang="en-GB" sz="1200" b="1" i="1" baseline="0" dirty="0" err="1" smtClean="0"/>
                        <a:t>tal</a:t>
                      </a:r>
                      <a:r>
                        <a:rPr lang="en-GB" sz="1200" b="1" i="1" baseline="0" dirty="0" smtClean="0"/>
                        <a:t> de que, </a:t>
                      </a:r>
                      <a:r>
                        <a:rPr lang="en-GB" sz="1200" b="1" i="1" baseline="0" dirty="0" err="1" smtClean="0"/>
                        <a:t>siempre</a:t>
                      </a:r>
                      <a:r>
                        <a:rPr lang="en-GB" sz="1200" b="1" i="1" baseline="0" dirty="0" smtClean="0"/>
                        <a:t> que, hasta que</a:t>
                      </a:r>
                      <a:r>
                        <a:rPr lang="en-GB" sz="1200" baseline="0" dirty="0" smtClean="0"/>
                        <a:t>)</a:t>
                      </a:r>
                      <a:br>
                        <a:rPr lang="en-GB" sz="1200" baseline="0" dirty="0" smtClean="0"/>
                      </a:br>
                      <a:r>
                        <a:rPr lang="en-GB" sz="1200" baseline="0" dirty="0" smtClean="0"/>
                        <a:t>5. Phrases which introduce the subjunctive, e.g. </a:t>
                      </a:r>
                      <a:r>
                        <a:rPr lang="en-GB" sz="1100" b="1" kern="1200" dirty="0" err="1" smtClean="0">
                          <a:solidFill>
                            <a:schemeClr val="dk1"/>
                          </a:solidFill>
                          <a:effectLst/>
                          <a:latin typeface="+mn-lt"/>
                          <a:ea typeface="+mn-ea"/>
                          <a:cs typeface="+mn-cs"/>
                        </a:rPr>
                        <a:t>Es</a:t>
                      </a:r>
                      <a:r>
                        <a:rPr lang="en-GB" sz="1100" b="1" kern="1200" dirty="0" smtClean="0">
                          <a:solidFill>
                            <a:schemeClr val="dk1"/>
                          </a:solidFill>
                          <a:effectLst/>
                          <a:latin typeface="+mn-lt"/>
                          <a:ea typeface="+mn-ea"/>
                          <a:cs typeface="+mn-cs"/>
                        </a:rPr>
                        <a:t> </a:t>
                      </a:r>
                      <a:r>
                        <a:rPr lang="en-GB" sz="1100" b="1" kern="1200" dirty="0" err="1" smtClean="0">
                          <a:solidFill>
                            <a:schemeClr val="dk1"/>
                          </a:solidFill>
                          <a:effectLst/>
                          <a:latin typeface="+mn-lt"/>
                          <a:ea typeface="+mn-ea"/>
                          <a:cs typeface="+mn-cs"/>
                        </a:rPr>
                        <a:t>importante</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(It is important that …)</a:t>
                      </a:r>
                      <a:r>
                        <a:rPr lang="en-GB" sz="1100" kern="1200" dirty="0" smtClean="0">
                          <a:solidFill>
                            <a:schemeClr val="dk1"/>
                          </a:solidFill>
                          <a:effectLst/>
                          <a:latin typeface="+mn-lt"/>
                          <a:ea typeface="+mn-ea"/>
                          <a:cs typeface="+mn-cs"/>
                        </a:rPr>
                        <a:t/>
                      </a:r>
                      <a:br>
                        <a:rPr lang="en-GB" sz="1100" kern="1200" dirty="0" smtClean="0">
                          <a:solidFill>
                            <a:schemeClr val="dk1"/>
                          </a:solidFill>
                          <a:effectLst/>
                          <a:latin typeface="+mn-lt"/>
                          <a:ea typeface="+mn-ea"/>
                          <a:cs typeface="+mn-cs"/>
                        </a:rPr>
                      </a:br>
                      <a:r>
                        <a:rPr lang="en-GB" sz="1100" b="1" kern="1200" dirty="0" err="1" smtClean="0">
                          <a:solidFill>
                            <a:schemeClr val="dk1"/>
                          </a:solidFill>
                          <a:effectLst/>
                          <a:latin typeface="+mn-lt"/>
                          <a:ea typeface="+mn-ea"/>
                          <a:cs typeface="+mn-cs"/>
                        </a:rPr>
                        <a:t>Es</a:t>
                      </a:r>
                      <a:r>
                        <a:rPr lang="en-GB" sz="1100" b="1" kern="1200" dirty="0" smtClean="0">
                          <a:solidFill>
                            <a:schemeClr val="dk1"/>
                          </a:solidFill>
                          <a:effectLst/>
                          <a:latin typeface="+mn-lt"/>
                          <a:ea typeface="+mn-ea"/>
                          <a:cs typeface="+mn-cs"/>
                        </a:rPr>
                        <a:t> probable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(It is likely that …) </a:t>
                      </a:r>
                      <a:r>
                        <a:rPr lang="en-GB" sz="1100" b="1" kern="1200" dirty="0" err="1" smtClean="0">
                          <a:solidFill>
                            <a:schemeClr val="dk1"/>
                          </a:solidFill>
                          <a:effectLst/>
                          <a:latin typeface="+mn-lt"/>
                          <a:ea typeface="+mn-ea"/>
                          <a:cs typeface="+mn-cs"/>
                        </a:rPr>
                        <a:t>Espero</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hope that …) </a:t>
                      </a:r>
                      <a:r>
                        <a:rPr lang="en-GB" sz="1100" b="1" kern="1200" dirty="0" err="1" smtClean="0">
                          <a:solidFill>
                            <a:schemeClr val="dk1"/>
                          </a:solidFill>
                          <a:effectLst/>
                          <a:latin typeface="+mn-lt"/>
                          <a:ea typeface="+mn-ea"/>
                          <a:cs typeface="+mn-cs"/>
                        </a:rPr>
                        <a:t>Quiero</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want …) </a:t>
                      </a:r>
                      <a:r>
                        <a:rPr lang="en-GB" sz="1100" b="1" kern="1200" dirty="0" smtClean="0">
                          <a:solidFill>
                            <a:schemeClr val="dk1"/>
                          </a:solidFill>
                          <a:effectLst/>
                          <a:latin typeface="+mn-lt"/>
                          <a:ea typeface="+mn-ea"/>
                          <a:cs typeface="+mn-cs"/>
                        </a:rPr>
                        <a:t>No </a:t>
                      </a:r>
                      <a:r>
                        <a:rPr lang="en-GB" sz="1100" b="1" kern="1200" dirty="0" err="1" smtClean="0">
                          <a:solidFill>
                            <a:schemeClr val="dk1"/>
                          </a:solidFill>
                          <a:effectLst/>
                          <a:latin typeface="+mn-lt"/>
                          <a:ea typeface="+mn-ea"/>
                          <a:cs typeface="+mn-cs"/>
                        </a:rPr>
                        <a:t>creo</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don’t believe that …), </a:t>
                      </a:r>
                      <a:r>
                        <a:rPr lang="en-GB" sz="1100" b="1" i="0" kern="1200" dirty="0" smtClean="0">
                          <a:solidFill>
                            <a:schemeClr val="dk1"/>
                          </a:solidFill>
                          <a:effectLst/>
                          <a:latin typeface="+mn-lt"/>
                          <a:ea typeface="+mn-ea"/>
                          <a:cs typeface="+mn-cs"/>
                        </a:rPr>
                        <a:t>Me </a:t>
                      </a:r>
                      <a:r>
                        <a:rPr lang="en-GB" sz="1100" b="1" i="0" kern="1200" dirty="0" err="1" smtClean="0">
                          <a:solidFill>
                            <a:schemeClr val="dk1"/>
                          </a:solidFill>
                          <a:effectLst/>
                          <a:latin typeface="+mn-lt"/>
                          <a:ea typeface="+mn-ea"/>
                          <a:cs typeface="+mn-cs"/>
                        </a:rPr>
                        <a:t>molesta</a:t>
                      </a:r>
                      <a:r>
                        <a:rPr lang="en-GB" sz="1100" b="1" i="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que…, </a:t>
                      </a:r>
                      <a:r>
                        <a:rPr lang="en-GB" sz="1100" b="1" i="0" kern="1200" dirty="0" smtClean="0">
                          <a:solidFill>
                            <a:schemeClr val="dk1"/>
                          </a:solidFill>
                          <a:effectLst/>
                          <a:latin typeface="+mn-lt"/>
                          <a:ea typeface="+mn-ea"/>
                          <a:cs typeface="+mn-cs"/>
                        </a:rPr>
                        <a:t>No </a:t>
                      </a:r>
                      <a:r>
                        <a:rPr lang="en-GB" sz="1100" b="1" i="0" kern="1200" dirty="0" err="1" smtClean="0">
                          <a:solidFill>
                            <a:schemeClr val="dk1"/>
                          </a:solidFill>
                          <a:effectLst/>
                          <a:latin typeface="+mn-lt"/>
                          <a:ea typeface="+mn-ea"/>
                          <a:cs typeface="+mn-cs"/>
                        </a:rPr>
                        <a:t>es</a:t>
                      </a:r>
                      <a:r>
                        <a:rPr lang="en-GB" sz="1100" b="1" i="0" kern="1200" dirty="0" smtClean="0">
                          <a:solidFill>
                            <a:schemeClr val="dk1"/>
                          </a:solidFill>
                          <a:effectLst/>
                          <a:latin typeface="+mn-lt"/>
                          <a:ea typeface="+mn-ea"/>
                          <a:cs typeface="+mn-cs"/>
                        </a:rPr>
                        <a:t> </a:t>
                      </a:r>
                      <a:r>
                        <a:rPr lang="en-GB" sz="1100" b="1" i="0" kern="1200" dirty="0" err="1" smtClean="0">
                          <a:solidFill>
                            <a:schemeClr val="dk1"/>
                          </a:solidFill>
                          <a:effectLst/>
                          <a:latin typeface="+mn-lt"/>
                          <a:ea typeface="+mn-ea"/>
                          <a:cs typeface="+mn-cs"/>
                        </a:rPr>
                        <a:t>justo</a:t>
                      </a:r>
                      <a:r>
                        <a:rPr lang="en-GB" sz="1100" b="1" i="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que…</a:t>
                      </a:r>
                      <a:br>
                        <a:rPr lang="en-GB" sz="1100" i="1" kern="1200" dirty="0" smtClean="0">
                          <a:solidFill>
                            <a:schemeClr val="dk1"/>
                          </a:solidFill>
                          <a:effectLst/>
                          <a:latin typeface="+mn-lt"/>
                          <a:ea typeface="+mn-ea"/>
                          <a:cs typeface="+mn-cs"/>
                        </a:rPr>
                      </a:br>
                      <a:r>
                        <a:rPr lang="en-GB" sz="1100" i="0" kern="1200" dirty="0" smtClean="0">
                          <a:solidFill>
                            <a:schemeClr val="dk1"/>
                          </a:solidFill>
                          <a:effectLst/>
                          <a:latin typeface="+mn-lt"/>
                          <a:ea typeface="+mn-ea"/>
                          <a:cs typeface="+mn-cs"/>
                        </a:rPr>
                        <a:t>6. Antes de / </a:t>
                      </a:r>
                      <a:r>
                        <a:rPr lang="en-GB" sz="1100" i="0" kern="1200" dirty="0" err="1" smtClean="0">
                          <a:solidFill>
                            <a:schemeClr val="dk1"/>
                          </a:solidFill>
                          <a:effectLst/>
                          <a:latin typeface="+mn-lt"/>
                          <a:ea typeface="+mn-ea"/>
                          <a:cs typeface="+mn-cs"/>
                        </a:rPr>
                        <a:t>Después</a:t>
                      </a:r>
                      <a:r>
                        <a:rPr lang="en-GB" sz="1100" i="0" kern="1200" dirty="0" smtClean="0">
                          <a:solidFill>
                            <a:schemeClr val="dk1"/>
                          </a:solidFill>
                          <a:effectLst/>
                          <a:latin typeface="+mn-lt"/>
                          <a:ea typeface="+mn-ea"/>
                          <a:cs typeface="+mn-cs"/>
                        </a:rPr>
                        <a:t> de + infinitive,…</a:t>
                      </a:r>
                    </a:p>
                  </a:txBody>
                  <a:tcPr anchor="ctr"/>
                </a:tc>
              </a:tr>
              <a:tr h="370840">
                <a:tc>
                  <a:txBody>
                    <a:bodyPr/>
                    <a:lstStyle/>
                    <a:p>
                      <a:r>
                        <a:rPr lang="en-GB" sz="1800" b="1" dirty="0" smtClean="0"/>
                        <a:t>I</a:t>
                      </a:r>
                      <a:r>
                        <a:rPr lang="en-GB" sz="1200" dirty="0" smtClean="0"/>
                        <a:t>nteresting vocabulary</a:t>
                      </a:r>
                      <a:endParaRPr lang="en-GB" sz="1200" dirty="0"/>
                    </a:p>
                  </a:txBody>
                  <a:tcPr anchor="ctr"/>
                </a:tc>
                <a:tc>
                  <a:txBody>
                    <a:bodyPr/>
                    <a:lstStyle/>
                    <a:p>
                      <a:r>
                        <a:rPr lang="en-GB" sz="1200" dirty="0" smtClean="0"/>
                        <a:t>A range</a:t>
                      </a:r>
                      <a:r>
                        <a:rPr lang="en-GB" sz="1200" baseline="0" dirty="0" smtClean="0"/>
                        <a:t> of more unusual verbs and adjectives, and idioms</a:t>
                      </a:r>
                      <a:endParaRPr lang="en-GB" sz="1200"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smtClean="0"/>
                        <a:t>T</a:t>
                      </a:r>
                      <a:r>
                        <a:rPr lang="en-GB" sz="1200" dirty="0" smtClean="0"/>
                        <a:t>enses</a:t>
                      </a:r>
                      <a:endParaRPr lang="en-GB" sz="1200" dirty="0" smtClean="0">
                        <a:solidFill>
                          <a:prstClr val="black"/>
                        </a:solidFill>
                        <a:latin typeface="Tw Cen MT" panose="020B0602020104020603" pitchFamily="34" charset="0"/>
                      </a:endParaRPr>
                    </a:p>
                  </a:txBody>
                  <a:tcPr anchor="ctr"/>
                </a:tc>
                <a:tc>
                  <a:txBody>
                    <a:bodyPr/>
                    <a:lstStyle/>
                    <a:p>
                      <a:r>
                        <a:rPr lang="en-GB" sz="1200" dirty="0" smtClean="0"/>
                        <a:t>present, present continuous, </a:t>
                      </a:r>
                      <a:r>
                        <a:rPr lang="en-GB" sz="1200" dirty="0" err="1" smtClean="0"/>
                        <a:t>preterite</a:t>
                      </a:r>
                      <a:r>
                        <a:rPr lang="en-GB" sz="1200" dirty="0" smtClean="0"/>
                        <a:t>, near future, future, imperfect, imperfect continuous, perfect,</a:t>
                      </a:r>
                      <a:r>
                        <a:rPr lang="en-GB" sz="1200" baseline="0" dirty="0" smtClean="0"/>
                        <a:t> pluperfect, impersonal verbs, present subjunctive, imperfect subjunctive ®, passive ®</a:t>
                      </a:r>
                      <a:endParaRPr lang="en-GB" sz="1200" dirty="0"/>
                    </a:p>
                  </a:txBody>
                  <a:tcPr anchor="ctr"/>
                </a:tc>
              </a:tr>
            </a:tbl>
          </a:graphicData>
        </a:graphic>
      </p:graphicFrame>
      <p:sp>
        <p:nvSpPr>
          <p:cNvPr id="6" name="TextBox 5"/>
          <p:cNvSpPr txBox="1"/>
          <p:nvPr/>
        </p:nvSpPr>
        <p:spPr>
          <a:xfrm>
            <a:off x="1362146" y="111773"/>
            <a:ext cx="4991100" cy="584775"/>
          </a:xfrm>
          <a:prstGeom prst="rect">
            <a:avLst/>
          </a:prstGeom>
          <a:noFill/>
        </p:spPr>
        <p:txBody>
          <a:bodyPr wrap="square" rtlCol="0">
            <a:spAutoFit/>
          </a:bodyPr>
          <a:lstStyle/>
          <a:p>
            <a:r>
              <a:rPr lang="en-GB" sz="3200" dirty="0" smtClean="0">
                <a:solidFill>
                  <a:prstClr val="black"/>
                </a:solidFill>
              </a:rPr>
              <a:t>Grade 8/9</a:t>
            </a:r>
            <a:endParaRPr lang="en-GB" sz="3200" dirty="0">
              <a:solidFill>
                <a:prstClr val="black"/>
              </a:solidFill>
            </a:endParaRPr>
          </a:p>
        </p:txBody>
      </p:sp>
    </p:spTree>
    <p:extLst>
      <p:ext uri="{BB962C8B-B14F-4D97-AF65-F5344CB8AC3E}">
        <p14:creationId xmlns:p14="http://schemas.microsoft.com/office/powerpoint/2010/main" val="36873151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tardcream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527" y="445865"/>
            <a:ext cx="1280160" cy="9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93" y="357803"/>
            <a:ext cx="619728" cy="575314"/>
          </a:xfrm>
          <a:prstGeom prst="rect">
            <a:avLst/>
          </a:prstGeom>
        </p:spPr>
      </p:pic>
      <p:graphicFrame>
        <p:nvGraphicFramePr>
          <p:cNvPr id="5" name="Table 4"/>
          <p:cNvGraphicFramePr>
            <a:graphicFrameLocks noGrp="1"/>
          </p:cNvGraphicFramePr>
          <p:nvPr>
            <p:extLst/>
          </p:nvPr>
        </p:nvGraphicFramePr>
        <p:xfrm>
          <a:off x="167714" y="1496714"/>
          <a:ext cx="8724124" cy="4968240"/>
        </p:xfrm>
        <a:graphic>
          <a:graphicData uri="http://schemas.openxmlformats.org/drawingml/2006/table">
            <a:tbl>
              <a:tblPr firstRow="1" bandRow="1">
                <a:tableStyleId>{C4B1156A-380E-4F78-BDF5-A606A8083BF9}</a:tableStyleId>
              </a:tblPr>
              <a:tblGrid>
                <a:gridCol w="2370949"/>
                <a:gridCol w="6353175"/>
              </a:tblGrid>
              <a:tr h="370840">
                <a:tc>
                  <a:txBody>
                    <a:bodyPr/>
                    <a:lstStyle/>
                    <a:p>
                      <a:r>
                        <a:rPr lang="en-GB" sz="2800" b="1" dirty="0" smtClean="0"/>
                        <a:t>L</a:t>
                      </a:r>
                      <a:r>
                        <a:rPr lang="en-GB" sz="1800" b="0" dirty="0" smtClean="0"/>
                        <a:t>inks</a:t>
                      </a:r>
                      <a:endParaRPr lang="en-GB" b="0" dirty="0"/>
                    </a:p>
                  </a:txBody>
                  <a:tcPr anchor="ctr"/>
                </a:tc>
                <a:tc>
                  <a:txBody>
                    <a:bodyPr/>
                    <a:lstStyle/>
                    <a:p>
                      <a:r>
                        <a:rPr lang="en-GB" b="0" dirty="0" smtClean="0"/>
                        <a:t>et,</a:t>
                      </a:r>
                      <a:r>
                        <a:rPr lang="en-GB" b="0" baseline="0" dirty="0" smtClean="0"/>
                        <a:t> </a:t>
                      </a:r>
                      <a:r>
                        <a:rPr lang="en-GB" b="0" baseline="0" dirty="0" err="1" smtClean="0"/>
                        <a:t>aussi</a:t>
                      </a:r>
                      <a:r>
                        <a:rPr lang="en-GB" b="0" dirty="0" smtClean="0"/>
                        <a:t>,</a:t>
                      </a:r>
                      <a:r>
                        <a:rPr lang="en-GB" b="0" baseline="0" dirty="0" smtClean="0"/>
                        <a:t> </a:t>
                      </a:r>
                      <a:r>
                        <a:rPr lang="en-GB" b="0" baseline="0" dirty="0" err="1" smtClean="0"/>
                        <a:t>mais</a:t>
                      </a:r>
                      <a:r>
                        <a:rPr lang="en-GB" b="0" baseline="0" dirty="0" smtClean="0"/>
                        <a:t>, </a:t>
                      </a:r>
                      <a:r>
                        <a:rPr lang="en-GB" b="0" baseline="0" dirty="0" err="1" smtClean="0"/>
                        <a:t>ou</a:t>
                      </a:r>
                      <a:r>
                        <a:rPr lang="en-GB" b="0" baseline="0" dirty="0" smtClean="0"/>
                        <a:t>, </a:t>
                      </a:r>
                      <a:r>
                        <a:rPr lang="en-GB" b="0" baseline="0" dirty="0" err="1" smtClean="0"/>
                        <a:t>en</a:t>
                      </a:r>
                      <a:r>
                        <a:rPr lang="en-GB" b="0" baseline="0" dirty="0" smtClean="0"/>
                        <a:t> plus, qui plus </a:t>
                      </a:r>
                      <a:r>
                        <a:rPr lang="en-GB" b="0" baseline="0" dirty="0" err="1" smtClean="0"/>
                        <a:t>est</a:t>
                      </a:r>
                      <a:r>
                        <a:rPr lang="en-GB" b="0" baseline="0" dirty="0" smtClean="0"/>
                        <a:t>, </a:t>
                      </a:r>
                      <a:r>
                        <a:rPr lang="en-GB" b="0" baseline="0" dirty="0" err="1" smtClean="0"/>
                        <a:t>cependant</a:t>
                      </a:r>
                      <a:r>
                        <a:rPr lang="en-GB" b="0" baseline="0" dirty="0" smtClean="0"/>
                        <a:t>, pour </a:t>
                      </a:r>
                      <a:r>
                        <a:rPr lang="en-GB" b="0" baseline="0" dirty="0" err="1" smtClean="0"/>
                        <a:t>cette</a:t>
                      </a:r>
                      <a:r>
                        <a:rPr lang="en-GB" b="0" baseline="0" dirty="0" smtClean="0"/>
                        <a:t> raison, </a:t>
                      </a:r>
                      <a:r>
                        <a:rPr lang="en-GB" b="0" baseline="0" dirty="0" err="1" smtClean="0"/>
                        <a:t>donc</a:t>
                      </a:r>
                      <a:r>
                        <a:rPr lang="en-GB" b="0" baseline="0" dirty="0" smtClean="0"/>
                        <a:t>, </a:t>
                      </a:r>
                      <a:r>
                        <a:rPr lang="en-GB" b="0" baseline="0" dirty="0" err="1" smtClean="0"/>
                        <a:t>d’abord</a:t>
                      </a:r>
                      <a:r>
                        <a:rPr lang="en-GB" b="0" baseline="0" dirty="0" smtClean="0"/>
                        <a:t>, </a:t>
                      </a:r>
                      <a:r>
                        <a:rPr lang="en-GB" b="0" baseline="0" dirty="0" err="1" smtClean="0"/>
                        <a:t>ensuite</a:t>
                      </a:r>
                      <a:r>
                        <a:rPr lang="en-GB" b="0" baseline="0" dirty="0" smtClean="0"/>
                        <a:t>, et </a:t>
                      </a:r>
                      <a:r>
                        <a:rPr lang="en-GB" b="0" baseline="0" dirty="0" err="1" smtClean="0"/>
                        <a:t>puis</a:t>
                      </a:r>
                      <a:r>
                        <a:rPr lang="en-GB" b="0" baseline="0" dirty="0" smtClean="0"/>
                        <a:t>, après, </a:t>
                      </a:r>
                      <a:r>
                        <a:rPr lang="en-GB" b="0" baseline="0" dirty="0" err="1" smtClean="0"/>
                        <a:t>enfin</a:t>
                      </a:r>
                      <a:r>
                        <a:rPr lang="en-GB" b="0" baseline="0" dirty="0" smtClean="0"/>
                        <a:t>, </a:t>
                      </a:r>
                      <a:r>
                        <a:rPr lang="en-GB" b="0" baseline="0" dirty="0" err="1" smtClean="0"/>
                        <a:t>souvent</a:t>
                      </a:r>
                      <a:r>
                        <a:rPr lang="en-GB" b="0" baseline="0" dirty="0" smtClean="0"/>
                        <a:t>, </a:t>
                      </a:r>
                      <a:r>
                        <a:rPr lang="en-GB" b="0" baseline="0" dirty="0" err="1" smtClean="0"/>
                        <a:t>quelque</a:t>
                      </a:r>
                      <a:r>
                        <a:rPr lang="en-GB" b="0" baseline="0" dirty="0" smtClean="0"/>
                        <a:t> </a:t>
                      </a:r>
                      <a:r>
                        <a:rPr lang="en-GB" b="0" baseline="0" dirty="0" err="1" smtClean="0"/>
                        <a:t>fois</a:t>
                      </a:r>
                      <a:r>
                        <a:rPr lang="en-GB" b="0" baseline="0" dirty="0" smtClean="0"/>
                        <a:t>, de temps </a:t>
                      </a:r>
                      <a:r>
                        <a:rPr lang="en-GB" b="0" baseline="0" dirty="0" err="1" smtClean="0"/>
                        <a:t>en</a:t>
                      </a:r>
                      <a:r>
                        <a:rPr lang="en-GB" b="0" baseline="0" dirty="0" smtClean="0"/>
                        <a:t> temps, </a:t>
                      </a:r>
                      <a:r>
                        <a:rPr lang="en-GB" b="0" baseline="0" dirty="0" err="1" smtClean="0"/>
                        <a:t>rarement</a:t>
                      </a:r>
                      <a:r>
                        <a:rPr lang="en-GB" b="0" baseline="0" dirty="0" smtClean="0"/>
                        <a:t>, </a:t>
                      </a:r>
                      <a:r>
                        <a:rPr lang="en-GB" b="0" baseline="0" dirty="0" err="1" smtClean="0"/>
                        <a:t>toujours</a:t>
                      </a:r>
                      <a:endParaRPr lang="en-GB" b="0" dirty="0"/>
                    </a:p>
                  </a:txBody>
                  <a:tcPr anchor="ctr"/>
                </a:tc>
              </a:tr>
              <a:tr h="370840">
                <a:tc>
                  <a:txBody>
                    <a:bodyPr/>
                    <a:lstStyle/>
                    <a:p>
                      <a:r>
                        <a:rPr lang="en-GB" sz="2800" b="1" dirty="0" smtClean="0"/>
                        <a:t>O</a:t>
                      </a:r>
                      <a:r>
                        <a:rPr lang="en-GB" sz="1800" dirty="0" smtClean="0"/>
                        <a:t>pinions and reasons</a:t>
                      </a:r>
                      <a:endParaRPr lang="en-GB" dirty="0"/>
                    </a:p>
                  </a:txBody>
                  <a:tcPr anchor="ctr"/>
                </a:tc>
                <a:tc>
                  <a:txBody>
                    <a:bodyPr/>
                    <a:lstStyle/>
                    <a:p>
                      <a:r>
                        <a:rPr lang="en-GB" sz="1800" b="0" kern="1200" dirty="0" smtClean="0">
                          <a:solidFill>
                            <a:schemeClr val="dk1"/>
                          </a:solidFill>
                          <a:effectLst/>
                          <a:latin typeface="+mn-lt"/>
                          <a:ea typeface="+mn-ea"/>
                          <a:cs typeface="+mn-cs"/>
                        </a:rPr>
                        <a:t>je</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crois</a:t>
                      </a:r>
                      <a:r>
                        <a:rPr lang="en-GB" sz="1800" b="0" kern="1200" dirty="0" smtClean="0">
                          <a:solidFill>
                            <a:schemeClr val="dk1"/>
                          </a:solidFill>
                          <a:effectLst/>
                          <a:latin typeface="+mn-lt"/>
                          <a:ea typeface="+mn-ea"/>
                          <a:cs typeface="+mn-cs"/>
                        </a:rPr>
                        <a:t> que</a:t>
                      </a:r>
                      <a:r>
                        <a:rPr lang="en-GB" sz="1800" b="0" kern="1200" baseline="0" dirty="0" smtClean="0">
                          <a:solidFill>
                            <a:schemeClr val="dk1"/>
                          </a:solidFill>
                          <a:effectLst/>
                          <a:latin typeface="+mn-lt"/>
                          <a:ea typeface="+mn-ea"/>
                          <a:cs typeface="+mn-cs"/>
                        </a:rPr>
                        <a:t> / je </a:t>
                      </a:r>
                      <a:r>
                        <a:rPr lang="en-GB" sz="1800" b="0" kern="1200" baseline="0" dirty="0" err="1" smtClean="0">
                          <a:solidFill>
                            <a:schemeClr val="dk1"/>
                          </a:solidFill>
                          <a:effectLst/>
                          <a:latin typeface="+mn-lt"/>
                          <a:ea typeface="+mn-ea"/>
                          <a:cs typeface="+mn-cs"/>
                        </a:rPr>
                        <a:t>pense</a:t>
                      </a:r>
                      <a:r>
                        <a:rPr lang="en-GB" sz="1800" b="0" kern="1200" baseline="0" dirty="0" smtClean="0">
                          <a:solidFill>
                            <a:schemeClr val="dk1"/>
                          </a:solidFill>
                          <a:effectLst/>
                          <a:latin typeface="+mn-lt"/>
                          <a:ea typeface="+mn-ea"/>
                          <a:cs typeface="+mn-cs"/>
                        </a:rPr>
                        <a:t> que / </a:t>
                      </a:r>
                      <a:r>
                        <a:rPr lang="en-GB" sz="1800" b="0" kern="1200" baseline="0" dirty="0" err="1" smtClean="0">
                          <a:solidFill>
                            <a:schemeClr val="dk1"/>
                          </a:solidFill>
                          <a:effectLst/>
                          <a:latin typeface="+mn-lt"/>
                          <a:ea typeface="+mn-ea"/>
                          <a:cs typeface="+mn-cs"/>
                        </a:rPr>
                        <a:t>il</a:t>
                      </a:r>
                      <a:r>
                        <a:rPr lang="en-GB" sz="1800" b="0" kern="1200" baseline="0" dirty="0" smtClean="0">
                          <a:solidFill>
                            <a:schemeClr val="dk1"/>
                          </a:solidFill>
                          <a:effectLst/>
                          <a:latin typeface="+mn-lt"/>
                          <a:ea typeface="+mn-ea"/>
                          <a:cs typeface="+mn-cs"/>
                        </a:rPr>
                        <a:t> me </a:t>
                      </a:r>
                      <a:r>
                        <a:rPr lang="en-GB" sz="1800" b="0" kern="1200" baseline="0" dirty="0" err="1" smtClean="0">
                          <a:solidFill>
                            <a:schemeClr val="dk1"/>
                          </a:solidFill>
                          <a:effectLst/>
                          <a:latin typeface="+mn-lt"/>
                          <a:ea typeface="+mn-ea"/>
                          <a:cs typeface="+mn-cs"/>
                        </a:rPr>
                        <a:t>semble</a:t>
                      </a:r>
                      <a:r>
                        <a:rPr lang="en-GB" sz="1800" b="0" kern="1200" baseline="0" dirty="0" smtClean="0">
                          <a:solidFill>
                            <a:schemeClr val="dk1"/>
                          </a:solidFill>
                          <a:effectLst/>
                          <a:latin typeface="+mn-lt"/>
                          <a:ea typeface="+mn-ea"/>
                          <a:cs typeface="+mn-cs"/>
                        </a:rPr>
                        <a:t> que / </a:t>
                      </a:r>
                      <a:r>
                        <a:rPr lang="en-GB" sz="1800" b="0" kern="1200" baseline="0" dirty="0" err="1" smtClean="0">
                          <a:solidFill>
                            <a:schemeClr val="dk1"/>
                          </a:solidFill>
                          <a:effectLst/>
                          <a:latin typeface="+mn-lt"/>
                          <a:ea typeface="+mn-ea"/>
                          <a:cs typeface="+mn-cs"/>
                        </a:rPr>
                        <a:t>il</a:t>
                      </a:r>
                      <a:r>
                        <a:rPr lang="en-GB" sz="1800" b="0" kern="1200" baseline="0" dirty="0" smtClean="0">
                          <a:solidFill>
                            <a:schemeClr val="dk1"/>
                          </a:solidFill>
                          <a:effectLst/>
                          <a:latin typeface="+mn-lt"/>
                          <a:ea typeface="+mn-ea"/>
                          <a:cs typeface="+mn-cs"/>
                        </a:rPr>
                        <a:t> me </a:t>
                      </a:r>
                      <a:r>
                        <a:rPr lang="en-GB" sz="1800" b="0" kern="1200" baseline="0" dirty="0" err="1" smtClean="0">
                          <a:solidFill>
                            <a:schemeClr val="dk1"/>
                          </a:solidFill>
                          <a:effectLst/>
                          <a:latin typeface="+mn-lt"/>
                          <a:ea typeface="+mn-ea"/>
                          <a:cs typeface="+mn-cs"/>
                        </a:rPr>
                        <a:t>paraît</a:t>
                      </a:r>
                      <a:r>
                        <a:rPr lang="en-GB" sz="1800" b="0" kern="1200" baseline="0" dirty="0" smtClean="0">
                          <a:solidFill>
                            <a:schemeClr val="dk1"/>
                          </a:solidFill>
                          <a:effectLst/>
                          <a:latin typeface="+mn-lt"/>
                          <a:ea typeface="+mn-ea"/>
                          <a:cs typeface="+mn-cs"/>
                        </a:rPr>
                        <a:t> que / A mon </a:t>
                      </a:r>
                      <a:r>
                        <a:rPr lang="en-GB" sz="1800" b="0" kern="1200" baseline="0" dirty="0" err="1" smtClean="0">
                          <a:solidFill>
                            <a:schemeClr val="dk1"/>
                          </a:solidFill>
                          <a:effectLst/>
                          <a:latin typeface="+mn-lt"/>
                          <a:ea typeface="+mn-ea"/>
                          <a:cs typeface="+mn-cs"/>
                        </a:rPr>
                        <a:t>avis</a:t>
                      </a:r>
                      <a:r>
                        <a:rPr lang="en-GB" sz="1800" b="0" kern="1200" baseline="0" dirty="0" smtClean="0">
                          <a:solidFill>
                            <a:schemeClr val="dk1"/>
                          </a:solidFill>
                          <a:effectLst/>
                          <a:latin typeface="+mn-lt"/>
                          <a:ea typeface="+mn-ea"/>
                          <a:cs typeface="+mn-cs"/>
                        </a:rPr>
                        <a:t> / </a:t>
                      </a:r>
                      <a:r>
                        <a:rPr lang="en-GB" sz="1800" b="0" kern="1200" baseline="0" dirty="0" err="1" smtClean="0">
                          <a:solidFill>
                            <a:schemeClr val="dk1"/>
                          </a:solidFill>
                          <a:effectLst/>
                          <a:latin typeface="+mn-lt"/>
                          <a:ea typeface="+mn-ea"/>
                          <a:cs typeface="+mn-cs"/>
                        </a:rPr>
                        <a:t>selon</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moi</a:t>
                      </a:r>
                      <a:r>
                        <a:rPr lang="en-GB" sz="1800" b="0" kern="1200" baseline="0" dirty="0" smtClean="0">
                          <a:solidFill>
                            <a:schemeClr val="dk1"/>
                          </a:solidFill>
                          <a:effectLst/>
                          <a:latin typeface="+mn-lt"/>
                          <a:ea typeface="+mn-ea"/>
                          <a:cs typeface="+mn-cs"/>
                        </a:rPr>
                        <a:t/>
                      </a:r>
                      <a:br>
                        <a:rPr lang="en-GB" sz="1800" b="0" kern="1200" baseline="0" dirty="0" smtClean="0">
                          <a:solidFill>
                            <a:schemeClr val="dk1"/>
                          </a:solidFill>
                          <a:effectLst/>
                          <a:latin typeface="+mn-lt"/>
                          <a:ea typeface="+mn-ea"/>
                          <a:cs typeface="+mn-cs"/>
                        </a:rPr>
                      </a:br>
                      <a:r>
                        <a:rPr lang="en-GB" sz="1800" b="0" kern="1200" baseline="0" dirty="0" smtClean="0">
                          <a:solidFill>
                            <a:schemeClr val="dk1"/>
                          </a:solidFill>
                          <a:effectLst/>
                          <a:latin typeface="+mn-lt"/>
                          <a:ea typeface="+mn-ea"/>
                          <a:cs typeface="+mn-cs"/>
                        </a:rPr>
                        <a:t>un </a:t>
                      </a:r>
                      <a:r>
                        <a:rPr lang="en-GB" sz="1800" b="0" kern="1200" baseline="0" dirty="0" err="1" smtClean="0">
                          <a:solidFill>
                            <a:schemeClr val="dk1"/>
                          </a:solidFill>
                          <a:effectLst/>
                          <a:latin typeface="+mn-lt"/>
                          <a:ea typeface="+mn-ea"/>
                          <a:cs typeface="+mn-cs"/>
                        </a:rPr>
                        <a:t>peu</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assez</a:t>
                      </a:r>
                      <a:r>
                        <a:rPr lang="en-GB" sz="1800" b="0" kern="1200" baseline="0" dirty="0" smtClean="0">
                          <a:solidFill>
                            <a:schemeClr val="dk1"/>
                          </a:solidFill>
                          <a:effectLst/>
                          <a:latin typeface="+mn-lt"/>
                          <a:ea typeface="+mn-ea"/>
                          <a:cs typeface="+mn-cs"/>
                        </a:rPr>
                        <a:t>, </a:t>
                      </a:r>
                      <a:r>
                        <a:rPr lang="en-GB" sz="1800" b="0" kern="1200" baseline="0" dirty="0" err="1" smtClean="0">
                          <a:solidFill>
                            <a:schemeClr val="dk1"/>
                          </a:solidFill>
                          <a:effectLst/>
                          <a:latin typeface="+mn-lt"/>
                          <a:ea typeface="+mn-ea"/>
                          <a:cs typeface="+mn-cs"/>
                        </a:rPr>
                        <a:t>très</a:t>
                      </a:r>
                      <a:r>
                        <a:rPr lang="en-GB" sz="1800" b="0" kern="1200" baseline="0" dirty="0" smtClean="0">
                          <a:solidFill>
                            <a:schemeClr val="dk1"/>
                          </a:solidFill>
                          <a:effectLst/>
                          <a:latin typeface="+mn-lt"/>
                          <a:ea typeface="+mn-ea"/>
                          <a:cs typeface="+mn-cs"/>
                        </a:rPr>
                        <a:t>, trop, </a:t>
                      </a:r>
                      <a:r>
                        <a:rPr lang="en-GB" sz="1800" b="0" kern="1200" baseline="0" dirty="0" err="1" smtClean="0">
                          <a:solidFill>
                            <a:schemeClr val="dk1"/>
                          </a:solidFill>
                          <a:effectLst/>
                          <a:latin typeface="+mn-lt"/>
                          <a:ea typeface="+mn-ea"/>
                          <a:cs typeface="+mn-cs"/>
                        </a:rPr>
                        <a:t>peu</a:t>
                      </a:r>
                      <a:endParaRPr lang="en-GB" b="0" dirty="0"/>
                    </a:p>
                  </a:txBody>
                  <a:tcPr anchor="ctr"/>
                </a:tc>
              </a:tr>
              <a:tr h="370840">
                <a:tc>
                  <a:txBody>
                    <a:bodyPr/>
                    <a:lstStyle/>
                    <a:p>
                      <a:r>
                        <a:rPr lang="en-GB" sz="2800" b="1" dirty="0" smtClean="0"/>
                        <a:t>V</a:t>
                      </a:r>
                      <a:r>
                        <a:rPr lang="en-GB" sz="1800" dirty="0" smtClean="0"/>
                        <a:t>ariety of structures</a:t>
                      </a:r>
                      <a:endParaRPr lang="en-GB" dirty="0"/>
                    </a:p>
                  </a:txBody>
                  <a:tcPr anchor="ctr"/>
                </a:tc>
                <a:tc>
                  <a:txBody>
                    <a:bodyPr/>
                    <a:lstStyle/>
                    <a:p>
                      <a:r>
                        <a:rPr lang="en-GB" dirty="0" smtClean="0"/>
                        <a:t>Verb + infinitive: o</a:t>
                      </a:r>
                      <a:r>
                        <a:rPr lang="en-GB" baseline="0" dirty="0" smtClean="0"/>
                        <a:t>n </a:t>
                      </a:r>
                      <a:r>
                        <a:rPr lang="en-GB" baseline="0" dirty="0" err="1" smtClean="0"/>
                        <a:t>peut</a:t>
                      </a:r>
                      <a:r>
                        <a:rPr lang="en-GB" dirty="0" smtClean="0"/>
                        <a:t> / on</a:t>
                      </a:r>
                      <a:r>
                        <a:rPr lang="en-GB" baseline="0" dirty="0" smtClean="0"/>
                        <a:t> </a:t>
                      </a:r>
                      <a:r>
                        <a:rPr lang="en-GB" baseline="0" dirty="0" err="1" smtClean="0"/>
                        <a:t>doit</a:t>
                      </a:r>
                      <a:r>
                        <a:rPr lang="en-GB" baseline="0" dirty="0" smtClean="0"/>
                        <a:t> / </a:t>
                      </a:r>
                      <a:r>
                        <a:rPr lang="en-GB" baseline="0" dirty="0" err="1" smtClean="0"/>
                        <a:t>il</a:t>
                      </a:r>
                      <a:r>
                        <a:rPr lang="en-GB" baseline="0" dirty="0" smtClean="0"/>
                        <a:t> </a:t>
                      </a:r>
                      <a:r>
                        <a:rPr lang="en-GB" baseline="0" dirty="0" err="1" smtClean="0"/>
                        <a:t>faut</a:t>
                      </a:r>
                      <a:r>
                        <a:rPr lang="en-GB" dirty="0" smtClean="0"/>
                        <a:t>/ </a:t>
                      </a:r>
                      <a:r>
                        <a:rPr lang="en-GB" dirty="0" err="1" smtClean="0"/>
                        <a:t>j’aime</a:t>
                      </a:r>
                      <a:r>
                        <a:rPr lang="en-GB" dirty="0" smtClean="0"/>
                        <a:t> (etc.) / je </a:t>
                      </a:r>
                      <a:r>
                        <a:rPr lang="en-GB" dirty="0" err="1" smtClean="0"/>
                        <a:t>voudrais</a:t>
                      </a:r>
                      <a:r>
                        <a:rPr lang="en-GB" dirty="0" smtClean="0"/>
                        <a:t> / </a:t>
                      </a:r>
                      <a:r>
                        <a:rPr lang="en-GB" dirty="0" err="1" smtClean="0"/>
                        <a:t>j’ai</a:t>
                      </a:r>
                      <a:r>
                        <a:rPr lang="en-GB" dirty="0" smtClean="0"/>
                        <a:t> </a:t>
                      </a:r>
                      <a:r>
                        <a:rPr lang="en-GB" dirty="0" err="1" smtClean="0"/>
                        <a:t>envie</a:t>
                      </a:r>
                      <a:r>
                        <a:rPr lang="en-GB" dirty="0" smtClean="0"/>
                        <a:t> de / </a:t>
                      </a:r>
                      <a:r>
                        <a:rPr lang="en-GB" dirty="0" err="1" smtClean="0"/>
                        <a:t>il</a:t>
                      </a:r>
                      <a:r>
                        <a:rPr lang="en-GB" dirty="0" smtClean="0"/>
                        <a:t> me </a:t>
                      </a:r>
                      <a:r>
                        <a:rPr lang="en-GB" dirty="0" err="1" smtClean="0"/>
                        <a:t>faut</a:t>
                      </a:r>
                      <a:r>
                        <a:rPr lang="en-GB" dirty="0" smtClean="0"/>
                        <a:t> /je </a:t>
                      </a:r>
                      <a:r>
                        <a:rPr lang="en-GB" dirty="0" err="1" smtClean="0"/>
                        <a:t>veux</a:t>
                      </a:r>
                      <a:r>
                        <a:rPr lang="en-GB" dirty="0" smtClean="0"/>
                        <a:t> /</a:t>
                      </a:r>
                      <a:r>
                        <a:rPr lang="en-GB" dirty="0" err="1" smtClean="0"/>
                        <a:t>j’espère</a:t>
                      </a:r>
                      <a:r>
                        <a:rPr lang="en-GB" dirty="0" smtClean="0"/>
                        <a:t> / </a:t>
                      </a:r>
                      <a:r>
                        <a:rPr lang="en-GB" dirty="0" err="1" smtClean="0"/>
                        <a:t>j’ai</a:t>
                      </a:r>
                      <a:r>
                        <a:rPr lang="en-GB" baseline="0" dirty="0" smtClean="0"/>
                        <a:t> </a:t>
                      </a:r>
                      <a:r>
                        <a:rPr lang="en-GB" baseline="0" dirty="0" err="1" smtClean="0"/>
                        <a:t>l’intention</a:t>
                      </a:r>
                      <a:r>
                        <a:rPr lang="en-GB" baseline="0" dirty="0" smtClean="0"/>
                        <a:t> de / je </a:t>
                      </a:r>
                      <a:r>
                        <a:rPr lang="en-GB" baseline="0" dirty="0" err="1" smtClean="0"/>
                        <a:t>devrais</a:t>
                      </a:r>
                      <a:r>
                        <a:rPr lang="en-GB" baseline="0" dirty="0" smtClean="0"/>
                        <a:t> / je </a:t>
                      </a:r>
                      <a:r>
                        <a:rPr lang="en-GB" baseline="0" dirty="0" err="1" smtClean="0"/>
                        <a:t>compte</a:t>
                      </a:r>
                      <a:r>
                        <a:rPr lang="en-GB" baseline="0" dirty="0" smtClean="0"/>
                        <a:t> </a:t>
                      </a:r>
                      <a:endParaRPr lang="en-GB" dirty="0" smtClean="0"/>
                    </a:p>
                    <a:p>
                      <a:r>
                        <a:rPr lang="en-GB" dirty="0" smtClean="0"/>
                        <a:t>Comparatives</a:t>
                      </a:r>
                      <a:r>
                        <a:rPr lang="en-GB" baseline="0" dirty="0" smtClean="0"/>
                        <a:t> – plus… que / </a:t>
                      </a:r>
                      <a:r>
                        <a:rPr lang="en-GB" baseline="0" dirty="0" err="1" smtClean="0"/>
                        <a:t>moins</a:t>
                      </a:r>
                      <a:r>
                        <a:rPr lang="en-GB" baseline="0" dirty="0" smtClean="0"/>
                        <a:t>… que / </a:t>
                      </a:r>
                      <a:r>
                        <a:rPr lang="en-GB" baseline="0" dirty="0" err="1" smtClean="0"/>
                        <a:t>meilleur</a:t>
                      </a:r>
                      <a:r>
                        <a:rPr lang="en-GB" baseline="0" dirty="0" smtClean="0"/>
                        <a:t> / </a:t>
                      </a:r>
                      <a:r>
                        <a:rPr lang="en-GB" baseline="0" dirty="0" err="1" smtClean="0"/>
                        <a:t>pire</a:t>
                      </a:r>
                      <a:r>
                        <a:rPr lang="en-GB" baseline="0" dirty="0" smtClean="0"/>
                        <a:t> </a:t>
                      </a:r>
                      <a:br>
                        <a:rPr lang="en-GB" baseline="0" dirty="0" smtClean="0"/>
                      </a:br>
                      <a:r>
                        <a:rPr lang="en-GB" baseline="0" dirty="0" smtClean="0"/>
                        <a:t>Superlatives – le/la/les plus…/</a:t>
                      </a:r>
                      <a:r>
                        <a:rPr lang="en-GB" baseline="0" dirty="0" err="1" smtClean="0"/>
                        <a:t>moins</a:t>
                      </a:r>
                      <a:r>
                        <a:rPr lang="en-GB" baseline="0" dirty="0" smtClean="0"/>
                        <a:t>… / le </a:t>
                      </a:r>
                      <a:r>
                        <a:rPr lang="en-GB" baseline="0" dirty="0" err="1" smtClean="0"/>
                        <a:t>meilleur</a:t>
                      </a:r>
                      <a:r>
                        <a:rPr lang="en-GB" baseline="0" dirty="0" smtClean="0"/>
                        <a:t>, le </a:t>
                      </a:r>
                      <a:r>
                        <a:rPr lang="en-GB" baseline="0" dirty="0" err="1" smtClean="0"/>
                        <a:t>pire</a:t>
                      </a:r>
                      <a:endParaRPr lang="en-GB" baseline="0" dirty="0" smtClean="0"/>
                    </a:p>
                  </a:txBody>
                  <a:tcPr anchor="ctr"/>
                </a:tc>
              </a:tr>
              <a:tr h="370840">
                <a:tc>
                  <a:txBody>
                    <a:bodyPr/>
                    <a:lstStyle/>
                    <a:p>
                      <a:r>
                        <a:rPr lang="en-GB" sz="2800" b="1" dirty="0" smtClean="0"/>
                        <a:t>E</a:t>
                      </a:r>
                      <a:r>
                        <a:rPr lang="en-GB" sz="1800" dirty="0" smtClean="0"/>
                        <a:t>xtended sentences</a:t>
                      </a:r>
                      <a:endParaRPr lang="en-GB" dirty="0"/>
                    </a:p>
                  </a:txBody>
                  <a:tcPr anchor="ctr"/>
                </a:tc>
                <a:tc>
                  <a:txBody>
                    <a:bodyPr/>
                    <a:lstStyle/>
                    <a:p>
                      <a:r>
                        <a:rPr lang="en-GB" dirty="0" smtClean="0"/>
                        <a:t>Clauses with: </a:t>
                      </a:r>
                      <a:r>
                        <a:rPr lang="en-GB" dirty="0" err="1" smtClean="0"/>
                        <a:t>parce</a:t>
                      </a:r>
                      <a:r>
                        <a:rPr lang="en-GB" baseline="0" dirty="0" smtClean="0"/>
                        <a:t> q</a:t>
                      </a:r>
                      <a:r>
                        <a:rPr lang="en-GB" dirty="0" smtClean="0"/>
                        <a:t>ue,</a:t>
                      </a:r>
                      <a:r>
                        <a:rPr lang="en-GB" baseline="0" dirty="0" smtClean="0"/>
                        <a:t> </a:t>
                      </a:r>
                      <a:r>
                        <a:rPr lang="en-GB" baseline="0" dirty="0" err="1" smtClean="0"/>
                        <a:t>puisque</a:t>
                      </a:r>
                      <a:r>
                        <a:rPr lang="en-GB" baseline="0" dirty="0" smtClean="0"/>
                        <a:t>, car, </a:t>
                      </a:r>
                      <a:r>
                        <a:rPr lang="en-GB" baseline="0" dirty="0" err="1" smtClean="0"/>
                        <a:t>quand</a:t>
                      </a:r>
                      <a:r>
                        <a:rPr lang="en-GB" baseline="0" dirty="0" smtClean="0"/>
                        <a:t>, </a:t>
                      </a:r>
                      <a:r>
                        <a:rPr lang="en-GB" baseline="0" dirty="0" err="1" smtClean="0"/>
                        <a:t>où</a:t>
                      </a:r>
                      <a:r>
                        <a:rPr lang="en-GB" baseline="0" dirty="0" smtClean="0"/>
                        <a:t>, qui / que, </a:t>
                      </a:r>
                      <a:r>
                        <a:rPr lang="en-GB" baseline="0" dirty="0" err="1" smtClean="0"/>
                        <a:t>si</a:t>
                      </a:r>
                      <a:r>
                        <a:rPr lang="en-GB" baseline="0" dirty="0" smtClean="0"/>
                        <a:t> + present, future, </a:t>
                      </a:r>
                      <a:r>
                        <a:rPr lang="en-GB" baseline="0" dirty="0" err="1" smtClean="0"/>
                        <a:t>si</a:t>
                      </a:r>
                      <a:r>
                        <a:rPr lang="en-GB" baseline="0" dirty="0" smtClean="0"/>
                        <a:t> + </a:t>
                      </a:r>
                      <a:r>
                        <a:rPr lang="en-GB" baseline="0" dirty="0" err="1" smtClean="0"/>
                        <a:t>imperf</a:t>
                      </a:r>
                      <a:r>
                        <a:rPr lang="en-GB" baseline="0" dirty="0" smtClean="0"/>
                        <a:t> + conditional (set phrases only)</a:t>
                      </a:r>
                      <a:endParaRPr lang="en-GB" dirty="0"/>
                    </a:p>
                  </a:txBody>
                  <a:tcPr anchor="ctr"/>
                </a:tc>
              </a:tr>
              <a:tr h="370840">
                <a:tc>
                  <a:txBody>
                    <a:bodyPr/>
                    <a:lstStyle/>
                    <a:p>
                      <a:r>
                        <a:rPr lang="en-GB" sz="2800" b="1" dirty="0" smtClean="0"/>
                        <a:t>I</a:t>
                      </a:r>
                      <a:r>
                        <a:rPr lang="en-GB" sz="1800" dirty="0" smtClean="0"/>
                        <a:t>nteresting vocabulary</a:t>
                      </a:r>
                      <a:endParaRPr lang="en-GB" dirty="0"/>
                    </a:p>
                  </a:txBody>
                  <a:tcPr anchor="ctr"/>
                </a:tc>
                <a:tc>
                  <a:txBody>
                    <a:bodyPr/>
                    <a:lstStyle/>
                    <a:p>
                      <a:r>
                        <a:rPr lang="en-GB" dirty="0" smtClean="0"/>
                        <a:t>don’t repeat </a:t>
                      </a:r>
                      <a:r>
                        <a:rPr lang="en-GB" dirty="0" err="1" smtClean="0"/>
                        <a:t>intéressant</a:t>
                      </a:r>
                      <a:r>
                        <a:rPr lang="en-GB" baseline="0" dirty="0" smtClean="0"/>
                        <a:t> / </a:t>
                      </a:r>
                      <a:r>
                        <a:rPr lang="en-GB" baseline="0" dirty="0" err="1" smtClean="0"/>
                        <a:t>ennuyeux</a:t>
                      </a:r>
                      <a:r>
                        <a:rPr lang="en-GB" baseline="0" dirty="0" smtClean="0"/>
                        <a:t> / super</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t>T</a:t>
                      </a:r>
                      <a:r>
                        <a:rPr lang="en-GB" sz="1800" dirty="0" smtClean="0"/>
                        <a:t>enses and moods</a:t>
                      </a:r>
                      <a:endParaRPr lang="en-GB" sz="1800" dirty="0" smtClean="0">
                        <a:solidFill>
                          <a:prstClr val="black"/>
                        </a:solidFill>
                        <a:latin typeface="Tw Cen MT" panose="020B0602020104020603"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present, passé</a:t>
                      </a:r>
                      <a:r>
                        <a:rPr lang="en-GB" baseline="0" dirty="0" smtClean="0"/>
                        <a:t> </a:t>
                      </a:r>
                      <a:r>
                        <a:rPr lang="en-GB" baseline="0" dirty="0" err="1" smtClean="0"/>
                        <a:t>composé</a:t>
                      </a:r>
                      <a:r>
                        <a:rPr lang="en-GB" dirty="0" smtClean="0"/>
                        <a:t>, near</a:t>
                      </a:r>
                      <a:r>
                        <a:rPr lang="en-GB" baseline="0" dirty="0" smtClean="0"/>
                        <a:t> future, conditional (</a:t>
                      </a:r>
                      <a:r>
                        <a:rPr lang="en-GB" baseline="0" dirty="0" err="1" smtClean="0"/>
                        <a:t>voudrais</a:t>
                      </a:r>
                      <a:r>
                        <a:rPr lang="en-GB" baseline="0" dirty="0" smtClean="0"/>
                        <a:t>)</a:t>
                      </a:r>
                      <a:endParaRPr lang="en-GB" dirty="0" smtClean="0">
                        <a:solidFill>
                          <a:srgbClr val="FF0000"/>
                        </a:solidFill>
                      </a:endParaRPr>
                    </a:p>
                  </a:txBody>
                  <a:tcPr anchor="ctr"/>
                </a:tc>
              </a:tr>
            </a:tbl>
          </a:graphicData>
        </a:graphic>
      </p:graphicFrame>
      <p:sp>
        <p:nvSpPr>
          <p:cNvPr id="6" name="TextBox 5"/>
          <p:cNvSpPr txBox="1"/>
          <p:nvPr/>
        </p:nvSpPr>
        <p:spPr>
          <a:xfrm>
            <a:off x="1619321" y="801552"/>
            <a:ext cx="4991100" cy="584775"/>
          </a:xfrm>
          <a:prstGeom prst="rect">
            <a:avLst/>
          </a:prstGeom>
          <a:noFill/>
        </p:spPr>
        <p:txBody>
          <a:bodyPr wrap="square" rtlCol="0">
            <a:spAutoFit/>
          </a:bodyPr>
          <a:lstStyle/>
          <a:p>
            <a:r>
              <a:rPr lang="en-GB" sz="3200" dirty="0" smtClean="0">
                <a:solidFill>
                  <a:prstClr val="black"/>
                </a:solidFill>
              </a:rPr>
              <a:t>Grade 5</a:t>
            </a:r>
            <a:endParaRPr lang="en-GB" sz="3200" dirty="0">
              <a:solidFill>
                <a:prstClr val="black"/>
              </a:solidFill>
            </a:endParaRPr>
          </a:p>
        </p:txBody>
      </p:sp>
    </p:spTree>
    <p:extLst>
      <p:ext uri="{BB962C8B-B14F-4D97-AF65-F5344CB8AC3E}">
        <p14:creationId xmlns:p14="http://schemas.microsoft.com/office/powerpoint/2010/main" val="15123373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tardcream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128" y="104954"/>
            <a:ext cx="823215" cy="6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18" y="93702"/>
            <a:ext cx="619728" cy="575314"/>
          </a:xfrm>
          <a:prstGeom prst="rect">
            <a:avLst/>
          </a:prstGeom>
        </p:spPr>
      </p:pic>
      <p:graphicFrame>
        <p:nvGraphicFramePr>
          <p:cNvPr id="5" name="Table 4"/>
          <p:cNvGraphicFramePr>
            <a:graphicFrameLocks noGrp="1"/>
          </p:cNvGraphicFramePr>
          <p:nvPr>
            <p:extLst/>
          </p:nvPr>
        </p:nvGraphicFramePr>
        <p:xfrm>
          <a:off x="134128" y="777240"/>
          <a:ext cx="8895572" cy="5989320"/>
        </p:xfrm>
        <a:graphic>
          <a:graphicData uri="http://schemas.openxmlformats.org/drawingml/2006/table">
            <a:tbl>
              <a:tblPr firstRow="1" bandRow="1">
                <a:tableStyleId>{C4B1156A-380E-4F78-BDF5-A606A8083BF9}</a:tableStyleId>
              </a:tblPr>
              <a:tblGrid>
                <a:gridCol w="865997"/>
                <a:gridCol w="8029575"/>
              </a:tblGrid>
              <a:tr h="370840">
                <a:tc>
                  <a:txBody>
                    <a:bodyPr/>
                    <a:lstStyle/>
                    <a:p>
                      <a:r>
                        <a:rPr lang="en-GB" sz="1800" b="1" dirty="0" smtClean="0"/>
                        <a:t>L</a:t>
                      </a:r>
                      <a:r>
                        <a:rPr lang="en-GB" sz="1200" b="0" dirty="0" smtClean="0"/>
                        <a:t>inks</a:t>
                      </a:r>
                      <a:endParaRPr lang="en-GB" sz="1200" b="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et,</a:t>
                      </a:r>
                      <a:r>
                        <a:rPr lang="en-GB" sz="1200" b="1" baseline="0" dirty="0" smtClean="0"/>
                        <a:t> </a:t>
                      </a:r>
                      <a:r>
                        <a:rPr lang="en-GB" sz="1200" b="1" baseline="0" dirty="0" err="1" smtClean="0"/>
                        <a:t>aussi</a:t>
                      </a:r>
                      <a:r>
                        <a:rPr lang="en-GB" sz="1200" b="1" dirty="0" smtClean="0"/>
                        <a:t>,</a:t>
                      </a:r>
                      <a:r>
                        <a:rPr lang="en-GB" sz="1200" b="1" baseline="0" dirty="0" smtClean="0"/>
                        <a:t> </a:t>
                      </a:r>
                      <a:r>
                        <a:rPr lang="en-GB" sz="1200" b="1" baseline="0" dirty="0" err="1" smtClean="0"/>
                        <a:t>mais</a:t>
                      </a:r>
                      <a:r>
                        <a:rPr lang="en-GB" sz="1200" b="1" baseline="0" dirty="0" smtClean="0"/>
                        <a:t>, </a:t>
                      </a:r>
                      <a:r>
                        <a:rPr lang="en-GB" sz="1200" b="1" baseline="0" dirty="0" err="1" smtClean="0"/>
                        <a:t>ou</a:t>
                      </a:r>
                      <a:r>
                        <a:rPr lang="en-GB" sz="1200" b="1" baseline="0" dirty="0" smtClean="0"/>
                        <a:t>, </a:t>
                      </a:r>
                      <a:r>
                        <a:rPr lang="en-GB" sz="1200" b="1" baseline="0" dirty="0" err="1" smtClean="0"/>
                        <a:t>en</a:t>
                      </a:r>
                      <a:r>
                        <a:rPr lang="en-GB" sz="1200" b="1" baseline="0" dirty="0" smtClean="0"/>
                        <a:t> plus, qui plus </a:t>
                      </a:r>
                      <a:r>
                        <a:rPr lang="en-GB" sz="1200" b="1" baseline="0" dirty="0" err="1" smtClean="0"/>
                        <a:t>est</a:t>
                      </a:r>
                      <a:r>
                        <a:rPr lang="en-GB" sz="1200" b="1" baseline="0" dirty="0" smtClean="0"/>
                        <a:t>, </a:t>
                      </a:r>
                      <a:r>
                        <a:rPr lang="en-GB" sz="1200" b="1" baseline="0" dirty="0" err="1" smtClean="0"/>
                        <a:t>cependant</a:t>
                      </a:r>
                      <a:r>
                        <a:rPr lang="en-GB" sz="1200" b="1" baseline="0" dirty="0" smtClean="0"/>
                        <a:t>, pour </a:t>
                      </a:r>
                      <a:r>
                        <a:rPr lang="en-GB" sz="1200" b="1" baseline="0" dirty="0" err="1" smtClean="0"/>
                        <a:t>cette</a:t>
                      </a:r>
                      <a:r>
                        <a:rPr lang="en-GB" sz="1200" b="1" baseline="0" dirty="0" smtClean="0"/>
                        <a:t> raison, </a:t>
                      </a:r>
                      <a:r>
                        <a:rPr lang="en-GB" sz="1200" b="1" baseline="0" dirty="0" err="1" smtClean="0"/>
                        <a:t>donc</a:t>
                      </a:r>
                      <a:r>
                        <a:rPr lang="en-GB" sz="1200" b="1" baseline="0" dirty="0" smtClean="0"/>
                        <a:t>, </a:t>
                      </a:r>
                      <a:r>
                        <a:rPr lang="en-GB" sz="1200" b="1" baseline="0" dirty="0" err="1" smtClean="0"/>
                        <a:t>d’abord</a:t>
                      </a:r>
                      <a:r>
                        <a:rPr lang="en-GB" sz="1200" b="1" baseline="0" dirty="0" smtClean="0"/>
                        <a:t>, </a:t>
                      </a:r>
                      <a:r>
                        <a:rPr lang="en-GB" sz="1200" b="1" baseline="0" dirty="0" err="1" smtClean="0"/>
                        <a:t>ensuite</a:t>
                      </a:r>
                      <a:r>
                        <a:rPr lang="en-GB" sz="1200" b="1" baseline="0" dirty="0" smtClean="0"/>
                        <a:t>, et </a:t>
                      </a:r>
                      <a:r>
                        <a:rPr lang="en-GB" sz="1200" b="1" baseline="0" dirty="0" err="1" smtClean="0"/>
                        <a:t>puis</a:t>
                      </a:r>
                      <a:r>
                        <a:rPr lang="en-GB" sz="1200" b="1" baseline="0" dirty="0" smtClean="0"/>
                        <a:t>, après, </a:t>
                      </a:r>
                      <a:r>
                        <a:rPr lang="en-GB" sz="1200" b="1" baseline="0" dirty="0" err="1" smtClean="0"/>
                        <a:t>enfin</a:t>
                      </a:r>
                      <a:r>
                        <a:rPr lang="en-GB" sz="1200" b="1" baseline="0" dirty="0" smtClean="0"/>
                        <a:t>, </a:t>
                      </a:r>
                      <a:r>
                        <a:rPr lang="en-GB" sz="1200" b="1" baseline="0" dirty="0" err="1" smtClean="0"/>
                        <a:t>souvent</a:t>
                      </a:r>
                      <a:r>
                        <a:rPr lang="en-GB" sz="1200" b="1" baseline="0" dirty="0" smtClean="0"/>
                        <a:t>, </a:t>
                      </a:r>
                      <a:r>
                        <a:rPr lang="en-GB" sz="1200" b="1" baseline="0" dirty="0" err="1" smtClean="0"/>
                        <a:t>quelque</a:t>
                      </a:r>
                      <a:r>
                        <a:rPr lang="en-GB" sz="1200" b="1" baseline="0" dirty="0" smtClean="0"/>
                        <a:t> </a:t>
                      </a:r>
                      <a:r>
                        <a:rPr lang="en-GB" sz="1200" b="1" baseline="0" dirty="0" err="1" smtClean="0"/>
                        <a:t>fois</a:t>
                      </a:r>
                      <a:r>
                        <a:rPr lang="en-GB" sz="1200" b="1" baseline="0" dirty="0" smtClean="0"/>
                        <a:t>, de temps </a:t>
                      </a:r>
                      <a:r>
                        <a:rPr lang="en-GB" sz="1200" b="1" baseline="0" dirty="0" err="1" smtClean="0"/>
                        <a:t>en</a:t>
                      </a:r>
                      <a:r>
                        <a:rPr lang="en-GB" sz="1200" b="1" baseline="0" dirty="0" smtClean="0"/>
                        <a:t> temps, </a:t>
                      </a:r>
                      <a:r>
                        <a:rPr lang="en-GB" sz="1200" b="1" baseline="0" dirty="0" err="1" smtClean="0"/>
                        <a:t>rarement</a:t>
                      </a:r>
                      <a:r>
                        <a:rPr lang="en-GB" sz="1200" b="1" baseline="0" dirty="0" smtClean="0"/>
                        <a:t>, </a:t>
                      </a:r>
                      <a:r>
                        <a:rPr lang="en-GB" sz="1200" b="1" baseline="0" dirty="0" err="1" smtClean="0"/>
                        <a:t>toujours</a:t>
                      </a:r>
                      <a:r>
                        <a:rPr lang="en-GB" sz="1200" b="1" baseline="0" dirty="0" smtClean="0"/>
                        <a:t>, </a:t>
                      </a:r>
                      <a:r>
                        <a:rPr lang="en-GB" sz="1200" b="1" baseline="0" dirty="0" err="1" smtClean="0"/>
                        <a:t>ce</a:t>
                      </a:r>
                      <a:r>
                        <a:rPr lang="en-GB" sz="1200" b="1" baseline="0" dirty="0" smtClean="0"/>
                        <a:t> qui fait que, </a:t>
                      </a:r>
                      <a:r>
                        <a:rPr lang="en-GB" sz="1200" b="1" baseline="0" dirty="0" err="1" smtClean="0"/>
                        <a:t>d’où</a:t>
                      </a:r>
                      <a:r>
                        <a:rPr lang="en-GB" sz="1200" b="1" baseline="0" dirty="0" smtClean="0"/>
                        <a:t> </a:t>
                      </a:r>
                      <a:r>
                        <a:rPr lang="en-GB" sz="1200" b="1" baseline="0" dirty="0" err="1" smtClean="0"/>
                        <a:t>il</a:t>
                      </a:r>
                      <a:r>
                        <a:rPr lang="en-GB" sz="1200" b="1" baseline="0" dirty="0" smtClean="0"/>
                        <a:t> </a:t>
                      </a:r>
                      <a:r>
                        <a:rPr lang="en-GB" sz="1200" b="1" baseline="0" dirty="0" err="1" smtClean="0"/>
                        <a:t>résulte</a:t>
                      </a:r>
                      <a:r>
                        <a:rPr lang="en-GB" sz="1200" b="1" baseline="0" dirty="0" smtClean="0"/>
                        <a:t> que, par </a:t>
                      </a:r>
                      <a:r>
                        <a:rPr lang="en-GB" sz="1200" b="1" baseline="0" dirty="0" err="1" smtClean="0"/>
                        <a:t>conséquent</a:t>
                      </a:r>
                      <a:r>
                        <a:rPr lang="en-GB" sz="1200" b="1" baseline="0" dirty="0" smtClean="0"/>
                        <a:t>, </a:t>
                      </a:r>
                      <a:r>
                        <a:rPr lang="en-GB" sz="1200" b="1" baseline="0" dirty="0" err="1" smtClean="0"/>
                        <a:t>heureusement</a:t>
                      </a:r>
                      <a:r>
                        <a:rPr lang="en-GB" sz="1200" b="1" baseline="0" dirty="0" smtClean="0"/>
                        <a:t>, </a:t>
                      </a:r>
                      <a:r>
                        <a:rPr lang="en-GB" sz="1200" b="1" baseline="0" dirty="0" err="1" smtClean="0"/>
                        <a:t>malheureusement</a:t>
                      </a:r>
                      <a:r>
                        <a:rPr lang="en-GB" sz="1200" b="1" baseline="0" dirty="0" smtClean="0"/>
                        <a:t>, par </a:t>
                      </a:r>
                      <a:r>
                        <a:rPr lang="en-GB" sz="1200" b="1" baseline="0" dirty="0" err="1" smtClean="0"/>
                        <a:t>contre</a:t>
                      </a:r>
                      <a:r>
                        <a:rPr lang="en-GB" sz="1200" b="1" baseline="0" dirty="0" smtClean="0"/>
                        <a:t>, </a:t>
                      </a:r>
                      <a:r>
                        <a:rPr lang="en-GB" sz="1200" b="1" baseline="0" dirty="0" err="1" smtClean="0"/>
                        <a:t>néanmoins</a:t>
                      </a:r>
                      <a:r>
                        <a:rPr lang="en-GB" sz="1200" b="1" baseline="0" dirty="0" smtClean="0"/>
                        <a:t>, surtout, </a:t>
                      </a:r>
                      <a:r>
                        <a:rPr lang="en-GB" sz="1200" b="1" baseline="0" dirty="0" err="1" smtClean="0"/>
                        <a:t>en</a:t>
                      </a:r>
                      <a:r>
                        <a:rPr lang="en-GB" sz="1200" b="1" baseline="0" dirty="0" smtClean="0"/>
                        <a:t> </a:t>
                      </a:r>
                      <a:r>
                        <a:rPr lang="en-GB" sz="1200" b="1" baseline="0" dirty="0" err="1" smtClean="0"/>
                        <a:t>ce</a:t>
                      </a:r>
                      <a:r>
                        <a:rPr lang="en-GB" sz="1200" b="1" baseline="0" dirty="0" smtClean="0"/>
                        <a:t> qui </a:t>
                      </a:r>
                      <a:r>
                        <a:rPr lang="en-GB" sz="1200" b="1" baseline="0" dirty="0" err="1" smtClean="0"/>
                        <a:t>concerne</a:t>
                      </a:r>
                      <a:r>
                        <a:rPr lang="en-GB" sz="1200" b="1" baseline="0" dirty="0" smtClean="0"/>
                        <a:t>, </a:t>
                      </a:r>
                      <a:r>
                        <a:rPr lang="en-GB" sz="1200" b="1" baseline="0" dirty="0" err="1" smtClean="0"/>
                        <a:t>malgré</a:t>
                      </a:r>
                      <a:r>
                        <a:rPr lang="en-GB" sz="1200" b="1" baseline="0" dirty="0" smtClean="0"/>
                        <a:t> (le fait que), à cause de, à cause du fait que</a:t>
                      </a:r>
                      <a:endParaRPr lang="en-GB" sz="1200" b="1" dirty="0" smtClean="0"/>
                    </a:p>
                  </a:txBody>
                  <a:tcPr anchor="ctr"/>
                </a:tc>
              </a:tr>
              <a:tr h="370840">
                <a:tc>
                  <a:txBody>
                    <a:bodyPr/>
                    <a:lstStyle/>
                    <a:p>
                      <a:r>
                        <a:rPr lang="en-GB" sz="1800" b="1" dirty="0" smtClean="0"/>
                        <a:t>O</a:t>
                      </a:r>
                      <a:r>
                        <a:rPr lang="en-GB" sz="1200" dirty="0" smtClean="0"/>
                        <a:t>pinions and reasons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dk1"/>
                          </a:solidFill>
                          <a:effectLst/>
                          <a:latin typeface="+mn-lt"/>
                          <a:ea typeface="+mn-ea"/>
                          <a:cs typeface="+mn-cs"/>
                        </a:rPr>
                        <a:t>Je</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pense</a:t>
                      </a:r>
                      <a:r>
                        <a:rPr lang="en-GB" sz="1200" b="1" kern="1200" dirty="0" smtClean="0">
                          <a:solidFill>
                            <a:schemeClr val="dk1"/>
                          </a:solidFill>
                          <a:effectLst/>
                          <a:latin typeface="+mn-lt"/>
                          <a:ea typeface="+mn-ea"/>
                          <a:cs typeface="+mn-cs"/>
                        </a:rPr>
                        <a:t> que</a:t>
                      </a:r>
                      <a:r>
                        <a:rPr lang="en-GB" sz="1200" b="1" kern="1200" baseline="0" dirty="0" smtClean="0">
                          <a:solidFill>
                            <a:schemeClr val="dk1"/>
                          </a:solidFill>
                          <a:effectLst/>
                          <a:latin typeface="+mn-lt"/>
                          <a:ea typeface="+mn-ea"/>
                          <a:cs typeface="+mn-cs"/>
                        </a:rPr>
                        <a:t>/ je </a:t>
                      </a:r>
                      <a:r>
                        <a:rPr lang="en-GB" sz="1200" b="1" kern="1200" baseline="0" dirty="0" err="1" smtClean="0">
                          <a:solidFill>
                            <a:schemeClr val="dk1"/>
                          </a:solidFill>
                          <a:effectLst/>
                          <a:latin typeface="+mn-lt"/>
                          <a:ea typeface="+mn-ea"/>
                          <a:cs typeface="+mn-cs"/>
                        </a:rPr>
                        <a:t>crois</a:t>
                      </a:r>
                      <a:r>
                        <a:rPr lang="en-GB" sz="1200" b="1" kern="1200" baseline="0" dirty="0" smtClean="0">
                          <a:solidFill>
                            <a:schemeClr val="dk1"/>
                          </a:solidFill>
                          <a:effectLst/>
                          <a:latin typeface="+mn-lt"/>
                          <a:ea typeface="+mn-ea"/>
                          <a:cs typeface="+mn-cs"/>
                        </a:rPr>
                        <a:t> que / </a:t>
                      </a:r>
                      <a:r>
                        <a:rPr lang="en-GB" sz="1200" b="1" kern="1200" baseline="0" dirty="0" err="1" smtClean="0">
                          <a:solidFill>
                            <a:schemeClr val="dk1"/>
                          </a:solidFill>
                          <a:effectLst/>
                          <a:latin typeface="+mn-lt"/>
                          <a:ea typeface="+mn-ea"/>
                          <a:cs typeface="+mn-cs"/>
                        </a:rPr>
                        <a:t>il</a:t>
                      </a:r>
                      <a:r>
                        <a:rPr lang="en-GB" sz="1200" b="1" kern="1200" baseline="0" dirty="0" smtClean="0">
                          <a:solidFill>
                            <a:schemeClr val="dk1"/>
                          </a:solidFill>
                          <a:effectLst/>
                          <a:latin typeface="+mn-lt"/>
                          <a:ea typeface="+mn-ea"/>
                          <a:cs typeface="+mn-cs"/>
                        </a:rPr>
                        <a:t> me </a:t>
                      </a:r>
                      <a:r>
                        <a:rPr lang="en-GB" sz="1200" b="1" kern="1200" baseline="0" dirty="0" err="1" smtClean="0">
                          <a:solidFill>
                            <a:schemeClr val="dk1"/>
                          </a:solidFill>
                          <a:effectLst/>
                          <a:latin typeface="+mn-lt"/>
                          <a:ea typeface="+mn-ea"/>
                          <a:cs typeface="+mn-cs"/>
                        </a:rPr>
                        <a:t>paraît</a:t>
                      </a:r>
                      <a:r>
                        <a:rPr lang="en-GB" sz="1200" b="1" kern="1200" baseline="0" dirty="0" smtClean="0">
                          <a:solidFill>
                            <a:schemeClr val="dk1"/>
                          </a:solidFill>
                          <a:effectLst/>
                          <a:latin typeface="+mn-lt"/>
                          <a:ea typeface="+mn-ea"/>
                          <a:cs typeface="+mn-cs"/>
                        </a:rPr>
                        <a:t> que / </a:t>
                      </a:r>
                      <a:r>
                        <a:rPr lang="en-GB" sz="1200" b="1" kern="1200" baseline="0" dirty="0" err="1" smtClean="0">
                          <a:solidFill>
                            <a:schemeClr val="dk1"/>
                          </a:solidFill>
                          <a:effectLst/>
                          <a:latin typeface="+mn-lt"/>
                          <a:ea typeface="+mn-ea"/>
                          <a:cs typeface="+mn-cs"/>
                        </a:rPr>
                        <a:t>il</a:t>
                      </a:r>
                      <a:r>
                        <a:rPr lang="en-GB" sz="1200" b="1" kern="1200" baseline="0" dirty="0" smtClean="0">
                          <a:solidFill>
                            <a:schemeClr val="dk1"/>
                          </a:solidFill>
                          <a:effectLst/>
                          <a:latin typeface="+mn-lt"/>
                          <a:ea typeface="+mn-ea"/>
                          <a:cs typeface="+mn-cs"/>
                        </a:rPr>
                        <a:t> me </a:t>
                      </a:r>
                      <a:r>
                        <a:rPr lang="en-GB" sz="1200" b="1" kern="1200" baseline="0" dirty="0" err="1" smtClean="0">
                          <a:solidFill>
                            <a:schemeClr val="dk1"/>
                          </a:solidFill>
                          <a:effectLst/>
                          <a:latin typeface="+mn-lt"/>
                          <a:ea typeface="+mn-ea"/>
                          <a:cs typeface="+mn-cs"/>
                        </a:rPr>
                        <a:t>semble</a:t>
                      </a:r>
                      <a:r>
                        <a:rPr lang="en-GB" sz="1200" b="1" kern="1200" baseline="0" dirty="0" smtClean="0">
                          <a:solidFill>
                            <a:schemeClr val="dk1"/>
                          </a:solidFill>
                          <a:effectLst/>
                          <a:latin typeface="+mn-lt"/>
                          <a:ea typeface="+mn-ea"/>
                          <a:cs typeface="+mn-cs"/>
                        </a:rPr>
                        <a:t> que/ </a:t>
                      </a:r>
                      <a:r>
                        <a:rPr lang="en-GB" sz="1200" b="1" kern="1200" baseline="0" dirty="0" err="1" smtClean="0">
                          <a:solidFill>
                            <a:schemeClr val="dk1"/>
                          </a:solidFill>
                          <a:effectLst/>
                          <a:latin typeface="+mn-lt"/>
                          <a:ea typeface="+mn-ea"/>
                          <a:cs typeface="+mn-cs"/>
                        </a:rPr>
                        <a:t>Selon</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moi</a:t>
                      </a:r>
                      <a:r>
                        <a:rPr lang="en-GB" sz="1200" b="1" kern="1200" dirty="0" smtClean="0">
                          <a:solidFill>
                            <a:schemeClr val="dk1"/>
                          </a:solidFill>
                          <a:effectLst/>
                          <a:latin typeface="+mn-lt"/>
                          <a:ea typeface="+mn-ea"/>
                          <a:cs typeface="+mn-cs"/>
                        </a:rPr>
                        <a:t>/ à mon </a:t>
                      </a:r>
                      <a:r>
                        <a:rPr lang="en-GB" sz="1200" b="1" kern="1200" dirty="0" err="1" smtClean="0">
                          <a:solidFill>
                            <a:schemeClr val="dk1"/>
                          </a:solidFill>
                          <a:effectLst/>
                          <a:latin typeface="+mn-lt"/>
                          <a:ea typeface="+mn-ea"/>
                          <a:cs typeface="+mn-cs"/>
                        </a:rPr>
                        <a:t>avis</a:t>
                      </a:r>
                      <a:r>
                        <a:rPr lang="en-GB" sz="1200" b="1" kern="1200" dirty="0" smtClean="0">
                          <a:solidFill>
                            <a:schemeClr val="dk1"/>
                          </a:solidFill>
                          <a:effectLst/>
                          <a:latin typeface="+mn-lt"/>
                          <a:ea typeface="+mn-ea"/>
                          <a:cs typeface="+mn-cs"/>
                        </a:rPr>
                        <a:t>/</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selon</a:t>
                      </a:r>
                      <a:r>
                        <a:rPr lang="en-GB" sz="1200" b="1" kern="1200" baseline="0" dirty="0" smtClean="0">
                          <a:solidFill>
                            <a:schemeClr val="dk1"/>
                          </a:solidFill>
                          <a:effectLst/>
                          <a:latin typeface="+mn-lt"/>
                          <a:ea typeface="+mn-ea"/>
                          <a:cs typeface="+mn-cs"/>
                        </a:rPr>
                        <a:t> mon point de </a:t>
                      </a:r>
                      <a:r>
                        <a:rPr lang="en-GB" sz="1200" b="1" kern="1200" baseline="0" dirty="0" err="1" smtClean="0">
                          <a:solidFill>
                            <a:schemeClr val="dk1"/>
                          </a:solidFill>
                          <a:effectLst/>
                          <a:latin typeface="+mn-lt"/>
                          <a:ea typeface="+mn-ea"/>
                          <a:cs typeface="+mn-cs"/>
                        </a:rPr>
                        <a:t>vue</a:t>
                      </a:r>
                      <a:r>
                        <a:rPr lang="en-GB" sz="1200" b="1" kern="1200" baseline="0" dirty="0" smtClean="0">
                          <a:solidFill>
                            <a:schemeClr val="dk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dk1"/>
                          </a:solidFill>
                          <a:effectLst/>
                          <a:latin typeface="+mn-lt"/>
                          <a:ea typeface="+mn-ea"/>
                          <a:cs typeface="+mn-cs"/>
                        </a:rPr>
                        <a:t>Verbs of opinions referring to others: </a:t>
                      </a:r>
                      <a:r>
                        <a:rPr lang="en-GB" sz="1200" b="1" kern="1200" dirty="0" err="1" smtClean="0">
                          <a:solidFill>
                            <a:schemeClr val="dk1"/>
                          </a:solidFill>
                          <a:effectLst/>
                          <a:latin typeface="+mn-lt"/>
                          <a:ea typeface="+mn-ea"/>
                          <a:cs typeface="+mn-cs"/>
                        </a:rPr>
                        <a:t>il</a:t>
                      </a:r>
                      <a:r>
                        <a:rPr lang="en-GB" sz="1200" b="1" kern="1200" dirty="0" smtClean="0">
                          <a:solidFill>
                            <a:schemeClr val="dk1"/>
                          </a:solidFill>
                          <a:effectLst/>
                          <a:latin typeface="+mn-lt"/>
                          <a:ea typeface="+mn-ea"/>
                          <a:cs typeface="+mn-cs"/>
                        </a:rPr>
                        <a:t> y </a:t>
                      </a:r>
                      <a:r>
                        <a:rPr lang="en-GB" sz="1200" b="1" kern="1200" dirty="0" err="1" smtClean="0">
                          <a:solidFill>
                            <a:schemeClr val="dk1"/>
                          </a:solidFill>
                          <a:effectLst/>
                          <a:latin typeface="+mn-lt"/>
                          <a:ea typeface="+mn-ea"/>
                          <a:cs typeface="+mn-cs"/>
                        </a:rPr>
                        <a:t>en</a:t>
                      </a:r>
                      <a:r>
                        <a:rPr lang="en-GB" sz="1200" b="1" kern="1200" dirty="0" smtClean="0">
                          <a:solidFill>
                            <a:schemeClr val="dk1"/>
                          </a:solidFill>
                          <a:effectLst/>
                          <a:latin typeface="+mn-lt"/>
                          <a:ea typeface="+mn-ea"/>
                          <a:cs typeface="+mn-cs"/>
                        </a:rPr>
                        <a:t> a qui</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pensent</a:t>
                      </a:r>
                      <a:r>
                        <a:rPr lang="en-GB" sz="1200" b="1" kern="1200" baseline="0" dirty="0" smtClean="0">
                          <a:solidFill>
                            <a:schemeClr val="dk1"/>
                          </a:solidFill>
                          <a:effectLst/>
                          <a:latin typeface="+mn-lt"/>
                          <a:ea typeface="+mn-ea"/>
                          <a:cs typeface="+mn-cs"/>
                        </a:rPr>
                        <a:t> que / </a:t>
                      </a:r>
                      <a:r>
                        <a:rPr lang="en-GB" sz="1200" b="1" kern="1200" baseline="0" dirty="0" err="1" smtClean="0">
                          <a:solidFill>
                            <a:schemeClr val="dk1"/>
                          </a:solidFill>
                          <a:effectLst/>
                          <a:latin typeface="+mn-lt"/>
                          <a:ea typeface="+mn-ea"/>
                          <a:cs typeface="+mn-cs"/>
                        </a:rPr>
                        <a:t>certains</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disent</a:t>
                      </a:r>
                      <a:r>
                        <a:rPr lang="en-GB" sz="1200" b="1" kern="1200" baseline="0" dirty="0" smtClean="0">
                          <a:solidFill>
                            <a:schemeClr val="dk1"/>
                          </a:solidFill>
                          <a:effectLst/>
                          <a:latin typeface="+mn-lt"/>
                          <a:ea typeface="+mn-ea"/>
                          <a:cs typeface="+mn-cs"/>
                        </a:rPr>
                        <a:t> que / la </a:t>
                      </a:r>
                      <a:r>
                        <a:rPr lang="en-GB" sz="1200" b="1" kern="1200" baseline="0" dirty="0" err="1" smtClean="0">
                          <a:solidFill>
                            <a:schemeClr val="dk1"/>
                          </a:solidFill>
                          <a:effectLst/>
                          <a:latin typeface="+mn-lt"/>
                          <a:ea typeface="+mn-ea"/>
                          <a:cs typeface="+mn-cs"/>
                        </a:rPr>
                        <a:t>plupart</a:t>
                      </a:r>
                      <a:r>
                        <a:rPr lang="en-GB" sz="1200" b="1" kern="1200" baseline="0" dirty="0" smtClean="0">
                          <a:solidFill>
                            <a:schemeClr val="dk1"/>
                          </a:solidFill>
                          <a:effectLst/>
                          <a:latin typeface="+mn-lt"/>
                          <a:ea typeface="+mn-ea"/>
                          <a:cs typeface="+mn-cs"/>
                        </a:rPr>
                        <a:t> des gens </a:t>
                      </a:r>
                      <a:r>
                        <a:rPr lang="en-GB" sz="1200" b="1" kern="1200" baseline="0" dirty="0" err="1" smtClean="0">
                          <a:solidFill>
                            <a:schemeClr val="dk1"/>
                          </a:solidFill>
                          <a:effectLst/>
                          <a:latin typeface="+mn-lt"/>
                          <a:ea typeface="+mn-ea"/>
                          <a:cs typeface="+mn-cs"/>
                        </a:rPr>
                        <a:t>aiment</a:t>
                      </a:r>
                      <a:r>
                        <a:rPr lang="en-GB" sz="1200" b="1" kern="1200" baseline="0" dirty="0" smtClean="0">
                          <a:solidFill>
                            <a:schemeClr val="dk1"/>
                          </a:solidFill>
                          <a:effectLst/>
                          <a:latin typeface="+mn-lt"/>
                          <a:ea typeface="+mn-ea"/>
                          <a:cs typeface="+mn-cs"/>
                        </a:rPr>
                        <a:t>, etc.</a:t>
                      </a:r>
                      <a:r>
                        <a:rPr lang="en-GB" sz="1200" b="1" dirty="0" smtClean="0"/>
                        <a:t/>
                      </a:r>
                      <a:br>
                        <a:rPr lang="en-GB" sz="1200" b="1" dirty="0" smtClean="0"/>
                      </a:br>
                      <a:r>
                        <a:rPr lang="en-GB" sz="1200" b="0" dirty="0" smtClean="0"/>
                        <a:t>Verbs of opinion in the past: </a:t>
                      </a:r>
                      <a:r>
                        <a:rPr lang="en-GB" sz="1200" b="1" dirty="0" err="1" smtClean="0"/>
                        <a:t>j’ai</a:t>
                      </a:r>
                      <a:r>
                        <a:rPr lang="en-GB" sz="1200" b="1" dirty="0" smtClean="0"/>
                        <a:t> </a:t>
                      </a:r>
                      <a:r>
                        <a:rPr lang="en-GB" sz="1200" b="1" dirty="0" err="1" smtClean="0"/>
                        <a:t>apprécié</a:t>
                      </a:r>
                      <a:r>
                        <a:rPr lang="en-GB" sz="1200" b="1" baseline="0" dirty="0" smtClean="0"/>
                        <a:t> / </a:t>
                      </a:r>
                      <a:r>
                        <a:rPr lang="en-GB" sz="1200" b="1" baseline="0" dirty="0" err="1" smtClean="0"/>
                        <a:t>il</a:t>
                      </a:r>
                      <a:r>
                        <a:rPr lang="en-GB" sz="1200" b="1" baseline="0" dirty="0" smtClean="0"/>
                        <a:t> </a:t>
                      </a:r>
                      <a:r>
                        <a:rPr lang="en-GB" sz="1200" b="1" baseline="0" dirty="0" err="1" smtClean="0"/>
                        <a:t>m’a</a:t>
                      </a:r>
                      <a:r>
                        <a:rPr lang="en-GB" sz="1200" b="1" baseline="0" dirty="0" smtClean="0"/>
                        <a:t> </a:t>
                      </a:r>
                      <a:r>
                        <a:rPr lang="en-GB" sz="1200" b="1" baseline="0" dirty="0" err="1" smtClean="0"/>
                        <a:t>plu</a:t>
                      </a:r>
                      <a:r>
                        <a:rPr lang="en-GB" sz="1200" b="1" baseline="0" dirty="0" smtClean="0"/>
                        <a:t> / </a:t>
                      </a:r>
                      <a:r>
                        <a:rPr lang="en-GB" sz="1200" b="1" baseline="0" dirty="0" err="1" smtClean="0"/>
                        <a:t>j’ai</a:t>
                      </a:r>
                      <a:r>
                        <a:rPr lang="en-GB" sz="1200" b="1" baseline="0" dirty="0" smtClean="0"/>
                        <a:t> </a:t>
                      </a:r>
                      <a:r>
                        <a:rPr lang="en-GB" sz="1200" b="1" baseline="0" dirty="0" err="1" smtClean="0"/>
                        <a:t>bien</a:t>
                      </a:r>
                      <a:r>
                        <a:rPr lang="en-GB" sz="1200" b="1" baseline="0" dirty="0" smtClean="0"/>
                        <a:t> </a:t>
                      </a:r>
                      <a:r>
                        <a:rPr lang="en-GB" sz="1200" b="1" baseline="0" dirty="0" err="1" smtClean="0"/>
                        <a:t>aimé</a:t>
                      </a:r>
                      <a:r>
                        <a:rPr lang="en-GB" sz="1200" b="1" dirty="0" smtClean="0"/>
                        <a:t>…Ce que </a:t>
                      </a:r>
                      <a:r>
                        <a:rPr lang="en-GB" sz="1200" b="1" dirty="0" err="1" smtClean="0"/>
                        <a:t>j’ai</a:t>
                      </a:r>
                      <a:r>
                        <a:rPr lang="en-GB" sz="1200" b="1" dirty="0" smtClean="0"/>
                        <a:t> </a:t>
                      </a:r>
                      <a:r>
                        <a:rPr lang="en-GB" sz="1200" b="1" dirty="0" err="1" smtClean="0"/>
                        <a:t>aimé</a:t>
                      </a:r>
                      <a:r>
                        <a:rPr lang="en-GB" sz="1200" b="1" dirty="0" smtClean="0"/>
                        <a:t> le plus</a:t>
                      </a:r>
                      <a:r>
                        <a:rPr lang="en-GB" sz="1200" b="1" baseline="0" dirty="0" smtClean="0"/>
                        <a:t>/ Ce qui </a:t>
                      </a:r>
                      <a:r>
                        <a:rPr lang="en-GB" sz="1200" b="1" baseline="0" dirty="0" err="1" smtClean="0"/>
                        <a:t>m’a</a:t>
                      </a:r>
                      <a:r>
                        <a:rPr lang="en-GB" sz="1200" b="1" baseline="0" dirty="0" smtClean="0"/>
                        <a:t> </a:t>
                      </a:r>
                      <a:r>
                        <a:rPr lang="en-GB" sz="1200" b="1" baseline="0" dirty="0" err="1" smtClean="0"/>
                        <a:t>plu</a:t>
                      </a:r>
                      <a:r>
                        <a:rPr lang="en-GB" sz="1200" b="1" baseline="0" dirty="0" smtClean="0"/>
                        <a:t>, </a:t>
                      </a:r>
                      <a:r>
                        <a:rPr lang="en-GB" sz="1200" b="1" baseline="0" dirty="0" err="1" smtClean="0"/>
                        <a:t>c’était</a:t>
                      </a:r>
                      <a:r>
                        <a:rPr lang="en-GB" sz="1200" b="1" baseline="0" dirty="0" smtClean="0"/>
                        <a:t> …/</a:t>
                      </a:r>
                      <a:r>
                        <a:rPr lang="en-GB" sz="1200" b="0" baseline="0" dirty="0" smtClean="0"/>
                        <a:t/>
                      </a:r>
                      <a:br>
                        <a:rPr lang="en-GB" sz="1200" b="0" baseline="0" dirty="0" smtClean="0"/>
                      </a:br>
                      <a:r>
                        <a:rPr lang="en-GB" sz="1200" b="1" baseline="0" dirty="0" smtClean="0"/>
                        <a:t>pour</a:t>
                      </a:r>
                      <a:r>
                        <a:rPr lang="en-GB" sz="1200" baseline="0" dirty="0" smtClean="0"/>
                        <a:t> + infinitive</a:t>
                      </a:r>
                      <a:r>
                        <a:rPr lang="en-GB" sz="1200" b="0" baseline="0" dirty="0" smtClean="0"/>
                        <a:t> </a:t>
                      </a:r>
                      <a:br>
                        <a:rPr lang="en-GB" sz="1200" b="0" baseline="0" dirty="0" smtClean="0"/>
                      </a:br>
                      <a:r>
                        <a:rPr lang="en-GB" sz="1200" b="0" baseline="0" dirty="0" smtClean="0"/>
                        <a:t>quantifiers: </a:t>
                      </a:r>
                      <a:r>
                        <a:rPr lang="en-GB" sz="1200" b="1" kern="1200" baseline="0" dirty="0" smtClean="0">
                          <a:solidFill>
                            <a:schemeClr val="dk1"/>
                          </a:solidFill>
                          <a:effectLst/>
                          <a:latin typeface="+mn-lt"/>
                          <a:ea typeface="+mn-ea"/>
                          <a:cs typeface="+mn-cs"/>
                        </a:rPr>
                        <a:t>un </a:t>
                      </a:r>
                      <a:r>
                        <a:rPr lang="en-GB" sz="1200" b="1" kern="1200" baseline="0" dirty="0" err="1" smtClean="0">
                          <a:solidFill>
                            <a:schemeClr val="dk1"/>
                          </a:solidFill>
                          <a:effectLst/>
                          <a:latin typeface="+mn-lt"/>
                          <a:ea typeface="+mn-ea"/>
                          <a:cs typeface="+mn-cs"/>
                        </a:rPr>
                        <a:t>peu</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peu</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assez</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très</a:t>
                      </a:r>
                      <a:r>
                        <a:rPr lang="en-GB" sz="1200" b="1" kern="1200" baseline="0" dirty="0" smtClean="0">
                          <a:solidFill>
                            <a:schemeClr val="dk1"/>
                          </a:solidFill>
                          <a:effectLst/>
                          <a:latin typeface="+mn-lt"/>
                          <a:ea typeface="+mn-ea"/>
                          <a:cs typeface="+mn-cs"/>
                        </a:rPr>
                        <a:t>, trop</a:t>
                      </a:r>
                      <a:br>
                        <a:rPr lang="en-GB" sz="1200" b="1" kern="1200" baseline="0" dirty="0" smtClean="0">
                          <a:solidFill>
                            <a:schemeClr val="dk1"/>
                          </a:solidFill>
                          <a:effectLst/>
                          <a:latin typeface="+mn-lt"/>
                          <a:ea typeface="+mn-ea"/>
                          <a:cs typeface="+mn-cs"/>
                        </a:rPr>
                      </a:br>
                      <a:r>
                        <a:rPr lang="en-GB" sz="1200" b="0" kern="1200" baseline="0" dirty="0" smtClean="0">
                          <a:solidFill>
                            <a:schemeClr val="dk1"/>
                          </a:solidFill>
                          <a:effectLst/>
                          <a:latin typeface="+mn-lt"/>
                          <a:ea typeface="+mn-ea"/>
                          <a:cs typeface="+mn-cs"/>
                        </a:rPr>
                        <a:t>Exclamations: </a:t>
                      </a:r>
                      <a:r>
                        <a:rPr lang="en-GB" sz="1200" b="1" kern="1200" baseline="0" dirty="0" err="1" smtClean="0">
                          <a:solidFill>
                            <a:schemeClr val="dk1"/>
                          </a:solidFill>
                          <a:effectLst/>
                          <a:latin typeface="+mn-lt"/>
                          <a:ea typeface="+mn-ea"/>
                          <a:cs typeface="+mn-cs"/>
                        </a:rPr>
                        <a:t>quelle</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horreur</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Quel</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désastre</a:t>
                      </a:r>
                      <a:r>
                        <a:rPr lang="en-GB" sz="1200" b="1" kern="1200" baseline="0" dirty="0" smtClean="0">
                          <a:solidFill>
                            <a:schemeClr val="dk1"/>
                          </a:solidFill>
                          <a:effectLst/>
                          <a:latin typeface="+mn-lt"/>
                          <a:ea typeface="+mn-ea"/>
                          <a:cs typeface="+mn-cs"/>
                        </a:rPr>
                        <a:t>! </a:t>
                      </a:r>
                      <a:endParaRPr lang="en-GB" sz="1200" b="0" dirty="0" smtClean="0"/>
                    </a:p>
                  </a:txBody>
                  <a:tcPr anchor="ctr"/>
                </a:tc>
              </a:tr>
              <a:tr h="370840">
                <a:tc>
                  <a:txBody>
                    <a:bodyPr/>
                    <a:lstStyle/>
                    <a:p>
                      <a:r>
                        <a:rPr lang="en-GB" sz="1800" b="1" dirty="0" smtClean="0"/>
                        <a:t>V</a:t>
                      </a:r>
                      <a:r>
                        <a:rPr lang="en-GB" sz="1200" dirty="0" smtClean="0"/>
                        <a:t>ariety of structures</a:t>
                      </a:r>
                      <a:endParaRPr lang="en-GB" sz="1200" dirty="0"/>
                    </a:p>
                  </a:txBody>
                  <a:tcPr anchor="ctr"/>
                </a:tc>
                <a:tc>
                  <a:txBody>
                    <a:bodyPr/>
                    <a:lstStyle/>
                    <a:p>
                      <a:r>
                        <a:rPr lang="en-GB" sz="1200" dirty="0" smtClean="0"/>
                        <a:t>Verb + infinitive: </a:t>
                      </a:r>
                      <a:r>
                        <a:rPr lang="en-GB" sz="1200" b="1" dirty="0" smtClean="0"/>
                        <a:t>o</a:t>
                      </a:r>
                      <a:r>
                        <a:rPr lang="en-GB" sz="1200" b="1" baseline="0" dirty="0" smtClean="0"/>
                        <a:t>n </a:t>
                      </a:r>
                      <a:r>
                        <a:rPr lang="en-GB" sz="1200" b="1" baseline="0" dirty="0" err="1" smtClean="0"/>
                        <a:t>peut</a:t>
                      </a:r>
                      <a:r>
                        <a:rPr lang="en-GB" sz="1200" b="1" dirty="0" smtClean="0"/>
                        <a:t> / on</a:t>
                      </a:r>
                      <a:r>
                        <a:rPr lang="en-GB" sz="1200" b="1" baseline="0" dirty="0" smtClean="0"/>
                        <a:t> </a:t>
                      </a:r>
                      <a:r>
                        <a:rPr lang="en-GB" sz="1200" b="1" baseline="0" dirty="0" err="1" smtClean="0"/>
                        <a:t>doit</a:t>
                      </a:r>
                      <a:r>
                        <a:rPr lang="en-GB" sz="1200" b="1" baseline="0" dirty="0" smtClean="0"/>
                        <a:t> / </a:t>
                      </a:r>
                      <a:r>
                        <a:rPr lang="en-GB" sz="1200" b="1" baseline="0" dirty="0" err="1" smtClean="0"/>
                        <a:t>il</a:t>
                      </a:r>
                      <a:r>
                        <a:rPr lang="en-GB" sz="1200" b="1" baseline="0" dirty="0" smtClean="0"/>
                        <a:t> </a:t>
                      </a:r>
                      <a:r>
                        <a:rPr lang="en-GB" sz="1200" b="1" baseline="0" dirty="0" err="1" smtClean="0"/>
                        <a:t>faut</a:t>
                      </a:r>
                      <a:r>
                        <a:rPr lang="en-GB" sz="1200" b="1" dirty="0" smtClean="0"/>
                        <a:t>/ </a:t>
                      </a:r>
                      <a:r>
                        <a:rPr lang="en-GB" sz="1200" b="1" dirty="0" err="1" smtClean="0"/>
                        <a:t>j’aime</a:t>
                      </a:r>
                      <a:r>
                        <a:rPr lang="en-GB" sz="1200" b="1" dirty="0" smtClean="0"/>
                        <a:t> (etc.) / je </a:t>
                      </a:r>
                      <a:r>
                        <a:rPr lang="en-GB" sz="1200" b="1" dirty="0" err="1" smtClean="0"/>
                        <a:t>voudrais</a:t>
                      </a:r>
                      <a:r>
                        <a:rPr lang="en-GB" sz="1200" b="1" dirty="0" smtClean="0"/>
                        <a:t> / </a:t>
                      </a:r>
                      <a:r>
                        <a:rPr lang="en-GB" sz="1200" b="1" dirty="0" err="1" smtClean="0"/>
                        <a:t>j’ai</a:t>
                      </a:r>
                      <a:r>
                        <a:rPr lang="en-GB" sz="1200" b="1" dirty="0" smtClean="0"/>
                        <a:t> </a:t>
                      </a:r>
                      <a:r>
                        <a:rPr lang="en-GB" sz="1200" b="1" dirty="0" err="1" smtClean="0"/>
                        <a:t>envie</a:t>
                      </a:r>
                      <a:r>
                        <a:rPr lang="en-GB" sz="1200" b="1" dirty="0" smtClean="0"/>
                        <a:t> de / </a:t>
                      </a:r>
                      <a:r>
                        <a:rPr lang="en-GB" sz="1200" b="1" dirty="0" err="1" smtClean="0"/>
                        <a:t>il</a:t>
                      </a:r>
                      <a:r>
                        <a:rPr lang="en-GB" sz="1200" b="1" dirty="0" smtClean="0"/>
                        <a:t> me </a:t>
                      </a:r>
                      <a:r>
                        <a:rPr lang="en-GB" sz="1200" b="1" dirty="0" err="1" smtClean="0"/>
                        <a:t>faut</a:t>
                      </a:r>
                      <a:r>
                        <a:rPr lang="en-GB" sz="1200" b="1" dirty="0" smtClean="0"/>
                        <a:t> /je </a:t>
                      </a:r>
                      <a:r>
                        <a:rPr lang="en-GB" sz="1200" b="1" dirty="0" err="1" smtClean="0"/>
                        <a:t>veux</a:t>
                      </a:r>
                      <a:r>
                        <a:rPr lang="en-GB" sz="1200" b="1" dirty="0" smtClean="0"/>
                        <a:t> /</a:t>
                      </a:r>
                      <a:r>
                        <a:rPr lang="en-GB" sz="1200" b="1" dirty="0" err="1" smtClean="0"/>
                        <a:t>j’espère</a:t>
                      </a:r>
                      <a:r>
                        <a:rPr lang="en-GB" sz="1200" b="1" dirty="0" smtClean="0"/>
                        <a:t> / </a:t>
                      </a:r>
                      <a:r>
                        <a:rPr lang="en-GB" sz="1200" b="1" dirty="0" err="1" smtClean="0"/>
                        <a:t>j’ai</a:t>
                      </a:r>
                      <a:r>
                        <a:rPr lang="en-GB" sz="1200" b="1" baseline="0" dirty="0" smtClean="0"/>
                        <a:t> </a:t>
                      </a:r>
                      <a:r>
                        <a:rPr lang="en-GB" sz="1200" b="1" baseline="0" dirty="0" err="1" smtClean="0"/>
                        <a:t>l’intention</a:t>
                      </a:r>
                      <a:r>
                        <a:rPr lang="en-GB" sz="1200" b="1" baseline="0" dirty="0" smtClean="0"/>
                        <a:t> de / je </a:t>
                      </a:r>
                      <a:r>
                        <a:rPr lang="en-GB" sz="1200" b="1" baseline="0" dirty="0" err="1" smtClean="0"/>
                        <a:t>devrais</a:t>
                      </a:r>
                      <a:r>
                        <a:rPr lang="en-GB" sz="1200" b="1" baseline="0" dirty="0" smtClean="0"/>
                        <a:t> / je </a:t>
                      </a:r>
                      <a:r>
                        <a:rPr lang="en-GB" sz="1200" b="1" baseline="0" dirty="0" err="1" smtClean="0"/>
                        <a:t>compte</a:t>
                      </a:r>
                      <a:r>
                        <a:rPr lang="en-GB" sz="1200" b="1" baseline="0" dirty="0" smtClean="0"/>
                        <a:t> / </a:t>
                      </a:r>
                      <a:r>
                        <a:rPr lang="en-GB" sz="1200" b="1" baseline="0" dirty="0" err="1" smtClean="0"/>
                        <a:t>il</a:t>
                      </a:r>
                      <a:r>
                        <a:rPr lang="en-GB" sz="1200" b="1" baseline="0" dirty="0" smtClean="0"/>
                        <a:t> </a:t>
                      </a:r>
                      <a:r>
                        <a:rPr lang="en-GB" sz="1200" b="1" baseline="0" dirty="0" err="1" smtClean="0"/>
                        <a:t>est</a:t>
                      </a:r>
                      <a:r>
                        <a:rPr lang="en-GB" sz="1200" b="1" baseline="0" dirty="0" smtClean="0"/>
                        <a:t> </a:t>
                      </a:r>
                      <a:r>
                        <a:rPr lang="en-GB" sz="1200" b="1" baseline="0" dirty="0" err="1" smtClean="0"/>
                        <a:t>interdit</a:t>
                      </a:r>
                      <a:r>
                        <a:rPr lang="en-GB" sz="1200" b="1" baseline="0" dirty="0" smtClean="0"/>
                        <a:t> de / </a:t>
                      </a:r>
                      <a:r>
                        <a:rPr lang="en-GB" sz="1200" b="1" baseline="0" dirty="0" err="1" smtClean="0"/>
                        <a:t>il</a:t>
                      </a:r>
                      <a:r>
                        <a:rPr lang="en-GB" sz="1200" b="1" baseline="0" dirty="0" smtClean="0"/>
                        <a:t> </a:t>
                      </a:r>
                      <a:r>
                        <a:rPr lang="en-GB" sz="1200" b="1" baseline="0" dirty="0" err="1" smtClean="0"/>
                        <a:t>est</a:t>
                      </a:r>
                      <a:r>
                        <a:rPr lang="en-GB" sz="1200" b="1" baseline="0" dirty="0" smtClean="0"/>
                        <a:t> </a:t>
                      </a:r>
                      <a:r>
                        <a:rPr lang="en-GB" sz="1200" b="1" baseline="0" dirty="0" err="1" smtClean="0"/>
                        <a:t>permis</a:t>
                      </a:r>
                      <a:r>
                        <a:rPr lang="en-GB" sz="1200" b="1" baseline="0" dirty="0" smtClean="0"/>
                        <a:t> de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Verb + à / de: </a:t>
                      </a:r>
                      <a:r>
                        <a:rPr lang="en-GB" sz="1200" b="1" baseline="0" dirty="0" smtClean="0"/>
                        <a:t>commencer à / </a:t>
                      </a:r>
                      <a:r>
                        <a:rPr lang="en-GB" sz="1200" b="1" baseline="0" dirty="0" err="1" smtClean="0"/>
                        <a:t>réussir</a:t>
                      </a:r>
                      <a:r>
                        <a:rPr lang="en-GB" sz="1200" b="1" baseline="0" dirty="0" smtClean="0"/>
                        <a:t> à / </a:t>
                      </a:r>
                      <a:r>
                        <a:rPr lang="en-GB" sz="1200" b="1" baseline="0" dirty="0" err="1" smtClean="0"/>
                        <a:t>finir</a:t>
                      </a:r>
                      <a:r>
                        <a:rPr lang="en-GB" sz="1200" b="1" baseline="0" dirty="0" smtClean="0"/>
                        <a:t> de / </a:t>
                      </a:r>
                      <a:r>
                        <a:rPr lang="en-GB" sz="1200" b="1" baseline="0" dirty="0" err="1" smtClean="0"/>
                        <a:t>décider</a:t>
                      </a:r>
                      <a:r>
                        <a:rPr lang="en-GB" sz="1200" b="1" baseline="0" dirty="0" smtClean="0"/>
                        <a:t> de / </a:t>
                      </a:r>
                      <a:r>
                        <a:rPr lang="en-GB" sz="1200" b="1" baseline="0" dirty="0" err="1" smtClean="0"/>
                        <a:t>venir</a:t>
                      </a:r>
                      <a:r>
                        <a:rPr lang="en-GB" sz="1200" b="1" baseline="0" dirty="0" smtClean="0"/>
                        <a:t> de / </a:t>
                      </a:r>
                      <a:r>
                        <a:rPr lang="en-GB" sz="1200" b="1" dirty="0" err="1" smtClean="0"/>
                        <a:t>êre</a:t>
                      </a:r>
                      <a:r>
                        <a:rPr lang="en-GB" sz="1200" b="1" baseline="0" dirty="0" smtClean="0"/>
                        <a:t> </a:t>
                      </a:r>
                      <a:r>
                        <a:rPr lang="en-GB" sz="1200" b="1" baseline="0" dirty="0" err="1" smtClean="0"/>
                        <a:t>en</a:t>
                      </a:r>
                      <a:r>
                        <a:rPr lang="en-GB" sz="1200" b="1" baseline="0" dirty="0" smtClean="0"/>
                        <a:t> </a:t>
                      </a:r>
                      <a:r>
                        <a:rPr lang="en-GB" sz="1200" b="1" baseline="0" smtClean="0"/>
                        <a:t>train de</a:t>
                      </a:r>
                      <a:endParaRPr lang="en-GB" sz="1200" b="1" dirty="0" smtClean="0"/>
                    </a:p>
                    <a:p>
                      <a:r>
                        <a:rPr lang="en-GB" sz="1200" dirty="0" smtClean="0"/>
                        <a:t>Comparatives</a:t>
                      </a:r>
                      <a:r>
                        <a:rPr lang="en-GB" sz="1200" baseline="0" dirty="0" smtClean="0"/>
                        <a:t> – </a:t>
                      </a:r>
                      <a:r>
                        <a:rPr lang="en-GB" sz="1200" b="1" baseline="0" dirty="0" smtClean="0"/>
                        <a:t>plus… que / </a:t>
                      </a:r>
                      <a:r>
                        <a:rPr lang="en-GB" sz="1200" b="1" baseline="0" dirty="0" err="1" smtClean="0"/>
                        <a:t>moins</a:t>
                      </a:r>
                      <a:r>
                        <a:rPr lang="en-GB" sz="1200" b="1" baseline="0" dirty="0" smtClean="0"/>
                        <a:t>… que / </a:t>
                      </a:r>
                      <a:r>
                        <a:rPr lang="en-GB" sz="1200" b="1" baseline="0" dirty="0" err="1" smtClean="0"/>
                        <a:t>meilleur</a:t>
                      </a:r>
                      <a:r>
                        <a:rPr lang="en-GB" sz="1200" b="1" baseline="0" dirty="0" smtClean="0"/>
                        <a:t> / </a:t>
                      </a:r>
                      <a:r>
                        <a:rPr lang="en-GB" sz="1200" b="1" baseline="0" dirty="0" err="1" smtClean="0"/>
                        <a:t>pire</a:t>
                      </a:r>
                      <a:r>
                        <a:rPr lang="en-GB" sz="1200" b="1" baseline="0" dirty="0" smtClean="0"/>
                        <a:t> </a:t>
                      </a:r>
                      <a:r>
                        <a:rPr lang="en-GB" sz="1200" baseline="0" dirty="0" smtClean="0"/>
                        <a:t/>
                      </a:r>
                      <a:br>
                        <a:rPr lang="en-GB" sz="1200" baseline="0" dirty="0" smtClean="0"/>
                      </a:br>
                      <a:r>
                        <a:rPr lang="en-GB" sz="1200" baseline="0" dirty="0" smtClean="0"/>
                        <a:t>Superlatives </a:t>
                      </a:r>
                      <a:r>
                        <a:rPr lang="en-GB" sz="1200" b="1" baseline="0" dirty="0" smtClean="0"/>
                        <a:t>– le/la/les plus…/</a:t>
                      </a:r>
                      <a:r>
                        <a:rPr lang="en-GB" sz="1200" b="1" baseline="0" dirty="0" err="1" smtClean="0"/>
                        <a:t>moins</a:t>
                      </a:r>
                      <a:r>
                        <a:rPr lang="en-GB" sz="1200" b="1" baseline="0" dirty="0" smtClean="0"/>
                        <a:t>… / le </a:t>
                      </a:r>
                      <a:r>
                        <a:rPr lang="en-GB" sz="1200" b="1" baseline="0" dirty="0" err="1" smtClean="0"/>
                        <a:t>meilleur</a:t>
                      </a:r>
                      <a:r>
                        <a:rPr lang="en-GB" sz="1200" b="1" baseline="0" dirty="0" smtClean="0"/>
                        <a:t>, le </a:t>
                      </a:r>
                      <a:r>
                        <a:rPr lang="en-GB" sz="1200" b="1" baseline="0" dirty="0" err="1" smtClean="0"/>
                        <a:t>pire</a:t>
                      </a:r>
                      <a:endParaRPr lang="en-GB"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smtClean="0"/>
                        <a:t>depuis</a:t>
                      </a:r>
                      <a:r>
                        <a:rPr lang="en-GB" sz="1200" b="1" dirty="0" smtClean="0"/>
                        <a:t> / </a:t>
                      </a:r>
                      <a:r>
                        <a:rPr lang="en-GB" sz="1200" b="1" dirty="0" err="1" smtClean="0"/>
                        <a:t>depuis</a:t>
                      </a:r>
                      <a:r>
                        <a:rPr lang="en-GB" sz="1200" b="1" dirty="0" smtClean="0"/>
                        <a:t> que / </a:t>
                      </a:r>
                      <a:r>
                        <a:rPr lang="en-GB" sz="1200" b="0" baseline="0" dirty="0" smtClean="0"/>
                        <a:t>R</a:t>
                      </a:r>
                      <a:r>
                        <a:rPr lang="en-GB" sz="1200" baseline="0" dirty="0" smtClean="0"/>
                        <a:t>ange of negatives: </a:t>
                      </a:r>
                      <a:r>
                        <a:rPr lang="en-GB" sz="1200" b="1" baseline="0" dirty="0" smtClean="0"/>
                        <a:t>ne…pas /ne...plus/ne…</a:t>
                      </a:r>
                      <a:r>
                        <a:rPr lang="en-GB" sz="1200" b="1" baseline="0" dirty="0" err="1" smtClean="0"/>
                        <a:t>jamais</a:t>
                      </a:r>
                      <a:r>
                        <a:rPr lang="en-GB" sz="1200" b="1" baseline="0" dirty="0" smtClean="0"/>
                        <a:t>/ne…que/ne…</a:t>
                      </a:r>
                      <a:r>
                        <a:rPr lang="en-GB" sz="1200" b="1" baseline="0" dirty="0" err="1" smtClean="0"/>
                        <a:t>ni</a:t>
                      </a:r>
                      <a:r>
                        <a:rPr lang="en-GB" sz="1200" b="1" baseline="0" dirty="0" smtClean="0"/>
                        <a:t>..</a:t>
                      </a:r>
                      <a:r>
                        <a:rPr lang="en-GB" sz="1200" b="1" baseline="0" dirty="0" err="1" smtClean="0"/>
                        <a:t>ni</a:t>
                      </a:r>
                      <a:r>
                        <a:rPr lang="en-GB" sz="1200" b="1" baseline="0" dirty="0" smtClean="0"/>
                        <a:t> / ne… </a:t>
                      </a:r>
                      <a:r>
                        <a:rPr lang="en-GB" sz="1200" b="1" baseline="0" dirty="0" err="1" smtClean="0"/>
                        <a:t>aucun</a:t>
                      </a:r>
                      <a:r>
                        <a:rPr lang="en-GB" sz="1200" b="1" baseline="0" dirty="0" smtClean="0"/>
                        <a:t> / </a:t>
                      </a:r>
                      <a:br>
                        <a:rPr lang="en-GB" sz="1200" b="1" baseline="0" dirty="0" smtClean="0"/>
                      </a:br>
                      <a:r>
                        <a:rPr lang="en-GB" sz="1200" b="0" baseline="0" dirty="0" smtClean="0"/>
                        <a:t>D</a:t>
                      </a:r>
                      <a:r>
                        <a:rPr lang="en-GB" sz="1200" baseline="0" dirty="0" smtClean="0"/>
                        <a:t>irect and indirect object pronouns</a:t>
                      </a:r>
                      <a:r>
                        <a:rPr lang="en-GB" sz="1200" b="1" baseline="0" dirty="0" smtClean="0"/>
                        <a:t>, y, </a:t>
                      </a:r>
                      <a:r>
                        <a:rPr lang="en-GB" sz="1200" b="1" baseline="0" dirty="0" err="1" smtClean="0"/>
                        <a:t>en</a:t>
                      </a:r>
                      <a:endParaRPr lang="en-GB" sz="1200" b="1" baseline="0" dirty="0" smtClean="0"/>
                    </a:p>
                  </a:txBody>
                  <a:tcPr anchor="ctr"/>
                </a:tc>
              </a:tr>
              <a:tr h="370840">
                <a:tc>
                  <a:txBody>
                    <a:bodyPr/>
                    <a:lstStyle/>
                    <a:p>
                      <a:r>
                        <a:rPr lang="en-GB" sz="1800" b="1" dirty="0" smtClean="0"/>
                        <a:t>E</a:t>
                      </a:r>
                      <a:r>
                        <a:rPr lang="en-GB" sz="1200" dirty="0" smtClean="0"/>
                        <a:t>xtended sentences</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1. Sentences with more than one tense (e.g.</a:t>
                      </a:r>
                      <a:r>
                        <a:rPr lang="en-GB" sz="1200" baseline="0" dirty="0" smtClean="0"/>
                        <a:t> </a:t>
                      </a:r>
                      <a:r>
                        <a:rPr lang="en-GB" sz="1200" b="1" baseline="0" dirty="0" err="1" smtClean="0"/>
                        <a:t>avant</a:t>
                      </a:r>
                      <a:r>
                        <a:rPr lang="en-GB" sz="1200" b="1" baseline="0" dirty="0" smtClean="0"/>
                        <a:t>…</a:t>
                      </a:r>
                      <a:r>
                        <a:rPr lang="en-GB" sz="1200" b="1" baseline="0" dirty="0" err="1" smtClean="0"/>
                        <a:t>mais</a:t>
                      </a:r>
                      <a:r>
                        <a:rPr lang="en-GB" sz="1200" b="1" baseline="0" dirty="0" smtClean="0"/>
                        <a:t> </a:t>
                      </a:r>
                      <a:r>
                        <a:rPr lang="en-GB" sz="1200" b="1" baseline="0" dirty="0" err="1" smtClean="0"/>
                        <a:t>maintenant</a:t>
                      </a:r>
                      <a:r>
                        <a:rPr lang="en-GB" sz="1200" baseline="0" dirty="0" smtClean="0"/>
                        <a:t>…)</a:t>
                      </a:r>
                      <a:r>
                        <a:rPr lang="en-GB" sz="1200" dirty="0" smtClean="0"/>
                        <a:t/>
                      </a:r>
                      <a:br>
                        <a:rPr lang="en-GB" sz="1200" dirty="0" smtClean="0"/>
                      </a:br>
                      <a:r>
                        <a:rPr lang="en-GB" sz="1200" dirty="0" smtClean="0"/>
                        <a:t>2. Comparing/referring</a:t>
                      </a:r>
                      <a:r>
                        <a:rPr lang="en-GB" sz="1200" baseline="0" dirty="0" smtClean="0"/>
                        <a:t> to </a:t>
                      </a:r>
                      <a:r>
                        <a:rPr lang="en-GB" sz="1200" dirty="0" smtClean="0"/>
                        <a:t>self and others</a:t>
                      </a:r>
                      <a:br>
                        <a:rPr lang="en-GB" sz="1200" dirty="0" smtClean="0"/>
                      </a:br>
                      <a:r>
                        <a:rPr lang="en-GB" sz="1200" dirty="0" smtClean="0"/>
                        <a:t>3.  Contrasting two points of view – </a:t>
                      </a:r>
                      <a:r>
                        <a:rPr lang="en-GB" sz="1200" b="1" dirty="0" err="1" smtClean="0"/>
                        <a:t>d’une</a:t>
                      </a:r>
                      <a:r>
                        <a:rPr lang="en-GB" sz="1200" b="1" dirty="0" smtClean="0"/>
                        <a:t> part…</a:t>
                      </a:r>
                      <a:r>
                        <a:rPr lang="en-GB" sz="1200" b="1" dirty="0" err="1" smtClean="0"/>
                        <a:t>d’autre</a:t>
                      </a:r>
                      <a:r>
                        <a:rPr lang="en-GB" sz="1200" b="1" baseline="0" dirty="0" smtClean="0"/>
                        <a:t> part</a:t>
                      </a:r>
                      <a:r>
                        <a:rPr lang="en-GB" sz="1200" b="1" dirty="0" smtClean="0"/>
                        <a:t>, un</a:t>
                      </a:r>
                      <a:r>
                        <a:rPr lang="en-GB" sz="1200" b="1" baseline="0" dirty="0" smtClean="0"/>
                        <a:t> </a:t>
                      </a:r>
                      <a:r>
                        <a:rPr lang="en-GB" sz="1200" b="1" baseline="0" dirty="0" err="1" smtClean="0"/>
                        <a:t>avantage</a:t>
                      </a:r>
                      <a:r>
                        <a:rPr lang="en-GB" sz="1200" b="1" baseline="0" dirty="0" smtClean="0"/>
                        <a:t> </a:t>
                      </a:r>
                      <a:r>
                        <a:rPr lang="en-GB" sz="1200" b="1" baseline="0" dirty="0" err="1" smtClean="0"/>
                        <a:t>est</a:t>
                      </a:r>
                      <a:r>
                        <a:rPr lang="en-GB" sz="1200" b="1" baseline="0" dirty="0" smtClean="0"/>
                        <a:t> que, un inconvenient </a:t>
                      </a:r>
                      <a:r>
                        <a:rPr lang="en-GB" sz="1200" b="1" baseline="0" dirty="0" err="1" smtClean="0"/>
                        <a:t>est</a:t>
                      </a:r>
                      <a:r>
                        <a:rPr lang="en-GB" sz="1200" b="1" baseline="0" dirty="0" smtClean="0"/>
                        <a:t> que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4. Complex</a:t>
                      </a:r>
                      <a:r>
                        <a:rPr lang="en-GB" sz="1200" baseline="0" dirty="0" smtClean="0"/>
                        <a:t> sentences with: </a:t>
                      </a:r>
                      <a:r>
                        <a:rPr lang="en-GB" sz="1200" b="1" i="1" dirty="0" err="1" smtClean="0"/>
                        <a:t>parce</a:t>
                      </a:r>
                      <a:r>
                        <a:rPr lang="en-GB" sz="1200" b="1" i="1" baseline="0" dirty="0" smtClean="0"/>
                        <a:t> </a:t>
                      </a:r>
                      <a:r>
                        <a:rPr lang="en-GB" sz="1200" b="1" i="1" dirty="0" smtClean="0"/>
                        <a:t>que,</a:t>
                      </a:r>
                      <a:r>
                        <a:rPr lang="en-GB" sz="1200" b="1" i="1" baseline="0" dirty="0" smtClean="0"/>
                        <a:t> </a:t>
                      </a:r>
                      <a:r>
                        <a:rPr lang="en-GB" sz="1200" b="1" i="1" baseline="0" dirty="0" err="1" smtClean="0"/>
                        <a:t>puisque</a:t>
                      </a:r>
                      <a:r>
                        <a:rPr lang="en-GB" sz="1200" b="1" i="1" baseline="0" dirty="0" smtClean="0"/>
                        <a:t>, car, </a:t>
                      </a:r>
                      <a:r>
                        <a:rPr lang="en-GB" sz="1200" b="1" i="1" baseline="0" dirty="0" err="1" smtClean="0"/>
                        <a:t>étant</a:t>
                      </a:r>
                      <a:r>
                        <a:rPr lang="en-GB" sz="1200" b="1" i="1" baseline="0" dirty="0" smtClean="0"/>
                        <a:t> </a:t>
                      </a:r>
                      <a:r>
                        <a:rPr lang="en-GB" sz="1200" b="1" i="1" baseline="0" dirty="0" err="1" smtClean="0"/>
                        <a:t>donné</a:t>
                      </a:r>
                      <a:r>
                        <a:rPr lang="en-GB" sz="1200" b="1" i="1" baseline="0" dirty="0" smtClean="0"/>
                        <a:t> que, </a:t>
                      </a:r>
                      <a:r>
                        <a:rPr lang="en-GB" sz="1200" b="1" i="1" baseline="0" dirty="0" err="1" smtClean="0"/>
                        <a:t>quand</a:t>
                      </a:r>
                      <a:r>
                        <a:rPr lang="en-GB" sz="1200" b="1" i="1" baseline="0" dirty="0" smtClean="0"/>
                        <a:t>, , </a:t>
                      </a:r>
                      <a:r>
                        <a:rPr lang="en-GB" sz="1200" b="1" i="1" baseline="0" dirty="0" err="1" smtClean="0"/>
                        <a:t>où</a:t>
                      </a:r>
                      <a:r>
                        <a:rPr lang="en-GB" sz="1200" b="1" i="1" baseline="0" dirty="0" smtClean="0"/>
                        <a:t>, qui/que, </a:t>
                      </a:r>
                      <a:br>
                        <a:rPr lang="en-GB" sz="1200" b="1" i="1" baseline="0" dirty="0" smtClean="0"/>
                      </a:br>
                      <a:r>
                        <a:rPr lang="en-GB" sz="1200" baseline="0" dirty="0" smtClean="0"/>
                        <a:t>(&amp; some that need the subjunctive: </a:t>
                      </a:r>
                      <a:r>
                        <a:rPr lang="en-GB" sz="1200" b="1" i="1" baseline="0" dirty="0" smtClean="0"/>
                        <a:t>pour que, </a:t>
                      </a:r>
                      <a:r>
                        <a:rPr lang="en-GB" sz="1200" b="1" i="1" baseline="0" dirty="0" err="1" smtClean="0"/>
                        <a:t>avant</a:t>
                      </a:r>
                      <a:r>
                        <a:rPr lang="en-GB" sz="1200" b="1" i="1" baseline="0" dirty="0" smtClean="0"/>
                        <a:t> que, </a:t>
                      </a:r>
                      <a:r>
                        <a:rPr lang="en-GB" sz="1200" b="1" i="1" baseline="0" dirty="0" err="1" smtClean="0"/>
                        <a:t>bien</a:t>
                      </a:r>
                      <a:r>
                        <a:rPr lang="en-GB" sz="1200" b="1" i="1" baseline="0" dirty="0" smtClean="0"/>
                        <a:t> que</a:t>
                      </a:r>
                      <a:r>
                        <a:rPr lang="en-GB" sz="1200" baseline="0" dirty="0" smtClean="0"/>
                        <a:t/>
                      </a:r>
                      <a:br>
                        <a:rPr lang="en-GB" sz="1200" baseline="0" dirty="0" smtClean="0"/>
                      </a:br>
                      <a:r>
                        <a:rPr lang="en-GB" sz="1200" baseline="0" dirty="0" smtClean="0"/>
                        <a:t>5. Phrases which introduce the subjunctive, e.g. </a:t>
                      </a:r>
                      <a:r>
                        <a:rPr lang="en-GB" sz="1100" b="1" kern="1200" baseline="0" dirty="0" err="1" smtClean="0">
                          <a:solidFill>
                            <a:schemeClr val="dk1"/>
                          </a:solidFill>
                          <a:effectLst/>
                          <a:latin typeface="+mn-lt"/>
                          <a:ea typeface="+mn-ea"/>
                          <a:cs typeface="+mn-cs"/>
                        </a:rPr>
                        <a:t>il</a:t>
                      </a:r>
                      <a:r>
                        <a:rPr lang="en-GB" sz="1100" b="1" kern="1200" baseline="0" dirty="0" smtClean="0">
                          <a:solidFill>
                            <a:schemeClr val="dk1"/>
                          </a:solidFill>
                          <a:effectLst/>
                          <a:latin typeface="+mn-lt"/>
                          <a:ea typeface="+mn-ea"/>
                          <a:cs typeface="+mn-cs"/>
                        </a:rPr>
                        <a:t> </a:t>
                      </a:r>
                      <a:r>
                        <a:rPr lang="en-GB" sz="1100" b="1" kern="1200" baseline="0" dirty="0" err="1" smtClean="0">
                          <a:solidFill>
                            <a:schemeClr val="dk1"/>
                          </a:solidFill>
                          <a:effectLst/>
                          <a:latin typeface="+mn-lt"/>
                          <a:ea typeface="+mn-ea"/>
                          <a:cs typeface="+mn-cs"/>
                        </a:rPr>
                        <a:t>faut</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(one must…)</a:t>
                      </a:r>
                      <a:r>
                        <a:rPr lang="en-GB" sz="1100" kern="1200" dirty="0" smtClean="0">
                          <a:solidFill>
                            <a:schemeClr val="dk1"/>
                          </a:solidFill>
                          <a:effectLst/>
                          <a:latin typeface="+mn-lt"/>
                          <a:ea typeface="+mn-ea"/>
                          <a:cs typeface="+mn-cs"/>
                        </a:rPr>
                        <a:t/>
                      </a:r>
                      <a:br>
                        <a:rPr lang="en-GB" sz="1100" kern="1200" dirty="0" smtClean="0">
                          <a:solidFill>
                            <a:schemeClr val="dk1"/>
                          </a:solidFill>
                          <a:effectLst/>
                          <a:latin typeface="+mn-lt"/>
                          <a:ea typeface="+mn-ea"/>
                          <a:cs typeface="+mn-cs"/>
                        </a:rPr>
                      </a:br>
                      <a:r>
                        <a:rPr lang="en-GB" sz="1100" b="1" kern="1200" dirty="0" err="1" smtClean="0">
                          <a:solidFill>
                            <a:schemeClr val="dk1"/>
                          </a:solidFill>
                          <a:effectLst/>
                          <a:latin typeface="+mn-lt"/>
                          <a:ea typeface="+mn-ea"/>
                          <a:cs typeface="+mn-cs"/>
                        </a:rPr>
                        <a:t>il</a:t>
                      </a:r>
                      <a:r>
                        <a:rPr lang="en-GB" sz="1100" b="1" kern="1200" baseline="0" dirty="0" smtClean="0">
                          <a:solidFill>
                            <a:schemeClr val="dk1"/>
                          </a:solidFill>
                          <a:effectLst/>
                          <a:latin typeface="+mn-lt"/>
                          <a:ea typeface="+mn-ea"/>
                          <a:cs typeface="+mn-cs"/>
                        </a:rPr>
                        <a:t> </a:t>
                      </a:r>
                      <a:r>
                        <a:rPr lang="en-GB" sz="1100" b="1" kern="1200" baseline="0" dirty="0" err="1" smtClean="0">
                          <a:solidFill>
                            <a:schemeClr val="dk1"/>
                          </a:solidFill>
                          <a:effectLst/>
                          <a:latin typeface="+mn-lt"/>
                          <a:ea typeface="+mn-ea"/>
                          <a:cs typeface="+mn-cs"/>
                        </a:rPr>
                        <a:t>est</a:t>
                      </a:r>
                      <a:r>
                        <a:rPr lang="en-GB" sz="1100" b="1" kern="1200" dirty="0" smtClean="0">
                          <a:solidFill>
                            <a:schemeClr val="dk1"/>
                          </a:solidFill>
                          <a:effectLst/>
                          <a:latin typeface="+mn-lt"/>
                          <a:ea typeface="+mn-ea"/>
                          <a:cs typeface="+mn-cs"/>
                        </a:rPr>
                        <a:t> probable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(It is likely that …) </a:t>
                      </a:r>
                      <a:r>
                        <a:rPr lang="en-GB" sz="1100" b="1" i="0" kern="1200" dirty="0" smtClean="0">
                          <a:solidFill>
                            <a:schemeClr val="dk1"/>
                          </a:solidFill>
                          <a:effectLst/>
                          <a:latin typeface="+mn-lt"/>
                          <a:ea typeface="+mn-ea"/>
                          <a:cs typeface="+mn-cs"/>
                        </a:rPr>
                        <a:t>je</a:t>
                      </a:r>
                      <a:r>
                        <a:rPr lang="en-GB" sz="1100" b="1" i="0" kern="1200" baseline="0" dirty="0" smtClean="0">
                          <a:solidFill>
                            <a:schemeClr val="dk1"/>
                          </a:solidFill>
                          <a:effectLst/>
                          <a:latin typeface="+mn-lt"/>
                          <a:ea typeface="+mn-ea"/>
                          <a:cs typeface="+mn-cs"/>
                        </a:rPr>
                        <a:t> </a:t>
                      </a:r>
                      <a:r>
                        <a:rPr lang="en-GB" sz="1100" b="1" i="0" kern="1200" baseline="0" dirty="0" err="1" smtClean="0">
                          <a:solidFill>
                            <a:schemeClr val="dk1"/>
                          </a:solidFill>
                          <a:effectLst/>
                          <a:latin typeface="+mn-lt"/>
                          <a:ea typeface="+mn-ea"/>
                          <a:cs typeface="+mn-cs"/>
                        </a:rPr>
                        <a:t>veux</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want …) </a:t>
                      </a:r>
                      <a:r>
                        <a:rPr lang="en-GB" sz="1100" b="1" i="0" kern="1200" dirty="0" smtClean="0">
                          <a:solidFill>
                            <a:schemeClr val="dk1"/>
                          </a:solidFill>
                          <a:effectLst/>
                          <a:latin typeface="+mn-lt"/>
                          <a:ea typeface="+mn-ea"/>
                          <a:cs typeface="+mn-cs"/>
                        </a:rPr>
                        <a:t>je</a:t>
                      </a:r>
                      <a:r>
                        <a:rPr lang="en-GB" sz="1100" b="1" i="0" kern="1200" baseline="0" dirty="0" smtClean="0">
                          <a:solidFill>
                            <a:schemeClr val="dk1"/>
                          </a:solidFill>
                          <a:effectLst/>
                          <a:latin typeface="+mn-lt"/>
                          <a:ea typeface="+mn-ea"/>
                          <a:cs typeface="+mn-cs"/>
                        </a:rPr>
                        <a:t> ne </a:t>
                      </a:r>
                      <a:r>
                        <a:rPr lang="en-GB" sz="1100" b="1" i="0" kern="1200" baseline="0" dirty="0" err="1" smtClean="0">
                          <a:solidFill>
                            <a:schemeClr val="dk1"/>
                          </a:solidFill>
                          <a:effectLst/>
                          <a:latin typeface="+mn-lt"/>
                          <a:ea typeface="+mn-ea"/>
                          <a:cs typeface="+mn-cs"/>
                        </a:rPr>
                        <a:t>pense</a:t>
                      </a:r>
                      <a:r>
                        <a:rPr lang="en-GB" sz="1100" b="1" i="0" kern="1200" baseline="0" dirty="0" smtClean="0">
                          <a:solidFill>
                            <a:schemeClr val="dk1"/>
                          </a:solidFill>
                          <a:effectLst/>
                          <a:latin typeface="+mn-lt"/>
                          <a:ea typeface="+mn-ea"/>
                          <a:cs typeface="+mn-cs"/>
                        </a:rPr>
                        <a:t> pas</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don’t believe that …), </a:t>
                      </a:r>
                      <a:r>
                        <a:rPr lang="en-GB" sz="1100" b="1" i="0" kern="1200" dirty="0" err="1" smtClean="0">
                          <a:solidFill>
                            <a:schemeClr val="dk1"/>
                          </a:solidFill>
                          <a:effectLst/>
                          <a:latin typeface="+mn-lt"/>
                          <a:ea typeface="+mn-ea"/>
                          <a:cs typeface="+mn-cs"/>
                        </a:rPr>
                        <a:t>ce</a:t>
                      </a:r>
                      <a:r>
                        <a:rPr lang="en-GB" sz="1100" b="1" i="0" kern="1200" dirty="0" smtClean="0">
                          <a:solidFill>
                            <a:schemeClr val="dk1"/>
                          </a:solidFill>
                          <a:effectLst/>
                          <a:latin typeface="+mn-lt"/>
                          <a:ea typeface="+mn-ea"/>
                          <a:cs typeface="+mn-cs"/>
                        </a:rPr>
                        <a:t> </a:t>
                      </a:r>
                      <a:r>
                        <a:rPr lang="en-GB" sz="1100" b="1" i="0" kern="1200" dirty="0" err="1" smtClean="0">
                          <a:solidFill>
                            <a:schemeClr val="dk1"/>
                          </a:solidFill>
                          <a:effectLst/>
                          <a:latin typeface="+mn-lt"/>
                          <a:ea typeface="+mn-ea"/>
                          <a:cs typeface="+mn-cs"/>
                        </a:rPr>
                        <a:t>n’est</a:t>
                      </a:r>
                      <a:r>
                        <a:rPr lang="en-GB" sz="1100" b="1" i="0" kern="1200" baseline="0" dirty="0" smtClean="0">
                          <a:solidFill>
                            <a:schemeClr val="dk1"/>
                          </a:solidFill>
                          <a:effectLst/>
                          <a:latin typeface="+mn-lt"/>
                          <a:ea typeface="+mn-ea"/>
                          <a:cs typeface="+mn-cs"/>
                        </a:rPr>
                        <a:t> pas </a:t>
                      </a:r>
                      <a:r>
                        <a:rPr lang="en-GB" sz="1100" b="1" i="0" kern="1200" baseline="0" dirty="0" err="1" smtClean="0">
                          <a:solidFill>
                            <a:schemeClr val="dk1"/>
                          </a:solidFill>
                          <a:effectLst/>
                          <a:latin typeface="+mn-lt"/>
                          <a:ea typeface="+mn-ea"/>
                          <a:cs typeface="+mn-cs"/>
                        </a:rPr>
                        <a:t>juste</a:t>
                      </a:r>
                      <a:r>
                        <a:rPr lang="en-GB" sz="1100" b="1" i="0" kern="1200" baseline="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que…, </a:t>
                      </a:r>
                      <a:r>
                        <a:rPr lang="en-GB" sz="1100" b="1" kern="1200" dirty="0" smtClean="0">
                          <a:solidFill>
                            <a:schemeClr val="dk1"/>
                          </a:solidFill>
                          <a:effectLst/>
                          <a:latin typeface="+mn-lt"/>
                          <a:ea typeface="+mn-ea"/>
                          <a:cs typeface="+mn-cs"/>
                        </a:rPr>
                        <a:t>je </a:t>
                      </a:r>
                      <a:r>
                        <a:rPr lang="en-GB" sz="1100" b="1" kern="1200" dirty="0" err="1" smtClean="0">
                          <a:solidFill>
                            <a:schemeClr val="dk1"/>
                          </a:solidFill>
                          <a:effectLst/>
                          <a:latin typeface="+mn-lt"/>
                          <a:ea typeface="+mn-ea"/>
                          <a:cs typeface="+mn-cs"/>
                        </a:rPr>
                        <a:t>doute</a:t>
                      </a:r>
                      <a:r>
                        <a:rPr lang="en-GB" sz="1100" b="1" kern="1200" dirty="0" smtClean="0">
                          <a:solidFill>
                            <a:schemeClr val="dk1"/>
                          </a:solidFill>
                          <a:effectLst/>
                          <a:latin typeface="+mn-lt"/>
                          <a:ea typeface="+mn-ea"/>
                          <a:cs typeface="+mn-cs"/>
                        </a:rPr>
                        <a:t> que... </a:t>
                      </a:r>
                      <a:r>
                        <a:rPr lang="en-GB" sz="1100" kern="1200" dirty="0" smtClean="0">
                          <a:solidFill>
                            <a:schemeClr val="dk1"/>
                          </a:solidFill>
                          <a:effectLst/>
                          <a:latin typeface="+mn-lt"/>
                          <a:ea typeface="+mn-ea"/>
                          <a:cs typeface="+mn-cs"/>
                        </a:rPr>
                        <a:t> </a:t>
                      </a:r>
                      <a:r>
                        <a:rPr lang="en-GB" sz="1100" i="1" kern="1200" dirty="0" smtClean="0">
                          <a:solidFill>
                            <a:schemeClr val="dk1"/>
                          </a:solidFill>
                          <a:effectLst/>
                          <a:latin typeface="+mn-lt"/>
                          <a:ea typeface="+mn-ea"/>
                          <a:cs typeface="+mn-cs"/>
                        </a:rPr>
                        <a:t>(I doubt that …)</a:t>
                      </a:r>
                      <a:r>
                        <a:rPr lang="en-GB" sz="1100" b="1" kern="1200" dirty="0" smtClean="0">
                          <a:solidFill>
                            <a:schemeClr val="dk1"/>
                          </a:solidFill>
                          <a:effectLst/>
                          <a:latin typeface="+mn-lt"/>
                          <a:ea typeface="+mn-ea"/>
                          <a:cs typeface="+mn-cs"/>
                        </a:rPr>
                        <a:t>, </a:t>
                      </a:r>
                      <a:r>
                        <a:rPr lang="en-GB" sz="1100" b="1" kern="1200" dirty="0" err="1" smtClean="0">
                          <a:solidFill>
                            <a:schemeClr val="dk1"/>
                          </a:solidFill>
                          <a:effectLst/>
                          <a:latin typeface="+mn-lt"/>
                          <a:ea typeface="+mn-ea"/>
                          <a:cs typeface="+mn-cs"/>
                        </a:rPr>
                        <a:t>il</a:t>
                      </a:r>
                      <a:r>
                        <a:rPr lang="en-GB" sz="1100" b="1" kern="1200" dirty="0" smtClean="0">
                          <a:solidFill>
                            <a:schemeClr val="dk1"/>
                          </a:solidFill>
                          <a:effectLst/>
                          <a:latin typeface="+mn-lt"/>
                          <a:ea typeface="+mn-ea"/>
                          <a:cs typeface="+mn-cs"/>
                        </a:rPr>
                        <a:t> </a:t>
                      </a:r>
                      <a:r>
                        <a:rPr lang="en-GB" sz="1100" b="1" kern="1200" dirty="0" err="1" smtClean="0">
                          <a:solidFill>
                            <a:schemeClr val="dk1"/>
                          </a:solidFill>
                          <a:effectLst/>
                          <a:latin typeface="+mn-lt"/>
                          <a:ea typeface="+mn-ea"/>
                          <a:cs typeface="+mn-cs"/>
                        </a:rPr>
                        <a:t>est</a:t>
                      </a:r>
                      <a:r>
                        <a:rPr lang="en-GB" sz="1100" b="1" kern="1200" dirty="0" smtClean="0">
                          <a:solidFill>
                            <a:schemeClr val="dk1"/>
                          </a:solidFill>
                          <a:effectLst/>
                          <a:latin typeface="+mn-lt"/>
                          <a:ea typeface="+mn-ea"/>
                          <a:cs typeface="+mn-cs"/>
                        </a:rPr>
                        <a:t> possible que </a:t>
                      </a:r>
                      <a:r>
                        <a:rPr lang="en-GB" sz="1100" i="1" kern="1200" dirty="0" smtClean="0">
                          <a:solidFill>
                            <a:schemeClr val="dk1"/>
                          </a:solidFill>
                          <a:effectLst/>
                          <a:latin typeface="+mn-lt"/>
                          <a:ea typeface="+mn-ea"/>
                          <a:cs typeface="+mn-cs"/>
                        </a:rPr>
                        <a:t>(it is possible that …)</a:t>
                      </a:r>
                      <a:r>
                        <a:rPr lang="en-GB" sz="1100" b="1" kern="1200" dirty="0" smtClean="0">
                          <a:solidFill>
                            <a:schemeClr val="dk1"/>
                          </a:solidFill>
                          <a:effectLst/>
                          <a:latin typeface="+mn-lt"/>
                          <a:ea typeface="+mn-ea"/>
                          <a:cs typeface="+mn-cs"/>
                        </a:rPr>
                        <a:t>, </a:t>
                      </a:r>
                      <a:r>
                        <a:rPr lang="en-GB" sz="1100" b="1" kern="1200" dirty="0" err="1" smtClean="0">
                          <a:solidFill>
                            <a:schemeClr val="dk1"/>
                          </a:solidFill>
                          <a:effectLst/>
                          <a:latin typeface="+mn-lt"/>
                          <a:ea typeface="+mn-ea"/>
                          <a:cs typeface="+mn-cs"/>
                        </a:rPr>
                        <a:t>il</a:t>
                      </a:r>
                      <a:r>
                        <a:rPr lang="en-GB" sz="1100" b="1" kern="1200" dirty="0" smtClean="0">
                          <a:solidFill>
                            <a:schemeClr val="dk1"/>
                          </a:solidFill>
                          <a:effectLst/>
                          <a:latin typeface="+mn-lt"/>
                          <a:ea typeface="+mn-ea"/>
                          <a:cs typeface="+mn-cs"/>
                        </a:rPr>
                        <a:t> se </a:t>
                      </a:r>
                      <a:r>
                        <a:rPr lang="en-GB" sz="1100" b="1" kern="1200" dirty="0" err="1" smtClean="0">
                          <a:solidFill>
                            <a:schemeClr val="dk1"/>
                          </a:solidFill>
                          <a:effectLst/>
                          <a:latin typeface="+mn-lt"/>
                          <a:ea typeface="+mn-ea"/>
                          <a:cs typeface="+mn-cs"/>
                        </a:rPr>
                        <a:t>peut</a:t>
                      </a:r>
                      <a:r>
                        <a:rPr lang="en-GB" sz="1100" b="1" kern="1200" dirty="0" smtClean="0">
                          <a:solidFill>
                            <a:schemeClr val="dk1"/>
                          </a:solidFill>
                          <a:effectLst/>
                          <a:latin typeface="+mn-lt"/>
                          <a:ea typeface="+mn-ea"/>
                          <a:cs typeface="+mn-cs"/>
                        </a:rPr>
                        <a:t> que </a:t>
                      </a:r>
                      <a:r>
                        <a:rPr lang="en-GB" sz="1000" i="1" kern="1200" dirty="0" smtClean="0">
                          <a:solidFill>
                            <a:schemeClr val="dk1"/>
                          </a:solidFill>
                          <a:effectLst/>
                          <a:latin typeface="+mn-lt"/>
                          <a:ea typeface="+mn-ea"/>
                          <a:cs typeface="+mn-cs"/>
                        </a:rPr>
                        <a:t>(Maybe/It’s possible that…)</a:t>
                      </a:r>
                      <a:r>
                        <a:rPr lang="en-GB" sz="1000" b="1" i="1" kern="1200" dirty="0" smtClean="0">
                          <a:solidFill>
                            <a:schemeClr val="dk1"/>
                          </a:solidFill>
                          <a:effectLst/>
                          <a:latin typeface="+mn-lt"/>
                          <a:ea typeface="+mn-ea"/>
                          <a:cs typeface="+mn-cs"/>
                        </a:rPr>
                        <a:t/>
                      </a:r>
                      <a:br>
                        <a:rPr lang="en-GB" sz="1000" b="1" i="1" kern="1200" dirty="0" smtClean="0">
                          <a:solidFill>
                            <a:schemeClr val="dk1"/>
                          </a:solidFill>
                          <a:effectLst/>
                          <a:latin typeface="+mn-lt"/>
                          <a:ea typeface="+mn-ea"/>
                          <a:cs typeface="+mn-cs"/>
                        </a:rPr>
                      </a:br>
                      <a:r>
                        <a:rPr lang="en-GB" sz="1100" i="0" kern="1200" dirty="0" smtClean="0">
                          <a:solidFill>
                            <a:schemeClr val="dk1"/>
                          </a:solidFill>
                          <a:effectLst/>
                          <a:latin typeface="+mn-lt"/>
                          <a:ea typeface="+mn-ea"/>
                          <a:cs typeface="+mn-cs"/>
                        </a:rPr>
                        <a:t>6. </a:t>
                      </a:r>
                      <a:r>
                        <a:rPr lang="en-GB" sz="1100" b="1" i="0" kern="1200" dirty="0" err="1" smtClean="0">
                          <a:solidFill>
                            <a:schemeClr val="dk1"/>
                          </a:solidFill>
                          <a:effectLst/>
                          <a:latin typeface="+mn-lt"/>
                          <a:ea typeface="+mn-ea"/>
                          <a:cs typeface="+mn-cs"/>
                        </a:rPr>
                        <a:t>avant</a:t>
                      </a:r>
                      <a:r>
                        <a:rPr lang="en-GB" sz="1100" b="1" i="0" kern="1200" dirty="0" smtClean="0">
                          <a:solidFill>
                            <a:schemeClr val="dk1"/>
                          </a:solidFill>
                          <a:effectLst/>
                          <a:latin typeface="+mn-lt"/>
                          <a:ea typeface="+mn-ea"/>
                          <a:cs typeface="+mn-cs"/>
                        </a:rPr>
                        <a:t> de + infinitive</a:t>
                      </a:r>
                      <a:r>
                        <a:rPr lang="en-GB" sz="1100" b="1" i="0" kern="1200" baseline="0" dirty="0" smtClean="0">
                          <a:solidFill>
                            <a:schemeClr val="dk1"/>
                          </a:solidFill>
                          <a:effectLst/>
                          <a:latin typeface="+mn-lt"/>
                          <a:ea typeface="+mn-ea"/>
                          <a:cs typeface="+mn-cs"/>
                        </a:rPr>
                        <a:t> </a:t>
                      </a:r>
                      <a:r>
                        <a:rPr lang="en-GB" sz="1100" b="1" baseline="0" dirty="0" smtClean="0"/>
                        <a:t>/ </a:t>
                      </a:r>
                      <a:r>
                        <a:rPr lang="en-GB" sz="1100" b="1" baseline="0" dirty="0" err="1" smtClean="0"/>
                        <a:t>en</a:t>
                      </a:r>
                      <a:r>
                        <a:rPr lang="en-GB" sz="1100" b="1" baseline="0" dirty="0" smtClean="0"/>
                        <a:t>…...ant / après </a:t>
                      </a:r>
                      <a:r>
                        <a:rPr lang="en-GB" sz="1100" b="1" baseline="0" dirty="0" err="1" smtClean="0"/>
                        <a:t>avoir</a:t>
                      </a:r>
                      <a:r>
                        <a:rPr lang="en-GB" sz="1100" b="1" baseline="0" dirty="0" smtClean="0"/>
                        <a:t> + pp / après </a:t>
                      </a:r>
                      <a:r>
                        <a:rPr lang="en-GB" sz="1100" b="1" baseline="0" dirty="0" err="1" smtClean="0"/>
                        <a:t>être</a:t>
                      </a:r>
                      <a:r>
                        <a:rPr lang="en-GB" sz="1100" b="1" baseline="0" dirty="0" smtClean="0"/>
                        <a:t> + pp + agreement / </a:t>
                      </a:r>
                      <a:r>
                        <a:rPr lang="en-GB" sz="1100" b="1" baseline="0" dirty="0" err="1" smtClean="0"/>
                        <a:t>ayant</a:t>
                      </a:r>
                      <a:r>
                        <a:rPr lang="en-GB" sz="1100" b="1" baseline="0" dirty="0" smtClean="0"/>
                        <a:t> + pp</a:t>
                      </a:r>
                      <a:endParaRPr lang="en-GB" sz="1100" b="1" dirty="0" smtClean="0"/>
                    </a:p>
                  </a:txBody>
                  <a:tcPr anchor="ctr"/>
                </a:tc>
              </a:tr>
              <a:tr h="370840">
                <a:tc>
                  <a:txBody>
                    <a:bodyPr/>
                    <a:lstStyle/>
                    <a:p>
                      <a:r>
                        <a:rPr lang="en-GB" sz="1800" b="1" dirty="0" smtClean="0"/>
                        <a:t>I</a:t>
                      </a:r>
                      <a:r>
                        <a:rPr lang="en-GB" sz="1200" dirty="0" smtClean="0"/>
                        <a:t>nteresting vocabulary</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A range</a:t>
                      </a:r>
                      <a:r>
                        <a:rPr lang="en-GB" sz="1200" baseline="0" dirty="0" smtClean="0"/>
                        <a:t> of more unusual verbs and adjectives, and idioms: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err="1" smtClean="0">
                          <a:solidFill>
                            <a:schemeClr val="dk1"/>
                          </a:solidFill>
                          <a:effectLst/>
                          <a:latin typeface="+mn-lt"/>
                          <a:ea typeface="+mn-ea"/>
                          <a:cs typeface="+mn-cs"/>
                        </a:rPr>
                        <a:t>Vouloir</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c’est</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pouvoir</a:t>
                      </a:r>
                      <a:r>
                        <a:rPr lang="en-GB" sz="1200" b="1" kern="1200" baseline="0" dirty="0" smtClean="0">
                          <a:solidFill>
                            <a:schemeClr val="dk1"/>
                          </a:solidFill>
                          <a:effectLst/>
                          <a:latin typeface="+mn-lt"/>
                          <a:ea typeface="+mn-ea"/>
                          <a:cs typeface="+mn-cs"/>
                        </a:rPr>
                        <a:t>! tout </a:t>
                      </a:r>
                      <a:r>
                        <a:rPr lang="en-GB" sz="1200" b="1" kern="1200" baseline="0" dirty="0" err="1" smtClean="0">
                          <a:solidFill>
                            <a:schemeClr val="dk1"/>
                          </a:solidFill>
                          <a:effectLst/>
                          <a:latin typeface="+mn-lt"/>
                          <a:ea typeface="+mn-ea"/>
                          <a:cs typeface="+mn-cs"/>
                        </a:rPr>
                        <a:t>est</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bien</a:t>
                      </a:r>
                      <a:r>
                        <a:rPr lang="en-GB" sz="1200" b="1" kern="1200" baseline="0" dirty="0" smtClean="0">
                          <a:solidFill>
                            <a:schemeClr val="dk1"/>
                          </a:solidFill>
                          <a:effectLst/>
                          <a:latin typeface="+mn-lt"/>
                          <a:ea typeface="+mn-ea"/>
                          <a:cs typeface="+mn-cs"/>
                        </a:rPr>
                        <a:t> qui </a:t>
                      </a:r>
                      <a:r>
                        <a:rPr lang="en-GB" sz="1200" b="1" kern="1200" baseline="0" dirty="0" err="1" smtClean="0">
                          <a:solidFill>
                            <a:schemeClr val="dk1"/>
                          </a:solidFill>
                          <a:effectLst/>
                          <a:latin typeface="+mn-lt"/>
                          <a:ea typeface="+mn-ea"/>
                          <a:cs typeface="+mn-cs"/>
                        </a:rPr>
                        <a:t>finit</a:t>
                      </a:r>
                      <a:r>
                        <a:rPr lang="en-GB" sz="1200" b="1" kern="1200" baseline="0" dirty="0" smtClean="0">
                          <a:solidFill>
                            <a:schemeClr val="dk1"/>
                          </a:solidFill>
                          <a:effectLst/>
                          <a:latin typeface="+mn-lt"/>
                          <a:ea typeface="+mn-ea"/>
                          <a:cs typeface="+mn-cs"/>
                        </a:rPr>
                        <a:t> </a:t>
                      </a:r>
                      <a:r>
                        <a:rPr lang="en-GB" sz="1200" b="1" kern="1200" baseline="0" dirty="0" err="1" smtClean="0">
                          <a:solidFill>
                            <a:schemeClr val="dk1"/>
                          </a:solidFill>
                          <a:effectLst/>
                          <a:latin typeface="+mn-lt"/>
                          <a:ea typeface="+mn-ea"/>
                          <a:cs typeface="+mn-cs"/>
                        </a:rPr>
                        <a:t>bien</a:t>
                      </a:r>
                      <a:r>
                        <a:rPr lang="en-GB" sz="1200" b="1" kern="1200" baseline="0" smtClean="0">
                          <a:solidFill>
                            <a:schemeClr val="dk1"/>
                          </a:solidFill>
                          <a:effectLst/>
                          <a:latin typeface="+mn-lt"/>
                          <a:ea typeface="+mn-ea"/>
                          <a:cs typeface="+mn-cs"/>
                        </a:rPr>
                        <a:t>!  </a:t>
                      </a:r>
                      <a:endParaRPr lang="en-GB" sz="1200" b="0" dirty="0" smtClean="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smtClean="0"/>
                        <a:t>T</a:t>
                      </a:r>
                      <a:r>
                        <a:rPr lang="en-GB" sz="1200" dirty="0" smtClean="0"/>
                        <a:t>enses and moods</a:t>
                      </a:r>
                      <a:endParaRPr lang="en-GB" sz="1200" dirty="0" smtClean="0">
                        <a:solidFill>
                          <a:prstClr val="black"/>
                        </a:solidFill>
                        <a:latin typeface="Tw Cen MT" panose="020B0602020104020603" pitchFamily="34" charset="0"/>
                      </a:endParaRPr>
                    </a:p>
                  </a:txBody>
                  <a:tcPr anchor="ctr"/>
                </a:tc>
                <a:tc>
                  <a:txBody>
                    <a:bodyPr/>
                    <a:lstStyle/>
                    <a:p>
                      <a:r>
                        <a:rPr lang="en-GB" sz="1200" dirty="0" smtClean="0"/>
                        <a:t>present, passé</a:t>
                      </a:r>
                      <a:r>
                        <a:rPr lang="en-GB" sz="1200" baseline="0" dirty="0" smtClean="0"/>
                        <a:t> </a:t>
                      </a:r>
                      <a:r>
                        <a:rPr lang="en-GB" sz="1200" baseline="0" dirty="0" err="1" smtClean="0"/>
                        <a:t>composé</a:t>
                      </a:r>
                      <a:r>
                        <a:rPr lang="en-GB" sz="1200" dirty="0" smtClean="0"/>
                        <a:t>, near future, future, conditional</a:t>
                      </a:r>
                      <a:r>
                        <a:rPr lang="en-GB" sz="1200" baseline="0" dirty="0" smtClean="0"/>
                        <a:t>, </a:t>
                      </a:r>
                      <a:r>
                        <a:rPr lang="en-GB" sz="1200" dirty="0" smtClean="0"/>
                        <a:t>imperfect, </a:t>
                      </a:r>
                      <a:r>
                        <a:rPr lang="en-GB" sz="1200" baseline="0" dirty="0" smtClean="0"/>
                        <a:t>pluperfect, conditional perfect, impersonal verbs, present subjunctive, imperfect subjunctive ®, passive ®</a:t>
                      </a:r>
                      <a:endParaRPr lang="en-GB" sz="1200" dirty="0"/>
                    </a:p>
                  </a:txBody>
                  <a:tcPr anchor="ctr"/>
                </a:tc>
              </a:tr>
            </a:tbl>
          </a:graphicData>
        </a:graphic>
      </p:graphicFrame>
      <p:sp>
        <p:nvSpPr>
          <p:cNvPr id="6" name="TextBox 5"/>
          <p:cNvSpPr txBox="1"/>
          <p:nvPr/>
        </p:nvSpPr>
        <p:spPr>
          <a:xfrm>
            <a:off x="1362146" y="111773"/>
            <a:ext cx="4991100" cy="584775"/>
          </a:xfrm>
          <a:prstGeom prst="rect">
            <a:avLst/>
          </a:prstGeom>
          <a:noFill/>
        </p:spPr>
        <p:txBody>
          <a:bodyPr wrap="square" rtlCol="0">
            <a:spAutoFit/>
          </a:bodyPr>
          <a:lstStyle/>
          <a:p>
            <a:r>
              <a:rPr lang="en-GB" sz="3200" dirty="0" smtClean="0">
                <a:solidFill>
                  <a:prstClr val="black"/>
                </a:solidFill>
              </a:rPr>
              <a:t>Grade 8/9</a:t>
            </a:r>
            <a:endParaRPr lang="en-GB" sz="3200" dirty="0">
              <a:solidFill>
                <a:prstClr val="black"/>
              </a:solidFill>
            </a:endParaRPr>
          </a:p>
        </p:txBody>
      </p:sp>
    </p:spTree>
    <p:extLst>
      <p:ext uri="{BB962C8B-B14F-4D97-AF65-F5344CB8AC3E}">
        <p14:creationId xmlns:p14="http://schemas.microsoft.com/office/powerpoint/2010/main" val="38721846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43651" y="1162001"/>
          <a:ext cx="8871560" cy="4973320"/>
        </p:xfrm>
        <a:graphic>
          <a:graphicData uri="http://schemas.openxmlformats.org/drawingml/2006/table">
            <a:tbl>
              <a:tblPr firstRow="1" bandRow="1">
                <a:tableStyleId>{C4B1156A-380E-4F78-BDF5-A606A8083BF9}</a:tableStyleId>
              </a:tblPr>
              <a:tblGrid>
                <a:gridCol w="2123031"/>
                <a:gridCol w="6748529"/>
              </a:tblGrid>
              <a:tr h="370840">
                <a:tc>
                  <a:txBody>
                    <a:bodyPr/>
                    <a:lstStyle/>
                    <a:p>
                      <a:r>
                        <a:rPr lang="en-GB" sz="1600" b="1" dirty="0" smtClean="0">
                          <a:latin typeface="SassoonPrimary" panose="020B0500000000000000" pitchFamily="34" charset="0"/>
                          <a:cs typeface="MV Boli" panose="02000500030200090000" pitchFamily="2" charset="0"/>
                        </a:rPr>
                        <a:t>L</a:t>
                      </a:r>
                      <a:r>
                        <a:rPr lang="en-GB" sz="1600" b="0" dirty="0" smtClean="0">
                          <a:latin typeface="SassoonPrimary" panose="020B0500000000000000" pitchFamily="34" charset="0"/>
                          <a:cs typeface="MV Boli" panose="02000500030200090000" pitchFamily="2" charset="0"/>
                        </a:rPr>
                        <a:t>inks</a:t>
                      </a:r>
                      <a:endParaRPr lang="en-GB" sz="1600" b="0" dirty="0">
                        <a:latin typeface="SassoonPrimary" panose="020B0500000000000000" pitchFamily="34" charset="0"/>
                        <a:cs typeface="MV Boli" panose="02000500030200090000" pitchFamily="2" charset="0"/>
                      </a:endParaRPr>
                    </a:p>
                  </a:txBody>
                  <a:tcPr anchor="ctr"/>
                </a:tc>
                <a:tc>
                  <a:txBody>
                    <a:bodyPr/>
                    <a:lstStyle/>
                    <a:p>
                      <a:pPr marL="285750" indent="-285750">
                        <a:buFont typeface="Arial" panose="020B0604020202020204" pitchFamily="34" charset="0"/>
                        <a:buChar char="•"/>
                      </a:pPr>
                      <a:r>
                        <a:rPr lang="en-GB" sz="1600" b="0" dirty="0" smtClean="0">
                          <a:latin typeface="SassoonPrimary" panose="020B0500000000000000" pitchFamily="34" charset="0"/>
                          <a:cs typeface="MV Boli" panose="02000500030200090000" pitchFamily="2" charset="0"/>
                        </a:rPr>
                        <a:t>und, </a:t>
                      </a:r>
                      <a:r>
                        <a:rPr lang="en-GB" sz="1600" b="0" dirty="0" err="1" smtClean="0">
                          <a:latin typeface="SassoonPrimary" panose="020B0500000000000000" pitchFamily="34" charset="0"/>
                          <a:cs typeface="MV Boli" panose="02000500030200090000" pitchFamily="2" charset="0"/>
                        </a:rPr>
                        <a:t>aber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oder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denn</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entweder</a:t>
                      </a:r>
                      <a:r>
                        <a:rPr lang="en-GB" sz="1600" b="0" baseline="0" dirty="0" smtClean="0">
                          <a:latin typeface="SassoonPrimary" panose="020B0500000000000000" pitchFamily="34" charset="0"/>
                          <a:cs typeface="MV Boli" panose="02000500030200090000" pitchFamily="2" charset="0"/>
                        </a:rPr>
                        <a:t> ... </a:t>
                      </a:r>
                      <a:r>
                        <a:rPr lang="en-GB" sz="1600" b="0" baseline="0" dirty="0" err="1" smtClean="0">
                          <a:latin typeface="SassoonPrimary" panose="020B0500000000000000" pitchFamily="34" charset="0"/>
                          <a:cs typeface="MV Boli" panose="02000500030200090000" pitchFamily="2" charset="0"/>
                        </a:rPr>
                        <a:t>oder</a:t>
                      </a:r>
                      <a:r>
                        <a:rPr lang="en-GB" sz="1600" b="0" baseline="0" dirty="0" smtClean="0">
                          <a:latin typeface="SassoonPrimary" panose="020B0500000000000000" pitchFamily="34" charset="0"/>
                          <a:cs typeface="MV Boli" panose="02000500030200090000" pitchFamily="2" charset="0"/>
                        </a:rPr>
                        <a:t> ...  (+WO1) </a:t>
                      </a:r>
                    </a:p>
                    <a:p>
                      <a:pPr marL="285750" indent="-285750">
                        <a:buFont typeface="Arial" panose="020B0604020202020204" pitchFamily="34" charset="0"/>
                        <a:buChar char="•"/>
                      </a:pPr>
                      <a:r>
                        <a:rPr lang="en-GB" sz="1600" b="0" dirty="0" err="1" smtClean="0">
                          <a:latin typeface="SassoonPrimary" panose="020B0500000000000000" pitchFamily="34" charset="0"/>
                          <a:cs typeface="MV Boli" panose="02000500030200090000" pitchFamily="2" charset="0"/>
                        </a:rPr>
                        <a:t>außerdem</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deshalb</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jedoch</a:t>
                      </a:r>
                      <a:r>
                        <a:rPr lang="en-GB" sz="1600" b="0" baseline="0" dirty="0" smtClean="0">
                          <a:latin typeface="SassoonPrimary" panose="020B0500000000000000" pitchFamily="34" charset="0"/>
                          <a:cs typeface="MV Boli" panose="02000500030200090000" pitchFamily="2" charset="0"/>
                        </a:rPr>
                        <a:t>, </a:t>
                      </a:r>
                      <a:r>
                        <a:rPr lang="en-GB" sz="1600" b="0" dirty="0" smtClean="0">
                          <a:latin typeface="SassoonPrimary" panose="020B0500000000000000" pitchFamily="34" charset="0"/>
                          <a:cs typeface="MV Boli" panose="02000500030200090000" pitchFamily="2" charset="0"/>
                        </a:rPr>
                        <a:t>ab und </a:t>
                      </a:r>
                      <a:r>
                        <a:rPr lang="en-GB" sz="1600" b="0" dirty="0" err="1" smtClean="0">
                          <a:latin typeface="SassoonPrimary" panose="020B0500000000000000" pitchFamily="34" charset="0"/>
                          <a:cs typeface="MV Boli" panose="02000500030200090000" pitchFamily="2" charset="0"/>
                        </a:rPr>
                        <a:t>zu</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manchmal</a:t>
                      </a:r>
                      <a:r>
                        <a:rPr lang="en-GB" sz="1600" b="0" dirty="0" smtClean="0">
                          <a:latin typeface="SassoonPrimary" panose="020B0500000000000000" pitchFamily="34" charset="0"/>
                          <a:cs typeface="MV Boli" panose="02000500030200090000" pitchFamily="2" charset="0"/>
                        </a:rPr>
                        <a:t>, oft, </a:t>
                      </a:r>
                      <a:r>
                        <a:rPr lang="en-GB" sz="1600" b="0" dirty="0" err="1" smtClean="0">
                          <a:latin typeface="SassoonPrimary" panose="020B0500000000000000" pitchFamily="34" charset="0"/>
                          <a:cs typeface="MV Boli" panose="02000500030200090000" pitchFamily="2" charset="0"/>
                        </a:rPr>
                        <a:t>dann</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danach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früher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später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natürlich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im</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Großen</a:t>
                      </a:r>
                      <a:r>
                        <a:rPr lang="en-GB" sz="1600" b="0" dirty="0" smtClean="0">
                          <a:latin typeface="SassoonPrimary" panose="020B0500000000000000" pitchFamily="34" charset="0"/>
                          <a:cs typeface="MV Boli" panose="02000500030200090000" pitchFamily="2" charset="0"/>
                        </a:rPr>
                        <a:t> und </a:t>
                      </a:r>
                      <a:r>
                        <a:rPr lang="en-GB" sz="1600" b="0" dirty="0" err="1" smtClean="0">
                          <a:latin typeface="SassoonPrimary" panose="020B0500000000000000" pitchFamily="34" charset="0"/>
                          <a:cs typeface="MV Boli" panose="02000500030200090000" pitchFamily="2" charset="0"/>
                        </a:rPr>
                        <a:t>Ganzen</a:t>
                      </a:r>
                      <a:r>
                        <a:rPr lang="en-GB" sz="1600" b="0" dirty="0" smtClean="0">
                          <a:latin typeface="SassoonPrimary" panose="020B0500000000000000" pitchFamily="34" charset="0"/>
                          <a:cs typeface="MV Boli" panose="02000500030200090000" pitchFamily="2" charset="0"/>
                        </a:rPr>
                        <a:t>,</a:t>
                      </a:r>
                      <a:br>
                        <a:rPr lang="en-GB" sz="1600" b="0" dirty="0" smtClean="0">
                          <a:latin typeface="SassoonPrimary" panose="020B0500000000000000" pitchFamily="34" charset="0"/>
                          <a:cs typeface="MV Boli" panose="02000500030200090000" pitchFamily="2" charset="0"/>
                        </a:rPr>
                      </a:br>
                      <a:r>
                        <a:rPr lang="en-GB" sz="1600" b="0" dirty="0" err="1" smtClean="0">
                          <a:latin typeface="SassoonPrimary" panose="020B0500000000000000" pitchFamily="34" charset="0"/>
                          <a:cs typeface="MV Boli" panose="02000500030200090000" pitchFamily="2" charset="0"/>
                        </a:rPr>
                        <a:t>neulich</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letzte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Woche</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nächstes</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Wochenende</a:t>
                      </a:r>
                      <a:r>
                        <a:rPr lang="en-GB" sz="1600" b="0" baseline="0" dirty="0" smtClean="0">
                          <a:latin typeface="SassoonPrimary" panose="020B0500000000000000" pitchFamily="34" charset="0"/>
                          <a:cs typeface="MV Boli" panose="02000500030200090000" pitchFamily="2" charset="0"/>
                        </a:rPr>
                        <a:t>/</a:t>
                      </a:r>
                      <a:r>
                        <a:rPr lang="en-GB" sz="1600" b="0" baseline="0" dirty="0" err="1" smtClean="0">
                          <a:latin typeface="SassoonPrimary" panose="020B0500000000000000" pitchFamily="34" charset="0"/>
                          <a:cs typeface="MV Boli" panose="02000500030200090000" pitchFamily="2" charset="0"/>
                        </a:rPr>
                        <a:t>Jahr</a:t>
                      </a:r>
                      <a:r>
                        <a:rPr lang="en-GB" sz="1600" b="0" dirty="0" smtClean="0">
                          <a:latin typeface="SassoonPrimary" panose="020B0500000000000000" pitchFamily="34" charset="0"/>
                          <a:cs typeface="MV Boli" panose="02000500030200090000" pitchFamily="2" charset="0"/>
                        </a:rPr>
                        <a:t> </a:t>
                      </a:r>
                      <a:r>
                        <a:rPr lang="en-GB" sz="1600" b="0" baseline="0" dirty="0" smtClean="0">
                          <a:latin typeface="SassoonPrimary" panose="020B0500000000000000" pitchFamily="34" charset="0"/>
                          <a:cs typeface="MV Boli" panose="02000500030200090000" pitchFamily="2" charset="0"/>
                        </a:rPr>
                        <a:t> (+WO2) </a:t>
                      </a:r>
                      <a:endParaRPr lang="en-GB" sz="1600" b="0" dirty="0">
                        <a:latin typeface="SassoonPrimary" panose="020B0500000000000000" pitchFamily="34" charset="0"/>
                        <a:cs typeface="MV Boli" panose="02000500030200090000" pitchFamily="2" charset="0"/>
                      </a:endParaRPr>
                    </a:p>
                  </a:txBody>
                  <a:tcPr anchor="ctr"/>
                </a:tc>
              </a:tr>
              <a:tr h="370840">
                <a:tc>
                  <a:txBody>
                    <a:bodyPr/>
                    <a:lstStyle/>
                    <a:p>
                      <a:r>
                        <a:rPr lang="en-GB" sz="1600" b="1" dirty="0" smtClean="0">
                          <a:latin typeface="SassoonPrimary" panose="020B0500000000000000" pitchFamily="34" charset="0"/>
                          <a:cs typeface="MV Boli" panose="02000500030200090000" pitchFamily="2" charset="0"/>
                        </a:rPr>
                        <a:t>O</a:t>
                      </a:r>
                      <a:r>
                        <a:rPr lang="en-GB" sz="1600" dirty="0" smtClean="0">
                          <a:latin typeface="SassoonPrimary" panose="020B0500000000000000" pitchFamily="34" charset="0"/>
                          <a:cs typeface="MV Boli" panose="02000500030200090000" pitchFamily="2" charset="0"/>
                        </a:rPr>
                        <a:t>pinions and reasons</a:t>
                      </a:r>
                      <a:endParaRPr lang="en-GB" sz="1600" dirty="0">
                        <a:latin typeface="SassoonPrimary" panose="020B0500000000000000" pitchFamily="34" charset="0"/>
                        <a:cs typeface="MV Boli" panose="02000500030200090000" pitchFamily="2" charset="0"/>
                      </a:endParaRPr>
                    </a:p>
                  </a:txBody>
                  <a:tcPr anchor="ctr"/>
                </a:tc>
                <a:tc>
                  <a:txBody>
                    <a:bodyPr/>
                    <a:lstStyle/>
                    <a:p>
                      <a:pPr marL="285750" indent="-285750">
                        <a:buFont typeface="Arial" panose="020B0604020202020204" pitchFamily="34" charset="0"/>
                        <a:buChar char="•"/>
                      </a:pP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denke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glaube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finde</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mag,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hasse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[snap verb] </a:t>
                      </a:r>
                      <a:r>
                        <a:rPr lang="en-GB" sz="1600" b="0" dirty="0" err="1" smtClean="0">
                          <a:latin typeface="SassoonPrimary" panose="020B0500000000000000" pitchFamily="34" charset="0"/>
                          <a:cs typeface="MV Boli" panose="02000500030200090000" pitchFamily="2" charset="0"/>
                        </a:rPr>
                        <a:t>gern</a:t>
                      </a:r>
                      <a:r>
                        <a:rPr lang="en-GB" sz="1600" b="0" dirty="0" smtClean="0">
                          <a:latin typeface="SassoonPrimary" panose="020B0500000000000000" pitchFamily="34" charset="0"/>
                          <a:cs typeface="MV Boli" panose="02000500030200090000" pitchFamily="2" charset="0"/>
                        </a:rPr>
                        <a:t>/</a:t>
                      </a:r>
                      <a:r>
                        <a:rPr lang="en-GB" sz="1600" b="0" dirty="0" err="1" smtClean="0">
                          <a:latin typeface="SassoonPrimary" panose="020B0500000000000000" pitchFamily="34" charset="0"/>
                          <a:cs typeface="MV Boli" panose="02000500030200090000" pitchFamily="2" charset="0"/>
                        </a:rPr>
                        <a:t>lieber</a:t>
                      </a:r>
                      <a:r>
                        <a:rPr lang="en-GB" sz="1600" b="0" dirty="0" smtClean="0">
                          <a:latin typeface="SassoonPrimary" panose="020B0500000000000000" pitchFamily="34" charset="0"/>
                          <a:cs typeface="MV Boli" panose="02000500030200090000" pitchFamily="2" charset="0"/>
                        </a:rPr>
                        <a:t>/am </a:t>
                      </a:r>
                      <a:r>
                        <a:rPr lang="en-GB" sz="1600" b="0" dirty="0" err="1" smtClean="0">
                          <a:latin typeface="SassoonPrimary" panose="020B0500000000000000" pitchFamily="34" charset="0"/>
                          <a:cs typeface="MV Boli" panose="02000500030200090000" pitchFamily="2" charset="0"/>
                        </a:rPr>
                        <a:t>liebsten</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liebe</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meiner</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Meinung</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nach</a:t>
                      </a:r>
                      <a:endParaRPr lang="en-GB" sz="1600" b="0" dirty="0" smtClean="0">
                        <a:latin typeface="SassoonPrimary" panose="020B0500000000000000" pitchFamily="34" charset="0"/>
                        <a:cs typeface="MV Boli" panose="02000500030200090000" pitchFamily="2" charset="0"/>
                      </a:endParaRPr>
                    </a:p>
                    <a:p>
                      <a:pPr marL="285750" indent="-285750">
                        <a:buFont typeface="Arial" panose="020B0604020202020204" pitchFamily="34" charset="0"/>
                        <a:buChar char="•"/>
                      </a:pPr>
                      <a:r>
                        <a:rPr lang="en-GB" sz="1600" b="0" dirty="0" err="1" smtClean="0">
                          <a:latin typeface="SassoonPrimary" panose="020B0500000000000000" pitchFamily="34" charset="0"/>
                          <a:cs typeface="MV Boli" panose="02000500030200090000" pitchFamily="2" charset="0"/>
                        </a:rPr>
                        <a:t>ein</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b</a:t>
                      </a:r>
                      <a:r>
                        <a:rPr lang="en-GB" sz="1600" b="0" dirty="0" err="1" smtClean="0">
                          <a:latin typeface="SassoonPrimary" panose="020B0500000000000000" pitchFamily="34" charset="0"/>
                          <a:cs typeface="MV Boli" panose="02000500030200090000" pitchFamily="2" charset="0"/>
                        </a:rPr>
                        <a:t>isschen</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ziemlich</a:t>
                      </a:r>
                      <a:r>
                        <a:rPr lang="en-GB" sz="1600" b="0" dirty="0" smtClean="0">
                          <a:latin typeface="SassoonPrimary" panose="020B0500000000000000" pitchFamily="34" charset="0"/>
                          <a:cs typeface="MV Boli" panose="02000500030200090000" pitchFamily="2" charset="0"/>
                        </a:rPr>
                        <a:t>, </a:t>
                      </a:r>
                      <a:r>
                        <a:rPr lang="en-GB" sz="1600" b="0" dirty="0" err="1" smtClean="0">
                          <a:latin typeface="SassoonPrimary" panose="020B0500000000000000" pitchFamily="34" charset="0"/>
                          <a:cs typeface="MV Boli" panose="02000500030200090000" pitchFamily="2" charset="0"/>
                        </a:rPr>
                        <a:t>sehr</a:t>
                      </a:r>
                      <a:r>
                        <a:rPr lang="en-GB" sz="1600" b="0" dirty="0" smtClean="0">
                          <a:latin typeface="SassoonPrimary" panose="020B0500000000000000" pitchFamily="34" charset="0"/>
                          <a:cs typeface="MV Boli" panose="02000500030200090000" pitchFamily="2" charset="0"/>
                        </a:rPr>
                        <a: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echt</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wirklich</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viel</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zu</a:t>
                      </a:r>
                      <a:r>
                        <a:rPr lang="en-GB" sz="1600" b="0" baseline="0" dirty="0" smtClean="0">
                          <a:latin typeface="SassoonPrimary" panose="020B0500000000000000" pitchFamily="34" charset="0"/>
                          <a:cs typeface="MV Boli" panose="02000500030200090000" pitchFamily="2" charset="0"/>
                        </a:rPr>
                        <a:t>, total, </a:t>
                      </a:r>
                      <a:r>
                        <a:rPr lang="en-GB" sz="1600" b="0" baseline="0" dirty="0" err="1" smtClean="0">
                          <a:latin typeface="SassoonPrimary" panose="020B0500000000000000" pitchFamily="34" charset="0"/>
                          <a:cs typeface="MV Boli" panose="02000500030200090000" pitchFamily="2" charset="0"/>
                        </a:rPr>
                        <a:t>völlig</a:t>
                      </a:r>
                      <a:endParaRPr lang="en-GB" sz="1600" b="0" dirty="0">
                        <a:latin typeface="SassoonPrimary" panose="020B0500000000000000" pitchFamily="34" charset="0"/>
                        <a:cs typeface="MV Boli" panose="02000500030200090000" pitchFamily="2" charset="0"/>
                      </a:endParaRPr>
                    </a:p>
                  </a:txBody>
                  <a:tcPr anchor="ctr"/>
                </a:tc>
              </a:tr>
              <a:tr h="370840">
                <a:tc>
                  <a:txBody>
                    <a:bodyPr/>
                    <a:lstStyle/>
                    <a:p>
                      <a:r>
                        <a:rPr lang="en-GB" sz="1600" b="1" dirty="0" smtClean="0">
                          <a:latin typeface="SassoonPrimary" panose="020B0500000000000000" pitchFamily="34" charset="0"/>
                          <a:cs typeface="MV Boli" panose="02000500030200090000" pitchFamily="2" charset="0"/>
                        </a:rPr>
                        <a:t>V</a:t>
                      </a:r>
                      <a:r>
                        <a:rPr lang="en-GB" sz="1600" dirty="0" smtClean="0">
                          <a:latin typeface="SassoonPrimary" panose="020B0500000000000000" pitchFamily="34" charset="0"/>
                          <a:cs typeface="MV Boli" panose="02000500030200090000" pitchFamily="2" charset="0"/>
                        </a:rPr>
                        <a:t>ariety of structures</a:t>
                      </a:r>
                      <a:endParaRPr lang="en-GB" sz="1600" dirty="0">
                        <a:latin typeface="SassoonPrimary" panose="020B0500000000000000" pitchFamily="34" charset="0"/>
                        <a:cs typeface="MV Boli" panose="02000500030200090000" pitchFamily="2" charset="0"/>
                      </a:endParaRPr>
                    </a:p>
                  </a:txBody>
                  <a:tcPr anchor="ctr"/>
                </a:tc>
                <a:tc>
                  <a:txBody>
                    <a:bodyPr/>
                    <a:lstStyle/>
                    <a:p>
                      <a:pPr marL="285750" indent="-285750">
                        <a:buFont typeface="Arial" panose="020B0604020202020204" pitchFamily="34" charset="0"/>
                        <a:buChar char="•"/>
                      </a:pPr>
                      <a:r>
                        <a:rPr lang="en-GB" sz="1600" b="1" dirty="0" smtClean="0">
                          <a:latin typeface="SassoonPrimary" panose="020B0500000000000000" pitchFamily="34" charset="0"/>
                          <a:cs typeface="MV Boli" panose="02000500030200090000" pitchFamily="2" charset="0"/>
                        </a:rPr>
                        <a:t>Present</a:t>
                      </a:r>
                      <a:r>
                        <a:rPr lang="en-GB" sz="1600" b="1" baseline="0" dirty="0" smtClean="0">
                          <a:latin typeface="SassoonPrimary" panose="020B0500000000000000" pitchFamily="34" charset="0"/>
                          <a:cs typeface="MV Boli" panose="02000500030200090000" pitchFamily="2" charset="0"/>
                        </a:rPr>
                        <a:t> tense m</a:t>
                      </a:r>
                      <a:r>
                        <a:rPr lang="en-GB" sz="1600" b="1" dirty="0" smtClean="0">
                          <a:latin typeface="SassoonPrimary" panose="020B0500000000000000" pitchFamily="34" charset="0"/>
                          <a:cs typeface="MV Boli" panose="02000500030200090000" pitchFamily="2" charset="0"/>
                        </a:rPr>
                        <a:t>odal verbs (+ </a:t>
                      </a:r>
                      <a:r>
                        <a:rPr lang="en-GB" sz="1600" b="1" dirty="0" err="1" smtClean="0">
                          <a:latin typeface="SassoonPrimary" panose="020B0500000000000000" pitchFamily="34" charset="0"/>
                          <a:cs typeface="MV Boli" panose="02000500030200090000" pitchFamily="2" charset="0"/>
                        </a:rPr>
                        <a:t>inf</a:t>
                      </a:r>
                      <a:r>
                        <a:rPr lang="en-GB" sz="1600" b="1" dirty="0" smtClean="0">
                          <a:latin typeface="SassoonPrimary" panose="020B0500000000000000" pitchFamily="34" charset="0"/>
                          <a:cs typeface="MV Boli" panose="02000500030200090000" pitchFamily="2" charset="0"/>
                        </a:rPr>
                        <a:t>)</a:t>
                      </a:r>
                      <a:r>
                        <a:rPr lang="en-GB" sz="1600" dirty="0" smtClean="0">
                          <a:latin typeface="SassoonPrimary" panose="020B0500000000000000" pitchFamily="34" charset="0"/>
                          <a:cs typeface="MV Boli" panose="02000500030200090000" pitchFamily="2" charset="0"/>
                        </a:rPr>
                        <a:t>: </a:t>
                      </a:r>
                      <a:r>
                        <a:rPr lang="en-GB" sz="160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darf</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kann</a:t>
                      </a:r>
                      <a:r>
                        <a:rPr lang="en-GB" sz="1600" baseline="0" dirty="0" smtClean="0">
                          <a:latin typeface="SassoonPrimary" panose="020B0500000000000000" pitchFamily="34" charset="0"/>
                          <a:cs typeface="MV Boli" panose="02000500030200090000" pitchFamily="2" charset="0"/>
                        </a:rPr>
                        <a:t>, muss, will…</a:t>
                      </a:r>
                    </a:p>
                    <a:p>
                      <a:pPr marL="285750" indent="-285750">
                        <a:buFont typeface="Arial" panose="020B0604020202020204" pitchFamily="34" charset="0"/>
                        <a:buChar char="•"/>
                      </a:pPr>
                      <a:r>
                        <a:rPr lang="en-GB" sz="1600" b="1" baseline="0" dirty="0" smtClean="0">
                          <a:latin typeface="SassoonPrimary" panose="020B0500000000000000" pitchFamily="34" charset="0"/>
                          <a:cs typeface="MV Boli" panose="02000500030200090000" pitchFamily="2" charset="0"/>
                        </a:rPr>
                        <a:t>Past tense modal verbs (+ </a:t>
                      </a:r>
                      <a:r>
                        <a:rPr lang="en-GB" sz="1600" b="1" baseline="0" dirty="0" err="1" smtClean="0">
                          <a:latin typeface="SassoonPrimary" panose="020B0500000000000000" pitchFamily="34" charset="0"/>
                          <a:cs typeface="MV Boli" panose="02000500030200090000" pitchFamily="2" charset="0"/>
                        </a:rPr>
                        <a:t>inf</a:t>
                      </a:r>
                      <a:r>
                        <a:rPr lang="en-GB" sz="1600" b="1" baseline="0" dirty="0" smtClean="0">
                          <a:latin typeface="SassoonPrimary" panose="020B0500000000000000" pitchFamily="34" charset="0"/>
                          <a:cs typeface="MV Boli" panose="02000500030200090000" pitchFamily="2" charset="0"/>
                        </a:rPr>
                        <a:t>)</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durfte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konnte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musste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wollte</a:t>
                      </a:r>
                      <a:r>
                        <a:rPr lang="en-GB" sz="1600" baseline="0" dirty="0" smtClean="0">
                          <a:latin typeface="SassoonPrimary" panose="020B0500000000000000" pitchFamily="34" charset="0"/>
                          <a:cs typeface="MV Boli" panose="02000500030200090000" pitchFamily="2" charset="0"/>
                        </a:rPr>
                        <a:t>…</a:t>
                      </a:r>
                    </a:p>
                    <a:p>
                      <a:pPr marL="285750" indent="-285750">
                        <a:buFont typeface="Arial" panose="020B0604020202020204" pitchFamily="34" charset="0"/>
                        <a:buChar char="•"/>
                      </a:pPr>
                      <a:r>
                        <a:rPr lang="en-GB" sz="1600" baseline="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möchte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es</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gibt</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es</a:t>
                      </a:r>
                      <a:r>
                        <a:rPr lang="en-GB" sz="1600" baseline="0" dirty="0" smtClean="0">
                          <a:latin typeface="SassoonPrimary" panose="020B0500000000000000" pitchFamily="34" charset="0"/>
                          <a:cs typeface="MV Boli" panose="02000500030200090000" pitchFamily="2" charset="0"/>
                        </a:rPr>
                        <a:t> gab, </a:t>
                      </a:r>
                      <a:r>
                        <a:rPr lang="en-GB" sz="1600" baseline="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a:t>
                      </a:r>
                      <a:r>
                        <a:rPr lang="en-GB" sz="1600" baseline="0" dirty="0" err="1" smtClean="0">
                          <a:latin typeface="SassoonPrimary" panose="020B0500000000000000" pitchFamily="34" charset="0"/>
                          <a:cs typeface="MV Boli" panose="02000500030200090000" pitchFamily="2" charset="0"/>
                        </a:rPr>
                        <a:t>es</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hatte</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ich</a:t>
                      </a:r>
                      <a:r>
                        <a:rPr lang="en-GB" sz="1600" baseline="0" dirty="0" smtClean="0">
                          <a:latin typeface="SassoonPrimary" panose="020B0500000000000000" pitchFamily="34" charset="0"/>
                          <a:cs typeface="MV Boli" panose="02000500030200090000" pitchFamily="2" charset="0"/>
                        </a:rPr>
                        <a:t>/</a:t>
                      </a:r>
                      <a:r>
                        <a:rPr lang="en-GB" sz="1600" baseline="0" dirty="0" err="1" smtClean="0">
                          <a:latin typeface="SassoonPrimary" panose="020B0500000000000000" pitchFamily="34" charset="0"/>
                          <a:cs typeface="MV Boli" panose="02000500030200090000" pitchFamily="2" charset="0"/>
                        </a:rPr>
                        <a:t>es</a:t>
                      </a:r>
                      <a:r>
                        <a:rPr lang="en-GB" sz="1600" baseline="0" dirty="0" smtClean="0">
                          <a:latin typeface="SassoonPrimary" panose="020B0500000000000000" pitchFamily="34" charset="0"/>
                          <a:cs typeface="MV Boli" panose="02000500030200090000" pitchFamily="2" charset="0"/>
                        </a:rPr>
                        <a:t> war</a:t>
                      </a:r>
                    </a:p>
                    <a:p>
                      <a:pPr marL="285750" indent="-285750">
                        <a:buFont typeface="Arial" panose="020B0604020202020204" pitchFamily="34" charset="0"/>
                        <a:buChar char="•"/>
                      </a:pPr>
                      <a:r>
                        <a:rPr lang="en-GB" sz="1600" b="1" baseline="0" dirty="0" smtClean="0">
                          <a:latin typeface="SassoonPrimary" panose="020B0500000000000000" pitchFamily="34" charset="0"/>
                          <a:cs typeface="MV Boli" panose="02000500030200090000" pitchFamily="2" charset="0"/>
                        </a:rPr>
                        <a:t>Comparatives</a:t>
                      </a:r>
                      <a:r>
                        <a:rPr lang="en-GB" sz="1600" baseline="0" dirty="0" smtClean="0">
                          <a:latin typeface="SassoonPrimary" panose="020B0500000000000000" pitchFamily="34" charset="0"/>
                          <a:cs typeface="MV Boli" panose="02000500030200090000" pitchFamily="2" charset="0"/>
                        </a:rPr>
                        <a:t> - e.g. </a:t>
                      </a:r>
                      <a:r>
                        <a:rPr lang="en-GB" sz="1600" baseline="0" dirty="0" err="1" smtClean="0">
                          <a:latin typeface="SassoonPrimary" panose="020B0500000000000000" pitchFamily="34" charset="0"/>
                          <a:cs typeface="MV Boli" panose="02000500030200090000" pitchFamily="2" charset="0"/>
                        </a:rPr>
                        <a:t>einfacher</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schwieriger</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besser</a:t>
                      </a:r>
                      <a:r>
                        <a:rPr lang="en-GB" sz="1600" baseline="0" dirty="0" smtClean="0">
                          <a:latin typeface="SassoonPrimary" panose="020B0500000000000000" pitchFamily="34" charset="0"/>
                          <a:cs typeface="MV Boli" panose="02000500030200090000" pitchFamily="2" charset="0"/>
                        </a:rPr>
                        <a:t> </a:t>
                      </a:r>
                      <a:r>
                        <a:rPr lang="en-GB" sz="1600" baseline="0" dirty="0" err="1" smtClean="0">
                          <a:latin typeface="SassoonPrimary" panose="020B0500000000000000" pitchFamily="34" charset="0"/>
                          <a:cs typeface="MV Boli" panose="02000500030200090000" pitchFamily="2" charset="0"/>
                        </a:rPr>
                        <a:t>als</a:t>
                      </a:r>
                      <a:r>
                        <a:rPr lang="en-GB" sz="1600" baseline="0" dirty="0" smtClean="0">
                          <a:latin typeface="SassoonPrimary" panose="020B0500000000000000" pitchFamily="34" charset="0"/>
                          <a:cs typeface="MV Boli" panose="02000500030200090000" pitchFamily="2" charset="0"/>
                        </a:rPr>
                        <a:t> …</a:t>
                      </a:r>
                    </a:p>
                    <a:p>
                      <a:pPr marL="285750" indent="-285750">
                        <a:buFont typeface="Arial" panose="020B0604020202020204" pitchFamily="34" charset="0"/>
                        <a:buChar char="•"/>
                      </a:pPr>
                      <a:r>
                        <a:rPr lang="en-GB" sz="1600" b="1" baseline="0" dirty="0" smtClean="0">
                          <a:latin typeface="SassoonPrimary" panose="020B0500000000000000" pitchFamily="34" charset="0"/>
                          <a:cs typeface="MV Boli" panose="02000500030200090000" pitchFamily="2" charset="0"/>
                        </a:rPr>
                        <a:t>Superlatives</a:t>
                      </a:r>
                      <a:r>
                        <a:rPr lang="en-GB" sz="1600" baseline="0" dirty="0" smtClean="0">
                          <a:latin typeface="SassoonPrimary" panose="020B0500000000000000" pitchFamily="34" charset="0"/>
                          <a:cs typeface="MV Boli" panose="02000500030200090000" pitchFamily="2" charset="0"/>
                        </a:rPr>
                        <a:t> – e.g. am </a:t>
                      </a:r>
                      <a:r>
                        <a:rPr lang="en-GB" sz="1600" baseline="0" dirty="0" err="1" smtClean="0">
                          <a:latin typeface="SassoonPrimary" panose="020B0500000000000000" pitchFamily="34" charset="0"/>
                          <a:cs typeface="MV Boli" panose="02000500030200090000" pitchFamily="2" charset="0"/>
                        </a:rPr>
                        <a:t>einfachsten</a:t>
                      </a:r>
                      <a:r>
                        <a:rPr lang="en-GB" sz="1600" baseline="0" dirty="0" smtClean="0">
                          <a:latin typeface="SassoonPrimary" panose="020B0500000000000000" pitchFamily="34" charset="0"/>
                          <a:cs typeface="MV Boli" panose="02000500030200090000" pitchFamily="2" charset="0"/>
                        </a:rPr>
                        <a:t>, am </a:t>
                      </a:r>
                      <a:r>
                        <a:rPr lang="en-GB" sz="1600" baseline="0" dirty="0" err="1" smtClean="0">
                          <a:latin typeface="SassoonPrimary" panose="020B0500000000000000" pitchFamily="34" charset="0"/>
                          <a:cs typeface="MV Boli" panose="02000500030200090000" pitchFamily="2" charset="0"/>
                        </a:rPr>
                        <a:t>schwierigsten</a:t>
                      </a:r>
                      <a:r>
                        <a:rPr lang="en-GB" sz="1600" baseline="0" dirty="0" smtClean="0">
                          <a:latin typeface="SassoonPrimary" panose="020B0500000000000000" pitchFamily="34" charset="0"/>
                          <a:cs typeface="MV Boli" panose="02000500030200090000" pitchFamily="2" charset="0"/>
                        </a:rPr>
                        <a:t>, am </a:t>
                      </a:r>
                      <a:r>
                        <a:rPr lang="en-GB" sz="1600" baseline="0" dirty="0" err="1" smtClean="0">
                          <a:latin typeface="SassoonPrimary" panose="020B0500000000000000" pitchFamily="34" charset="0"/>
                          <a:cs typeface="MV Boli" panose="02000500030200090000" pitchFamily="2" charset="0"/>
                        </a:rPr>
                        <a:t>besten</a:t>
                      </a:r>
                      <a:endParaRPr lang="en-GB" sz="1600" dirty="0">
                        <a:latin typeface="SassoonPrimary" panose="020B0500000000000000" pitchFamily="34" charset="0"/>
                        <a:cs typeface="MV Boli" panose="02000500030200090000" pitchFamily="2" charset="0"/>
                      </a:endParaRPr>
                    </a:p>
                  </a:txBody>
                  <a:tcPr anchor="ctr"/>
                </a:tc>
              </a:tr>
              <a:tr h="370840">
                <a:tc>
                  <a:txBody>
                    <a:bodyPr/>
                    <a:lstStyle/>
                    <a:p>
                      <a:r>
                        <a:rPr lang="en-GB" sz="1600" b="1" dirty="0" smtClean="0">
                          <a:latin typeface="SassoonPrimary" panose="020B0500000000000000" pitchFamily="34" charset="0"/>
                          <a:cs typeface="MV Boli" panose="02000500030200090000" pitchFamily="2" charset="0"/>
                        </a:rPr>
                        <a:t>E</a:t>
                      </a:r>
                      <a:r>
                        <a:rPr lang="en-GB" sz="1600" dirty="0" smtClean="0">
                          <a:latin typeface="SassoonPrimary" panose="020B0500000000000000" pitchFamily="34" charset="0"/>
                          <a:cs typeface="MV Boli" panose="02000500030200090000" pitchFamily="2" charset="0"/>
                        </a:rPr>
                        <a:t>xtended sentences</a:t>
                      </a:r>
                      <a:endParaRPr lang="en-GB" sz="1600" dirty="0">
                        <a:latin typeface="SassoonPrimary" panose="020B0500000000000000" pitchFamily="34" charset="0"/>
                        <a:cs typeface="MV Boli" panose="02000500030200090000" pitchFamily="2"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baseline="0" dirty="0" err="1" smtClean="0">
                          <a:latin typeface="SassoonPrimary" panose="020B0500000000000000" pitchFamily="34" charset="0"/>
                          <a:cs typeface="MV Boli" panose="02000500030200090000" pitchFamily="2" charset="0"/>
                        </a:rPr>
                        <a:t>denn</a:t>
                      </a:r>
                      <a:r>
                        <a:rPr lang="en-GB" sz="1600" b="0" baseline="0" dirty="0" smtClean="0">
                          <a:latin typeface="SassoonPrimary" panose="020B0500000000000000" pitchFamily="34" charset="0"/>
                          <a:cs typeface="MV Boli" panose="02000500030200090000" pitchFamily="2" charset="0"/>
                        </a:rPr>
                        <a:t> (+WO1)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baseline="0" dirty="0" err="1" smtClean="0">
                          <a:latin typeface="SassoonPrimary" panose="020B0500000000000000" pitchFamily="34" charset="0"/>
                          <a:cs typeface="MV Boli" panose="02000500030200090000" pitchFamily="2" charset="0"/>
                        </a:rPr>
                        <a:t>weil</a:t>
                      </a:r>
                      <a:r>
                        <a:rPr lang="en-GB" sz="1600" b="0" baseline="0" dirty="0" smtClean="0">
                          <a:latin typeface="SassoonPrimary" panose="020B0500000000000000" pitchFamily="34" charset="0"/>
                          <a:cs typeface="MV Boli" panose="02000500030200090000" pitchFamily="2" charset="0"/>
                        </a:rPr>
                        <a:t>/da, </a:t>
                      </a:r>
                      <a:r>
                        <a:rPr lang="en-GB" sz="1600" b="0" baseline="0" dirty="0" err="1" smtClean="0">
                          <a:latin typeface="SassoonPrimary" panose="020B0500000000000000" pitchFamily="34" charset="0"/>
                          <a:cs typeface="MV Boli" panose="02000500030200090000" pitchFamily="2" charset="0"/>
                        </a:rPr>
                        <a:t>dass</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obwohl</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wenn</a:t>
                      </a:r>
                      <a:r>
                        <a:rPr lang="en-GB" sz="1600" b="0" baseline="0" dirty="0" smtClean="0">
                          <a:latin typeface="SassoonPrimary" panose="020B0500000000000000" pitchFamily="34" charset="0"/>
                          <a:cs typeface="MV Boli" panose="02000500030200090000" pitchFamily="2" charset="0"/>
                        </a:rPr>
                        <a:t>, </a:t>
                      </a:r>
                      <a:r>
                        <a:rPr lang="en-GB" sz="1600" b="0" baseline="0" dirty="0" err="1" smtClean="0">
                          <a:latin typeface="SassoonPrimary" panose="020B0500000000000000" pitchFamily="34" charset="0"/>
                          <a:cs typeface="MV Boli" panose="02000500030200090000" pitchFamily="2" charset="0"/>
                        </a:rPr>
                        <a:t>als</a:t>
                      </a:r>
                      <a:r>
                        <a:rPr lang="en-GB" sz="1600" b="0" baseline="0" dirty="0" smtClean="0">
                          <a:latin typeface="SassoonPrimary" panose="020B0500000000000000" pitchFamily="34" charset="0"/>
                          <a:cs typeface="MV Boli" panose="02000500030200090000" pitchFamily="2" charset="0"/>
                        </a:rPr>
                        <a:t> (+WO3)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smtClean="0">
                          <a:latin typeface="SassoonPrimary" panose="020B0500000000000000" pitchFamily="34" charset="0"/>
                          <a:cs typeface="MV Boli" panose="02000500030200090000" pitchFamily="2" charset="0"/>
                        </a:rPr>
                        <a:t>um</a:t>
                      </a:r>
                      <a:r>
                        <a:rPr lang="en-GB" sz="1600" baseline="0" dirty="0" smtClean="0">
                          <a:latin typeface="SassoonPrimary" panose="020B0500000000000000" pitchFamily="34" charset="0"/>
                          <a:cs typeface="MV Boli" panose="02000500030200090000" pitchFamily="2" charset="0"/>
                        </a:rPr>
                        <a:t>...</a:t>
                      </a:r>
                      <a:r>
                        <a:rPr lang="en-GB" sz="1600" dirty="0" smtClean="0">
                          <a:latin typeface="SassoonPrimary" panose="020B0500000000000000" pitchFamily="34" charset="0"/>
                          <a:cs typeface="MV Boli" panose="02000500030200090000" pitchFamily="2" charset="0"/>
                        </a:rPr>
                        <a:t> </a:t>
                      </a:r>
                      <a:r>
                        <a:rPr lang="en-GB" sz="1600" dirty="0" err="1" smtClean="0">
                          <a:latin typeface="SassoonPrimary" panose="020B0500000000000000" pitchFamily="34" charset="0"/>
                          <a:cs typeface="MV Boli" panose="02000500030200090000" pitchFamily="2" charset="0"/>
                        </a:rPr>
                        <a:t>zu</a:t>
                      </a:r>
                      <a:r>
                        <a:rPr lang="en-GB" sz="1600" dirty="0" smtClean="0">
                          <a:latin typeface="SassoonPrimary" panose="020B0500000000000000" pitchFamily="34" charset="0"/>
                          <a:cs typeface="MV Boli" panose="02000500030200090000" pitchFamily="2" charset="0"/>
                        </a:rPr>
                        <a:t> +</a:t>
                      </a:r>
                      <a:r>
                        <a:rPr lang="en-GB" sz="1600" baseline="0" dirty="0" smtClean="0">
                          <a:latin typeface="SassoonPrimary" panose="020B0500000000000000" pitchFamily="34" charset="0"/>
                          <a:cs typeface="MV Boli" panose="02000500030200090000" pitchFamily="2" charset="0"/>
                        </a:rPr>
                        <a:t> in</a:t>
                      </a:r>
                      <a:r>
                        <a:rPr lang="en-GB" sz="1600" dirty="0" smtClean="0">
                          <a:latin typeface="SassoonPrimary" panose="020B0500000000000000" pitchFamily="34" charset="0"/>
                          <a:cs typeface="MV Boli" panose="02000500030200090000" pitchFamily="2" charset="0"/>
                        </a:rPr>
                        <a:t>finitive</a:t>
                      </a:r>
                      <a:endParaRPr lang="en-GB" sz="1600" dirty="0">
                        <a:latin typeface="SassoonPrimary" panose="020B0500000000000000" pitchFamily="34" charset="0"/>
                        <a:cs typeface="MV Boli" panose="02000500030200090000" pitchFamily="2" charset="0"/>
                      </a:endParaRPr>
                    </a:p>
                  </a:txBody>
                  <a:tcPr anchor="ctr"/>
                </a:tc>
              </a:tr>
              <a:tr h="370840">
                <a:tc>
                  <a:txBody>
                    <a:bodyPr/>
                    <a:lstStyle/>
                    <a:p>
                      <a:r>
                        <a:rPr lang="en-GB" sz="1600" b="1" dirty="0" smtClean="0">
                          <a:latin typeface="SassoonPrimary" panose="020B0500000000000000" pitchFamily="34" charset="0"/>
                          <a:cs typeface="MV Boli" panose="02000500030200090000" pitchFamily="2" charset="0"/>
                        </a:rPr>
                        <a:t>I</a:t>
                      </a:r>
                      <a:r>
                        <a:rPr lang="en-GB" sz="1600" dirty="0" smtClean="0">
                          <a:latin typeface="SassoonPrimary" panose="020B0500000000000000" pitchFamily="34" charset="0"/>
                          <a:cs typeface="MV Boli" panose="02000500030200090000" pitchFamily="2" charset="0"/>
                        </a:rPr>
                        <a:t>nteresting vocabulary</a:t>
                      </a:r>
                      <a:endParaRPr lang="en-GB" sz="1600" dirty="0">
                        <a:latin typeface="SassoonPrimary" panose="020B0500000000000000" pitchFamily="34" charset="0"/>
                        <a:cs typeface="MV Boli" panose="02000500030200090000" pitchFamily="2" charset="0"/>
                      </a:endParaRPr>
                    </a:p>
                  </a:txBody>
                  <a:tcPr anchor="ctr"/>
                </a:tc>
                <a:tc>
                  <a:txBody>
                    <a:bodyPr/>
                    <a:lstStyle/>
                    <a:p>
                      <a:r>
                        <a:rPr lang="en-GB" sz="1600" dirty="0" smtClean="0">
                          <a:latin typeface="SassoonPrimary" panose="020B0500000000000000" pitchFamily="34" charset="0"/>
                          <a:cs typeface="MV Boli" panose="02000500030200090000" pitchFamily="2" charset="0"/>
                        </a:rPr>
                        <a:t>Try</a:t>
                      </a:r>
                      <a:r>
                        <a:rPr lang="en-GB" sz="1600" baseline="0" dirty="0" smtClean="0">
                          <a:latin typeface="SassoonPrimary" panose="020B0500000000000000" pitchFamily="34" charset="0"/>
                          <a:cs typeface="MV Boli" panose="02000500030200090000" pitchFamily="2" charset="0"/>
                        </a:rPr>
                        <a:t> to a</a:t>
                      </a:r>
                      <a:r>
                        <a:rPr lang="en-GB" sz="1600" dirty="0" smtClean="0">
                          <a:latin typeface="SassoonPrimary" panose="020B0500000000000000" pitchFamily="34" charset="0"/>
                          <a:cs typeface="MV Boli" panose="02000500030200090000" pitchFamily="2" charset="0"/>
                        </a:rPr>
                        <a:t>void gut, </a:t>
                      </a:r>
                      <a:r>
                        <a:rPr lang="en-GB" sz="1600" dirty="0" err="1" smtClean="0">
                          <a:latin typeface="SassoonPrimary" panose="020B0500000000000000" pitchFamily="34" charset="0"/>
                          <a:cs typeface="MV Boli" panose="02000500030200090000" pitchFamily="2" charset="0"/>
                        </a:rPr>
                        <a:t>nicht</a:t>
                      </a:r>
                      <a:r>
                        <a:rPr lang="en-GB" sz="1600" dirty="0" smtClean="0">
                          <a:latin typeface="SassoonPrimary" panose="020B0500000000000000" pitchFamily="34" charset="0"/>
                          <a:cs typeface="MV Boli" panose="02000500030200090000" pitchFamily="2" charset="0"/>
                        </a:rPr>
                        <a:t> gut, toll, </a:t>
                      </a:r>
                      <a:r>
                        <a:rPr lang="en-GB" sz="1600" dirty="0" err="1" smtClean="0">
                          <a:latin typeface="SassoonPrimary" panose="020B0500000000000000" pitchFamily="34" charset="0"/>
                          <a:cs typeface="MV Boli" panose="02000500030200090000" pitchFamily="2" charset="0"/>
                        </a:rPr>
                        <a:t>interessant</a:t>
                      </a:r>
                      <a:r>
                        <a:rPr lang="en-GB" sz="1600" dirty="0" smtClean="0">
                          <a:latin typeface="SassoonPrimary" panose="020B0500000000000000" pitchFamily="34" charset="0"/>
                          <a:cs typeface="MV Boli" panose="02000500030200090000" pitchFamily="2" charset="0"/>
                        </a:rPr>
                        <a:t>, </a:t>
                      </a:r>
                      <a:r>
                        <a:rPr lang="en-GB" sz="1600" dirty="0" err="1" smtClean="0">
                          <a:latin typeface="SassoonPrimary" panose="020B0500000000000000" pitchFamily="34" charset="0"/>
                          <a:cs typeface="MV Boli" panose="02000500030200090000" pitchFamily="2" charset="0"/>
                        </a:rPr>
                        <a:t>langweilig</a:t>
                      </a:r>
                      <a:r>
                        <a:rPr lang="en-GB" sz="1600" dirty="0" smtClean="0">
                          <a:latin typeface="SassoonPrimary" panose="020B0500000000000000" pitchFamily="34" charset="0"/>
                          <a:cs typeface="MV Boli" panose="02000500030200090000" pitchFamily="2" charset="0"/>
                        </a:rPr>
                        <a:t>!</a:t>
                      </a:r>
                      <a:endParaRPr lang="en-GB" sz="1600" dirty="0">
                        <a:latin typeface="SassoonPrimary" panose="020B0500000000000000" pitchFamily="34" charset="0"/>
                        <a:cs typeface="MV Boli" panose="02000500030200090000" pitchFamily="2" charset="0"/>
                      </a:endParaRPr>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smtClean="0">
                          <a:latin typeface="SassoonPrimary" panose="020B0500000000000000" pitchFamily="34" charset="0"/>
                          <a:cs typeface="MV Boli" panose="02000500030200090000" pitchFamily="2" charset="0"/>
                        </a:rPr>
                        <a:t>T</a:t>
                      </a:r>
                      <a:r>
                        <a:rPr lang="en-GB" sz="1600" dirty="0" smtClean="0">
                          <a:latin typeface="SassoonPrimary" panose="020B0500000000000000" pitchFamily="34" charset="0"/>
                          <a:cs typeface="MV Boli" panose="02000500030200090000" pitchFamily="2" charset="0"/>
                        </a:rPr>
                        <a:t>enses</a:t>
                      </a:r>
                      <a:endParaRPr lang="en-GB" sz="1600" dirty="0" smtClean="0">
                        <a:solidFill>
                          <a:prstClr val="black"/>
                        </a:solidFill>
                        <a:latin typeface="SassoonPrimary" panose="020B0500000000000000" pitchFamily="34" charset="0"/>
                        <a:cs typeface="MV Boli" panose="02000500030200090000" pitchFamily="2" charset="0"/>
                      </a:endParaRPr>
                    </a:p>
                  </a:txBody>
                  <a:tcPr anchor="ctr"/>
                </a:tc>
                <a:tc>
                  <a:txBody>
                    <a:bodyPr/>
                    <a:lstStyle/>
                    <a:p>
                      <a:r>
                        <a:rPr lang="en-GB" sz="1600" dirty="0" smtClean="0">
                          <a:latin typeface="SassoonPrimary" panose="020B0500000000000000" pitchFamily="34" charset="0"/>
                          <a:cs typeface="MV Boli" panose="02000500030200090000" pitchFamily="2" charset="0"/>
                        </a:rPr>
                        <a:t>present, perfect, simple past (</a:t>
                      </a:r>
                      <a:r>
                        <a:rPr lang="en-GB" sz="1600" dirty="0" err="1" smtClean="0">
                          <a:latin typeface="SassoonPrimary" panose="020B0500000000000000" pitchFamily="34" charset="0"/>
                          <a:cs typeface="MV Boli" panose="02000500030200090000" pitchFamily="2" charset="0"/>
                        </a:rPr>
                        <a:t>haben</a:t>
                      </a:r>
                      <a:r>
                        <a:rPr lang="en-GB" sz="1600" dirty="0" smtClean="0">
                          <a:latin typeface="SassoonPrimary" panose="020B0500000000000000" pitchFamily="34" charset="0"/>
                          <a:cs typeface="MV Boli" panose="02000500030200090000" pitchFamily="2" charset="0"/>
                        </a:rPr>
                        <a:t>, sein, modal verbs), future</a:t>
                      </a:r>
                      <a:endParaRPr lang="en-GB" sz="1600" dirty="0">
                        <a:latin typeface="SassoonPrimary" panose="020B0500000000000000" pitchFamily="34" charset="0"/>
                        <a:cs typeface="MV Boli" panose="02000500030200090000" pitchFamily="2" charset="0"/>
                      </a:endParaRPr>
                    </a:p>
                  </a:txBody>
                  <a:tcPr anchor="ctr"/>
                </a:tc>
              </a:tr>
            </a:tbl>
          </a:graphicData>
        </a:graphic>
      </p:graphicFrame>
      <p:sp>
        <p:nvSpPr>
          <p:cNvPr id="6" name="TextBox 5"/>
          <p:cNvSpPr txBox="1"/>
          <p:nvPr/>
        </p:nvSpPr>
        <p:spPr>
          <a:xfrm>
            <a:off x="66377" y="266376"/>
            <a:ext cx="1780702" cy="584775"/>
          </a:xfrm>
          <a:prstGeom prst="rect">
            <a:avLst/>
          </a:prstGeom>
          <a:noFill/>
        </p:spPr>
        <p:txBody>
          <a:bodyPr wrap="square" rtlCol="0">
            <a:spAutoFit/>
          </a:bodyPr>
          <a:lstStyle/>
          <a:p>
            <a:r>
              <a:rPr lang="en-GB" sz="3200" dirty="0" smtClean="0">
                <a:solidFill>
                  <a:prstClr val="black"/>
                </a:solidFill>
              </a:rPr>
              <a:t>Grade 5</a:t>
            </a:r>
            <a:endParaRPr lang="en-GB" sz="3200" dirty="0">
              <a:solidFill>
                <a:prstClr val="black"/>
              </a:solidFill>
            </a:endParaRPr>
          </a:p>
        </p:txBody>
      </p:sp>
      <p:pic>
        <p:nvPicPr>
          <p:cNvPr id="4" name="Picture 3"/>
          <p:cNvPicPr>
            <a:picLocks noChangeAspect="1"/>
          </p:cNvPicPr>
          <p:nvPr/>
        </p:nvPicPr>
        <p:blipFill>
          <a:blip r:embed="rId2"/>
          <a:stretch>
            <a:fillRect/>
          </a:stretch>
        </p:blipFill>
        <p:spPr>
          <a:xfrm>
            <a:off x="2748030" y="-11622"/>
            <a:ext cx="3086100" cy="9048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147017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34128" y="898032"/>
          <a:ext cx="8895572" cy="5765800"/>
        </p:xfrm>
        <a:graphic>
          <a:graphicData uri="http://schemas.openxmlformats.org/drawingml/2006/table">
            <a:tbl>
              <a:tblPr firstRow="1" bandRow="1">
                <a:tableStyleId>{C4B1156A-380E-4F78-BDF5-A606A8083BF9}</a:tableStyleId>
              </a:tblPr>
              <a:tblGrid>
                <a:gridCol w="1063607"/>
                <a:gridCol w="7831965"/>
              </a:tblGrid>
              <a:tr h="370840">
                <a:tc>
                  <a:txBody>
                    <a:bodyPr/>
                    <a:lstStyle/>
                    <a:p>
                      <a:r>
                        <a:rPr lang="en-GB" sz="1200" b="1" dirty="0" smtClean="0">
                          <a:latin typeface="SassoonPrimary" panose="020B0500000000000000" pitchFamily="34" charset="0"/>
                        </a:rPr>
                        <a:t>L</a:t>
                      </a:r>
                      <a:r>
                        <a:rPr lang="en-GB" sz="1200" b="0" dirty="0" smtClean="0">
                          <a:latin typeface="SassoonPrimary" panose="020B0500000000000000" pitchFamily="34" charset="0"/>
                        </a:rPr>
                        <a:t>inks</a:t>
                      </a:r>
                      <a:endParaRPr lang="en-GB" sz="1200" b="0" dirty="0">
                        <a:latin typeface="SassoonPrimary" panose="020B0500000000000000"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err="1" smtClean="0">
                          <a:latin typeface="SassoonPrimary" panose="020B0500000000000000" pitchFamily="34" charset="0"/>
                        </a:rPr>
                        <a:t>ohne</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Zweifel</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sonst</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trotzdem</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leider</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deswegen</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eigentlich</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zufällig</a:t>
                      </a:r>
                      <a:r>
                        <a:rPr lang="en-GB" sz="1200" b="0" dirty="0" smtClean="0">
                          <a:latin typeface="SassoonPrimary" panose="020B0500000000000000" pitchFamily="34" charset="0"/>
                        </a:rPr>
                        <a:t> etc.</a:t>
                      </a:r>
                    </a:p>
                  </a:txBody>
                  <a:tcPr anchor="ctr"/>
                </a:tc>
              </a:tr>
              <a:tr h="370840">
                <a:tc>
                  <a:txBody>
                    <a:bodyPr/>
                    <a:lstStyle/>
                    <a:p>
                      <a:r>
                        <a:rPr lang="en-GB" sz="1200" b="1" dirty="0" smtClean="0">
                          <a:latin typeface="SassoonPrimary" panose="020B0500000000000000" pitchFamily="34" charset="0"/>
                        </a:rPr>
                        <a:t>O</a:t>
                      </a:r>
                      <a:r>
                        <a:rPr lang="en-GB" sz="1200" dirty="0" smtClean="0">
                          <a:latin typeface="SassoonPrimary" panose="020B0500000000000000" pitchFamily="34" charset="0"/>
                        </a:rPr>
                        <a:t>pinions and reasons</a:t>
                      </a:r>
                      <a:endParaRPr lang="en-GB" sz="1200" dirty="0">
                        <a:latin typeface="SassoonPrimary" panose="020B0500000000000000"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err="1" smtClean="0">
                          <a:latin typeface="SassoonPrimary" panose="020B0500000000000000" pitchFamily="34" charset="0"/>
                        </a:rPr>
                        <a:t>Ich</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interessiere</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mich</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für</a:t>
                      </a:r>
                      <a:r>
                        <a:rPr lang="en-GB" sz="1200" b="0" dirty="0" smtClean="0">
                          <a:latin typeface="SassoonPrimary" panose="020B0500000000000000" pitchFamily="34" charset="0"/>
                        </a:rPr>
                        <a:t> …,</a:t>
                      </a:r>
                      <a:r>
                        <a:rPr lang="en-GB" sz="1200" b="0" baseline="0" dirty="0" smtClean="0">
                          <a:latin typeface="SassoonPrimary" panose="020B0500000000000000" pitchFamily="34" charset="0"/>
                        </a:rPr>
                        <a:t> Am </a:t>
                      </a:r>
                      <a:r>
                        <a:rPr lang="en-GB" sz="1200" b="0" baseline="0" dirty="0" err="1" smtClean="0">
                          <a:latin typeface="SassoonPrimary" panose="020B0500000000000000" pitchFamily="34" charset="0"/>
                        </a:rPr>
                        <a:t>liebsten</a:t>
                      </a:r>
                      <a:r>
                        <a:rPr lang="en-GB" sz="1200" b="0" baseline="0" dirty="0" smtClean="0">
                          <a:latin typeface="SassoonPrimary" panose="020B0500000000000000" pitchFamily="34" charset="0"/>
                        </a:rPr>
                        <a:t> …, </a:t>
                      </a:r>
                      <a:r>
                        <a:rPr lang="en-GB" sz="1200" b="0" baseline="0" dirty="0" err="1" smtClean="0">
                          <a:latin typeface="SassoonPrimary" panose="020B0500000000000000" pitchFamily="34" charset="0"/>
                        </a:rPr>
                        <a:t>Es</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macht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Spaß</a:t>
                      </a:r>
                      <a:r>
                        <a:rPr lang="en-GB" sz="1200" b="0" baseline="0" dirty="0" smtClean="0">
                          <a:latin typeface="SassoonPrimary" panose="020B0500000000000000" pitchFamily="34" charset="0"/>
                        </a:rPr>
                        <a:t>/hat </a:t>
                      </a:r>
                      <a:r>
                        <a:rPr lang="en-GB" sz="1200" b="0" baseline="0" dirty="0" err="1" smtClean="0">
                          <a:latin typeface="SassoonPrimary" panose="020B0500000000000000" pitchFamily="34" charset="0"/>
                        </a:rPr>
                        <a:t>Spaß</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gemacht</a:t>
                      </a:r>
                      <a:r>
                        <a:rPr lang="en-GB" sz="1200" b="0" baseline="0" dirty="0" smtClean="0">
                          <a:latin typeface="SassoonPrimary" panose="020B0500000000000000" pitchFamily="34" charset="0"/>
                        </a:rPr>
                        <a:t>, … + infinitive, </a:t>
                      </a:r>
                      <a:br>
                        <a:rPr lang="en-GB" sz="1200" b="0" baseline="0" dirty="0" smtClean="0">
                          <a:latin typeface="SassoonPrimary" panose="020B0500000000000000" pitchFamily="34" charset="0"/>
                        </a:rPr>
                      </a:br>
                      <a:r>
                        <a:rPr lang="en-GB" sz="1200" b="0" baseline="0" dirty="0" err="1" smtClean="0">
                          <a:latin typeface="SassoonPrimary" panose="020B0500000000000000" pitchFamily="34" charset="0"/>
                        </a:rPr>
                        <a:t>Ich</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kann</a:t>
                      </a:r>
                      <a:r>
                        <a:rPr lang="en-GB" sz="1200" b="0" baseline="0" dirty="0" smtClean="0">
                          <a:latin typeface="SassoonPrimary" panose="020B0500000000000000" pitchFamily="34" charset="0"/>
                        </a:rPr>
                        <a:t> … </a:t>
                      </a:r>
                      <a:r>
                        <a:rPr lang="en-GB" sz="1200" b="0" baseline="0" dirty="0" err="1" smtClean="0">
                          <a:latin typeface="SassoonPrimary" panose="020B0500000000000000" pitchFamily="34" charset="0"/>
                        </a:rPr>
                        <a:t>nicht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leiden</a:t>
                      </a:r>
                      <a:r>
                        <a:rPr lang="en-GB" sz="1200" b="0" baseline="0" dirty="0" smtClean="0">
                          <a:latin typeface="SassoonPrimary" panose="020B0500000000000000" pitchFamily="34" charset="0"/>
                        </a:rPr>
                        <a:t>, Das </a:t>
                      </a:r>
                      <a:r>
                        <a:rPr lang="en-GB" sz="1200" b="0" baseline="0" dirty="0" err="1" smtClean="0">
                          <a:latin typeface="SassoonPrimary" panose="020B0500000000000000" pitchFamily="34" charset="0"/>
                        </a:rPr>
                        <a:t>Beste</a:t>
                      </a:r>
                      <a:r>
                        <a:rPr lang="en-GB" sz="1200" b="0" baseline="0" dirty="0" smtClean="0">
                          <a:latin typeface="SassoonPrimary" panose="020B0500000000000000" pitchFamily="34" charset="0"/>
                        </a:rPr>
                        <a:t>/</a:t>
                      </a:r>
                      <a:r>
                        <a:rPr lang="en-GB" sz="1200" b="0" baseline="0" dirty="0" err="1" smtClean="0">
                          <a:latin typeface="SassoonPrimary" panose="020B0500000000000000" pitchFamily="34" charset="0"/>
                        </a:rPr>
                        <a:t>Schlechteste</a:t>
                      </a:r>
                      <a:r>
                        <a:rPr lang="en-GB" sz="1200" b="0" baseline="0" dirty="0" smtClean="0">
                          <a:latin typeface="SassoonPrimary" panose="020B0500000000000000" pitchFamily="34" charset="0"/>
                        </a:rPr>
                        <a:t>/</a:t>
                      </a:r>
                      <a:r>
                        <a:rPr lang="en-GB" sz="1200" b="0" baseline="0" dirty="0" err="1" smtClean="0">
                          <a:latin typeface="SassoonPrimary" panose="020B0500000000000000" pitchFamily="34" charset="0"/>
                        </a:rPr>
                        <a:t>Wichstigste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daran</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ist</a:t>
                      </a:r>
                      <a:r>
                        <a:rPr lang="en-GB" sz="1200" b="0" baseline="0" dirty="0" smtClean="0">
                          <a:latin typeface="SassoonPrimary" panose="020B0500000000000000" pitchFamily="34" charset="0"/>
                        </a:rPr>
                        <a:t> …, Mir </a:t>
                      </a:r>
                      <a:r>
                        <a:rPr lang="en-GB" sz="1200" b="0" baseline="0" dirty="0" err="1" smtClean="0">
                          <a:latin typeface="SassoonPrimary" panose="020B0500000000000000" pitchFamily="34" charset="0"/>
                        </a:rPr>
                        <a:t>ist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klar</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dass</a:t>
                      </a:r>
                      <a:r>
                        <a:rPr lang="en-GB" sz="1200" b="0" baseline="0" dirty="0" smtClean="0">
                          <a:latin typeface="SassoonPrimary" panose="020B0500000000000000" pitchFamily="34" charset="0"/>
                        </a:rPr>
                        <a:t> …, </a:t>
                      </a:r>
                      <a:r>
                        <a:rPr lang="en-GB" sz="1200" b="0" baseline="0" dirty="0" err="1" smtClean="0">
                          <a:latin typeface="SassoonPrimary" panose="020B0500000000000000" pitchFamily="34" charset="0"/>
                        </a:rPr>
                        <a:t>ein</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großer</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Vorteil</a:t>
                      </a:r>
                      <a:r>
                        <a:rPr lang="en-GB" sz="1200" b="0" baseline="0" dirty="0" smtClean="0">
                          <a:latin typeface="SassoonPrimary" panose="020B0500000000000000" pitchFamily="34" charset="0"/>
                        </a:rPr>
                        <a:t>/</a:t>
                      </a:r>
                      <a:r>
                        <a:rPr lang="en-GB" sz="1200" b="0" baseline="0" dirty="0" err="1" smtClean="0">
                          <a:latin typeface="SassoonPrimary" panose="020B0500000000000000" pitchFamily="34" charset="0"/>
                        </a:rPr>
                        <a:t>Nachteil</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ist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Es</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wäre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viel</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besser</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wenn</a:t>
                      </a:r>
                      <a:r>
                        <a:rPr lang="en-GB" sz="1200" b="0" baseline="0" dirty="0" smtClean="0">
                          <a:latin typeface="SassoonPrimary" panose="020B0500000000000000" pitchFamily="34" charset="0"/>
                        </a:rPr>
                        <a:t> … (+ conditional), </a:t>
                      </a:r>
                      <a:r>
                        <a:rPr lang="en-GB" sz="1200" b="0" baseline="0" dirty="0" err="1" smtClean="0">
                          <a:latin typeface="SassoonPrimary" panose="020B0500000000000000" pitchFamily="34" charset="0"/>
                        </a:rPr>
                        <a:t>Es</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geht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mir</a:t>
                      </a:r>
                      <a:r>
                        <a:rPr lang="en-GB" sz="1200" b="0" baseline="0" dirty="0" smtClean="0">
                          <a:latin typeface="SassoonPrimary" panose="020B0500000000000000" pitchFamily="34" charset="0"/>
                        </a:rPr>
                        <a:t> auf die </a:t>
                      </a:r>
                      <a:r>
                        <a:rPr lang="en-GB" sz="1200" b="0" baseline="0" dirty="0" err="1" smtClean="0">
                          <a:latin typeface="SassoonPrimary" panose="020B0500000000000000" pitchFamily="34" charset="0"/>
                        </a:rPr>
                        <a:t>Nerven</a:t>
                      </a:r>
                      <a:r>
                        <a:rPr lang="en-GB" sz="1200" b="0" baseline="0" dirty="0" smtClean="0">
                          <a:latin typeface="SassoonPrimary" panose="020B0500000000000000" pitchFamily="34" charset="0"/>
                        </a:rPr>
                        <a:t>, </a:t>
                      </a:r>
                      <a:br>
                        <a:rPr lang="en-GB" sz="1200" b="0" baseline="0" dirty="0" smtClean="0">
                          <a:latin typeface="SassoonPrimary" panose="020B0500000000000000" pitchFamily="34" charset="0"/>
                        </a:rPr>
                      </a:br>
                      <a:r>
                        <a:rPr lang="en-GB" sz="1200" b="0" baseline="0" dirty="0" smtClean="0">
                          <a:latin typeface="SassoonPrimary" panose="020B0500000000000000" pitchFamily="34" charset="0"/>
                        </a:rPr>
                        <a:t>Mir </a:t>
                      </a:r>
                      <a:r>
                        <a:rPr lang="en-GB" sz="1200" b="0" baseline="0" dirty="0" err="1" smtClean="0">
                          <a:latin typeface="SassoonPrimary" panose="020B0500000000000000" pitchFamily="34" charset="0"/>
                        </a:rPr>
                        <a:t>gefällt</a:t>
                      </a:r>
                      <a:r>
                        <a:rPr lang="en-GB" sz="1200" b="0" baseline="0" dirty="0" smtClean="0">
                          <a:latin typeface="SassoonPrimary" panose="020B0500000000000000" pitchFamily="34" charset="0"/>
                        </a:rPr>
                        <a:t>/</a:t>
                      </a:r>
                      <a:r>
                        <a:rPr lang="en-GB" sz="1200" b="0" baseline="0" dirty="0" err="1" smtClean="0">
                          <a:latin typeface="SassoonPrimary" panose="020B0500000000000000" pitchFamily="34" charset="0"/>
                        </a:rPr>
                        <a:t>gefallen</a:t>
                      </a:r>
                      <a:r>
                        <a:rPr lang="en-GB" sz="1200" b="0" baseline="0" dirty="0" smtClean="0">
                          <a:latin typeface="SassoonPrimary" panose="020B0500000000000000" pitchFamily="34" charset="0"/>
                        </a:rPr>
                        <a:t> …, </a:t>
                      </a:r>
                      <a:r>
                        <a:rPr lang="en-GB" sz="1200" b="0" baseline="0" dirty="0" err="1" smtClean="0">
                          <a:latin typeface="SassoonPrimary" panose="020B0500000000000000" pitchFamily="34" charset="0"/>
                        </a:rPr>
                        <a:t>Ich</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freue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mich</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darauf</a:t>
                      </a:r>
                      <a:r>
                        <a:rPr lang="en-GB" sz="1200" b="0" baseline="0" dirty="0" smtClean="0">
                          <a:latin typeface="SassoonPrimary" panose="020B0500000000000000" pitchFamily="34" charset="0"/>
                        </a:rPr>
                        <a:t>, Das </a:t>
                      </a:r>
                      <a:r>
                        <a:rPr lang="en-GB" sz="1200" b="0" baseline="0" dirty="0" err="1" smtClean="0">
                          <a:latin typeface="SassoonPrimary" panose="020B0500000000000000" pitchFamily="34" charset="0"/>
                        </a:rPr>
                        <a:t>kann</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zu</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Problemen</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führen</a:t>
                      </a:r>
                      <a:r>
                        <a:rPr lang="en-GB" sz="1200" b="0" baseline="0" dirty="0" smtClean="0">
                          <a:latin typeface="SassoonPrimary" panose="020B0500000000000000" pitchFamily="34" charset="0"/>
                        </a:rPr>
                        <a:t>, Das </a:t>
                      </a:r>
                      <a:r>
                        <a:rPr lang="en-GB" sz="1200" b="0" baseline="0" dirty="0" err="1" smtClean="0">
                          <a:latin typeface="SassoonPrimary" panose="020B0500000000000000" pitchFamily="34" charset="0"/>
                        </a:rPr>
                        <a:t>finde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ich</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schade</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Es</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kommt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darauf</a:t>
                      </a:r>
                      <a:r>
                        <a:rPr lang="en-GB" sz="1200" b="0" baseline="0" dirty="0" smtClean="0">
                          <a:latin typeface="SassoonPrimary" panose="020B0500000000000000" pitchFamily="34" charset="0"/>
                        </a:rPr>
                        <a:t> an, </a:t>
                      </a:r>
                      <a:r>
                        <a:rPr lang="en-GB" sz="1200" b="0" baseline="0" dirty="0" err="1" smtClean="0">
                          <a:latin typeface="SassoonPrimary" panose="020B0500000000000000" pitchFamily="34" charset="0"/>
                        </a:rPr>
                        <a:t>ob</a:t>
                      </a:r>
                      <a:r>
                        <a:rPr lang="en-GB" sz="1200" b="0" baseline="0" dirty="0" smtClean="0">
                          <a:latin typeface="SassoonPrimary" panose="020B0500000000000000" pitchFamily="34" charset="0"/>
                        </a:rPr>
                        <a:t> …</a:t>
                      </a:r>
                      <a:endParaRPr lang="en-GB" sz="1200" b="0" dirty="0" smtClean="0">
                        <a:latin typeface="SassoonPrimary" panose="020B0500000000000000"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err="1" smtClean="0">
                          <a:latin typeface="SassoonPrimary" panose="020B0500000000000000" pitchFamily="34" charset="0"/>
                        </a:rPr>
                        <a:t>relativ</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besonders</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irrsinnig</a:t>
                      </a:r>
                      <a:r>
                        <a:rPr lang="en-GB" sz="1200" b="0" dirty="0" smtClean="0">
                          <a:latin typeface="SassoonPrimary" panose="020B0500000000000000" pitchFamily="34" charset="0"/>
                        </a:rPr>
                        <a:t>, </a:t>
                      </a:r>
                      <a:r>
                        <a:rPr lang="en-GB" sz="1200" b="0" dirty="0" err="1" smtClean="0">
                          <a:latin typeface="SassoonPrimary" panose="020B0500000000000000" pitchFamily="34" charset="0"/>
                        </a:rPr>
                        <a:t>bestimmt</a:t>
                      </a:r>
                      <a:r>
                        <a:rPr lang="en-GB" sz="1200" b="0" dirty="0" smtClean="0">
                          <a:latin typeface="SassoonPrimary" panose="020B0500000000000000" pitchFamily="34" charset="0"/>
                        </a:rPr>
                        <a: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vielleicht</a:t>
                      </a:r>
                      <a:r>
                        <a:rPr lang="en-GB" sz="1200" b="0" baseline="0" dirty="0" smtClean="0">
                          <a:latin typeface="SassoonPrimary" panose="020B0500000000000000" pitchFamily="34" charset="0"/>
                        </a:rPr>
                        <a:t>, </a:t>
                      </a:r>
                      <a:r>
                        <a:rPr lang="en-GB" sz="1200" b="0" baseline="0" dirty="0" err="1" smtClean="0">
                          <a:latin typeface="SassoonPrimary" panose="020B0500000000000000" pitchFamily="34" charset="0"/>
                        </a:rPr>
                        <a:t>wahrscheinlich</a:t>
                      </a:r>
                      <a:endParaRPr lang="en-GB" sz="1200" b="0" dirty="0" smtClean="0">
                        <a:latin typeface="SassoonPrimary" panose="020B0500000000000000" pitchFamily="34" charset="0"/>
                      </a:endParaRPr>
                    </a:p>
                  </a:txBody>
                  <a:tcPr anchor="ctr"/>
                </a:tc>
              </a:tr>
              <a:tr h="370840">
                <a:tc>
                  <a:txBody>
                    <a:bodyPr/>
                    <a:lstStyle/>
                    <a:p>
                      <a:r>
                        <a:rPr lang="en-GB" sz="1200" b="1" dirty="0" smtClean="0">
                          <a:latin typeface="SassoonPrimary" panose="020B0500000000000000" pitchFamily="34" charset="0"/>
                        </a:rPr>
                        <a:t>V</a:t>
                      </a:r>
                      <a:r>
                        <a:rPr lang="en-GB" sz="1200" dirty="0" smtClean="0">
                          <a:latin typeface="SassoonPrimary" panose="020B0500000000000000" pitchFamily="34" charset="0"/>
                        </a:rPr>
                        <a:t>ariety of structures</a:t>
                      </a:r>
                      <a:endParaRPr lang="en-GB" sz="1200" dirty="0">
                        <a:latin typeface="SassoonPrimary" panose="020B0500000000000000"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latin typeface="SassoonPrimary" panose="020B0500000000000000" pitchFamily="34" charset="0"/>
                          <a:cs typeface="MV Boli" panose="02000500030200090000" pitchFamily="2" charset="0"/>
                        </a:rPr>
                        <a:t>verbs</a:t>
                      </a:r>
                      <a:r>
                        <a:rPr lang="en-GB" sz="1200" baseline="0" dirty="0" smtClean="0">
                          <a:latin typeface="SassoonPrimary" panose="020B0500000000000000" pitchFamily="34" charset="0"/>
                          <a:cs typeface="MV Boli" panose="02000500030200090000" pitchFamily="2" charset="0"/>
                        </a:rPr>
                        <a:t> used with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infinitive: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plane,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hoffe</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habe</a:t>
                      </a:r>
                      <a:r>
                        <a:rPr lang="en-GB" sz="1200" baseline="0" dirty="0" smtClean="0">
                          <a:latin typeface="SassoonPrimary" panose="020B0500000000000000" pitchFamily="34" charset="0"/>
                          <a:cs typeface="MV Boli" panose="02000500030200090000" pitchFamily="2" charset="0"/>
                        </a:rPr>
                        <a:t> Lust,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r>
                        <a:rPr lang="en-GB" sz="1200" baseline="0" dirty="0" smtClean="0">
                          <a:latin typeface="SassoonPrimary" panose="020B0500000000000000" pitchFamily="34" charset="0"/>
                          <a:cs typeface="MV Boli" panose="02000500030200090000" pitchFamily="2" charset="0"/>
                        </a:rPr>
                        <a:t>, </a:t>
                      </a:r>
                      <a:br>
                        <a:rPr lang="en-GB" sz="1200" baseline="0" dirty="0" smtClean="0">
                          <a:latin typeface="SassoonPrimary" panose="020B0500000000000000" pitchFamily="34" charset="0"/>
                          <a:cs typeface="MV Boli" panose="02000500030200090000" pitchFamily="2" charset="0"/>
                        </a:rPr>
                      </a:b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habe</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vor</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versuche</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inf</a:t>
                      </a:r>
                      <a:endParaRPr lang="en-GB" sz="1200" baseline="0" dirty="0" smtClean="0">
                        <a:latin typeface="SassoonPrimary" panose="020B0500000000000000" pitchFamily="34" charset="0"/>
                        <a:cs typeface="MV Boli" panose="0200050003020009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weder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noch</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nicht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nur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sondern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auch</a:t>
                      </a:r>
                      <a:r>
                        <a:rPr lang="en-GB" sz="1200" baseline="0" dirty="0" smtClean="0">
                          <a:latin typeface="SassoonPrimary" panose="020B0500000000000000" pitchFamily="34" charset="0"/>
                          <a:cs typeface="MV Boli" panose="02000500030200090000" pitchFamily="2"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seit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statt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trotz</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während</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wegen</a:t>
                      </a:r>
                      <a:r>
                        <a:rPr lang="en-GB" sz="1200" baseline="0" dirty="0" smtClean="0">
                          <a:latin typeface="SassoonPrimary" panose="020B0500000000000000" pitchFamily="34" charset="0"/>
                          <a:cs typeface="MV Boli" panose="02000500030200090000" pitchFamily="2" charset="0"/>
                        </a:rPr>
                        <a:t> (+ R4)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nichts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Besonderes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viel</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Neues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etwas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Schreckliches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wenig</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Interessantes</a:t>
                      </a:r>
                      <a:endParaRPr lang="en-GB" sz="1200" baseline="0" dirty="0" smtClean="0">
                        <a:latin typeface="SassoonPrimary" panose="020B0500000000000000" pitchFamily="34" charset="0"/>
                        <a:cs typeface="MV Boli" panose="0200050003020009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separable verbs, e.g. </a:t>
                      </a:r>
                      <a:r>
                        <a:rPr lang="en-GB" sz="1200" baseline="0" dirty="0" err="1" smtClean="0">
                          <a:latin typeface="SassoonPrimary" panose="020B0500000000000000" pitchFamily="34" charset="0"/>
                          <a:cs typeface="MV Boli" panose="02000500030200090000" pitchFamily="2" charset="0"/>
                        </a:rPr>
                        <a:t>teilnehmen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vorbereiten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zurückkommen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stattfinden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einladen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auswählen</a:t>
                      </a:r>
                      <a:endParaRPr lang="en-GB" sz="1200" baseline="0" dirty="0" smtClean="0">
                        <a:latin typeface="SassoonPrimary" panose="020B0500000000000000" pitchFamily="34" charset="0"/>
                        <a:cs typeface="MV Boli" panose="0200050003020009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impersonal verbs, e.g.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tut </a:t>
                      </a:r>
                      <a:r>
                        <a:rPr lang="en-GB" sz="1200" baseline="0" dirty="0" err="1" smtClean="0">
                          <a:latin typeface="SassoonPrimary" panose="020B0500000000000000" pitchFamily="34" charset="0"/>
                          <a:cs typeface="MV Boli" panose="02000500030200090000" pitchFamily="2" charset="0"/>
                        </a:rPr>
                        <a:t>mir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Leid</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tut </a:t>
                      </a:r>
                      <a:r>
                        <a:rPr lang="en-GB" sz="1200" baseline="0" dirty="0" err="1" smtClean="0">
                          <a:latin typeface="SassoonPrimary" panose="020B0500000000000000" pitchFamily="34" charset="0"/>
                          <a:cs typeface="MV Boli" panose="02000500030200090000" pitchFamily="2" charset="0"/>
                        </a:rPr>
                        <a:t>weh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schmeckt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stimmt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lohnt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ist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mir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egal</a:t>
                      </a:r>
                      <a:r>
                        <a:rPr lang="en-GB" sz="1200" baseline="0" dirty="0" smtClean="0">
                          <a:latin typeface="SassoonPrimary" panose="020B0500000000000000" pitchFamily="34" charset="0"/>
                          <a:cs typeface="MV Boli" panose="02000500030200090000" pitchFamily="2" charset="0"/>
                        </a:rPr>
                        <a:t>, </a:t>
                      </a:r>
                      <a:br>
                        <a:rPr lang="en-GB" sz="1200" baseline="0" dirty="0" smtClean="0">
                          <a:latin typeface="SassoonPrimary" panose="020B0500000000000000" pitchFamily="34" charset="0"/>
                          <a:cs typeface="MV Boli" panose="02000500030200090000" pitchFamily="2" charset="0"/>
                        </a:rPr>
                      </a:b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gefällt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mir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hat </a:t>
                      </a:r>
                      <a:r>
                        <a:rPr lang="en-GB" sz="1200" baseline="0" dirty="0" err="1" smtClean="0">
                          <a:latin typeface="SassoonPrimary" panose="020B0500000000000000" pitchFamily="34" charset="0"/>
                          <a:cs typeface="MV Boli" panose="02000500030200090000" pitchFamily="2" charset="0"/>
                        </a:rPr>
                        <a:t>mir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gefallen</a:t>
                      </a:r>
                      <a:r>
                        <a:rPr lang="en-GB" sz="1200" baseline="0" dirty="0" smtClean="0">
                          <a:latin typeface="SassoonPrimary" panose="020B0500000000000000" pitchFamily="34" charset="0"/>
                          <a:cs typeface="MV Boli" panose="0200050003020009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reflexive verbs, e.g.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langweilige</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mich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streiten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uns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freut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sich</a:t>
                      </a:r>
                      <a:r>
                        <a:rPr lang="en-GB" sz="1200" baseline="0" dirty="0" smtClean="0">
                          <a:latin typeface="SassoonPrimary" panose="020B0500000000000000" pitchFamily="34" charset="0"/>
                          <a:cs typeface="MV Boli" panose="02000500030200090000" pitchFamily="2" charset="0"/>
                        </a:rPr>
                        <a:t> (auf), wo </a:t>
                      </a:r>
                      <a:r>
                        <a:rPr lang="en-GB" sz="1200" baseline="0" dirty="0" err="1" smtClean="0">
                          <a:latin typeface="SassoonPrimary" panose="020B0500000000000000" pitchFamily="34" charset="0"/>
                          <a:cs typeface="MV Boli" panose="02000500030200090000" pitchFamily="2" charset="0"/>
                        </a:rPr>
                        <a:t>treffen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wir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uns</a:t>
                      </a:r>
                      <a:r>
                        <a:rPr lang="en-GB" sz="1200" baseline="0" dirty="0" smtClean="0">
                          <a:latin typeface="SassoonPrimary" panose="020B0500000000000000" pitchFamily="34" charset="0"/>
                          <a:cs typeface="MV Boli" panose="0200050003020009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adjective endings, e.g.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war </a:t>
                      </a:r>
                      <a:r>
                        <a:rPr lang="en-GB" sz="1200" baseline="0" dirty="0" err="1" smtClean="0">
                          <a:latin typeface="SassoonPrimary" panose="020B0500000000000000" pitchFamily="34" charset="0"/>
                          <a:cs typeface="MV Boli" panose="02000500030200090000" pitchFamily="2" charset="0"/>
                        </a:rPr>
                        <a:t>ein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lehrreiches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Erlebnis</a:t>
                      </a:r>
                      <a:endParaRPr lang="en-GB" sz="1200" dirty="0" smtClean="0">
                        <a:latin typeface="SassoonPrimary" panose="020B0500000000000000" pitchFamily="34" charset="0"/>
                        <a:cs typeface="MV Boli" panose="02000500030200090000" pitchFamily="2" charset="0"/>
                      </a:endParaRPr>
                    </a:p>
                  </a:txBody>
                  <a:tcPr anchor="ctr"/>
                </a:tc>
              </a:tr>
              <a:tr h="370840">
                <a:tc>
                  <a:txBody>
                    <a:bodyPr/>
                    <a:lstStyle/>
                    <a:p>
                      <a:r>
                        <a:rPr lang="en-GB" sz="1200" b="1" dirty="0" smtClean="0">
                          <a:latin typeface="SassoonPrimary" panose="020B0500000000000000" pitchFamily="34" charset="0"/>
                        </a:rPr>
                        <a:t>E</a:t>
                      </a:r>
                      <a:r>
                        <a:rPr lang="en-GB" sz="1200" dirty="0" smtClean="0">
                          <a:latin typeface="SassoonPrimary" panose="020B0500000000000000" pitchFamily="34" charset="0"/>
                        </a:rPr>
                        <a:t>xtended sentences</a:t>
                      </a:r>
                      <a:endParaRPr lang="en-GB" sz="1200" dirty="0">
                        <a:latin typeface="SassoonPrimary" panose="020B0500000000000000"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two+ tenses in one sentence, e.g. </a:t>
                      </a:r>
                      <a:r>
                        <a:rPr lang="en-GB" sz="1200" b="0" baseline="0" dirty="0" err="1" smtClean="0">
                          <a:latin typeface="SassoonPrimary" panose="020B0500000000000000" pitchFamily="34" charset="0"/>
                          <a:cs typeface="MV Boli" panose="02000500030200090000" pitchFamily="2" charset="0"/>
                        </a:rPr>
                        <a:t>Früher</a:t>
                      </a:r>
                      <a:r>
                        <a:rPr lang="en-GB" sz="1200" baseline="0" dirty="0" smtClean="0">
                          <a:latin typeface="SassoonPrimary" panose="020B0500000000000000" pitchFamily="34" charset="0"/>
                          <a:cs typeface="MV Boli" panose="02000500030200090000" pitchFamily="2" charset="0"/>
                        </a:rPr>
                        <a:t> hat </a:t>
                      </a:r>
                      <a:r>
                        <a:rPr lang="en-GB" sz="1200" baseline="0" dirty="0" err="1" smtClean="0">
                          <a:latin typeface="SassoonPrimary" panose="020B0500000000000000" pitchFamily="34" charset="0"/>
                          <a:cs typeface="MV Boli" panose="02000500030200090000" pitchFamily="2" charset="0"/>
                        </a:rPr>
                        <a:t>mein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Vater</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gemacht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aber</a:t>
                      </a:r>
                      <a:r>
                        <a:rPr lang="en-GB" sz="120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jetzt</a:t>
                      </a:r>
                      <a:r>
                        <a:rPr lang="en-GB" sz="1200" baseline="0" dirty="0" smtClean="0">
                          <a:latin typeface="SassoonPrimary" panose="020B0500000000000000" pitchFamily="34" charset="0"/>
                          <a:cs typeface="MV Boli" panose="02000500030200090000" pitchFamily="2" charset="0"/>
                        </a:rPr>
                        <a:t> muss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machen</a:t>
                      </a:r>
                      <a:r>
                        <a:rPr lang="en-GB" sz="1200" baseline="0" dirty="0" smtClean="0">
                          <a:latin typeface="SassoonPrimary" panose="020B0500000000000000" pitchFamily="34" charset="0"/>
                          <a:cs typeface="MV Boli" panose="0200050003020009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relative pronouns, e.g.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gibt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Leute</a:t>
                      </a:r>
                      <a:r>
                        <a:rPr lang="en-GB" sz="1200" baseline="0" dirty="0" smtClean="0">
                          <a:latin typeface="SassoonPrimary" panose="020B0500000000000000" pitchFamily="34" charset="0"/>
                          <a:cs typeface="MV Boli" panose="02000500030200090000" pitchFamily="2" charset="0"/>
                        </a:rPr>
                        <a:t>, </a:t>
                      </a:r>
                      <a:r>
                        <a:rPr lang="en-GB" sz="1200" b="1" baseline="0" dirty="0" smtClean="0">
                          <a:latin typeface="SassoonPrimary" panose="020B0500000000000000" pitchFamily="34" charset="0"/>
                          <a:cs typeface="MV Boli" panose="02000500030200090000" pitchFamily="2" charset="0"/>
                        </a:rPr>
                        <a:t>die</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mich</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inspirieren</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Er</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ist</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ein</a:t>
                      </a:r>
                      <a:r>
                        <a:rPr lang="en-GB" sz="1200" b="0" baseline="0" dirty="0" smtClean="0">
                          <a:latin typeface="SassoonPrimary" panose="020B0500000000000000" pitchFamily="34" charset="0"/>
                          <a:cs typeface="MV Boli" panose="02000500030200090000" pitchFamily="2" charset="0"/>
                        </a:rPr>
                        <a:t> Mann, </a:t>
                      </a:r>
                      <a:r>
                        <a:rPr lang="en-GB" sz="1200" b="1" baseline="0" dirty="0" smtClean="0">
                          <a:latin typeface="SassoonPrimary" panose="020B0500000000000000" pitchFamily="34" charset="0"/>
                          <a:cs typeface="MV Boli" panose="02000500030200090000" pitchFamily="2" charset="0"/>
                        </a:rPr>
                        <a:t>den</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ich</a:t>
                      </a:r>
                      <a:r>
                        <a:rPr lang="en-GB" sz="1200" b="0" baseline="0" dirty="0" smtClean="0">
                          <a:latin typeface="SassoonPrimary" panose="020B0500000000000000" pitchFamily="34" charset="0"/>
                          <a:cs typeface="MV Boli" panose="02000500030200090000" pitchFamily="2" charset="0"/>
                        </a:rPr>
                        <a:t> </a:t>
                      </a:r>
                      <a:r>
                        <a:rPr lang="en-GB" sz="1200" b="0" baseline="0" dirty="0" err="1" smtClean="0">
                          <a:latin typeface="SassoonPrimary" panose="020B0500000000000000" pitchFamily="34" charset="0"/>
                          <a:cs typeface="MV Boli" panose="02000500030200090000" pitchFamily="2" charset="0"/>
                        </a:rPr>
                        <a:t>bewundere</a:t>
                      </a:r>
                      <a:r>
                        <a:rPr lang="en-GB" sz="1200" b="0" baseline="0" dirty="0" smtClean="0">
                          <a:latin typeface="SassoonPrimary" panose="020B0500000000000000" pitchFamily="34" charset="0"/>
                          <a:cs typeface="MV Boli" panose="02000500030200090000" pitchFamily="2" charset="0"/>
                        </a:rPr>
                        <a:t>.</a:t>
                      </a:r>
                      <a:r>
                        <a:rPr lang="en-GB" sz="1200" baseline="0" dirty="0" smtClean="0">
                          <a:latin typeface="SassoonPrimary" panose="020B0500000000000000" pitchFamily="34" charset="0"/>
                          <a:cs typeface="MV Boli" panose="02000500030200090000" pitchFamily="2"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latin typeface="SassoonPrimary" panose="020B0500000000000000" pitchFamily="34" charset="0"/>
                          <a:cs typeface="MV Boli" panose="02000500030200090000" pitchFamily="2" charset="0"/>
                        </a:rPr>
                        <a:t>use of question words as WO3 conjunctions, e.g. </a:t>
                      </a:r>
                      <a:r>
                        <a:rPr lang="en-GB" sz="1200" baseline="0" dirty="0" err="1" smtClean="0">
                          <a:latin typeface="SassoonPrimary" panose="020B0500000000000000" pitchFamily="34" charset="0"/>
                          <a:cs typeface="MV Boli" panose="02000500030200090000" pitchFamily="2" charset="0"/>
                        </a:rPr>
                        <a:t>Ich</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wohne</a:t>
                      </a:r>
                      <a:r>
                        <a:rPr lang="en-GB" sz="1200" baseline="0" dirty="0" smtClean="0">
                          <a:latin typeface="SassoonPrimary" panose="020B0500000000000000" pitchFamily="34" charset="0"/>
                          <a:cs typeface="MV Boli" panose="02000500030200090000" pitchFamily="2" charset="0"/>
                        </a:rPr>
                        <a:t> in Berlin, </a:t>
                      </a:r>
                      <a:r>
                        <a:rPr lang="en-GB" sz="1200" b="1" baseline="0" dirty="0" smtClean="0">
                          <a:latin typeface="SassoonPrimary" panose="020B0500000000000000" pitchFamily="34" charset="0"/>
                          <a:cs typeface="MV Boli" panose="02000500030200090000" pitchFamily="2" charset="0"/>
                        </a:rPr>
                        <a:t>wo</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es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viel</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zu</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tun</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gibt</a:t>
                      </a:r>
                      <a:r>
                        <a:rPr lang="en-GB" sz="1200" baseline="0" dirty="0" smtClean="0">
                          <a:latin typeface="SassoonPrimary" panose="020B0500000000000000" pitchFamily="34" charset="0"/>
                          <a:cs typeface="MV Boli" panose="02000500030200090000"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ohne</a:t>
                      </a:r>
                      <a:r>
                        <a:rPr lang="en-GB" sz="1200" baseline="0" dirty="0" smtClean="0">
                          <a:latin typeface="SassoonPrimary" panose="020B0500000000000000" pitchFamily="34" charset="0"/>
                          <a:cs typeface="MV Boli" panose="02000500030200090000" pitchFamily="2" charset="0"/>
                        </a:rPr>
                        <a:t>...</a:t>
                      </a:r>
                      <a:r>
                        <a:rPr lang="en-GB" sz="1200" dirty="0" smtClean="0">
                          <a:latin typeface="SassoonPrimary" panose="020B0500000000000000" pitchFamily="34" charset="0"/>
                          <a:cs typeface="MV Boli" panose="02000500030200090000" pitchFamily="2" charset="0"/>
                        </a:rPr>
                        <a:t> </a:t>
                      </a:r>
                      <a:r>
                        <a:rPr lang="en-GB" sz="1200" dirty="0" err="1" smtClean="0">
                          <a:latin typeface="SassoonPrimary" panose="020B0500000000000000" pitchFamily="34" charset="0"/>
                          <a:cs typeface="MV Boli" panose="02000500030200090000" pitchFamily="2" charset="0"/>
                        </a:rPr>
                        <a:t>zu</a:t>
                      </a:r>
                      <a:r>
                        <a:rPr lang="en-GB" sz="1200" dirty="0" smtClean="0">
                          <a:latin typeface="SassoonPrimary" panose="020B0500000000000000" pitchFamily="34" charset="0"/>
                          <a:cs typeface="MV Boli" panose="02000500030200090000" pitchFamily="2" charset="0"/>
                        </a:rPr>
                        <a:t> +</a:t>
                      </a:r>
                      <a:r>
                        <a:rPr lang="en-GB" sz="1200" baseline="0" dirty="0" smtClean="0">
                          <a:latin typeface="SassoonPrimary" panose="020B0500000000000000" pitchFamily="34" charset="0"/>
                          <a:cs typeface="MV Boli" panose="02000500030200090000" pitchFamily="2" charset="0"/>
                        </a:rPr>
                        <a:t> in</a:t>
                      </a:r>
                      <a:r>
                        <a:rPr lang="en-GB" sz="1200" dirty="0" smtClean="0">
                          <a:latin typeface="SassoonPrimary" panose="020B0500000000000000" pitchFamily="34" charset="0"/>
                          <a:cs typeface="MV Boli" panose="02000500030200090000" pitchFamily="2" charset="0"/>
                        </a:rPr>
                        <a:t>finitive, </a:t>
                      </a:r>
                      <a:r>
                        <a:rPr lang="en-GB" sz="1200" dirty="0" err="1" smtClean="0">
                          <a:latin typeface="SassoonPrimary" panose="020B0500000000000000" pitchFamily="34" charset="0"/>
                          <a:cs typeface="MV Boli" panose="02000500030200090000" pitchFamily="2" charset="0"/>
                        </a:rPr>
                        <a:t>statt</a:t>
                      </a:r>
                      <a:r>
                        <a:rPr lang="en-GB" sz="1200" dirty="0" smtClean="0">
                          <a:latin typeface="SassoonPrimary" panose="020B0500000000000000" pitchFamily="34" charset="0"/>
                          <a:cs typeface="MV Boli" panose="02000500030200090000" pitchFamily="2" charset="0"/>
                        </a:rPr>
                        <a:t>… </a:t>
                      </a:r>
                      <a:r>
                        <a:rPr lang="en-GB" sz="1200" dirty="0" err="1" smtClean="0">
                          <a:latin typeface="SassoonPrimary" panose="020B0500000000000000" pitchFamily="34" charset="0"/>
                          <a:cs typeface="MV Boli" panose="02000500030200090000" pitchFamily="2" charset="0"/>
                        </a:rPr>
                        <a:t>zu</a:t>
                      </a:r>
                      <a:r>
                        <a:rPr lang="en-GB" sz="1200" dirty="0" smtClean="0">
                          <a:latin typeface="SassoonPrimary" panose="020B0500000000000000" pitchFamily="34" charset="0"/>
                          <a:cs typeface="MV Boli" panose="02000500030200090000" pitchFamily="2" charset="0"/>
                        </a:rPr>
                        <a:t> + infinitive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latin typeface="SassoonPrimary" panose="020B0500000000000000" pitchFamily="34" charset="0"/>
                          <a:cs typeface="MV Boli" panose="02000500030200090000" pitchFamily="2" charset="0"/>
                        </a:rPr>
                        <a:t>conjunctions </a:t>
                      </a:r>
                      <a:r>
                        <a:rPr lang="en-GB" sz="1200" dirty="0" err="1" smtClean="0">
                          <a:latin typeface="SassoonPrimary" panose="020B0500000000000000" pitchFamily="34" charset="0"/>
                          <a:cs typeface="MV Boli" panose="02000500030200090000" pitchFamily="2" charset="0"/>
                        </a:rPr>
                        <a:t>als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ob</a:t>
                      </a:r>
                      <a:r>
                        <a:rPr lang="en-GB" sz="1200" baseline="0" dirty="0" smtClean="0">
                          <a:latin typeface="SassoonPrimary" panose="020B0500000000000000" pitchFamily="34" charset="0"/>
                          <a:cs typeface="MV Boli" panose="02000500030200090000" pitchFamily="2" charset="0"/>
                        </a:rPr>
                        <a:t>, bevor, </a:t>
                      </a:r>
                      <a:r>
                        <a:rPr lang="en-GB" sz="1200" baseline="0" dirty="0" err="1" smtClean="0">
                          <a:latin typeface="SassoonPrimary" panose="020B0500000000000000" pitchFamily="34" charset="0"/>
                          <a:cs typeface="MV Boli" panose="02000500030200090000" pitchFamily="2" charset="0"/>
                        </a:rPr>
                        <a:t>bis</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damit</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nachdem</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ob</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während</a:t>
                      </a:r>
                      <a:r>
                        <a:rPr lang="en-GB" sz="1200" baseline="0" dirty="0" smtClean="0">
                          <a:latin typeface="SassoonPrimary" panose="020B0500000000000000" pitchFamily="34" charset="0"/>
                          <a:cs typeface="MV Boli" panose="02000500030200090000" pitchFamily="2" charset="0"/>
                        </a:rPr>
                        <a:t>, </a:t>
                      </a:r>
                      <a:r>
                        <a:rPr lang="en-GB" sz="1200" baseline="0" dirty="0" err="1" smtClean="0">
                          <a:latin typeface="SassoonPrimary" panose="020B0500000000000000" pitchFamily="34" charset="0"/>
                          <a:cs typeface="MV Boli" panose="02000500030200090000" pitchFamily="2" charset="0"/>
                        </a:rPr>
                        <a:t>sobald</a:t>
                      </a:r>
                      <a:r>
                        <a:rPr lang="en-GB" sz="1200" baseline="0" dirty="0" smtClean="0">
                          <a:latin typeface="SassoonPrimary" panose="020B0500000000000000" pitchFamily="34" charset="0"/>
                          <a:cs typeface="MV Boli" panose="02000500030200090000" pitchFamily="2" charset="0"/>
                        </a:rPr>
                        <a:t> (+WO3)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err="1" smtClean="0">
                          <a:latin typeface="SassoonPrimary" panose="020B0500000000000000" pitchFamily="34" charset="0"/>
                          <a:cs typeface="MV Boli" panose="02000500030200090000" pitchFamily="2" charset="0"/>
                        </a:rPr>
                        <a:t>Einerseits</a:t>
                      </a:r>
                      <a:r>
                        <a:rPr lang="en-GB" sz="1200" baseline="0" dirty="0" smtClean="0">
                          <a:latin typeface="SassoonPrimary" panose="020B0500000000000000" pitchFamily="34" charset="0"/>
                          <a:cs typeface="MV Boli" panose="02000500030200090000" pitchFamily="2" charset="0"/>
                        </a:rPr>
                        <a:t> …, </a:t>
                      </a:r>
                      <a:r>
                        <a:rPr lang="en-GB" sz="1200" baseline="0" dirty="0" err="1" smtClean="0">
                          <a:latin typeface="SassoonPrimary" panose="020B0500000000000000" pitchFamily="34" charset="0"/>
                          <a:cs typeface="MV Boli" panose="02000500030200090000" pitchFamily="2" charset="0"/>
                        </a:rPr>
                        <a:t>andererseits</a:t>
                      </a:r>
                      <a:r>
                        <a:rPr lang="en-GB" sz="1200" baseline="0" dirty="0" smtClean="0">
                          <a:latin typeface="SassoonPrimary" panose="020B0500000000000000" pitchFamily="34" charset="0"/>
                          <a:cs typeface="MV Boli" panose="02000500030200090000" pitchFamily="2" charset="0"/>
                        </a:rPr>
                        <a:t> …</a:t>
                      </a:r>
                      <a:endParaRPr lang="en-GB" sz="1200" dirty="0" smtClean="0">
                        <a:latin typeface="SassoonPrimary" panose="020B0500000000000000" pitchFamily="34" charset="0"/>
                        <a:cs typeface="MV Boli" panose="02000500030200090000" pitchFamily="2" charset="0"/>
                      </a:endParaRPr>
                    </a:p>
                  </a:txBody>
                  <a:tcPr anchor="ctr"/>
                </a:tc>
              </a:tr>
              <a:tr h="370840">
                <a:tc>
                  <a:txBody>
                    <a:bodyPr/>
                    <a:lstStyle/>
                    <a:p>
                      <a:r>
                        <a:rPr lang="en-GB" sz="1200" b="1" dirty="0" smtClean="0">
                          <a:latin typeface="SassoonPrimary" panose="020B0500000000000000" pitchFamily="34" charset="0"/>
                        </a:rPr>
                        <a:t>I</a:t>
                      </a:r>
                      <a:r>
                        <a:rPr lang="en-GB" sz="1200" dirty="0" smtClean="0">
                          <a:latin typeface="SassoonPrimary" panose="020B0500000000000000" pitchFamily="34" charset="0"/>
                        </a:rPr>
                        <a:t>nteresting vocabulary</a:t>
                      </a:r>
                      <a:endParaRPr lang="en-GB" sz="1200" dirty="0">
                        <a:latin typeface="SassoonPrimary" panose="020B0500000000000000" pitchFamily="34" charset="0"/>
                      </a:endParaRPr>
                    </a:p>
                  </a:txBody>
                  <a:tcPr anchor="ctr"/>
                </a:tc>
                <a:tc>
                  <a:txBody>
                    <a:bodyPr/>
                    <a:lstStyle/>
                    <a:p>
                      <a:r>
                        <a:rPr lang="en-GB" sz="1200" dirty="0" smtClean="0">
                          <a:latin typeface="SassoonPrimary" panose="020B0500000000000000" pitchFamily="34" charset="0"/>
                        </a:rPr>
                        <a:t>Choose</a:t>
                      </a:r>
                      <a:r>
                        <a:rPr lang="en-GB" sz="1200" baseline="0" dirty="0" smtClean="0">
                          <a:latin typeface="SassoonPrimary" panose="020B0500000000000000" pitchFamily="34" charset="0"/>
                        </a:rPr>
                        <a:t> a</a:t>
                      </a:r>
                      <a:r>
                        <a:rPr lang="en-GB" sz="1200" dirty="0" smtClean="0">
                          <a:latin typeface="SassoonPrimary" panose="020B0500000000000000" pitchFamily="34" charset="0"/>
                        </a:rPr>
                        <a:t> range</a:t>
                      </a:r>
                      <a:r>
                        <a:rPr lang="en-GB" sz="1200" baseline="0" dirty="0" smtClean="0">
                          <a:latin typeface="SassoonPrimary" panose="020B0500000000000000" pitchFamily="34" charset="0"/>
                        </a:rPr>
                        <a:t> of more unusual verbs and adjectives (e.g. </a:t>
                      </a:r>
                      <a:r>
                        <a:rPr lang="en-GB" sz="1200" baseline="0" dirty="0" err="1" smtClean="0">
                          <a:latin typeface="SassoonPrimary" panose="020B0500000000000000" pitchFamily="34" charset="0"/>
                        </a:rPr>
                        <a:t>ähnlich</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unterschiedlich</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entsetzlich</a:t>
                      </a:r>
                      <a:r>
                        <a:rPr lang="en-GB" sz="1200" baseline="0" dirty="0" smtClean="0">
                          <a:latin typeface="SassoonPrimary" panose="020B0500000000000000" pitchFamily="34" charset="0"/>
                        </a:rPr>
                        <a:t>) &amp; idioms </a:t>
                      </a:r>
                      <a:br>
                        <a:rPr lang="en-GB" sz="1200" baseline="0" dirty="0" smtClean="0">
                          <a:latin typeface="SassoonPrimary" panose="020B0500000000000000" pitchFamily="34" charset="0"/>
                        </a:rPr>
                      </a:br>
                      <a:r>
                        <a:rPr lang="en-GB" sz="1200" baseline="0" dirty="0" smtClean="0">
                          <a:latin typeface="SassoonPrimary" panose="020B0500000000000000" pitchFamily="34" charset="0"/>
                        </a:rPr>
                        <a:t>(e.g. </a:t>
                      </a:r>
                      <a:r>
                        <a:rPr lang="en-GB" sz="1200" baseline="0" dirty="0" err="1" smtClean="0">
                          <a:latin typeface="SassoonPrimary" panose="020B0500000000000000" pitchFamily="34" charset="0"/>
                        </a:rPr>
                        <a:t>Ich</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habe</a:t>
                      </a:r>
                      <a:r>
                        <a:rPr lang="en-GB" sz="1200" baseline="0" dirty="0" smtClean="0">
                          <a:latin typeface="SassoonPrimary" panose="020B0500000000000000" pitchFamily="34" charset="0"/>
                        </a:rPr>
                        <a:t> die </a:t>
                      </a:r>
                      <a:r>
                        <a:rPr lang="en-GB" sz="1200" baseline="0" dirty="0" err="1" smtClean="0">
                          <a:latin typeface="SassoonPrimary" panose="020B0500000000000000" pitchFamily="34" charset="0"/>
                        </a:rPr>
                        <a:t>Nase</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voll</a:t>
                      </a:r>
                      <a:r>
                        <a:rPr lang="en-GB" sz="1200" baseline="0" dirty="0" smtClean="0">
                          <a:latin typeface="SassoonPrimary" panose="020B0500000000000000" pitchFamily="34" charset="0"/>
                        </a:rPr>
                        <a:t>)</a:t>
                      </a:r>
                    </a:p>
                    <a:p>
                      <a:r>
                        <a:rPr lang="en-GB" sz="1200" baseline="0" dirty="0" smtClean="0">
                          <a:latin typeface="SassoonPrimary" panose="020B0500000000000000" pitchFamily="34" charset="0"/>
                        </a:rPr>
                        <a:t>Weak nouns, e.g. der </a:t>
                      </a:r>
                      <a:r>
                        <a:rPr lang="en-GB" sz="1200" baseline="0" dirty="0" err="1" smtClean="0">
                          <a:latin typeface="SassoonPrimary" panose="020B0500000000000000" pitchFamily="34" charset="0"/>
                        </a:rPr>
                        <a:t>Junge</a:t>
                      </a:r>
                      <a:r>
                        <a:rPr lang="en-GB" sz="1200" baseline="0" dirty="0" smtClean="0">
                          <a:latin typeface="SassoonPrimary" panose="020B0500000000000000" pitchFamily="34" charset="0"/>
                        </a:rPr>
                        <a:t>, Herr, Mensch, </a:t>
                      </a:r>
                      <a:r>
                        <a:rPr lang="en-GB" sz="1200" baseline="0" dirty="0" err="1" smtClean="0">
                          <a:latin typeface="SassoonPrimary" panose="020B0500000000000000" pitchFamily="34" charset="0"/>
                        </a:rPr>
                        <a:t>Nachbar</a:t>
                      </a:r>
                      <a:r>
                        <a:rPr lang="en-GB" sz="1200" baseline="0" dirty="0" smtClean="0">
                          <a:latin typeface="SassoonPrimary" panose="020B0500000000000000" pitchFamily="34" charset="0"/>
                        </a:rPr>
                        <a:t>, Tourist, Student, </a:t>
                      </a:r>
                      <a:r>
                        <a:rPr lang="en-GB" sz="1200" baseline="0" dirty="0" err="1" smtClean="0">
                          <a:latin typeface="SassoonPrimary" panose="020B0500000000000000" pitchFamily="34" charset="0"/>
                        </a:rPr>
                        <a:t>Polizist</a:t>
                      </a:r>
                      <a:endParaRPr lang="en-GB" sz="1200" dirty="0">
                        <a:latin typeface="SassoonPrimary" panose="020B0500000000000000" pitchFamily="34" charset="0"/>
                      </a:endParaRPr>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assoonPrimary" panose="020B0500000000000000" pitchFamily="34" charset="0"/>
                        </a:rPr>
                        <a:t>T</a:t>
                      </a:r>
                      <a:r>
                        <a:rPr lang="en-GB" sz="1200" dirty="0" smtClean="0">
                          <a:latin typeface="SassoonPrimary" panose="020B0500000000000000" pitchFamily="34" charset="0"/>
                        </a:rPr>
                        <a:t>enses</a:t>
                      </a:r>
                      <a:endParaRPr lang="en-GB" sz="1200" dirty="0" smtClean="0">
                        <a:solidFill>
                          <a:prstClr val="black"/>
                        </a:solidFill>
                        <a:latin typeface="SassoonPrimary" panose="020B0500000000000000" pitchFamily="34" charset="0"/>
                      </a:endParaRPr>
                    </a:p>
                  </a:txBody>
                  <a:tcPr anchor="ctr"/>
                </a:tc>
                <a:tc>
                  <a:txBody>
                    <a:bodyPr/>
                    <a:lstStyle/>
                    <a:p>
                      <a:r>
                        <a:rPr lang="en-GB" sz="1200" dirty="0" smtClean="0">
                          <a:latin typeface="SassoonPrimary" panose="020B0500000000000000" pitchFamily="34" charset="0"/>
                        </a:rPr>
                        <a:t>Simple past of common verbs (e.g. </a:t>
                      </a:r>
                      <a:r>
                        <a:rPr lang="en-GB" sz="1200" dirty="0" err="1" smtClean="0">
                          <a:latin typeface="SassoonPrimary" panose="020B0500000000000000" pitchFamily="34" charset="0"/>
                        </a:rPr>
                        <a:t>ich</a:t>
                      </a:r>
                      <a:r>
                        <a:rPr lang="en-GB" sz="1200" dirty="0" smtClean="0">
                          <a:latin typeface="SassoonPrimary" panose="020B0500000000000000" pitchFamily="34" charset="0"/>
                        </a:rPr>
                        <a:t> </a:t>
                      </a:r>
                      <a:r>
                        <a:rPr lang="en-GB" sz="1200" dirty="0" err="1" smtClean="0">
                          <a:latin typeface="SassoonPrimary" panose="020B0500000000000000" pitchFamily="34" charset="0"/>
                        </a:rPr>
                        <a:t>ging</a:t>
                      </a:r>
                      <a:r>
                        <a:rPr lang="en-GB" sz="1200" dirty="0" smtClean="0">
                          <a:latin typeface="SassoonPrimary" panose="020B0500000000000000" pitchFamily="34" charset="0"/>
                        </a:rPr>
                        <a:t>, </a:t>
                      </a:r>
                      <a:r>
                        <a:rPr lang="en-GB" sz="1200" dirty="0" err="1" smtClean="0">
                          <a:latin typeface="SassoonPrimary" panose="020B0500000000000000" pitchFamily="34" charset="0"/>
                        </a:rPr>
                        <a:t>kam</a:t>
                      </a:r>
                      <a:r>
                        <a:rPr lang="en-GB" sz="1200" dirty="0" smtClean="0">
                          <a:latin typeface="SassoonPrimary" panose="020B0500000000000000" pitchFamily="34" charset="0"/>
                        </a:rPr>
                        <a:t>, </a:t>
                      </a:r>
                      <a:r>
                        <a:rPr lang="en-GB" sz="1200" dirty="0" err="1" smtClean="0">
                          <a:latin typeface="SassoonPrimary" panose="020B0500000000000000" pitchFamily="34" charset="0"/>
                        </a:rPr>
                        <a:t>blieb</a:t>
                      </a:r>
                      <a:r>
                        <a:rPr lang="en-GB" sz="1200" dirty="0" smtClean="0">
                          <a:latin typeface="SassoonPrimary" panose="020B0500000000000000" pitchFamily="34" charset="0"/>
                        </a:rPr>
                        <a:t>, </a:t>
                      </a:r>
                      <a:r>
                        <a:rPr lang="en-GB" sz="1200" dirty="0" err="1" smtClean="0">
                          <a:latin typeface="SassoonPrimary" panose="020B0500000000000000" pitchFamily="34" charset="0"/>
                        </a:rPr>
                        <a:t>aß</a:t>
                      </a:r>
                      <a:r>
                        <a:rPr lang="en-GB" sz="1200" dirty="0" smtClean="0">
                          <a:latin typeface="SassoonPrimary" panose="020B0500000000000000" pitchFamily="34" charset="0"/>
                        </a:rPr>
                        <a:t>, </a:t>
                      </a:r>
                      <a:r>
                        <a:rPr lang="en-GB" sz="1200" dirty="0" err="1" smtClean="0">
                          <a:latin typeface="SassoonPrimary" panose="020B0500000000000000" pitchFamily="34" charset="0"/>
                        </a:rPr>
                        <a:t>trank</a:t>
                      </a:r>
                      <a:r>
                        <a:rPr lang="en-GB" sz="1200" dirty="0" smtClean="0">
                          <a:latin typeface="SassoonPrimary" panose="020B0500000000000000" pitchFamily="34" charset="0"/>
                        </a:rPr>
                        <a:t>, las, gab, </a:t>
                      </a:r>
                      <a:r>
                        <a:rPr lang="en-GB" sz="1200" dirty="0" err="1" smtClean="0">
                          <a:latin typeface="SassoonPrimary" panose="020B0500000000000000" pitchFamily="34" charset="0"/>
                        </a:rPr>
                        <a:t>nahm</a:t>
                      </a:r>
                      <a:r>
                        <a:rPr lang="en-GB" sz="1200" dirty="0" smtClean="0">
                          <a:latin typeface="SassoonPrimary" panose="020B0500000000000000" pitchFamily="34" charset="0"/>
                        </a:rPr>
                        <a:t>, </a:t>
                      </a:r>
                      <a:r>
                        <a:rPr lang="en-GB" sz="1200" dirty="0" err="1" smtClean="0">
                          <a:latin typeface="SassoonPrimary" panose="020B0500000000000000" pitchFamily="34" charset="0"/>
                        </a:rPr>
                        <a:t>sprach</a:t>
                      </a:r>
                      <a:r>
                        <a:rPr lang="en-GB" sz="1200" dirty="0" smtClean="0">
                          <a:latin typeface="SassoonPrimary" panose="020B0500000000000000" pitchFamily="34" charset="0"/>
                        </a:rPr>
                        <a:t>, </a:t>
                      </a:r>
                      <a:r>
                        <a:rPr lang="en-GB" sz="1200" dirty="0" err="1" smtClean="0">
                          <a:latin typeface="SassoonPrimary" panose="020B0500000000000000" pitchFamily="34" charset="0"/>
                        </a:rPr>
                        <a:t>traf</a:t>
                      </a:r>
                      <a:r>
                        <a:rPr lang="en-GB" sz="1200" dirty="0" smtClean="0">
                          <a:latin typeface="SassoonPrimary" panose="020B0500000000000000" pitchFamily="34" charset="0"/>
                        </a:rPr>
                        <a:t>, </a:t>
                      </a:r>
                      <a:r>
                        <a:rPr lang="en-GB" sz="1200" dirty="0" err="1" smtClean="0">
                          <a:latin typeface="SassoonPrimary" panose="020B0500000000000000" pitchFamily="34" charset="0"/>
                        </a:rPr>
                        <a:t>schreib</a:t>
                      </a:r>
                      <a:r>
                        <a:rPr lang="en-GB" sz="1200" dirty="0" smtClean="0">
                          <a:latin typeface="SassoonPrimary" panose="020B0500000000000000" pitchFamily="34" charset="0"/>
                        </a:rPr>
                        <a:t>), conditional</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würde</a:t>
                      </a:r>
                      <a:r>
                        <a:rPr lang="en-GB" sz="1200" baseline="0" dirty="0" smtClean="0">
                          <a:latin typeface="SassoonPrimary" panose="020B0500000000000000" pitchFamily="34" charset="0"/>
                        </a:rPr>
                        <a:t> + infinitive (and </a:t>
                      </a:r>
                      <a:r>
                        <a:rPr lang="en-GB" sz="1200" baseline="0" dirty="0" err="1" smtClean="0">
                          <a:latin typeface="SassoonPrimary" panose="020B0500000000000000" pitchFamily="34" charset="0"/>
                        </a:rPr>
                        <a:t>hätte</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wäre</a:t>
                      </a:r>
                      <a:r>
                        <a:rPr lang="en-GB" sz="1200" baseline="0" dirty="0" smtClean="0">
                          <a:latin typeface="SassoonPrimary" panose="020B0500000000000000" pitchFamily="34" charset="0"/>
                        </a:rPr>
                        <a:t>, </a:t>
                      </a:r>
                      <a:r>
                        <a:rPr lang="en-GB" sz="1200" baseline="0" dirty="0" err="1" smtClean="0">
                          <a:latin typeface="SassoonPrimary" panose="020B0500000000000000" pitchFamily="34" charset="0"/>
                        </a:rPr>
                        <a:t>könnte</a:t>
                      </a:r>
                      <a:r>
                        <a:rPr lang="en-GB" sz="1200" baseline="0" dirty="0" smtClean="0">
                          <a:latin typeface="SassoonPrimary" panose="020B0500000000000000" pitchFamily="34" charset="0"/>
                        </a:rPr>
                        <a:t>), pluperfect </a:t>
                      </a:r>
                      <a:endParaRPr lang="en-GB" sz="1200" dirty="0">
                        <a:latin typeface="SassoonPrimary" panose="020B0500000000000000" pitchFamily="34" charset="0"/>
                      </a:endParaRPr>
                    </a:p>
                  </a:txBody>
                  <a:tcPr anchor="ctr"/>
                </a:tc>
              </a:tr>
            </a:tbl>
          </a:graphicData>
        </a:graphic>
      </p:graphicFrame>
      <p:sp>
        <p:nvSpPr>
          <p:cNvPr id="6" name="TextBox 5"/>
          <p:cNvSpPr txBox="1"/>
          <p:nvPr/>
        </p:nvSpPr>
        <p:spPr>
          <a:xfrm>
            <a:off x="69733" y="248862"/>
            <a:ext cx="2243939" cy="584775"/>
          </a:xfrm>
          <a:prstGeom prst="rect">
            <a:avLst/>
          </a:prstGeom>
          <a:noFill/>
        </p:spPr>
        <p:txBody>
          <a:bodyPr wrap="square" rtlCol="0">
            <a:spAutoFit/>
          </a:bodyPr>
          <a:lstStyle/>
          <a:p>
            <a:r>
              <a:rPr lang="en-GB" sz="3200" dirty="0" smtClean="0">
                <a:solidFill>
                  <a:prstClr val="black"/>
                </a:solidFill>
              </a:rPr>
              <a:t>Grade 8/9</a:t>
            </a:r>
            <a:endParaRPr lang="en-GB" sz="3200" dirty="0">
              <a:solidFill>
                <a:prstClr val="black"/>
              </a:solidFill>
            </a:endParaRPr>
          </a:p>
        </p:txBody>
      </p:sp>
      <p:pic>
        <p:nvPicPr>
          <p:cNvPr id="7" name="Picture 6"/>
          <p:cNvPicPr>
            <a:picLocks noChangeAspect="1"/>
          </p:cNvPicPr>
          <p:nvPr/>
        </p:nvPicPr>
        <p:blipFill>
          <a:blip r:embed="rId2"/>
          <a:stretch>
            <a:fillRect/>
          </a:stretch>
        </p:blipFill>
        <p:spPr>
          <a:xfrm>
            <a:off x="2748030" y="-63138"/>
            <a:ext cx="3086100" cy="9048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911024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Title 1"/>
          <p:cNvSpPr txBox="1">
            <a:spLocks/>
          </p:cNvSpPr>
          <p:nvPr/>
        </p:nvSpPr>
        <p:spPr>
          <a:xfrm>
            <a:off x="360218" y="217330"/>
            <a:ext cx="7483664" cy="866191"/>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3600" b="1" i="1" dirty="0" smtClean="0">
                <a:latin typeface="+mn-lt"/>
              </a:rPr>
              <a:t>Why is spontaneous talk important?</a:t>
            </a:r>
            <a:endParaRPr lang="en-US" sz="4000" dirty="0">
              <a:latin typeface="+mn-lt"/>
            </a:endParaRPr>
          </a:p>
        </p:txBody>
      </p:sp>
      <p:sp>
        <p:nvSpPr>
          <p:cNvPr id="23" name="Content Placeholder 2"/>
          <p:cNvSpPr txBox="1">
            <a:spLocks/>
          </p:cNvSpPr>
          <p:nvPr/>
        </p:nvSpPr>
        <p:spPr>
          <a:xfrm>
            <a:off x="441325" y="1631072"/>
            <a:ext cx="78867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smtClean="0"/>
              <a:t>Students equate the ability to speak in the </a:t>
            </a:r>
            <a:r>
              <a:rPr lang="en-GB" dirty="0" smtClean="0"/>
              <a:t>target language </a:t>
            </a:r>
            <a:r>
              <a:rPr lang="en-US" dirty="0" smtClean="0"/>
              <a:t>with learning the language (it </a:t>
            </a:r>
            <a:r>
              <a:rPr lang="en-US" b="1" dirty="0" smtClean="0"/>
              <a:t>is</a:t>
            </a:r>
            <a:r>
              <a:rPr lang="en-US" dirty="0" smtClean="0"/>
              <a:t> the subject to them).</a:t>
            </a:r>
            <a:endParaRPr lang="en-GB" dirty="0" smtClean="0"/>
          </a:p>
          <a:p>
            <a:pPr>
              <a:buFont typeface="Wingdings" panose="05000000000000000000" pitchFamily="2" charset="2"/>
              <a:buChar char="§"/>
            </a:pPr>
            <a:r>
              <a:rPr lang="en-US" dirty="0" smtClean="0"/>
              <a:t>Students believe that what they can produce in unrehearsed situations is what they really know.</a:t>
            </a:r>
            <a:endParaRPr lang="en-GB" dirty="0" smtClean="0"/>
          </a:p>
          <a:p>
            <a:pPr>
              <a:buFont typeface="Wingdings" panose="05000000000000000000" pitchFamily="2" charset="2"/>
              <a:buChar char="§"/>
            </a:pPr>
            <a:r>
              <a:rPr lang="en-US" dirty="0" smtClean="0"/>
              <a:t>Spontaneous TL use (or lack of it) has been highlighted in every </a:t>
            </a:r>
            <a:r>
              <a:rPr lang="en-US" dirty="0" err="1" smtClean="0"/>
              <a:t>Ofsted</a:t>
            </a:r>
            <a:r>
              <a:rPr lang="en-US" dirty="0" smtClean="0"/>
              <a:t> (English school inspection) report (since records began!).</a:t>
            </a:r>
            <a:endParaRPr lang="en-GB" dirty="0" smtClean="0"/>
          </a:p>
          <a:p>
            <a:pPr>
              <a:buFont typeface="Wingdings" panose="05000000000000000000" pitchFamily="2" charset="2"/>
              <a:buChar char="§"/>
            </a:pPr>
            <a:r>
              <a:rPr lang="en-US" dirty="0" smtClean="0"/>
              <a:t>Theories of language learning </a:t>
            </a:r>
            <a:r>
              <a:rPr lang="en-US" dirty="0" err="1" smtClean="0"/>
              <a:t>prioritise</a:t>
            </a:r>
            <a:r>
              <a:rPr lang="en-US" dirty="0" smtClean="0"/>
              <a:t> interaction as the primary site of learning (</a:t>
            </a:r>
            <a:r>
              <a:rPr lang="en-GB" dirty="0" smtClean="0"/>
              <a:t>Long, 1985; Swain, 1995, 2000; </a:t>
            </a:r>
            <a:r>
              <a:rPr lang="en-GB" dirty="0" err="1" smtClean="0"/>
              <a:t>Lantolf</a:t>
            </a:r>
            <a:r>
              <a:rPr lang="en-GB" dirty="0" smtClean="0"/>
              <a:t>, 2000).</a:t>
            </a:r>
          </a:p>
          <a:p>
            <a:pPr>
              <a:buFont typeface="Wingdings" panose="05000000000000000000" pitchFamily="2" charset="2"/>
              <a:buChar char="§"/>
            </a:pPr>
            <a:endParaRPr lang="en-GB" dirty="0"/>
          </a:p>
        </p:txBody>
      </p:sp>
    </p:spTree>
    <p:extLst>
      <p:ext uri="{BB962C8B-B14F-4D97-AF65-F5344CB8AC3E}">
        <p14:creationId xmlns:p14="http://schemas.microsoft.com/office/powerpoint/2010/main" val="4196030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Title 1"/>
          <p:cNvSpPr txBox="1">
            <a:spLocks/>
          </p:cNvSpPr>
          <p:nvPr/>
        </p:nvSpPr>
        <p:spPr>
          <a:xfrm>
            <a:off x="374072" y="217330"/>
            <a:ext cx="7455955" cy="1071143"/>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3400" b="1" i="1" dirty="0" smtClean="0">
                <a:latin typeface="+mn-lt"/>
              </a:rPr>
              <a:t>How do we generate more (and better) talk in our classrooms?</a:t>
            </a:r>
            <a:endParaRPr lang="en-US" sz="3400" dirty="0">
              <a:latin typeface="+mn-lt"/>
            </a:endParaRPr>
          </a:p>
        </p:txBody>
      </p:sp>
      <p:sp>
        <p:nvSpPr>
          <p:cNvPr id="23" name="Content Placeholder 2"/>
          <p:cNvSpPr txBox="1">
            <a:spLocks/>
          </p:cNvSpPr>
          <p:nvPr/>
        </p:nvSpPr>
        <p:spPr>
          <a:xfrm>
            <a:off x="554182" y="1972294"/>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endParaRPr lang="en-US" sz="3600" dirty="0" smtClean="0"/>
          </a:p>
          <a:p>
            <a:pPr algn="l">
              <a:spcBef>
                <a:spcPts val="0"/>
              </a:spcBef>
              <a:buFont typeface="Wingdings" pitchFamily="2" charset="2"/>
              <a:buChar char="§"/>
              <a:defRPr/>
            </a:pPr>
            <a:r>
              <a:rPr lang="en-US" sz="3200" dirty="0" smtClean="0"/>
              <a:t>increased pair/group work </a:t>
            </a:r>
            <a:r>
              <a:rPr lang="en-US" sz="3200" dirty="0" smtClean="0">
                <a:sym typeface="Wingdings" pitchFamily="2" charset="2"/>
              </a:rPr>
              <a:t> task-based learning</a:t>
            </a:r>
          </a:p>
          <a:p>
            <a:pPr algn="l">
              <a:spcBef>
                <a:spcPts val="0"/>
              </a:spcBef>
              <a:defRPr/>
            </a:pPr>
            <a:endParaRPr lang="en-US" sz="3200" dirty="0" smtClean="0">
              <a:sym typeface="Wingdings" pitchFamily="2" charset="2"/>
            </a:endParaRPr>
          </a:p>
          <a:p>
            <a:pPr algn="l">
              <a:spcBef>
                <a:spcPts val="0"/>
              </a:spcBef>
              <a:buFont typeface="Wingdings" pitchFamily="2" charset="2"/>
              <a:buChar char="§"/>
              <a:defRPr/>
            </a:pPr>
            <a:r>
              <a:rPr lang="en-US" sz="3200" dirty="0" smtClean="0">
                <a:sym typeface="Wingdings" pitchFamily="2" charset="2"/>
              </a:rPr>
              <a:t>re-examine and re-construe the rule of teacher talk</a:t>
            </a:r>
            <a:endParaRPr lang="en-US" sz="3200" dirty="0" smtClean="0"/>
          </a:p>
          <a:p>
            <a:pPr algn="l">
              <a:buFont typeface="Arial" panose="020B0604020202020204" pitchFamily="34" charset="0"/>
              <a:buChar char="•"/>
              <a:defRPr/>
            </a:pPr>
            <a:endParaRPr lang="fr-FR" sz="3200" dirty="0"/>
          </a:p>
        </p:txBody>
      </p:sp>
    </p:spTree>
    <p:extLst>
      <p:ext uri="{BB962C8B-B14F-4D97-AF65-F5344CB8AC3E}">
        <p14:creationId xmlns:p14="http://schemas.microsoft.com/office/powerpoint/2010/main" val="258466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fade">
                                      <p:cBhvr>
                                        <p:cTn id="7" dur="500"/>
                                        <p:tgtEl>
                                          <p:spTgt spid="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3" end="3"/>
                                            </p:txEl>
                                          </p:spTgt>
                                        </p:tgtEl>
                                        <p:attrNameLst>
                                          <p:attrName>style.visibility</p:attrName>
                                        </p:attrNameLst>
                                      </p:cBhvr>
                                      <p:to>
                                        <p:strVal val="visible"/>
                                      </p:to>
                                    </p:set>
                                    <p:animEffect transition="in" filter="fade">
                                      <p:cBhvr>
                                        <p:cTn id="1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87B3BE-B62C-4179-94A9-92D1D72FD1F9}" vid="{D29C0F8E-03D5-4D2D-B1AD-A5D5BF67A2AB}"/>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Circles</Template>
  <TotalTime>292</TotalTime>
  <Words>5753</Words>
  <Application>Microsoft Office PowerPoint</Application>
  <PresentationFormat>On-screen Show (4:3)</PresentationFormat>
  <Paragraphs>1148</Paragraphs>
  <Slides>78</Slides>
  <Notes>40</Notes>
  <HiddenSlides>0</HiddenSlides>
  <MMClips>0</MMClips>
  <ScaleCrop>false</ScaleCrop>
  <HeadingPairs>
    <vt:vector size="6" baseType="variant">
      <vt:variant>
        <vt:lpstr>Fonts Used</vt:lpstr>
      </vt:variant>
      <vt:variant>
        <vt:i4>22</vt:i4>
      </vt:variant>
      <vt:variant>
        <vt:lpstr>Theme</vt:lpstr>
      </vt:variant>
      <vt:variant>
        <vt:i4>8</vt:i4>
      </vt:variant>
      <vt:variant>
        <vt:lpstr>Slide Titles</vt:lpstr>
      </vt:variant>
      <vt:variant>
        <vt:i4>78</vt:i4>
      </vt:variant>
    </vt:vector>
  </HeadingPairs>
  <TitlesOfParts>
    <vt:vector size="108" baseType="lpstr">
      <vt:lpstr>Batang</vt:lpstr>
      <vt:lpstr>MS Mincho</vt:lpstr>
      <vt:lpstr>AntigoniBd</vt:lpstr>
      <vt:lpstr>Arial</vt:lpstr>
      <vt:lpstr>Arial Rounded MT Bold</vt:lpstr>
      <vt:lpstr>Berlin Sans FB Demi</vt:lpstr>
      <vt:lpstr>Calibri</vt:lpstr>
      <vt:lpstr>Calibri Light</vt:lpstr>
      <vt:lpstr>Century Gothic</vt:lpstr>
      <vt:lpstr>Futura Md</vt:lpstr>
      <vt:lpstr>Lucida Handwriting</vt:lpstr>
      <vt:lpstr>MV Boli</vt:lpstr>
      <vt:lpstr>Rockwell</vt:lpstr>
      <vt:lpstr>SassoonPrimary</vt:lpstr>
      <vt:lpstr>Symbol</vt:lpstr>
      <vt:lpstr>Times New Roman</vt:lpstr>
      <vt:lpstr>Times New Roman - 23</vt:lpstr>
      <vt:lpstr>Times New Roman - 24</vt:lpstr>
      <vt:lpstr>Times New Roman - 27</vt:lpstr>
      <vt:lpstr>Tw Cen MT</vt:lpstr>
      <vt:lpstr>Verdana</vt:lpstr>
      <vt:lpstr>Wingdings</vt:lpstr>
      <vt:lpstr>Office Theme</vt:lpstr>
      <vt:lpstr>8_Office Theme</vt:lpstr>
      <vt:lpstr>1_Office Theme</vt:lpstr>
      <vt:lpstr>2_Office Theme</vt:lpstr>
      <vt:lpstr>3_Office Theme</vt:lpstr>
      <vt:lpstr>4_Office Theme</vt:lpstr>
      <vt:lpstr>5_Office Theme</vt:lpstr>
      <vt:lpstr>6_Office Theme</vt:lpstr>
      <vt:lpstr>Speak to 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Quelles sont les questions?</vt:lpstr>
      <vt:lpstr>Was sind die Fragen?</vt:lpstr>
      <vt:lpstr>¿Cuáles son las preguntas?</vt:lpstr>
      <vt:lpstr>PowerPoint Presentation</vt:lpstr>
      <vt:lpstr>PowerPoint Presentation</vt:lpstr>
      <vt:lpstr>PowerPoint Presentation</vt:lpstr>
      <vt:lpstr>¿Est-ce que tu joues au basket?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Speak to me!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 to me!</dc:title>
  <dc:creator>Study</dc:creator>
  <cp:lastModifiedBy>Rachel Hawkes</cp:lastModifiedBy>
  <cp:revision>16</cp:revision>
  <cp:lastPrinted>2018-02-05T17:23:35Z</cp:lastPrinted>
  <dcterms:created xsi:type="dcterms:W3CDTF">2017-10-02T06:36:56Z</dcterms:created>
  <dcterms:modified xsi:type="dcterms:W3CDTF">2018-02-05T17:24:50Z</dcterms:modified>
</cp:coreProperties>
</file>