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 id="2147483714" r:id="rId5"/>
    <p:sldMasterId id="2147483726" r:id="rId6"/>
    <p:sldMasterId id="2147483738" r:id="rId7"/>
    <p:sldMasterId id="2147483750" r:id="rId8"/>
    <p:sldMasterId id="2147483762" r:id="rId9"/>
    <p:sldMasterId id="2147483774" r:id="rId10"/>
    <p:sldMasterId id="2147483786" r:id="rId11"/>
    <p:sldMasterId id="2147483798" r:id="rId12"/>
    <p:sldMasterId id="2147483810" r:id="rId13"/>
  </p:sldMasterIdLst>
  <p:notesMasterIdLst>
    <p:notesMasterId r:id="rId73"/>
  </p:notesMasterIdLst>
  <p:sldIdLst>
    <p:sldId id="256" r:id="rId14"/>
    <p:sldId id="273" r:id="rId15"/>
    <p:sldId id="277" r:id="rId16"/>
    <p:sldId id="278" r:id="rId17"/>
    <p:sldId id="274" r:id="rId18"/>
    <p:sldId id="275" r:id="rId19"/>
    <p:sldId id="279" r:id="rId20"/>
    <p:sldId id="280" r:id="rId21"/>
    <p:sldId id="289" r:id="rId22"/>
    <p:sldId id="288" r:id="rId23"/>
    <p:sldId id="287" r:id="rId24"/>
    <p:sldId id="286" r:id="rId25"/>
    <p:sldId id="285" r:id="rId26"/>
    <p:sldId id="299" r:id="rId27"/>
    <p:sldId id="300" r:id="rId28"/>
    <p:sldId id="301" r:id="rId29"/>
    <p:sldId id="302" r:id="rId30"/>
    <p:sldId id="303" r:id="rId31"/>
    <p:sldId id="304" r:id="rId32"/>
    <p:sldId id="305" r:id="rId33"/>
    <p:sldId id="306" r:id="rId34"/>
    <p:sldId id="307" r:id="rId35"/>
    <p:sldId id="284" r:id="rId36"/>
    <p:sldId id="308" r:id="rId37"/>
    <p:sldId id="309" r:id="rId38"/>
    <p:sldId id="310" r:id="rId39"/>
    <p:sldId id="283" r:id="rId40"/>
    <p:sldId id="282" r:id="rId41"/>
    <p:sldId id="324" r:id="rId42"/>
    <p:sldId id="325" r:id="rId43"/>
    <p:sldId id="323" r:id="rId44"/>
    <p:sldId id="311" r:id="rId45"/>
    <p:sldId id="328" r:id="rId46"/>
    <p:sldId id="322" r:id="rId47"/>
    <p:sldId id="326" r:id="rId48"/>
    <p:sldId id="329" r:id="rId49"/>
    <p:sldId id="330" r:id="rId50"/>
    <p:sldId id="331" r:id="rId51"/>
    <p:sldId id="327" r:id="rId52"/>
    <p:sldId id="319" r:id="rId53"/>
    <p:sldId id="312" r:id="rId54"/>
    <p:sldId id="313" r:id="rId55"/>
    <p:sldId id="314" r:id="rId56"/>
    <p:sldId id="315" r:id="rId57"/>
    <p:sldId id="316" r:id="rId58"/>
    <p:sldId id="317" r:id="rId59"/>
    <p:sldId id="318" r:id="rId60"/>
    <p:sldId id="281" r:id="rId61"/>
    <p:sldId id="290" r:id="rId62"/>
    <p:sldId id="276" r:id="rId63"/>
    <p:sldId id="291" r:id="rId64"/>
    <p:sldId id="292" r:id="rId65"/>
    <p:sldId id="293" r:id="rId66"/>
    <p:sldId id="294" r:id="rId67"/>
    <p:sldId id="295" r:id="rId68"/>
    <p:sldId id="296" r:id="rId69"/>
    <p:sldId id="297" r:id="rId70"/>
    <p:sldId id="320" r:id="rId71"/>
    <p:sldId id="321"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A9AD"/>
    <a:srgbClr val="F4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11" autoAdjust="0"/>
    <p:restoredTop sz="69656" autoAdjust="0"/>
  </p:normalViewPr>
  <p:slideViewPr>
    <p:cSldViewPr snapToGrid="0">
      <p:cViewPr>
        <p:scale>
          <a:sx n="69" d="100"/>
          <a:sy n="69" d="100"/>
        </p:scale>
        <p:origin x="1518" y="2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14D09-A950-421F-B94C-F1781119E5CC}" type="datetimeFigureOut">
              <a:rPr lang="en-GB" smtClean="0"/>
              <a:t>02/07/2016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F46F7-5062-4D99-B912-B74FDABE5999}" type="slidenum">
              <a:rPr lang="en-GB" smtClean="0"/>
              <a:t>‹#›</a:t>
            </a:fld>
            <a:endParaRPr lang="en-GB"/>
          </a:p>
        </p:txBody>
      </p:sp>
    </p:spTree>
    <p:extLst>
      <p:ext uri="{BB962C8B-B14F-4D97-AF65-F5344CB8AC3E}">
        <p14:creationId xmlns:p14="http://schemas.microsoft.com/office/powerpoint/2010/main" val="1041828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practical workshop session, following up the earlier keynote, in which we focus on specific </a:t>
            </a:r>
            <a:r>
              <a:rPr lang="en-GB" b="1" dirty="0" smtClean="0"/>
              <a:t>talk tasks </a:t>
            </a:r>
            <a:r>
              <a:rPr lang="en-GB" dirty="0" smtClean="0"/>
              <a:t>for the classroom.  These are task types that are easy to adapt for use across the age and ability range, and which work in any language.  Examples will be in French, German and Spanish.</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1</a:t>
            </a:fld>
            <a:endParaRPr lang="en-GB"/>
          </a:p>
        </p:txBody>
      </p:sp>
    </p:spTree>
    <p:extLst>
      <p:ext uri="{BB962C8B-B14F-4D97-AF65-F5344CB8AC3E}">
        <p14:creationId xmlns:p14="http://schemas.microsoft.com/office/powerpoint/2010/main" val="27722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80221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20490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1476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051749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Build up to spontaneous speaking.  You can only use spontaneously what you really know well, so practice and automatization</a:t>
            </a:r>
            <a:r>
              <a:rPr lang="en-US" altLang="en-US" baseline="0" dirty="0" smtClean="0"/>
              <a:t> is important.</a:t>
            </a:r>
            <a:br>
              <a:rPr lang="en-US" altLang="en-US" baseline="0" dirty="0" smtClean="0"/>
            </a:br>
            <a:r>
              <a:rPr lang="en-US" altLang="en-US" baseline="0" dirty="0" smtClean="0"/>
              <a:t>This telepathy task builds confidence with answers.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14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81622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leads</a:t>
            </a:r>
            <a:r>
              <a:rPr lang="en-US" altLang="en-US" baseline="0" dirty="0" smtClean="0"/>
              <a:t> learners to personalize answers with prompts.</a:t>
            </a:r>
            <a:endParaRPr lang="en-US" altLang="en-US" dirty="0" smtClean="0"/>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DA9DE1-47ED-4E8D-8C69-28E759292587}" type="slidenum">
              <a:rPr lang="en-US" altLang="en-US">
                <a:solidFill>
                  <a:prstClr val="black"/>
                </a:solidFill>
                <a:latin typeface="Calibri" panose="020F0502020204030204" pitchFamily="34" charset="0"/>
              </a:rPr>
              <a:pPr eaLnBrk="1" hangingPunct="1"/>
              <a:t>15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0756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a:t>
            </a:r>
            <a:r>
              <a:rPr lang="en-GB" baseline="0" dirty="0" smtClean="0"/>
              <a:t> the Q words often.</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63280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Build up and recycle questions often – cue in with pictures or first letter prompts.</a:t>
            </a:r>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17</a:t>
            </a:fld>
            <a:endParaRPr lang="en-GB"/>
          </a:p>
        </p:txBody>
      </p:sp>
    </p:spTree>
    <p:extLst>
      <p:ext uri="{BB962C8B-B14F-4D97-AF65-F5344CB8AC3E}">
        <p14:creationId xmlns:p14="http://schemas.microsoft.com/office/powerpoint/2010/main" val="4098835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Pairs – Q&amp;A with a time limit!</a:t>
            </a:r>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t>18</a:t>
            </a:fld>
            <a:endParaRPr lang="en-GB"/>
          </a:p>
        </p:txBody>
      </p:sp>
    </p:spTree>
    <p:extLst>
      <p:ext uri="{BB962C8B-B14F-4D97-AF65-F5344CB8AC3E}">
        <p14:creationId xmlns:p14="http://schemas.microsoft.com/office/powerpoint/2010/main" val="2544284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E7B007-E3F6-49DE-8F8A-05C5AC2D250D}" type="slidenum">
              <a:rPr lang="en-GB">
                <a:solidFill>
                  <a:prstClr val="black"/>
                </a:solidFill>
                <a:latin typeface="Calibri" panose="020F0502020204030204" pitchFamily="34" charset="0"/>
              </a:rPr>
              <a:pPr eaLnBrk="1" hangingPunct="1"/>
              <a:t>19</a:t>
            </a:fld>
            <a:endParaRPr lang="en-GB">
              <a:solidFill>
                <a:prstClr val="black"/>
              </a:solidFill>
              <a:latin typeface="Calibri" panose="020F0502020204030204" pitchFamily="34" charset="0"/>
            </a:endParaRPr>
          </a:p>
        </p:txBody>
      </p:sp>
      <p:sp>
        <p:nvSpPr>
          <p:cNvPr id="151555"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233996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087166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519DD1-B022-4423-8EBF-D6DD264C08A4}" type="slidenum">
              <a:rPr lang="en-GB">
                <a:solidFill>
                  <a:prstClr val="black"/>
                </a:solidFill>
                <a:latin typeface="Calibri" panose="020F0502020204030204" pitchFamily="34" charset="0"/>
              </a:rPr>
              <a:pPr eaLnBrk="1" hangingPunct="1"/>
              <a:t>20</a:t>
            </a:fld>
            <a:endParaRPr lang="en-GB">
              <a:solidFill>
                <a:prstClr val="black"/>
              </a:solidFill>
              <a:latin typeface="Calibri" panose="020F0502020204030204" pitchFamily="34" charset="0"/>
            </a:endParaRPr>
          </a:p>
        </p:txBody>
      </p:sp>
      <p:sp>
        <p:nvSpPr>
          <p:cNvPr id="15257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Pupils have just learnt um..zu… and wenn clauses in the context of learning about Austria. This exercise also revises all tenses and modals as well as question-forming.  </a:t>
            </a:r>
          </a:p>
          <a:p>
            <a:pPr eaLnBrk="1" hangingPunct="1">
              <a:spcBef>
                <a:spcPct val="0"/>
              </a:spcBef>
            </a:pPr>
            <a:endParaRPr lang="en-GB" smtClean="0"/>
          </a:p>
        </p:txBody>
      </p:sp>
    </p:spTree>
    <p:extLst>
      <p:ext uri="{BB962C8B-B14F-4D97-AF65-F5344CB8AC3E}">
        <p14:creationId xmlns:p14="http://schemas.microsoft.com/office/powerpoint/2010/main" val="101982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B275D3-A053-4338-8520-0DF0B7176871}" type="slidenum">
              <a:rPr lang="en-GB">
                <a:solidFill>
                  <a:prstClr val="black"/>
                </a:solidFill>
                <a:latin typeface="Calibri" panose="020F0502020204030204" pitchFamily="34" charset="0"/>
              </a:rPr>
              <a:pPr eaLnBrk="1" hangingPunct="1"/>
              <a:t>21</a:t>
            </a:fld>
            <a:endParaRPr lang="en-GB">
              <a:solidFill>
                <a:prstClr val="black"/>
              </a:solidFill>
              <a:latin typeface="Calibri" panose="020F0502020204030204" pitchFamily="34" charset="0"/>
            </a:endParaRPr>
          </a:p>
        </p:txBody>
      </p:sp>
      <p:sp>
        <p:nvSpPr>
          <p:cNvPr id="15360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86200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CFBBD-C0BD-4E7F-8A97-E1B393E9A543}" type="slidenum">
              <a:rPr lang="en-GB">
                <a:solidFill>
                  <a:prstClr val="black"/>
                </a:solidFill>
              </a:rPr>
              <a:pPr/>
              <a:t>22</a:t>
            </a:fld>
            <a:endParaRPr lang="en-GB">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73566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33894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Text</a:t>
            </a:r>
            <a:r>
              <a:rPr lang="en-GB" baseline="0" dirty="0" smtClean="0"/>
              <a:t> taken from Studio 2 – Heinemann course.  Module 3 unit 5. p.56</a:t>
            </a:r>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AE08D23-73B6-48F4-A487-3F4BD07D6CF3}"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2770660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3657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AE08D23-73B6-48F4-A487-3F4BD07D6CF3}"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20883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815319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97344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820844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FCED522-8391-4D9D-B78C-EDECC9C47EB4}" type="slidenum">
              <a:rPr lang="en-GB" sz="1200">
                <a:solidFill>
                  <a:prstClr val="black"/>
                </a:solidFill>
                <a:latin typeface="Calibri" pitchFamily="34" charset="0"/>
              </a:rPr>
              <a:pPr algn="r" eaLnBrk="1" hangingPunct="1"/>
              <a:t>3</a:t>
            </a:fld>
            <a:endParaRPr lang="en-GB" sz="1200">
              <a:solidFill>
                <a:prstClr val="black"/>
              </a:solidFill>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Layering memory of the key phonics sounds – iconic word, image, gesture</a:t>
            </a:r>
            <a:r>
              <a:rPr lang="en-GB" baseline="0" dirty="0" smtClean="0"/>
              <a:t> to represent each key sound, chosen for its difference to English pronunciation.</a:t>
            </a:r>
            <a:endParaRPr lang="en-GB" dirty="0" smtClean="0"/>
          </a:p>
        </p:txBody>
      </p:sp>
    </p:spTree>
    <p:extLst>
      <p:ext uri="{BB962C8B-B14F-4D97-AF65-F5344CB8AC3E}">
        <p14:creationId xmlns:p14="http://schemas.microsoft.com/office/powerpoint/2010/main" val="2327875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990939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76794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243145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Pronunciation</a:t>
            </a:r>
            <a:br>
              <a:rPr lang="en-GB" dirty="0" smtClean="0"/>
            </a:br>
            <a:r>
              <a:rPr lang="en-GB" dirty="0" smtClean="0"/>
              <a:t>2) Main</a:t>
            </a:r>
            <a:r>
              <a:rPr lang="en-GB" baseline="0" dirty="0" smtClean="0"/>
              <a:t> details</a:t>
            </a:r>
            <a:br>
              <a:rPr lang="en-GB" baseline="0" dirty="0" smtClean="0"/>
            </a:br>
            <a:r>
              <a:rPr lang="en-GB" baseline="0" dirty="0" smtClean="0"/>
              <a:t>3) Deduction of key vocabulary</a:t>
            </a:r>
            <a:br>
              <a:rPr lang="en-GB" baseline="0" dirty="0" smtClean="0"/>
            </a:br>
            <a:r>
              <a:rPr lang="en-GB" baseline="0" dirty="0" err="1" smtClean="0"/>
              <a:t>colina</a:t>
            </a:r>
            <a:r>
              <a:rPr lang="en-GB" baseline="0" dirty="0" smtClean="0"/>
              <a:t> – </a:t>
            </a:r>
            <a:r>
              <a:rPr lang="en-GB" baseline="0" dirty="0" err="1" smtClean="0"/>
              <a:t>siglo</a:t>
            </a:r>
            <a:r>
              <a:rPr lang="en-GB" baseline="0" dirty="0" smtClean="0"/>
              <a:t> - vistas</a:t>
            </a:r>
            <a:endParaRPr lang="en-GB" dirty="0"/>
          </a:p>
        </p:txBody>
      </p:sp>
      <p:sp>
        <p:nvSpPr>
          <p:cNvPr id="4" name="Slide Number Placeholder 3"/>
          <p:cNvSpPr>
            <a:spLocks noGrp="1"/>
          </p:cNvSpPr>
          <p:nvPr>
            <p:ph type="sldNum" sz="quarter" idx="10"/>
          </p:nvPr>
        </p:nvSpPr>
        <p:spPr/>
        <p:txBody>
          <a:bodyPr/>
          <a:lstStyle/>
          <a:p>
            <a:fld id="{9192EE5B-1085-4721-A1D0-FC983C272741}"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042571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slide for </a:t>
            </a:r>
            <a:r>
              <a:rPr lang="en-GB" dirty="0" err="1" smtClean="0"/>
              <a:t>delgates</a:t>
            </a:r>
            <a:r>
              <a:rPr lang="en-GB" baseline="0" dirty="0" smtClean="0"/>
              <a:t> to suggest reasons (2-3 mins) and then share impressions (2-3 mins).</a:t>
            </a:r>
            <a:br>
              <a:rPr lang="en-GB" baseline="0" dirty="0" smtClean="0"/>
            </a:br>
            <a:r>
              <a:rPr lang="en-GB" baseline="0" dirty="0" smtClean="0"/>
              <a:t>NB:  Tell delegates that there is classroom footage of this activity in the toolkit.</a:t>
            </a:r>
            <a:br>
              <a:rPr lang="en-GB" baseline="0" dirty="0" smtClean="0"/>
            </a:br>
            <a:r>
              <a:rPr lang="en-GB" dirty="0" smtClean="0"/>
              <a:t/>
            </a:r>
            <a:br>
              <a:rPr lang="en-GB" dirty="0" smtClean="0"/>
            </a:br>
            <a:r>
              <a:rPr lang="en-GB" dirty="0" err="1" smtClean="0"/>
              <a:t>Cherche</a:t>
            </a:r>
            <a:r>
              <a:rPr lang="en-GB" baseline="0" dirty="0" smtClean="0"/>
              <a:t> </a:t>
            </a:r>
            <a:r>
              <a:rPr lang="en-GB" baseline="0" dirty="0" err="1" smtClean="0"/>
              <a:t>l’intrus</a:t>
            </a:r>
            <a:r>
              <a:rPr lang="en-GB" baseline="0" dirty="0" smtClean="0"/>
              <a:t>.  The key with this task is that there must be several plausible answers.  If there is topic specific language implicated in the task, then students should know this already.  The language you need to do this type of task is very useful because it is essentially: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I think that the </a:t>
            </a:r>
            <a:br>
              <a:rPr lang="en-GB" baseline="0" dirty="0" smtClean="0"/>
            </a:br>
            <a:r>
              <a:rPr lang="en-GB" baseline="0" dirty="0" smtClean="0"/>
              <a:t>2) 3</a:t>
            </a:r>
            <a:r>
              <a:rPr lang="en-GB" baseline="30000" dirty="0" smtClean="0"/>
              <a:t>rd</a:t>
            </a:r>
            <a:r>
              <a:rPr lang="en-GB" baseline="0" dirty="0" smtClean="0"/>
              <a:t> persons (singular and plural) of the verb ‘to be’, …</a:t>
            </a:r>
            <a:br>
              <a:rPr lang="en-GB" baseline="0" dirty="0" smtClean="0"/>
            </a:br>
            <a:r>
              <a:rPr lang="en-GB" baseline="0" dirty="0" smtClean="0"/>
              <a:t>3) ‘because’</a:t>
            </a:r>
            <a:br>
              <a:rPr lang="en-GB" baseline="0" dirty="0" smtClean="0"/>
            </a:br>
            <a:r>
              <a:rPr lang="en-GB" baseline="0" dirty="0" smtClean="0"/>
              <a:t>4) 3</a:t>
            </a:r>
            <a:r>
              <a:rPr lang="en-GB" baseline="30000" dirty="0" smtClean="0"/>
              <a:t>rd</a:t>
            </a:r>
            <a:r>
              <a:rPr lang="en-GB" baseline="0" dirty="0" smtClean="0"/>
              <a:t> persons (singular and plural) of the verb ‘to be’, …</a:t>
            </a:r>
            <a:br>
              <a:rPr lang="en-GB" baseline="0" dirty="0" smtClean="0"/>
            </a:br>
            <a:r>
              <a:rPr lang="en-GB" baseline="0" dirty="0" smtClean="0"/>
              <a:t>5) complement (which can often be key grammatical words like noun, adjective, verb, masculine, feminine, singular, plural)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Hockey, rowing, table tennis and basketball.</a:t>
            </a:r>
            <a:br>
              <a:rPr lang="en-GB" baseline="0" dirty="0" smtClean="0"/>
            </a:br>
            <a:r>
              <a:rPr lang="en-GB" baseline="0" dirty="0" smtClean="0"/>
              <a:t>A)  Rowing because it’s the only water sport</a:t>
            </a:r>
            <a:br>
              <a:rPr lang="en-GB" baseline="0" dirty="0" smtClean="0"/>
            </a:br>
            <a:r>
              <a:rPr lang="en-GB" baseline="0" dirty="0" smtClean="0"/>
              <a:t>B) Rowing because the other sports are ball sports</a:t>
            </a:r>
            <a:br>
              <a:rPr lang="en-GB" baseline="0" dirty="0" smtClean="0"/>
            </a:br>
            <a:r>
              <a:rPr lang="en-GB" baseline="0" dirty="0" smtClean="0"/>
              <a:t>C) Table tennis because it’s the only individual sport</a:t>
            </a:r>
            <a:br>
              <a:rPr lang="en-GB" baseline="0" dirty="0" smtClean="0"/>
            </a:br>
            <a:r>
              <a:rPr lang="en-GB" baseline="0" dirty="0" smtClean="0"/>
              <a:t>D) Hockey because it’s the only sport on grass</a:t>
            </a:r>
            <a:br>
              <a:rPr lang="en-GB" baseline="0" dirty="0" smtClean="0"/>
            </a:br>
            <a:r>
              <a:rPr lang="en-GB" baseline="0" dirty="0" smtClean="0"/>
              <a:t>E) Hockey photo because it’s the only one without any people</a:t>
            </a:r>
            <a:br>
              <a:rPr lang="en-GB" baseline="0" dirty="0" smtClean="0"/>
            </a:br>
            <a:r>
              <a:rPr lang="en-GB" baseline="0" dirty="0" smtClean="0"/>
              <a:t>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331547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smtClean="0"/>
              <a:t>Get them to do this task as students (5 mins)</a:t>
            </a:r>
          </a:p>
          <a:p>
            <a:pPr>
              <a:spcBef>
                <a:spcPct val="0"/>
              </a:spcBef>
            </a:pPr>
            <a:endParaRPr lang="en-GB" dirty="0" smtClean="0"/>
          </a:p>
          <a:p>
            <a:pPr>
              <a:spcBef>
                <a:spcPct val="0"/>
              </a:spcBef>
            </a:pPr>
            <a:r>
              <a:rPr lang="en-GB" dirty="0" smtClean="0"/>
              <a:t>Pictures and task taken from ASSET Breakthrough speaking task – grade 3</a:t>
            </a:r>
          </a:p>
          <a:p>
            <a:pPr>
              <a:spcBef>
                <a:spcPct val="0"/>
              </a:spcBef>
            </a:pPr>
            <a:r>
              <a:rPr lang="en-GB" dirty="0" smtClean="0">
                <a:latin typeface="Arial" charset="0"/>
                <a:cs typeface="Arial" charset="0"/>
              </a:rPr>
              <a:t>1) </a:t>
            </a:r>
            <a:r>
              <a:rPr lang="en-GB" dirty="0" err="1" smtClean="0">
                <a:latin typeface="Arial" charset="0"/>
                <a:cs typeface="Arial" charset="0"/>
              </a:rPr>
              <a:t>Menciona</a:t>
            </a:r>
            <a:r>
              <a:rPr lang="en-GB" dirty="0" smtClean="0">
                <a:latin typeface="Arial" charset="0"/>
                <a:cs typeface="Arial" charset="0"/>
              </a:rPr>
              <a:t> dos </a:t>
            </a:r>
            <a:r>
              <a:rPr lang="en-GB" dirty="0" err="1" smtClean="0">
                <a:latin typeface="Arial" charset="0"/>
                <a:cs typeface="Arial" charset="0"/>
              </a:rPr>
              <a:t>diferencias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2) </a:t>
            </a:r>
            <a:r>
              <a:rPr lang="en-GB" dirty="0" err="1" smtClean="0">
                <a:latin typeface="Arial" charset="0"/>
                <a:cs typeface="Arial" charset="0"/>
              </a:rPr>
              <a:t>Responde</a:t>
            </a:r>
            <a:r>
              <a:rPr lang="en-GB" dirty="0" smtClean="0">
                <a:latin typeface="Arial" charset="0"/>
                <a:cs typeface="Arial" charset="0"/>
              </a:rPr>
              <a:t> a dos </a:t>
            </a:r>
            <a:r>
              <a:rPr lang="en-GB" dirty="0" err="1" smtClean="0">
                <a:latin typeface="Arial" charset="0"/>
                <a:cs typeface="Arial" charset="0"/>
              </a:rPr>
              <a:t>preguntas</a:t>
            </a:r>
            <a:r>
              <a:rPr lang="en-GB" dirty="0" smtClean="0">
                <a:latin typeface="Arial" charset="0"/>
                <a:cs typeface="Arial" charset="0"/>
              </a:rPr>
              <a:t>.</a:t>
            </a:r>
            <a:br>
              <a:rPr lang="en-GB" dirty="0" smtClean="0">
                <a:latin typeface="Arial" charset="0"/>
                <a:cs typeface="Arial" charset="0"/>
              </a:rPr>
            </a:br>
            <a:r>
              <a:rPr lang="en-GB" dirty="0" smtClean="0">
                <a:latin typeface="Arial" charset="0"/>
                <a:cs typeface="Arial" charset="0"/>
              </a:rPr>
              <a:t>3) </a:t>
            </a:r>
            <a:r>
              <a:rPr lang="en-GB" dirty="0" err="1" smtClean="0">
                <a:latin typeface="Arial" charset="0"/>
                <a:cs typeface="Arial" charset="0"/>
              </a:rPr>
              <a:t>Haz</a:t>
            </a:r>
            <a:r>
              <a:rPr lang="en-GB" dirty="0" smtClean="0">
                <a:latin typeface="Arial" charset="0"/>
                <a:cs typeface="Arial" charset="0"/>
              </a:rPr>
              <a:t> dos </a:t>
            </a:r>
            <a:r>
              <a:rPr lang="en-GB" dirty="0" err="1" smtClean="0">
                <a:latin typeface="Arial" charset="0"/>
                <a:cs typeface="Arial" charset="0"/>
              </a:rPr>
              <a:t>preguntas</a:t>
            </a:r>
            <a:r>
              <a:rPr lang="en-GB" dirty="0" smtClean="0">
                <a:latin typeface="Arial" charset="0"/>
                <a:cs typeface="Arial" charset="0"/>
              </a:rPr>
              <a:t>.</a:t>
            </a:r>
            <a:endParaRPr lang="en-US" dirty="0" smtClean="0">
              <a:latin typeface="Arial" charset="0"/>
              <a:cs typeface="Arial" charset="0"/>
            </a:endParaRP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827285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Sur la photo </a:t>
            </a:r>
            <a:r>
              <a:rPr lang="en-GB" dirty="0" err="1" smtClean="0"/>
              <a:t>il</a:t>
            </a:r>
            <a:r>
              <a:rPr lang="en-GB" dirty="0" smtClean="0"/>
              <a:t> y a </a:t>
            </a:r>
            <a:r>
              <a:rPr lang="en-GB" dirty="0" err="1" smtClean="0"/>
              <a:t>quatre</a:t>
            </a:r>
            <a:r>
              <a:rPr lang="en-GB" baseline="0" dirty="0" smtClean="0"/>
              <a:t> </a:t>
            </a:r>
            <a:r>
              <a:rPr lang="en-GB" baseline="0" dirty="0" err="1" smtClean="0"/>
              <a:t>personnes</a:t>
            </a:r>
            <a:r>
              <a:rPr lang="en-GB" baseline="0" dirty="0" smtClean="0"/>
              <a:t>. </a:t>
            </a:r>
            <a:r>
              <a:rPr lang="en-GB" baseline="0" dirty="0" err="1" smtClean="0"/>
              <a:t>C’est</a:t>
            </a:r>
            <a:r>
              <a:rPr lang="en-GB" baseline="0" dirty="0" smtClean="0"/>
              <a:t> ma </a:t>
            </a:r>
            <a:r>
              <a:rPr lang="en-GB" baseline="0" dirty="0" err="1" smtClean="0"/>
              <a:t>famille</a:t>
            </a:r>
            <a:r>
              <a:rPr lang="en-GB" baseline="0" dirty="0" smtClean="0"/>
              <a:t>. </a:t>
            </a:r>
            <a:r>
              <a:rPr lang="en-GB" baseline="0" dirty="0" err="1" smtClean="0"/>
              <a:t>J’adore</a:t>
            </a:r>
            <a:r>
              <a:rPr lang="en-GB" baseline="0" dirty="0" smtClean="0"/>
              <a:t> ma </a:t>
            </a:r>
            <a:r>
              <a:rPr lang="en-GB" baseline="0" dirty="0" err="1" smtClean="0"/>
              <a:t>famille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B6E6D515-1792-4E94-8775-84F935BECAD9}"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442733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exploit</a:t>
            </a:r>
            <a:r>
              <a:rPr lang="en-GB" baseline="0" dirty="0" smtClean="0"/>
              <a:t> this sort of task for speaking and writing.</a:t>
            </a:r>
            <a:endParaRPr lang="en-GB" dirty="0"/>
          </a:p>
        </p:txBody>
      </p:sp>
      <p:sp>
        <p:nvSpPr>
          <p:cNvPr id="4" name="Slide Number Placeholder 3"/>
          <p:cNvSpPr>
            <a:spLocks noGrp="1"/>
          </p:cNvSpPr>
          <p:nvPr>
            <p:ph type="sldNum" sz="quarter" idx="10"/>
          </p:nvPr>
        </p:nvSpPr>
        <p:spPr/>
        <p:txBody>
          <a:bodyPr/>
          <a:lstStyle/>
          <a:p>
            <a:fld id="{0AF055C9-0D11-45E0-9E03-949C27EC300E}"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634308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a:t>
            </a:r>
            <a:r>
              <a:rPr lang="en-GB" sz="1200" b="1" dirty="0" err="1" smtClean="0"/>
              <a:t>Adónde</a:t>
            </a:r>
            <a:r>
              <a:rPr lang="en-GB" sz="1200" b="1" dirty="0" smtClean="0"/>
              <a:t> vas?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¿Con </a:t>
            </a:r>
            <a:r>
              <a:rPr lang="en-GB" sz="1200" b="1" dirty="0" err="1" smtClean="0"/>
              <a:t>quién</a:t>
            </a:r>
            <a:r>
              <a:rPr lang="en-GB" sz="1200"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¿Para </a:t>
            </a:r>
            <a:r>
              <a:rPr lang="en-GB" sz="1200" b="1" dirty="0" err="1" smtClean="0"/>
              <a:t>cuánto</a:t>
            </a:r>
            <a:r>
              <a:rPr lang="en-GB" sz="1200" b="1" dirty="0" smtClean="0"/>
              <a:t> </a:t>
            </a:r>
            <a:r>
              <a:rPr lang="en-GB" sz="1200" b="1" dirty="0" err="1" smtClean="0"/>
              <a:t>tiempo</a:t>
            </a:r>
            <a:r>
              <a:rPr lang="en-GB" sz="1200"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a:t>
            </a:r>
            <a:r>
              <a:rPr lang="en-GB" sz="1200" b="1" dirty="0" err="1" smtClean="0"/>
              <a:t>Qué</a:t>
            </a:r>
            <a:r>
              <a:rPr lang="en-GB" sz="1200" b="1" dirty="0" smtClean="0"/>
              <a:t> </a:t>
            </a:r>
            <a:r>
              <a:rPr lang="en-GB" sz="1200" b="1" dirty="0" err="1" smtClean="0"/>
              <a:t>harás</a:t>
            </a:r>
            <a:r>
              <a:rPr lang="en-GB" sz="1200" b="1" dirty="0" smtClean="0"/>
              <a:t> </a:t>
            </a:r>
            <a:r>
              <a:rPr lang="en-GB" sz="1200" b="1" dirty="0" err="1" smtClean="0"/>
              <a:t>cuando</a:t>
            </a:r>
            <a:r>
              <a:rPr lang="en-GB" sz="1200" b="1" dirty="0" smtClean="0"/>
              <a:t> </a:t>
            </a:r>
            <a:r>
              <a:rPr lang="en-GB" sz="1200" b="1" dirty="0" err="1" smtClean="0"/>
              <a:t>llegues</a:t>
            </a:r>
            <a:r>
              <a:rPr lang="en-GB" sz="1200" b="1" dirty="0" smtClean="0"/>
              <a:t>?</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257452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45230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version of </a:t>
            </a:r>
            <a:r>
              <a:rPr lang="en-GB" dirty="0" err="1" smtClean="0"/>
              <a:t>Francophoniques</a:t>
            </a:r>
            <a:r>
              <a:rPr lang="en-GB" dirty="0" smtClean="0"/>
              <a:t> – reduced to 16 key sounds.</a:t>
            </a:r>
            <a:endParaRPr lang="en-GB" dirty="0"/>
          </a:p>
        </p:txBody>
      </p:sp>
      <p:sp>
        <p:nvSpPr>
          <p:cNvPr id="4" name="Slide Number Placeholder 3"/>
          <p:cNvSpPr>
            <a:spLocks noGrp="1"/>
          </p:cNvSpPr>
          <p:nvPr>
            <p:ph type="sldNum" sz="quarter" idx="10"/>
          </p:nvPr>
        </p:nvSpPr>
        <p:spPr/>
        <p:txBody>
          <a:bodyPr/>
          <a:lstStyle/>
          <a:p>
            <a:fld id="{A4E14585-6745-4D51-ACC1-AADCB34DCAA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31650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41</a:t>
            </a:fld>
            <a:endParaRPr lang="en-GB">
              <a:solidFill>
                <a:prstClr val="black"/>
              </a:solidFill>
            </a:endParaRPr>
          </a:p>
        </p:txBody>
      </p:sp>
    </p:spTree>
    <p:extLst>
      <p:ext uri="{BB962C8B-B14F-4D97-AF65-F5344CB8AC3E}">
        <p14:creationId xmlns:p14="http://schemas.microsoft.com/office/powerpoint/2010/main" val="2739004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42</a:t>
            </a:fld>
            <a:endParaRPr lang="en-GB">
              <a:solidFill>
                <a:prstClr val="black"/>
              </a:solidFill>
            </a:endParaRPr>
          </a:p>
        </p:txBody>
      </p:sp>
    </p:spTree>
    <p:extLst>
      <p:ext uri="{BB962C8B-B14F-4D97-AF65-F5344CB8AC3E}">
        <p14:creationId xmlns:p14="http://schemas.microsoft.com/office/powerpoint/2010/main" val="3040765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43</a:t>
            </a:fld>
            <a:endParaRPr lang="en-GB">
              <a:solidFill>
                <a:prstClr val="black"/>
              </a:solidFill>
            </a:endParaRPr>
          </a:p>
        </p:txBody>
      </p:sp>
    </p:spTree>
    <p:extLst>
      <p:ext uri="{BB962C8B-B14F-4D97-AF65-F5344CB8AC3E}">
        <p14:creationId xmlns:p14="http://schemas.microsoft.com/office/powerpoint/2010/main" val="1712557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44</a:t>
            </a:fld>
            <a:endParaRPr lang="en-GB">
              <a:solidFill>
                <a:prstClr val="black"/>
              </a:solidFill>
            </a:endParaRPr>
          </a:p>
        </p:txBody>
      </p:sp>
    </p:spTree>
    <p:extLst>
      <p:ext uri="{BB962C8B-B14F-4D97-AF65-F5344CB8AC3E}">
        <p14:creationId xmlns:p14="http://schemas.microsoft.com/office/powerpoint/2010/main" val="542547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45</a:t>
            </a:fld>
            <a:endParaRPr lang="en-GB">
              <a:solidFill>
                <a:prstClr val="black"/>
              </a:solidFill>
            </a:endParaRPr>
          </a:p>
        </p:txBody>
      </p:sp>
    </p:spTree>
    <p:extLst>
      <p:ext uri="{BB962C8B-B14F-4D97-AF65-F5344CB8AC3E}">
        <p14:creationId xmlns:p14="http://schemas.microsoft.com/office/powerpoint/2010/main" val="2007292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46</a:t>
            </a:fld>
            <a:endParaRPr lang="en-GB">
              <a:solidFill>
                <a:prstClr val="black"/>
              </a:solidFill>
            </a:endParaRPr>
          </a:p>
        </p:txBody>
      </p:sp>
    </p:spTree>
    <p:extLst>
      <p:ext uri="{BB962C8B-B14F-4D97-AF65-F5344CB8AC3E}">
        <p14:creationId xmlns:p14="http://schemas.microsoft.com/office/powerpoint/2010/main" val="1449909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47</a:t>
            </a:fld>
            <a:endParaRPr lang="en-GB">
              <a:solidFill>
                <a:prstClr val="black"/>
              </a:solidFill>
            </a:endParaRPr>
          </a:p>
        </p:txBody>
      </p:sp>
    </p:spTree>
    <p:extLst>
      <p:ext uri="{BB962C8B-B14F-4D97-AF65-F5344CB8AC3E}">
        <p14:creationId xmlns:p14="http://schemas.microsoft.com/office/powerpoint/2010/main" val="3994229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68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the language of working together – asking for each other’s prior</a:t>
            </a:r>
            <a:r>
              <a:rPr lang="en-GB" baseline="0" dirty="0" smtClean="0"/>
              <a:t> knowledge, but also encouraging hypothesising, risk-taking.</a:t>
            </a:r>
          </a:p>
          <a:p>
            <a:pPr marL="228600" indent="-228600" rtl="0" eaLnBrk="1" fontAlgn="t" latinLnBrk="0" hangingPunct="1">
              <a:buAutoNum type="arabicPlain"/>
            </a:pPr>
            <a:r>
              <a:rPr lang="en-GB" sz="1200" b="0" i="0" u="none" strike="noStrike" kern="1200" dirty="0" smtClean="0">
                <a:solidFill>
                  <a:schemeClr val="tx1"/>
                </a:solidFill>
                <a:effectLst/>
                <a:latin typeface="+mn-lt"/>
                <a:ea typeface="+mn-ea"/>
                <a:cs typeface="+mn-cs"/>
              </a:rPr>
              <a:t>Group</a:t>
            </a:r>
            <a:r>
              <a:rPr lang="en-GB" sz="1200" b="0" i="0" u="none" strike="noStrike" kern="1200" baseline="0" dirty="0" smtClean="0">
                <a:solidFill>
                  <a:schemeClr val="tx1"/>
                </a:solidFill>
                <a:effectLst/>
                <a:latin typeface="+mn-lt"/>
                <a:ea typeface="+mn-ea"/>
                <a:cs typeface="+mn-cs"/>
              </a:rPr>
              <a:t> speaking – Comment </a:t>
            </a:r>
            <a:r>
              <a:rPr lang="en-GB" sz="1200" b="0" i="0" u="none" strike="noStrike" kern="1200" baseline="0" dirty="0" err="1" smtClean="0">
                <a:solidFill>
                  <a:schemeClr val="tx1"/>
                </a:solidFill>
                <a:effectLst/>
                <a:latin typeface="+mn-lt"/>
                <a:ea typeface="+mn-ea"/>
                <a:cs typeface="+mn-cs"/>
              </a:rPr>
              <a:t>dit</a:t>
            </a:r>
            <a:r>
              <a:rPr lang="en-GB" sz="1200" b="0" i="0" u="none" strike="noStrike" kern="1200" baseline="0" dirty="0" smtClean="0">
                <a:solidFill>
                  <a:schemeClr val="tx1"/>
                </a:solidFill>
                <a:effectLst/>
                <a:latin typeface="+mn-lt"/>
                <a:ea typeface="+mn-ea"/>
                <a:cs typeface="+mn-cs"/>
              </a:rPr>
              <a:t>-on…en </a:t>
            </a:r>
            <a:r>
              <a:rPr lang="en-GB" sz="1200" b="0" i="0" u="none" strike="noStrike" kern="1200" baseline="0" dirty="0" err="1" smtClean="0">
                <a:solidFill>
                  <a:schemeClr val="tx1"/>
                </a:solidFill>
                <a:effectLst/>
                <a:latin typeface="+mn-lt"/>
                <a:ea typeface="+mn-ea"/>
                <a:cs typeface="+mn-cs"/>
              </a:rPr>
              <a:t>français</a:t>
            </a:r>
            <a:r>
              <a:rPr lang="en-GB" sz="1200" b="0" i="0" u="none" strike="noStrike" kern="1200" baseline="0" dirty="0" smtClean="0">
                <a:solidFill>
                  <a:schemeClr val="tx1"/>
                </a:solidFill>
                <a:effectLst/>
                <a:latin typeface="+mn-lt"/>
                <a:ea typeface="+mn-ea"/>
                <a:cs typeface="+mn-cs"/>
              </a:rPr>
              <a:t> /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a:t>
            </a:r>
          </a:p>
          <a:p>
            <a:pPr marL="0" indent="0" rtl="0" eaLnBrk="1" fontAlgn="t" latinLnBrk="0" hangingPunct="1">
              <a:buNone/>
            </a:pPr>
            <a:r>
              <a:rPr lang="en-GB" sz="1200" b="0" i="0" u="none" strike="noStrike" kern="1200" baseline="0" dirty="0" smtClean="0">
                <a:solidFill>
                  <a:schemeClr val="tx1"/>
                </a:solidFill>
                <a:effectLst/>
                <a:latin typeface="+mn-lt"/>
                <a:ea typeface="+mn-ea"/>
                <a:cs typeface="+mn-cs"/>
              </a:rPr>
              <a:t>This activity is primarily to be used at the start of a new topic / theme.  The aims are to:</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Retrieve</a:t>
            </a:r>
            <a:r>
              <a:rPr lang="en-GB" sz="1200" b="0" i="0" u="none" strike="noStrike" kern="1200" baseline="0" dirty="0" smtClean="0">
                <a:solidFill>
                  <a:schemeClr val="tx1"/>
                </a:solidFill>
                <a:effectLst/>
                <a:latin typeface="+mn-lt"/>
                <a:ea typeface="+mn-ea"/>
                <a:cs typeface="+mn-cs"/>
              </a:rPr>
              <a:t> prior knowledge and share it</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Identify gaps in current knowledge</a:t>
            </a: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Use TL for routine communication</a:t>
            </a: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Ask / answer questions in TL</a:t>
            </a:r>
            <a:endParaRPr lang="en-GB" sz="1200" b="0" i="0" u="none" strike="noStrike" kern="1200" dirty="0" smtClean="0">
              <a:solidFill>
                <a:schemeClr val="tx1"/>
              </a:solidFill>
              <a:effectLst/>
              <a:latin typeface="+mn-lt"/>
              <a:ea typeface="+mn-ea"/>
              <a:cs typeface="+mn-cs"/>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Start with a text and see what students know first.</a:t>
            </a:r>
            <a:br>
              <a:rPr lang="en-GB" dirty="0" smtClean="0"/>
            </a:br>
            <a:r>
              <a:rPr lang="en-GB" dirty="0" smtClean="0"/>
              <a:t>Give them some time to interrogate</a:t>
            </a:r>
            <a:r>
              <a:rPr lang="en-GB" baseline="0" dirty="0" smtClean="0"/>
              <a:t> each other’s knowledge and make some hypotheses about words they might know, using this routine in the TL</a:t>
            </a:r>
            <a:br>
              <a:rPr lang="en-GB" baseline="0" dirty="0" smtClean="0"/>
            </a:br>
            <a:r>
              <a:rPr lang="en-GB" baseline="0" dirty="0" smtClean="0"/>
              <a:t/>
            </a:r>
            <a:br>
              <a:rPr lang="en-GB" baseline="0" dirty="0" smtClean="0"/>
            </a:br>
            <a:r>
              <a:rPr lang="en-GB" baseline="0" dirty="0" smtClean="0"/>
              <a:t>When they have finished talking they could record their group knowledge in a couple of different ways:</a:t>
            </a:r>
            <a:br>
              <a:rPr lang="en-GB" baseline="0" dirty="0" smtClean="0"/>
            </a:br>
            <a:r>
              <a:rPr lang="en-GB" baseline="0" dirty="0" smtClean="0"/>
              <a:t>They could have red / yellow / green post-it notes for unknown / think we know / know words</a:t>
            </a:r>
            <a:br>
              <a:rPr lang="en-GB" baseline="0" dirty="0" smtClean="0"/>
            </a:br>
            <a:r>
              <a:rPr lang="en-GB" baseline="0" dirty="0" smtClean="0"/>
              <a:t>They could shade their own large copy of the text with these colours, as appropriate.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6D72BE0-C1F1-41A2-B367-7293FC899F6C}"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185298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http://www.youtube.com/watch?v=NZ1eI_cRPAk&amp;list=TL7fI6F1xFug3hNb_AF34qpi7emQRBx4Tl </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2179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We need to broaden what we understand by conversation here.  Any spontaneous (un – read, not pre-memorised script) utterances used for communicative purposes.  If there is someone listening and responding to what they understand there is a dialogue going on.</a:t>
            </a:r>
            <a:br>
              <a:rPr lang="en-GB" dirty="0" smtClean="0"/>
            </a:br>
            <a:endParaRPr lang="en-GB" dirty="0" smtClean="0"/>
          </a:p>
          <a:p>
            <a:pPr eaLnBrk="1" hangingPunct="1">
              <a:spcBef>
                <a:spcPct val="0"/>
              </a:spcBef>
            </a:pPr>
            <a:r>
              <a:rPr lang="en-GB" dirty="0" smtClean="0"/>
              <a:t>So, for me the starting point is phonics – teaching the sounds of the language.  Not only is it a foundation stone for effective communication, it is also a massive boost to confidence and it takes the slightly pejorative or negative </a:t>
            </a:r>
            <a:r>
              <a:rPr lang="en-GB" dirty="0" err="1" smtClean="0"/>
              <a:t>connotaion</a:t>
            </a:r>
            <a:r>
              <a:rPr lang="en-GB" dirty="0" smtClean="0"/>
              <a:t> of  ‘foreign’ out of ‘foreign language’.  It makes it more familiar, more accessible, more possible.  That in turn boosts confidence.  It is less the mysterious process of learning a language individual word by individual word where there is no sense of inter-relationship, and it is much more about learning patterns and then discovering new words that also fit those patterns.</a:t>
            </a:r>
          </a:p>
          <a:p>
            <a:pPr eaLnBrk="1" hangingPunct="1">
              <a:spcBef>
                <a:spcPct val="0"/>
              </a:spcBef>
            </a:pPr>
            <a:endParaRPr lang="en-GB" dirty="0" smtClean="0"/>
          </a:p>
          <a:p>
            <a:pPr eaLnBrk="1" hangingPunct="1">
              <a:spcBef>
                <a:spcPct val="0"/>
              </a:spcBef>
            </a:pPr>
            <a:r>
              <a:rPr lang="en-GB" dirty="0" smtClean="0"/>
              <a:t>Much more joined up and much less scary.  Also more scientific and logical and this appeals to learners who enjoy that – who lean towards maths or science.  We find that words like ‘evidence’ and ‘proof’ and ‘reasoning’ can also apply to language learning.  </a:t>
            </a:r>
          </a:p>
          <a:p>
            <a:pPr eaLnBrk="1" hangingPunct="1">
              <a:spcBef>
                <a:spcPct val="0"/>
              </a:spcBef>
            </a:pPr>
            <a:endParaRPr lang="en-GB" dirty="0" smtClean="0"/>
          </a:p>
          <a:p>
            <a:pPr eaLnBrk="1" hangingPunct="1">
              <a:spcBef>
                <a:spcPct val="0"/>
              </a:spcBef>
            </a:pPr>
            <a:r>
              <a:rPr lang="en-GB" dirty="0" err="1" smtClean="0"/>
              <a:t>Wie</a:t>
            </a:r>
            <a:r>
              <a:rPr lang="en-GB" dirty="0" smtClean="0"/>
              <a:t> </a:t>
            </a:r>
            <a:r>
              <a:rPr lang="en-GB" dirty="0" err="1" smtClean="0"/>
              <a:t>spricht</a:t>
            </a:r>
            <a:r>
              <a:rPr lang="en-GB" dirty="0" smtClean="0"/>
              <a:t> man das </a:t>
            </a:r>
            <a:r>
              <a:rPr lang="en-GB" dirty="0" err="1" smtClean="0"/>
              <a:t>aus</a:t>
            </a:r>
            <a:r>
              <a:rPr lang="en-GB" dirty="0" smtClean="0"/>
              <a:t>?</a:t>
            </a:r>
            <a:br>
              <a:rPr lang="en-GB" dirty="0" smtClean="0"/>
            </a:br>
            <a:r>
              <a:rPr lang="en-GB" dirty="0" smtClean="0"/>
              <a:t>Zug</a:t>
            </a:r>
            <a:br>
              <a:rPr lang="en-GB" dirty="0" smtClean="0"/>
            </a:br>
            <a:r>
              <a:rPr lang="en-GB" dirty="0" err="1" smtClean="0"/>
              <a:t>Woher</a:t>
            </a:r>
            <a:r>
              <a:rPr lang="en-GB" dirty="0" smtClean="0"/>
              <a:t> </a:t>
            </a:r>
            <a:r>
              <a:rPr lang="en-GB" dirty="0" err="1" smtClean="0"/>
              <a:t>weißt</a:t>
            </a:r>
            <a:r>
              <a:rPr lang="en-GB" dirty="0" smtClean="0"/>
              <a:t> du das?</a:t>
            </a:r>
          </a:p>
          <a:p>
            <a:pPr eaLnBrk="1" hangingPunct="1">
              <a:spcBef>
                <a:spcPct val="0"/>
              </a:spcBef>
            </a:pPr>
            <a:r>
              <a:rPr lang="en-GB" dirty="0" err="1" smtClean="0"/>
              <a:t>Zickzack</a:t>
            </a:r>
            <a:endParaRPr lang="en-GB" dirty="0" smtClean="0"/>
          </a:p>
          <a:p>
            <a:pPr eaLnBrk="1" hangingPunct="1">
              <a:spcBef>
                <a:spcPct val="0"/>
              </a:spcBef>
            </a:pPr>
            <a:endParaRPr lang="en-GB" dirty="0" smtClean="0"/>
          </a:p>
          <a:p>
            <a:pPr eaLnBrk="1" hangingPunct="1">
              <a:spcBef>
                <a:spcPct val="0"/>
              </a:spcBef>
            </a:pPr>
            <a:r>
              <a:rPr lang="en-GB" dirty="0" smtClean="0"/>
              <a:t>What sort of conversation can this be in lesson 1?</a:t>
            </a:r>
            <a:br>
              <a:rPr lang="en-GB" dirty="0" smtClean="0"/>
            </a:br>
            <a:r>
              <a:rPr lang="en-GB" dirty="0" smtClean="0"/>
              <a:t>Students say key words to their partner and their partner shows understanding by responding with the gesture.  So, the simplest kind, but very motivational.  Spontaneity in speaking is about choosing by yourself what to say.  Yes, they only have 16 words to choose from, but that is plenty of choice for a first lesson.  Spontaneity in speaking is also about listening and responding – it is the speed of processing the message and responding to it which gives conversation its necessary dynamic (as teachers know when they are trying to have a conversation in the GCSE oral exams and know it is not going well…!)</a:t>
            </a:r>
          </a:p>
          <a:p>
            <a:pPr eaLnBrk="1" hangingPunct="1">
              <a:spcBef>
                <a:spcPct val="0"/>
              </a:spcBef>
            </a:pPr>
            <a:endParaRPr lang="en-GB" dirty="0" smtClean="0"/>
          </a:p>
          <a:p>
            <a:pPr eaLnBrk="1" hangingPunct="1">
              <a:spcBef>
                <a:spcPct val="0"/>
              </a:spcBef>
            </a:pPr>
            <a:r>
              <a:rPr lang="en-GB" dirty="0" smtClean="0"/>
              <a:t>Let’s put this into practice and learn the key sounds!</a:t>
            </a:r>
            <a:br>
              <a:rPr lang="en-GB" dirty="0" smtClean="0"/>
            </a:br>
            <a:r>
              <a:rPr lang="en-GB" dirty="0" smtClean="0"/>
              <a:t/>
            </a:r>
            <a:br>
              <a:rPr lang="en-GB" dirty="0" smtClean="0"/>
            </a:br>
            <a:r>
              <a:rPr lang="en-GB" dirty="0" smtClean="0"/>
              <a:t>(10 mins)</a:t>
            </a:r>
          </a:p>
          <a:p>
            <a:pPr eaLnBrk="1" hangingPunct="1">
              <a:spcBef>
                <a:spcPct val="0"/>
              </a:spcBef>
            </a:pPr>
            <a:endParaRPr lang="en-GB" dirty="0" smtClean="0"/>
          </a:p>
          <a:p>
            <a:pPr eaLnBrk="1" hangingPunct="1">
              <a:spcBef>
                <a:spcPct val="0"/>
              </a:spcBef>
            </a:pPr>
            <a:r>
              <a:rPr lang="en-GB" dirty="0" smtClean="0"/>
              <a:t>Mention that Spanish starts with key sounds too and it has been added to Studio via the new </a:t>
            </a:r>
            <a:r>
              <a:rPr lang="en-GB" dirty="0" err="1" smtClean="0"/>
              <a:t>ActiveTeach</a:t>
            </a:r>
            <a:endParaRPr lang="en-GB"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557900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a:t>
            </a:r>
            <a:r>
              <a:rPr lang="en-GB" baseline="0" dirty="0" smtClean="0"/>
              <a:t> is just one example of this very versatile task.  The purpose is two-fold: firstly, to get students using simple transactional language for a purpose – i.e. exchanging information about new language, thanking each other.  Secondly, students are being presented with new language in a different way to the more traditional Presentation – Practice – Production model.  </a:t>
            </a:r>
            <a:br>
              <a:rPr lang="en-GB" baseline="0" dirty="0" smtClean="0"/>
            </a:br>
            <a:r>
              <a:rPr lang="en-GB" baseline="0" dirty="0" smtClean="0"/>
              <a:t/>
            </a:r>
            <a:br>
              <a:rPr lang="en-GB" baseline="0" dirty="0" smtClean="0"/>
            </a:br>
            <a:r>
              <a:rPr lang="en-GB" baseline="0" dirty="0" smtClean="0"/>
              <a:t>It works like this.  </a:t>
            </a:r>
            <a:br>
              <a:rPr lang="en-GB" baseline="0" dirty="0" smtClean="0"/>
            </a:br>
            <a:r>
              <a:rPr lang="en-GB" baseline="0" dirty="0" smtClean="0"/>
              <a:t>1) Students are exposed to some new language.  It could be contained within a text, within a video clip, a song (with karaoke style lyrics if it’s new language), even within a listening passage.  </a:t>
            </a:r>
            <a:br>
              <a:rPr lang="en-GB" baseline="0" dirty="0" smtClean="0"/>
            </a:br>
            <a:r>
              <a:rPr lang="en-GB" baseline="0" dirty="0" smtClean="0"/>
              <a:t>2) They read / watch / listen and have to fill in as many of the answers as they can in the ‘give one’ column. NB: the key is that it shouldn’t be possible for all students to get all the answers; preferably only ½ - 2/3 of the answers.</a:t>
            </a:r>
            <a:br>
              <a:rPr lang="en-GB" baseline="0" dirty="0" smtClean="0"/>
            </a:br>
            <a:r>
              <a:rPr lang="en-GB" baseline="0" dirty="0" smtClean="0"/>
              <a:t>3) They go around the class, trying to complete their list of new language, ‘trading’ with others in the class, using the TL. They ask:  Have you got…? No.  (</a:t>
            </a:r>
            <a:r>
              <a:rPr lang="en-GB" baseline="0" dirty="0" smtClean="0">
                <a:sym typeface="Wingdings" panose="05000000000000000000" pitchFamily="2" charset="2"/>
              </a:rPr>
              <a:t> OK. Bye, thanks). Yes. Have you got…? (No. ( OK. Bye, thanks). Yes.  ….is…….Great, thank you. ……….. is…….. Thanks, bye.  Any new language they get from others goes in the ‘get one’ column.</a:t>
            </a:r>
            <a:br>
              <a:rPr lang="en-GB" baseline="0" dirty="0" smtClean="0">
                <a:sym typeface="Wingdings" panose="05000000000000000000" pitchFamily="2" charset="2"/>
              </a:rPr>
            </a:br>
            <a:r>
              <a:rPr lang="en-GB" baseline="0" dirty="0" smtClean="0">
                <a:sym typeface="Wingdings" panose="05000000000000000000" pitchFamily="2" charset="2"/>
              </a:rPr>
              <a:t/>
            </a:r>
            <a:br>
              <a:rPr lang="en-GB" baseline="0" dirty="0" smtClean="0">
                <a:sym typeface="Wingdings" panose="05000000000000000000" pitchFamily="2" charset="2"/>
              </a:rPr>
            </a:br>
            <a:r>
              <a:rPr lang="en-GB" baseline="0" dirty="0" smtClean="0">
                <a:sym typeface="Wingdings" panose="05000000000000000000" pitchFamily="2" charset="2"/>
              </a:rPr>
              <a:t>The stimulus for this task is this video clip:</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http://www.youtube.com/watch?v=NZ1eI_cRPAk&amp;list=TL7fI6F1xFug3hNb_AF34qpi7emQRBx4Tl </a:t>
            </a:r>
          </a:p>
          <a:p>
            <a:endParaRPr lang="en-GB" dirty="0"/>
          </a:p>
        </p:txBody>
      </p:sp>
      <p:sp>
        <p:nvSpPr>
          <p:cNvPr id="4" name="Slide Number Placeholder 3"/>
          <p:cNvSpPr>
            <a:spLocks noGrp="1"/>
          </p:cNvSpPr>
          <p:nvPr>
            <p:ph type="sldNum" sz="quarter" idx="10"/>
          </p:nvPr>
        </p:nvSpPr>
        <p:spPr/>
        <p:txBody>
          <a:bodyPr/>
          <a:lstStyle/>
          <a:p>
            <a:fld id="{96D72BE0-C1F1-41A2-B367-7293FC899F6C}"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901606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C6CCAE-3897-4A1B-863B-3CA2059D4417}" type="slidenum">
              <a:rPr lang="en-GB">
                <a:solidFill>
                  <a:prstClr val="black"/>
                </a:solidFill>
              </a:rPr>
              <a:pPr>
                <a:defRPr/>
              </a:pPr>
              <a:t>52</a:t>
            </a:fld>
            <a:endParaRPr lang="en-GB">
              <a:solidFill>
                <a:prstClr val="black"/>
              </a:solidFill>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50000"/>
              </a:spcBef>
            </a:pPr>
            <a:r>
              <a:rPr lang="en-GB" dirty="0" err="1" smtClean="0"/>
              <a:t>Fui</a:t>
            </a:r>
            <a:r>
              <a:rPr lang="en-GB" dirty="0" smtClean="0"/>
              <a:t> a la </a:t>
            </a:r>
            <a:r>
              <a:rPr lang="en-GB" dirty="0" err="1" smtClean="0"/>
              <a:t>tienda</a:t>
            </a:r>
            <a:r>
              <a:rPr lang="en-GB" dirty="0" smtClean="0"/>
              <a:t> de </a:t>
            </a:r>
            <a:r>
              <a:rPr lang="en-GB" dirty="0" err="1" smtClean="0"/>
              <a:t>animales</a:t>
            </a:r>
            <a:r>
              <a:rPr lang="en-GB" dirty="0" smtClean="0"/>
              <a:t> y </a:t>
            </a:r>
            <a:r>
              <a:rPr lang="en-GB" dirty="0" err="1" smtClean="0"/>
              <a:t>compré</a:t>
            </a:r>
            <a:r>
              <a:rPr lang="en-GB" dirty="0" smtClean="0"/>
              <a:t> …= I went to the pet shop and I bought ….</a:t>
            </a:r>
            <a:br>
              <a:rPr lang="en-GB" dirty="0" smtClean="0"/>
            </a:br>
            <a:r>
              <a:rPr lang="en-GB" dirty="0" smtClean="0"/>
              <a:t>Pupils have to play this game building up the list of animals they bought as the animals appear. Click on the latest animal to hear the list so far. Pupils should say the Spanish prompt as well.</a:t>
            </a:r>
            <a:br>
              <a:rPr lang="en-GB" dirty="0" smtClean="0"/>
            </a:br>
            <a:r>
              <a:rPr lang="en-GB" dirty="0" smtClean="0"/>
              <a:t>This is a standard ‘listing’ speaking activity but it can be enhanced if you make clear</a:t>
            </a:r>
            <a:r>
              <a:rPr lang="en-GB" baseline="0" dirty="0" smtClean="0"/>
              <a:t> to students that they should help their partner, e.g. by prompting with gestures, mouthing the word silently, prompting with first syllable, because it’s a pair game rather than an individual competition.  </a:t>
            </a:r>
          </a:p>
          <a:p>
            <a:pPr>
              <a:spcBef>
                <a:spcPct val="50000"/>
              </a:spcBef>
            </a:pPr>
            <a:r>
              <a:rPr lang="en-GB" baseline="0" dirty="0" smtClean="0"/>
              <a:t>This is one of the most straightforward activities to teach coaching skills to KS2 and KS3 pupils.  </a:t>
            </a:r>
          </a:p>
          <a:p>
            <a:pPr>
              <a:spcBef>
                <a:spcPct val="50000"/>
              </a:spcBef>
            </a:pPr>
            <a:r>
              <a:rPr lang="en-GB" baseline="0" dirty="0" smtClean="0"/>
              <a:t>It can also be used for numerous topics – </a:t>
            </a:r>
            <a:br>
              <a:rPr lang="en-GB" baseline="0" dirty="0" smtClean="0"/>
            </a:br>
            <a:r>
              <a:rPr lang="en-GB" baseline="0" dirty="0" smtClean="0"/>
              <a:t/>
            </a:r>
            <a:br>
              <a:rPr lang="en-GB" baseline="0" dirty="0" smtClean="0"/>
            </a:br>
            <a:r>
              <a:rPr lang="en-GB" baseline="0" dirty="0" smtClean="0"/>
              <a:t>Films  = </a:t>
            </a:r>
            <a:r>
              <a:rPr lang="en-GB" baseline="0" dirty="0" err="1" smtClean="0"/>
              <a:t>Fui</a:t>
            </a:r>
            <a:r>
              <a:rPr lang="en-GB" baseline="0" dirty="0" smtClean="0"/>
              <a:t> al cine y vi </a:t>
            </a:r>
            <a:r>
              <a:rPr lang="en-GB" baseline="0" dirty="0" err="1" smtClean="0"/>
              <a:t>una</a:t>
            </a:r>
            <a:r>
              <a:rPr lang="en-GB" baseline="0" dirty="0" smtClean="0"/>
              <a:t> </a:t>
            </a:r>
            <a:r>
              <a:rPr lang="en-GB" baseline="0" dirty="0" err="1" smtClean="0"/>
              <a:t>comedia</a:t>
            </a:r>
            <a:r>
              <a:rPr lang="en-GB" baseline="0" dirty="0" smtClean="0"/>
              <a:t>…</a:t>
            </a:r>
            <a:br>
              <a:rPr lang="en-GB" baseline="0" dirty="0" smtClean="0"/>
            </a:br>
            <a:r>
              <a:rPr lang="en-GB" baseline="0" dirty="0" smtClean="0"/>
              <a:t>Sports – </a:t>
            </a:r>
            <a:r>
              <a:rPr lang="en-GB" baseline="0" dirty="0" err="1" smtClean="0"/>
              <a:t>Fui</a:t>
            </a:r>
            <a:r>
              <a:rPr lang="en-GB" baseline="0" dirty="0" smtClean="0"/>
              <a:t> al </a:t>
            </a:r>
            <a:r>
              <a:rPr lang="en-GB" baseline="0" dirty="0" err="1" smtClean="0"/>
              <a:t>polideportivo</a:t>
            </a:r>
            <a:r>
              <a:rPr lang="en-GB" baseline="0" dirty="0" smtClean="0"/>
              <a:t> y </a:t>
            </a:r>
            <a:r>
              <a:rPr lang="en-GB" baseline="0" dirty="0" err="1" smtClean="0"/>
              <a:t>jugué</a:t>
            </a:r>
            <a:r>
              <a:rPr lang="en-GB" baseline="0" dirty="0" smtClean="0"/>
              <a:t> al </a:t>
            </a:r>
            <a:r>
              <a:rPr lang="en-GB" baseline="0" dirty="0" err="1" smtClean="0"/>
              <a:t>tenis</a:t>
            </a:r>
            <a:r>
              <a:rPr lang="en-GB" baseline="0" dirty="0" smtClean="0"/>
              <a:t>…</a:t>
            </a:r>
            <a:br>
              <a:rPr lang="en-GB" baseline="0" dirty="0" smtClean="0"/>
            </a:br>
            <a:r>
              <a:rPr lang="en-GB" baseline="0" dirty="0" smtClean="0"/>
              <a:t>Food/Drink – </a:t>
            </a:r>
            <a:r>
              <a:rPr lang="en-GB" baseline="0" dirty="0" err="1" smtClean="0"/>
              <a:t>Fui</a:t>
            </a:r>
            <a:r>
              <a:rPr lang="en-GB" baseline="0" dirty="0" smtClean="0"/>
              <a:t> al </a:t>
            </a:r>
            <a:r>
              <a:rPr lang="en-GB" baseline="0" dirty="0" err="1" smtClean="0"/>
              <a:t>restaurante</a:t>
            </a:r>
            <a:r>
              <a:rPr lang="en-GB" baseline="0" dirty="0" smtClean="0"/>
              <a:t> y </a:t>
            </a:r>
            <a:r>
              <a:rPr lang="en-GB" baseline="0" dirty="0" err="1" smtClean="0"/>
              <a:t>comí</a:t>
            </a:r>
            <a:r>
              <a:rPr lang="en-GB" baseline="0" dirty="0" smtClean="0"/>
              <a:t>…</a:t>
            </a:r>
            <a:br>
              <a:rPr lang="en-GB" baseline="0" dirty="0" smtClean="0"/>
            </a:br>
            <a:r>
              <a:rPr lang="en-GB" baseline="0" dirty="0" smtClean="0"/>
              <a:t>Shopping for clothes – </a:t>
            </a:r>
            <a:br>
              <a:rPr lang="en-GB" baseline="0" dirty="0" smtClean="0"/>
            </a:br>
            <a:r>
              <a:rPr lang="en-GB" baseline="0" dirty="0" smtClean="0"/>
              <a:t>Weekend activities – Este fin de </a:t>
            </a:r>
            <a:r>
              <a:rPr lang="en-GB" baseline="0" dirty="0" err="1" smtClean="0"/>
              <a:t>semana</a:t>
            </a:r>
            <a:r>
              <a:rPr lang="en-GB" baseline="0" dirty="0" smtClean="0"/>
              <a:t>, </a:t>
            </a:r>
            <a:r>
              <a:rPr lang="en-GB" baseline="0" dirty="0" err="1" smtClean="0"/>
              <a:t>hice</a:t>
            </a:r>
            <a:r>
              <a:rPr lang="en-GB" baseline="0" dirty="0" smtClean="0"/>
              <a:t> </a:t>
            </a:r>
            <a:r>
              <a:rPr lang="en-GB" baseline="0" dirty="0" err="1" smtClean="0"/>
              <a:t>muchas</a:t>
            </a:r>
            <a:r>
              <a:rPr lang="en-GB" baseline="0" dirty="0" smtClean="0"/>
              <a:t> </a:t>
            </a:r>
            <a:r>
              <a:rPr lang="en-GB" baseline="0" dirty="0" err="1" smtClean="0"/>
              <a:t>cosas</a:t>
            </a:r>
            <a:r>
              <a:rPr lang="en-GB" baseline="0" dirty="0" smtClean="0"/>
              <a:t>.  </a:t>
            </a:r>
            <a:r>
              <a:rPr lang="en-GB" baseline="0" dirty="0" err="1" smtClean="0"/>
              <a:t>Por</a:t>
            </a:r>
            <a:r>
              <a:rPr lang="en-GB" baseline="0" dirty="0" smtClean="0"/>
              <a:t> </a:t>
            </a:r>
            <a:r>
              <a:rPr lang="en-GB" baseline="0" dirty="0" err="1" smtClean="0"/>
              <a:t>ejemplo</a:t>
            </a:r>
            <a:r>
              <a:rPr lang="en-GB" baseline="0" dirty="0" smtClean="0"/>
              <a:t>, </a:t>
            </a:r>
            <a:r>
              <a:rPr lang="en-GB" baseline="0" dirty="0" err="1" smtClean="0"/>
              <a:t>fui</a:t>
            </a:r>
            <a:r>
              <a:rPr lang="en-GB" baseline="0" dirty="0" smtClean="0"/>
              <a:t> de </a:t>
            </a:r>
            <a:r>
              <a:rPr lang="en-GB" baseline="0" dirty="0" err="1" smtClean="0"/>
              <a:t>paseo</a:t>
            </a:r>
            <a:r>
              <a:rPr lang="en-GB" baseline="0" dirty="0" smtClean="0"/>
              <a:t>…</a:t>
            </a:r>
            <a:br>
              <a:rPr lang="en-GB" baseline="0" dirty="0" smtClean="0"/>
            </a:br>
            <a:r>
              <a:rPr lang="en-GB" baseline="0" dirty="0" smtClean="0"/>
              <a:t>School subjects – </a:t>
            </a:r>
            <a:r>
              <a:rPr lang="en-GB" baseline="0" dirty="0" err="1" smtClean="0"/>
              <a:t>Esta</a:t>
            </a:r>
            <a:r>
              <a:rPr lang="en-GB" baseline="0" dirty="0" smtClean="0"/>
              <a:t> </a:t>
            </a:r>
            <a:r>
              <a:rPr lang="en-GB" baseline="0" dirty="0" err="1" smtClean="0"/>
              <a:t>semana</a:t>
            </a:r>
            <a:r>
              <a:rPr lang="en-GB" baseline="0" dirty="0" smtClean="0"/>
              <a:t> </a:t>
            </a:r>
            <a:r>
              <a:rPr lang="en-GB" baseline="0" dirty="0" err="1" smtClean="0"/>
              <a:t>tengo</a:t>
            </a:r>
            <a:r>
              <a:rPr lang="en-GB" baseline="0" dirty="0" smtClean="0"/>
              <a:t> </a:t>
            </a:r>
            <a:r>
              <a:rPr lang="en-GB" baseline="0" dirty="0" err="1" smtClean="0"/>
              <a:t>muchas</a:t>
            </a:r>
            <a:r>
              <a:rPr lang="en-GB" baseline="0" dirty="0" smtClean="0"/>
              <a:t> </a:t>
            </a:r>
            <a:r>
              <a:rPr lang="en-GB" baseline="0" dirty="0" err="1" smtClean="0"/>
              <a:t>clases</a:t>
            </a:r>
            <a:r>
              <a:rPr lang="en-GB" baseline="0" dirty="0" smtClean="0"/>
              <a:t>. </a:t>
            </a:r>
            <a:r>
              <a:rPr lang="en-GB" baseline="0" dirty="0" err="1" smtClean="0"/>
              <a:t>Tengo</a:t>
            </a:r>
            <a:r>
              <a:rPr lang="en-GB" baseline="0" dirty="0" smtClean="0"/>
              <a:t> </a:t>
            </a:r>
            <a:r>
              <a:rPr lang="en-GB" baseline="0" dirty="0" err="1" smtClean="0"/>
              <a:t>inglés</a:t>
            </a:r>
            <a:r>
              <a:rPr lang="en-GB" baseline="0" dirty="0" smtClean="0"/>
              <a:t>…</a:t>
            </a:r>
          </a:p>
          <a:p>
            <a:pPr>
              <a:spcBef>
                <a:spcPct val="50000"/>
              </a:spcBef>
            </a:pPr>
            <a:endParaRPr lang="en-GB" dirty="0" smtClean="0"/>
          </a:p>
          <a:p>
            <a:endParaRPr lang="en-GB" dirty="0" smtClean="0"/>
          </a:p>
        </p:txBody>
      </p:sp>
    </p:spTree>
    <p:extLst>
      <p:ext uri="{BB962C8B-B14F-4D97-AF65-F5344CB8AC3E}">
        <p14:creationId xmlns:p14="http://schemas.microsoft.com/office/powerpoint/2010/main" val="1789087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These would be cut up into individual cards for a short speaking line activity.  Learners ask and answer the questions and then move on to the next person.  Finally they can answer also for themselves.</a:t>
            </a:r>
            <a:endParaRPr lang="en-US" smtClean="0"/>
          </a:p>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456D1-0487-40CF-BACA-396CC73414EF}" type="slidenum">
              <a:rPr lang="en-US">
                <a:solidFill>
                  <a:prstClr val="black"/>
                </a:solidFill>
                <a:latin typeface="Calibri" panose="020F0502020204030204" pitchFamily="34" charset="0"/>
              </a:rPr>
              <a:pPr eaLnBrk="1" hangingPunct="1"/>
              <a:t>53</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03151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Variation in</a:t>
            </a:r>
            <a:r>
              <a:rPr lang="en-GB" baseline="0" dirty="0" smtClean="0"/>
              <a:t> pairs of one of my favourites ‘What is the question’</a:t>
            </a:r>
            <a:br>
              <a:rPr lang="en-GB" baseline="0" dirty="0" smtClean="0"/>
            </a:br>
            <a:endParaRPr lang="en-GB" dirty="0" smtClean="0"/>
          </a:p>
          <a:p>
            <a:r>
              <a:rPr lang="en-GB" dirty="0" smtClean="0"/>
              <a:t>Thanks</a:t>
            </a:r>
            <a:r>
              <a:rPr lang="en-GB" baseline="0" dirty="0" smtClean="0"/>
              <a:t> again to Louise Crossley for adaptation of </a:t>
            </a:r>
            <a:r>
              <a:rPr lang="en-GB" baseline="0" dirty="0" err="1" smtClean="0"/>
              <a:t>Kagan</a:t>
            </a:r>
            <a:r>
              <a:rPr lang="en-GB" baseline="0" dirty="0" smtClean="0"/>
              <a:t> here, with additional praise in TL.</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889668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 on to freer</a:t>
            </a:r>
            <a:r>
              <a:rPr lang="en-GB" baseline="0" dirty="0" smtClean="0"/>
              <a:t> conversation where student chooses a different subject to talk about, and the other students asks the same sequence of questions as before.    Both can use these prompts to help them keep the conversation on track.</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87524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Thank you to Chris Fuller for this!</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1150928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practical workshop session, following up the earlier keynote, in which we focus on specific </a:t>
            </a:r>
            <a:r>
              <a:rPr lang="en-GB" b="1" dirty="0" smtClean="0"/>
              <a:t>talk tasks </a:t>
            </a:r>
            <a:r>
              <a:rPr lang="en-GB" dirty="0" smtClean="0"/>
              <a:t>for the classroom.  These are task types that are easy to adapt for use across the age and ability range, and which work in any language.  Examples will be in French, German and Spanish.</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82158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13570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32855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smtClean="0"/>
          </a:p>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29262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03360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6C1F597-EBFE-4690-99CF-09A54308C182}" type="datetimeFigureOut">
              <a:rPr lang="en-GB" smtClean="0"/>
              <a:t>02/07/2016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75038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1F597-EBFE-4690-99CF-09A54308C182}" type="datetimeFigureOut">
              <a:rPr lang="en-GB" smtClean="0"/>
              <a:t>02/07/2016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5028525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7/2/2016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1774808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7/2/2016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29219922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1188403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4037609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8960127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9035529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12804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56502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026836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6617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1F597-EBFE-4690-99CF-09A54308C182}" type="datetimeFigureOut">
              <a:rPr lang="en-GB" smtClean="0"/>
              <a:t>02/07/2016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1207674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182859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87156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058832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573301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794054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73236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85944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550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9527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3404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en-US" smtClean="0"/>
              <a:t>Click to edit Master title style</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en-GB">
              <a:solidFill>
                <a:srgbClr val="B80E0F">
                  <a:lumMod val="50000"/>
                </a:srgbClr>
              </a:solidFill>
            </a:endParaRPr>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9987084E-18F9-472C-843B-0662975FC13E}" type="slidenum">
              <a:rPr lang="en-GB" smtClean="0">
                <a:solidFill>
                  <a:prstClr val="black">
                    <a:lumMod val="75000"/>
                    <a:lumOff val="25000"/>
                  </a:prstClr>
                </a:solidFill>
              </a:rPr>
              <a:pPr/>
              <a:t>‹#›</a:t>
            </a:fld>
            <a:endParaRPr lang="en-GB">
              <a:solidFill>
                <a:prstClr val="black">
                  <a:lumMod val="75000"/>
                  <a:lumOff val="25000"/>
                </a:prstClr>
              </a:solidFill>
            </a:endParaRPr>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2854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31460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38420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7130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95313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35875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58662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5513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31154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5AFBEA-E37F-4940-94B3-0B4E5002E88D}"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2753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F4786D-4C8D-45B3-9AF3-7C8825978B83}"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852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11"/>
          </p:nvPr>
        </p:nvSpPr>
        <p:spPr/>
        <p:txBody>
          <a:bodyPr/>
          <a:lstStyle/>
          <a:p>
            <a:endParaRPr lang="en-GB">
              <a:solidFill>
                <a:srgbClr val="B80E0F">
                  <a:lumMod val="50000"/>
                </a:srgbClr>
              </a:solidFill>
            </a:endParaRPr>
          </a:p>
        </p:txBody>
      </p:sp>
      <p:sp>
        <p:nvSpPr>
          <p:cNvPr id="6" name="Slide Number Placeholder 5"/>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4806934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A3EF4A-F8A6-4A11-BA0A-885605731024}"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66834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241F13-4992-46D1-8E5A-735F4AE27EA4}" type="datetime1">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26507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715CF7-CC51-4EA6-A7F5-60E51E80F5E4}" type="datetime1">
              <a:rPr lang="en-GB" smtClean="0">
                <a:solidFill>
                  <a:prstClr val="black">
                    <a:tint val="75000"/>
                  </a:prstClr>
                </a:solidFill>
              </a:rPr>
              <a:pPr/>
              <a:t>02/07/2016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60200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A94BB75-22A3-4777-82CB-376CB9C1B515}" type="datetime1">
              <a:rPr lang="en-GB" smtClean="0">
                <a:solidFill>
                  <a:prstClr val="black">
                    <a:tint val="75000"/>
                  </a:prstClr>
                </a:solidFill>
              </a:rPr>
              <a:pPr/>
              <a:t>02/07/2016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79776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F208A-77AB-46FB-B7DE-9BE5A0AB50C6}" type="datetime1">
              <a:rPr lang="en-GB" smtClean="0">
                <a:solidFill>
                  <a:prstClr val="black">
                    <a:tint val="75000"/>
                  </a:prstClr>
                </a:solidFill>
              </a:rPr>
              <a:pPr/>
              <a:t>02/07/2016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57748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CAF8AC-1D56-433C-8603-095F67E5927D}" type="datetime1">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8778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7CB605-C081-4E0B-ADA3-DC45D7DB6BB2}" type="datetime1">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25060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9E74AB8-9F59-4A60-B455-47358B20F6E1}"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0002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F9DCC9-7C7A-4B29-B0EB-BAAFA5DDE1E9}"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0543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E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97794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11"/>
          </p:nvPr>
        </p:nvSpPr>
        <p:spPr/>
        <p:txBody>
          <a:bodyPr/>
          <a:lstStyle/>
          <a:p>
            <a:endParaRPr lang="en-GB">
              <a:solidFill>
                <a:srgbClr val="B80E0F">
                  <a:lumMod val="50000"/>
                </a:srgbClr>
              </a:solidFill>
            </a:endParaRPr>
          </a:p>
        </p:txBody>
      </p:sp>
      <p:sp>
        <p:nvSpPr>
          <p:cNvPr id="6" name="Slide Number Placeholder 5"/>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6327933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830734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E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344700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241415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E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444404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233884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979506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E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666138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E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69535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753628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10378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53343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8" name="Footer Placeholder 7"/>
          <p:cNvSpPr>
            <a:spLocks noGrp="1"/>
          </p:cNvSpPr>
          <p:nvPr>
            <p:ph type="ftr" sz="quarter" idx="11"/>
          </p:nvPr>
        </p:nvSpPr>
        <p:spPr/>
        <p:txBody>
          <a:bodyPr/>
          <a:lstStyle/>
          <a:p>
            <a:endParaRPr lang="en-GB">
              <a:solidFill>
                <a:srgbClr val="B80E0F">
                  <a:lumMod val="50000"/>
                </a:srgbClr>
              </a:solidFill>
            </a:endParaRPr>
          </a:p>
        </p:txBody>
      </p:sp>
      <p:sp>
        <p:nvSpPr>
          <p:cNvPr id="9" name="Slide Number Placeholder 8"/>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1902845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4" name="Footer Placeholder 3"/>
          <p:cNvSpPr>
            <a:spLocks noGrp="1"/>
          </p:cNvSpPr>
          <p:nvPr>
            <p:ph type="ftr" sz="quarter" idx="11"/>
          </p:nvPr>
        </p:nvSpPr>
        <p:spPr/>
        <p:txBody>
          <a:bodyPr/>
          <a:lstStyle/>
          <a:p>
            <a:endParaRPr lang="en-GB">
              <a:solidFill>
                <a:srgbClr val="B80E0F">
                  <a:lumMod val="50000"/>
                </a:srgbClr>
              </a:solidFill>
            </a:endParaRPr>
          </a:p>
        </p:txBody>
      </p:sp>
      <p:sp>
        <p:nvSpPr>
          <p:cNvPr id="5" name="Slide Number Placeholder 4"/>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3850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3" name="Footer Placeholder 2"/>
          <p:cNvSpPr>
            <a:spLocks noGrp="1"/>
          </p:cNvSpPr>
          <p:nvPr>
            <p:ph type="ftr" sz="quarter" idx="11"/>
          </p:nvPr>
        </p:nvSpPr>
        <p:spPr/>
        <p:txBody>
          <a:bodyPr/>
          <a:lstStyle/>
          <a:p>
            <a:endParaRPr lang="en-GB">
              <a:solidFill>
                <a:srgbClr val="B80E0F">
                  <a:lumMod val="50000"/>
                </a:srgbClr>
              </a:solidFill>
            </a:endParaRPr>
          </a:p>
        </p:txBody>
      </p:sp>
      <p:sp>
        <p:nvSpPr>
          <p:cNvPr id="4" name="Slide Number Placeholder 3"/>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191316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82643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1F597-EBFE-4690-99CF-09A54308C182}" type="datetimeFigureOut">
              <a:rPr lang="en-GB" smtClean="0"/>
              <a:t>02/07/2016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67778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1566788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729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3713039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118888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6" name="Footer Placeholder 5"/>
          <p:cNvSpPr>
            <a:spLocks noGrp="1"/>
          </p:cNvSpPr>
          <p:nvPr>
            <p:ph type="ftr" sz="quarter" idx="11"/>
          </p:nvPr>
        </p:nvSpPr>
        <p:spPr/>
        <p:txBody>
          <a:bodyPr/>
          <a:lstStyle/>
          <a:p>
            <a:endParaRPr lang="en-GB">
              <a:solidFill>
                <a:srgbClr val="B80E0F">
                  <a:lumMod val="50000"/>
                </a:srgbClr>
              </a:solidFill>
            </a:endParaRPr>
          </a:p>
        </p:txBody>
      </p:sp>
      <p:sp>
        <p:nvSpPr>
          <p:cNvPr id="7" name="Slide Number Placeholder 6"/>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150286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4" name="Footer Placeholder 3"/>
          <p:cNvSpPr>
            <a:spLocks noGrp="1"/>
          </p:cNvSpPr>
          <p:nvPr>
            <p:ph type="ftr" sz="quarter" idx="11"/>
          </p:nvPr>
        </p:nvSpPr>
        <p:spPr/>
        <p:txBody>
          <a:bodyPr/>
          <a:lstStyle/>
          <a:p>
            <a:endParaRPr lang="en-GB">
              <a:solidFill>
                <a:srgbClr val="B80E0F">
                  <a:lumMod val="50000"/>
                </a:srgbClr>
              </a:solidFill>
            </a:endParaRPr>
          </a:p>
        </p:txBody>
      </p:sp>
      <p:sp>
        <p:nvSpPr>
          <p:cNvPr id="5" name="Slide Number Placeholder 4"/>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62251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4" name="Footer Placeholder 3"/>
          <p:cNvSpPr>
            <a:spLocks noGrp="1"/>
          </p:cNvSpPr>
          <p:nvPr>
            <p:ph type="ftr" sz="quarter" idx="11"/>
          </p:nvPr>
        </p:nvSpPr>
        <p:spPr/>
        <p:txBody>
          <a:bodyPr/>
          <a:lstStyle/>
          <a:p>
            <a:endParaRPr lang="en-GB">
              <a:solidFill>
                <a:srgbClr val="B80E0F">
                  <a:lumMod val="50000"/>
                </a:srgbClr>
              </a:solidFill>
            </a:endParaRPr>
          </a:p>
        </p:txBody>
      </p:sp>
      <p:sp>
        <p:nvSpPr>
          <p:cNvPr id="5" name="Slide Number Placeholder 4"/>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103906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11"/>
          </p:nvPr>
        </p:nvSpPr>
        <p:spPr/>
        <p:txBody>
          <a:bodyPr/>
          <a:lstStyle/>
          <a:p>
            <a:endParaRPr lang="en-GB">
              <a:solidFill>
                <a:srgbClr val="B80E0F">
                  <a:lumMod val="50000"/>
                </a:srgbClr>
              </a:solidFill>
            </a:endParaRPr>
          </a:p>
        </p:txBody>
      </p:sp>
      <p:sp>
        <p:nvSpPr>
          <p:cNvPr id="6" name="Slide Number Placeholder 5"/>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251466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11"/>
          </p:nvPr>
        </p:nvSpPr>
        <p:spPr/>
        <p:txBody>
          <a:bodyPr/>
          <a:lstStyle/>
          <a:p>
            <a:endParaRPr lang="en-GB">
              <a:solidFill>
                <a:srgbClr val="B80E0F">
                  <a:lumMod val="50000"/>
                </a:srgbClr>
              </a:solidFill>
            </a:endParaRPr>
          </a:p>
        </p:txBody>
      </p:sp>
      <p:sp>
        <p:nvSpPr>
          <p:cNvPr id="6" name="Slide Number Placeholder 5"/>
          <p:cNvSpPr>
            <a:spLocks noGrp="1"/>
          </p:cNvSpPr>
          <p:nvPr>
            <p:ph type="sldNum" sz="quarter" idx="12"/>
          </p:nvPr>
        </p:nvSpPr>
        <p:spPr/>
        <p:txBody>
          <a:body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122750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235849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1F597-EBFE-4690-99CF-09A54308C182}" type="datetimeFigureOut">
              <a:rPr lang="en-GB" smtClean="0"/>
              <a:t>02/07/2016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196202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3779024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3991218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210911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7/2/2016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382407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7/2/2016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345370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7/2/2016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723828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3875940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2832273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960083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104295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C1F597-EBFE-4690-99CF-09A54308C182}" type="datetimeFigureOut">
              <a:rPr lang="en-GB" smtClean="0"/>
              <a:t>02/07/2016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788809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1148954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2577144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2592584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107480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7/2/2016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3646076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7/2/2016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2408664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7/2/2016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1453392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2988607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4051399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245508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C1F597-EBFE-4690-99CF-09A54308C182}" type="datetimeFigureOut">
              <a:rPr lang="en-GB" smtClean="0"/>
              <a:t>02/07/2016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951439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3085749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21958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940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5336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959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98548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63277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36855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5631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8141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C1F597-EBFE-4690-99CF-09A54308C182}" type="datetimeFigureOut">
              <a:rPr lang="en-GB" smtClean="0"/>
              <a:t>02/07/2016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2527562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62450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1459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7F01EE-F231-4697-9EC1-B9CD760A22BD}"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4BFA36F-9E9C-40A4-B45E-AB2BBD674DDF}" type="slidenum">
              <a:rPr lang="en-US" altLang="en-US"/>
              <a:pPr/>
              <a:t>‹#›</a:t>
            </a:fld>
            <a:endParaRPr lang="en-US" altLang="en-US"/>
          </a:p>
        </p:txBody>
      </p:sp>
    </p:spTree>
    <p:extLst>
      <p:ext uri="{BB962C8B-B14F-4D97-AF65-F5344CB8AC3E}">
        <p14:creationId xmlns:p14="http://schemas.microsoft.com/office/powerpoint/2010/main" val="1505653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724884-B190-4205-88F4-9D2B1C600D8F}"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F93C27-D957-43E3-96D4-122BDBCAEDEC}" type="slidenum">
              <a:rPr lang="en-US" altLang="en-US"/>
              <a:pPr/>
              <a:t>‹#›</a:t>
            </a:fld>
            <a:endParaRPr lang="en-US" altLang="en-US"/>
          </a:p>
        </p:txBody>
      </p:sp>
    </p:spTree>
    <p:extLst>
      <p:ext uri="{BB962C8B-B14F-4D97-AF65-F5344CB8AC3E}">
        <p14:creationId xmlns:p14="http://schemas.microsoft.com/office/powerpoint/2010/main" val="448987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5DDE97-BB6A-4F4C-B565-76FE54FFE445}"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4DDDF2C-BD94-4886-B3B7-9C0222EB218C}" type="slidenum">
              <a:rPr lang="en-US" altLang="en-US"/>
              <a:pPr/>
              <a:t>‹#›</a:t>
            </a:fld>
            <a:endParaRPr lang="en-US" altLang="en-US"/>
          </a:p>
        </p:txBody>
      </p:sp>
    </p:spTree>
    <p:extLst>
      <p:ext uri="{BB962C8B-B14F-4D97-AF65-F5344CB8AC3E}">
        <p14:creationId xmlns:p14="http://schemas.microsoft.com/office/powerpoint/2010/main" val="33408362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ED39750-ADE8-404A-964F-7F37DA1278ED}"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102464-F8FE-4085-B65B-3CBCE283CD66}" type="slidenum">
              <a:rPr lang="en-US" altLang="en-US"/>
              <a:pPr/>
              <a:t>‹#›</a:t>
            </a:fld>
            <a:endParaRPr lang="en-US" altLang="en-US"/>
          </a:p>
        </p:txBody>
      </p:sp>
    </p:spTree>
    <p:extLst>
      <p:ext uri="{BB962C8B-B14F-4D97-AF65-F5344CB8AC3E}">
        <p14:creationId xmlns:p14="http://schemas.microsoft.com/office/powerpoint/2010/main" val="3451700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EAF051-6144-4B50-9B85-35678DAB4585}" type="datetimeFigureOut">
              <a:rPr lang="en-US">
                <a:solidFill>
                  <a:prstClr val="black">
                    <a:tint val="75000"/>
                  </a:prstClr>
                </a:solidFill>
              </a:rPr>
              <a:pPr>
                <a:defRPr/>
              </a:pPr>
              <a:t>7/2/2016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56CF752-E461-4BFF-9118-4347A1689A7E}" type="slidenum">
              <a:rPr lang="en-US" altLang="en-US"/>
              <a:pPr/>
              <a:t>‹#›</a:t>
            </a:fld>
            <a:endParaRPr lang="en-US" altLang="en-US"/>
          </a:p>
        </p:txBody>
      </p:sp>
    </p:spTree>
    <p:extLst>
      <p:ext uri="{BB962C8B-B14F-4D97-AF65-F5344CB8AC3E}">
        <p14:creationId xmlns:p14="http://schemas.microsoft.com/office/powerpoint/2010/main" val="886571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693268-6AEE-4EBD-B5F4-6FC5C98D98D1}" type="datetimeFigureOut">
              <a:rPr lang="en-US">
                <a:solidFill>
                  <a:prstClr val="black">
                    <a:tint val="75000"/>
                  </a:prstClr>
                </a:solidFill>
              </a:rPr>
              <a:pPr>
                <a:defRPr/>
              </a:pPr>
              <a:t>7/2/2016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00D4608-542B-4A50-994C-102AAAAA349A}" type="slidenum">
              <a:rPr lang="en-US" altLang="en-US"/>
              <a:pPr/>
              <a:t>‹#›</a:t>
            </a:fld>
            <a:endParaRPr lang="en-US" altLang="en-US"/>
          </a:p>
        </p:txBody>
      </p:sp>
    </p:spTree>
    <p:extLst>
      <p:ext uri="{BB962C8B-B14F-4D97-AF65-F5344CB8AC3E}">
        <p14:creationId xmlns:p14="http://schemas.microsoft.com/office/powerpoint/2010/main" val="1984707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F3887C-B915-485C-8622-846D1E51ED6A}" type="datetimeFigureOut">
              <a:rPr lang="en-US">
                <a:solidFill>
                  <a:prstClr val="black">
                    <a:tint val="75000"/>
                  </a:prstClr>
                </a:solidFill>
              </a:rPr>
              <a:pPr>
                <a:defRPr/>
              </a:pPr>
              <a:t>7/2/2016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0A94D83-486E-41FF-9970-3FC2D3E7F659}" type="slidenum">
              <a:rPr lang="en-US" altLang="en-US"/>
              <a:pPr/>
              <a:t>‹#›</a:t>
            </a:fld>
            <a:endParaRPr lang="en-US" altLang="en-US"/>
          </a:p>
        </p:txBody>
      </p:sp>
    </p:spTree>
    <p:extLst>
      <p:ext uri="{BB962C8B-B14F-4D97-AF65-F5344CB8AC3E}">
        <p14:creationId xmlns:p14="http://schemas.microsoft.com/office/powerpoint/2010/main" val="1563018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153255-3AB3-424A-B0B7-6F997D22C64B}"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D9982F-AE76-40B8-B2B0-BAE8D6DE7432}" type="slidenum">
              <a:rPr lang="en-US" altLang="en-US"/>
              <a:pPr/>
              <a:t>‹#›</a:t>
            </a:fld>
            <a:endParaRPr lang="en-US" altLang="en-US"/>
          </a:p>
        </p:txBody>
      </p:sp>
    </p:spTree>
    <p:extLst>
      <p:ext uri="{BB962C8B-B14F-4D97-AF65-F5344CB8AC3E}">
        <p14:creationId xmlns:p14="http://schemas.microsoft.com/office/powerpoint/2010/main" val="2992067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1F597-EBFE-4690-99CF-09A54308C182}" type="datetimeFigureOut">
              <a:rPr lang="en-GB" smtClean="0"/>
              <a:t>02/07/2016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26394690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D5BF34-F78B-4370-93FB-BEBC5850647B}"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D81AB3F-318B-4827-A917-12E0D46A00AA}" type="slidenum">
              <a:rPr lang="en-US" altLang="en-US"/>
              <a:pPr/>
              <a:t>‹#›</a:t>
            </a:fld>
            <a:endParaRPr lang="en-US" altLang="en-US"/>
          </a:p>
        </p:txBody>
      </p:sp>
    </p:spTree>
    <p:extLst>
      <p:ext uri="{BB962C8B-B14F-4D97-AF65-F5344CB8AC3E}">
        <p14:creationId xmlns:p14="http://schemas.microsoft.com/office/powerpoint/2010/main" val="2587298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610739-7630-4754-8DFC-B0936DC91E25}"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3EF76B-88D2-43ED-AF71-6BEB27E40371}" type="slidenum">
              <a:rPr lang="en-US" altLang="en-US"/>
              <a:pPr/>
              <a:t>‹#›</a:t>
            </a:fld>
            <a:endParaRPr lang="en-US" altLang="en-US"/>
          </a:p>
        </p:txBody>
      </p:sp>
    </p:spTree>
    <p:extLst>
      <p:ext uri="{BB962C8B-B14F-4D97-AF65-F5344CB8AC3E}">
        <p14:creationId xmlns:p14="http://schemas.microsoft.com/office/powerpoint/2010/main" val="2315681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50D644-E848-4E3C-8C1F-88810C31A3BC}"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78469AD-B623-41BD-8551-3BAA95BC7D00}" type="slidenum">
              <a:rPr lang="en-US" altLang="en-US"/>
              <a:pPr/>
              <a:t>‹#›</a:t>
            </a:fld>
            <a:endParaRPr lang="en-US" altLang="en-US"/>
          </a:p>
        </p:txBody>
      </p:sp>
    </p:spTree>
    <p:extLst>
      <p:ext uri="{BB962C8B-B14F-4D97-AF65-F5344CB8AC3E}">
        <p14:creationId xmlns:p14="http://schemas.microsoft.com/office/powerpoint/2010/main" val="3728769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3192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0256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3607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9203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3952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4276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329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1F597-EBFE-4690-99CF-09A54308C182}" type="datetimeFigureOut">
              <a:rPr lang="en-GB" smtClean="0"/>
              <a:t>02/07/2016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2273753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6608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2766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5534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2246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1298886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3443399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1021759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3290647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7/2/2016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655306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7561AF-230E-4B5F-AE89-8C783FAF0FF4}" type="datetimeFigureOut">
              <a:rPr lang="en-US">
                <a:solidFill>
                  <a:prstClr val="black">
                    <a:tint val="75000"/>
                  </a:prstClr>
                </a:solidFill>
              </a:rPr>
              <a:pPr>
                <a:defRPr/>
              </a:pPr>
              <a:t>7/2/2016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83EF480-8F2D-4E5B-8C7D-31E6CF1B3FF0}" type="slidenum">
              <a:rPr lang="en-US"/>
              <a:pPr/>
              <a:t>‹#›</a:t>
            </a:fld>
            <a:endParaRPr lang="en-US"/>
          </a:p>
        </p:txBody>
      </p:sp>
    </p:spTree>
    <p:extLst>
      <p:ext uri="{BB962C8B-B14F-4D97-AF65-F5344CB8AC3E}">
        <p14:creationId xmlns:p14="http://schemas.microsoft.com/office/powerpoint/2010/main" val="202282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1F597-EBFE-4690-99CF-09A54308C182}" type="datetimeFigureOut">
              <a:rPr lang="en-GB" smtClean="0"/>
              <a:t>02/07/2016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29F5F-ED48-4439-BFD1-50D7046B18E5}" type="slidenum">
              <a:rPr lang="en-GB" smtClean="0"/>
              <a:t>‹#›</a:t>
            </a:fld>
            <a:endParaRPr lang="en-GB"/>
          </a:p>
        </p:txBody>
      </p:sp>
    </p:spTree>
    <p:extLst>
      <p:ext uri="{BB962C8B-B14F-4D97-AF65-F5344CB8AC3E}">
        <p14:creationId xmlns:p14="http://schemas.microsoft.com/office/powerpoint/2010/main" val="19408466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612CE9-03CF-42CA-94A9-BA057736EB47}" type="datetimeFigureOut">
              <a:rPr lang="en-US">
                <a:solidFill>
                  <a:prstClr val="black">
                    <a:tint val="75000"/>
                  </a:prstClr>
                </a:solidFill>
              </a:rPr>
              <a:pPr>
                <a:defRPr/>
              </a:pPr>
              <a:t>7/2/2016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3BC7950-47E1-4F08-880C-44E79642949C}" type="slidenum">
              <a:rPr lang="en-US"/>
              <a:pPr/>
              <a:t>‹#›</a:t>
            </a:fld>
            <a:endParaRPr lang="en-US"/>
          </a:p>
        </p:txBody>
      </p:sp>
    </p:spTree>
    <p:extLst>
      <p:ext uri="{BB962C8B-B14F-4D97-AF65-F5344CB8AC3E}">
        <p14:creationId xmlns:p14="http://schemas.microsoft.com/office/powerpoint/2010/main" val="26016603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5CF491-1D32-4C81-BCBB-0E17EF87F324}"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F22DF64-80FD-400D-B771-B61ABB40D81C}" type="slidenum">
              <a:rPr lang="en-US"/>
              <a:pPr/>
              <a:t>‹#›</a:t>
            </a:fld>
            <a:endParaRPr lang="en-US"/>
          </a:p>
        </p:txBody>
      </p:sp>
    </p:spTree>
    <p:extLst>
      <p:ext uri="{BB962C8B-B14F-4D97-AF65-F5344CB8AC3E}">
        <p14:creationId xmlns:p14="http://schemas.microsoft.com/office/powerpoint/2010/main" val="3006813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E23AAF-DA2E-4D8B-AA81-69FF9D967A8A}"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5C3E33-55ED-42B7-866E-71C2A4029366}" type="slidenum">
              <a:rPr lang="en-US"/>
              <a:pPr/>
              <a:t>‹#›</a:t>
            </a:fld>
            <a:endParaRPr lang="en-US"/>
          </a:p>
        </p:txBody>
      </p:sp>
    </p:spTree>
    <p:extLst>
      <p:ext uri="{BB962C8B-B14F-4D97-AF65-F5344CB8AC3E}">
        <p14:creationId xmlns:p14="http://schemas.microsoft.com/office/powerpoint/2010/main" val="2121244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2C83FB-856E-4498-8EB4-FE695B98D55C}"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1923A9-EDF5-46F9-B4E9-25EE0FB00995}" type="slidenum">
              <a:rPr lang="en-US"/>
              <a:pPr/>
              <a:t>‹#›</a:t>
            </a:fld>
            <a:endParaRPr lang="en-US"/>
          </a:p>
        </p:txBody>
      </p:sp>
    </p:spTree>
    <p:extLst>
      <p:ext uri="{BB962C8B-B14F-4D97-AF65-F5344CB8AC3E}">
        <p14:creationId xmlns:p14="http://schemas.microsoft.com/office/powerpoint/2010/main" val="41018981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5AF1CD-6A65-46A9-95EE-44D4AD4A1E77}"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320893-35C5-4282-A59C-C001C1A6F92B}" type="slidenum">
              <a:rPr lang="en-US"/>
              <a:pPr/>
              <a:t>‹#›</a:t>
            </a:fld>
            <a:endParaRPr lang="en-US"/>
          </a:p>
        </p:txBody>
      </p:sp>
    </p:spTree>
    <p:extLst>
      <p:ext uri="{BB962C8B-B14F-4D97-AF65-F5344CB8AC3E}">
        <p14:creationId xmlns:p14="http://schemas.microsoft.com/office/powerpoint/2010/main" val="1071312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178388-14EA-4126-B6F7-8C066DF8D3B9}"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676FF65-DF8A-4F19-A19B-FB9D42A83BDF}" type="slidenum">
              <a:rPr lang="en-US"/>
              <a:pPr/>
              <a:t>‹#›</a:t>
            </a:fld>
            <a:endParaRPr lang="en-US"/>
          </a:p>
        </p:txBody>
      </p:sp>
    </p:spTree>
    <p:extLst>
      <p:ext uri="{BB962C8B-B14F-4D97-AF65-F5344CB8AC3E}">
        <p14:creationId xmlns:p14="http://schemas.microsoft.com/office/powerpoint/2010/main" val="14929435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ED8F19-4474-4C92-9CF6-8DC9D9727CF6}"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CB83C7-7E4E-495F-B8C3-239155B2A638}" type="slidenum">
              <a:rPr lang="en-US"/>
              <a:pPr/>
              <a:t>‹#›</a:t>
            </a:fld>
            <a:endParaRPr lang="en-US"/>
          </a:p>
        </p:txBody>
      </p:sp>
    </p:spTree>
    <p:extLst>
      <p:ext uri="{BB962C8B-B14F-4D97-AF65-F5344CB8AC3E}">
        <p14:creationId xmlns:p14="http://schemas.microsoft.com/office/powerpoint/2010/main" val="7257361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7B3C8E-1DCE-414F-ADAE-8FC07D572590}"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870030-D0AD-4B69-B7F3-EDFB435DEB18}" type="slidenum">
              <a:rPr lang="en-US"/>
              <a:pPr/>
              <a:t>‹#›</a:t>
            </a:fld>
            <a:endParaRPr lang="en-US"/>
          </a:p>
        </p:txBody>
      </p:sp>
    </p:spTree>
    <p:extLst>
      <p:ext uri="{BB962C8B-B14F-4D97-AF65-F5344CB8AC3E}">
        <p14:creationId xmlns:p14="http://schemas.microsoft.com/office/powerpoint/2010/main" val="3464758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4C2AF4-D207-48D2-8E68-E28526CB43E2}" type="datetimeFigureOut">
              <a:rPr lang="en-US">
                <a:solidFill>
                  <a:prstClr val="black">
                    <a:tint val="75000"/>
                  </a:prstClr>
                </a:solidFill>
              </a:rPr>
              <a:pPr>
                <a:defRPr/>
              </a:pPr>
              <a:t>7/2/2016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E74907-727C-4421-874A-8AB0CA43ED37}" type="slidenum">
              <a:rPr lang="en-US"/>
              <a:pPr/>
              <a:t>‹#›</a:t>
            </a:fld>
            <a:endParaRPr lang="en-US"/>
          </a:p>
        </p:txBody>
      </p:sp>
    </p:spTree>
    <p:extLst>
      <p:ext uri="{BB962C8B-B14F-4D97-AF65-F5344CB8AC3E}">
        <p14:creationId xmlns:p14="http://schemas.microsoft.com/office/powerpoint/2010/main" val="5517292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5B810A-857D-448A-8BA5-C4E51C237B4D}" type="datetimeFigureOut">
              <a:rPr lang="en-US">
                <a:solidFill>
                  <a:prstClr val="black">
                    <a:tint val="75000"/>
                  </a:prstClr>
                </a:solidFill>
              </a:rPr>
              <a:pPr>
                <a:defRPr/>
              </a:pPr>
              <a:t>7/2/2016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6922532-A898-471D-9CA3-7E4D39C01436}" type="slidenum">
              <a:rPr lang="en-US"/>
              <a:pPr/>
              <a:t>‹#›</a:t>
            </a:fld>
            <a:endParaRPr lang="en-US"/>
          </a:p>
        </p:txBody>
      </p:sp>
    </p:spTree>
    <p:extLst>
      <p:ext uri="{BB962C8B-B14F-4D97-AF65-F5344CB8AC3E}">
        <p14:creationId xmlns:p14="http://schemas.microsoft.com/office/powerpoint/2010/main" val="190870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1F597-EBFE-4690-99CF-09A54308C182}" type="datetimeFigureOut">
              <a:rPr lang="en-GB" smtClean="0"/>
              <a:t>02/07/2016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29F5F-ED48-4439-BFD1-50D7046B18E5}" type="slidenum">
              <a:rPr lang="en-GB" smtClean="0"/>
              <a:t>‹#›</a:t>
            </a:fld>
            <a:endParaRPr lang="en-GB"/>
          </a:p>
        </p:txBody>
      </p:sp>
    </p:spTree>
    <p:extLst>
      <p:ext uri="{BB962C8B-B14F-4D97-AF65-F5344CB8AC3E}">
        <p14:creationId xmlns:p14="http://schemas.microsoft.com/office/powerpoint/2010/main" val="27000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750D2-5C90-4ACA-8264-84EC8E998FD2}"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2323C-C77C-41A1-9351-0225CC3D43D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4364492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5107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35424-0420-488B-B194-A4344DED0314}" type="datetime1">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IRO - Feb 2016</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6EAA7-C6B9-4C68-BCE5-62DF4E9F290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129423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E8CDB4-5B16-43DC-AF25-579695CE0C44}" type="datetimeFigureOut">
              <a:rPr lang="es-ES" smtClean="0">
                <a:solidFill>
                  <a:prstClr val="black">
                    <a:tint val="75000"/>
                  </a:prstClr>
                </a:solidFill>
              </a:rPr>
              <a:pPr/>
              <a:t>02/07/2016</a:t>
            </a:fld>
            <a:endParaRPr lang="es-E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ACEF5B9-66B3-4561-9296-87BE3C47FED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1954251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3BA3A6FD-49E7-4CB9-BC9E-12F2B5C26FA4}" type="datetimeFigureOut">
              <a:rPr lang="en-GB" smtClean="0">
                <a:solidFill>
                  <a:srgbClr val="B80E0F">
                    <a:lumMod val="50000"/>
                  </a:srgbClr>
                </a:solidFill>
              </a:rPr>
              <a:pPr/>
              <a:t>02/07/2016</a:t>
            </a:fld>
            <a:endParaRPr lang="en-GB">
              <a:solidFill>
                <a:srgbClr val="B80E0F">
                  <a:lumMod val="50000"/>
                </a:srgbClr>
              </a:solidFill>
            </a:endParaRPr>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en-GB">
              <a:solidFill>
                <a:srgbClr val="B80E0F">
                  <a:lumMod val="50000"/>
                </a:srgbClr>
              </a:solidFill>
            </a:endParaRPr>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9987084E-18F9-472C-843B-0662975FC13E}" type="slidenum">
              <a:rPr lang="en-GB" smtClean="0">
                <a:solidFill>
                  <a:srgbClr val="B80E0F">
                    <a:lumMod val="50000"/>
                  </a:srgbClr>
                </a:solidFill>
              </a:rPr>
              <a:pPr/>
              <a:t>‹#›</a:t>
            </a:fld>
            <a:endParaRPr lang="en-GB">
              <a:solidFill>
                <a:srgbClr val="B80E0F">
                  <a:lumMod val="50000"/>
                </a:srgbClr>
              </a:solidFill>
            </a:endParaRPr>
          </a:p>
        </p:txBody>
      </p:sp>
    </p:spTree>
    <p:extLst>
      <p:ext uri="{BB962C8B-B14F-4D97-AF65-F5344CB8AC3E}">
        <p14:creationId xmlns:p14="http://schemas.microsoft.com/office/powerpoint/2010/main" val="849943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66416039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29648324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499CE-0FD4-41C5-B781-8C4541510F0A}" type="datetimeFigureOut">
              <a:rPr lang="fr-FR" smtClean="0">
                <a:solidFill>
                  <a:prstClr val="black">
                    <a:tint val="75000"/>
                  </a:prstClr>
                </a:solidFill>
              </a:rPr>
              <a:pPr/>
              <a:t>02/07/2016</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484086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74F9736-A95D-41DE-A095-EC5B4ED1219B}"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162239D-D5A7-4CB2-89BE-5F1B566291E7}"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259819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8DEAD-542E-47AB-A124-9D485724A566}" type="datetimeFigureOut">
              <a:rPr lang="en-GB" smtClean="0">
                <a:solidFill>
                  <a:prstClr val="black">
                    <a:tint val="75000"/>
                  </a:prstClr>
                </a:solidFill>
              </a:rPr>
              <a:pPr/>
              <a:t>02/07/2016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63A75-1942-4FFB-9785-B580FF54477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62687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1145527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D2BEDAB-18F5-48D0-B3A9-983FD793A9F1}" type="datetimeFigureOut">
              <a:rPr lang="en-US">
                <a:solidFill>
                  <a:prstClr val="black">
                    <a:tint val="75000"/>
                  </a:prstClr>
                </a:solidFill>
              </a:rPr>
              <a:pPr>
                <a:defRPr/>
              </a:pPr>
              <a:t>7/2/2016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853C38F-663D-4058-9BA8-9EFD61283A08}"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4152810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rachelhawkes.com/PandT/Speaking/Speaking.php" TargetMode="External"/><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6.gif"/></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gif"/><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gif"/></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jpe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gif"/></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79.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gif"/><Relationship Id="rId18" Type="http://schemas.openxmlformats.org/officeDocument/2006/relationships/image" Target="../media/image39.jpg"/><Relationship Id="rId3" Type="http://schemas.openxmlformats.org/officeDocument/2006/relationships/image" Target="../media/image24.png"/><Relationship Id="rId7" Type="http://schemas.openxmlformats.org/officeDocument/2006/relationships/image" Target="../media/image28.gif"/><Relationship Id="rId12" Type="http://schemas.openxmlformats.org/officeDocument/2006/relationships/image" Target="../media/image33.gif"/><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gif"/><Relationship Id="rId1" Type="http://schemas.openxmlformats.org/officeDocument/2006/relationships/slideLayout" Target="../slideLayouts/slideLayout29.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gif"/><Relationship Id="rId15" Type="http://schemas.openxmlformats.org/officeDocument/2006/relationships/image" Target="../media/image36.jpg"/><Relationship Id="rId10" Type="http://schemas.openxmlformats.org/officeDocument/2006/relationships/image" Target="../media/image31.png"/><Relationship Id="rId4" Type="http://schemas.openxmlformats.org/officeDocument/2006/relationships/image" Target="../media/image25.gif"/><Relationship Id="rId9" Type="http://schemas.openxmlformats.org/officeDocument/2006/relationships/image" Target="../media/image30.wmf"/><Relationship Id="rId14" Type="http://schemas.openxmlformats.org/officeDocument/2006/relationships/image" Target="../media/image35.gif"/></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jpeg"/><Relationship Id="rId7" Type="http://schemas.openxmlformats.org/officeDocument/2006/relationships/hyperlink" Target="http://www.tes.co.uk/teaching-resource/Spanish-Classroom-Display-6336470/"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www.tes.co.uk/teaching-resource/French-Classroom-Display-6336471/" TargetMode="External"/><Relationship Id="rId5" Type="http://schemas.openxmlformats.org/officeDocument/2006/relationships/hyperlink" Target="http://www.tes.co.uk/teaching-resource/German-Classroom-Display-6340641/" TargetMode="External"/><Relationship Id="rId4" Type="http://schemas.openxmlformats.org/officeDocument/2006/relationships/image" Target="../media/image6.gif"/><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jpg"/></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1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4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1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11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www.clker.com/clipart-raised-fist.html" TargetMode="External"/><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112.xml"/><Relationship Id="rId6" Type="http://schemas.openxmlformats.org/officeDocument/2006/relationships/image" Target="../media/image91.png"/><Relationship Id="rId11" Type="http://schemas.openxmlformats.org/officeDocument/2006/relationships/image" Target="../media/image126.png"/><Relationship Id="rId5" Type="http://schemas.openxmlformats.org/officeDocument/2006/relationships/image" Target="../media/image123.png"/><Relationship Id="rId10" Type="http://schemas.openxmlformats.org/officeDocument/2006/relationships/image" Target="../media/image24.png"/><Relationship Id="rId4" Type="http://schemas.openxmlformats.org/officeDocument/2006/relationships/image" Target="../media/image122.png"/><Relationship Id="rId9"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8.png"/><Relationship Id="rId7" Type="http://schemas.openxmlformats.org/officeDocument/2006/relationships/image" Target="../media/image130.png"/><Relationship Id="rId12" Type="http://schemas.openxmlformats.org/officeDocument/2006/relationships/image" Target="../media/image135.jpg"/><Relationship Id="rId2" Type="http://schemas.openxmlformats.org/officeDocument/2006/relationships/notesSlide" Target="../notesSlides/notesSlide46.xml"/><Relationship Id="rId1" Type="http://schemas.openxmlformats.org/officeDocument/2006/relationships/slideLayout" Target="../slideLayouts/slideLayout112.xml"/><Relationship Id="rId6" Type="http://schemas.openxmlformats.org/officeDocument/2006/relationships/image" Target="../media/image122.png"/><Relationship Id="rId11" Type="http://schemas.openxmlformats.org/officeDocument/2006/relationships/image" Target="../media/image134.png"/><Relationship Id="rId5" Type="http://schemas.openxmlformats.org/officeDocument/2006/relationships/hyperlink" Target="http://www.clker.com/clipart-raised-fist.html" TargetMode="External"/><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6.gif"/></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42.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57.xml"/><Relationship Id="rId5" Type="http://schemas.openxmlformats.org/officeDocument/2006/relationships/image" Target="../media/image142.jp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5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gif"/><Relationship Id="rId1" Type="http://schemas.openxmlformats.org/officeDocument/2006/relationships/slideLayout" Target="../slideLayouts/slideLayout57.xml"/><Relationship Id="rId4" Type="http://schemas.openxmlformats.org/officeDocument/2006/relationships/image" Target="../media/image151.png"/></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5.jpeg"/><Relationship Id="rId7" Type="http://schemas.openxmlformats.org/officeDocument/2006/relationships/image" Target="../media/image155.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6.gif"/><Relationship Id="rId9" Type="http://schemas.openxmlformats.org/officeDocument/2006/relationships/image" Target="../media/image157.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www.rachelhawkes.com/PandT/Speaking/Speaking.php" TargetMode="External"/><Relationship Id="rId5" Type="http://schemas.openxmlformats.org/officeDocument/2006/relationships/image" Target="../media/image6.gi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youtube.com/watch?v=iqCvE258vY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gif"/><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89" y="685800"/>
            <a:ext cx="8410480" cy="556450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Rectangle 10"/>
          <p:cNvSpPr/>
          <p:nvPr/>
        </p:nvSpPr>
        <p:spPr>
          <a:xfrm>
            <a:off x="820105" y="1380272"/>
            <a:ext cx="4944081" cy="2123658"/>
          </a:xfrm>
          <a:prstGeom prst="rect">
            <a:avLst/>
          </a:prstGeom>
        </p:spPr>
        <p:txBody>
          <a:bodyPr wrap="square">
            <a:spAutoFit/>
          </a:bodyPr>
          <a:lstStyle/>
          <a:p>
            <a:r>
              <a:rPr lang="en-GB" sz="4400" b="1" dirty="0" smtClean="0"/>
              <a:t>Learning to talk and talking to learn</a:t>
            </a:r>
            <a:r>
              <a:rPr lang="en-GB" sz="4400" dirty="0" smtClean="0"/>
              <a:t>: </a:t>
            </a:r>
            <a:r>
              <a:rPr lang="en-GB" sz="4400" i="1" dirty="0" smtClean="0"/>
              <a:t>theory into practice.</a:t>
            </a:r>
            <a:endParaRPr lang="en-GB" sz="4400" i="1" dirty="0"/>
          </a:p>
        </p:txBody>
      </p:sp>
      <p:sp>
        <p:nvSpPr>
          <p:cNvPr id="12" name="Rectangle 11"/>
          <p:cNvSpPr/>
          <p:nvPr/>
        </p:nvSpPr>
        <p:spPr>
          <a:xfrm>
            <a:off x="4119280" y="4301085"/>
            <a:ext cx="4944081" cy="1754326"/>
          </a:xfrm>
          <a:prstGeom prst="rect">
            <a:avLst/>
          </a:prstGeom>
        </p:spPr>
        <p:txBody>
          <a:bodyPr wrap="square">
            <a:spAutoFit/>
          </a:bodyPr>
          <a:lstStyle/>
          <a:p>
            <a:r>
              <a:rPr lang="en-GB" sz="3600" b="1" dirty="0" smtClean="0"/>
              <a:t>Nelson, New Zealand </a:t>
            </a:r>
            <a:br>
              <a:rPr lang="en-GB" sz="3600" b="1" dirty="0" smtClean="0"/>
            </a:br>
            <a:r>
              <a:rPr lang="en-GB" sz="3600" b="1" dirty="0" smtClean="0"/>
              <a:t/>
            </a:r>
            <a:br>
              <a:rPr lang="en-GB" sz="3600" b="1" dirty="0" smtClean="0"/>
            </a:br>
            <a:endParaRPr lang="en-GB" sz="3600" b="1" dirty="0"/>
          </a:p>
        </p:txBody>
      </p:sp>
      <p:sp>
        <p:nvSpPr>
          <p:cNvPr id="13" name="Rectangle 12"/>
          <p:cNvSpPr/>
          <p:nvPr/>
        </p:nvSpPr>
        <p:spPr>
          <a:xfrm>
            <a:off x="6158502" y="3054718"/>
            <a:ext cx="2576859" cy="769441"/>
          </a:xfrm>
          <a:prstGeom prst="rect">
            <a:avLst/>
          </a:prstGeom>
        </p:spPr>
        <p:txBody>
          <a:bodyPr wrap="none">
            <a:spAutoFit/>
          </a:bodyPr>
          <a:lstStyle/>
          <a:p>
            <a:r>
              <a:rPr lang="en-GB" sz="4400" b="1" dirty="0" smtClean="0"/>
              <a:t>Workshop</a:t>
            </a:r>
            <a:endParaRPr lang="en-GB" sz="4400" dirty="0"/>
          </a:p>
        </p:txBody>
      </p:sp>
      <p:sp>
        <p:nvSpPr>
          <p:cNvPr id="14" name="Rectangle 13"/>
          <p:cNvSpPr/>
          <p:nvPr/>
        </p:nvSpPr>
        <p:spPr>
          <a:xfrm>
            <a:off x="97273" y="6193076"/>
            <a:ext cx="6549589" cy="369332"/>
          </a:xfrm>
          <a:prstGeom prst="rect">
            <a:avLst/>
          </a:prstGeom>
        </p:spPr>
        <p:txBody>
          <a:bodyPr wrap="square">
            <a:spAutoFit/>
          </a:bodyPr>
          <a:lstStyle/>
          <a:p>
            <a:r>
              <a:rPr lang="en-GB" dirty="0" smtClean="0">
                <a:hlinkClick r:id="rId6"/>
              </a:rPr>
              <a:t>http://www.rachelhawkes.com/PandT/Speaking/Speaking.php</a:t>
            </a:r>
            <a:r>
              <a:rPr lang="en-GB" dirty="0" smtClean="0"/>
              <a:t> </a:t>
            </a:r>
            <a:endParaRPr lang="en-GB" dirty="0"/>
          </a:p>
        </p:txBody>
      </p:sp>
      <p:sp>
        <p:nvSpPr>
          <p:cNvPr id="15" name="Rectangle 14"/>
          <p:cNvSpPr/>
          <p:nvPr/>
        </p:nvSpPr>
        <p:spPr>
          <a:xfrm>
            <a:off x="6415301" y="3819512"/>
            <a:ext cx="1957587" cy="646331"/>
          </a:xfrm>
          <a:prstGeom prst="rect">
            <a:avLst/>
          </a:prstGeom>
        </p:spPr>
        <p:txBody>
          <a:bodyPr wrap="none">
            <a:spAutoFit/>
          </a:bodyPr>
          <a:lstStyle/>
          <a:p>
            <a:r>
              <a:rPr lang="en-GB" sz="3600" b="1" dirty="0" smtClean="0"/>
              <a:t>July 2016</a:t>
            </a:r>
            <a:endParaRPr lang="en-GB" sz="3600" dirty="0"/>
          </a:p>
        </p:txBody>
      </p:sp>
    </p:spTree>
    <p:extLst>
      <p:ext uri="{BB962C8B-B14F-4D97-AF65-F5344CB8AC3E}">
        <p14:creationId xmlns:p14="http://schemas.microsoft.com/office/powerpoint/2010/main" val="657577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smtClean="0">
                <a:ln>
                  <a:noFill/>
                </a:ln>
                <a:solidFill>
                  <a:sysClr val="windowText" lastClr="000000"/>
                </a:solidFill>
                <a:effectLst/>
                <a:uLnTx/>
                <a:uFillTx/>
                <a:latin typeface="Calibri"/>
                <a:ea typeface="+mj-ea"/>
                <a:cs typeface="+mj-cs"/>
              </a:rPr>
              <a:t>¿Qué pregunta es?</a:t>
            </a:r>
            <a:endParaRPr kumimoji="0" lang="en-GB" sz="6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4"/>
          <p:cNvSpPr txBox="1">
            <a:spLocks/>
          </p:cNvSpPr>
          <p:nvPr/>
        </p:nvSpPr>
        <p:spPr>
          <a:xfrm>
            <a:off x="457200" y="1600200"/>
            <a:ext cx="8229600" cy="4525963"/>
          </a:xfrm>
          <a:prstGeom prst="rect">
            <a:avLst/>
          </a:prstGeom>
          <a:solidFill>
            <a:srgbClr val="0FA9AD">
              <a:alpha val="20000"/>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Juego al fútbol.</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¡JUEGO AL FÚTBOL!</a:t>
            </a:r>
            <a:endParaRPr kumimoji="0" lang="en-GB" sz="4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3" name="Oval Callout 12"/>
          <p:cNvSpPr/>
          <p:nvPr/>
        </p:nvSpPr>
        <p:spPr>
          <a:xfrm>
            <a:off x="827584" y="3287117"/>
            <a:ext cx="2966922" cy="1152128"/>
          </a:xfrm>
          <a:prstGeom prst="wedgeEllipseCallout">
            <a:avLst>
              <a:gd name="adj1" fmla="val 31501"/>
              <a:gd name="adj2" fmla="val 55285"/>
            </a:avLst>
          </a:prstGeom>
          <a:solidFill>
            <a:srgbClr val="C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white"/>
                </a:solidFill>
                <a:effectLst/>
                <a:uLnTx/>
                <a:uFillTx/>
                <a:latin typeface="Calibri"/>
                <a:ea typeface="+mn-ea"/>
                <a:cs typeface="+mn-cs"/>
              </a:rPr>
              <a:t>¿</a:t>
            </a:r>
            <a:r>
              <a:rPr kumimoji="0" lang="en-GB" sz="5400" b="1" i="0" u="none" strike="noStrike" kern="0" cap="none" spc="0" normalizeH="0" baseline="0" noProof="0" dirty="0" err="1">
                <a:ln>
                  <a:noFill/>
                </a:ln>
                <a:solidFill>
                  <a:prstClr val="white"/>
                </a:solidFill>
                <a:effectLst/>
                <a:uLnTx/>
                <a:uFillTx/>
                <a:latin typeface="Calibri"/>
                <a:ea typeface="+mn-ea"/>
                <a:cs typeface="+mn-cs"/>
              </a:rPr>
              <a:t>Qué</a:t>
            </a:r>
            <a:r>
              <a:rPr kumimoji="0" lang="en-GB" sz="5400" b="1" i="0" u="none" strike="noStrike" kern="0" cap="none" spc="0" normalizeH="0" baseline="0" noProof="0" dirty="0">
                <a:ln>
                  <a:noFill/>
                </a:ln>
                <a:solidFill>
                  <a:prstClr val="white"/>
                </a:solidFill>
                <a:effectLst/>
                <a:uLnTx/>
                <a:uFillTx/>
                <a:latin typeface="Calibri"/>
                <a:ea typeface="+mn-ea"/>
                <a:cs typeface="+mn-cs"/>
              </a:rPr>
              <a:t>?</a:t>
            </a:r>
          </a:p>
        </p:txBody>
      </p:sp>
      <p:sp>
        <p:nvSpPr>
          <p:cNvPr id="14" name="Oval Callout 13"/>
          <p:cNvSpPr/>
          <p:nvPr/>
        </p:nvSpPr>
        <p:spPr>
          <a:xfrm>
            <a:off x="814554" y="3160997"/>
            <a:ext cx="3542986" cy="1404368"/>
          </a:xfrm>
          <a:prstGeom prst="wedgeEllipseCallout">
            <a:avLst>
              <a:gd name="adj1" fmla="val 31501"/>
              <a:gd name="adj2" fmla="val 55285"/>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a:t>
            </a:r>
            <a:r>
              <a:rPr kumimoji="0" lang="en-GB" sz="5400" b="1" i="0" u="none" strike="noStrike" kern="0" cap="none" spc="0" normalizeH="0" baseline="0" noProof="0" dirty="0" err="1">
                <a:ln>
                  <a:noFill/>
                </a:ln>
                <a:solidFill>
                  <a:prstClr val="black"/>
                </a:solidFill>
                <a:effectLst/>
                <a:uLnTx/>
                <a:uFillTx/>
                <a:latin typeface="Calibri"/>
                <a:ea typeface="+mn-ea"/>
                <a:cs typeface="+mn-cs"/>
              </a:rPr>
              <a:t>Cómo</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174" y="3312415"/>
            <a:ext cx="1101532" cy="1101532"/>
          </a:xfrm>
          <a:prstGeom prst="rect">
            <a:avLst/>
          </a:prstGeom>
        </p:spPr>
      </p:pic>
    </p:spTree>
    <p:extLst>
      <p:ext uri="{BB962C8B-B14F-4D97-AF65-F5344CB8AC3E}">
        <p14:creationId xmlns:p14="http://schemas.microsoft.com/office/powerpoint/2010/main" val="120824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smtClean="0">
                <a:ln>
                  <a:noFill/>
                </a:ln>
                <a:solidFill>
                  <a:sysClr val="windowText" lastClr="000000"/>
                </a:solidFill>
                <a:effectLst/>
                <a:uLnTx/>
                <a:uFillTx/>
                <a:latin typeface="Calibri"/>
                <a:ea typeface="+mj-ea"/>
                <a:cs typeface="+mj-cs"/>
              </a:rPr>
              <a:t>¿Qué pregunta es?</a:t>
            </a:r>
            <a:endParaRPr kumimoji="0" lang="en-GB" sz="6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4"/>
          <p:cNvSpPr txBox="1">
            <a:spLocks/>
          </p:cNvSpPr>
          <p:nvPr/>
        </p:nvSpPr>
        <p:spPr>
          <a:xfrm>
            <a:off x="628650" y="1758952"/>
            <a:ext cx="7886700" cy="4351338"/>
          </a:xfrm>
          <a:prstGeom prst="rect">
            <a:avLst/>
          </a:prstGeom>
          <a:solidFill>
            <a:srgbClr val="0FA9AD">
              <a:alpha val="20000"/>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Juego al fútbol.</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¡Es fenomenal!</a:t>
            </a:r>
            <a:endParaRPr kumimoji="0" lang="en-GB" sz="4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3" name="Oval Callout 12"/>
          <p:cNvSpPr/>
          <p:nvPr/>
        </p:nvSpPr>
        <p:spPr>
          <a:xfrm>
            <a:off x="1035402" y="3321896"/>
            <a:ext cx="4091224" cy="1225450"/>
          </a:xfrm>
          <a:prstGeom prst="wedgeEllipseCallout">
            <a:avLst>
              <a:gd name="adj1" fmla="val -31741"/>
              <a:gd name="adj2" fmla="val 60712"/>
            </a:avLst>
          </a:prstGeom>
          <a:solidFill>
            <a:srgbClr val="7030A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uLnTx/>
                <a:uFillTx/>
                <a:latin typeface="Calibri"/>
                <a:ea typeface="+mn-ea"/>
                <a:cs typeface="+mn-cs"/>
              </a:rPr>
              <a:t>¿</a:t>
            </a:r>
            <a:r>
              <a:rPr kumimoji="0" lang="en-GB" sz="4800" b="1" i="0" u="none" strike="noStrike" kern="0" cap="none" spc="0" normalizeH="0" baseline="0" noProof="0" dirty="0" err="1">
                <a:ln>
                  <a:noFill/>
                </a:ln>
                <a:solidFill>
                  <a:prstClr val="white"/>
                </a:solidFill>
                <a:effectLst/>
                <a:uLnTx/>
                <a:uFillTx/>
                <a:latin typeface="Calibri"/>
                <a:ea typeface="+mn-ea"/>
                <a:cs typeface="+mn-cs"/>
              </a:rPr>
              <a:t>Por</a:t>
            </a:r>
            <a:r>
              <a:rPr kumimoji="0" lang="en-GB" sz="4800" b="1" i="0" u="none" strike="noStrike" kern="0" cap="none" spc="0" normalizeH="0" baseline="0" noProof="0" dirty="0">
                <a:ln>
                  <a:noFill/>
                </a:ln>
                <a:solidFill>
                  <a:prstClr val="white"/>
                </a:solidFill>
                <a:effectLst/>
                <a:uLnTx/>
                <a:uFillTx/>
                <a:latin typeface="Calibri"/>
                <a:ea typeface="+mn-ea"/>
                <a:cs typeface="+mn-cs"/>
              </a:rPr>
              <a:t> </a:t>
            </a:r>
            <a:r>
              <a:rPr kumimoji="0" lang="en-GB" sz="4800" b="1" i="0" u="none" strike="noStrike" kern="0" cap="none" spc="0" normalizeH="0" baseline="0" noProof="0" dirty="0" err="1">
                <a:ln>
                  <a:noFill/>
                </a:ln>
                <a:solidFill>
                  <a:prstClr val="white"/>
                </a:solidFill>
                <a:effectLst/>
                <a:uLnTx/>
                <a:uFillTx/>
                <a:latin typeface="Calibri"/>
                <a:ea typeface="+mn-ea"/>
                <a:cs typeface="+mn-cs"/>
              </a:rPr>
              <a:t>qué</a:t>
            </a:r>
            <a:r>
              <a:rPr kumimoji="0" lang="en-GB" sz="4800" b="1" i="0" u="none" strike="noStrike" kern="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57313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smtClean="0">
                <a:ln>
                  <a:noFill/>
                </a:ln>
                <a:solidFill>
                  <a:sysClr val="windowText" lastClr="000000"/>
                </a:solidFill>
                <a:effectLst/>
                <a:uLnTx/>
                <a:uFillTx/>
                <a:latin typeface="Calibri"/>
                <a:ea typeface="+mj-ea"/>
                <a:cs typeface="+mj-cs"/>
              </a:rPr>
              <a:t>¿Qué pregunta es?</a:t>
            </a:r>
            <a:endParaRPr kumimoji="0" lang="en-GB" sz="6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4"/>
          <p:cNvSpPr txBox="1">
            <a:spLocks/>
          </p:cNvSpPr>
          <p:nvPr/>
        </p:nvSpPr>
        <p:spPr>
          <a:xfrm>
            <a:off x="457200" y="1600200"/>
            <a:ext cx="8229600" cy="4525963"/>
          </a:xfrm>
          <a:prstGeom prst="rect">
            <a:avLst/>
          </a:prstGeom>
          <a:solidFill>
            <a:srgbClr val="0FA9AD">
              <a:alpha val="20000"/>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Juego al fútbol.</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con mis amigos.</a:t>
            </a:r>
            <a:endParaRPr kumimoji="0" lang="en-GB" sz="4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3" name="Oval Callout 12"/>
          <p:cNvSpPr/>
          <p:nvPr/>
        </p:nvSpPr>
        <p:spPr>
          <a:xfrm>
            <a:off x="899592" y="2910767"/>
            <a:ext cx="3155121" cy="1904828"/>
          </a:xfrm>
          <a:prstGeom prst="wedgeEllipseCallout">
            <a:avLst>
              <a:gd name="adj1" fmla="val -32784"/>
              <a:gd name="adj2" fmla="val 61057"/>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¿Con </a:t>
            </a:r>
            <a:r>
              <a:rPr kumimoji="0" lang="en-GB" sz="5400" b="1" i="0" u="none" strike="noStrike" kern="0" cap="none" spc="0" normalizeH="0" baseline="0" noProof="0" dirty="0" err="1">
                <a:ln>
                  <a:noFill/>
                </a:ln>
                <a:solidFill>
                  <a:prstClr val="black"/>
                </a:solidFill>
                <a:effectLst/>
                <a:uLnTx/>
                <a:uFillTx/>
                <a:latin typeface="Calibri"/>
                <a:ea typeface="+mn-ea"/>
                <a:cs typeface="+mn-cs"/>
              </a:rPr>
              <a:t>quién</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6459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ysClr val="windowText" lastClr="000000"/>
                </a:solidFill>
                <a:effectLst/>
                <a:uLnTx/>
                <a:uFillTx/>
                <a:latin typeface="Calibri"/>
                <a:ea typeface="+mj-ea"/>
                <a:cs typeface="+mj-cs"/>
              </a:rPr>
              <a:t>¡</a:t>
            </a: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Vamos</a:t>
            </a:r>
            <a:r>
              <a:rPr kumimoji="0" lang="en-GB" sz="4400" b="1" i="0" u="none" strike="noStrike" kern="1200" cap="none" spc="0" normalizeH="0" baseline="0" noProof="0" dirty="0" smtClean="0">
                <a:ln>
                  <a:noFill/>
                </a:ln>
                <a:solidFill>
                  <a:sysClr val="windowText" lastClr="000000"/>
                </a:solidFill>
                <a:effectLst/>
                <a:uLnTx/>
                <a:uFillTx/>
                <a:latin typeface="Calibri"/>
                <a:ea typeface="+mj-ea"/>
                <a:cs typeface="+mj-cs"/>
              </a:rPr>
              <a:t> a </a:t>
            </a: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conversar</a:t>
            </a:r>
            <a:r>
              <a:rPr kumimoji="0" lang="en-GB" sz="4400" b="1" i="0" u="none" strike="noStrike" kern="1200" cap="none" spc="0" normalizeH="0" baseline="0" noProof="0" dirty="0" smtClean="0">
                <a:ln>
                  <a:noFill/>
                </a:ln>
                <a:solidFill>
                  <a:sysClr val="windowText" lastClr="000000"/>
                </a:solidFill>
                <a:effectLst/>
                <a:uLnTx/>
                <a:uFillTx/>
                <a:latin typeface="Calibri"/>
                <a:ea typeface="+mj-ea"/>
                <a:cs typeface="+mj-cs"/>
              </a:rPr>
              <a:t>!</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4"/>
          <p:cNvSpPr txBox="1">
            <a:spLocks/>
          </p:cNvSpPr>
          <p:nvPr/>
        </p:nvSpPr>
        <p:spPr>
          <a:xfrm>
            <a:off x="457200" y="980729"/>
            <a:ext cx="8229600" cy="3816424"/>
          </a:xfrm>
          <a:prstGeom prst="rect">
            <a:avLst/>
          </a:prstGeom>
          <a:solidFill>
            <a:srgbClr val="4BACC6">
              <a:lumMod val="75000"/>
            </a:srgbClr>
          </a:solidFill>
        </p:spPr>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Aprendo el español.</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 </a:t>
            </a:r>
            <a:endParaRPr kumimoji="0" lang="en-GB" sz="48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graphicFrame>
        <p:nvGraphicFramePr>
          <p:cNvPr id="13" name="Table 12"/>
          <p:cNvGraphicFramePr>
            <a:graphicFrameLocks noGrp="1"/>
          </p:cNvGraphicFramePr>
          <p:nvPr>
            <p:extLst/>
          </p:nvPr>
        </p:nvGraphicFramePr>
        <p:xfrm>
          <a:off x="251521" y="4869160"/>
          <a:ext cx="8568951" cy="1889760"/>
        </p:xfrm>
        <a:graphic>
          <a:graphicData uri="http://schemas.openxmlformats.org/drawingml/2006/table">
            <a:tbl>
              <a:tblPr firstRow="1" bandRow="1"/>
              <a:tblGrid>
                <a:gridCol w="2856317"/>
                <a:gridCol w="2856317"/>
                <a:gridCol w="2856317"/>
              </a:tblGrid>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GB" sz="2800" b="1" dirty="0" smtClean="0"/>
                        <a:t>con mi </a:t>
                      </a:r>
                      <a:r>
                        <a:rPr lang="en-GB" sz="2800" b="1" dirty="0" err="1" smtClean="0"/>
                        <a:t>clase</a:t>
                      </a:r>
                      <a:endParaRPr lang="en-GB" sz="28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GB" sz="2800" b="1" dirty="0" smtClean="0"/>
                        <a:t>¡APRENDO EL ESPAÑOL!</a:t>
                      </a:r>
                      <a:endParaRPr lang="en-GB" sz="28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GB" sz="2800" b="1" dirty="0" smtClean="0"/>
                        <a:t>el </a:t>
                      </a:r>
                      <a:r>
                        <a:rPr lang="en-GB" sz="2800" b="1" dirty="0" err="1" smtClean="0"/>
                        <a:t>viernes</a:t>
                      </a:r>
                      <a:endParaRPr lang="en-GB" sz="28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GB" sz="2800" b="1" dirty="0" smtClean="0"/>
                        <a:t>en el </a:t>
                      </a:r>
                      <a:r>
                        <a:rPr lang="en-GB" sz="2800" b="1" dirty="0" err="1" smtClean="0"/>
                        <a:t>colegio</a:t>
                      </a:r>
                      <a:endParaRPr lang="en-GB" sz="28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GB" sz="2800"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GB" sz="2800" b="1" dirty="0" smtClean="0"/>
                        <a:t>¡</a:t>
                      </a:r>
                      <a:r>
                        <a:rPr lang="en-GB" sz="2800" b="1" dirty="0" err="1" smtClean="0"/>
                        <a:t>Es</a:t>
                      </a:r>
                      <a:r>
                        <a:rPr lang="en-GB" sz="2800" b="1" dirty="0" smtClean="0"/>
                        <a:t> </a:t>
                      </a:r>
                      <a:r>
                        <a:rPr lang="en-GB" sz="2800" b="1" dirty="0" err="1" smtClean="0"/>
                        <a:t>muy</a:t>
                      </a:r>
                      <a:r>
                        <a:rPr lang="en-GB" sz="2800" b="1" dirty="0" smtClean="0"/>
                        <a:t> </a:t>
                      </a:r>
                      <a:r>
                        <a:rPr lang="en-GB" sz="2800" b="1" dirty="0" err="1" smtClean="0"/>
                        <a:t>importante</a:t>
                      </a:r>
                      <a:r>
                        <a:rPr lang="en-GB" sz="2800" b="1" dirty="0" smtClean="0"/>
                        <a:t>!</a:t>
                      </a:r>
                      <a:endParaRPr lang="en-GB" sz="2800" b="1"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14" name="Oval Callout 13"/>
          <p:cNvSpPr/>
          <p:nvPr/>
        </p:nvSpPr>
        <p:spPr>
          <a:xfrm>
            <a:off x="925251" y="1809032"/>
            <a:ext cx="3155121" cy="1904828"/>
          </a:xfrm>
          <a:prstGeom prst="wedgeEllipseCallout">
            <a:avLst>
              <a:gd name="adj1" fmla="val -32784"/>
              <a:gd name="adj2" fmla="val 61057"/>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¿Con </a:t>
            </a:r>
            <a:r>
              <a:rPr kumimoji="0" lang="en-GB" sz="5400" b="1" i="0" u="none" strike="noStrike" kern="0" cap="none" spc="0" normalizeH="0" baseline="0" noProof="0" dirty="0" err="1">
                <a:ln>
                  <a:noFill/>
                </a:ln>
                <a:solidFill>
                  <a:prstClr val="black"/>
                </a:solidFill>
                <a:effectLst/>
                <a:uLnTx/>
                <a:uFillTx/>
                <a:latin typeface="Calibri"/>
                <a:ea typeface="+mn-ea"/>
                <a:cs typeface="+mn-cs"/>
              </a:rPr>
              <a:t>quién</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969" y="5114369"/>
            <a:ext cx="474871" cy="474871"/>
          </a:xfrm>
          <a:prstGeom prst="rect">
            <a:avLst/>
          </a:prstGeom>
        </p:spPr>
      </p:pic>
      <p:sp>
        <p:nvSpPr>
          <p:cNvPr id="16" name="Oval Callout 15"/>
          <p:cNvSpPr/>
          <p:nvPr/>
        </p:nvSpPr>
        <p:spPr>
          <a:xfrm>
            <a:off x="827584" y="2123729"/>
            <a:ext cx="3995936" cy="1469186"/>
          </a:xfrm>
          <a:prstGeom prst="wedgeEllipseCallout">
            <a:avLst>
              <a:gd name="adj1" fmla="val 31501"/>
              <a:gd name="adj2" fmla="val 55285"/>
            </a:avLst>
          </a:prstGeom>
          <a:solidFill>
            <a:srgbClr val="00B05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a:t>
            </a:r>
            <a:r>
              <a:rPr kumimoji="0" lang="en-GB" sz="5400" b="1" i="0" u="none" strike="noStrike" kern="0" cap="none" spc="0" normalizeH="0" baseline="0" noProof="0" dirty="0" err="1">
                <a:ln>
                  <a:noFill/>
                </a:ln>
                <a:solidFill>
                  <a:prstClr val="black"/>
                </a:solidFill>
                <a:effectLst/>
                <a:uLnTx/>
                <a:uFillTx/>
                <a:latin typeface="Calibri"/>
                <a:ea typeface="+mn-ea"/>
                <a:cs typeface="+mn-cs"/>
              </a:rPr>
              <a:t>Dónde</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116" y="6050473"/>
            <a:ext cx="474871" cy="474871"/>
          </a:xfrm>
          <a:prstGeom prst="rect">
            <a:avLst/>
          </a:prstGeom>
        </p:spPr>
      </p:pic>
      <p:sp>
        <p:nvSpPr>
          <p:cNvPr id="18" name="Oval Callout 17"/>
          <p:cNvSpPr/>
          <p:nvPr/>
        </p:nvSpPr>
        <p:spPr>
          <a:xfrm>
            <a:off x="850921" y="2185382"/>
            <a:ext cx="4446783" cy="1152128"/>
          </a:xfrm>
          <a:prstGeom prst="wedgeEllipseCallout">
            <a:avLst>
              <a:gd name="adj1" fmla="val 31501"/>
              <a:gd name="adj2" fmla="val 55285"/>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a:t>
            </a:r>
            <a:r>
              <a:rPr kumimoji="0" lang="en-GB" sz="5400" b="1" i="0" u="none" strike="noStrike" kern="0" cap="none" spc="0" normalizeH="0" baseline="0" noProof="0" dirty="0" err="1">
                <a:ln>
                  <a:noFill/>
                </a:ln>
                <a:solidFill>
                  <a:prstClr val="black"/>
                </a:solidFill>
                <a:effectLst/>
                <a:uLnTx/>
                <a:uFillTx/>
                <a:latin typeface="Calibri"/>
                <a:ea typeface="+mn-ea"/>
                <a:cs typeface="+mn-cs"/>
              </a:rPr>
              <a:t>Cuándo</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929" y="5114369"/>
            <a:ext cx="474871" cy="474871"/>
          </a:xfrm>
          <a:prstGeom prst="rect">
            <a:avLst/>
          </a:prstGeom>
        </p:spPr>
      </p:pic>
      <p:sp>
        <p:nvSpPr>
          <p:cNvPr id="20" name="Oval Callout 19"/>
          <p:cNvSpPr/>
          <p:nvPr/>
        </p:nvSpPr>
        <p:spPr>
          <a:xfrm>
            <a:off x="816623" y="2088482"/>
            <a:ext cx="3542986" cy="1404368"/>
          </a:xfrm>
          <a:prstGeom prst="wedgeEllipseCallout">
            <a:avLst>
              <a:gd name="adj1" fmla="val 31501"/>
              <a:gd name="adj2" fmla="val 55285"/>
            </a:avLst>
          </a:prstGeom>
          <a:solidFill>
            <a:srgbClr val="FFC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a:t>
            </a:r>
            <a:r>
              <a:rPr kumimoji="0" lang="en-GB" sz="5400" b="1" i="0" u="none" strike="noStrike" kern="0" cap="none" spc="0" normalizeH="0" baseline="0" noProof="0" dirty="0" err="1">
                <a:ln>
                  <a:noFill/>
                </a:ln>
                <a:solidFill>
                  <a:prstClr val="black"/>
                </a:solidFill>
                <a:effectLst/>
                <a:uLnTx/>
                <a:uFillTx/>
                <a:latin typeface="Calibri"/>
                <a:ea typeface="+mn-ea"/>
                <a:cs typeface="+mn-cs"/>
              </a:rPr>
              <a:t>Cómo</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449" y="5229200"/>
            <a:ext cx="474871" cy="474871"/>
          </a:xfrm>
          <a:prstGeom prst="rect">
            <a:avLst/>
          </a:prstGeom>
        </p:spPr>
      </p:pic>
      <p:sp>
        <p:nvSpPr>
          <p:cNvPr id="22" name="Oval Callout 21"/>
          <p:cNvSpPr/>
          <p:nvPr/>
        </p:nvSpPr>
        <p:spPr>
          <a:xfrm>
            <a:off x="925251" y="2219010"/>
            <a:ext cx="4091224" cy="1225450"/>
          </a:xfrm>
          <a:prstGeom prst="wedgeEllipseCallout">
            <a:avLst>
              <a:gd name="adj1" fmla="val -31741"/>
              <a:gd name="adj2" fmla="val 60712"/>
            </a:avLst>
          </a:prstGeom>
          <a:solidFill>
            <a:srgbClr val="7030A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uLnTx/>
                <a:uFillTx/>
                <a:latin typeface="Calibri"/>
                <a:ea typeface="+mn-ea"/>
                <a:cs typeface="+mn-cs"/>
              </a:rPr>
              <a:t>¿</a:t>
            </a:r>
            <a:r>
              <a:rPr kumimoji="0" lang="en-GB" sz="4800" b="1" i="0" u="none" strike="noStrike" kern="0" cap="none" spc="0" normalizeH="0" baseline="0" noProof="0" dirty="0" err="1">
                <a:ln>
                  <a:noFill/>
                </a:ln>
                <a:solidFill>
                  <a:prstClr val="white"/>
                </a:solidFill>
                <a:effectLst/>
                <a:uLnTx/>
                <a:uFillTx/>
                <a:latin typeface="Calibri"/>
                <a:ea typeface="+mn-ea"/>
                <a:cs typeface="+mn-cs"/>
              </a:rPr>
              <a:t>Por</a:t>
            </a:r>
            <a:r>
              <a:rPr kumimoji="0" lang="en-GB" sz="4800" b="1" i="0" u="none" strike="noStrike" kern="0" cap="none" spc="0" normalizeH="0" baseline="0" noProof="0" dirty="0">
                <a:ln>
                  <a:noFill/>
                </a:ln>
                <a:solidFill>
                  <a:prstClr val="white"/>
                </a:solidFill>
                <a:effectLst/>
                <a:uLnTx/>
                <a:uFillTx/>
                <a:latin typeface="Calibri"/>
                <a:ea typeface="+mn-ea"/>
                <a:cs typeface="+mn-cs"/>
              </a:rPr>
              <a:t> </a:t>
            </a:r>
            <a:r>
              <a:rPr kumimoji="0" lang="en-GB" sz="4800" b="1" i="0" u="none" strike="noStrike" kern="0" cap="none" spc="0" normalizeH="0" baseline="0" noProof="0" dirty="0" err="1">
                <a:ln>
                  <a:noFill/>
                </a:ln>
                <a:solidFill>
                  <a:prstClr val="white"/>
                </a:solidFill>
                <a:effectLst/>
                <a:uLnTx/>
                <a:uFillTx/>
                <a:latin typeface="Calibri"/>
                <a:ea typeface="+mn-ea"/>
                <a:cs typeface="+mn-cs"/>
              </a:rPr>
              <a:t>qué</a:t>
            </a:r>
            <a:r>
              <a:rPr kumimoji="0" lang="en-GB" sz="4800" b="1" i="0" u="none" strike="noStrike" kern="0" cap="none" spc="0" normalizeH="0" baseline="0" noProof="0" dirty="0">
                <a:ln>
                  <a:noFill/>
                </a:ln>
                <a:solidFill>
                  <a:prstClr val="white"/>
                </a:solidFill>
                <a:effectLst/>
                <a:uLnTx/>
                <a:uFillTx/>
                <a:latin typeface="Calibri"/>
                <a:ea typeface="+mn-ea"/>
                <a:cs typeface="+mn-cs"/>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2270" y="5990367"/>
            <a:ext cx="474871" cy="474871"/>
          </a:xfrm>
          <a:prstGeom prst="rect">
            <a:avLst/>
          </a:prstGeom>
        </p:spPr>
      </p:pic>
    </p:spTree>
    <p:extLst>
      <p:ext uri="{BB962C8B-B14F-4D97-AF65-F5344CB8AC3E}">
        <p14:creationId xmlns:p14="http://schemas.microsoft.com/office/powerpoint/2010/main" val="417286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8" grpId="0" animBg="1"/>
      <p:bldP spid="18" grpId="1" animBg="1"/>
      <p:bldP spid="20" grpId="0" animBg="1"/>
      <p:bldP spid="20" grpId="1"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946040" y="395901"/>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Rosa.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David.</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Felipe.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7898" y="575423"/>
            <a:ext cx="2852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095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9056"/>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7866264" y="387809"/>
          <a:ext cx="1073604" cy="1051560"/>
        </p:xfrm>
        <a:graphic>
          <a:graphicData uri="http://schemas.openxmlformats.org/drawingml/2006/table">
            <a:tbl>
              <a:tblPr/>
              <a:tblGrid>
                <a:gridCol w="1073604"/>
              </a:tblGrid>
              <a:tr h="350308">
                <a:tc>
                  <a:txBody>
                    <a:bodyPr/>
                    <a:lstStyle/>
                    <a:p>
                      <a:pPr algn="l">
                        <a:lnSpc>
                          <a:spcPct val="115000"/>
                        </a:lnSpc>
                        <a:spcAft>
                          <a:spcPts val="0"/>
                        </a:spcAft>
                      </a:pPr>
                      <a:r>
                        <a:rPr lang="en-GB" sz="2000" b="1" dirty="0" smtClean="0">
                          <a:latin typeface="Calibri" pitchFamily="34" charset="0"/>
                          <a:ea typeface="Calibri"/>
                          <a:cs typeface="Times New Roman"/>
                        </a:rPr>
                        <a:t>11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13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12 </a:t>
                      </a:r>
                      <a:r>
                        <a:rPr lang="en-GB" sz="2000" b="1" dirty="0" err="1" smtClean="0">
                          <a:latin typeface="Calibri" pitchFamily="34" charset="0"/>
                          <a:ea typeface="Calibri"/>
                          <a:cs typeface="Times New Roman"/>
                        </a:rPr>
                        <a:t>años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3" name="Rectangle 1"/>
          <p:cNvSpPr>
            <a:spLocks noChangeArrowheads="1"/>
          </p:cNvSpPr>
          <p:nvPr/>
        </p:nvSpPr>
        <p:spPr bwMode="auto">
          <a:xfrm>
            <a:off x="279041" y="1815509"/>
            <a:ext cx="365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graphicFrame>
        <p:nvGraphicFramePr>
          <p:cNvPr id="9" name="Table 8"/>
          <p:cNvGraphicFramePr>
            <a:graphicFrameLocks noGrp="1"/>
          </p:cNvGraphicFramePr>
          <p:nvPr>
            <p:extLst/>
          </p:nvPr>
        </p:nvGraphicFramePr>
        <p:xfrm>
          <a:off x="3874727" y="1576319"/>
          <a:ext cx="1928813" cy="1051560"/>
        </p:xfrm>
        <a:graphic>
          <a:graphicData uri="http://schemas.openxmlformats.org/drawingml/2006/table">
            <a:tbl>
              <a:tblPr/>
              <a:tblGrid>
                <a:gridCol w="1928813"/>
              </a:tblGrid>
              <a:tr h="350308">
                <a:tc>
                  <a:txBody>
                    <a:bodyPr/>
                    <a:lstStyle/>
                    <a:p>
                      <a:pPr algn="l">
                        <a:lnSpc>
                          <a:spcPct val="115000"/>
                        </a:lnSpc>
                        <a:spcAft>
                          <a:spcPts val="0"/>
                        </a:spcAft>
                      </a:pPr>
                      <a:r>
                        <a:rPr lang="en-GB" sz="2000" b="1" dirty="0" smtClean="0">
                          <a:latin typeface="Calibri" pitchFamily="34" charset="0"/>
                          <a:ea typeface="Calibri"/>
                          <a:cs typeface="Times New Roman"/>
                        </a:rPr>
                        <a:t>20 de</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diciembre</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 de </a:t>
                      </a:r>
                      <a:r>
                        <a:rPr lang="en-GB" sz="2000" b="1" dirty="0" err="1" smtClean="0">
                          <a:latin typeface="Calibri" pitchFamily="34" charset="0"/>
                          <a:ea typeface="Calibri"/>
                          <a:cs typeface="Times New Roman"/>
                        </a:rPr>
                        <a:t>enero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31 de </a:t>
                      </a:r>
                      <a:r>
                        <a:rPr lang="en-GB" sz="2000" b="1" dirty="0" err="1" smtClean="0">
                          <a:latin typeface="Calibri" pitchFamily="34" charset="0"/>
                          <a:ea typeface="Calibri"/>
                          <a:cs typeface="Times New Roman"/>
                        </a:rPr>
                        <a:t>julio</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4" name="Rectangle 1"/>
          <p:cNvSpPr>
            <a:spLocks noChangeArrowheads="1"/>
          </p:cNvSpPr>
          <p:nvPr/>
        </p:nvSpPr>
        <p:spPr bwMode="auto">
          <a:xfrm>
            <a:off x="242218" y="4503984"/>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graphicFrame>
        <p:nvGraphicFramePr>
          <p:cNvPr id="11" name="Table 10"/>
          <p:cNvGraphicFramePr>
            <a:graphicFrameLocks noGrp="1"/>
          </p:cNvGraphicFramePr>
          <p:nvPr>
            <p:extLst/>
          </p:nvPr>
        </p:nvGraphicFramePr>
        <p:xfrm>
          <a:off x="1015414" y="4271160"/>
          <a:ext cx="2071688" cy="1051560"/>
        </p:xfrm>
        <a:graphic>
          <a:graphicData uri="http://schemas.openxmlformats.org/drawingml/2006/table">
            <a:tbl>
              <a:tblPr/>
              <a:tblGrid>
                <a:gridCol w="2071688"/>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dirty="0" smtClean="0">
                          <a:latin typeface="Calibri" pitchFamily="34" charset="0"/>
                          <a:ea typeface="Calibri"/>
                          <a:cs typeface="Times New Roman"/>
                        </a:rPr>
                        <a:t>/</a:t>
                      </a:r>
                      <a:r>
                        <a:rPr lang="en-GB" sz="2000" b="1" dirty="0" err="1" smtClean="0">
                          <a:latin typeface="Calibri" pitchFamily="34" charset="0"/>
                          <a:ea typeface="Calibri"/>
                          <a:cs typeface="Times New Roman"/>
                        </a:rPr>
                        <a:t>francesa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inglesa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mexicano</a:t>
                      </a:r>
                      <a:r>
                        <a:rPr lang="en-GB" sz="2000" b="1" dirty="0" smtClean="0">
                          <a:latin typeface="Calibri" pitchFamily="34" charset="0"/>
                          <a:ea typeface="Calibri"/>
                          <a:cs typeface="Times New Roman"/>
                        </a:rPr>
                        <a:t>/a.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5" name="Rectangle 1"/>
          <p:cNvSpPr>
            <a:spLocks noChangeArrowheads="1"/>
          </p:cNvSpPr>
          <p:nvPr/>
        </p:nvSpPr>
        <p:spPr bwMode="auto">
          <a:xfrm>
            <a:off x="3157530" y="3036376"/>
            <a:ext cx="1458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endParaRPr lang="en-GB" altLang="en-US" sz="2800" dirty="0" smtClean="0">
              <a:solidFill>
                <a:prstClr val="black"/>
              </a:solidFill>
              <a:latin typeface="Calibri" panose="020F0502020204030204" pitchFamily="34" charset="0"/>
            </a:endParaRPr>
          </a:p>
        </p:txBody>
      </p:sp>
      <p:graphicFrame>
        <p:nvGraphicFramePr>
          <p:cNvPr id="13" name="Table 12"/>
          <p:cNvGraphicFramePr>
            <a:graphicFrameLocks noGrp="1"/>
          </p:cNvGraphicFramePr>
          <p:nvPr>
            <p:extLst/>
          </p:nvPr>
        </p:nvGraphicFramePr>
        <p:xfrm>
          <a:off x="4589102" y="2828174"/>
          <a:ext cx="1357313" cy="1051560"/>
        </p:xfrm>
        <a:graphic>
          <a:graphicData uri="http://schemas.openxmlformats.org/drawingml/2006/table">
            <a:tbl>
              <a:tblPr/>
              <a:tblGrid>
                <a:gridCol w="135731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Francia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Jamaica</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México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981"/>
            <a:ext cx="1190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endParaRPr lang="en-GB" altLang="en-US" sz="2800" dirty="0" smtClean="0">
              <a:solidFill>
                <a:prstClr val="black"/>
              </a:solidFill>
              <a:latin typeface="Calibri" panose="020F0502020204030204" pitchFamily="34" charset="0"/>
            </a:endParaRPr>
          </a:p>
        </p:txBody>
      </p:sp>
      <p:graphicFrame>
        <p:nvGraphicFramePr>
          <p:cNvPr id="17" name="Table 16"/>
          <p:cNvGraphicFramePr>
            <a:graphicFrameLocks noGrp="1"/>
          </p:cNvGraphicFramePr>
          <p:nvPr>
            <p:extLst/>
          </p:nvPr>
        </p:nvGraphicFramePr>
        <p:xfrm>
          <a:off x="7017977" y="1576319"/>
          <a:ext cx="1285875" cy="1051560"/>
        </p:xfrm>
        <a:graphic>
          <a:graphicData uri="http://schemas.openxmlformats.org/drawingml/2006/table">
            <a:tbl>
              <a:tblPr/>
              <a:tblGrid>
                <a:gridCol w="1285875"/>
              </a:tblGrid>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gato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tres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peces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un </a:t>
                      </a:r>
                      <a:r>
                        <a:rPr lang="en-GB" sz="2000" b="1" dirty="0" err="1" smtClean="0">
                          <a:latin typeface="Calibri" pitchFamily="34" charset="0"/>
                          <a:ea typeface="Calibri"/>
                          <a:cs typeface="Times New Roman"/>
                        </a:rPr>
                        <a:t>perro</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19" name="Rectangle 1"/>
          <p:cNvSpPr>
            <a:spLocks noChangeArrowheads="1"/>
          </p:cNvSpPr>
          <p:nvPr/>
        </p:nvSpPr>
        <p:spPr bwMode="auto">
          <a:xfrm>
            <a:off x="8244889" y="1767084"/>
            <a:ext cx="37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y</a:t>
            </a:r>
            <a:endParaRPr lang="en-GB" altLang="en-US" sz="2800" smtClean="0">
              <a:solidFill>
                <a:prstClr val="black"/>
              </a:solidFill>
              <a:latin typeface="Calibri" panose="020F0502020204030204" pitchFamily="34" charset="0"/>
            </a:endParaRPr>
          </a:p>
        </p:txBody>
      </p:sp>
      <p:graphicFrame>
        <p:nvGraphicFramePr>
          <p:cNvPr id="19" name="Table 18"/>
          <p:cNvGraphicFramePr>
            <a:graphicFrameLocks noGrp="1"/>
          </p:cNvGraphicFramePr>
          <p:nvPr>
            <p:extLst/>
          </p:nvPr>
        </p:nvGraphicFramePr>
        <p:xfrm>
          <a:off x="374290" y="2756736"/>
          <a:ext cx="2786062" cy="1051560"/>
        </p:xfrm>
        <a:graphic>
          <a:graphicData uri="http://schemas.openxmlformats.org/drawingml/2006/table">
            <a:tbl>
              <a:tblPr/>
              <a:tblGrid>
                <a:gridCol w="2786062"/>
              </a:tblGrid>
              <a:tr h="350308">
                <a:tc>
                  <a:txBody>
                    <a:bodyPr/>
                    <a:lstStyle/>
                    <a:p>
                      <a:pPr algn="l">
                        <a:lnSpc>
                          <a:spcPct val="115000"/>
                        </a:lnSpc>
                        <a:spcAft>
                          <a:spcPts val="0"/>
                        </a:spcAft>
                      </a:pPr>
                      <a:r>
                        <a:rPr lang="en-GB" sz="2000" b="1" dirty="0" smtClean="0">
                          <a:latin typeface="Calibri" pitchFamily="34" charset="0"/>
                          <a:ea typeface="Calibri"/>
                          <a:cs typeface="Times New Roman"/>
                        </a:rPr>
                        <a:t>dos </a:t>
                      </a:r>
                      <a:r>
                        <a:rPr lang="en-GB" sz="2000" b="1" dirty="0" err="1" smtClean="0">
                          <a:latin typeface="Calibri" pitchFamily="34" charset="0"/>
                          <a:ea typeface="Calibri"/>
                          <a:cs typeface="Times New Roman"/>
                        </a:rPr>
                        <a:t>conejillos</a:t>
                      </a:r>
                      <a:r>
                        <a:rPr lang="en-GB" sz="2000" b="1" baseline="0" dirty="0" smtClean="0">
                          <a:latin typeface="Calibri" pitchFamily="34" charset="0"/>
                          <a:ea typeface="Calibri"/>
                          <a:cs typeface="Times New Roman"/>
                        </a:rPr>
                        <a:t> de </a:t>
                      </a:r>
                      <a:r>
                        <a:rPr lang="en-GB" sz="2000" b="1" baseline="0" dirty="0" err="1" smtClean="0">
                          <a:latin typeface="Calibri" pitchFamily="34" charset="0"/>
                          <a:ea typeface="Calibri"/>
                          <a:cs typeface="Times New Roman"/>
                        </a:rPr>
                        <a:t>Indias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una</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serpiente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nada </a:t>
                      </a:r>
                      <a:r>
                        <a:rPr lang="en-GB" sz="2000" b="1" dirty="0" err="1" smtClean="0">
                          <a:latin typeface="Calibri" pitchFamily="34" charset="0"/>
                          <a:ea typeface="Calibri"/>
                          <a:cs typeface="Times New Roman"/>
                        </a:rPr>
                        <a:t>más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30" name="Rectangle 1"/>
          <p:cNvSpPr>
            <a:spLocks noChangeArrowheads="1"/>
          </p:cNvSpPr>
          <p:nvPr/>
        </p:nvSpPr>
        <p:spPr bwMode="auto">
          <a:xfrm>
            <a:off x="5997435" y="3048784"/>
            <a:ext cx="795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graphicFrame>
        <p:nvGraphicFramePr>
          <p:cNvPr id="21" name="Table 20"/>
          <p:cNvGraphicFramePr>
            <a:graphicFrameLocks noGrp="1"/>
          </p:cNvGraphicFramePr>
          <p:nvPr>
            <p:extLst/>
          </p:nvPr>
        </p:nvGraphicFramePr>
        <p:xfrm>
          <a:off x="6756038" y="2815104"/>
          <a:ext cx="1785938" cy="1051560"/>
        </p:xfrm>
        <a:graphic>
          <a:graphicData uri="http://schemas.openxmlformats.org/drawingml/2006/table">
            <a:tbl>
              <a:tblPr/>
              <a:tblGrid>
                <a:gridCol w="1785938"/>
              </a:tblGrid>
              <a:tr h="350308">
                <a:tc>
                  <a:txBody>
                    <a:bodyPr/>
                    <a:lstStyle/>
                    <a:p>
                      <a:pPr algn="l">
                        <a:lnSpc>
                          <a:spcPct val="115000"/>
                        </a:lnSpc>
                        <a:spcAft>
                          <a:spcPts val="0"/>
                        </a:spcAft>
                      </a:pPr>
                      <a:r>
                        <a:rPr lang="en-GB" sz="2000" b="1" dirty="0" smtClean="0">
                          <a:latin typeface="Calibri" pitchFamily="34" charset="0"/>
                          <a:ea typeface="Calibri"/>
                          <a:cs typeface="Times New Roman"/>
                        </a:rPr>
                        <a:t>mi </a:t>
                      </a:r>
                      <a:r>
                        <a:rPr lang="en-GB" sz="2000" b="1" dirty="0" err="1" smtClean="0">
                          <a:latin typeface="Calibri" pitchFamily="34" charset="0"/>
                          <a:ea typeface="Calibri"/>
                          <a:cs typeface="Times New Roman"/>
                        </a:rPr>
                        <a:t>familia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baseline="0" dirty="0" smtClean="0">
                          <a:latin typeface="Calibri" pitchFamily="34" charset="0"/>
                          <a:ea typeface="Calibri"/>
                          <a:cs typeface="Times New Roman"/>
                        </a:rPr>
                        <a:t> padres.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mis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animales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41" name="Rectangle 1"/>
          <p:cNvSpPr>
            <a:spLocks noChangeArrowheads="1"/>
          </p:cNvSpPr>
          <p:nvPr/>
        </p:nvSpPr>
        <p:spPr bwMode="auto">
          <a:xfrm>
            <a:off x="3070635" y="4454602"/>
            <a:ext cx="1435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endParaRPr lang="en-GB" altLang="en-US" sz="2800" dirty="0" smtClean="0">
              <a:solidFill>
                <a:prstClr val="black"/>
              </a:solidFill>
              <a:latin typeface="Calibri" panose="020F0502020204030204" pitchFamily="34" charset="0"/>
            </a:endParaRPr>
          </a:p>
        </p:txBody>
      </p:sp>
      <p:graphicFrame>
        <p:nvGraphicFramePr>
          <p:cNvPr id="23" name="Table 22"/>
          <p:cNvGraphicFramePr>
            <a:graphicFrameLocks noGrp="1"/>
          </p:cNvGraphicFramePr>
          <p:nvPr>
            <p:extLst/>
          </p:nvPr>
        </p:nvGraphicFramePr>
        <p:xfrm>
          <a:off x="4517665" y="4219506"/>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francés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alemán</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inglés</a:t>
                      </a:r>
                      <a:r>
                        <a:rPr lang="en-GB" sz="2000" b="1" baseline="0" dirty="0" smtClean="0">
                          <a:latin typeface="Calibri" pitchFamily="34" charset="0"/>
                          <a:ea typeface="Calibri"/>
                          <a:cs typeface="Times New Roman"/>
                        </a:rPr>
                        <a:t> y </a:t>
                      </a:r>
                      <a:r>
                        <a:rPr lang="en-GB" sz="2000" b="1" baseline="0" dirty="0" err="1" smtClean="0">
                          <a:latin typeface="Calibri" pitchFamily="34" charset="0"/>
                          <a:ea typeface="Calibri"/>
                          <a:cs typeface="Times New Roman"/>
                        </a:rPr>
                        <a:t>español</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solo </a:t>
                      </a:r>
                      <a:r>
                        <a:rPr lang="en-GB" sz="2000" b="1" dirty="0" err="1" smtClean="0">
                          <a:latin typeface="Calibri" pitchFamily="34" charset="0"/>
                          <a:ea typeface="Calibri"/>
                          <a:cs typeface="Times New Roman"/>
                        </a:rPr>
                        <a:t>español</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2" name="Rectangle 1"/>
          <p:cNvSpPr>
            <a:spLocks noChangeArrowheads="1"/>
          </p:cNvSpPr>
          <p:nvPr/>
        </p:nvSpPr>
        <p:spPr bwMode="auto">
          <a:xfrm>
            <a:off x="374290" y="5659841"/>
            <a:ext cx="560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smtClean="0">
                <a:solidFill>
                  <a:prstClr val="black"/>
                </a:solidFill>
                <a:latin typeface="Calibri" panose="020F0502020204030204" pitchFamily="34" charset="0"/>
                <a:cs typeface="Times New Roman" panose="02020603050405020304" pitchFamily="18" charset="0"/>
              </a:rPr>
              <a:t>En el futuro me gustaría vivir en</a:t>
            </a:r>
            <a:endParaRPr lang="en-GB" altLang="en-US" sz="2800" smtClean="0">
              <a:solidFill>
                <a:prstClr val="black"/>
              </a:solidFill>
              <a:latin typeface="Calibri" panose="020F0502020204030204" pitchFamily="34" charset="0"/>
            </a:endParaRPr>
          </a:p>
        </p:txBody>
      </p:sp>
      <p:graphicFrame>
        <p:nvGraphicFramePr>
          <p:cNvPr id="25" name="Table 24"/>
          <p:cNvGraphicFramePr>
            <a:graphicFrameLocks noGrp="1"/>
          </p:cNvGraphicFramePr>
          <p:nvPr>
            <p:extLst/>
          </p:nvPr>
        </p:nvGraphicFramePr>
        <p:xfrm>
          <a:off x="5874978" y="5401241"/>
          <a:ext cx="2643187" cy="1051560"/>
        </p:xfrm>
        <a:graphic>
          <a:graphicData uri="http://schemas.openxmlformats.org/drawingml/2006/table">
            <a:tbl>
              <a:tblPr/>
              <a:tblGrid>
                <a:gridCol w="2643187"/>
              </a:tblGrid>
              <a:tr h="350308">
                <a:tc>
                  <a:txBody>
                    <a:bodyPr/>
                    <a:lstStyle/>
                    <a:p>
                      <a:pPr algn="l">
                        <a:lnSpc>
                          <a:spcPct val="115000"/>
                        </a:lnSpc>
                        <a:spcAft>
                          <a:spcPts val="0"/>
                        </a:spcAft>
                      </a:pPr>
                      <a:r>
                        <a:rPr lang="en-GB" sz="2000" b="1" dirty="0" smtClean="0">
                          <a:latin typeface="Calibri" pitchFamily="34" charset="0"/>
                          <a:ea typeface="Calibri"/>
                          <a:cs typeface="Times New Roman"/>
                        </a:rPr>
                        <a:t>los </a:t>
                      </a:r>
                      <a:r>
                        <a:rPr lang="en-GB" sz="2000" b="1" dirty="0" err="1" smtClean="0">
                          <a:latin typeface="Calibri" pitchFamily="34" charset="0"/>
                          <a:ea typeface="Calibri"/>
                          <a:cs typeface="Times New Roman"/>
                        </a:rPr>
                        <a:t>Estados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Unidos</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Escocia</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el</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Perú</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graphicFrame>
        <p:nvGraphicFramePr>
          <p:cNvPr id="27" name="Table 26"/>
          <p:cNvGraphicFramePr>
            <a:graphicFrameLocks noGrp="1"/>
          </p:cNvGraphicFramePr>
          <p:nvPr>
            <p:extLst/>
          </p:nvPr>
        </p:nvGraphicFramePr>
        <p:xfrm>
          <a:off x="5307366" y="325376"/>
          <a:ext cx="1116541" cy="1051560"/>
        </p:xfrm>
        <a:graphic>
          <a:graphicData uri="http://schemas.openxmlformats.org/drawingml/2006/table">
            <a:tbl>
              <a:tblPr/>
              <a:tblGrid>
                <a:gridCol w="1116541"/>
              </a:tblGrid>
              <a:tr h="350308">
                <a:tc>
                  <a:txBody>
                    <a:bodyPr/>
                    <a:lstStyle/>
                    <a:p>
                      <a:pPr algn="l">
                        <a:lnSpc>
                          <a:spcPct val="115000"/>
                        </a:lnSpc>
                        <a:spcAft>
                          <a:spcPts val="0"/>
                        </a:spcAft>
                      </a:pPr>
                      <a:r>
                        <a:rPr lang="en-GB" sz="2000" b="1" dirty="0" smtClean="0">
                          <a:latin typeface="Calibri" pitchFamily="34" charset="0"/>
                          <a:ea typeface="Calibri"/>
                          <a:cs typeface="Times New Roman"/>
                        </a:rPr>
                        <a:t>regular.</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fatal.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Tree>
    <p:extLst>
      <p:ext uri="{BB962C8B-B14F-4D97-AF65-F5344CB8AC3E}">
        <p14:creationId xmlns:p14="http://schemas.microsoft.com/office/powerpoint/2010/main" val="1988254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
          <p:cNvSpPr>
            <a:spLocks noChangeArrowheads="1"/>
          </p:cNvSpPr>
          <p:nvPr/>
        </p:nvSpPr>
        <p:spPr bwMode="auto">
          <a:xfrm>
            <a:off x="217898" y="575136"/>
            <a:ext cx="317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Hola</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llamo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4235878" y="531758"/>
            <a:ext cx="13972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Estoy</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62" name="Rectangle 1"/>
          <p:cNvSpPr>
            <a:spLocks noChangeArrowheads="1"/>
          </p:cNvSpPr>
          <p:nvPr/>
        </p:nvSpPr>
        <p:spPr bwMode="auto">
          <a:xfrm>
            <a:off x="6664073" y="558769"/>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279041" y="1815222"/>
            <a:ext cx="3986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Mi</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cumpleaños</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es</a:t>
            </a:r>
            <a:r>
              <a:rPr lang="en-GB" altLang="en-US" sz="3200" b="1" dirty="0" smtClean="0">
                <a:solidFill>
                  <a:prstClr val="black"/>
                </a:solidFill>
                <a:latin typeface="Calibri" panose="020F0502020204030204" pitchFamily="34" charset="0"/>
                <a:cs typeface="Times New Roman" panose="02020603050405020304" pitchFamily="18" charset="0"/>
              </a:rPr>
              <a:t> el…</a:t>
            </a:r>
            <a:endParaRPr lang="en-GB" altLang="en-US" sz="2800" dirty="0" smtClean="0">
              <a:solidFill>
                <a:prstClr val="black"/>
              </a:solidFill>
              <a:latin typeface="Calibri" panose="020F0502020204030204" pitchFamily="34" charset="0"/>
            </a:endParaRPr>
          </a:p>
        </p:txBody>
      </p:sp>
      <p:sp>
        <p:nvSpPr>
          <p:cNvPr id="2084" name="Rectangle 1"/>
          <p:cNvSpPr>
            <a:spLocks noChangeArrowheads="1"/>
          </p:cNvSpPr>
          <p:nvPr/>
        </p:nvSpPr>
        <p:spPr bwMode="auto">
          <a:xfrm>
            <a:off x="242218" y="4503697"/>
            <a:ext cx="109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Soy…</a:t>
            </a:r>
            <a:endParaRPr lang="en-GB" altLang="en-US" sz="2800" dirty="0" smtClean="0">
              <a:solidFill>
                <a:prstClr val="black"/>
              </a:solidFill>
              <a:latin typeface="Calibri" panose="020F0502020204030204" pitchFamily="34" charset="0"/>
            </a:endParaRPr>
          </a:p>
        </p:txBody>
      </p:sp>
      <p:sp>
        <p:nvSpPr>
          <p:cNvPr id="2095" name="Rectangle 1"/>
          <p:cNvSpPr>
            <a:spLocks noChangeArrowheads="1"/>
          </p:cNvSpPr>
          <p:nvPr/>
        </p:nvSpPr>
        <p:spPr bwMode="auto">
          <a:xfrm>
            <a:off x="3157530" y="3036089"/>
            <a:ext cx="1785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Vivo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pic>
        <p:nvPicPr>
          <p:cNvPr id="2106"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8040" y="4615428"/>
            <a:ext cx="1214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Rectangle 1"/>
          <p:cNvSpPr>
            <a:spLocks noChangeArrowheads="1"/>
          </p:cNvSpPr>
          <p:nvPr/>
        </p:nvSpPr>
        <p:spPr bwMode="auto">
          <a:xfrm>
            <a:off x="5803540" y="1796694"/>
            <a:ext cx="1517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Tengo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19" name="Rectangle 1"/>
          <p:cNvSpPr>
            <a:spLocks noChangeArrowheads="1"/>
          </p:cNvSpPr>
          <p:nvPr/>
        </p:nvSpPr>
        <p:spPr bwMode="auto">
          <a:xfrm>
            <a:off x="8244889" y="1766797"/>
            <a:ext cx="6805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a:t>
            </a:r>
            <a:endParaRPr lang="en-GB" altLang="en-US" sz="2800" dirty="0" smtClean="0">
              <a:solidFill>
                <a:prstClr val="black"/>
              </a:solidFill>
              <a:latin typeface="Calibri" panose="020F0502020204030204" pitchFamily="34" charset="0"/>
            </a:endParaRPr>
          </a:p>
        </p:txBody>
      </p:sp>
      <p:sp>
        <p:nvSpPr>
          <p:cNvPr id="2130" name="Rectangle 1"/>
          <p:cNvSpPr>
            <a:spLocks noChangeArrowheads="1"/>
          </p:cNvSpPr>
          <p:nvPr/>
        </p:nvSpPr>
        <p:spPr bwMode="auto">
          <a:xfrm>
            <a:off x="5997435" y="3048497"/>
            <a:ext cx="1122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con…</a:t>
            </a:r>
            <a:endParaRPr lang="en-GB" altLang="en-US" sz="2800" dirty="0" smtClean="0">
              <a:solidFill>
                <a:prstClr val="black"/>
              </a:solidFill>
              <a:latin typeface="Calibri" panose="020F0502020204030204" pitchFamily="34" charset="0"/>
            </a:endParaRPr>
          </a:p>
        </p:txBody>
      </p:sp>
      <p:sp>
        <p:nvSpPr>
          <p:cNvPr id="2141" name="Rectangle 1"/>
          <p:cNvSpPr>
            <a:spLocks noChangeArrowheads="1"/>
          </p:cNvSpPr>
          <p:nvPr/>
        </p:nvSpPr>
        <p:spPr bwMode="auto">
          <a:xfrm>
            <a:off x="3070635" y="4454315"/>
            <a:ext cx="17620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smtClean="0">
                <a:solidFill>
                  <a:prstClr val="black"/>
                </a:solidFill>
                <a:latin typeface="Calibri" panose="020F0502020204030204" pitchFamily="34" charset="0"/>
                <a:cs typeface="Times New Roman" panose="02020603050405020304" pitchFamily="18" charset="0"/>
              </a:rPr>
              <a:t>y </a:t>
            </a:r>
            <a:r>
              <a:rPr lang="en-GB" altLang="en-US" sz="3200" b="1" dirty="0" err="1" smtClean="0">
                <a:solidFill>
                  <a:prstClr val="black"/>
                </a:solidFill>
                <a:latin typeface="Calibri" panose="020F0502020204030204" pitchFamily="34" charset="0"/>
                <a:cs typeface="Times New Roman" panose="02020603050405020304" pitchFamily="18" charset="0"/>
              </a:rPr>
              <a:t>hablo</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152" name="Rectangle 1"/>
          <p:cNvSpPr>
            <a:spLocks noChangeArrowheads="1"/>
          </p:cNvSpPr>
          <p:nvPr/>
        </p:nvSpPr>
        <p:spPr bwMode="auto">
          <a:xfrm>
            <a:off x="374290" y="5659554"/>
            <a:ext cx="593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 el </a:t>
            </a:r>
            <a:r>
              <a:rPr lang="en-GB" altLang="en-US" sz="3200" b="1" dirty="0" err="1" smtClean="0">
                <a:solidFill>
                  <a:prstClr val="black"/>
                </a:solidFill>
                <a:latin typeface="Calibri" panose="020F0502020204030204" pitchFamily="34" charset="0"/>
                <a:cs typeface="Times New Roman" panose="02020603050405020304" pitchFamily="18" charset="0"/>
              </a:rPr>
              <a:t>futuro</a:t>
            </a:r>
            <a:r>
              <a:rPr lang="en-GB" altLang="en-US" sz="3200" b="1" dirty="0" smtClean="0">
                <a:solidFill>
                  <a:prstClr val="black"/>
                </a:solidFill>
                <a:latin typeface="Calibri" panose="020F0502020204030204" pitchFamily="34" charset="0"/>
                <a:cs typeface="Times New Roman" panose="02020603050405020304" pitchFamily="18" charset="0"/>
              </a:rPr>
              <a:t> me </a:t>
            </a:r>
            <a:r>
              <a:rPr lang="en-GB" altLang="en-US" sz="3200" b="1" dirty="0" err="1" smtClean="0">
                <a:solidFill>
                  <a:prstClr val="black"/>
                </a:solidFill>
                <a:latin typeface="Calibri" panose="020F0502020204030204" pitchFamily="34" charset="0"/>
                <a:cs typeface="Times New Roman" panose="02020603050405020304" pitchFamily="18" charset="0"/>
              </a:rPr>
              <a:t>gustaría</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vivir</a:t>
            </a:r>
            <a:r>
              <a:rPr lang="en-GB" altLang="en-US" sz="3200" b="1" dirty="0" smtClean="0">
                <a:solidFill>
                  <a:prstClr val="black"/>
                </a:solidFill>
                <a:latin typeface="Calibri" panose="020F0502020204030204" pitchFamily="34" charset="0"/>
                <a:cs typeface="Times New Roman" panose="02020603050405020304" pitchFamily="18" charset="0"/>
              </a:rPr>
              <a:t> </a:t>
            </a:r>
            <a:r>
              <a:rPr lang="en-GB" altLang="en-US" sz="3200" b="1" dirty="0" err="1" smtClean="0">
                <a:solidFill>
                  <a:prstClr val="black"/>
                </a:solidFill>
                <a:latin typeface="Calibri" panose="020F0502020204030204" pitchFamily="34" charset="0"/>
                <a:cs typeface="Times New Roman" panose="02020603050405020304" pitchFamily="18" charset="0"/>
              </a:rPr>
              <a:t>en</a:t>
            </a:r>
            <a:r>
              <a:rPr lang="en-GB" altLang="en-US" sz="3200" b="1" dirty="0" smtClean="0">
                <a:solidFill>
                  <a:prstClr val="black"/>
                </a:solidFill>
                <a:latin typeface="Calibri" panose="020F0502020204030204" pitchFamily="34" charset="0"/>
                <a:cs typeface="Times New Roman" panose="02020603050405020304" pitchFamily="18" charset="0"/>
              </a:rPr>
              <a:t>…</a:t>
            </a:r>
            <a:endParaRPr lang="en-GB" altLang="en-US" sz="2800" dirty="0" smtClean="0">
              <a:solidFill>
                <a:prstClr val="black"/>
              </a:solidFill>
              <a:latin typeface="Calibri" panose="020F0502020204030204" pitchFamily="34" charset="0"/>
            </a:endParaRPr>
          </a:p>
        </p:txBody>
      </p:sp>
      <p:sp>
        <p:nvSpPr>
          <p:cNvPr id="26" name="Rectangle 25"/>
          <p:cNvSpPr/>
          <p:nvPr/>
        </p:nvSpPr>
        <p:spPr>
          <a:xfrm>
            <a:off x="0" y="4488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sp>
        <p:nvSpPr>
          <p:cNvPr id="28" name="Rectangle 27"/>
          <p:cNvSpPr/>
          <p:nvPr/>
        </p:nvSpPr>
        <p:spPr>
          <a:xfrm>
            <a:off x="4227699" y="64706"/>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29" name="Rectangle 28"/>
          <p:cNvSpPr/>
          <p:nvPr/>
        </p:nvSpPr>
        <p:spPr>
          <a:xfrm>
            <a:off x="6601401" y="13431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0" name="Rectangle 29"/>
          <p:cNvSpPr/>
          <p:nvPr/>
        </p:nvSpPr>
        <p:spPr>
          <a:xfrm>
            <a:off x="259035" y="1351298"/>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4</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1" name="Rectangle 30"/>
          <p:cNvSpPr/>
          <p:nvPr/>
        </p:nvSpPr>
        <p:spPr>
          <a:xfrm>
            <a:off x="5831296" y="1303677"/>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5</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2" name="Rectangle 31"/>
          <p:cNvSpPr/>
          <p:nvPr/>
        </p:nvSpPr>
        <p:spPr>
          <a:xfrm>
            <a:off x="3157399" y="2507932"/>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6</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3" name="Rectangle 32"/>
          <p:cNvSpPr/>
          <p:nvPr/>
        </p:nvSpPr>
        <p:spPr>
          <a:xfrm>
            <a:off x="5967272" y="2485015"/>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7</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4" name="Rectangle 33"/>
          <p:cNvSpPr/>
          <p:nvPr/>
        </p:nvSpPr>
        <p:spPr>
          <a:xfrm>
            <a:off x="242218" y="4057100"/>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8</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5" name="Rectangle 34"/>
          <p:cNvSpPr/>
          <p:nvPr/>
        </p:nvSpPr>
        <p:spPr>
          <a:xfrm>
            <a:off x="3113630" y="3963461"/>
            <a:ext cx="444352"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9</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36" name="Rectangle 35"/>
          <p:cNvSpPr/>
          <p:nvPr/>
        </p:nvSpPr>
        <p:spPr>
          <a:xfrm>
            <a:off x="217898" y="5153203"/>
            <a:ext cx="704039" cy="707886"/>
          </a:xfrm>
          <a:prstGeom prst="rect">
            <a:avLst/>
          </a:prstGeom>
          <a:noFill/>
        </p:spPr>
        <p:txBody>
          <a:bodyPr wrap="none" lIns="91440" tIns="45720" rIns="91440" bIns="45720">
            <a:spAutoFit/>
          </a:bodyPr>
          <a:lstStyle/>
          <a:p>
            <a:pPr algn="ctr"/>
            <a:r>
              <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10</a:t>
            </a:r>
            <a:endParaRPr lang="en-US" sz="40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Tree>
    <p:extLst>
      <p:ext uri="{BB962C8B-B14F-4D97-AF65-F5344CB8AC3E}">
        <p14:creationId xmlns:p14="http://schemas.microsoft.com/office/powerpoint/2010/main" val="3426552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solidFill>
                <a:prstClr val="white"/>
              </a:solidFill>
            </a:endParaRP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9" name="Oval Callout 8"/>
          <p:cNvSpPr/>
          <p:nvPr/>
        </p:nvSpPr>
        <p:spPr>
          <a:xfrm>
            <a:off x="275275" y="372578"/>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0" name="Oval Callout 9"/>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prstClr val="white"/>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solidFill>
                <a:prstClr val="black"/>
              </a:solidFill>
            </a:endParaRPr>
          </a:p>
        </p:txBody>
      </p:sp>
      <p:sp>
        <p:nvSpPr>
          <p:cNvPr id="16" name="Oval Callout 15"/>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prstClr val="white"/>
              </a:solidFill>
            </a:endParaRPr>
          </a:p>
        </p:txBody>
      </p:sp>
    </p:spTree>
    <p:extLst>
      <p:ext uri="{BB962C8B-B14F-4D97-AF65-F5344CB8AC3E}">
        <p14:creationId xmlns:p14="http://schemas.microsoft.com/office/powerpoint/2010/main" val="38617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9183" y="632912"/>
          <a:ext cx="8221250" cy="5905670"/>
        </p:xfrm>
        <a:graphic>
          <a:graphicData uri="http://schemas.openxmlformats.org/drawingml/2006/table">
            <a:tbl>
              <a:tblPr firstRow="1" bandRow="1">
                <a:tableStyleId>{5940675A-B579-460E-94D1-54222C63F5DA}</a:tableStyleId>
              </a:tblPr>
              <a:tblGrid>
                <a:gridCol w="613778"/>
                <a:gridCol w="7607472"/>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¿D____ t_ g_______ v_____ e_ e_ f______?</a:t>
                      </a:r>
                      <a:endParaRPr lang="en-GB" sz="2800"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sp>
        <p:nvSpPr>
          <p:cNvPr id="2" name="TextBox 1"/>
          <p:cNvSpPr txBox="1"/>
          <p:nvPr/>
        </p:nvSpPr>
        <p:spPr>
          <a:xfrm>
            <a:off x="1068607" y="652526"/>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Cómo</a:t>
            </a:r>
            <a:r>
              <a:rPr lang="en-GB" sz="2800" b="1" dirty="0">
                <a:solidFill>
                  <a:srgbClr val="7030A0"/>
                </a:solidFill>
              </a:rPr>
              <a:t> </a:t>
            </a:r>
            <a:r>
              <a:rPr lang="en-GB" sz="2800" b="1" dirty="0" err="1">
                <a:solidFill>
                  <a:srgbClr val="7030A0"/>
                </a:solidFill>
              </a:rPr>
              <a:t>te</a:t>
            </a:r>
            <a:r>
              <a:rPr lang="en-GB" sz="2800" b="1" dirty="0">
                <a:solidFill>
                  <a:srgbClr val="7030A0"/>
                </a:solidFill>
              </a:rPr>
              <a:t> llamas?</a:t>
            </a:r>
            <a:endParaRPr lang="en-GB" sz="2800" b="1" dirty="0">
              <a:solidFill>
                <a:srgbClr val="7030A0"/>
              </a:solidFill>
            </a:endParaRPr>
          </a:p>
        </p:txBody>
      </p:sp>
      <p:sp>
        <p:nvSpPr>
          <p:cNvPr id="101" name="TextBox 100"/>
          <p:cNvSpPr txBox="1"/>
          <p:nvPr/>
        </p:nvSpPr>
        <p:spPr>
          <a:xfrm>
            <a:off x="1068607" y="1259011"/>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Cómo</a:t>
            </a:r>
            <a:r>
              <a:rPr lang="en-GB" sz="2800" b="1" dirty="0">
                <a:solidFill>
                  <a:srgbClr val="7030A0"/>
                </a:solidFill>
              </a:rPr>
              <a:t> </a:t>
            </a:r>
            <a:r>
              <a:rPr lang="en-GB" sz="2800" b="1" dirty="0" err="1">
                <a:solidFill>
                  <a:srgbClr val="7030A0"/>
                </a:solidFill>
              </a:rPr>
              <a:t>estás</a:t>
            </a:r>
            <a:r>
              <a:rPr lang="en-GB" sz="2800" b="1" dirty="0">
                <a:solidFill>
                  <a:srgbClr val="7030A0"/>
                </a:solidFill>
              </a:rPr>
              <a:t>?</a:t>
            </a:r>
            <a:endParaRPr lang="en-GB" sz="2800" b="1" dirty="0">
              <a:solidFill>
                <a:srgbClr val="7030A0"/>
              </a:solidFill>
            </a:endParaRPr>
          </a:p>
        </p:txBody>
      </p:sp>
      <p:sp>
        <p:nvSpPr>
          <p:cNvPr id="102" name="TextBox 101"/>
          <p:cNvSpPr txBox="1"/>
          <p:nvPr/>
        </p:nvSpPr>
        <p:spPr>
          <a:xfrm>
            <a:off x="1068607" y="1809170"/>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Cuántos</a:t>
            </a:r>
            <a:r>
              <a:rPr lang="en-GB" sz="2800" b="1" dirty="0">
                <a:solidFill>
                  <a:srgbClr val="7030A0"/>
                </a:solidFill>
              </a:rPr>
              <a:t> </a:t>
            </a:r>
            <a:r>
              <a:rPr lang="en-GB" sz="2800" b="1" dirty="0" err="1">
                <a:solidFill>
                  <a:srgbClr val="7030A0"/>
                </a:solidFill>
              </a:rPr>
              <a:t>años</a:t>
            </a:r>
            <a:r>
              <a:rPr lang="en-GB" sz="2800" b="1" dirty="0">
                <a:solidFill>
                  <a:srgbClr val="7030A0"/>
                </a:solidFill>
              </a:rPr>
              <a:t> </a:t>
            </a:r>
            <a:r>
              <a:rPr lang="en-GB" sz="2800" b="1" dirty="0" err="1">
                <a:solidFill>
                  <a:srgbClr val="7030A0"/>
                </a:solidFill>
              </a:rPr>
              <a:t>tienes</a:t>
            </a:r>
            <a:r>
              <a:rPr lang="en-GB" sz="2800" b="1" dirty="0">
                <a:solidFill>
                  <a:srgbClr val="7030A0"/>
                </a:solidFill>
              </a:rPr>
              <a:t>?</a:t>
            </a:r>
            <a:endParaRPr lang="en-GB" sz="2800" b="1" dirty="0">
              <a:solidFill>
                <a:srgbClr val="7030A0"/>
              </a:solidFill>
            </a:endParaRPr>
          </a:p>
        </p:txBody>
      </p:sp>
      <p:sp>
        <p:nvSpPr>
          <p:cNvPr id="105" name="TextBox 104"/>
          <p:cNvSpPr txBox="1"/>
          <p:nvPr/>
        </p:nvSpPr>
        <p:spPr>
          <a:xfrm>
            <a:off x="1052274" y="3621105"/>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Dónde</a:t>
            </a:r>
            <a:r>
              <a:rPr lang="en-GB" sz="2800" b="1" dirty="0">
                <a:solidFill>
                  <a:srgbClr val="7030A0"/>
                </a:solidFill>
              </a:rPr>
              <a:t> </a:t>
            </a:r>
            <a:r>
              <a:rPr lang="en-GB" sz="2800" b="1" dirty="0" err="1">
                <a:solidFill>
                  <a:srgbClr val="7030A0"/>
                </a:solidFill>
              </a:rPr>
              <a:t>vives</a:t>
            </a:r>
            <a:r>
              <a:rPr lang="en-GB" sz="2800" b="1" dirty="0">
                <a:solidFill>
                  <a:srgbClr val="7030A0"/>
                </a:solidFill>
              </a:rPr>
              <a:t>?</a:t>
            </a:r>
            <a:endParaRPr lang="en-GB" sz="2800" b="1" dirty="0">
              <a:solidFill>
                <a:srgbClr val="7030A0"/>
              </a:solidFill>
            </a:endParaRPr>
          </a:p>
        </p:txBody>
      </p:sp>
      <p:sp>
        <p:nvSpPr>
          <p:cNvPr id="108" name="TextBox 107"/>
          <p:cNvSpPr txBox="1"/>
          <p:nvPr/>
        </p:nvSpPr>
        <p:spPr>
          <a:xfrm>
            <a:off x="1026923" y="5376112"/>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Qué</a:t>
            </a:r>
            <a:r>
              <a:rPr lang="en-GB" sz="2800" b="1" dirty="0">
                <a:solidFill>
                  <a:srgbClr val="7030A0"/>
                </a:solidFill>
              </a:rPr>
              <a:t> </a:t>
            </a:r>
            <a:r>
              <a:rPr lang="en-GB" sz="2800" b="1" dirty="0" err="1">
                <a:solidFill>
                  <a:srgbClr val="7030A0"/>
                </a:solidFill>
              </a:rPr>
              <a:t>idiomas</a:t>
            </a:r>
            <a:r>
              <a:rPr lang="en-GB" sz="2800" b="1" dirty="0">
                <a:solidFill>
                  <a:srgbClr val="7030A0"/>
                </a:solidFill>
              </a:rPr>
              <a:t> </a:t>
            </a:r>
            <a:r>
              <a:rPr lang="en-GB" sz="2800" b="1" dirty="0" err="1">
                <a:solidFill>
                  <a:srgbClr val="7030A0"/>
                </a:solidFill>
              </a:rPr>
              <a:t>hablas</a:t>
            </a:r>
            <a:r>
              <a:rPr lang="en-GB" sz="2800" b="1" dirty="0">
                <a:solidFill>
                  <a:srgbClr val="7030A0"/>
                </a:solidFill>
              </a:rPr>
              <a:t>?</a:t>
            </a:r>
            <a:endParaRPr lang="en-GB" sz="2800" b="1" dirty="0">
              <a:solidFill>
                <a:srgbClr val="7030A0"/>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sp>
        <p:nvSpPr>
          <p:cNvPr id="109" name="TextBox 108"/>
          <p:cNvSpPr txBox="1"/>
          <p:nvPr/>
        </p:nvSpPr>
        <p:spPr>
          <a:xfrm>
            <a:off x="1091800" y="5958395"/>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Dónde</a:t>
            </a:r>
            <a:r>
              <a:rPr lang="en-GB" sz="2800" b="1" dirty="0">
                <a:solidFill>
                  <a:srgbClr val="7030A0"/>
                </a:solidFill>
              </a:rPr>
              <a:t> </a:t>
            </a:r>
            <a:r>
              <a:rPr lang="en-GB" sz="2800" b="1" dirty="0" err="1">
                <a:solidFill>
                  <a:srgbClr val="7030A0"/>
                </a:solidFill>
              </a:rPr>
              <a:t>te</a:t>
            </a:r>
            <a:r>
              <a:rPr lang="en-GB" sz="2800" b="1" dirty="0">
                <a:solidFill>
                  <a:srgbClr val="7030A0"/>
                </a:solidFill>
              </a:rPr>
              <a:t> </a:t>
            </a:r>
            <a:r>
              <a:rPr lang="en-GB" sz="2800" b="1" dirty="0" err="1">
                <a:solidFill>
                  <a:srgbClr val="7030A0"/>
                </a:solidFill>
              </a:rPr>
              <a:t>gustaría</a:t>
            </a:r>
            <a:r>
              <a:rPr lang="en-GB" sz="2800" b="1" dirty="0">
                <a:solidFill>
                  <a:srgbClr val="7030A0"/>
                </a:solidFill>
              </a:rPr>
              <a:t> </a:t>
            </a:r>
            <a:r>
              <a:rPr lang="en-GB" sz="2800" b="1" dirty="0" err="1">
                <a:solidFill>
                  <a:srgbClr val="7030A0"/>
                </a:solidFill>
              </a:rPr>
              <a:t>vivir</a:t>
            </a:r>
            <a:r>
              <a:rPr lang="en-GB" sz="2800" b="1" dirty="0">
                <a:solidFill>
                  <a:srgbClr val="7030A0"/>
                </a:solidFill>
              </a:rPr>
              <a:t> </a:t>
            </a:r>
            <a:r>
              <a:rPr lang="en-GB" sz="2800" b="1" dirty="0" err="1">
                <a:solidFill>
                  <a:srgbClr val="7030A0"/>
                </a:solidFill>
              </a:rPr>
              <a:t>en</a:t>
            </a:r>
            <a:r>
              <a:rPr lang="en-GB" sz="2800" b="1" dirty="0">
                <a:solidFill>
                  <a:srgbClr val="7030A0"/>
                </a:solidFill>
              </a:rPr>
              <a:t> el </a:t>
            </a:r>
            <a:r>
              <a:rPr lang="en-GB" sz="2800" b="1" dirty="0" err="1">
                <a:solidFill>
                  <a:srgbClr val="7030A0"/>
                </a:solidFill>
              </a:rPr>
              <a:t>futuro</a:t>
            </a:r>
            <a:r>
              <a:rPr lang="en-GB" sz="2800" b="1" dirty="0">
                <a:solidFill>
                  <a:srgbClr val="7030A0"/>
                </a:solidFill>
              </a:rPr>
              <a:t>?</a:t>
            </a:r>
          </a:p>
        </p:txBody>
      </p:sp>
      <p:sp>
        <p:nvSpPr>
          <p:cNvPr id="103" name="TextBox 102"/>
          <p:cNvSpPr txBox="1"/>
          <p:nvPr/>
        </p:nvSpPr>
        <p:spPr>
          <a:xfrm>
            <a:off x="1068607" y="2417291"/>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Cuándo</a:t>
            </a:r>
            <a:r>
              <a:rPr lang="en-GB" sz="2800" b="1" dirty="0">
                <a:solidFill>
                  <a:srgbClr val="7030A0"/>
                </a:solidFill>
              </a:rPr>
              <a:t> </a:t>
            </a:r>
            <a:r>
              <a:rPr lang="en-GB" sz="2800" b="1" dirty="0" err="1">
                <a:solidFill>
                  <a:srgbClr val="7030A0"/>
                </a:solidFill>
              </a:rPr>
              <a:t>es</a:t>
            </a:r>
            <a:r>
              <a:rPr lang="en-GB" sz="2800" b="1" dirty="0">
                <a:solidFill>
                  <a:srgbClr val="7030A0"/>
                </a:solidFill>
              </a:rPr>
              <a:t> </a:t>
            </a:r>
            <a:r>
              <a:rPr lang="en-GB" sz="2800" b="1" dirty="0" err="1">
                <a:solidFill>
                  <a:srgbClr val="7030A0"/>
                </a:solidFill>
              </a:rPr>
              <a:t>tu</a:t>
            </a:r>
            <a:r>
              <a:rPr lang="en-GB" sz="2800" b="1" dirty="0">
                <a:solidFill>
                  <a:srgbClr val="7030A0"/>
                </a:solidFill>
              </a:rPr>
              <a:t> </a:t>
            </a:r>
            <a:r>
              <a:rPr lang="en-GB" sz="2800" b="1" dirty="0" err="1">
                <a:solidFill>
                  <a:srgbClr val="7030A0"/>
                </a:solidFill>
              </a:rPr>
              <a:t>cumpleaños</a:t>
            </a:r>
            <a:r>
              <a:rPr lang="en-GB" sz="2800" b="1" dirty="0">
                <a:solidFill>
                  <a:srgbClr val="7030A0"/>
                </a:solidFill>
              </a:rPr>
              <a:t>?</a:t>
            </a:r>
            <a:endParaRPr lang="en-GB" sz="2800" b="1" dirty="0">
              <a:solidFill>
                <a:srgbClr val="7030A0"/>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sp>
        <p:nvSpPr>
          <p:cNvPr id="104" name="TextBox 103"/>
          <p:cNvSpPr txBox="1"/>
          <p:nvPr/>
        </p:nvSpPr>
        <p:spPr>
          <a:xfrm>
            <a:off x="1125826" y="3033658"/>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Tienes</a:t>
            </a:r>
            <a:r>
              <a:rPr lang="en-GB" sz="2800" b="1" dirty="0">
                <a:solidFill>
                  <a:srgbClr val="7030A0"/>
                </a:solidFill>
              </a:rPr>
              <a:t> </a:t>
            </a:r>
            <a:r>
              <a:rPr lang="en-GB" sz="2800" b="1" dirty="0" err="1">
                <a:solidFill>
                  <a:srgbClr val="7030A0"/>
                </a:solidFill>
              </a:rPr>
              <a:t>animales</a:t>
            </a:r>
            <a:r>
              <a:rPr lang="en-GB" sz="2800" b="1" dirty="0">
                <a:solidFill>
                  <a:srgbClr val="7030A0"/>
                </a:solidFill>
              </a:rPr>
              <a:t>?</a:t>
            </a:r>
            <a:endParaRPr lang="en-GB" sz="2800" b="1" dirty="0">
              <a:solidFill>
                <a:srgbClr val="7030A0"/>
              </a:solidFill>
            </a:endParaRPr>
          </a:p>
        </p:txBody>
      </p:sp>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sp>
        <p:nvSpPr>
          <p:cNvPr id="106" name="TextBox 105"/>
          <p:cNvSpPr txBox="1"/>
          <p:nvPr/>
        </p:nvSpPr>
        <p:spPr>
          <a:xfrm>
            <a:off x="1116904" y="4198879"/>
            <a:ext cx="7064680" cy="523220"/>
          </a:xfrm>
          <a:prstGeom prst="rect">
            <a:avLst/>
          </a:prstGeom>
          <a:solidFill>
            <a:schemeClr val="bg1"/>
          </a:solidFill>
        </p:spPr>
        <p:txBody>
          <a:bodyPr wrap="square" rtlCol="0">
            <a:spAutoFit/>
          </a:bodyPr>
          <a:lstStyle/>
          <a:p>
            <a:r>
              <a:rPr lang="en-GB" sz="2800" b="1" dirty="0">
                <a:solidFill>
                  <a:srgbClr val="7030A0"/>
                </a:solidFill>
              </a:rPr>
              <a:t>¿Con </a:t>
            </a:r>
            <a:r>
              <a:rPr lang="en-GB" sz="2800" b="1" dirty="0" err="1">
                <a:solidFill>
                  <a:srgbClr val="7030A0"/>
                </a:solidFill>
              </a:rPr>
              <a:t>quién</a:t>
            </a:r>
            <a:r>
              <a:rPr lang="en-GB" sz="2800" b="1" dirty="0">
                <a:solidFill>
                  <a:srgbClr val="7030A0"/>
                </a:solidFill>
              </a:rPr>
              <a:t> </a:t>
            </a:r>
            <a:r>
              <a:rPr lang="en-GB" sz="2800" b="1" dirty="0" err="1">
                <a:solidFill>
                  <a:srgbClr val="7030A0"/>
                </a:solidFill>
              </a:rPr>
              <a:t>vives</a:t>
            </a:r>
            <a:r>
              <a:rPr lang="en-GB" sz="2800" b="1" dirty="0">
                <a:solidFill>
                  <a:srgbClr val="7030A0"/>
                </a:solidFill>
              </a:rPr>
              <a:t>?</a:t>
            </a:r>
            <a:endParaRPr lang="en-GB" sz="2800" b="1" dirty="0">
              <a:solidFill>
                <a:srgbClr val="7030A0"/>
              </a:solidFill>
            </a:endParaRPr>
          </a:p>
        </p:txBody>
      </p:sp>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sp>
        <p:nvSpPr>
          <p:cNvPr id="107" name="TextBox 106"/>
          <p:cNvSpPr txBox="1"/>
          <p:nvPr/>
        </p:nvSpPr>
        <p:spPr>
          <a:xfrm>
            <a:off x="1091800" y="4776161"/>
            <a:ext cx="7064680" cy="523220"/>
          </a:xfrm>
          <a:prstGeom prst="rect">
            <a:avLst/>
          </a:prstGeom>
          <a:solidFill>
            <a:schemeClr val="bg1"/>
          </a:solidFill>
        </p:spPr>
        <p:txBody>
          <a:bodyPr wrap="square" rtlCol="0">
            <a:spAutoFit/>
          </a:bodyPr>
          <a:lstStyle/>
          <a:p>
            <a:r>
              <a:rPr lang="en-GB" sz="2800" b="1" dirty="0">
                <a:solidFill>
                  <a:srgbClr val="7030A0"/>
                </a:solidFill>
              </a:rPr>
              <a:t>¿</a:t>
            </a:r>
            <a:r>
              <a:rPr lang="en-GB" sz="2800" b="1" dirty="0" err="1">
                <a:solidFill>
                  <a:srgbClr val="7030A0"/>
                </a:solidFill>
              </a:rPr>
              <a:t>Cuál</a:t>
            </a:r>
            <a:r>
              <a:rPr lang="en-GB" sz="2800" b="1" dirty="0">
                <a:solidFill>
                  <a:srgbClr val="7030A0"/>
                </a:solidFill>
              </a:rPr>
              <a:t> </a:t>
            </a:r>
            <a:r>
              <a:rPr lang="en-GB" sz="2800" b="1" dirty="0" err="1">
                <a:solidFill>
                  <a:srgbClr val="7030A0"/>
                </a:solidFill>
              </a:rPr>
              <a:t>es</a:t>
            </a:r>
            <a:r>
              <a:rPr lang="en-GB" sz="2800" b="1" dirty="0">
                <a:solidFill>
                  <a:srgbClr val="7030A0"/>
                </a:solidFill>
              </a:rPr>
              <a:t> </a:t>
            </a:r>
            <a:r>
              <a:rPr lang="en-GB" sz="2800" b="1" dirty="0" err="1">
                <a:solidFill>
                  <a:srgbClr val="7030A0"/>
                </a:solidFill>
              </a:rPr>
              <a:t>tu</a:t>
            </a:r>
            <a:r>
              <a:rPr lang="en-GB" sz="2800" b="1" dirty="0">
                <a:solidFill>
                  <a:srgbClr val="7030A0"/>
                </a:solidFill>
              </a:rPr>
              <a:t> </a:t>
            </a:r>
            <a:r>
              <a:rPr lang="en-GB" sz="2800" b="1" dirty="0" err="1">
                <a:solidFill>
                  <a:srgbClr val="7030A0"/>
                </a:solidFill>
              </a:rPr>
              <a:t>nacionalidad</a:t>
            </a:r>
            <a:r>
              <a:rPr lang="en-GB" sz="2800" b="1" dirty="0">
                <a:solidFill>
                  <a:srgbClr val="7030A0"/>
                </a:solidFill>
              </a:rPr>
              <a:t>?</a:t>
            </a:r>
            <a:endParaRPr lang="en-GB" sz="2800" b="1" dirty="0">
              <a:solidFill>
                <a:srgbClr val="7030A0"/>
              </a:solidFill>
            </a:endParaRPr>
          </a:p>
        </p:txBody>
      </p:sp>
    </p:spTree>
    <p:extLst>
      <p:ext uri="{BB962C8B-B14F-4D97-AF65-F5344CB8AC3E}">
        <p14:creationId xmlns:p14="http://schemas.microsoft.com/office/powerpoint/2010/main" val="15320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1" grpId="0" animBg="1"/>
      <p:bldP spid="102" grpId="0" animBg="1"/>
      <p:bldP spid="105" grpId="0" animBg="1"/>
      <p:bldP spid="108" grpId="0" animBg="1"/>
      <p:bldP spid="109" grpId="0" animBg="1"/>
      <p:bldP spid="103" grpId="0" animBg="1"/>
      <p:bldP spid="104" grpId="0" animBg="1"/>
      <p:bldP spid="106" grpId="0" animBg="1"/>
      <p:bldP spid="1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9183" y="632912"/>
          <a:ext cx="7363217" cy="5905670"/>
        </p:xfrm>
        <a:graphic>
          <a:graphicData uri="http://schemas.openxmlformats.org/drawingml/2006/table">
            <a:tbl>
              <a:tblPr firstRow="1" bandRow="1">
                <a:tableStyleId>{5940675A-B579-460E-94D1-54222C63F5DA}</a:tableStyleId>
              </a:tblPr>
              <a:tblGrid>
                <a:gridCol w="613778"/>
                <a:gridCol w="6749439"/>
              </a:tblGrid>
              <a:tr h="590567">
                <a:tc>
                  <a:txBody>
                    <a:bodyPr/>
                    <a:lstStyle/>
                    <a:p>
                      <a:r>
                        <a:rPr lang="en-GB" sz="2800" dirty="0" smtClean="0"/>
                        <a:t>1</a:t>
                      </a:r>
                      <a:endParaRPr lang="en-GB" sz="2800" dirty="0"/>
                    </a:p>
                  </a:txBody>
                  <a:tcPr/>
                </a:tc>
                <a:tc>
                  <a:txBody>
                    <a:bodyPr/>
                    <a:lstStyle/>
                    <a:p>
                      <a:r>
                        <a:rPr lang="en-GB" sz="2800" dirty="0" smtClean="0"/>
                        <a:t>¿C_____ t_</a:t>
                      </a:r>
                      <a:r>
                        <a:rPr lang="en-GB" sz="2800" baseline="0" dirty="0" smtClean="0"/>
                        <a:t> l</a:t>
                      </a:r>
                      <a:r>
                        <a:rPr lang="en-GB" sz="2800" dirty="0" smtClean="0"/>
                        <a:t>________ ?</a:t>
                      </a:r>
                      <a:endParaRPr lang="en-GB" sz="2800" dirty="0"/>
                    </a:p>
                  </a:txBody>
                  <a:tcPr/>
                </a:tc>
              </a:tr>
              <a:tr h="590567">
                <a:tc>
                  <a:txBody>
                    <a:bodyPr/>
                    <a:lstStyle/>
                    <a:p>
                      <a:r>
                        <a:rPr lang="en-GB" sz="2800" dirty="0" smtClean="0"/>
                        <a:t>2</a:t>
                      </a:r>
                      <a:endParaRPr lang="en-GB" sz="2800" dirty="0"/>
                    </a:p>
                  </a:txBody>
                  <a:tcPr/>
                </a:tc>
                <a:tc>
                  <a:txBody>
                    <a:bodyPr/>
                    <a:lstStyle/>
                    <a:p>
                      <a:r>
                        <a:rPr lang="en-GB" sz="2800" dirty="0" smtClean="0"/>
                        <a:t>¿C____ e_____?</a:t>
                      </a:r>
                      <a:endParaRPr lang="en-GB" sz="2800" dirty="0"/>
                    </a:p>
                  </a:txBody>
                  <a:tcPr/>
                </a:tc>
              </a:tr>
              <a:tr h="590567">
                <a:tc>
                  <a:txBody>
                    <a:bodyPr/>
                    <a:lstStyle/>
                    <a:p>
                      <a:r>
                        <a:rPr lang="en-GB" sz="2800" dirty="0" smtClean="0"/>
                        <a:t>3</a:t>
                      </a:r>
                      <a:endParaRPr lang="en-GB" sz="2800" dirty="0"/>
                    </a:p>
                  </a:txBody>
                  <a:tcPr/>
                </a:tc>
                <a:tc>
                  <a:txBody>
                    <a:bodyPr/>
                    <a:lstStyle/>
                    <a:p>
                      <a:r>
                        <a:rPr lang="en-GB" sz="2800" dirty="0" smtClean="0"/>
                        <a:t>¿C______ a____ t______?</a:t>
                      </a:r>
                      <a:endParaRPr lang="en-GB" sz="2800" dirty="0"/>
                    </a:p>
                  </a:txBody>
                  <a:tcPr/>
                </a:tc>
              </a:tr>
              <a:tr h="590567">
                <a:tc>
                  <a:txBody>
                    <a:bodyPr/>
                    <a:lstStyle/>
                    <a:p>
                      <a:r>
                        <a:rPr lang="en-GB" sz="2800" dirty="0" smtClean="0"/>
                        <a:t>4</a:t>
                      </a:r>
                      <a:endParaRPr lang="en-GB" sz="2800" dirty="0"/>
                    </a:p>
                  </a:txBody>
                  <a:tcPr/>
                </a:tc>
                <a:tc>
                  <a:txBody>
                    <a:bodyPr/>
                    <a:lstStyle/>
                    <a:p>
                      <a:r>
                        <a:rPr lang="en-GB" sz="2800" dirty="0" smtClean="0"/>
                        <a:t>¿C_______</a:t>
                      </a:r>
                      <a:r>
                        <a:rPr lang="en-GB" sz="2800" baseline="0" dirty="0" smtClean="0"/>
                        <a:t> e_ t_ c__________?</a:t>
                      </a:r>
                      <a:endParaRPr lang="en-GB" sz="2800" dirty="0"/>
                    </a:p>
                  </a:txBody>
                  <a:tcPr/>
                </a:tc>
              </a:tr>
              <a:tr h="590567">
                <a:tc>
                  <a:txBody>
                    <a:bodyPr/>
                    <a:lstStyle/>
                    <a:p>
                      <a:r>
                        <a:rPr lang="en-GB" sz="2800" dirty="0" smtClean="0"/>
                        <a:t>5</a:t>
                      </a:r>
                      <a:endParaRPr lang="en-GB" sz="2800" dirty="0"/>
                    </a:p>
                  </a:txBody>
                  <a:tcPr/>
                </a:tc>
                <a:tc>
                  <a:txBody>
                    <a:bodyPr/>
                    <a:lstStyle/>
                    <a:p>
                      <a:r>
                        <a:rPr lang="en-GB" sz="2800" dirty="0" smtClean="0"/>
                        <a:t>¿T________ a________?</a:t>
                      </a:r>
                      <a:endParaRPr lang="en-GB" sz="2800" dirty="0"/>
                    </a:p>
                  </a:txBody>
                  <a:tcPr/>
                </a:tc>
              </a:tr>
              <a:tr h="590567">
                <a:tc>
                  <a:txBody>
                    <a:bodyPr/>
                    <a:lstStyle/>
                    <a:p>
                      <a:r>
                        <a:rPr lang="en-GB" sz="2800" dirty="0" smtClean="0"/>
                        <a:t>6</a:t>
                      </a:r>
                      <a:endParaRPr lang="en-GB" sz="2800" dirty="0"/>
                    </a:p>
                  </a:txBody>
                  <a:tcPr/>
                </a:tc>
                <a:tc>
                  <a:txBody>
                    <a:bodyPr/>
                    <a:lstStyle/>
                    <a:p>
                      <a:r>
                        <a:rPr lang="en-GB" sz="2800" dirty="0" smtClean="0"/>
                        <a:t>¿D_______ v_______?</a:t>
                      </a:r>
                      <a:endParaRPr lang="en-GB" sz="2800" dirty="0"/>
                    </a:p>
                  </a:txBody>
                  <a:tcPr/>
                </a:tc>
              </a:tr>
              <a:tr h="590567">
                <a:tc>
                  <a:txBody>
                    <a:bodyPr/>
                    <a:lstStyle/>
                    <a:p>
                      <a:r>
                        <a:rPr lang="en-GB" sz="2800" dirty="0" smtClean="0"/>
                        <a:t>7</a:t>
                      </a:r>
                      <a:endParaRPr lang="en-GB" sz="2800" dirty="0"/>
                    </a:p>
                  </a:txBody>
                  <a:tcPr/>
                </a:tc>
                <a:tc>
                  <a:txBody>
                    <a:bodyPr/>
                    <a:lstStyle/>
                    <a:p>
                      <a:r>
                        <a:rPr lang="en-GB" sz="2800" dirty="0" smtClean="0"/>
                        <a:t>¿C__ q_______</a:t>
                      </a:r>
                      <a:r>
                        <a:rPr lang="en-GB" sz="2800" baseline="0" dirty="0" smtClean="0"/>
                        <a:t> v______</a:t>
                      </a:r>
                      <a:r>
                        <a:rPr lang="en-GB" sz="2800" dirty="0" smtClean="0"/>
                        <a:t>_?</a:t>
                      </a:r>
                      <a:endParaRPr lang="en-GB" sz="2800" dirty="0"/>
                    </a:p>
                  </a:txBody>
                  <a:tcPr/>
                </a:tc>
              </a:tr>
              <a:tr h="590567">
                <a:tc>
                  <a:txBody>
                    <a:bodyPr/>
                    <a:lstStyle/>
                    <a:p>
                      <a:r>
                        <a:rPr lang="en-GB" sz="2800" dirty="0" smtClean="0"/>
                        <a:t>8</a:t>
                      </a:r>
                      <a:endParaRPr lang="en-GB" sz="2800" dirty="0"/>
                    </a:p>
                  </a:txBody>
                  <a:tcPr/>
                </a:tc>
                <a:tc>
                  <a:txBody>
                    <a:bodyPr/>
                    <a:lstStyle/>
                    <a:p>
                      <a:r>
                        <a:rPr lang="en-GB" sz="2800" dirty="0" smtClean="0"/>
                        <a:t>¿C____ e__</a:t>
                      </a:r>
                      <a:r>
                        <a:rPr lang="en-GB" sz="2800" baseline="0" dirty="0" smtClean="0"/>
                        <a:t> t__ n______________?</a:t>
                      </a:r>
                      <a:endParaRPr lang="en-GB" sz="2800" dirty="0"/>
                    </a:p>
                  </a:txBody>
                  <a:tcPr/>
                </a:tc>
              </a:tr>
              <a:tr h="590567">
                <a:tc>
                  <a:txBody>
                    <a:bodyPr/>
                    <a:lstStyle/>
                    <a:p>
                      <a:r>
                        <a:rPr lang="en-GB" sz="2800" dirty="0" smtClean="0"/>
                        <a:t>9</a:t>
                      </a:r>
                      <a:endParaRPr lang="en-GB" sz="2800" dirty="0"/>
                    </a:p>
                  </a:txBody>
                  <a:tcPr/>
                </a:tc>
                <a:tc>
                  <a:txBody>
                    <a:bodyPr/>
                    <a:lstStyle/>
                    <a:p>
                      <a:r>
                        <a:rPr lang="en-GB" sz="2800" dirty="0" smtClean="0"/>
                        <a:t>¿Q__ </a:t>
                      </a:r>
                      <a:r>
                        <a:rPr lang="en-GB" sz="2800" dirty="0" err="1" smtClean="0"/>
                        <a:t>i</a:t>
                      </a:r>
                      <a:r>
                        <a:rPr lang="en-GB" sz="2800" dirty="0" smtClean="0"/>
                        <a:t>_______ h______?</a:t>
                      </a:r>
                      <a:endParaRPr lang="en-GB" sz="2800" dirty="0"/>
                    </a:p>
                  </a:txBody>
                  <a:tcPr/>
                </a:tc>
              </a:tr>
              <a:tr h="590567">
                <a:tc>
                  <a:txBody>
                    <a:bodyPr/>
                    <a:lstStyle/>
                    <a:p>
                      <a:r>
                        <a:rPr lang="en-GB" sz="2800" dirty="0" smtClean="0"/>
                        <a:t>10</a:t>
                      </a:r>
                      <a:endParaRPr lang="en-GB" sz="2800" dirty="0"/>
                    </a:p>
                  </a:txBody>
                  <a:tcPr/>
                </a:tc>
                <a:tc>
                  <a:txBody>
                    <a:bodyPr/>
                    <a:lstStyle/>
                    <a:p>
                      <a:r>
                        <a:rPr lang="en-GB" sz="2800" dirty="0" smtClean="0"/>
                        <a:t>¿D____ t_ g_______ v_____ e_ e_ f______?</a:t>
                      </a:r>
                      <a:endParaRPr lang="en-GB" sz="2800"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901" y="1277654"/>
            <a:ext cx="487365" cy="4857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077" y="1290181"/>
            <a:ext cx="485740" cy="48574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263" y="3598039"/>
            <a:ext cx="569107" cy="5868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325" y="2343520"/>
            <a:ext cx="601262" cy="58723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48" y="3071944"/>
            <a:ext cx="338598" cy="475309"/>
          </a:xfrm>
          <a:prstGeom prst="rect">
            <a:avLst/>
          </a:prstGeom>
        </p:spPr>
      </p:pic>
      <p:pic>
        <p:nvPicPr>
          <p:cNvPr id="110" name="Pictur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037" y="4267617"/>
            <a:ext cx="618244" cy="446166"/>
          </a:xfrm>
          <a:prstGeom prst="rect">
            <a:avLst/>
          </a:prstGeom>
        </p:spPr>
      </p:pic>
      <p:pic>
        <p:nvPicPr>
          <p:cNvPr id="111" name="Picture 1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2956" y="4869824"/>
            <a:ext cx="615662" cy="366319"/>
          </a:xfrm>
          <a:prstGeom prst="rect">
            <a:avLst/>
          </a:prstGeom>
        </p:spPr>
      </p:pic>
      <p:pic>
        <p:nvPicPr>
          <p:cNvPr id="20" name="Picture 6" descr="school_b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3119" y="2978272"/>
            <a:ext cx="598607" cy="616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
          <p:cNvSpPr>
            <a:spLocks noChangeArrowheads="1"/>
          </p:cNvSpPr>
          <p:nvPr/>
        </p:nvSpPr>
        <p:spPr bwMode="auto">
          <a:xfrm>
            <a:off x="7876040" y="887850"/>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2" name="Rectangle 3"/>
          <p:cNvSpPr>
            <a:spLocks noChangeArrowheads="1"/>
          </p:cNvSpPr>
          <p:nvPr/>
        </p:nvSpPr>
        <p:spPr bwMode="auto">
          <a:xfrm>
            <a:off x="7876040" y="887850"/>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3" name="Line 4"/>
          <p:cNvSpPr>
            <a:spLocks noChangeShapeType="1"/>
          </p:cNvSpPr>
          <p:nvPr/>
        </p:nvSpPr>
        <p:spPr bwMode="auto">
          <a:xfrm>
            <a:off x="8514192" y="887855"/>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4" name="Line 5"/>
          <p:cNvSpPr>
            <a:spLocks noChangeShapeType="1"/>
          </p:cNvSpPr>
          <p:nvPr/>
        </p:nvSpPr>
        <p:spPr bwMode="auto">
          <a:xfrm>
            <a:off x="8514192" y="3553267"/>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5" name="Line 6"/>
          <p:cNvSpPr>
            <a:spLocks noChangeShapeType="1"/>
          </p:cNvSpPr>
          <p:nvPr/>
        </p:nvSpPr>
        <p:spPr bwMode="auto">
          <a:xfrm>
            <a:off x="8514192" y="18244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6" name="Line 7"/>
          <p:cNvSpPr>
            <a:spLocks noChangeShapeType="1"/>
          </p:cNvSpPr>
          <p:nvPr/>
        </p:nvSpPr>
        <p:spPr bwMode="auto">
          <a:xfrm>
            <a:off x="8514192" y="88785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7" name="Line 8"/>
          <p:cNvSpPr>
            <a:spLocks noChangeShapeType="1"/>
          </p:cNvSpPr>
          <p:nvPr/>
        </p:nvSpPr>
        <p:spPr bwMode="auto">
          <a:xfrm>
            <a:off x="8514192" y="268808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8" name="Line 9"/>
          <p:cNvSpPr>
            <a:spLocks noChangeShapeType="1"/>
          </p:cNvSpPr>
          <p:nvPr/>
        </p:nvSpPr>
        <p:spPr bwMode="auto">
          <a:xfrm>
            <a:off x="8514192" y="448830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Text Box 10"/>
          <p:cNvSpPr txBox="1">
            <a:spLocks noChangeArrowheads="1"/>
          </p:cNvSpPr>
          <p:nvPr/>
        </p:nvSpPr>
        <p:spPr bwMode="auto">
          <a:xfrm>
            <a:off x="7722030" y="459230"/>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0" name="AutoShape 11">
            <a:hlinkClick r:id="" action="ppaction://noaction" highlightClick="1"/>
          </p:cNvPr>
          <p:cNvSpPr>
            <a:spLocks noChangeArrowheads="1"/>
          </p:cNvSpPr>
          <p:nvPr/>
        </p:nvSpPr>
        <p:spPr bwMode="auto">
          <a:xfrm>
            <a:off x="7661726" y="30594"/>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a:solidFill>
                  <a:prstClr val="white"/>
                </a:solidFill>
              </a:rPr>
              <a:t>Inicio</a:t>
            </a:r>
            <a:endParaRPr lang="en-GB" sz="2000" dirty="0">
              <a:solidFill>
                <a:prstClr val="white"/>
              </a:solidFill>
            </a:endParaRPr>
          </a:p>
        </p:txBody>
      </p:sp>
      <p:sp>
        <p:nvSpPr>
          <p:cNvPr id="31" name="Text Box 12"/>
          <p:cNvSpPr txBox="1">
            <a:spLocks noChangeArrowheads="1"/>
          </p:cNvSpPr>
          <p:nvPr/>
        </p:nvSpPr>
        <p:spPr bwMode="auto">
          <a:xfrm>
            <a:off x="8730092" y="74498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2" name="Text Box 13"/>
          <p:cNvSpPr txBox="1">
            <a:spLocks noChangeArrowheads="1"/>
          </p:cNvSpPr>
          <p:nvPr/>
        </p:nvSpPr>
        <p:spPr bwMode="auto">
          <a:xfrm>
            <a:off x="8730092" y="333736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3" name="Text Box 14"/>
          <p:cNvSpPr txBox="1">
            <a:spLocks noChangeArrowheads="1"/>
          </p:cNvSpPr>
          <p:nvPr/>
        </p:nvSpPr>
        <p:spPr bwMode="auto">
          <a:xfrm>
            <a:off x="8730092" y="42724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4" name="Text Box 15"/>
          <p:cNvSpPr txBox="1">
            <a:spLocks noChangeArrowheads="1"/>
          </p:cNvSpPr>
          <p:nvPr/>
        </p:nvSpPr>
        <p:spPr bwMode="auto">
          <a:xfrm>
            <a:off x="8730092" y="1680017"/>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35" name="Text Box 16"/>
          <p:cNvSpPr txBox="1">
            <a:spLocks noChangeArrowheads="1"/>
          </p:cNvSpPr>
          <p:nvPr/>
        </p:nvSpPr>
        <p:spPr bwMode="auto">
          <a:xfrm>
            <a:off x="8730092" y="254520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1314403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60000"/>
                                        <p:tgtEl>
                                          <p:spTgt spid="22"/>
                                        </p:tgtEl>
                                      </p:cBhvr>
                                    </p:animEffect>
                                    <p:set>
                                      <p:cBhvr>
                                        <p:cTn id="7" dur="1" fill="hold">
                                          <p:stCondLst>
                                            <p:cond delay="5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73100" y="-126206"/>
            <a:ext cx="8229600" cy="1143000"/>
          </a:xfrm>
        </p:spPr>
        <p:txBody>
          <a:bodyPr/>
          <a:lstStyle/>
          <a:p>
            <a:pPr eaLnBrk="1" hangingPunct="1"/>
            <a:r>
              <a:rPr lang="en-GB" sz="4800" dirty="0" err="1" smtClean="0"/>
              <a:t>Quelles</a:t>
            </a:r>
            <a:r>
              <a:rPr lang="en-GB" sz="4800" dirty="0" smtClean="0"/>
              <a:t> </a:t>
            </a:r>
            <a:r>
              <a:rPr lang="en-GB" sz="4800" dirty="0" err="1" smtClean="0"/>
              <a:t>sont</a:t>
            </a:r>
            <a:r>
              <a:rPr lang="en-GB" sz="4800" dirty="0" smtClean="0"/>
              <a:t> les questions?</a:t>
            </a:r>
          </a:p>
        </p:txBody>
      </p:sp>
      <p:sp>
        <p:nvSpPr>
          <p:cNvPr id="68611" name="AutoShape 3"/>
          <p:cNvSpPr>
            <a:spLocks noChangeArrowheads="1"/>
          </p:cNvSpPr>
          <p:nvPr/>
        </p:nvSpPr>
        <p:spPr bwMode="auto">
          <a:xfrm>
            <a:off x="1116013" y="1155940"/>
            <a:ext cx="2438070" cy="1122123"/>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Il fait beau.</a:t>
            </a:r>
          </a:p>
        </p:txBody>
      </p:sp>
      <p:sp>
        <p:nvSpPr>
          <p:cNvPr id="68612" name="AutoShape 4"/>
          <p:cNvSpPr>
            <a:spLocks noChangeArrowheads="1"/>
          </p:cNvSpPr>
          <p:nvPr/>
        </p:nvSpPr>
        <p:spPr bwMode="auto">
          <a:xfrm>
            <a:off x="4140200" y="810883"/>
            <a:ext cx="1915543" cy="1178255"/>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La </a:t>
            </a:r>
            <a:r>
              <a:rPr lang="en-GB" sz="2400" dirty="0" err="1">
                <a:solidFill>
                  <a:prstClr val="black"/>
                </a:solidFill>
                <a:latin typeface="Calibri" panose="020F0502020204030204" pitchFamily="34" charset="0"/>
              </a:rPr>
              <a:t>capitale</a:t>
            </a:r>
            <a:r>
              <a:rPr lang="en-GB" sz="2400" dirty="0">
                <a:solidFill>
                  <a:prstClr val="black"/>
                </a:solidFill>
                <a:latin typeface="Calibri" panose="020F0502020204030204" pitchFamily="34" charset="0"/>
              </a:rPr>
              <a:t> de la </a:t>
            </a:r>
            <a:r>
              <a:rPr lang="en-GB" sz="2400" dirty="0" err="1">
                <a:solidFill>
                  <a:prstClr val="black"/>
                </a:solidFill>
                <a:latin typeface="Calibri" panose="020F0502020204030204" pitchFamily="34" charset="0"/>
              </a:rPr>
              <a:t>Tunisie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c’est</a:t>
            </a:r>
            <a:r>
              <a:rPr lang="en-GB" sz="2400" dirty="0">
                <a:solidFill>
                  <a:prstClr val="black"/>
                </a:solidFill>
                <a:latin typeface="Calibri" panose="020F0502020204030204" pitchFamily="34" charset="0"/>
              </a:rPr>
              <a:t> Tunis.</a:t>
            </a:r>
          </a:p>
        </p:txBody>
      </p:sp>
      <p:sp>
        <p:nvSpPr>
          <p:cNvPr id="68613" name="AutoShape 5"/>
          <p:cNvSpPr>
            <a:spLocks noChangeArrowheads="1"/>
          </p:cNvSpPr>
          <p:nvPr/>
        </p:nvSpPr>
        <p:spPr bwMode="auto">
          <a:xfrm>
            <a:off x="323849" y="2417210"/>
            <a:ext cx="2190751" cy="1326654"/>
          </a:xfrm>
          <a:prstGeom prst="wedgeRoundRectCallout">
            <a:avLst>
              <a:gd name="adj1" fmla="val 84067"/>
              <a:gd name="adj2" fmla="val 22574"/>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S’il</a:t>
            </a:r>
            <a:r>
              <a:rPr lang="en-GB" sz="2400" dirty="0">
                <a:solidFill>
                  <a:prstClr val="black"/>
                </a:solidFill>
                <a:latin typeface="Calibri" panose="020F0502020204030204" pitchFamily="34" charset="0"/>
              </a:rPr>
              <a:t> fait du </a:t>
            </a:r>
            <a:r>
              <a:rPr lang="en-GB" sz="2400" dirty="0" err="1">
                <a:solidFill>
                  <a:prstClr val="black"/>
                </a:solidFill>
                <a:latin typeface="Calibri" panose="020F0502020204030204" pitchFamily="34" charset="0"/>
              </a:rPr>
              <a:t>soleil</a:t>
            </a:r>
            <a:r>
              <a:rPr lang="en-GB" sz="2400" dirty="0">
                <a:solidFill>
                  <a:prstClr val="black"/>
                </a:solidFill>
                <a:latin typeface="Calibri" panose="020F0502020204030204" pitchFamily="34" charset="0"/>
              </a:rPr>
              <a:t>, je </a:t>
            </a:r>
            <a:r>
              <a:rPr lang="en-GB" sz="2400" dirty="0" err="1">
                <a:solidFill>
                  <a:prstClr val="black"/>
                </a:solidFill>
                <a:latin typeface="Calibri" panose="020F0502020204030204" pitchFamily="34" charset="0"/>
              </a:rPr>
              <a:t>fais</a:t>
            </a:r>
            <a:r>
              <a:rPr lang="en-GB" sz="2400" dirty="0">
                <a:solidFill>
                  <a:prstClr val="black"/>
                </a:solidFill>
                <a:latin typeface="Calibri" panose="020F0502020204030204" pitchFamily="34" charset="0"/>
              </a:rPr>
              <a:t> du </a:t>
            </a:r>
            <a:r>
              <a:rPr lang="en-GB" sz="2400" dirty="0" err="1">
                <a:solidFill>
                  <a:prstClr val="black"/>
                </a:solidFill>
                <a:latin typeface="Calibri" panose="020F0502020204030204" pitchFamily="34" charset="0"/>
              </a:rPr>
              <a:t>cyclisme</a:t>
            </a:r>
            <a:r>
              <a:rPr lang="en-GB" sz="2400" dirty="0">
                <a:solidFill>
                  <a:prstClr val="black"/>
                </a:solidFill>
                <a:latin typeface="Calibri" panose="020F0502020204030204" pitchFamily="34" charset="0"/>
              </a:rPr>
              <a:t>.</a:t>
            </a:r>
          </a:p>
        </p:txBody>
      </p:sp>
      <p:sp>
        <p:nvSpPr>
          <p:cNvPr id="68614" name="AutoShape 6"/>
          <p:cNvSpPr>
            <a:spLocks noChangeArrowheads="1"/>
          </p:cNvSpPr>
          <p:nvPr/>
        </p:nvSpPr>
        <p:spPr bwMode="auto">
          <a:xfrm>
            <a:off x="6170763" y="794035"/>
            <a:ext cx="2674937" cy="1980406"/>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4. Je vais en Espagne pour aller à la plage.</a:t>
            </a:r>
          </a:p>
        </p:txBody>
      </p:sp>
      <p:sp>
        <p:nvSpPr>
          <p:cNvPr id="68615" name="AutoShape 7"/>
          <p:cNvSpPr>
            <a:spLocks noChangeArrowheads="1"/>
          </p:cNvSpPr>
          <p:nvPr/>
        </p:nvSpPr>
        <p:spPr bwMode="auto">
          <a:xfrm>
            <a:off x="6170763" y="2891137"/>
            <a:ext cx="2402037" cy="1230822"/>
          </a:xfrm>
          <a:prstGeom prst="wedgeEllipseCallout">
            <a:avLst>
              <a:gd name="adj1" fmla="val -74611"/>
              <a:gd name="adj2" fmla="val 44000"/>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Oui, bien sûr. Et toi? </a:t>
            </a:r>
          </a:p>
        </p:txBody>
      </p:sp>
      <p:sp>
        <p:nvSpPr>
          <p:cNvPr id="68616" name="AutoShape 8"/>
          <p:cNvSpPr>
            <a:spLocks noChangeArrowheads="1"/>
          </p:cNvSpPr>
          <p:nvPr/>
        </p:nvSpPr>
        <p:spPr bwMode="auto">
          <a:xfrm>
            <a:off x="611188" y="4121959"/>
            <a:ext cx="2592387" cy="980805"/>
          </a:xfrm>
          <a:prstGeom prst="wedgeRoundRectCallout">
            <a:avLst>
              <a:gd name="adj1" fmla="val 68910"/>
              <a:gd name="adj2" fmla="val -44382"/>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6. Hier je suis resté à la maison.</a:t>
            </a:r>
          </a:p>
        </p:txBody>
      </p:sp>
      <p:sp>
        <p:nvSpPr>
          <p:cNvPr id="68617" name="AutoShape 9"/>
          <p:cNvSpPr>
            <a:spLocks noChangeArrowheads="1"/>
          </p:cNvSpPr>
          <p:nvPr/>
        </p:nvSpPr>
        <p:spPr bwMode="auto">
          <a:xfrm>
            <a:off x="2051050" y="5300663"/>
            <a:ext cx="2305050" cy="966008"/>
          </a:xfrm>
          <a:prstGeom prst="wedgeRectCallout">
            <a:avLst>
              <a:gd name="adj1" fmla="val 42000"/>
              <a:gd name="adj2" fmla="val -110768"/>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On </a:t>
            </a:r>
            <a:r>
              <a:rPr lang="en-GB" sz="2400" dirty="0" err="1">
                <a:solidFill>
                  <a:prstClr val="black"/>
                </a:solidFill>
                <a:latin typeface="Calibri" panose="020F0502020204030204" pitchFamily="34" charset="0"/>
              </a:rPr>
              <a:t>peut</a:t>
            </a:r>
            <a:r>
              <a:rPr lang="en-GB" sz="2400" dirty="0">
                <a:solidFill>
                  <a:prstClr val="black"/>
                </a:solidFill>
                <a:latin typeface="Calibri" panose="020F0502020204030204" pitchFamily="34" charset="0"/>
              </a:rPr>
              <a:t> faire du ski</a:t>
            </a:r>
          </a:p>
        </p:txBody>
      </p:sp>
      <p:sp>
        <p:nvSpPr>
          <p:cNvPr id="68618" name="AutoShape 10"/>
          <p:cNvSpPr>
            <a:spLocks noChangeArrowheads="1"/>
          </p:cNvSpPr>
          <p:nvPr/>
        </p:nvSpPr>
        <p:spPr bwMode="auto">
          <a:xfrm>
            <a:off x="4787900" y="5388754"/>
            <a:ext cx="2527300" cy="991409"/>
          </a:xfrm>
          <a:prstGeom prst="wedgeEllipseCallout">
            <a:avLst>
              <a:gd name="adj1" fmla="val -33447"/>
              <a:gd name="adj2" fmla="val -10327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  Peut-être</a:t>
            </a:r>
          </a:p>
        </p:txBody>
      </p:sp>
      <p:pic>
        <p:nvPicPr>
          <p:cNvPr id="68619"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AutoShape 12"/>
          <p:cNvSpPr>
            <a:spLocks noChangeArrowheads="1"/>
          </p:cNvSpPr>
          <p:nvPr/>
        </p:nvSpPr>
        <p:spPr bwMode="auto">
          <a:xfrm>
            <a:off x="6877050" y="4157932"/>
            <a:ext cx="2266950" cy="1503093"/>
          </a:xfrm>
          <a:prstGeom prst="wedgeEllipseCallout">
            <a:avLst>
              <a:gd name="adj1" fmla="val -90960"/>
              <a:gd name="adj2" fmla="val -34940"/>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8. Je vais visiter le château</a:t>
            </a:r>
          </a:p>
        </p:txBody>
      </p:sp>
    </p:spTree>
    <p:extLst>
      <p:ext uri="{BB962C8B-B14F-4D97-AF65-F5344CB8AC3E}">
        <p14:creationId xmlns:p14="http://schemas.microsoft.com/office/powerpoint/2010/main" val="3949925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0" y="-418578"/>
            <a:ext cx="7139035" cy="3487214"/>
          </a:xfrm>
          <a:prstGeom prst="rect">
            <a:avLst/>
          </a:prstGeom>
        </p:spPr>
      </p:pic>
      <p:sp>
        <p:nvSpPr>
          <p:cNvPr id="16"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2" name="Rectangle 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1 </a:t>
            </a:r>
            <a:r>
              <a:rPr lang="en-GB" sz="2800" b="1" dirty="0" smtClean="0">
                <a:solidFill>
                  <a:srgbClr val="F4FEFE"/>
                </a:solidFill>
              </a:rPr>
              <a:t> Students will be more confident at speaking in the target language if they have a secure grasp of the sound/writing relationship.</a:t>
            </a:r>
            <a:endParaRPr lang="en-GB" sz="2800" b="1" dirty="0">
              <a:solidFill>
                <a:srgbClr val="F4FEFE"/>
              </a:solidFill>
            </a:endParaRPr>
          </a:p>
        </p:txBody>
      </p:sp>
    </p:spTree>
    <p:extLst>
      <p:ext uri="{BB962C8B-B14F-4D97-AF65-F5344CB8AC3E}">
        <p14:creationId xmlns:p14="http://schemas.microsoft.com/office/powerpoint/2010/main" val="3586735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517585" y="-54769"/>
            <a:ext cx="8229600" cy="1143000"/>
          </a:xfrm>
        </p:spPr>
        <p:txBody>
          <a:bodyPr/>
          <a:lstStyle/>
          <a:p>
            <a:pPr eaLnBrk="1" hangingPunct="1"/>
            <a:r>
              <a:rPr lang="en-GB" sz="4800" dirty="0" smtClean="0"/>
              <a:t>Was </a:t>
            </a:r>
            <a:r>
              <a:rPr lang="en-GB" sz="4800" dirty="0" err="1" smtClean="0"/>
              <a:t>sind</a:t>
            </a:r>
            <a:r>
              <a:rPr lang="en-GB" sz="4800" dirty="0" smtClean="0"/>
              <a:t> die </a:t>
            </a:r>
            <a:r>
              <a:rPr lang="en-GB" sz="4800" dirty="0" err="1" smtClean="0"/>
              <a:t>Fragen</a:t>
            </a:r>
            <a:r>
              <a:rPr lang="en-GB" sz="4800" dirty="0" smtClean="0"/>
              <a:t>?</a:t>
            </a:r>
          </a:p>
        </p:txBody>
      </p:sp>
      <p:sp>
        <p:nvSpPr>
          <p:cNvPr id="69635" name="AutoShape 3"/>
          <p:cNvSpPr>
            <a:spLocks noChangeArrowheads="1"/>
          </p:cNvSpPr>
          <p:nvPr/>
        </p:nvSpPr>
        <p:spPr bwMode="auto">
          <a:xfrm>
            <a:off x="672861" y="1088231"/>
            <a:ext cx="2675178" cy="1189832"/>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1. Es </a:t>
            </a:r>
            <a:r>
              <a:rPr lang="en-GB" sz="2400" dirty="0" err="1">
                <a:solidFill>
                  <a:prstClr val="black"/>
                </a:solidFill>
                <a:latin typeface="Calibri" panose="020F0502020204030204" pitchFamily="34" charset="0"/>
              </a:rPr>
              <a:t>donnert</a:t>
            </a:r>
            <a:r>
              <a:rPr lang="en-GB" sz="2400" dirty="0">
                <a:solidFill>
                  <a:prstClr val="black"/>
                </a:solidFill>
                <a:latin typeface="Calibri" panose="020F0502020204030204" pitchFamily="34" charset="0"/>
              </a:rPr>
              <a:t> und </a:t>
            </a:r>
            <a:r>
              <a:rPr lang="en-GB" sz="2400" dirty="0" err="1">
                <a:solidFill>
                  <a:prstClr val="black"/>
                </a:solidFill>
                <a:latin typeface="Calibri" panose="020F0502020204030204" pitchFamily="34" charset="0"/>
              </a:rPr>
              <a:t>blitzt</a:t>
            </a:r>
            <a:r>
              <a:rPr lang="en-GB" sz="2400" dirty="0">
                <a:solidFill>
                  <a:prstClr val="black"/>
                </a:solidFill>
                <a:latin typeface="Calibri" panose="020F0502020204030204" pitchFamily="34" charset="0"/>
              </a:rPr>
              <a:t>.</a:t>
            </a:r>
          </a:p>
        </p:txBody>
      </p:sp>
      <p:sp>
        <p:nvSpPr>
          <p:cNvPr id="69636" name="AutoShape 4"/>
          <p:cNvSpPr>
            <a:spLocks noChangeArrowheads="1"/>
          </p:cNvSpPr>
          <p:nvPr/>
        </p:nvSpPr>
        <p:spPr bwMode="auto">
          <a:xfrm>
            <a:off x="3348039" y="1037258"/>
            <a:ext cx="2921002" cy="1005457"/>
          </a:xfrm>
          <a:prstGeom prst="wedgeRectCallout">
            <a:avLst>
              <a:gd name="adj1" fmla="val -26003"/>
              <a:gd name="adj2" fmla="val 102687"/>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2. Die </a:t>
            </a:r>
            <a:r>
              <a:rPr lang="en-GB" sz="2400" dirty="0" err="1">
                <a:solidFill>
                  <a:prstClr val="black"/>
                </a:solidFill>
                <a:latin typeface="Calibri" panose="020F0502020204030204" pitchFamily="34" charset="0"/>
              </a:rPr>
              <a:t>Hauptstadt</a:t>
            </a:r>
            <a:r>
              <a:rPr lang="en-GB" sz="2400" dirty="0">
                <a:solidFill>
                  <a:prstClr val="black"/>
                </a:solidFill>
                <a:latin typeface="Calibri" panose="020F0502020204030204" pitchFamily="34" charset="0"/>
              </a:rPr>
              <a:t> von </a:t>
            </a:r>
            <a:r>
              <a:rPr lang="en-GB" sz="2400" dirty="0" err="1">
                <a:solidFill>
                  <a:prstClr val="black"/>
                </a:solidFill>
                <a:latin typeface="Calibri" panose="020F0502020204030204" pitchFamily="34" charset="0"/>
              </a:rPr>
              <a:t>Österreich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Wien.</a:t>
            </a:r>
          </a:p>
        </p:txBody>
      </p:sp>
      <p:sp>
        <p:nvSpPr>
          <p:cNvPr id="69637" name="AutoShape 5"/>
          <p:cNvSpPr>
            <a:spLocks noChangeArrowheads="1"/>
          </p:cNvSpPr>
          <p:nvPr/>
        </p:nvSpPr>
        <p:spPr bwMode="auto">
          <a:xfrm>
            <a:off x="323850" y="2432650"/>
            <a:ext cx="2190750" cy="1276708"/>
          </a:xfrm>
          <a:prstGeom prst="wedgeRoundRectCallout">
            <a:avLst>
              <a:gd name="adj1" fmla="val 80222"/>
              <a:gd name="adj2" fmla="val 33870"/>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3. </a:t>
            </a:r>
            <a:r>
              <a:rPr lang="en-GB" sz="2400" dirty="0" err="1">
                <a:solidFill>
                  <a:prstClr val="black"/>
                </a:solidFill>
                <a:latin typeface="Calibri" panose="020F0502020204030204" pitchFamily="34" charset="0"/>
              </a:rPr>
              <a:t>Wenn</a:t>
            </a:r>
            <a:r>
              <a:rPr lang="en-GB" sz="2400" dirty="0">
                <a:solidFill>
                  <a:prstClr val="black"/>
                </a:solidFill>
                <a:latin typeface="Calibri" panose="020F0502020204030204" pitchFamily="34" charset="0"/>
              </a:rPr>
              <a:t> es </a:t>
            </a:r>
            <a:r>
              <a:rPr lang="en-GB" sz="2400" dirty="0" err="1">
                <a:solidFill>
                  <a:prstClr val="black"/>
                </a:solidFill>
                <a:latin typeface="Calibri" panose="020F0502020204030204" pitchFamily="34" charset="0"/>
              </a:rPr>
              <a:t>heiß</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ist</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esse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Eis</a:t>
            </a:r>
            <a:r>
              <a:rPr lang="en-GB" sz="2400" dirty="0">
                <a:solidFill>
                  <a:prstClr val="black"/>
                </a:solidFill>
                <a:latin typeface="Calibri" panose="020F0502020204030204" pitchFamily="34" charset="0"/>
              </a:rPr>
              <a:t>. </a:t>
            </a:r>
          </a:p>
        </p:txBody>
      </p:sp>
      <p:sp>
        <p:nvSpPr>
          <p:cNvPr id="69638" name="AutoShape 6"/>
          <p:cNvSpPr>
            <a:spLocks noChangeArrowheads="1"/>
          </p:cNvSpPr>
          <p:nvPr/>
        </p:nvSpPr>
        <p:spPr bwMode="auto">
          <a:xfrm>
            <a:off x="6227763" y="724619"/>
            <a:ext cx="2736850" cy="2272581"/>
          </a:xfrm>
          <a:prstGeom prst="wedgeEllipseCallout">
            <a:avLst>
              <a:gd name="adj1" fmla="val -59373"/>
              <a:gd name="adj2" fmla="val 39406"/>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4.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fahre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nach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Schottland</a:t>
            </a:r>
            <a:r>
              <a:rPr lang="en-GB" sz="2400" dirty="0">
                <a:solidFill>
                  <a:prstClr val="black"/>
                </a:solidFill>
                <a:latin typeface="Calibri" panose="020F0502020204030204" pitchFamily="34" charset="0"/>
              </a:rPr>
              <a:t>, um Nessie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sehen</a:t>
            </a:r>
            <a:r>
              <a:rPr lang="en-GB" sz="2400" dirty="0">
                <a:solidFill>
                  <a:prstClr val="black"/>
                </a:solidFill>
                <a:latin typeface="Calibri" panose="020F0502020204030204" pitchFamily="34" charset="0"/>
              </a:rPr>
              <a:t>.</a:t>
            </a:r>
          </a:p>
        </p:txBody>
      </p:sp>
      <p:sp>
        <p:nvSpPr>
          <p:cNvPr id="69639" name="AutoShape 7"/>
          <p:cNvSpPr>
            <a:spLocks noChangeArrowheads="1"/>
          </p:cNvSpPr>
          <p:nvPr/>
        </p:nvSpPr>
        <p:spPr bwMode="auto">
          <a:xfrm>
            <a:off x="6099864" y="3004568"/>
            <a:ext cx="2416175" cy="1281112"/>
          </a:xfrm>
          <a:prstGeom prst="wedgeEllipseCallout">
            <a:avLst>
              <a:gd name="adj1" fmla="val -69105"/>
              <a:gd name="adj2" fmla="val -1292"/>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5. Ja, sicher.  Und du? </a:t>
            </a:r>
          </a:p>
        </p:txBody>
      </p:sp>
      <p:sp>
        <p:nvSpPr>
          <p:cNvPr id="69640" name="AutoShape 8"/>
          <p:cNvSpPr>
            <a:spLocks noChangeArrowheads="1"/>
          </p:cNvSpPr>
          <p:nvPr/>
        </p:nvSpPr>
        <p:spPr bwMode="auto">
          <a:xfrm>
            <a:off x="323850" y="4005263"/>
            <a:ext cx="2663825" cy="1295400"/>
          </a:xfrm>
          <a:prstGeom prst="wedgeRoundRectCallout">
            <a:avLst>
              <a:gd name="adj1" fmla="val 71608"/>
              <a:gd name="adj2" fmla="val -41115"/>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6. </a:t>
            </a:r>
            <a:r>
              <a:rPr lang="en-GB" sz="2400" dirty="0" err="1">
                <a:solidFill>
                  <a:prstClr val="black"/>
                </a:solidFill>
                <a:latin typeface="Calibri" panose="020F0502020204030204" pitchFamily="34" charset="0"/>
              </a:rPr>
              <a:t>Gestern</a:t>
            </a:r>
            <a:r>
              <a:rPr lang="en-GB" sz="2400" dirty="0">
                <a:solidFill>
                  <a:prstClr val="black"/>
                </a:solidFill>
                <a:latin typeface="Calibri" panose="020F0502020204030204" pitchFamily="34" charset="0"/>
              </a:rPr>
              <a:t> bin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zu</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Hause</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geblieben</a:t>
            </a:r>
            <a:r>
              <a:rPr lang="en-GB" sz="2400" dirty="0">
                <a:solidFill>
                  <a:prstClr val="black"/>
                </a:solidFill>
                <a:latin typeface="Calibri" panose="020F0502020204030204" pitchFamily="34" charset="0"/>
              </a:rPr>
              <a:t>. </a:t>
            </a:r>
          </a:p>
        </p:txBody>
      </p:sp>
      <p:sp>
        <p:nvSpPr>
          <p:cNvPr id="69641" name="AutoShape 9"/>
          <p:cNvSpPr>
            <a:spLocks noChangeArrowheads="1"/>
          </p:cNvSpPr>
          <p:nvPr/>
        </p:nvSpPr>
        <p:spPr bwMode="auto">
          <a:xfrm>
            <a:off x="2010450" y="5530851"/>
            <a:ext cx="2279410" cy="849312"/>
          </a:xfrm>
          <a:prstGeom prst="wedgeRectCallout">
            <a:avLst>
              <a:gd name="adj1" fmla="val 40562"/>
              <a:gd name="adj2" fmla="val -109245"/>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7. Man </a:t>
            </a:r>
            <a:r>
              <a:rPr lang="en-GB" sz="2400" dirty="0" err="1">
                <a:solidFill>
                  <a:prstClr val="black"/>
                </a:solidFill>
                <a:latin typeface="Calibri" panose="020F0502020204030204" pitchFamily="34" charset="0"/>
              </a:rPr>
              <a:t>kann</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Skifahren</a:t>
            </a:r>
            <a:endParaRPr lang="en-GB" sz="2400" dirty="0">
              <a:solidFill>
                <a:prstClr val="black"/>
              </a:solidFill>
              <a:latin typeface="Calibri" panose="020F0502020204030204" pitchFamily="34" charset="0"/>
            </a:endParaRPr>
          </a:p>
        </p:txBody>
      </p:sp>
      <p:sp>
        <p:nvSpPr>
          <p:cNvPr id="69642" name="AutoShape 10"/>
          <p:cNvSpPr>
            <a:spLocks noChangeArrowheads="1"/>
          </p:cNvSpPr>
          <p:nvPr/>
        </p:nvSpPr>
        <p:spPr bwMode="auto">
          <a:xfrm>
            <a:off x="4460096" y="5683250"/>
            <a:ext cx="2232025" cy="719138"/>
          </a:xfrm>
          <a:prstGeom prst="wedgeEllipseCallout">
            <a:avLst>
              <a:gd name="adj1" fmla="val -27245"/>
              <a:gd name="adj2" fmla="val -145737"/>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a:solidFill>
                  <a:prstClr val="black"/>
                </a:solidFill>
                <a:latin typeface="Calibri" panose="020F0502020204030204" pitchFamily="34" charset="0"/>
              </a:rPr>
              <a:t>9.Vielleicht </a:t>
            </a:r>
          </a:p>
        </p:txBody>
      </p:sp>
      <p:pic>
        <p:nvPicPr>
          <p:cNvPr id="6964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AutoShape 12"/>
          <p:cNvSpPr>
            <a:spLocks noChangeArrowheads="1"/>
          </p:cNvSpPr>
          <p:nvPr/>
        </p:nvSpPr>
        <p:spPr bwMode="auto">
          <a:xfrm>
            <a:off x="6335713" y="4311701"/>
            <a:ext cx="2520950" cy="1871663"/>
          </a:xfrm>
          <a:prstGeom prst="wedgeEllipseCallout">
            <a:avLst>
              <a:gd name="adj1" fmla="val -83461"/>
              <a:gd name="adj2" fmla="val -5048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400" dirty="0">
                <a:solidFill>
                  <a:prstClr val="black"/>
                </a:solidFill>
                <a:latin typeface="Calibri" panose="020F0502020204030204" pitchFamily="34" charset="0"/>
              </a:rPr>
              <a:t>8. </a:t>
            </a:r>
            <a:r>
              <a:rPr lang="en-GB" sz="2400" dirty="0" err="1">
                <a:solidFill>
                  <a:prstClr val="black"/>
                </a:solidFill>
                <a:latin typeface="Calibri" panose="020F0502020204030204" pitchFamily="34" charset="0"/>
              </a:rPr>
              <a:t>Ich</a:t>
            </a:r>
            <a:r>
              <a:rPr lang="en-GB" sz="2400" dirty="0">
                <a:solidFill>
                  <a:prstClr val="black"/>
                </a:solidFill>
                <a:latin typeface="Calibri" panose="020F0502020204030204" pitchFamily="34" charset="0"/>
              </a:rPr>
              <a:t> </a:t>
            </a:r>
            <a:r>
              <a:rPr lang="en-GB" sz="2400" dirty="0" err="1">
                <a:solidFill>
                  <a:prstClr val="black"/>
                </a:solidFill>
                <a:latin typeface="Calibri" panose="020F0502020204030204" pitchFamily="34" charset="0"/>
              </a:rPr>
              <a:t>werde</a:t>
            </a:r>
            <a:r>
              <a:rPr lang="en-GB" sz="2400" dirty="0">
                <a:solidFill>
                  <a:prstClr val="black"/>
                </a:solidFill>
                <a:latin typeface="Calibri" panose="020F0502020204030204" pitchFamily="34" charset="0"/>
              </a:rPr>
              <a:t> die Burg </a:t>
            </a:r>
            <a:r>
              <a:rPr lang="en-GB" sz="2400" dirty="0" err="1">
                <a:solidFill>
                  <a:prstClr val="black"/>
                </a:solidFill>
                <a:latin typeface="Calibri" panose="020F0502020204030204" pitchFamily="34" charset="0"/>
              </a:rPr>
              <a:t>besichtigen</a:t>
            </a:r>
            <a:endParaRPr lang="en-GB"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81577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500332" y="153194"/>
            <a:ext cx="8229600" cy="1143000"/>
          </a:xfrm>
        </p:spPr>
        <p:txBody>
          <a:bodyPr/>
          <a:lstStyle/>
          <a:p>
            <a:pPr eaLnBrk="1" hangingPunct="1"/>
            <a:r>
              <a:rPr lang="en-GB" sz="4800" dirty="0" smtClean="0"/>
              <a:t>¿</a:t>
            </a:r>
            <a:r>
              <a:rPr lang="en-GB" sz="4800" dirty="0" err="1" smtClean="0"/>
              <a:t>Cuáles</a:t>
            </a:r>
            <a:r>
              <a:rPr lang="en-GB" sz="4800" dirty="0" smtClean="0"/>
              <a:t> son </a:t>
            </a:r>
            <a:r>
              <a:rPr lang="en-GB" sz="4800" dirty="0" err="1" smtClean="0"/>
              <a:t>las</a:t>
            </a:r>
            <a:r>
              <a:rPr lang="en-GB" sz="4800" dirty="0" smtClean="0"/>
              <a:t> </a:t>
            </a:r>
            <a:r>
              <a:rPr lang="en-GB" sz="4800" dirty="0" err="1" smtClean="0"/>
              <a:t>preguntas</a:t>
            </a:r>
            <a:r>
              <a:rPr lang="en-GB" sz="4800" dirty="0" smtClean="0"/>
              <a:t>?</a:t>
            </a:r>
          </a:p>
        </p:txBody>
      </p:sp>
      <p:sp>
        <p:nvSpPr>
          <p:cNvPr id="70659" name="AutoShape 3"/>
          <p:cNvSpPr>
            <a:spLocks noChangeArrowheads="1"/>
          </p:cNvSpPr>
          <p:nvPr/>
        </p:nvSpPr>
        <p:spPr bwMode="auto">
          <a:xfrm>
            <a:off x="1116013" y="1412875"/>
            <a:ext cx="2312987"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9. Si, por supesto. ¿Y tú?</a:t>
            </a:r>
          </a:p>
        </p:txBody>
      </p:sp>
      <p:sp>
        <p:nvSpPr>
          <p:cNvPr id="70660" name="AutoShape 4"/>
          <p:cNvSpPr>
            <a:spLocks noChangeArrowheads="1"/>
          </p:cNvSpPr>
          <p:nvPr/>
        </p:nvSpPr>
        <p:spPr bwMode="auto">
          <a:xfrm>
            <a:off x="4140200" y="1341438"/>
            <a:ext cx="2232025" cy="944562"/>
          </a:xfrm>
          <a:prstGeom prst="wedgeRectCallout">
            <a:avLst>
              <a:gd name="adj1" fmla="val -25991"/>
              <a:gd name="adj2" fmla="val 83509"/>
            </a:avLst>
          </a:prstGeom>
          <a:solidFill>
            <a:srgbClr val="00CC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1. </a:t>
            </a:r>
            <a:r>
              <a:rPr lang="en-GB" dirty="0" err="1">
                <a:solidFill>
                  <a:prstClr val="black"/>
                </a:solidFill>
                <a:latin typeface="Calibri" panose="020F0502020204030204" pitchFamily="34" charset="0"/>
              </a:rPr>
              <a:t>Mi</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instituto</a:t>
            </a:r>
            <a:r>
              <a:rPr lang="en-GB" dirty="0">
                <a:solidFill>
                  <a:prstClr val="black"/>
                </a:solidFill>
                <a:latin typeface="Calibri" panose="020F0502020204030204" pitchFamily="34" charset="0"/>
              </a:rPr>
              <a:t> es un </a:t>
            </a:r>
            <a:r>
              <a:rPr lang="en-GB" dirty="0" err="1">
                <a:solidFill>
                  <a:prstClr val="black"/>
                </a:solidFill>
                <a:latin typeface="Calibri" panose="020F0502020204030204" pitchFamily="34" charset="0"/>
              </a:rPr>
              <a:t>colegio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mixto</a:t>
            </a:r>
            <a:r>
              <a:rPr lang="en-GB" dirty="0">
                <a:solidFill>
                  <a:prstClr val="black"/>
                </a:solidFill>
                <a:latin typeface="Calibri" panose="020F0502020204030204" pitchFamily="34" charset="0"/>
              </a:rPr>
              <a:t> con mil </a:t>
            </a:r>
            <a:r>
              <a:rPr lang="en-GB" dirty="0" err="1">
                <a:solidFill>
                  <a:prstClr val="black"/>
                </a:solidFill>
                <a:latin typeface="Calibri" panose="020F0502020204030204" pitchFamily="34" charset="0"/>
              </a:rPr>
              <a:t>quinientos</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alumnos</a:t>
            </a:r>
            <a:r>
              <a:rPr lang="en-GB" dirty="0">
                <a:solidFill>
                  <a:prstClr val="black"/>
                </a:solidFill>
                <a:latin typeface="Calibri" panose="020F0502020204030204" pitchFamily="34" charset="0"/>
              </a:rPr>
              <a:t>.</a:t>
            </a:r>
          </a:p>
        </p:txBody>
      </p:sp>
      <p:sp>
        <p:nvSpPr>
          <p:cNvPr id="70661" name="AutoShape 5"/>
          <p:cNvSpPr>
            <a:spLocks noChangeArrowheads="1"/>
          </p:cNvSpPr>
          <p:nvPr/>
        </p:nvSpPr>
        <p:spPr bwMode="auto">
          <a:xfrm>
            <a:off x="323850" y="2349500"/>
            <a:ext cx="2390775" cy="1295400"/>
          </a:xfrm>
          <a:prstGeom prst="wedgeRoundRectCallout">
            <a:avLst>
              <a:gd name="adj1" fmla="val 70222"/>
              <a:gd name="adj2" fmla="val 24009"/>
              <a:gd name="adj3" fmla="val 16667"/>
            </a:avLst>
          </a:prstGeom>
          <a:solidFill>
            <a:srgbClr val="99CC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8. Tengo pensado hacer mi bachillerato.  Quisiera estudiar ciencias.</a:t>
            </a:r>
          </a:p>
        </p:txBody>
      </p:sp>
      <p:sp>
        <p:nvSpPr>
          <p:cNvPr id="7066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2. La </a:t>
            </a:r>
            <a:r>
              <a:rPr lang="en-GB" dirty="0" err="1">
                <a:solidFill>
                  <a:prstClr val="black"/>
                </a:solidFill>
                <a:latin typeface="Calibri" panose="020F0502020204030204" pitchFamily="34" charset="0"/>
              </a:rPr>
              <a:t>asignatura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que</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más</a:t>
            </a:r>
            <a:r>
              <a:rPr lang="en-GB" dirty="0">
                <a:solidFill>
                  <a:prstClr val="black"/>
                </a:solidFill>
                <a:latin typeface="Calibri" panose="020F0502020204030204" pitchFamily="34" charset="0"/>
              </a:rPr>
              <a:t> me </a:t>
            </a:r>
            <a:r>
              <a:rPr lang="en-GB" dirty="0" err="1">
                <a:solidFill>
                  <a:prstClr val="black"/>
                </a:solidFill>
                <a:latin typeface="Calibri" panose="020F0502020204030204" pitchFamily="34" charset="0"/>
              </a:rPr>
              <a:t>gusta</a:t>
            </a:r>
            <a:r>
              <a:rPr lang="en-GB" dirty="0">
                <a:solidFill>
                  <a:prstClr val="black"/>
                </a:solidFill>
                <a:latin typeface="Calibri" panose="020F0502020204030204" pitchFamily="34" charset="0"/>
              </a:rPr>
              <a:t> es la </a:t>
            </a:r>
            <a:r>
              <a:rPr lang="en-GB" dirty="0" err="1">
                <a:solidFill>
                  <a:prstClr val="black"/>
                </a:solidFill>
                <a:latin typeface="Calibri" panose="020F0502020204030204" pitchFamily="34" charset="0"/>
              </a:rPr>
              <a:t>música</a:t>
            </a:r>
            <a:r>
              <a:rPr lang="en-GB" dirty="0">
                <a:solidFill>
                  <a:prstClr val="black"/>
                </a:solidFill>
                <a:latin typeface="Calibri" panose="020F0502020204030204" pitchFamily="34" charset="0"/>
              </a:rPr>
              <a:t>.</a:t>
            </a:r>
          </a:p>
        </p:txBody>
      </p:sp>
      <p:sp>
        <p:nvSpPr>
          <p:cNvPr id="70663" name="AutoShape 7"/>
          <p:cNvSpPr>
            <a:spLocks noChangeArrowheads="1"/>
          </p:cNvSpPr>
          <p:nvPr/>
        </p:nvSpPr>
        <p:spPr bwMode="auto">
          <a:xfrm>
            <a:off x="6286500" y="3141663"/>
            <a:ext cx="2643188" cy="1150937"/>
          </a:xfrm>
          <a:prstGeom prst="wedgeEllipseCallout">
            <a:avLst>
              <a:gd name="adj1" fmla="val -66949"/>
              <a:gd name="adj2" fmla="val 8333"/>
            </a:avLst>
          </a:prstGeom>
          <a:solidFill>
            <a:srgbClr val="FFFF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dirty="0">
                <a:solidFill>
                  <a:prstClr val="black"/>
                </a:solidFill>
                <a:latin typeface="Calibri" panose="020F0502020204030204" pitchFamily="34" charset="0"/>
              </a:rPr>
              <a:t>3. Es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amable</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abierto</a:t>
            </a:r>
            <a:r>
              <a:rPr lang="en-GB" dirty="0">
                <a:solidFill>
                  <a:prstClr val="black"/>
                </a:solidFill>
                <a:latin typeface="Calibri" panose="020F0502020204030204" pitchFamily="34" charset="0"/>
              </a:rPr>
              <a:t> y </a:t>
            </a:r>
            <a:r>
              <a:rPr lang="en-GB" dirty="0" err="1">
                <a:solidFill>
                  <a:prstClr val="black"/>
                </a:solidFill>
                <a:latin typeface="Calibri" panose="020F0502020204030204" pitchFamily="34" charset="0"/>
              </a:rPr>
              <a:t>explica</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todo</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muy</a:t>
            </a:r>
            <a:r>
              <a:rPr lang="en-GB" dirty="0">
                <a:solidFill>
                  <a:prstClr val="black"/>
                </a:solidFill>
                <a:latin typeface="Calibri" panose="020F0502020204030204" pitchFamily="34" charset="0"/>
              </a:rPr>
              <a:t> </a:t>
            </a:r>
            <a:r>
              <a:rPr lang="en-GB" dirty="0" err="1">
                <a:solidFill>
                  <a:prstClr val="black"/>
                </a:solidFill>
                <a:latin typeface="Calibri" panose="020F0502020204030204" pitchFamily="34" charset="0"/>
              </a:rPr>
              <a:t>bien</a:t>
            </a:r>
            <a:endParaRPr lang="en-GB" dirty="0">
              <a:solidFill>
                <a:prstClr val="black"/>
              </a:solidFill>
              <a:latin typeface="Calibri" panose="020F0502020204030204" pitchFamily="34" charset="0"/>
            </a:endParaRPr>
          </a:p>
        </p:txBody>
      </p:sp>
      <p:sp>
        <p:nvSpPr>
          <p:cNvPr id="70664" name="AutoShape 8"/>
          <p:cNvSpPr>
            <a:spLocks noChangeArrowheads="1"/>
          </p:cNvSpPr>
          <p:nvPr/>
        </p:nvSpPr>
        <p:spPr bwMode="auto">
          <a:xfrm>
            <a:off x="357188" y="4143375"/>
            <a:ext cx="2605087" cy="923925"/>
          </a:xfrm>
          <a:prstGeom prst="wedgeRoundRectCallout">
            <a:avLst>
              <a:gd name="adj1" fmla="val 47907"/>
              <a:gd name="adj2" fmla="val -77718"/>
              <a:gd name="adj3" fmla="val 16667"/>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7. Hice dos semanas de prácticas laborales en un taller mecánico.</a:t>
            </a:r>
          </a:p>
        </p:txBody>
      </p:sp>
      <p:sp>
        <p:nvSpPr>
          <p:cNvPr id="70665" name="AutoShape 9"/>
          <p:cNvSpPr>
            <a:spLocks noChangeArrowheads="1"/>
          </p:cNvSpPr>
          <p:nvPr/>
        </p:nvSpPr>
        <p:spPr bwMode="auto">
          <a:xfrm>
            <a:off x="2051050" y="5300663"/>
            <a:ext cx="2378075" cy="1200150"/>
          </a:xfrm>
          <a:prstGeom prst="wedgeRectCallout">
            <a:avLst>
              <a:gd name="adj1" fmla="val 32116"/>
              <a:gd name="adj2" fmla="val -97676"/>
            </a:avLst>
          </a:prstGeom>
          <a:solidFill>
            <a:srgbClr val="FF66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6. Mi escuela primaria era muy pequeña y no teníamos que llevar uniforme.</a:t>
            </a:r>
          </a:p>
        </p:txBody>
      </p:sp>
      <p:sp>
        <p:nvSpPr>
          <p:cNvPr id="7066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sz="2000">
                <a:solidFill>
                  <a:prstClr val="black"/>
                </a:solidFill>
                <a:latin typeface="Calibri" panose="020F0502020204030204" pitchFamily="34" charset="0"/>
              </a:rPr>
              <a:t>5</a:t>
            </a:r>
            <a:r>
              <a:rPr lang="en-GB">
                <a:solidFill>
                  <a:prstClr val="black"/>
                </a:solidFill>
                <a:latin typeface="Calibri" panose="020F0502020204030204" pitchFamily="34" charset="0"/>
              </a:rPr>
              <a:t>.Quizás</a:t>
            </a:r>
          </a:p>
        </p:txBody>
      </p:sp>
      <p:pic>
        <p:nvPicPr>
          <p:cNvPr id="7066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GB">
                <a:solidFill>
                  <a:prstClr val="black"/>
                </a:solidFill>
                <a:latin typeface="Calibri" panose="020F0502020204030204" pitchFamily="34" charset="0"/>
              </a:rPr>
              <a:t>4. Soy socio del club de baloncesto.</a:t>
            </a:r>
          </a:p>
        </p:txBody>
      </p:sp>
    </p:spTree>
    <p:extLst>
      <p:ext uri="{BB962C8B-B14F-4D97-AF65-F5344CB8AC3E}">
        <p14:creationId xmlns:p14="http://schemas.microsoft.com/office/powerpoint/2010/main" val="124149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43769" y="364645"/>
            <a:ext cx="7493000" cy="850900"/>
          </a:xfrm>
          <a:solidFill>
            <a:srgbClr val="C00000"/>
          </a:solidFill>
          <a:effectLst>
            <a:outerShdw blurRad="50800" dist="38100" dir="5400000" algn="t" rotWithShape="0">
              <a:prstClr val="black">
                <a:alpha val="40000"/>
              </a:prstClr>
            </a:outerShdw>
          </a:effectLst>
        </p:spPr>
        <p:txBody>
          <a:bodyPr/>
          <a:lstStyle/>
          <a:p>
            <a:r>
              <a:rPr lang="en-GB" sz="3800" b="1" dirty="0" err="1" smtClean="0">
                <a:solidFill>
                  <a:schemeClr val="bg2"/>
                </a:solidFill>
                <a:effectLst>
                  <a:outerShdw blurRad="38100" dist="38100" dir="2700000" algn="tl">
                    <a:srgbClr val="000000"/>
                  </a:outerShdw>
                </a:effectLst>
                <a:latin typeface="Segoe Print" panose="02000600000000000000" pitchFamily="2" charset="0"/>
              </a:rPr>
              <a:t>Busca</a:t>
            </a:r>
            <a:r>
              <a:rPr lang="en-GB" sz="3800" b="1" dirty="0" smtClean="0">
                <a:solidFill>
                  <a:schemeClr val="bg2"/>
                </a:solidFill>
                <a:effectLst>
                  <a:outerShdw blurRad="38100" dist="38100" dir="2700000" algn="tl">
                    <a:srgbClr val="000000"/>
                  </a:outerShdw>
                </a:effectLst>
                <a:latin typeface="Segoe Print" panose="02000600000000000000" pitchFamily="2" charset="0"/>
              </a:rPr>
              <a:t> </a:t>
            </a:r>
            <a:r>
              <a:rPr lang="en-GB" sz="3800" b="1" dirty="0">
                <a:solidFill>
                  <a:schemeClr val="bg2"/>
                </a:solidFill>
                <a:effectLst>
                  <a:outerShdw blurRad="38100" dist="38100" dir="2700000" algn="tl">
                    <a:srgbClr val="000000"/>
                  </a:outerShdw>
                </a:effectLst>
                <a:latin typeface="Segoe Print" panose="02000600000000000000" pitchFamily="2" charset="0"/>
              </a:rPr>
              <a:t>a la persona </a:t>
            </a:r>
            <a:r>
              <a:rPr lang="en-GB" sz="3800" b="1" dirty="0" err="1" smtClean="0">
                <a:solidFill>
                  <a:schemeClr val="bg2"/>
                </a:solidFill>
                <a:effectLst>
                  <a:outerShdw blurRad="38100" dist="38100" dir="2700000" algn="tl">
                    <a:srgbClr val="000000"/>
                  </a:outerShdw>
                </a:effectLst>
                <a:latin typeface="Segoe Print" panose="02000600000000000000" pitchFamily="2" charset="0"/>
              </a:rPr>
              <a:t>que</a:t>
            </a:r>
            <a:r>
              <a:rPr lang="en-GB" sz="3800" b="1" dirty="0" smtClean="0">
                <a:solidFill>
                  <a:schemeClr val="bg2"/>
                </a:solidFill>
                <a:effectLst>
                  <a:outerShdw blurRad="38100" dist="38100" dir="2700000" algn="tl">
                    <a:srgbClr val="000000"/>
                  </a:outerShdw>
                </a:effectLst>
                <a:latin typeface="Segoe Print" panose="02000600000000000000" pitchFamily="2" charset="0"/>
              </a:rPr>
              <a:t>…</a:t>
            </a:r>
            <a:endParaRPr lang="en-GB" sz="3800" b="1" dirty="0">
              <a:solidFill>
                <a:schemeClr val="bg2"/>
              </a:solidFill>
              <a:effectLst>
                <a:outerShdw blurRad="38100" dist="38100" dir="2700000" algn="tl">
                  <a:srgbClr val="000000"/>
                </a:outerShdw>
              </a:effectLst>
              <a:latin typeface="Segoe Print" panose="02000600000000000000" pitchFamily="2" charset="0"/>
            </a:endParaRPr>
          </a:p>
        </p:txBody>
      </p:sp>
      <p:pic>
        <p:nvPicPr>
          <p:cNvPr id="3075" name="Picture 7" descr="MCj03605160000[1]"/>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243681" y="1436043"/>
            <a:ext cx="1887538" cy="1162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6" descr="MCj036051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5352" y="5305629"/>
            <a:ext cx="201771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450" y="2962534"/>
            <a:ext cx="4752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endParaRPr lang="en-US">
              <a:solidFill>
                <a:prstClr val="black"/>
              </a:solidFill>
            </a:endParaRPr>
          </a:p>
        </p:txBody>
      </p:sp>
      <p:sp>
        <p:nvSpPr>
          <p:cNvPr id="3078" name="Text Box 6"/>
          <p:cNvSpPr txBox="1">
            <a:spLocks noChangeArrowheads="1"/>
          </p:cNvSpPr>
          <p:nvPr/>
        </p:nvSpPr>
        <p:spPr bwMode="auto">
          <a:xfrm>
            <a:off x="483329" y="2818592"/>
            <a:ext cx="76327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buFontTx/>
              <a:buChar char="•"/>
            </a:pPr>
            <a:r>
              <a:rPr lang="en-GB" sz="2800" dirty="0">
                <a:solidFill>
                  <a:prstClr val="black"/>
                </a:solidFill>
              </a:rPr>
              <a:t> </a:t>
            </a:r>
            <a:r>
              <a:rPr lang="en-GB" sz="2800" b="1" dirty="0" err="1">
                <a:solidFill>
                  <a:prstClr val="black"/>
                </a:solidFill>
                <a:cs typeface="Calibri" pitchFamily="34" charset="0"/>
              </a:rPr>
              <a:t>juega</a:t>
            </a:r>
            <a:r>
              <a:rPr lang="en-GB" sz="2800" b="1" dirty="0">
                <a:solidFill>
                  <a:prstClr val="black"/>
                </a:solidFill>
                <a:cs typeface="Calibri" pitchFamily="34" charset="0"/>
              </a:rPr>
              <a:t> al fútbol los </a:t>
            </a:r>
            <a:r>
              <a:rPr lang="en-GB" sz="2800" b="1" dirty="0" err="1">
                <a:solidFill>
                  <a:prstClr val="black"/>
                </a:solidFill>
                <a:cs typeface="Calibri" pitchFamily="34" charset="0"/>
              </a:rPr>
              <a:t>sábados</a:t>
            </a:r>
            <a:r>
              <a:rPr lang="en-GB" sz="2800" b="1" dirty="0">
                <a:solidFill>
                  <a:prstClr val="black"/>
                </a:solidFill>
                <a:cs typeface="Calibri" pitchFamily="34" charset="0"/>
              </a:rPr>
              <a:t>.</a:t>
            </a:r>
          </a:p>
          <a:p>
            <a:pPr defTabSz="457200">
              <a:spcBef>
                <a:spcPct val="50000"/>
              </a:spcBef>
              <a:buFontTx/>
              <a:buChar char="•"/>
            </a:pPr>
            <a:r>
              <a:rPr lang="en-GB" sz="2800" b="1" dirty="0">
                <a:solidFill>
                  <a:prstClr val="black"/>
                </a:solidFill>
                <a:cs typeface="Calibri" pitchFamily="34" charset="0"/>
              </a:rPr>
              <a:t> </a:t>
            </a:r>
            <a:r>
              <a:rPr lang="en-GB" sz="2800" b="1" dirty="0" err="1">
                <a:solidFill>
                  <a:prstClr val="black"/>
                </a:solidFill>
                <a:cs typeface="Calibri" pitchFamily="34" charset="0"/>
              </a:rPr>
              <a:t>va</a:t>
            </a:r>
            <a:r>
              <a:rPr lang="en-GB" sz="2800" b="1" dirty="0">
                <a:solidFill>
                  <a:prstClr val="black"/>
                </a:solidFill>
                <a:cs typeface="Calibri" pitchFamily="34" charset="0"/>
              </a:rPr>
              <a:t> al cine a menudo.</a:t>
            </a:r>
          </a:p>
          <a:p>
            <a:pPr defTabSz="457200">
              <a:spcBef>
                <a:spcPct val="50000"/>
              </a:spcBef>
              <a:buFontTx/>
              <a:buChar char="•"/>
            </a:pPr>
            <a:r>
              <a:rPr lang="en-GB" sz="2800" b="1" dirty="0">
                <a:solidFill>
                  <a:prstClr val="black"/>
                </a:solidFill>
                <a:cs typeface="Calibri" pitchFamily="34" charset="0"/>
              </a:rPr>
              <a:t> lee </a:t>
            </a:r>
            <a:r>
              <a:rPr lang="en-GB" sz="2800" b="1" dirty="0" err="1">
                <a:solidFill>
                  <a:prstClr val="black"/>
                </a:solidFill>
                <a:cs typeface="Calibri" pitchFamily="34" charset="0"/>
              </a:rPr>
              <a:t>todos</a:t>
            </a:r>
            <a:r>
              <a:rPr lang="en-GB" sz="2800" b="1" dirty="0">
                <a:solidFill>
                  <a:prstClr val="black"/>
                </a:solidFill>
                <a:cs typeface="Calibri" pitchFamily="34" charset="0"/>
              </a:rPr>
              <a:t> los </a:t>
            </a:r>
            <a:r>
              <a:rPr lang="en-GB" sz="2800" b="1" dirty="0" err="1">
                <a:solidFill>
                  <a:prstClr val="black"/>
                </a:solidFill>
                <a:cs typeface="Calibri" pitchFamily="34" charset="0"/>
              </a:rPr>
              <a:t>días</a:t>
            </a:r>
            <a:r>
              <a:rPr lang="en-GB" sz="2800" b="1" dirty="0">
                <a:solidFill>
                  <a:prstClr val="black"/>
                </a:solidFill>
                <a:cs typeface="Calibri" pitchFamily="34" charset="0"/>
              </a:rPr>
              <a:t>.</a:t>
            </a:r>
          </a:p>
          <a:p>
            <a:pPr defTabSz="457200">
              <a:spcBef>
                <a:spcPct val="50000"/>
              </a:spcBef>
              <a:buFontTx/>
              <a:buChar char="•"/>
            </a:pPr>
            <a:r>
              <a:rPr lang="en-GB" sz="2800" b="1" dirty="0">
                <a:solidFill>
                  <a:prstClr val="black"/>
                </a:solidFill>
                <a:cs typeface="Calibri" pitchFamily="34" charset="0"/>
              </a:rPr>
              <a:t> </a:t>
            </a:r>
            <a:r>
              <a:rPr lang="en-GB" sz="2800" b="1" dirty="0" err="1">
                <a:solidFill>
                  <a:prstClr val="black"/>
                </a:solidFill>
                <a:cs typeface="Calibri" pitchFamily="34" charset="0"/>
              </a:rPr>
              <a:t>ve</a:t>
            </a:r>
            <a:r>
              <a:rPr lang="en-GB" sz="2800" b="1" dirty="0">
                <a:solidFill>
                  <a:prstClr val="black"/>
                </a:solidFill>
                <a:cs typeface="Calibri" pitchFamily="34" charset="0"/>
              </a:rPr>
              <a:t> la </a:t>
            </a:r>
            <a:r>
              <a:rPr lang="en-GB" sz="2800" b="1" dirty="0" err="1">
                <a:solidFill>
                  <a:prstClr val="black"/>
                </a:solidFill>
                <a:cs typeface="Calibri" pitchFamily="34" charset="0"/>
              </a:rPr>
              <a:t>tele</a:t>
            </a:r>
            <a:r>
              <a:rPr lang="en-GB" sz="2800" b="1" dirty="0">
                <a:solidFill>
                  <a:prstClr val="black"/>
                </a:solidFill>
                <a:cs typeface="Calibri" pitchFamily="34" charset="0"/>
              </a:rPr>
              <a:t> </a:t>
            </a:r>
            <a:r>
              <a:rPr lang="en-GB" sz="2800" b="1" dirty="0" err="1">
                <a:solidFill>
                  <a:prstClr val="black"/>
                </a:solidFill>
                <a:cs typeface="Calibri" pitchFamily="34" charset="0"/>
              </a:rPr>
              <a:t>cada</a:t>
            </a:r>
            <a:r>
              <a:rPr lang="en-GB" sz="2800" b="1" dirty="0">
                <a:solidFill>
                  <a:prstClr val="black"/>
                </a:solidFill>
                <a:cs typeface="Calibri" pitchFamily="34" charset="0"/>
              </a:rPr>
              <a:t> </a:t>
            </a:r>
            <a:r>
              <a:rPr lang="en-GB" sz="2800" b="1" dirty="0" err="1">
                <a:solidFill>
                  <a:prstClr val="black"/>
                </a:solidFill>
                <a:cs typeface="Calibri" pitchFamily="34" charset="0"/>
              </a:rPr>
              <a:t>día</a:t>
            </a:r>
            <a:r>
              <a:rPr lang="en-GB" sz="2800" b="1" dirty="0">
                <a:solidFill>
                  <a:prstClr val="black"/>
                </a:solidFill>
                <a:cs typeface="Calibri" pitchFamily="34" charset="0"/>
              </a:rPr>
              <a:t>.</a:t>
            </a:r>
          </a:p>
          <a:p>
            <a:pPr defTabSz="457200">
              <a:spcBef>
                <a:spcPct val="50000"/>
              </a:spcBef>
              <a:buFontTx/>
              <a:buChar char="•"/>
            </a:pPr>
            <a:r>
              <a:rPr lang="en-GB" sz="2800" b="1" dirty="0">
                <a:solidFill>
                  <a:prstClr val="black"/>
                </a:solidFill>
                <a:cs typeface="Calibri" pitchFamily="34" charset="0"/>
              </a:rPr>
              <a:t> </a:t>
            </a:r>
            <a:r>
              <a:rPr lang="en-GB" sz="2800" b="1" dirty="0" err="1">
                <a:solidFill>
                  <a:prstClr val="black"/>
                </a:solidFill>
                <a:cs typeface="Calibri" pitchFamily="34" charset="0"/>
              </a:rPr>
              <a:t>nunca</a:t>
            </a:r>
            <a:r>
              <a:rPr lang="en-GB" sz="2800" b="1" dirty="0">
                <a:solidFill>
                  <a:prstClr val="black"/>
                </a:solidFill>
                <a:cs typeface="Calibri" pitchFamily="34" charset="0"/>
              </a:rPr>
              <a:t> </a:t>
            </a:r>
            <a:r>
              <a:rPr lang="en-GB" sz="2800" b="1" dirty="0" err="1">
                <a:solidFill>
                  <a:prstClr val="black"/>
                </a:solidFill>
                <a:cs typeface="Calibri" pitchFamily="34" charset="0"/>
              </a:rPr>
              <a:t>descarga</a:t>
            </a:r>
            <a:r>
              <a:rPr lang="en-GB" sz="2800" b="1" dirty="0">
                <a:solidFill>
                  <a:prstClr val="black"/>
                </a:solidFill>
                <a:cs typeface="Calibri" pitchFamily="34" charset="0"/>
              </a:rPr>
              <a:t> </a:t>
            </a:r>
            <a:r>
              <a:rPr lang="en-GB" sz="2800" b="1" dirty="0" err="1">
                <a:solidFill>
                  <a:prstClr val="black"/>
                </a:solidFill>
                <a:cs typeface="Calibri" pitchFamily="34" charset="0"/>
              </a:rPr>
              <a:t>música</a:t>
            </a:r>
            <a:r>
              <a:rPr lang="en-GB" sz="2800" b="1" dirty="0">
                <a:solidFill>
                  <a:prstClr val="black"/>
                </a:solidFill>
                <a:cs typeface="Calibri" pitchFamily="34" charset="0"/>
              </a:rPr>
              <a:t> del Internet.</a:t>
            </a:r>
          </a:p>
        </p:txBody>
      </p:sp>
    </p:spTree>
    <p:extLst>
      <p:ext uri="{BB962C8B-B14F-4D97-AF65-F5344CB8AC3E}">
        <p14:creationId xmlns:p14="http://schemas.microsoft.com/office/powerpoint/2010/main" val="265319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13" name="Rectangle 12"/>
          <p:cNvSpPr/>
          <p:nvPr/>
        </p:nvSpPr>
        <p:spPr>
          <a:xfrm>
            <a:off x="4000449" y="1044332"/>
            <a:ext cx="5240020" cy="5632311"/>
          </a:xfrm>
          <a:prstGeom prst="rect">
            <a:avLst/>
          </a:prstGeom>
        </p:spPr>
        <p:txBody>
          <a:bodyPr wrap="square">
            <a:spAutoFit/>
          </a:bodyPr>
          <a:lstStyle/>
          <a:p>
            <a:r>
              <a:rPr lang="es-MX" b="1" dirty="0">
                <a:solidFill>
                  <a:prstClr val="black"/>
                </a:solidFill>
                <a:latin typeface="Arial" panose="020B0604020202020204" pitchFamily="34" charset="0"/>
                <a:cs typeface="Arial" panose="020B0604020202020204" pitchFamily="34" charset="0"/>
              </a:rPr>
              <a:t>Argentina, el uno de enero, 2015</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¡Hola! ¿Qué tal? Me llamo Antonio y vivo en Argentina, en Buenos Aires. Tengo trece años y mi cumpleaños es el quince de mayo.</a:t>
            </a:r>
            <a:endParaRPr lang="en-GB" dirty="0">
              <a:solidFill>
                <a:prstClr val="black"/>
              </a:solidFill>
              <a:latin typeface="Arial" panose="020B0604020202020204" pitchFamily="34" charset="0"/>
              <a:cs typeface="Arial" panose="020B0604020202020204" pitchFamily="34" charset="0"/>
            </a:endParaRPr>
          </a:p>
          <a:p>
            <a:r>
              <a:rPr lang="es-MX" b="1"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Soy bastante sincero. También soy generoso, pero no soy tímido. Tengo una hermana que se llama Rosa. Tiene catorce años. En mi opinión, es un poco tonta.</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Tengo un ratón y dos peces. Mi ratón es blanco y muy divertido.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Mis peces son azules y amarillos y son estupendos, pero no son muy listos. Mi color favorito es el amarillo.</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 </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pasión es el rugby y mi héroe es Felipe </a:t>
            </a:r>
            <a:r>
              <a:rPr lang="es-MX" dirty="0" err="1">
                <a:solidFill>
                  <a:prstClr val="black"/>
                </a:solidFill>
                <a:latin typeface="Arial" panose="020B0604020202020204" pitchFamily="34" charset="0"/>
                <a:cs typeface="Arial" panose="020B0604020202020204" pitchFamily="34" charset="0"/>
              </a:rPr>
              <a:t>Contepomi</a:t>
            </a:r>
            <a:r>
              <a:rPr lang="es-MX" dirty="0">
                <a:solidFill>
                  <a:prstClr val="black"/>
                </a:solidFill>
                <a:latin typeface="Arial" panose="020B0604020202020204" pitchFamily="34" charset="0"/>
                <a:cs typeface="Arial" panose="020B0604020202020204" pitchFamily="34" charset="0"/>
              </a:rPr>
              <a:t>. ¡Es genial! Mi cantante favorita es </a:t>
            </a:r>
            <a:r>
              <a:rPr lang="es-MX" dirty="0" err="1">
                <a:solidFill>
                  <a:prstClr val="black"/>
                </a:solidFill>
                <a:latin typeface="Arial" panose="020B0604020202020204" pitchFamily="34" charset="0"/>
                <a:cs typeface="Arial" panose="020B0604020202020204" pitchFamily="34" charset="0"/>
              </a:rPr>
              <a:t>Beyoncé</a:t>
            </a:r>
            <a:r>
              <a:rPr lang="es-MX" dirty="0">
                <a:solidFill>
                  <a:prstClr val="black"/>
                </a:solidFill>
                <a:latin typeface="Arial" panose="020B0604020202020204" pitchFamily="34" charset="0"/>
                <a:cs typeface="Arial" panose="020B0604020202020204" pitchFamily="34" charset="0"/>
              </a:rPr>
              <a:t> porque es fenomenal.</a:t>
            </a:r>
            <a:endParaRPr lang="en-GB" dirty="0">
              <a:solidFill>
                <a:prstClr val="black"/>
              </a:solidFill>
              <a:latin typeface="Arial" panose="020B0604020202020204" pitchFamily="34" charset="0"/>
              <a:cs typeface="Arial" panose="020B0604020202020204" pitchFamily="34" charset="0"/>
            </a:endParaRPr>
          </a:p>
          <a:p>
            <a:r>
              <a:rPr lang="es-MX" dirty="0">
                <a:solidFill>
                  <a:prstClr val="black"/>
                </a:solidFill>
                <a:latin typeface="Arial" panose="020B0604020202020204" pitchFamily="34" charset="0"/>
                <a:cs typeface="Arial" panose="020B0604020202020204" pitchFamily="34" charset="0"/>
              </a:rPr>
              <a:t>Mi programa favorito es ‘Factor X</a:t>
            </a:r>
            <a:r>
              <a:rPr lang="es-MX" dirty="0" smtClean="0">
                <a:solidFill>
                  <a:prstClr val="black"/>
                </a:solidFill>
                <a:latin typeface="Arial" panose="020B0604020202020204" pitchFamily="34" charset="0"/>
                <a:cs typeface="Arial" panose="020B0604020202020204" pitchFamily="34" charset="0"/>
              </a:rPr>
              <a:t>’.</a:t>
            </a:r>
            <a:endParaRPr lang="en-GB" dirty="0">
              <a:solidFill>
                <a:prstClr val="black"/>
              </a:solidFill>
              <a:latin typeface="Arial" panose="020B0604020202020204" pitchFamily="34" charset="0"/>
              <a:cs typeface="Arial" panose="020B0604020202020204" pitchFamily="34" charset="0"/>
            </a:endParaRPr>
          </a:p>
        </p:txBody>
      </p:sp>
      <p:sp>
        <p:nvSpPr>
          <p:cNvPr id="14" name="TextBox 4"/>
          <p:cNvSpPr txBox="1">
            <a:spLocks noChangeArrowheads="1"/>
          </p:cNvSpPr>
          <p:nvPr/>
        </p:nvSpPr>
        <p:spPr bwMode="auto">
          <a:xfrm>
            <a:off x="3483558" y="1444254"/>
            <a:ext cx="557213"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❶</a:t>
            </a:r>
            <a:endParaRPr lang="fr-FR" dirty="0">
              <a:solidFill>
                <a:prstClr val="black"/>
              </a:solidFill>
              <a:latin typeface="Verdana" pitchFamily="34" charset="0"/>
            </a:endParaRPr>
          </a:p>
        </p:txBody>
      </p:sp>
      <p:sp>
        <p:nvSpPr>
          <p:cNvPr id="15" name="TextBox 5"/>
          <p:cNvSpPr txBox="1">
            <a:spLocks noChangeArrowheads="1"/>
          </p:cNvSpPr>
          <p:nvPr/>
        </p:nvSpPr>
        <p:spPr bwMode="auto">
          <a:xfrm>
            <a:off x="3491141" y="2804007"/>
            <a:ext cx="557212" cy="341313"/>
          </a:xfrm>
          <a:prstGeom prst="rect">
            <a:avLst/>
          </a:prstGeom>
          <a:noFill/>
          <a:ln w="9525">
            <a:noFill/>
            <a:miter lim="800000"/>
            <a:headEnd/>
            <a:tailEnd/>
          </a:ln>
        </p:spPr>
        <p:txBody>
          <a:bodyPr lIns="64291" tIns="32146" rIns="64291" bIns="32146">
            <a:spAutoFit/>
          </a:bodyPr>
          <a:lstStyle/>
          <a:p>
            <a:r>
              <a:rPr lang="fr-FR" dirty="0">
                <a:solidFill>
                  <a:prstClr val="black"/>
                </a:solidFill>
              </a:rPr>
              <a:t>❷</a:t>
            </a:r>
            <a:endParaRPr lang="fr-FR" dirty="0">
              <a:solidFill>
                <a:prstClr val="black"/>
              </a:solidFill>
              <a:latin typeface="Verdana" pitchFamily="34" charset="0"/>
            </a:endParaRPr>
          </a:p>
        </p:txBody>
      </p:sp>
      <p:sp>
        <p:nvSpPr>
          <p:cNvPr id="16" name="TextBox 6"/>
          <p:cNvSpPr txBox="1">
            <a:spLocks noChangeArrowheads="1"/>
          </p:cNvSpPr>
          <p:nvPr/>
        </p:nvSpPr>
        <p:spPr bwMode="auto">
          <a:xfrm>
            <a:off x="3514908" y="4143577"/>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❸</a:t>
            </a:r>
            <a:endParaRPr lang="fr-FR" dirty="0">
              <a:solidFill>
                <a:prstClr val="black"/>
              </a:solidFill>
              <a:latin typeface="Verdana" pitchFamily="34" charset="0"/>
            </a:endParaRPr>
          </a:p>
        </p:txBody>
      </p:sp>
      <p:sp>
        <p:nvSpPr>
          <p:cNvPr id="17" name="TextBox 7"/>
          <p:cNvSpPr txBox="1">
            <a:spLocks noChangeArrowheads="1"/>
          </p:cNvSpPr>
          <p:nvPr/>
        </p:nvSpPr>
        <p:spPr bwMode="auto">
          <a:xfrm>
            <a:off x="3547420" y="5773782"/>
            <a:ext cx="557212" cy="341312"/>
          </a:xfrm>
          <a:prstGeom prst="rect">
            <a:avLst/>
          </a:prstGeom>
          <a:noFill/>
          <a:ln w="9525">
            <a:noFill/>
            <a:miter lim="800000"/>
            <a:headEnd/>
            <a:tailEnd/>
          </a:ln>
        </p:spPr>
        <p:txBody>
          <a:bodyPr lIns="64291" tIns="32146" rIns="64291" bIns="32146">
            <a:spAutoFit/>
          </a:bodyPr>
          <a:lstStyle/>
          <a:p>
            <a:r>
              <a:rPr lang="fr-FR" dirty="0">
                <a:solidFill>
                  <a:prstClr val="black"/>
                </a:solidFill>
              </a:rPr>
              <a:t>❹</a:t>
            </a:r>
            <a:endParaRPr lang="fr-FR" dirty="0">
              <a:solidFill>
                <a:prstClr val="black"/>
              </a:solidFill>
              <a:latin typeface="Verdana" pitchFamily="34" charset="0"/>
            </a:endParaRPr>
          </a:p>
        </p:txBody>
      </p:sp>
      <p:pic>
        <p:nvPicPr>
          <p:cNvPr id="1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870" y="-27384"/>
            <a:ext cx="1336425" cy="1336425"/>
          </a:xfrm>
          <a:prstGeom prst="rect">
            <a:avLst/>
          </a:prstGeom>
        </p:spPr>
      </p:pic>
      <p:sp>
        <p:nvSpPr>
          <p:cNvPr id="20"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Calibri"/>
                <a:ea typeface="+mj-ea"/>
                <a:cs typeface="+mj-cs"/>
              </a:rPr>
              <a:t>Hotseating</a:t>
            </a:r>
            <a:endParaRPr kumimoji="0" lang="en-GB"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177860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8331" y="476672"/>
            <a:ext cx="8932980" cy="5185870"/>
          </a:xfrm>
          <a:prstGeom prst="rect">
            <a:avLst/>
          </a:prstGeom>
        </p:spPr>
      </p:pic>
      <p:sp>
        <p:nvSpPr>
          <p:cNvPr id="5" name="TextBox 4"/>
          <p:cNvSpPr txBox="1"/>
          <p:nvPr/>
        </p:nvSpPr>
        <p:spPr>
          <a:xfrm>
            <a:off x="514800" y="260649"/>
            <a:ext cx="8809728" cy="6584494"/>
          </a:xfrm>
          <a:prstGeom prst="rect">
            <a:avLst/>
          </a:prstGeom>
          <a:noFill/>
        </p:spPr>
        <p:txBody>
          <a:bodyPr wrap="square" lIns="91435" tIns="45718" rIns="91435" bIns="45718" rtlCol="0">
            <a:spAutoFit/>
          </a:bodyPr>
          <a:lstStyle/>
          <a:p>
            <a:pPr defTabSz="457200"/>
            <a:r>
              <a:rPr lang="en-GB" sz="2800" b="1" dirty="0" err="1">
                <a:solidFill>
                  <a:prstClr val="black"/>
                </a:solidFill>
              </a:rPr>
              <a:t>Salut</a:t>
            </a:r>
            <a:r>
              <a:rPr lang="en-GB" sz="2800" b="1" dirty="0">
                <a:solidFill>
                  <a:prstClr val="black"/>
                </a:solidFill>
              </a:rPr>
              <a:t>!  Je </a:t>
            </a:r>
            <a:r>
              <a:rPr lang="en-GB" sz="2800" b="1" dirty="0" err="1">
                <a:solidFill>
                  <a:prstClr val="black"/>
                </a:solidFill>
              </a:rPr>
              <a:t>m’appelle</a:t>
            </a:r>
            <a:r>
              <a:rPr lang="en-GB" sz="2800" b="1" dirty="0">
                <a:solidFill>
                  <a:prstClr val="black"/>
                </a:solidFill>
              </a:rPr>
              <a:t> Clarisse et </a:t>
            </a:r>
            <a:r>
              <a:rPr lang="en-GB" sz="2800" b="1" dirty="0" err="1">
                <a:solidFill>
                  <a:prstClr val="black"/>
                </a:solidFill>
              </a:rPr>
              <a:t>j’habite</a:t>
            </a:r>
            <a:r>
              <a:rPr lang="en-GB" sz="2800" b="1" dirty="0">
                <a:solidFill>
                  <a:prstClr val="black"/>
                </a:solidFill>
              </a:rPr>
              <a:t> </a:t>
            </a:r>
            <a:r>
              <a:rPr lang="en-GB" sz="2800" b="1" dirty="0">
                <a:solidFill>
                  <a:prstClr val="black"/>
                </a:solidFill>
                <a:cs typeface="Calibri"/>
              </a:rPr>
              <a:t>à </a:t>
            </a:r>
            <a:r>
              <a:rPr lang="en-GB" sz="2800" b="1" dirty="0" err="1">
                <a:solidFill>
                  <a:prstClr val="black"/>
                </a:solidFill>
                <a:cs typeface="Calibri"/>
              </a:rPr>
              <a:t>Fonainebleau</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drôle</a:t>
            </a:r>
            <a:r>
              <a:rPr lang="en-GB" sz="2800" b="1" dirty="0">
                <a:solidFill>
                  <a:prstClr val="black"/>
                </a:solidFill>
                <a:cs typeface="Calibri"/>
              </a:rPr>
              <a:t> et </a:t>
            </a:r>
            <a:r>
              <a:rPr lang="en-GB" sz="2800" b="1" dirty="0" err="1">
                <a:solidFill>
                  <a:prstClr val="black"/>
                </a:solidFill>
                <a:cs typeface="Calibri"/>
              </a:rPr>
              <a:t>intelligente</a:t>
            </a:r>
            <a:r>
              <a:rPr lang="en-GB" sz="2800" b="1" dirty="0">
                <a:solidFill>
                  <a:prstClr val="black"/>
                </a:solidFill>
                <a:cs typeface="Calibri"/>
              </a:rPr>
              <a:t> et je </a:t>
            </a:r>
            <a:r>
              <a:rPr lang="en-GB" sz="2800" b="1" dirty="0" err="1">
                <a:solidFill>
                  <a:prstClr val="black"/>
                </a:solidFill>
                <a:cs typeface="Calibri"/>
              </a:rPr>
              <a:t>suis</a:t>
            </a:r>
            <a:r>
              <a:rPr lang="en-GB" sz="2800" b="1" dirty="0">
                <a:solidFill>
                  <a:prstClr val="black"/>
                </a:solidFill>
                <a:cs typeface="Calibri"/>
              </a:rPr>
              <a:t> fan de foot!  Le foot, </a:t>
            </a:r>
            <a:r>
              <a:rPr lang="en-GB" sz="2800" b="1" dirty="0" err="1">
                <a:solidFill>
                  <a:prstClr val="black"/>
                </a:solidFill>
                <a:cs typeface="Calibri"/>
              </a:rPr>
              <a:t>c’est</a:t>
            </a:r>
            <a:r>
              <a:rPr lang="en-GB" sz="2800" b="1" dirty="0">
                <a:solidFill>
                  <a:prstClr val="black"/>
                </a:solidFill>
                <a:cs typeface="Calibri"/>
              </a:rPr>
              <a:t> ma passion.  Mon </a:t>
            </a:r>
            <a:r>
              <a:rPr lang="en-GB" sz="2800" b="1" dirty="0" err="1">
                <a:solidFill>
                  <a:prstClr val="black"/>
                </a:solidFill>
                <a:cs typeface="Calibri"/>
              </a:rPr>
              <a:t>équipe</a:t>
            </a:r>
            <a:r>
              <a:rPr lang="en-GB" sz="2800" b="1" dirty="0">
                <a:solidFill>
                  <a:prstClr val="black"/>
                </a:solidFill>
                <a:cs typeface="Calibri"/>
              </a:rPr>
              <a:t>, </a:t>
            </a:r>
            <a:r>
              <a:rPr lang="en-GB" sz="2800" b="1" dirty="0" err="1">
                <a:solidFill>
                  <a:prstClr val="black"/>
                </a:solidFill>
                <a:cs typeface="Calibri"/>
              </a:rPr>
              <a:t>c’est</a:t>
            </a:r>
            <a:r>
              <a:rPr lang="en-GB" sz="2800" b="1" dirty="0">
                <a:solidFill>
                  <a:prstClr val="black"/>
                </a:solidFill>
                <a:cs typeface="Calibri"/>
              </a:rPr>
              <a:t> le PSG.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Mon frère </a:t>
            </a:r>
            <a:r>
              <a:rPr lang="en-GB" sz="2800" b="1" dirty="0" err="1">
                <a:solidFill>
                  <a:prstClr val="black"/>
                </a:solidFill>
                <a:cs typeface="Calibri"/>
              </a:rPr>
              <a:t>Rény</a:t>
            </a:r>
            <a:r>
              <a:rPr lang="en-GB" sz="2800" b="1" dirty="0">
                <a:solidFill>
                  <a:prstClr val="black"/>
                </a:solidFill>
                <a:cs typeface="Calibri"/>
              </a:rPr>
              <a:t> </a:t>
            </a:r>
            <a:r>
              <a:rPr lang="en-GB" sz="2800" b="1" dirty="0" err="1">
                <a:solidFill>
                  <a:prstClr val="black"/>
                </a:solidFill>
                <a:cs typeface="Calibri"/>
              </a:rPr>
              <a:t>est</a:t>
            </a:r>
            <a:r>
              <a:rPr lang="en-GB" sz="2800" b="1" dirty="0">
                <a:solidFill>
                  <a:prstClr val="black"/>
                </a:solidFill>
                <a:cs typeface="Calibri"/>
              </a:rPr>
              <a:t> </a:t>
            </a:r>
            <a:r>
              <a:rPr lang="en-GB" sz="2800" b="1" dirty="0" err="1">
                <a:solidFill>
                  <a:prstClr val="black"/>
                </a:solidFill>
                <a:cs typeface="Calibri"/>
              </a:rPr>
              <a:t>très</a:t>
            </a:r>
            <a:r>
              <a:rPr lang="en-GB" sz="2800" b="1" dirty="0">
                <a:solidFill>
                  <a:prstClr val="black"/>
                </a:solidFill>
                <a:cs typeface="Calibri"/>
              </a:rPr>
              <a:t> </a:t>
            </a:r>
            <a:r>
              <a:rPr lang="en-GB" sz="2800" b="1" dirty="0" err="1">
                <a:solidFill>
                  <a:prstClr val="black"/>
                </a:solidFill>
                <a:cs typeface="Calibri"/>
              </a:rPr>
              <a:t>sympa</a:t>
            </a:r>
            <a:r>
              <a:rPr lang="en-GB" sz="2800" b="1" dirty="0">
                <a:solidFill>
                  <a:prstClr val="black"/>
                </a:solidFill>
                <a:cs typeface="Calibri"/>
              </a:rPr>
              <a:t>.  En </a:t>
            </a:r>
            <a:r>
              <a:rPr lang="en-GB" sz="2800" b="1" dirty="0" err="1">
                <a:solidFill>
                  <a:prstClr val="black"/>
                </a:solidFill>
                <a:cs typeface="Calibri"/>
              </a:rPr>
              <a:t>genéral</a:t>
            </a:r>
            <a:r>
              <a:rPr lang="en-GB" sz="2800" b="1" dirty="0">
                <a:solidFill>
                  <a:prstClr val="black"/>
                </a:solidFill>
                <a:cs typeface="Calibri"/>
              </a:rPr>
              <a:t> on </a:t>
            </a:r>
            <a:r>
              <a:rPr lang="en-GB" sz="2800" b="1" dirty="0" err="1">
                <a:solidFill>
                  <a:prstClr val="black"/>
                </a:solidFill>
                <a:cs typeface="Calibri"/>
              </a:rPr>
              <a:t>s’entend</a:t>
            </a:r>
            <a:r>
              <a:rPr lang="en-GB" sz="2800" b="1" dirty="0">
                <a:solidFill>
                  <a:prstClr val="black"/>
                </a:solidFill>
                <a:cs typeface="Calibri"/>
              </a:rPr>
              <a:t> </a:t>
            </a:r>
            <a:r>
              <a:rPr lang="en-GB" sz="2800" b="1" dirty="0" err="1">
                <a:solidFill>
                  <a:prstClr val="black"/>
                </a:solidFill>
                <a:cs typeface="Calibri"/>
              </a:rPr>
              <a:t>bien</a:t>
            </a:r>
            <a:r>
              <a:rPr lang="en-GB" sz="2800" b="1" dirty="0">
                <a:solidFill>
                  <a:prstClr val="black"/>
                </a:solidFill>
                <a:cs typeface="Calibri"/>
              </a:rPr>
              <a:t> et </a:t>
            </a:r>
            <a:r>
              <a:rPr lang="en-GB" sz="2800" b="1" dirty="0" err="1">
                <a:solidFill>
                  <a:prstClr val="black"/>
                </a:solidFill>
                <a:cs typeface="Calibri"/>
              </a:rPr>
              <a:t>normalement</a:t>
            </a:r>
            <a:r>
              <a:rPr lang="en-GB" sz="2800" b="1" dirty="0">
                <a:solidFill>
                  <a:prstClr val="black"/>
                </a:solidFill>
                <a:cs typeface="Calibri"/>
              </a:rPr>
              <a:t> on </a:t>
            </a:r>
            <a:r>
              <a:rPr lang="en-GB" sz="2800" b="1" dirty="0" err="1">
                <a:solidFill>
                  <a:prstClr val="black"/>
                </a:solidFill>
                <a:cs typeface="Calibri"/>
              </a:rPr>
              <a:t>regarde</a:t>
            </a:r>
            <a:r>
              <a:rPr lang="en-GB" sz="2800" b="1" dirty="0">
                <a:solidFill>
                  <a:prstClr val="black"/>
                </a:solidFill>
                <a:cs typeface="Calibri"/>
              </a:rPr>
              <a:t> les matches de foot ensemble.</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err="1">
                <a:solidFill>
                  <a:prstClr val="black"/>
                </a:solidFill>
                <a:cs typeface="Calibri"/>
              </a:rPr>
              <a:t>Hier</a:t>
            </a:r>
            <a:r>
              <a:rPr lang="en-GB" sz="2800" b="1" dirty="0">
                <a:solidFill>
                  <a:prstClr val="black"/>
                </a:solidFill>
                <a:cs typeface="Calibri"/>
              </a:rPr>
              <a:t> </a:t>
            </a:r>
            <a:r>
              <a:rPr lang="en-GB" sz="2800" b="1" dirty="0" err="1">
                <a:solidFill>
                  <a:prstClr val="black"/>
                </a:solidFill>
                <a:cs typeface="Calibri"/>
              </a:rPr>
              <a:t>soir</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un match de foot international à la </a:t>
            </a:r>
            <a:r>
              <a:rPr lang="en-GB" sz="2800" b="1" dirty="0" err="1">
                <a:solidFill>
                  <a:prstClr val="black"/>
                </a:solidFill>
                <a:cs typeface="Calibri"/>
              </a:rPr>
              <a:t>télé</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du popcorn, </a:t>
            </a:r>
            <a:r>
              <a:rPr lang="en-GB" sz="2800" b="1" dirty="0" err="1">
                <a:solidFill>
                  <a:prstClr val="black"/>
                </a:solidFill>
                <a:cs typeface="Calibri"/>
              </a:rPr>
              <a:t>comme</a:t>
            </a:r>
            <a:r>
              <a:rPr lang="en-GB" sz="2800" b="1" dirty="0">
                <a:solidFill>
                  <a:prstClr val="black"/>
                </a:solidFill>
                <a:cs typeface="Calibri"/>
              </a:rPr>
              <a:t> </a:t>
            </a:r>
            <a:r>
              <a:rPr lang="en-GB" sz="2800" b="1" dirty="0" err="1">
                <a:solidFill>
                  <a:prstClr val="black"/>
                </a:solidFill>
                <a:cs typeface="Calibri"/>
              </a:rPr>
              <a:t>d’hab</a:t>
            </a:r>
            <a:r>
              <a:rPr lang="en-GB" sz="2800" b="1" dirty="0">
                <a:solidFill>
                  <a:prstClr val="black"/>
                </a:solidFill>
                <a:cs typeface="Calibri"/>
              </a:rPr>
              <a:t>.  </a:t>
            </a:r>
            <a:br>
              <a:rPr lang="en-GB" sz="2800" b="1" dirty="0">
                <a:solidFill>
                  <a:prstClr val="black"/>
                </a:solidFill>
                <a:cs typeface="Calibri"/>
              </a:rPr>
            </a:br>
            <a:r>
              <a:rPr lang="en-GB" sz="2800" b="1" dirty="0">
                <a:solidFill>
                  <a:prstClr val="black"/>
                </a:solidFill>
                <a:cs typeface="Calibri"/>
              </a:rPr>
              <a:t/>
            </a:r>
            <a:br>
              <a:rPr lang="en-GB" sz="2800" b="1" dirty="0">
                <a:solidFill>
                  <a:prstClr val="black"/>
                </a:solidFill>
                <a:cs typeface="Calibri"/>
              </a:rPr>
            </a:br>
            <a:r>
              <a:rPr lang="en-GB" sz="2800" b="1" dirty="0">
                <a:solidFill>
                  <a:prstClr val="black"/>
                </a:solidFill>
                <a:cs typeface="Calibri"/>
              </a:rPr>
              <a:t>Le weekend </a:t>
            </a:r>
            <a:r>
              <a:rPr lang="en-GB" sz="2800" b="1" dirty="0" err="1">
                <a:solidFill>
                  <a:prstClr val="black"/>
                </a:solidFill>
                <a:cs typeface="Calibri"/>
              </a:rPr>
              <a:t>dernier</a:t>
            </a:r>
            <a:r>
              <a:rPr lang="en-GB" sz="2800" b="1" dirty="0">
                <a:solidFill>
                  <a:prstClr val="black"/>
                </a:solidFill>
                <a:cs typeface="Calibri"/>
              </a:rPr>
              <a:t>,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a:t>
            </a:r>
            <a:r>
              <a:rPr lang="en-GB" sz="2800" b="1" dirty="0" err="1">
                <a:solidFill>
                  <a:prstClr val="black"/>
                </a:solidFill>
                <a:cs typeface="Calibri"/>
              </a:rPr>
              <a:t>Parc</a:t>
            </a:r>
            <a:r>
              <a:rPr lang="en-GB" sz="2800" b="1" dirty="0">
                <a:solidFill>
                  <a:prstClr val="black"/>
                </a:solidFill>
                <a:cs typeface="Calibri"/>
              </a:rPr>
              <a:t> des Princes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regardé</a:t>
            </a:r>
            <a:r>
              <a:rPr lang="en-GB" sz="2800" b="1" dirty="0">
                <a:solidFill>
                  <a:prstClr val="black"/>
                </a:solidFill>
                <a:cs typeface="Calibri"/>
              </a:rPr>
              <a:t> le PSG </a:t>
            </a:r>
            <a:r>
              <a:rPr lang="en-GB" sz="2800" b="1" dirty="0" err="1">
                <a:solidFill>
                  <a:prstClr val="black"/>
                </a:solidFill>
                <a:cs typeface="Calibri"/>
              </a:rPr>
              <a:t>contre</a:t>
            </a:r>
            <a:r>
              <a:rPr lang="en-GB" sz="2800" b="1" dirty="0">
                <a:solidFill>
                  <a:prstClr val="black"/>
                </a:solidFill>
                <a:cs typeface="Calibri"/>
              </a:rPr>
              <a:t> </a:t>
            </a:r>
            <a:r>
              <a:rPr lang="en-GB" sz="2800" b="1" dirty="0" err="1">
                <a:solidFill>
                  <a:prstClr val="black"/>
                </a:solidFill>
                <a:cs typeface="Calibri"/>
              </a:rPr>
              <a:t>Auxerre</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aimé</a:t>
            </a:r>
            <a:r>
              <a:rPr lang="en-GB" sz="2800" b="1" dirty="0">
                <a:solidFill>
                  <a:prstClr val="black"/>
                </a:solidFill>
                <a:cs typeface="Calibri"/>
              </a:rPr>
              <a:t> le match </a:t>
            </a:r>
            <a:r>
              <a:rPr lang="en-GB" sz="2800" b="1" dirty="0" err="1">
                <a:solidFill>
                  <a:prstClr val="black"/>
                </a:solidFill>
                <a:cs typeface="Calibri"/>
              </a:rPr>
              <a:t>parce</a:t>
            </a:r>
            <a:r>
              <a:rPr lang="en-GB" sz="2800" b="1" dirty="0">
                <a:solidFill>
                  <a:prstClr val="black"/>
                </a:solidFill>
                <a:cs typeface="Calibri"/>
              </a:rPr>
              <a:t> </a:t>
            </a:r>
            <a:r>
              <a:rPr lang="en-GB" sz="2800" b="1" dirty="0" err="1">
                <a:solidFill>
                  <a:prstClr val="black"/>
                </a:solidFill>
                <a:cs typeface="Calibri"/>
              </a:rPr>
              <a:t>qu’il</a:t>
            </a:r>
            <a:r>
              <a:rPr lang="en-GB" sz="2800" b="1" dirty="0">
                <a:solidFill>
                  <a:prstClr val="black"/>
                </a:solidFill>
                <a:cs typeface="Calibri"/>
              </a:rPr>
              <a:t> y a </a:t>
            </a:r>
            <a:r>
              <a:rPr lang="en-GB" sz="2800" b="1" dirty="0" err="1">
                <a:solidFill>
                  <a:prstClr val="black"/>
                </a:solidFill>
                <a:cs typeface="Calibri"/>
              </a:rPr>
              <a:t>eu</a:t>
            </a:r>
            <a:r>
              <a:rPr lang="en-GB" sz="2800" b="1" dirty="0">
                <a:solidFill>
                  <a:prstClr val="black"/>
                </a:solidFill>
                <a:cs typeface="Calibri"/>
              </a:rPr>
              <a:t> </a:t>
            </a:r>
            <a:r>
              <a:rPr lang="en-GB" sz="2800" b="1" dirty="0" err="1">
                <a:solidFill>
                  <a:prstClr val="black"/>
                </a:solidFill>
                <a:cs typeface="Calibri"/>
              </a:rPr>
              <a:t>deux</a:t>
            </a:r>
            <a:r>
              <a:rPr lang="en-GB" sz="2800" b="1" dirty="0">
                <a:solidFill>
                  <a:prstClr val="black"/>
                </a:solidFill>
                <a:cs typeface="Calibri"/>
              </a:rPr>
              <a:t> </a:t>
            </a:r>
            <a:r>
              <a:rPr lang="en-GB" sz="2800" b="1" dirty="0" err="1">
                <a:solidFill>
                  <a:prstClr val="black"/>
                </a:solidFill>
                <a:cs typeface="Calibri"/>
              </a:rPr>
              <a:t>pénalties</a:t>
            </a:r>
            <a:r>
              <a:rPr lang="en-GB" sz="2800" b="1" dirty="0">
                <a:solidFill>
                  <a:prstClr val="black"/>
                </a:solidFill>
                <a:cs typeface="Calibri"/>
              </a:rPr>
              <a:t>.  Après le match, je </a:t>
            </a:r>
            <a:r>
              <a:rPr lang="en-GB" sz="2800" b="1" dirty="0" err="1">
                <a:solidFill>
                  <a:prstClr val="black"/>
                </a:solidFill>
                <a:cs typeface="Calibri"/>
              </a:rPr>
              <a:t>suis</a:t>
            </a:r>
            <a:r>
              <a:rPr lang="en-GB" sz="2800" b="1" dirty="0">
                <a:solidFill>
                  <a:prstClr val="black"/>
                </a:solidFill>
                <a:cs typeface="Calibri"/>
              </a:rPr>
              <a:t> </a:t>
            </a:r>
            <a:r>
              <a:rPr lang="en-GB" sz="2800" b="1" dirty="0" err="1">
                <a:solidFill>
                  <a:prstClr val="black"/>
                </a:solidFill>
                <a:cs typeface="Calibri"/>
              </a:rPr>
              <a:t>allée</a:t>
            </a:r>
            <a:r>
              <a:rPr lang="en-GB" sz="2800" b="1" dirty="0">
                <a:solidFill>
                  <a:prstClr val="black"/>
                </a:solidFill>
                <a:cs typeface="Calibri"/>
              </a:rPr>
              <a:t> au café </a:t>
            </a:r>
            <a:r>
              <a:rPr lang="en-GB" sz="2800" b="1" dirty="0" err="1">
                <a:solidFill>
                  <a:prstClr val="black"/>
                </a:solidFill>
                <a:cs typeface="Calibri"/>
              </a:rPr>
              <a:t>où</a:t>
            </a:r>
            <a:r>
              <a:rPr lang="en-GB" sz="2800" b="1" dirty="0">
                <a:solidFill>
                  <a:prstClr val="black"/>
                </a:solidFill>
                <a:cs typeface="Calibri"/>
              </a:rPr>
              <a:t> </a:t>
            </a:r>
            <a:r>
              <a:rPr lang="en-GB" sz="2800" b="1" dirty="0" err="1">
                <a:solidFill>
                  <a:prstClr val="black"/>
                </a:solidFill>
                <a:cs typeface="Calibri"/>
              </a:rPr>
              <a:t>j’ai</a:t>
            </a:r>
            <a:r>
              <a:rPr lang="en-GB" sz="2800" b="1" dirty="0">
                <a:solidFill>
                  <a:prstClr val="black"/>
                </a:solidFill>
                <a:cs typeface="Calibri"/>
              </a:rPr>
              <a:t> </a:t>
            </a:r>
            <a:r>
              <a:rPr lang="en-GB" sz="2800" b="1" dirty="0" err="1">
                <a:solidFill>
                  <a:prstClr val="black"/>
                </a:solidFill>
                <a:cs typeface="Calibri"/>
              </a:rPr>
              <a:t>mangé</a:t>
            </a:r>
            <a:r>
              <a:rPr lang="en-GB" sz="2800" b="1" dirty="0">
                <a:solidFill>
                  <a:prstClr val="black"/>
                </a:solidFill>
                <a:cs typeface="Calibri"/>
              </a:rPr>
              <a:t> un sandwich.</a:t>
            </a:r>
            <a:endParaRPr lang="fr-FR" sz="2800" b="1" dirty="0">
              <a:solidFill>
                <a:prstClr val="black"/>
              </a:solidFill>
            </a:endParaRPr>
          </a:p>
        </p:txBody>
      </p:sp>
      <p:sp>
        <p:nvSpPr>
          <p:cNvPr id="6" name="TextBox 5"/>
          <p:cNvSpPr txBox="1"/>
          <p:nvPr/>
        </p:nvSpPr>
        <p:spPr>
          <a:xfrm>
            <a:off x="42038" y="346828"/>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❶</a:t>
            </a:r>
            <a:endParaRPr lang="fr-FR" dirty="0">
              <a:solidFill>
                <a:prstClr val="black"/>
              </a:solidFill>
            </a:endParaRPr>
          </a:p>
        </p:txBody>
      </p:sp>
      <p:sp>
        <p:nvSpPr>
          <p:cNvPr id="7" name="TextBox 6"/>
          <p:cNvSpPr txBox="1"/>
          <p:nvPr/>
        </p:nvSpPr>
        <p:spPr>
          <a:xfrm>
            <a:off x="6464" y="2365757"/>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❷</a:t>
            </a:r>
            <a:endParaRPr lang="fr-FR" dirty="0">
              <a:solidFill>
                <a:prstClr val="black"/>
              </a:solidFill>
            </a:endParaRPr>
          </a:p>
        </p:txBody>
      </p:sp>
      <p:sp>
        <p:nvSpPr>
          <p:cNvPr id="8" name="TextBox 7"/>
          <p:cNvSpPr txBox="1"/>
          <p:nvPr/>
        </p:nvSpPr>
        <p:spPr>
          <a:xfrm>
            <a:off x="-20740" y="3834045"/>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❸</a:t>
            </a:r>
            <a:endParaRPr lang="fr-FR" dirty="0">
              <a:solidFill>
                <a:prstClr val="black"/>
              </a:solidFill>
            </a:endParaRPr>
          </a:p>
        </p:txBody>
      </p:sp>
      <p:sp>
        <p:nvSpPr>
          <p:cNvPr id="9" name="TextBox 8"/>
          <p:cNvSpPr txBox="1"/>
          <p:nvPr/>
        </p:nvSpPr>
        <p:spPr>
          <a:xfrm>
            <a:off x="42038" y="5150441"/>
            <a:ext cx="556937" cy="341919"/>
          </a:xfrm>
          <a:prstGeom prst="rect">
            <a:avLst/>
          </a:prstGeom>
          <a:noFill/>
        </p:spPr>
        <p:txBody>
          <a:bodyPr wrap="square" lIns="64291" tIns="32146" rIns="64291" bIns="32146" rtlCol="0">
            <a:spAutoFit/>
          </a:bodyPr>
          <a:lstStyle/>
          <a:p>
            <a:pPr defTabSz="457200"/>
            <a:r>
              <a:rPr lang="fr-FR" dirty="0">
                <a:solidFill>
                  <a:prstClr val="black"/>
                </a:solidFill>
              </a:rPr>
              <a:t>❹</a:t>
            </a:r>
            <a:endParaRPr lang="fr-FR" dirty="0">
              <a:solidFill>
                <a:prstClr val="black"/>
              </a:solidFill>
            </a:endParaRPr>
          </a:p>
        </p:txBody>
      </p:sp>
    </p:spTree>
    <p:extLst>
      <p:ext uri="{BB962C8B-B14F-4D97-AF65-F5344CB8AC3E}">
        <p14:creationId xmlns:p14="http://schemas.microsoft.com/office/powerpoint/2010/main" val="263989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23528" y="188640"/>
          <a:ext cx="8424936" cy="64008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a:t>
                      </a:r>
                      <a:endParaRPr lang="fr-FR" sz="2400" dirty="0"/>
                    </a:p>
                  </a:txBody>
                  <a:tcPr/>
                </a:tc>
                <a:tc>
                  <a:txBody>
                    <a:bodyPr/>
                    <a:lstStyle/>
                    <a:p>
                      <a:r>
                        <a:rPr lang="en-GB" sz="2400" dirty="0" smtClean="0"/>
                        <a:t>Comment </a:t>
                      </a:r>
                      <a:r>
                        <a:rPr lang="en-GB" sz="2400" dirty="0" err="1" smtClean="0"/>
                        <a:t>t’appelles</a:t>
                      </a:r>
                      <a:r>
                        <a:rPr lang="en-GB" sz="2400" dirty="0" smtClean="0"/>
                        <a:t> </a:t>
                      </a:r>
                      <a:r>
                        <a:rPr lang="en-GB" sz="2400" dirty="0" err="1" smtClean="0"/>
                        <a:t>tu</a:t>
                      </a:r>
                      <a:r>
                        <a:rPr lang="en-GB" sz="2400" dirty="0" smtClean="0"/>
                        <a:t>?</a:t>
                      </a:r>
                      <a:endParaRPr lang="fr-FR" sz="2400" dirty="0"/>
                    </a:p>
                  </a:txBody>
                  <a:tcPr/>
                </a:tc>
              </a:tr>
              <a:tr h="344038">
                <a:tc>
                  <a:txBody>
                    <a:bodyPr/>
                    <a:lstStyle/>
                    <a:p>
                      <a:r>
                        <a:rPr lang="en-GB" sz="2400" dirty="0" smtClean="0"/>
                        <a:t>2</a:t>
                      </a:r>
                      <a:endParaRPr lang="fr-FR" sz="2400" dirty="0"/>
                    </a:p>
                  </a:txBody>
                  <a:tcPr/>
                </a:tc>
                <a:tc>
                  <a:txBody>
                    <a:bodyPr/>
                    <a:lstStyle/>
                    <a:p>
                      <a:r>
                        <a:rPr lang="en-GB" sz="2400" dirty="0" err="1" smtClean="0"/>
                        <a:t>O</a:t>
                      </a:r>
                      <a:r>
                        <a:rPr lang="en-GB" sz="2400" dirty="0" err="1" smtClean="0">
                          <a:latin typeface="Calibri"/>
                          <a:cs typeface="Calibri"/>
                        </a:rPr>
                        <a:t>ù</a:t>
                      </a:r>
                      <a:r>
                        <a:rPr lang="en-GB" sz="2400" dirty="0" smtClean="0">
                          <a:latin typeface="Calibri"/>
                          <a:cs typeface="Calibri"/>
                        </a:rPr>
                        <a:t> </a:t>
                      </a:r>
                      <a:r>
                        <a:rPr lang="en-GB" sz="2400" dirty="0" err="1" smtClean="0">
                          <a:latin typeface="Calibri"/>
                          <a:cs typeface="Calibri"/>
                        </a:rPr>
                        <a:t>habites-tu</a:t>
                      </a:r>
                      <a:r>
                        <a:rPr lang="en-GB" sz="2400" dirty="0" smtClean="0">
                          <a:latin typeface="Calibri"/>
                          <a:cs typeface="Calibri"/>
                        </a:rPr>
                        <a:t>?</a:t>
                      </a:r>
                      <a:endParaRPr lang="fr-FR" sz="2400" dirty="0"/>
                    </a:p>
                  </a:txBody>
                  <a:tcPr/>
                </a:tc>
              </a:tr>
              <a:tr h="344038">
                <a:tc>
                  <a:txBody>
                    <a:bodyPr/>
                    <a:lstStyle/>
                    <a:p>
                      <a:r>
                        <a:rPr lang="en-GB" sz="2400" dirty="0" smtClean="0"/>
                        <a:t>3</a:t>
                      </a:r>
                      <a:endParaRPr lang="fr-FR" sz="2400" dirty="0"/>
                    </a:p>
                  </a:txBody>
                  <a:tcPr/>
                </a:tc>
                <a:tc>
                  <a:txBody>
                    <a:bodyPr/>
                    <a:lstStyle/>
                    <a:p>
                      <a:r>
                        <a:rPr lang="en-GB" sz="2400" dirty="0" err="1" smtClean="0"/>
                        <a:t>Tu</a:t>
                      </a:r>
                      <a:r>
                        <a:rPr lang="en-GB" sz="2400" dirty="0" smtClean="0"/>
                        <a:t> es comment?</a:t>
                      </a:r>
                      <a:endParaRPr lang="fr-FR" sz="2400" dirty="0"/>
                    </a:p>
                  </a:txBody>
                  <a:tcPr/>
                </a:tc>
              </a:tr>
              <a:tr h="344038">
                <a:tc>
                  <a:txBody>
                    <a:bodyPr/>
                    <a:lstStyle/>
                    <a:p>
                      <a:r>
                        <a:rPr lang="en-GB" sz="2400" dirty="0" smtClean="0"/>
                        <a:t>4</a:t>
                      </a:r>
                      <a:endParaRPr lang="fr-FR" sz="2400" dirty="0"/>
                    </a:p>
                  </a:txBody>
                  <a:tcPr/>
                </a:tc>
                <a:tc>
                  <a:txBody>
                    <a:bodyPr/>
                    <a:lstStyle/>
                    <a:p>
                      <a:r>
                        <a:rPr lang="en-GB" sz="2400" dirty="0" err="1" smtClean="0"/>
                        <a:t>Tu</a:t>
                      </a:r>
                      <a:r>
                        <a:rPr lang="en-GB" sz="2400" dirty="0" smtClean="0"/>
                        <a:t> es </a:t>
                      </a:r>
                      <a:r>
                        <a:rPr lang="en-GB" sz="2400" dirty="0" err="1" smtClean="0"/>
                        <a:t>dr</a:t>
                      </a:r>
                      <a:r>
                        <a:rPr lang="en-GB" sz="2400" dirty="0" err="1" smtClean="0">
                          <a:latin typeface="Calibri"/>
                          <a:cs typeface="Calibri"/>
                        </a:rPr>
                        <a:t>ôle</a:t>
                      </a:r>
                      <a:r>
                        <a:rPr lang="en-GB" sz="2400" dirty="0" smtClean="0">
                          <a:latin typeface="Calibri"/>
                          <a:cs typeface="Calibri"/>
                        </a:rPr>
                        <a:t>?  </a:t>
                      </a:r>
                      <a:r>
                        <a:rPr lang="en-GB" sz="2400" dirty="0" err="1" smtClean="0">
                          <a:latin typeface="Calibri"/>
                          <a:cs typeface="Calibri"/>
                        </a:rPr>
                        <a:t>Tu</a:t>
                      </a:r>
                      <a:r>
                        <a:rPr lang="en-GB" sz="2400" baseline="0" dirty="0" smtClean="0">
                          <a:latin typeface="Calibri"/>
                          <a:cs typeface="Calibri"/>
                        </a:rPr>
                        <a:t> es intelligent?</a:t>
                      </a:r>
                      <a:endParaRPr lang="fr-FR" sz="2400" dirty="0"/>
                    </a:p>
                  </a:txBody>
                  <a:tcPr/>
                </a:tc>
              </a:tr>
              <a:tr h="344038">
                <a:tc>
                  <a:txBody>
                    <a:bodyPr/>
                    <a:lstStyle/>
                    <a:p>
                      <a:r>
                        <a:rPr lang="en-GB" sz="2400" dirty="0" smtClean="0"/>
                        <a:t>5</a:t>
                      </a:r>
                      <a:endParaRPr lang="fr-FR" sz="2400" dirty="0"/>
                    </a:p>
                  </a:txBody>
                  <a:tcPr/>
                </a:tc>
                <a:tc>
                  <a:txBody>
                    <a:bodyPr/>
                    <a:lstStyle/>
                    <a:p>
                      <a:r>
                        <a:rPr lang="en-GB" sz="2400" dirty="0" err="1" smtClean="0"/>
                        <a:t>Quel</a:t>
                      </a:r>
                      <a:r>
                        <a:rPr lang="en-GB" sz="2400" dirty="0" smtClean="0"/>
                        <a:t> </a:t>
                      </a:r>
                      <a:r>
                        <a:rPr lang="en-GB" sz="2400" dirty="0" err="1" smtClean="0"/>
                        <a:t>est</a:t>
                      </a:r>
                      <a:r>
                        <a:rPr lang="en-GB" sz="2400" dirty="0" smtClean="0"/>
                        <a:t> ton sport </a:t>
                      </a:r>
                      <a:r>
                        <a:rPr lang="en-GB" sz="2400" dirty="0" err="1" smtClean="0"/>
                        <a:t>préféré</a:t>
                      </a:r>
                      <a:r>
                        <a:rPr lang="en-GB" sz="2400" dirty="0" smtClean="0"/>
                        <a:t>?</a:t>
                      </a:r>
                      <a:endParaRPr lang="fr-FR" sz="2400" dirty="0"/>
                    </a:p>
                  </a:txBody>
                  <a:tcPr/>
                </a:tc>
              </a:tr>
              <a:tr h="344038">
                <a:tc>
                  <a:txBody>
                    <a:bodyPr/>
                    <a:lstStyle/>
                    <a:p>
                      <a:r>
                        <a:rPr lang="en-GB" sz="2400" dirty="0" smtClean="0"/>
                        <a:t>6</a:t>
                      </a:r>
                      <a:endParaRPr lang="fr-FR" sz="2400" dirty="0"/>
                    </a:p>
                  </a:txBody>
                  <a:tcPr/>
                </a:tc>
                <a:tc>
                  <a:txBody>
                    <a:bodyPr/>
                    <a:lstStyle/>
                    <a:p>
                      <a:r>
                        <a:rPr lang="en-GB" sz="2400" dirty="0" err="1" smtClean="0"/>
                        <a:t>Quelle</a:t>
                      </a:r>
                      <a:r>
                        <a:rPr lang="en-GB" sz="2400" dirty="0" smtClean="0"/>
                        <a:t> </a:t>
                      </a:r>
                      <a:r>
                        <a:rPr lang="en-GB" sz="2400" dirty="0" err="1" smtClean="0"/>
                        <a:t>est</a:t>
                      </a:r>
                      <a:r>
                        <a:rPr lang="en-GB" sz="2400" dirty="0" smtClean="0"/>
                        <a:t> ta passion?</a:t>
                      </a:r>
                      <a:endParaRPr lang="fr-FR" sz="2400" dirty="0"/>
                    </a:p>
                  </a:txBody>
                  <a:tcPr/>
                </a:tc>
              </a:tr>
              <a:tr h="344038">
                <a:tc>
                  <a:txBody>
                    <a:bodyPr/>
                    <a:lstStyle/>
                    <a:p>
                      <a:r>
                        <a:rPr lang="en-GB" sz="2400" dirty="0" smtClean="0"/>
                        <a:t>7</a:t>
                      </a:r>
                      <a:endParaRPr lang="fr-FR" sz="2400" dirty="0"/>
                    </a:p>
                  </a:txBody>
                  <a:tcPr/>
                </a:tc>
                <a:tc>
                  <a:txBody>
                    <a:bodyPr/>
                    <a:lstStyle/>
                    <a:p>
                      <a:r>
                        <a:rPr lang="en-GB" sz="2400" dirty="0" err="1" smtClean="0"/>
                        <a:t>Quelle</a:t>
                      </a:r>
                      <a:r>
                        <a:rPr lang="en-GB" sz="2400" baseline="0" dirty="0" smtClean="0"/>
                        <a:t> </a:t>
                      </a:r>
                      <a:r>
                        <a:rPr lang="en-GB" sz="2400" baseline="0" dirty="0" err="1" smtClean="0"/>
                        <a:t>est</a:t>
                      </a:r>
                      <a:r>
                        <a:rPr lang="en-GB" sz="2400" baseline="0" dirty="0" smtClean="0"/>
                        <a:t> ton </a:t>
                      </a:r>
                      <a:r>
                        <a:rPr lang="en-GB" sz="2400" baseline="0" dirty="0" err="1" smtClean="0"/>
                        <a:t>équipe</a:t>
                      </a:r>
                      <a:r>
                        <a:rPr lang="en-GB" sz="2400" baseline="0" dirty="0" smtClean="0"/>
                        <a:t> </a:t>
                      </a:r>
                      <a:r>
                        <a:rPr lang="en-GB" sz="2400" baseline="0" dirty="0" err="1" smtClean="0"/>
                        <a:t>préférée</a:t>
                      </a:r>
                      <a:r>
                        <a:rPr lang="en-GB" sz="2400" baseline="0" dirty="0" smtClean="0"/>
                        <a:t>?</a:t>
                      </a:r>
                      <a:endParaRPr lang="fr-FR" sz="2400" dirty="0"/>
                    </a:p>
                  </a:txBody>
                  <a:tcPr/>
                </a:tc>
              </a:tr>
              <a:tr h="344038">
                <a:tc>
                  <a:txBody>
                    <a:bodyPr/>
                    <a:lstStyle/>
                    <a:p>
                      <a:r>
                        <a:rPr lang="en-GB" sz="2400" dirty="0" smtClean="0"/>
                        <a:t>8</a:t>
                      </a:r>
                      <a:endParaRPr lang="fr-FR" sz="2400" dirty="0"/>
                    </a:p>
                  </a:txBody>
                  <a:tcPr/>
                </a:tc>
                <a:tc>
                  <a:txBody>
                    <a:bodyPr/>
                    <a:lstStyle/>
                    <a:p>
                      <a:r>
                        <a:rPr lang="en-GB" sz="2400" dirty="0" smtClean="0"/>
                        <a:t>Qui </a:t>
                      </a:r>
                      <a:r>
                        <a:rPr lang="en-GB" sz="2400" dirty="0" err="1" smtClean="0"/>
                        <a:t>est</a:t>
                      </a:r>
                      <a:r>
                        <a:rPr lang="en-GB" sz="2400" dirty="0" smtClean="0"/>
                        <a:t> </a:t>
                      </a:r>
                      <a:r>
                        <a:rPr lang="en-GB" sz="2400" dirty="0" err="1" smtClean="0"/>
                        <a:t>Rény</a:t>
                      </a:r>
                      <a:r>
                        <a:rPr lang="en-GB" sz="2400" dirty="0" smtClean="0"/>
                        <a:t>?</a:t>
                      </a:r>
                      <a:endParaRPr lang="fr-FR" sz="2400" dirty="0"/>
                    </a:p>
                  </a:txBody>
                  <a:tcPr/>
                </a:tc>
              </a:tr>
              <a:tr h="344038">
                <a:tc>
                  <a:txBody>
                    <a:bodyPr/>
                    <a:lstStyle/>
                    <a:p>
                      <a:r>
                        <a:rPr lang="en-GB" sz="2400" dirty="0" smtClean="0"/>
                        <a:t>9</a:t>
                      </a:r>
                      <a:endParaRPr lang="fr-FR" sz="2400" dirty="0"/>
                    </a:p>
                  </a:txBody>
                  <a:tcPr/>
                </a:tc>
                <a:tc>
                  <a:txBody>
                    <a:bodyPr/>
                    <a:lstStyle/>
                    <a:p>
                      <a:r>
                        <a:rPr lang="en-GB" sz="2400" dirty="0" err="1" smtClean="0"/>
                        <a:t>Tu</a:t>
                      </a:r>
                      <a:r>
                        <a:rPr lang="en-GB" sz="2400" dirty="0" smtClean="0"/>
                        <a:t> as des fr</a:t>
                      </a:r>
                      <a:r>
                        <a:rPr lang="en-GB" sz="2400" dirty="0" smtClean="0">
                          <a:latin typeface="Calibri"/>
                          <a:cs typeface="Calibri"/>
                        </a:rPr>
                        <a:t>ères </a:t>
                      </a:r>
                      <a:r>
                        <a:rPr lang="en-GB" sz="2400" dirty="0" err="1" smtClean="0">
                          <a:latin typeface="Calibri"/>
                          <a:cs typeface="Calibri"/>
                        </a:rPr>
                        <a:t>ou</a:t>
                      </a:r>
                      <a:r>
                        <a:rPr lang="en-GB" sz="2400" baseline="0" dirty="0" smtClean="0">
                          <a:latin typeface="Calibri"/>
                          <a:cs typeface="Calibri"/>
                        </a:rPr>
                        <a:t> des </a:t>
                      </a:r>
                      <a:r>
                        <a:rPr lang="en-GB" sz="2400" baseline="0" dirty="0" err="1" smtClean="0">
                          <a:latin typeface="Calibri"/>
                          <a:cs typeface="Calibri"/>
                        </a:rPr>
                        <a:t>soeurs</a:t>
                      </a:r>
                      <a:r>
                        <a:rPr lang="en-GB" sz="2400" baseline="0" dirty="0" smtClean="0">
                          <a:latin typeface="Calibri"/>
                          <a:cs typeface="Calibri"/>
                        </a:rPr>
                        <a:t>?</a:t>
                      </a:r>
                      <a:endParaRPr lang="fr-FR" sz="2400" dirty="0"/>
                    </a:p>
                  </a:txBody>
                  <a:tcPr/>
                </a:tc>
              </a:tr>
              <a:tr h="344038">
                <a:tc>
                  <a:txBody>
                    <a:bodyPr/>
                    <a:lstStyle/>
                    <a:p>
                      <a:r>
                        <a:rPr lang="en-GB" sz="2400" dirty="0" smtClean="0"/>
                        <a:t>10</a:t>
                      </a:r>
                      <a:endParaRPr lang="fr-FR" sz="2400" dirty="0"/>
                    </a:p>
                  </a:txBody>
                  <a:tcPr/>
                </a:tc>
                <a:tc>
                  <a:txBody>
                    <a:bodyPr/>
                    <a:lstStyle/>
                    <a:p>
                      <a:r>
                        <a:rPr lang="en-GB" sz="2400" dirty="0" smtClean="0"/>
                        <a:t>Comment </a:t>
                      </a:r>
                      <a:r>
                        <a:rPr lang="en-GB" sz="2400" dirty="0" err="1" smtClean="0"/>
                        <a:t>s’appelle</a:t>
                      </a:r>
                      <a:r>
                        <a:rPr lang="en-GB" sz="2400" dirty="0" smtClean="0"/>
                        <a:t> ton fr</a:t>
                      </a:r>
                      <a:r>
                        <a:rPr lang="en-GB" sz="2400" dirty="0" smtClean="0">
                          <a:latin typeface="Calibri"/>
                          <a:cs typeface="Calibri"/>
                        </a:rPr>
                        <a:t>ère?</a:t>
                      </a:r>
                      <a:endParaRPr lang="fr-FR" sz="2400" dirty="0"/>
                    </a:p>
                  </a:txBody>
                  <a:tcPr/>
                </a:tc>
              </a:tr>
              <a:tr h="344038">
                <a:tc>
                  <a:txBody>
                    <a:bodyPr/>
                    <a:lstStyle/>
                    <a:p>
                      <a:r>
                        <a:rPr lang="en-GB" sz="2400" dirty="0" smtClean="0"/>
                        <a:t>11</a:t>
                      </a:r>
                      <a:endParaRPr lang="fr-FR" sz="2400" dirty="0"/>
                    </a:p>
                  </a:txBody>
                  <a:tcPr/>
                </a:tc>
                <a:tc>
                  <a:txBody>
                    <a:bodyPr/>
                    <a:lstStyle/>
                    <a:p>
                      <a:r>
                        <a:rPr lang="en-GB" sz="2400" dirty="0" smtClean="0"/>
                        <a:t>Ton fr</a:t>
                      </a:r>
                      <a:r>
                        <a:rPr lang="en-GB" sz="2400" dirty="0" smtClean="0">
                          <a:latin typeface="Calibri"/>
                          <a:cs typeface="Calibri"/>
                        </a:rPr>
                        <a:t>ère, </a:t>
                      </a:r>
                      <a:r>
                        <a:rPr lang="en-GB" sz="2400" dirty="0" err="1" smtClean="0">
                          <a:latin typeface="Calibri"/>
                          <a:cs typeface="Calibri"/>
                        </a:rPr>
                        <a:t>il</a:t>
                      </a:r>
                      <a:r>
                        <a:rPr lang="en-GB" sz="2400" dirty="0" smtClean="0">
                          <a:latin typeface="Calibri"/>
                          <a:cs typeface="Calibri"/>
                        </a:rPr>
                        <a:t> </a:t>
                      </a:r>
                      <a:r>
                        <a:rPr lang="en-GB" sz="2400" dirty="0" err="1" smtClean="0">
                          <a:latin typeface="Calibri"/>
                          <a:cs typeface="Calibri"/>
                        </a:rPr>
                        <a:t>est</a:t>
                      </a:r>
                      <a:r>
                        <a:rPr lang="en-GB" sz="2400" dirty="0" smtClean="0">
                          <a:latin typeface="Calibri"/>
                          <a:cs typeface="Calibri"/>
                        </a:rPr>
                        <a:t> comment?</a:t>
                      </a:r>
                      <a:endParaRPr lang="fr-FR" sz="2400" dirty="0"/>
                    </a:p>
                  </a:txBody>
                  <a:tcPr/>
                </a:tc>
              </a:tr>
              <a:tr h="344038">
                <a:tc>
                  <a:txBody>
                    <a:bodyPr/>
                    <a:lstStyle/>
                    <a:p>
                      <a:r>
                        <a:rPr lang="en-GB" sz="2400" dirty="0" smtClean="0"/>
                        <a:t>12</a:t>
                      </a:r>
                      <a:endParaRPr lang="fr-FR" sz="2400" dirty="0"/>
                    </a:p>
                  </a:txBody>
                  <a:tcPr/>
                </a:tc>
                <a:tc>
                  <a:txBody>
                    <a:bodyPr/>
                    <a:lstStyle/>
                    <a:p>
                      <a:r>
                        <a:rPr lang="en-GB" sz="2400" dirty="0" smtClean="0"/>
                        <a:t>On se dispute?</a:t>
                      </a:r>
                      <a:endParaRPr lang="fr-FR" sz="2400" dirty="0"/>
                    </a:p>
                  </a:txBody>
                  <a:tcPr/>
                </a:tc>
              </a:tr>
              <a:tr h="344038">
                <a:tc>
                  <a:txBody>
                    <a:bodyPr/>
                    <a:lstStyle/>
                    <a:p>
                      <a:r>
                        <a:rPr lang="en-GB" sz="2400" dirty="0" smtClean="0"/>
                        <a:t>13</a:t>
                      </a:r>
                      <a:endParaRPr lang="fr-FR" sz="2400" dirty="0"/>
                    </a:p>
                  </a:txBody>
                  <a:tcPr/>
                </a:tc>
                <a:tc>
                  <a:txBody>
                    <a:bodyPr/>
                    <a:lstStyle/>
                    <a:p>
                      <a:r>
                        <a:rPr lang="en-GB" sz="2400" dirty="0" err="1" smtClean="0"/>
                        <a:t>Qu’est-ce</a:t>
                      </a:r>
                      <a:r>
                        <a:rPr lang="en-GB" sz="2400" dirty="0" smtClean="0"/>
                        <a:t> </a:t>
                      </a:r>
                      <a:r>
                        <a:rPr lang="en-GB" sz="2400" dirty="0" err="1" smtClean="0"/>
                        <a:t>qu’on</a:t>
                      </a:r>
                      <a:r>
                        <a:rPr lang="en-GB" sz="2400" dirty="0" smtClean="0"/>
                        <a:t> fait ensemble?</a:t>
                      </a:r>
                      <a:endParaRPr lang="fr-FR" sz="2400" dirty="0"/>
                    </a:p>
                  </a:txBody>
                  <a:tcPr/>
                </a:tc>
              </a:tr>
              <a:tr h="344038">
                <a:tc>
                  <a:txBody>
                    <a:bodyPr/>
                    <a:lstStyle/>
                    <a:p>
                      <a:r>
                        <a:rPr lang="en-GB" sz="2400" dirty="0" smtClean="0"/>
                        <a:t>14</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t>
                      </a:r>
                      <a:r>
                        <a:rPr lang="en-GB" sz="2400" baseline="0" dirty="0" err="1" smtClean="0"/>
                        <a:t>aimes</a:t>
                      </a:r>
                      <a:r>
                        <a:rPr lang="en-GB" sz="2400" baseline="0" dirty="0" smtClean="0"/>
                        <a:t> faire avec ton fr</a:t>
                      </a:r>
                      <a:r>
                        <a:rPr lang="en-GB" sz="2400" baseline="0" dirty="0" smtClean="0">
                          <a:latin typeface="Calibri"/>
                          <a:cs typeface="Calibri"/>
                        </a:rPr>
                        <a:t>ère?</a:t>
                      </a:r>
                      <a:endParaRPr lang="fr-FR" sz="2400" dirty="0"/>
                    </a:p>
                  </a:txBody>
                  <a:tcPr/>
                </a:tc>
              </a:tr>
            </a:tbl>
          </a:graphicData>
        </a:graphic>
      </p:graphicFrame>
    </p:spTree>
    <p:extLst>
      <p:ext uri="{BB962C8B-B14F-4D97-AF65-F5344CB8AC3E}">
        <p14:creationId xmlns:p14="http://schemas.microsoft.com/office/powerpoint/2010/main" val="28340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9512" y="260648"/>
          <a:ext cx="8424936" cy="3657600"/>
        </p:xfrm>
        <a:graphic>
          <a:graphicData uri="http://schemas.openxmlformats.org/drawingml/2006/table">
            <a:tbl>
              <a:tblPr firstRow="1" bandRow="1">
                <a:tableStyleId>{5940675A-B579-460E-94D1-54222C63F5DA}</a:tableStyleId>
              </a:tblPr>
              <a:tblGrid>
                <a:gridCol w="597109"/>
                <a:gridCol w="7827827"/>
              </a:tblGrid>
              <a:tr h="344038">
                <a:tc>
                  <a:txBody>
                    <a:bodyPr/>
                    <a:lstStyle/>
                    <a:p>
                      <a:r>
                        <a:rPr lang="en-GB" sz="2400" dirty="0" smtClean="0"/>
                        <a:t>15</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t>
                      </a:r>
                      <a:r>
                        <a:rPr lang="en-GB" sz="2400" dirty="0" err="1" smtClean="0"/>
                        <a:t>fais</a:t>
                      </a:r>
                      <a:r>
                        <a:rPr lang="en-GB" sz="2400" baseline="0" dirty="0" smtClean="0"/>
                        <a:t> </a:t>
                      </a:r>
                      <a:r>
                        <a:rPr lang="en-GB" sz="2400" baseline="0" dirty="0" err="1" smtClean="0"/>
                        <a:t>normalement</a:t>
                      </a:r>
                      <a:r>
                        <a:rPr lang="en-GB" sz="2400" baseline="0" dirty="0" smtClean="0"/>
                        <a:t> avec ton fr</a:t>
                      </a:r>
                      <a:r>
                        <a:rPr lang="en-GB" sz="2400" baseline="0" dirty="0" smtClean="0">
                          <a:latin typeface="Calibri"/>
                          <a:cs typeface="Calibri"/>
                        </a:rPr>
                        <a:t>ère?</a:t>
                      </a:r>
                      <a:endParaRPr lang="fr-FR" sz="2400" dirty="0"/>
                    </a:p>
                  </a:txBody>
                  <a:tcPr/>
                </a:tc>
              </a:tr>
              <a:tr h="344038">
                <a:tc>
                  <a:txBody>
                    <a:bodyPr/>
                    <a:lstStyle/>
                    <a:p>
                      <a:r>
                        <a:rPr lang="en-GB" sz="2400" dirty="0" smtClean="0"/>
                        <a:t>16</a:t>
                      </a:r>
                      <a:endParaRPr lang="fr-FR" sz="2400" dirty="0"/>
                    </a:p>
                  </a:txBody>
                  <a:tcPr/>
                </a:tc>
                <a:tc>
                  <a:txBody>
                    <a:bodyPr/>
                    <a:lstStyle/>
                    <a:p>
                      <a:r>
                        <a:rPr lang="en-GB" sz="2400" dirty="0" err="1" smtClean="0"/>
                        <a:t>Qu’est-ce</a:t>
                      </a:r>
                      <a:r>
                        <a:rPr lang="en-GB" sz="2400" dirty="0" smtClean="0"/>
                        <a:t> </a:t>
                      </a:r>
                      <a:r>
                        <a:rPr lang="en-GB" sz="2400" dirty="0" err="1" smtClean="0"/>
                        <a:t>que</a:t>
                      </a:r>
                      <a:r>
                        <a:rPr lang="en-GB" sz="2400" dirty="0" smtClean="0"/>
                        <a:t> </a:t>
                      </a:r>
                      <a:r>
                        <a:rPr lang="en-GB" sz="2400" dirty="0" err="1" smtClean="0"/>
                        <a:t>tu</a:t>
                      </a:r>
                      <a:r>
                        <a:rPr lang="en-GB" sz="2400" dirty="0" smtClean="0"/>
                        <a:t> as</a:t>
                      </a:r>
                      <a:r>
                        <a:rPr lang="en-GB" sz="2400" baseline="0" dirty="0" smtClean="0"/>
                        <a:t> fait </a:t>
                      </a:r>
                      <a:r>
                        <a:rPr lang="en-GB" sz="2400" baseline="0" dirty="0" err="1" smtClean="0"/>
                        <a:t>hier</a:t>
                      </a:r>
                      <a:r>
                        <a:rPr lang="en-GB" sz="2400" baseline="0" dirty="0" smtClean="0"/>
                        <a:t> </a:t>
                      </a:r>
                      <a:r>
                        <a:rPr lang="en-GB" sz="2400" baseline="0" dirty="0" err="1" smtClean="0"/>
                        <a:t>soir</a:t>
                      </a:r>
                      <a:r>
                        <a:rPr lang="en-GB" sz="2400" baseline="0" dirty="0" smtClean="0"/>
                        <a:t>?</a:t>
                      </a:r>
                      <a:endParaRPr lang="fr-FR" sz="2400" dirty="0"/>
                    </a:p>
                  </a:txBody>
                  <a:tcPr/>
                </a:tc>
              </a:tr>
              <a:tr h="344038">
                <a:tc>
                  <a:txBody>
                    <a:bodyPr/>
                    <a:lstStyle/>
                    <a:p>
                      <a:r>
                        <a:rPr lang="en-GB" sz="2400" dirty="0" smtClean="0"/>
                        <a:t>17</a:t>
                      </a:r>
                      <a:endParaRPr lang="fr-FR" sz="2400" dirty="0"/>
                    </a:p>
                  </a:txBody>
                  <a:tcPr/>
                </a:tc>
                <a:tc>
                  <a:txBody>
                    <a:bodyPr/>
                    <a:lstStyle/>
                    <a:p>
                      <a:r>
                        <a:rPr lang="en-GB" sz="2400" dirty="0" err="1" smtClean="0"/>
                        <a:t>Tu</a:t>
                      </a:r>
                      <a:r>
                        <a:rPr lang="en-GB" sz="2400" dirty="0" smtClean="0"/>
                        <a:t> as </a:t>
                      </a:r>
                      <a:r>
                        <a:rPr lang="en-GB" sz="2400" dirty="0" err="1" smtClean="0"/>
                        <a:t>mangé</a:t>
                      </a:r>
                      <a:r>
                        <a:rPr lang="en-GB" sz="2400" dirty="0" smtClean="0"/>
                        <a:t> </a:t>
                      </a:r>
                      <a:r>
                        <a:rPr lang="en-GB" sz="2400" dirty="0" err="1" smtClean="0"/>
                        <a:t>quelquechose</a:t>
                      </a:r>
                      <a:r>
                        <a:rPr lang="en-GB" sz="2400" dirty="0" smtClean="0"/>
                        <a:t>?</a:t>
                      </a:r>
                      <a:endParaRPr lang="fr-FR" sz="2400" dirty="0"/>
                    </a:p>
                  </a:txBody>
                  <a:tcPr/>
                </a:tc>
              </a:tr>
              <a:tr h="344038">
                <a:tc>
                  <a:txBody>
                    <a:bodyPr/>
                    <a:lstStyle/>
                    <a:p>
                      <a:r>
                        <a:rPr lang="en-GB" sz="2400" dirty="0" smtClean="0"/>
                        <a:t>18</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le weekend </a:t>
                      </a:r>
                      <a:r>
                        <a:rPr lang="en-GB" sz="2400" baseline="0" dirty="0" err="1" smtClean="0"/>
                        <a:t>dernier</a:t>
                      </a:r>
                      <a:r>
                        <a:rPr lang="en-GB" sz="2400" baseline="0" dirty="0" smtClean="0"/>
                        <a:t>?</a:t>
                      </a:r>
                      <a:endParaRPr lang="fr-FR" sz="2400" dirty="0"/>
                    </a:p>
                  </a:txBody>
                  <a:tcPr/>
                </a:tc>
              </a:tr>
              <a:tr h="344038">
                <a:tc>
                  <a:txBody>
                    <a:bodyPr/>
                    <a:lstStyle/>
                    <a:p>
                      <a:r>
                        <a:rPr lang="en-GB" sz="2400" dirty="0" smtClean="0"/>
                        <a:t>19</a:t>
                      </a:r>
                      <a:endParaRPr lang="fr-FR" sz="2400" dirty="0"/>
                    </a:p>
                  </a:txBody>
                  <a:tcPr/>
                </a:tc>
                <a:tc>
                  <a:txBody>
                    <a:bodyPr/>
                    <a:lstStyle/>
                    <a:p>
                      <a:r>
                        <a:rPr lang="en-GB" sz="2400" dirty="0" smtClean="0"/>
                        <a:t>Le</a:t>
                      </a:r>
                      <a:r>
                        <a:rPr lang="en-GB" sz="2400" baseline="0" dirty="0" smtClean="0"/>
                        <a:t> PSG, </a:t>
                      </a:r>
                      <a:r>
                        <a:rPr lang="en-GB" sz="2400" baseline="0" dirty="0" err="1" smtClean="0"/>
                        <a:t>c’est</a:t>
                      </a:r>
                      <a:r>
                        <a:rPr lang="en-GB" sz="2400" baseline="0" dirty="0" smtClean="0"/>
                        <a:t> quoi?</a:t>
                      </a:r>
                      <a:endParaRPr lang="fr-FR" sz="2400" dirty="0"/>
                    </a:p>
                  </a:txBody>
                  <a:tcPr/>
                </a:tc>
              </a:tr>
              <a:tr h="344038">
                <a:tc>
                  <a:txBody>
                    <a:bodyPr/>
                    <a:lstStyle/>
                    <a:p>
                      <a:r>
                        <a:rPr lang="en-GB" sz="2400" dirty="0" smtClean="0"/>
                        <a:t>20</a:t>
                      </a:r>
                      <a:endParaRPr lang="fr-FR" sz="2400" dirty="0"/>
                    </a:p>
                  </a:txBody>
                  <a:tcPr/>
                </a:tc>
                <a:tc>
                  <a:txBody>
                    <a:bodyPr/>
                    <a:lstStyle/>
                    <a:p>
                      <a:r>
                        <a:rPr lang="en-GB" sz="2400" dirty="0" err="1" smtClean="0"/>
                        <a:t>C’était</a:t>
                      </a:r>
                      <a:r>
                        <a:rPr lang="en-GB" sz="2400" baseline="0" dirty="0" smtClean="0"/>
                        <a:t> </a:t>
                      </a:r>
                      <a:r>
                        <a:rPr lang="en-GB" sz="2400" baseline="0" dirty="0" err="1" smtClean="0"/>
                        <a:t>bien</a:t>
                      </a:r>
                      <a:r>
                        <a:rPr lang="en-GB" sz="2400" baseline="0" dirty="0" smtClean="0"/>
                        <a:t> le match?  </a:t>
                      </a:r>
                      <a:r>
                        <a:rPr lang="en-GB" sz="2400" baseline="0" dirty="0" err="1" smtClean="0"/>
                        <a:t>Pourquoi</a:t>
                      </a:r>
                      <a:r>
                        <a:rPr lang="en-GB" sz="2400" baseline="0" dirty="0" smtClean="0"/>
                        <a:t>?</a:t>
                      </a:r>
                      <a:endParaRPr lang="fr-FR" sz="2400" dirty="0"/>
                    </a:p>
                  </a:txBody>
                  <a:tcPr/>
                </a:tc>
              </a:tr>
              <a:tr h="344038">
                <a:tc>
                  <a:txBody>
                    <a:bodyPr/>
                    <a:lstStyle/>
                    <a:p>
                      <a:r>
                        <a:rPr lang="en-GB" sz="2400" dirty="0" smtClean="0"/>
                        <a:t>21</a:t>
                      </a:r>
                      <a:endParaRPr lang="fr-FR" sz="2400" dirty="0"/>
                    </a:p>
                  </a:txBody>
                  <a:tcPr/>
                </a:tc>
                <a:tc>
                  <a:txBody>
                    <a:bodyPr/>
                    <a:lstStyle/>
                    <a:p>
                      <a:r>
                        <a:rPr lang="en-GB" sz="2400" dirty="0" smtClean="0"/>
                        <a:t>Le PSG a </a:t>
                      </a:r>
                      <a:r>
                        <a:rPr lang="en-GB" sz="2400" dirty="0" err="1" smtClean="0"/>
                        <a:t>gagné</a:t>
                      </a:r>
                      <a:r>
                        <a:rPr lang="en-GB" sz="2400" dirty="0" smtClean="0"/>
                        <a:t>?  </a:t>
                      </a:r>
                      <a:endParaRPr lang="fr-FR" sz="2400" dirty="0"/>
                    </a:p>
                  </a:txBody>
                  <a:tcPr/>
                </a:tc>
              </a:tr>
              <a:tr h="344038">
                <a:tc>
                  <a:txBody>
                    <a:bodyPr/>
                    <a:lstStyle/>
                    <a:p>
                      <a:r>
                        <a:rPr lang="en-GB" sz="2400" dirty="0" smtClean="0"/>
                        <a:t>22</a:t>
                      </a:r>
                      <a:endParaRPr lang="fr-FR" sz="2400" dirty="0"/>
                    </a:p>
                  </a:txBody>
                  <a:tcPr/>
                </a:tc>
                <a:tc>
                  <a:txBody>
                    <a:bodyPr/>
                    <a:lstStyle/>
                    <a:p>
                      <a:r>
                        <a:rPr lang="en-GB" sz="2400" dirty="0" err="1" smtClean="0"/>
                        <a:t>Qu’est-ce</a:t>
                      </a:r>
                      <a:r>
                        <a:rPr lang="en-GB" sz="2400" baseline="0" dirty="0" smtClean="0"/>
                        <a:t> </a:t>
                      </a:r>
                      <a:r>
                        <a:rPr lang="en-GB" sz="2400" baseline="0" dirty="0" err="1" smtClean="0"/>
                        <a:t>que</a:t>
                      </a:r>
                      <a:r>
                        <a:rPr lang="en-GB" sz="2400" baseline="0" dirty="0" smtClean="0"/>
                        <a:t> </a:t>
                      </a:r>
                      <a:r>
                        <a:rPr lang="en-GB" sz="2400" baseline="0" dirty="0" err="1" smtClean="0"/>
                        <a:t>tu</a:t>
                      </a:r>
                      <a:r>
                        <a:rPr lang="en-GB" sz="2400" baseline="0" dirty="0" smtClean="0"/>
                        <a:t> as fait apr</a:t>
                      </a:r>
                      <a:r>
                        <a:rPr lang="en-GB" sz="2400" baseline="0" dirty="0" smtClean="0">
                          <a:latin typeface="Calibri"/>
                          <a:cs typeface="Calibri"/>
                        </a:rPr>
                        <a:t>ès le match?</a:t>
                      </a:r>
                      <a:endParaRPr lang="fr-FR" sz="2400" dirty="0"/>
                    </a:p>
                  </a:txBody>
                  <a:tcPr/>
                </a:tc>
              </a:tr>
            </a:tbl>
          </a:graphicData>
        </a:graphic>
      </p:graphicFrame>
    </p:spTree>
    <p:extLst>
      <p:ext uri="{BB962C8B-B14F-4D97-AF65-F5344CB8AC3E}">
        <p14:creationId xmlns:p14="http://schemas.microsoft.com/office/powerpoint/2010/main" val="1597273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11" name="Classroom Video- Section 4 - Hotseating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84541" y="1222376"/>
            <a:ext cx="6970887" cy="3921124"/>
          </a:xfrm>
          <a:prstGeom prst="rect">
            <a:avLst/>
          </a:prstGeom>
        </p:spPr>
      </p:pic>
    </p:spTree>
    <p:extLst>
      <p:ext uri="{BB962C8B-B14F-4D97-AF65-F5344CB8AC3E}">
        <p14:creationId xmlns:p14="http://schemas.microsoft.com/office/powerpoint/2010/main" val="498973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graphicFrame>
        <p:nvGraphicFramePr>
          <p:cNvPr id="12" name="Table 11"/>
          <p:cNvGraphicFramePr>
            <a:graphicFrameLocks noGrp="1"/>
          </p:cNvGraphicFramePr>
          <p:nvPr/>
        </p:nvGraphicFramePr>
        <p:xfrm>
          <a:off x="418532" y="957090"/>
          <a:ext cx="8370628" cy="2779004"/>
        </p:xfrm>
        <a:graphic>
          <a:graphicData uri="http://schemas.openxmlformats.org/drawingml/2006/table">
            <a:tbl>
              <a:tblPr firstRow="1" bandRow="1">
                <a:tableStyleId>{5940675A-B579-460E-94D1-54222C63F5DA}</a:tableStyleId>
              </a:tblPr>
              <a:tblGrid>
                <a:gridCol w="2092657"/>
                <a:gridCol w="2092657"/>
                <a:gridCol w="2092657"/>
                <a:gridCol w="2092657"/>
              </a:tblGrid>
              <a:tr h="773511">
                <a:tc>
                  <a:txBody>
                    <a:bodyPr/>
                    <a:lstStyle/>
                    <a:p>
                      <a:pPr algn="ctr"/>
                      <a:r>
                        <a:rPr lang="en-GB" sz="2400" dirty="0" smtClean="0">
                          <a:latin typeface="Arial" panose="020B0604020202020204" pitchFamily="34" charset="0"/>
                          <a:cs typeface="Arial" panose="020B0604020202020204" pitchFamily="34" charset="0"/>
                        </a:rPr>
                        <a:t>Person 1</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2</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3</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4</a:t>
                      </a:r>
                      <a:endParaRPr lang="en-GB" sz="2400" dirty="0">
                        <a:latin typeface="Arial" panose="020B0604020202020204" pitchFamily="34" charset="0"/>
                        <a:cs typeface="Arial" panose="020B0604020202020204" pitchFamily="34" charset="0"/>
                      </a:endParaRPr>
                    </a:p>
                  </a:txBody>
                  <a:tcPr anchor="ctr"/>
                </a:tc>
              </a:tr>
              <a:tr h="2005493">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r>
            </a:tbl>
          </a:graphicData>
        </a:graphic>
      </p:graphicFrame>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191" y="1975534"/>
            <a:ext cx="1357090" cy="126303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723" y="1975534"/>
            <a:ext cx="1685899" cy="14330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3731" y="1841350"/>
            <a:ext cx="1372479" cy="137247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239" y="4735920"/>
            <a:ext cx="1572221" cy="1746913"/>
          </a:xfrm>
          <a:prstGeom prst="rect">
            <a:avLst/>
          </a:prstGeom>
        </p:spPr>
      </p:pic>
      <p:sp>
        <p:nvSpPr>
          <p:cNvPr id="17" name="Rectangle 16"/>
          <p:cNvSpPr/>
          <p:nvPr/>
        </p:nvSpPr>
        <p:spPr>
          <a:xfrm>
            <a:off x="559321" y="4006130"/>
            <a:ext cx="3922869" cy="523220"/>
          </a:xfrm>
          <a:prstGeom prst="rect">
            <a:avLst/>
          </a:prstGeom>
        </p:spPr>
        <p:txBody>
          <a:bodyPr wrap="none">
            <a:spAutoFit/>
          </a:bodyPr>
          <a:lstStyle/>
          <a:p>
            <a:pPr algn="ctr"/>
            <a:r>
              <a:rPr lang="en-GB" sz="2800" dirty="0" err="1">
                <a:solidFill>
                  <a:prstClr val="black"/>
                </a:solidFill>
                <a:latin typeface="Arial" panose="020B0604020202020204" pitchFamily="34" charset="0"/>
                <a:cs typeface="Arial" panose="020B0604020202020204" pitchFamily="34" charset="0"/>
              </a:rPr>
              <a:t>Personen</a:t>
            </a:r>
            <a:r>
              <a:rPr lang="en-GB" sz="2800" dirty="0">
                <a:solidFill>
                  <a:prstClr val="black"/>
                </a:solidFill>
                <a:latin typeface="Arial" panose="020B0604020202020204" pitchFamily="34" charset="0"/>
                <a:cs typeface="Arial" panose="020B0604020202020204" pitchFamily="34" charset="0"/>
              </a:rPr>
              <a:t> 1, 2, 3 und 4:</a:t>
            </a:r>
          </a:p>
        </p:txBody>
      </p:sp>
      <p:grpSp>
        <p:nvGrpSpPr>
          <p:cNvPr id="18" name="Group 17"/>
          <p:cNvGrpSpPr/>
          <p:nvPr/>
        </p:nvGrpSpPr>
        <p:grpSpPr>
          <a:xfrm>
            <a:off x="6715394" y="1690271"/>
            <a:ext cx="2177086" cy="2015808"/>
            <a:chOff x="6715394" y="1690271"/>
            <a:chExt cx="2177086" cy="2015808"/>
          </a:xfrm>
        </p:grpSpPr>
        <p:sp>
          <p:nvSpPr>
            <p:cNvPr id="19" name="TextBox 18"/>
            <p:cNvSpPr txBox="1"/>
            <p:nvPr/>
          </p:nvSpPr>
          <p:spPr>
            <a:xfrm>
              <a:off x="6715394" y="1690271"/>
              <a:ext cx="2177086" cy="400110"/>
            </a:xfrm>
            <a:prstGeom prst="rect">
              <a:avLst/>
            </a:prstGeom>
            <a:noFill/>
          </p:spPr>
          <p:txBody>
            <a:bodyPr wrap="square" rtlCol="0">
              <a:spAutoFit/>
            </a:bodyPr>
            <a:lstStyle/>
            <a:p>
              <a:r>
                <a:rPr lang="en-GB" sz="2000" dirty="0">
                  <a:solidFill>
                    <a:prstClr val="black"/>
                  </a:solidFill>
                </a:rPr>
                <a:t> </a:t>
              </a:r>
              <a:r>
                <a:rPr lang="en-GB" sz="2000" dirty="0" err="1">
                  <a:solidFill>
                    <a:prstClr val="black"/>
                  </a:solidFill>
                </a:rPr>
                <a:t>Richtig</a:t>
              </a:r>
              <a:r>
                <a:rPr lang="en-GB" sz="2000" dirty="0">
                  <a:solidFill>
                    <a:prstClr val="black"/>
                  </a:solidFill>
                </a:rPr>
                <a:t> / </a:t>
              </a:r>
              <a:r>
                <a:rPr lang="en-GB" sz="2000" dirty="0" err="1">
                  <a:solidFill>
                    <a:prstClr val="black"/>
                  </a:solidFill>
                </a:rPr>
                <a:t>falsch</a:t>
              </a:r>
              <a:r>
                <a:rPr lang="en-GB" sz="2000" dirty="0">
                  <a:solidFill>
                    <a:prstClr val="black"/>
                  </a:solidFill>
                </a:rPr>
                <a:t>?</a:t>
              </a:r>
            </a:p>
          </p:txBody>
        </p:sp>
        <p:sp>
          <p:nvSpPr>
            <p:cNvPr id="20" name="TextBox 19"/>
            <p:cNvSpPr txBox="1"/>
            <p:nvPr/>
          </p:nvSpPr>
          <p:spPr>
            <a:xfrm>
              <a:off x="7284851" y="3305969"/>
              <a:ext cx="1504309" cy="400110"/>
            </a:xfrm>
            <a:prstGeom prst="rect">
              <a:avLst/>
            </a:prstGeom>
            <a:noFill/>
          </p:spPr>
          <p:txBody>
            <a:bodyPr wrap="square" rtlCol="0">
              <a:spAutoFit/>
            </a:bodyPr>
            <a:lstStyle/>
            <a:p>
              <a:r>
                <a:rPr lang="en-GB" sz="2000" dirty="0" err="1">
                  <a:solidFill>
                    <a:prstClr val="black"/>
                  </a:solidFill>
                </a:rPr>
                <a:t>Aussprache</a:t>
              </a:r>
              <a:r>
                <a:rPr lang="en-GB" sz="2000" dirty="0">
                  <a:solidFill>
                    <a:prstClr val="black"/>
                  </a:solidFill>
                </a:rPr>
                <a:t>?</a:t>
              </a: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4735" y="2090381"/>
              <a:ext cx="1347203" cy="1237181"/>
            </a:xfrm>
            <a:prstGeom prst="rect">
              <a:avLst/>
            </a:prstGeom>
          </p:spPr>
        </p:pic>
      </p:grpSp>
      <p:sp>
        <p:nvSpPr>
          <p:cNvPr id="22" name="TextBox 21"/>
          <p:cNvSpPr txBox="1"/>
          <p:nvPr/>
        </p:nvSpPr>
        <p:spPr>
          <a:xfrm>
            <a:off x="4837061" y="3832996"/>
            <a:ext cx="4306939" cy="2862322"/>
          </a:xfrm>
          <a:prstGeom prst="rect">
            <a:avLst/>
          </a:prstGeom>
          <a:noFill/>
        </p:spPr>
        <p:txBody>
          <a:bodyPr wrap="square" rtlCol="0">
            <a:spAutoFit/>
          </a:bodyPr>
          <a:lstStyle/>
          <a:p>
            <a:r>
              <a:rPr lang="en-GB" sz="2000" dirty="0">
                <a:solidFill>
                  <a:prstClr val="black"/>
                </a:solidFill>
                <a:latin typeface="Arial" panose="020B0604020202020204" pitchFamily="34" charset="0"/>
                <a:cs typeface="Arial" panose="020B0604020202020204" pitchFamily="34" charset="0"/>
              </a:rPr>
              <a:t>There are 4 rounds.</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Swap roles each round.</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Everyone must do each role once.</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(If you have 3 in your group – you have to make it work!)</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Organise yourselves into roles (quickly!)</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Everyone writes answers.</a:t>
            </a:r>
            <a:br>
              <a:rPr lang="en-GB" sz="2000" dirty="0">
                <a:solidFill>
                  <a:prstClr val="black"/>
                </a:solidFill>
                <a:latin typeface="Arial" panose="020B0604020202020204" pitchFamily="34" charset="0"/>
                <a:cs typeface="Arial" panose="020B0604020202020204" pitchFamily="34" charset="0"/>
              </a:rPr>
            </a:br>
            <a:r>
              <a:rPr lang="en-GB" sz="2000" dirty="0">
                <a:solidFill>
                  <a:prstClr val="black"/>
                </a:solidFill>
                <a:latin typeface="Arial" panose="020B0604020202020204" pitchFamily="34" charset="0"/>
                <a:cs typeface="Arial" panose="020B0604020202020204" pitchFamily="34" charset="0"/>
              </a:rPr>
              <a:t>No-one speaks English!</a:t>
            </a:r>
          </a:p>
        </p:txBody>
      </p:sp>
      <p:grpSp>
        <p:nvGrpSpPr>
          <p:cNvPr id="23" name="Group 22"/>
          <p:cNvGrpSpPr/>
          <p:nvPr/>
        </p:nvGrpSpPr>
        <p:grpSpPr>
          <a:xfrm>
            <a:off x="2573486" y="4735920"/>
            <a:ext cx="1932967" cy="1932967"/>
            <a:chOff x="2573486" y="4735920"/>
            <a:chExt cx="1932967" cy="1932967"/>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8366" y="5048111"/>
              <a:ext cx="1886603" cy="1122529"/>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3486" y="4735920"/>
              <a:ext cx="1932967" cy="1932967"/>
            </a:xfrm>
            <a:prstGeom prst="rect">
              <a:avLst/>
            </a:prstGeom>
          </p:spPr>
        </p:pic>
      </p:gr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2579" y="164846"/>
            <a:ext cx="1000093" cy="686730"/>
          </a:xfrm>
          <a:prstGeom prst="rect">
            <a:avLst/>
          </a:prstGeom>
        </p:spPr>
      </p:pic>
    </p:spTree>
    <p:extLst>
      <p:ext uri="{BB962C8B-B14F-4D97-AF65-F5344CB8AC3E}">
        <p14:creationId xmlns:p14="http://schemas.microsoft.com/office/powerpoint/2010/main" val="30092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709" y="458183"/>
            <a:ext cx="8237071" cy="6152170"/>
          </a:xfrm>
          <a:prstGeom prst="rect">
            <a:avLst/>
          </a:prstGeom>
        </p:spPr>
      </p:pic>
      <p:sp>
        <p:nvSpPr>
          <p:cNvPr id="15" name="TextBox 14"/>
          <p:cNvSpPr txBox="1"/>
          <p:nvPr/>
        </p:nvSpPr>
        <p:spPr>
          <a:xfrm>
            <a:off x="1072641" y="1381499"/>
            <a:ext cx="4508962" cy="4524315"/>
          </a:xfrm>
          <a:prstGeom prst="rect">
            <a:avLst/>
          </a:prstGeom>
          <a:noFill/>
        </p:spPr>
        <p:txBody>
          <a:bodyPr wrap="square" rtlCol="0">
            <a:spAutoFit/>
          </a:bodyPr>
          <a:lstStyle/>
          <a:p>
            <a:r>
              <a:rPr lang="en-GB" sz="3200" dirty="0">
                <a:solidFill>
                  <a:prstClr val="black"/>
                </a:solidFill>
              </a:rPr>
              <a:t>Hallo! </a:t>
            </a:r>
            <a:r>
              <a:rPr lang="en-GB" sz="3200" dirty="0" err="1">
                <a:solidFill>
                  <a:prstClr val="black"/>
                </a:solidFill>
              </a:rPr>
              <a:t>Ich</a:t>
            </a:r>
            <a:r>
              <a:rPr lang="en-GB" sz="3200" dirty="0">
                <a:solidFill>
                  <a:prstClr val="black"/>
                </a:solidFill>
              </a:rPr>
              <a:t> bin in Salzburg, in </a:t>
            </a:r>
            <a:r>
              <a:rPr lang="en-GB" sz="3200" dirty="0" err="1">
                <a:solidFill>
                  <a:prstClr val="black"/>
                </a:solidFill>
              </a:rPr>
              <a:t>Österreich</a:t>
            </a:r>
            <a:r>
              <a:rPr lang="en-GB" sz="3200" dirty="0">
                <a:solidFill>
                  <a:prstClr val="black"/>
                </a:solidFill>
              </a:rPr>
              <a:t> </a:t>
            </a:r>
            <a:r>
              <a:rPr lang="en-GB" sz="3200" dirty="0" err="1">
                <a:solidFill>
                  <a:prstClr val="black"/>
                </a:solidFill>
              </a:rPr>
              <a:t>mit</a:t>
            </a:r>
            <a:r>
              <a:rPr lang="en-GB" sz="3200" dirty="0">
                <a:solidFill>
                  <a:prstClr val="black"/>
                </a:solidFill>
              </a:rPr>
              <a:t> </a:t>
            </a:r>
            <a:r>
              <a:rPr lang="en-GB" sz="3200" dirty="0" err="1">
                <a:solidFill>
                  <a:prstClr val="black"/>
                </a:solidFill>
              </a:rPr>
              <a:t>meiner</a:t>
            </a:r>
            <a:r>
              <a:rPr lang="en-GB" sz="3200" dirty="0">
                <a:solidFill>
                  <a:prstClr val="black"/>
                </a:solidFill>
              </a:rPr>
              <a:t> Mutter. </a:t>
            </a:r>
            <a:r>
              <a:rPr lang="en-GB" sz="3200" dirty="0" err="1">
                <a:solidFill>
                  <a:prstClr val="black"/>
                </a:solidFill>
              </a:rPr>
              <a:t>Wir</a:t>
            </a:r>
            <a:r>
              <a:rPr lang="en-GB" sz="3200" dirty="0">
                <a:solidFill>
                  <a:prstClr val="black"/>
                </a:solidFill>
              </a:rPr>
              <a:t> </a:t>
            </a:r>
            <a:r>
              <a:rPr lang="en-GB" sz="3200" dirty="0" err="1">
                <a:solidFill>
                  <a:prstClr val="black"/>
                </a:solidFill>
              </a:rPr>
              <a:t>wohnen</a:t>
            </a:r>
            <a:r>
              <a:rPr lang="en-GB" sz="3200" dirty="0">
                <a:solidFill>
                  <a:prstClr val="black"/>
                </a:solidFill>
              </a:rPr>
              <a:t> in </a:t>
            </a:r>
            <a:r>
              <a:rPr lang="en-GB" sz="3200" dirty="0" err="1">
                <a:solidFill>
                  <a:prstClr val="black"/>
                </a:solidFill>
              </a:rPr>
              <a:t>einem</a:t>
            </a:r>
            <a:r>
              <a:rPr lang="en-GB" sz="3200" dirty="0">
                <a:solidFill>
                  <a:prstClr val="black"/>
                </a:solidFill>
              </a:rPr>
              <a:t> </a:t>
            </a:r>
            <a:r>
              <a:rPr lang="en-GB" sz="3200" dirty="0" err="1">
                <a:solidFill>
                  <a:prstClr val="black"/>
                </a:solidFill>
              </a:rPr>
              <a:t>tollen</a:t>
            </a:r>
            <a:r>
              <a:rPr lang="en-GB" sz="3200" dirty="0">
                <a:solidFill>
                  <a:prstClr val="black"/>
                </a:solidFill>
              </a:rPr>
              <a:t> </a:t>
            </a:r>
            <a:r>
              <a:rPr lang="en-GB" sz="3200" dirty="0" err="1">
                <a:solidFill>
                  <a:prstClr val="black"/>
                </a:solidFill>
              </a:rPr>
              <a:t>Ferienhaus</a:t>
            </a:r>
            <a:r>
              <a:rPr lang="en-GB" sz="3200" dirty="0">
                <a:solidFill>
                  <a:prstClr val="black"/>
                </a:solidFill>
              </a:rPr>
              <a:t>.  Das Wetter </a:t>
            </a:r>
            <a:r>
              <a:rPr lang="en-GB" sz="3200" dirty="0" err="1">
                <a:solidFill>
                  <a:prstClr val="black"/>
                </a:solidFill>
              </a:rPr>
              <a:t>ist</a:t>
            </a:r>
            <a:r>
              <a:rPr lang="en-GB" sz="3200" dirty="0">
                <a:solidFill>
                  <a:prstClr val="black"/>
                </a:solidFill>
              </a:rPr>
              <a:t> </a:t>
            </a:r>
            <a:r>
              <a:rPr lang="en-GB" sz="3200" dirty="0" err="1">
                <a:solidFill>
                  <a:prstClr val="black"/>
                </a:solidFill>
              </a:rPr>
              <a:t>sehr</a:t>
            </a:r>
            <a:r>
              <a:rPr lang="en-GB" sz="3200" dirty="0">
                <a:solidFill>
                  <a:prstClr val="black"/>
                </a:solidFill>
              </a:rPr>
              <a:t> </a:t>
            </a:r>
            <a:r>
              <a:rPr lang="en-GB" sz="3200" dirty="0" err="1">
                <a:solidFill>
                  <a:prstClr val="black"/>
                </a:solidFill>
              </a:rPr>
              <a:t>heiß</a:t>
            </a:r>
            <a:r>
              <a:rPr lang="en-GB" sz="3200" dirty="0">
                <a:solidFill>
                  <a:prstClr val="black"/>
                </a:solidFill>
              </a:rPr>
              <a:t>.  </a:t>
            </a:r>
            <a:r>
              <a:rPr lang="en-GB" sz="3200" dirty="0" err="1">
                <a:solidFill>
                  <a:prstClr val="black"/>
                </a:solidFill>
              </a:rPr>
              <a:t>Hier</a:t>
            </a:r>
            <a:r>
              <a:rPr lang="en-GB" sz="3200" dirty="0">
                <a:solidFill>
                  <a:prstClr val="black"/>
                </a:solidFill>
              </a:rPr>
              <a:t> </a:t>
            </a:r>
            <a:r>
              <a:rPr lang="en-GB" sz="3200" dirty="0" err="1">
                <a:solidFill>
                  <a:prstClr val="black"/>
                </a:solidFill>
              </a:rPr>
              <a:t>kann</a:t>
            </a:r>
            <a:r>
              <a:rPr lang="en-GB" sz="3200" dirty="0">
                <a:solidFill>
                  <a:prstClr val="black"/>
                </a:solidFill>
              </a:rPr>
              <a:t> man </a:t>
            </a:r>
            <a:r>
              <a:rPr lang="en-GB" sz="3200" dirty="0" err="1">
                <a:solidFill>
                  <a:prstClr val="black"/>
                </a:solidFill>
              </a:rPr>
              <a:t>sich</a:t>
            </a:r>
            <a:r>
              <a:rPr lang="en-GB" sz="3200" dirty="0">
                <a:solidFill>
                  <a:prstClr val="black"/>
                </a:solidFill>
              </a:rPr>
              <a:t> </a:t>
            </a:r>
            <a:r>
              <a:rPr lang="en-GB" sz="3200" dirty="0" err="1">
                <a:solidFill>
                  <a:prstClr val="black"/>
                </a:solidFill>
              </a:rPr>
              <a:t>entspannen</a:t>
            </a:r>
            <a:r>
              <a:rPr lang="en-GB" sz="3200" dirty="0">
                <a:solidFill>
                  <a:prstClr val="black"/>
                </a:solidFill>
              </a:rPr>
              <a:t> und </a:t>
            </a:r>
            <a:r>
              <a:rPr lang="en-GB" sz="3200" dirty="0" err="1">
                <a:solidFill>
                  <a:prstClr val="black"/>
                </a:solidFill>
              </a:rPr>
              <a:t>eine</a:t>
            </a:r>
            <a:r>
              <a:rPr lang="en-GB" sz="3200" dirty="0">
                <a:solidFill>
                  <a:prstClr val="black"/>
                </a:solidFill>
              </a:rPr>
              <a:t> </a:t>
            </a:r>
            <a:r>
              <a:rPr lang="en-GB" sz="3200" dirty="0" err="1">
                <a:solidFill>
                  <a:prstClr val="black"/>
                </a:solidFill>
              </a:rPr>
              <a:t>neue</a:t>
            </a:r>
            <a:r>
              <a:rPr lang="en-GB" sz="3200" dirty="0">
                <a:solidFill>
                  <a:prstClr val="black"/>
                </a:solidFill>
              </a:rPr>
              <a:t> </a:t>
            </a:r>
            <a:r>
              <a:rPr lang="en-GB" sz="3200" dirty="0" err="1">
                <a:solidFill>
                  <a:prstClr val="black"/>
                </a:solidFill>
              </a:rPr>
              <a:t>Kultur</a:t>
            </a:r>
            <a:r>
              <a:rPr lang="en-GB" sz="3200" dirty="0">
                <a:solidFill>
                  <a:prstClr val="black"/>
                </a:solidFill>
              </a:rPr>
              <a:t> </a:t>
            </a:r>
            <a:r>
              <a:rPr lang="en-GB" sz="3200" dirty="0" err="1">
                <a:solidFill>
                  <a:prstClr val="black"/>
                </a:solidFill>
              </a:rPr>
              <a:t>erleben</a:t>
            </a:r>
            <a:r>
              <a:rPr lang="en-GB" sz="3200" dirty="0">
                <a:solidFill>
                  <a:prstClr val="black"/>
                </a:solidFill>
              </a:rPr>
              <a:t>.  </a:t>
            </a:r>
            <a:r>
              <a:rPr lang="en-GB" sz="3200" dirty="0" err="1">
                <a:solidFill>
                  <a:prstClr val="black"/>
                </a:solidFill>
              </a:rPr>
              <a:t>Ich</a:t>
            </a:r>
            <a:r>
              <a:rPr lang="en-GB" sz="3200" dirty="0">
                <a:solidFill>
                  <a:prstClr val="black"/>
                </a:solidFill>
              </a:rPr>
              <a:t> </a:t>
            </a:r>
            <a:r>
              <a:rPr lang="en-GB" sz="3200" dirty="0" err="1">
                <a:solidFill>
                  <a:prstClr val="black"/>
                </a:solidFill>
              </a:rPr>
              <a:t>finde</a:t>
            </a:r>
            <a:r>
              <a:rPr lang="en-GB" sz="3200" dirty="0">
                <a:solidFill>
                  <a:prstClr val="black"/>
                </a:solidFill>
              </a:rPr>
              <a:t> </a:t>
            </a:r>
            <a:r>
              <a:rPr lang="en-GB" sz="3200" dirty="0" err="1">
                <a:solidFill>
                  <a:prstClr val="black"/>
                </a:solidFill>
              </a:rPr>
              <a:t>es</a:t>
            </a:r>
            <a:r>
              <a:rPr lang="en-GB" sz="3200" dirty="0">
                <a:solidFill>
                  <a:prstClr val="black"/>
                </a:solidFill>
              </a:rPr>
              <a:t> prima </a:t>
            </a:r>
            <a:r>
              <a:rPr lang="en-GB" sz="3200" dirty="0" err="1">
                <a:solidFill>
                  <a:prstClr val="black"/>
                </a:solidFill>
              </a:rPr>
              <a:t>hier</a:t>
            </a:r>
            <a:r>
              <a:rPr lang="en-GB" sz="3200" dirty="0">
                <a:solidFill>
                  <a:prstClr val="black"/>
                </a:solidFill>
              </a:rPr>
              <a:t>! </a:t>
            </a:r>
          </a:p>
        </p:txBody>
      </p:sp>
      <p:sp>
        <p:nvSpPr>
          <p:cNvPr id="16" name="Rectangle 15"/>
          <p:cNvSpPr/>
          <p:nvPr/>
        </p:nvSpPr>
        <p:spPr>
          <a:xfrm>
            <a:off x="205215" y="675811"/>
            <a:ext cx="535724" cy="923330"/>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1</a:t>
            </a:r>
          </a:p>
        </p:txBody>
      </p:sp>
    </p:spTree>
    <p:extLst>
      <p:ext uri="{BB962C8B-B14F-4D97-AF65-F5344CB8AC3E}">
        <p14:creationId xmlns:p14="http://schemas.microsoft.com/office/powerpoint/2010/main" val="513608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6655" name="Group 31"/>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2800" b="0" i="0" u="none" strike="noStrike" cap="none" normalizeH="0" baseline="0" smtClean="0">
                          <a:ln>
                            <a:noFill/>
                          </a:ln>
                          <a:solidFill>
                            <a:schemeClr val="tx1"/>
                          </a:solidFill>
                          <a:effectLst/>
                          <a:latin typeface="Arial Rounded MT Bold" pitchFamily="34"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37" name="Text Box 49"/>
          <p:cNvSpPr txBox="1">
            <a:spLocks noChangeArrowheads="1"/>
          </p:cNvSpPr>
          <p:nvPr/>
        </p:nvSpPr>
        <p:spPr bwMode="auto">
          <a:xfrm>
            <a:off x="73025" y="119697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a</a:t>
            </a:r>
            <a:r>
              <a:rPr lang="en-GB" sz="2800" b="1">
                <a:solidFill>
                  <a:prstClr val="black"/>
                </a:solidFill>
                <a:latin typeface="Calibri" pitchFamily="34" charset="0"/>
              </a:rPr>
              <a:t>r</a:t>
            </a:r>
            <a:r>
              <a:rPr lang="en-GB" sz="2800" b="1" u="sng">
                <a:solidFill>
                  <a:prstClr val="black"/>
                </a:solidFill>
                <a:latin typeface="Calibri" pitchFamily="34" charset="0"/>
              </a:rPr>
              <a:t>a</a:t>
            </a:r>
            <a:r>
              <a:rPr lang="en-GB" sz="2800" b="1">
                <a:solidFill>
                  <a:prstClr val="black"/>
                </a:solidFill>
                <a:latin typeface="Calibri" pitchFamily="34" charset="0"/>
                <a:cs typeface="Times New Roman" pitchFamily="18" charset="0"/>
              </a:rPr>
              <a:t>ñ</a:t>
            </a:r>
            <a:r>
              <a:rPr lang="en-GB" sz="2800" b="1" u="sng">
                <a:solidFill>
                  <a:prstClr val="black"/>
                </a:solidFill>
                <a:latin typeface="Calibri" pitchFamily="34" charset="0"/>
                <a:cs typeface="Times New Roman" pitchFamily="18" charset="0"/>
              </a:rPr>
              <a:t>a</a:t>
            </a:r>
          </a:p>
        </p:txBody>
      </p:sp>
      <p:sp>
        <p:nvSpPr>
          <p:cNvPr id="43038" name="Text Box 50"/>
          <p:cNvSpPr txBox="1">
            <a:spLocks noChangeArrowheads="1"/>
          </p:cNvSpPr>
          <p:nvPr/>
        </p:nvSpPr>
        <p:spPr bwMode="auto">
          <a:xfrm>
            <a:off x="2305050" y="118110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e</a:t>
            </a:r>
            <a:r>
              <a:rPr lang="en-GB" sz="2800" b="1">
                <a:solidFill>
                  <a:prstClr val="black"/>
                </a:solidFill>
                <a:latin typeface="Calibri" pitchFamily="34" charset="0"/>
              </a:rPr>
              <a:t>l</a:t>
            </a:r>
            <a:r>
              <a:rPr lang="en-GB" sz="2800" b="1" u="sng">
                <a:solidFill>
                  <a:prstClr val="black"/>
                </a:solidFill>
                <a:latin typeface="Calibri" pitchFamily="34" charset="0"/>
              </a:rPr>
              <a:t>e</a:t>
            </a:r>
            <a:r>
              <a:rPr lang="en-GB" sz="2800" b="1">
                <a:solidFill>
                  <a:prstClr val="black"/>
                </a:solidFill>
                <a:latin typeface="Calibri" pitchFamily="34" charset="0"/>
              </a:rPr>
              <a:t>fant</a:t>
            </a:r>
            <a:r>
              <a:rPr lang="en-GB" sz="2800" b="1" u="sng">
                <a:solidFill>
                  <a:prstClr val="black"/>
                </a:solidFill>
                <a:latin typeface="Calibri" pitchFamily="34" charset="0"/>
              </a:rPr>
              <a:t>e</a:t>
            </a:r>
            <a:endParaRPr lang="en-GB" sz="2800" b="1" u="sng">
              <a:solidFill>
                <a:prstClr val="black"/>
              </a:solidFill>
              <a:latin typeface="Calibri" pitchFamily="34" charset="0"/>
              <a:cs typeface="Times New Roman" pitchFamily="18" charset="0"/>
            </a:endParaRPr>
          </a:p>
        </p:txBody>
      </p:sp>
      <p:sp>
        <p:nvSpPr>
          <p:cNvPr id="43039" name="Text Box 51"/>
          <p:cNvSpPr txBox="1">
            <a:spLocks noChangeArrowheads="1"/>
          </p:cNvSpPr>
          <p:nvPr/>
        </p:nvSpPr>
        <p:spPr bwMode="auto">
          <a:xfrm rot="-5400000">
            <a:off x="5173662" y="811213"/>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a:solidFill>
                  <a:prstClr val="black"/>
                </a:solidFill>
                <a:latin typeface="Calibri" pitchFamily="34" charset="0"/>
              </a:rPr>
              <a:t>i</a:t>
            </a:r>
            <a:r>
              <a:rPr lang="en-GB" sz="2800" b="1" dirty="0">
                <a:solidFill>
                  <a:prstClr val="black"/>
                </a:solidFill>
                <a:latin typeface="Calibri" pitchFamily="34" charset="0"/>
              </a:rPr>
              <a:t>dea</a:t>
            </a:r>
            <a:endParaRPr lang="en-GB" sz="2800" b="1" dirty="0">
              <a:solidFill>
                <a:prstClr val="black"/>
              </a:solidFill>
              <a:latin typeface="Calibri" pitchFamily="34" charset="0"/>
              <a:cs typeface="Times New Roman" pitchFamily="18" charset="0"/>
            </a:endParaRPr>
          </a:p>
        </p:txBody>
      </p:sp>
      <p:sp>
        <p:nvSpPr>
          <p:cNvPr id="43040" name="Text Box 52"/>
          <p:cNvSpPr txBox="1">
            <a:spLocks noChangeArrowheads="1"/>
          </p:cNvSpPr>
          <p:nvPr/>
        </p:nvSpPr>
        <p:spPr bwMode="auto">
          <a:xfrm>
            <a:off x="6913563" y="119697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o</a:t>
            </a:r>
            <a:r>
              <a:rPr lang="en-GB" sz="2800" b="1">
                <a:solidFill>
                  <a:prstClr val="black"/>
                </a:solidFill>
                <a:latin typeface="Calibri" pitchFamily="34" charset="0"/>
              </a:rPr>
              <a:t>lvidar</a:t>
            </a:r>
            <a:endParaRPr lang="en-GB" sz="2800" b="1">
              <a:solidFill>
                <a:prstClr val="black"/>
              </a:solidFill>
              <a:latin typeface="Calibri" pitchFamily="34" charset="0"/>
              <a:cs typeface="Times New Roman" pitchFamily="18" charset="0"/>
            </a:endParaRPr>
          </a:p>
        </p:txBody>
      </p:sp>
      <p:sp>
        <p:nvSpPr>
          <p:cNvPr id="43041" name="Text Box 53"/>
          <p:cNvSpPr txBox="1">
            <a:spLocks noChangeArrowheads="1"/>
          </p:cNvSpPr>
          <p:nvPr/>
        </p:nvSpPr>
        <p:spPr bwMode="auto">
          <a:xfrm>
            <a:off x="73025"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u</a:t>
            </a:r>
            <a:r>
              <a:rPr lang="en-GB" sz="2800" b="1">
                <a:solidFill>
                  <a:prstClr val="black"/>
                </a:solidFill>
                <a:latin typeface="Calibri" pitchFamily="34" charset="0"/>
              </a:rPr>
              <a:t>niverso</a:t>
            </a:r>
            <a:endParaRPr lang="en-GB" sz="2800" b="1">
              <a:solidFill>
                <a:prstClr val="black"/>
              </a:solidFill>
              <a:latin typeface="Calibri" pitchFamily="34" charset="0"/>
              <a:cs typeface="Times New Roman" pitchFamily="18" charset="0"/>
            </a:endParaRPr>
          </a:p>
        </p:txBody>
      </p:sp>
      <p:sp>
        <p:nvSpPr>
          <p:cNvPr id="43042" name="Text Box 54"/>
          <p:cNvSpPr txBox="1">
            <a:spLocks noChangeArrowheads="1"/>
          </p:cNvSpPr>
          <p:nvPr/>
        </p:nvSpPr>
        <p:spPr bwMode="auto">
          <a:xfrm>
            <a:off x="2305050" y="290988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ce</a:t>
            </a:r>
            <a:r>
              <a:rPr lang="en-GB" sz="2800" b="1">
                <a:solidFill>
                  <a:prstClr val="black"/>
                </a:solidFill>
                <a:latin typeface="Calibri" pitchFamily="34" charset="0"/>
              </a:rPr>
              <a:t>rdo</a:t>
            </a:r>
            <a:endParaRPr lang="en-GB" sz="2800" b="1">
              <a:solidFill>
                <a:prstClr val="black"/>
              </a:solidFill>
              <a:latin typeface="Calibri" pitchFamily="34" charset="0"/>
              <a:cs typeface="Times New Roman" pitchFamily="18" charset="0"/>
            </a:endParaRPr>
          </a:p>
        </p:txBody>
      </p:sp>
      <p:sp>
        <p:nvSpPr>
          <p:cNvPr id="43043" name="Text Box 55"/>
          <p:cNvSpPr txBox="1">
            <a:spLocks noChangeArrowheads="1"/>
          </p:cNvSpPr>
          <p:nvPr/>
        </p:nvSpPr>
        <p:spPr bwMode="auto">
          <a:xfrm>
            <a:off x="4608513" y="290988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ci</a:t>
            </a:r>
            <a:r>
              <a:rPr lang="en-GB" sz="2800" b="1">
                <a:solidFill>
                  <a:prstClr val="black"/>
                </a:solidFill>
                <a:latin typeface="Calibri" pitchFamily="34" charset="0"/>
              </a:rPr>
              <a:t>clista</a:t>
            </a:r>
            <a:endParaRPr lang="en-GB" sz="2800" b="1">
              <a:solidFill>
                <a:prstClr val="black"/>
              </a:solidFill>
              <a:latin typeface="Calibri" pitchFamily="34" charset="0"/>
              <a:cs typeface="Times New Roman" pitchFamily="18" charset="0"/>
            </a:endParaRPr>
          </a:p>
        </p:txBody>
      </p:sp>
      <p:sp>
        <p:nvSpPr>
          <p:cNvPr id="43044" name="Text Box 56"/>
          <p:cNvSpPr txBox="1">
            <a:spLocks noChangeArrowheads="1"/>
          </p:cNvSpPr>
          <p:nvPr/>
        </p:nvSpPr>
        <p:spPr bwMode="auto">
          <a:xfrm>
            <a:off x="6877050" y="28527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ca</a:t>
            </a:r>
            <a:r>
              <a:rPr lang="en-GB" sz="2800" b="1">
                <a:solidFill>
                  <a:prstClr val="black"/>
                </a:solidFill>
                <a:latin typeface="Calibri" pitchFamily="34" charset="0"/>
              </a:rPr>
              <a:t>sa</a:t>
            </a:r>
            <a:endParaRPr lang="en-GB" sz="2800" b="1">
              <a:solidFill>
                <a:prstClr val="black"/>
              </a:solidFill>
              <a:latin typeface="Calibri" pitchFamily="34" charset="0"/>
              <a:cs typeface="Times New Roman" pitchFamily="18" charset="0"/>
            </a:endParaRPr>
          </a:p>
        </p:txBody>
      </p:sp>
      <p:sp>
        <p:nvSpPr>
          <p:cNvPr id="43045" name="Text Box 57"/>
          <p:cNvSpPr txBox="1">
            <a:spLocks noChangeArrowheads="1"/>
          </p:cNvSpPr>
          <p:nvPr/>
        </p:nvSpPr>
        <p:spPr bwMode="auto">
          <a:xfrm>
            <a:off x="73025" y="4565650"/>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co</a:t>
            </a:r>
            <a:r>
              <a:rPr lang="en-GB" sz="2800" b="1">
                <a:solidFill>
                  <a:prstClr val="black"/>
                </a:solidFill>
                <a:latin typeface="Calibri" pitchFamily="34" charset="0"/>
              </a:rPr>
              <a:t>che</a:t>
            </a:r>
            <a:endParaRPr lang="en-GB" sz="2800" b="1">
              <a:solidFill>
                <a:prstClr val="black"/>
              </a:solidFill>
              <a:latin typeface="Calibri" pitchFamily="34" charset="0"/>
              <a:cs typeface="Times New Roman" pitchFamily="18" charset="0"/>
            </a:endParaRPr>
          </a:p>
        </p:txBody>
      </p:sp>
      <p:sp>
        <p:nvSpPr>
          <p:cNvPr id="43046" name="Text Box 58"/>
          <p:cNvSpPr txBox="1">
            <a:spLocks noChangeArrowheads="1"/>
          </p:cNvSpPr>
          <p:nvPr/>
        </p:nvSpPr>
        <p:spPr bwMode="auto">
          <a:xfrm>
            <a:off x="2339975" y="4581525"/>
            <a:ext cx="2195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cu</a:t>
            </a:r>
            <a:r>
              <a:rPr lang="en-GB" sz="2800" b="1">
                <a:solidFill>
                  <a:prstClr val="black"/>
                </a:solidFill>
                <a:latin typeface="Calibri" pitchFamily="34" charset="0"/>
              </a:rPr>
              <a:t>caracha</a:t>
            </a:r>
            <a:endParaRPr lang="en-GB" sz="2800" b="1">
              <a:solidFill>
                <a:prstClr val="black"/>
              </a:solidFill>
              <a:latin typeface="Calibri" pitchFamily="34" charset="0"/>
              <a:cs typeface="Times New Roman" pitchFamily="18" charset="0"/>
            </a:endParaRPr>
          </a:p>
        </p:txBody>
      </p:sp>
      <p:sp>
        <p:nvSpPr>
          <p:cNvPr id="43047" name="Text Box 59"/>
          <p:cNvSpPr txBox="1">
            <a:spLocks noChangeArrowheads="1"/>
          </p:cNvSpPr>
          <p:nvPr/>
        </p:nvSpPr>
        <p:spPr bwMode="auto">
          <a:xfrm>
            <a:off x="4681538" y="4581525"/>
            <a:ext cx="2195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gi</a:t>
            </a:r>
            <a:r>
              <a:rPr lang="en-GB" sz="2800" b="1">
                <a:solidFill>
                  <a:prstClr val="black"/>
                </a:solidFill>
                <a:latin typeface="Calibri" pitchFamily="34" charset="0"/>
              </a:rPr>
              <a:t>mn</a:t>
            </a:r>
            <a:r>
              <a:rPr lang="en-GB" sz="2800" b="1">
                <a:solidFill>
                  <a:prstClr val="black"/>
                </a:solidFill>
                <a:latin typeface="Calibri" pitchFamily="34" charset="0"/>
                <a:cs typeface="Arial" pitchFamily="34" charset="0"/>
              </a:rPr>
              <a:t>asia</a:t>
            </a:r>
            <a:endParaRPr lang="en-GB" sz="2800" b="1">
              <a:solidFill>
                <a:prstClr val="black"/>
              </a:solidFill>
              <a:latin typeface="Calibri" pitchFamily="34" charset="0"/>
              <a:cs typeface="Times New Roman" pitchFamily="18" charset="0"/>
            </a:endParaRPr>
          </a:p>
        </p:txBody>
      </p:sp>
      <p:sp>
        <p:nvSpPr>
          <p:cNvPr id="43048" name="Text Box 60"/>
          <p:cNvSpPr txBox="1">
            <a:spLocks noChangeArrowheads="1"/>
          </p:cNvSpPr>
          <p:nvPr/>
        </p:nvSpPr>
        <p:spPr bwMode="auto">
          <a:xfrm>
            <a:off x="6877050" y="4627563"/>
            <a:ext cx="2195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000" b="1" u="sng">
                <a:solidFill>
                  <a:prstClr val="black"/>
                </a:solidFill>
                <a:latin typeface="Calibri" pitchFamily="34" charset="0"/>
              </a:rPr>
              <a:t>h</a:t>
            </a:r>
            <a:r>
              <a:rPr lang="en-GB" sz="2000" b="1">
                <a:solidFill>
                  <a:prstClr val="black"/>
                </a:solidFill>
                <a:latin typeface="Calibri" pitchFamily="34" charset="0"/>
              </a:rPr>
              <a:t>amburguesa</a:t>
            </a:r>
            <a:endParaRPr lang="en-GB" sz="2000" b="1">
              <a:solidFill>
                <a:prstClr val="black"/>
              </a:solidFill>
              <a:latin typeface="Calibri" pitchFamily="34" charset="0"/>
              <a:cs typeface="Times New Roman" pitchFamily="18" charset="0"/>
            </a:endParaRPr>
          </a:p>
        </p:txBody>
      </p:sp>
      <p:sp>
        <p:nvSpPr>
          <p:cNvPr id="43049" name="Text Box 61"/>
          <p:cNvSpPr txBox="1">
            <a:spLocks noChangeArrowheads="1"/>
          </p:cNvSpPr>
          <p:nvPr/>
        </p:nvSpPr>
        <p:spPr bwMode="auto">
          <a:xfrm>
            <a:off x="7302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a:solidFill>
                  <a:prstClr val="black"/>
                </a:solidFill>
                <a:latin typeface="Calibri" pitchFamily="34" charset="0"/>
              </a:rPr>
              <a:t>Espa</a:t>
            </a:r>
            <a:r>
              <a:rPr lang="en-GB" sz="2800" b="1" u="sng">
                <a:solidFill>
                  <a:prstClr val="black"/>
                </a:solidFill>
                <a:latin typeface="Calibri" pitchFamily="34" charset="0"/>
                <a:cs typeface="Times New Roman" pitchFamily="18" charset="0"/>
              </a:rPr>
              <a:t>ñ</a:t>
            </a:r>
            <a:r>
              <a:rPr lang="en-GB" sz="2800" b="1">
                <a:solidFill>
                  <a:prstClr val="black"/>
                </a:solidFill>
                <a:latin typeface="Calibri" pitchFamily="34" charset="0"/>
                <a:cs typeface="Times New Roman" pitchFamily="18" charset="0"/>
              </a:rPr>
              <a:t>a</a:t>
            </a:r>
          </a:p>
        </p:txBody>
      </p:sp>
      <p:sp>
        <p:nvSpPr>
          <p:cNvPr id="43050" name="Text Box 62"/>
          <p:cNvSpPr txBox="1">
            <a:spLocks noChangeArrowheads="1"/>
          </p:cNvSpPr>
          <p:nvPr/>
        </p:nvSpPr>
        <p:spPr bwMode="auto">
          <a:xfrm>
            <a:off x="2376488"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z</a:t>
            </a:r>
            <a:r>
              <a:rPr lang="en-GB" sz="2800" b="1">
                <a:solidFill>
                  <a:prstClr val="black"/>
                </a:solidFill>
                <a:latin typeface="Calibri" pitchFamily="34" charset="0"/>
              </a:rPr>
              <a:t>umo</a:t>
            </a:r>
            <a:endParaRPr lang="en-GB" sz="2800" b="1">
              <a:solidFill>
                <a:prstClr val="black"/>
              </a:solidFill>
              <a:latin typeface="Calibri" pitchFamily="34" charset="0"/>
              <a:cs typeface="Times New Roman" pitchFamily="18" charset="0"/>
            </a:endParaRPr>
          </a:p>
        </p:txBody>
      </p:sp>
      <p:sp>
        <p:nvSpPr>
          <p:cNvPr id="43051" name="Text Box 63"/>
          <p:cNvSpPr txBox="1">
            <a:spLocks noChangeArrowheads="1"/>
          </p:cNvSpPr>
          <p:nvPr/>
        </p:nvSpPr>
        <p:spPr bwMode="auto">
          <a:xfrm>
            <a:off x="4537075" y="6294438"/>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dirty="0" err="1" smtClean="0">
                <a:solidFill>
                  <a:prstClr val="black"/>
                </a:solidFill>
                <a:latin typeface="Calibri" pitchFamily="34" charset="0"/>
              </a:rPr>
              <a:t>gu</a:t>
            </a:r>
            <a:r>
              <a:rPr lang="en-GB" sz="2800" b="1" dirty="0" err="1" smtClean="0">
                <a:solidFill>
                  <a:prstClr val="black"/>
                </a:solidFill>
                <a:latin typeface="Calibri" pitchFamily="34" charset="0"/>
              </a:rPr>
              <a:t>sano</a:t>
            </a:r>
            <a:endParaRPr lang="en-GB" sz="2800" b="1" dirty="0">
              <a:solidFill>
                <a:prstClr val="black"/>
              </a:solidFill>
              <a:latin typeface="Calibri" pitchFamily="34" charset="0"/>
              <a:cs typeface="Times New Roman" pitchFamily="18" charset="0"/>
            </a:endParaRPr>
          </a:p>
        </p:txBody>
      </p:sp>
      <p:sp>
        <p:nvSpPr>
          <p:cNvPr id="43052" name="Text Box 64"/>
          <p:cNvSpPr txBox="1">
            <a:spLocks noChangeArrowheads="1"/>
          </p:cNvSpPr>
          <p:nvPr/>
        </p:nvSpPr>
        <p:spPr bwMode="auto">
          <a:xfrm>
            <a:off x="6913563" y="629443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800" b="1" u="sng">
                <a:solidFill>
                  <a:prstClr val="black"/>
                </a:solidFill>
                <a:latin typeface="Calibri" pitchFamily="34" charset="0"/>
              </a:rPr>
              <a:t>ll</a:t>
            </a:r>
            <a:r>
              <a:rPr lang="en-GB" sz="2800" b="1">
                <a:solidFill>
                  <a:prstClr val="black"/>
                </a:solidFill>
                <a:latin typeface="Calibri" pitchFamily="34" charset="0"/>
              </a:rPr>
              <a:t>ave</a:t>
            </a:r>
            <a:endParaRPr lang="en-GB" sz="2800" b="1">
              <a:solidFill>
                <a:prstClr val="black"/>
              </a:solidFill>
              <a:latin typeface="Calibri" pitchFamily="34" charset="0"/>
              <a:cs typeface="Times New Roman" pitchFamily="18" charset="0"/>
            </a:endParaRPr>
          </a:p>
        </p:txBody>
      </p:sp>
      <p:pic>
        <p:nvPicPr>
          <p:cNvPr id="43053" name="Picture 6" descr="elephant"/>
          <p:cNvPicPr>
            <a:picLocks noChangeAspect="1" noChangeArrowheads="1"/>
          </p:cNvPicPr>
          <p:nvPr/>
        </p:nvPicPr>
        <p:blipFill>
          <a:blip r:embed="rId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14625" y="285750"/>
            <a:ext cx="1239838"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2"/>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58063" y="0"/>
            <a:ext cx="1085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364"/>
          <a:stretch>
            <a:fillRect/>
          </a:stretch>
        </p:blipFill>
        <p:spPr bwMode="auto">
          <a:xfrm>
            <a:off x="571500" y="-285750"/>
            <a:ext cx="147955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5" descr="c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3500438"/>
            <a:ext cx="17494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7" descr="cosmos"/>
          <p:cNvPicPr>
            <a:picLocks noChangeAspect="1" noChangeArrowheads="1"/>
          </p:cNvPicPr>
          <p:nvPr/>
        </p:nvPicPr>
        <p:blipFill>
          <a:blip r:embed="rId7"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rot="-806604">
            <a:off x="107162" y="1795713"/>
            <a:ext cx="1714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2313" y="1857375"/>
            <a:ext cx="1736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0"/>
          <p:cNvPicPr>
            <a:picLocks noChangeAspect="1" noChangeArrowheads="1"/>
          </p:cNvPicPr>
          <p:nvPr/>
        </p:nvPicPr>
        <p:blipFill>
          <a:blip r:embed="rId9" cstate="print">
            <a:clrChange>
              <a:clrFrom>
                <a:srgbClr val="FCFDFB"/>
              </a:clrFrom>
              <a:clrTo>
                <a:srgbClr val="FCFDFB">
                  <a:alpha val="0"/>
                </a:srgbClr>
              </a:clrTo>
            </a:clrChange>
            <a:extLst>
              <a:ext uri="{28A0092B-C50C-407E-A947-70E740481C1C}">
                <a14:useLocalDpi xmlns:a14="http://schemas.microsoft.com/office/drawing/2010/main" val="0"/>
              </a:ext>
            </a:extLst>
          </a:blip>
          <a:srcRect/>
          <a:stretch>
            <a:fillRect/>
          </a:stretch>
        </p:blipFill>
        <p:spPr bwMode="auto">
          <a:xfrm>
            <a:off x="2714625" y="3643313"/>
            <a:ext cx="15621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1" name="Picture 6"/>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286375" y="3571875"/>
            <a:ext cx="6413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9"/>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43438" y="285750"/>
            <a:ext cx="131286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8686">
            <a:off x="7219950" y="5434013"/>
            <a:ext cx="21955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0938" y="3500438"/>
            <a:ext cx="110966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
          <p:cNvPicPr>
            <a:picLocks noChangeAspect="1" noChangeArrowheads="1"/>
          </p:cNvPicPr>
          <p:nvPr/>
        </p:nvPicPr>
        <p:blipFill>
          <a:blip r:embed="rId14" cstate="print">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873375" y="5143500"/>
            <a:ext cx="1306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3188" y="1714500"/>
            <a:ext cx="1428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4938" y="1857375"/>
            <a:ext cx="90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938" y="5500688"/>
            <a:ext cx="1190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worm"/>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225" y="5297908"/>
            <a:ext cx="1490137" cy="10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8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4" name="Rectangle 13"/>
          <p:cNvSpPr/>
          <p:nvPr/>
        </p:nvSpPr>
        <p:spPr>
          <a:xfrm>
            <a:off x="186885" y="3138708"/>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3</a:t>
            </a:r>
          </a:p>
        </p:txBody>
      </p:sp>
      <p:sp>
        <p:nvSpPr>
          <p:cNvPr id="16" name="TextBox 15"/>
          <p:cNvSpPr txBox="1"/>
          <p:nvPr/>
        </p:nvSpPr>
        <p:spPr>
          <a:xfrm>
            <a:off x="410127" y="3344208"/>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17" name="TextBox 16"/>
          <p:cNvSpPr txBox="1"/>
          <p:nvPr/>
        </p:nvSpPr>
        <p:spPr>
          <a:xfrm>
            <a:off x="4751569" y="3353175"/>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896" y="6160467"/>
            <a:ext cx="527861" cy="527861"/>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5930" y="6153034"/>
            <a:ext cx="527861" cy="527861"/>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153" y="6143515"/>
            <a:ext cx="527861" cy="52786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187" y="6136082"/>
            <a:ext cx="527861" cy="527861"/>
          </a:xfrm>
          <a:prstGeom prst="rect">
            <a:avLst/>
          </a:prstGeom>
        </p:spPr>
      </p:pic>
      <p:sp>
        <p:nvSpPr>
          <p:cNvPr id="24" name="Rectangle 23"/>
          <p:cNvSpPr/>
          <p:nvPr/>
        </p:nvSpPr>
        <p:spPr>
          <a:xfrm>
            <a:off x="341237" y="417133"/>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1</a:t>
            </a:r>
          </a:p>
        </p:txBody>
      </p:sp>
      <p:sp>
        <p:nvSpPr>
          <p:cNvPr id="25" name="Rectangle 24"/>
          <p:cNvSpPr/>
          <p:nvPr/>
        </p:nvSpPr>
        <p:spPr>
          <a:xfrm>
            <a:off x="4579777" y="-55048"/>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2</a:t>
            </a:r>
          </a:p>
        </p:txBody>
      </p:sp>
      <p:sp>
        <p:nvSpPr>
          <p:cNvPr id="26" name="TextBox 25"/>
          <p:cNvSpPr txBox="1"/>
          <p:nvPr/>
        </p:nvSpPr>
        <p:spPr>
          <a:xfrm>
            <a:off x="646222" y="-1"/>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7" name="TextBox 26"/>
          <p:cNvSpPr txBox="1"/>
          <p:nvPr/>
        </p:nvSpPr>
        <p:spPr>
          <a:xfrm>
            <a:off x="4855830" y="-61163"/>
            <a:ext cx="3846664" cy="3323987"/>
          </a:xfrm>
          <a:prstGeom prst="rect">
            <a:avLst/>
          </a:prstGeom>
          <a:noFill/>
        </p:spPr>
        <p:txBody>
          <a:bodyPr wrap="square" rtlCol="0">
            <a:spAutoFit/>
          </a:bodyPr>
          <a:lstStyle/>
          <a:p>
            <a:pPr>
              <a:lnSpc>
                <a:spcPct val="150000"/>
              </a:lnSpc>
            </a:pPr>
            <a:r>
              <a:rPr lang="en-GB" sz="2000" dirty="0">
                <a:solidFill>
                  <a:prstClr val="black"/>
                </a:solidFill>
              </a:rPr>
              <a:t>Wo: __________________</a:t>
            </a:r>
            <a:br>
              <a:rPr lang="en-GB" sz="2000" dirty="0">
                <a:solidFill>
                  <a:prstClr val="black"/>
                </a:solidFill>
              </a:rPr>
            </a:br>
            <a:r>
              <a:rPr lang="en-GB" sz="2000" dirty="0" err="1">
                <a:solidFill>
                  <a:prstClr val="black"/>
                </a:solidFill>
              </a:rPr>
              <a:t>Mit</a:t>
            </a:r>
            <a:r>
              <a:rPr lang="en-GB" sz="2000" dirty="0">
                <a:solidFill>
                  <a:prstClr val="black"/>
                </a:solidFill>
              </a:rPr>
              <a:t> </a:t>
            </a:r>
            <a:r>
              <a:rPr lang="en-GB" sz="2000" dirty="0" err="1">
                <a:solidFill>
                  <a:prstClr val="black"/>
                </a:solidFill>
              </a:rPr>
              <a:t>wem</a:t>
            </a:r>
            <a:r>
              <a:rPr lang="en-GB" sz="2000" dirty="0">
                <a:solidFill>
                  <a:prstClr val="black"/>
                </a:solidFill>
              </a:rPr>
              <a:t>: _______________</a:t>
            </a:r>
            <a:br>
              <a:rPr lang="en-GB" sz="2000" dirty="0">
                <a:solidFill>
                  <a:prstClr val="black"/>
                </a:solidFill>
              </a:rPr>
            </a:br>
            <a:r>
              <a:rPr lang="en-GB" sz="2000" dirty="0">
                <a:solidFill>
                  <a:prstClr val="black"/>
                </a:solidFill>
              </a:rPr>
              <a:t>Wetter: __________________</a:t>
            </a:r>
          </a:p>
          <a:p>
            <a:pPr>
              <a:lnSpc>
                <a:spcPct val="150000"/>
              </a:lnSpc>
            </a:pPr>
            <a:r>
              <a:rPr lang="en-GB" sz="2000" dirty="0" err="1">
                <a:solidFill>
                  <a:prstClr val="black"/>
                </a:solidFill>
              </a:rPr>
              <a:t>Wohnt</a:t>
            </a:r>
            <a:r>
              <a:rPr lang="en-GB" sz="2000" dirty="0">
                <a:solidFill>
                  <a:prstClr val="black"/>
                </a:solidFill>
              </a:rPr>
              <a:t>:_________________</a:t>
            </a:r>
            <a:br>
              <a:rPr lang="en-GB" sz="2000" dirty="0">
                <a:solidFill>
                  <a:prstClr val="black"/>
                </a:solidFill>
              </a:rPr>
            </a:br>
            <a:r>
              <a:rPr lang="en-GB" sz="2000" dirty="0" err="1">
                <a:solidFill>
                  <a:prstClr val="black"/>
                </a:solidFill>
              </a:rPr>
              <a:t>Aktivitäten</a:t>
            </a:r>
            <a:r>
              <a:rPr lang="en-GB" sz="2000" dirty="0">
                <a:solidFill>
                  <a:prstClr val="black"/>
                </a:solidFill>
              </a:rPr>
              <a:t>: _______________</a:t>
            </a:r>
            <a:br>
              <a:rPr lang="en-GB" sz="2000" dirty="0">
                <a:solidFill>
                  <a:prstClr val="black"/>
                </a:solidFill>
              </a:rPr>
            </a:br>
            <a:r>
              <a:rPr lang="en-GB" sz="2000" dirty="0">
                <a:solidFill>
                  <a:prstClr val="black"/>
                </a:solidFill>
              </a:rPr>
              <a:t>____________________________</a:t>
            </a:r>
            <a:br>
              <a:rPr lang="en-GB" sz="2000" dirty="0">
                <a:solidFill>
                  <a:prstClr val="black"/>
                </a:solidFill>
              </a:rPr>
            </a:br>
            <a:r>
              <a:rPr lang="en-GB" sz="2000" dirty="0" err="1">
                <a:solidFill>
                  <a:prstClr val="black"/>
                </a:solidFill>
              </a:rPr>
              <a:t>Meinung</a:t>
            </a:r>
            <a:r>
              <a:rPr lang="en-GB" sz="2000" dirty="0">
                <a:solidFill>
                  <a:prstClr val="black"/>
                </a:solidFill>
              </a:rPr>
              <a:t>: _________________</a:t>
            </a:r>
          </a:p>
        </p:txBody>
      </p:sp>
      <p:sp>
        <p:nvSpPr>
          <p:cNvPr id="28" name="TextBox 27"/>
          <p:cNvSpPr txBox="1"/>
          <p:nvPr/>
        </p:nvSpPr>
        <p:spPr>
          <a:xfrm>
            <a:off x="980744" y="78592"/>
            <a:ext cx="3572206" cy="461665"/>
          </a:xfrm>
          <a:prstGeom prst="rect">
            <a:avLst/>
          </a:prstGeom>
          <a:noFill/>
        </p:spPr>
        <p:txBody>
          <a:bodyPr wrap="square" rtlCol="0">
            <a:spAutoFit/>
          </a:bodyPr>
          <a:lstStyle/>
          <a:p>
            <a:pPr algn="ctr"/>
            <a:r>
              <a:rPr lang="en-GB" sz="2400" b="1" dirty="0">
                <a:solidFill>
                  <a:prstClr val="black"/>
                </a:solidFill>
                <a:latin typeface="Segoe Print" panose="02000600000000000000" pitchFamily="2" charset="0"/>
              </a:rPr>
              <a:t>Salzburg, </a:t>
            </a:r>
            <a:r>
              <a:rPr lang="en-GB" sz="2400" b="1" dirty="0" err="1">
                <a:solidFill>
                  <a:prstClr val="black"/>
                </a:solidFill>
                <a:latin typeface="Segoe Print" panose="02000600000000000000" pitchFamily="2" charset="0"/>
              </a:rPr>
              <a:t>Österreich</a:t>
            </a:r>
            <a:endParaRPr lang="en-GB" sz="2400" b="1" dirty="0">
              <a:solidFill>
                <a:prstClr val="black"/>
              </a:solidFill>
              <a:latin typeface="Segoe Print" panose="02000600000000000000"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6862" y="2668050"/>
            <a:ext cx="527861" cy="52786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5896" y="2660617"/>
            <a:ext cx="527861" cy="527861"/>
          </a:xfrm>
          <a:prstGeom prst="rect">
            <a:avLst/>
          </a:prstGeom>
        </p:spPr>
      </p:pic>
      <p:sp>
        <p:nvSpPr>
          <p:cNvPr id="15" name="Rectangle 14"/>
          <p:cNvSpPr/>
          <p:nvPr/>
        </p:nvSpPr>
        <p:spPr>
          <a:xfrm>
            <a:off x="4568864" y="3124884"/>
            <a:ext cx="393056" cy="584775"/>
          </a:xfrm>
          <a:prstGeom prst="rect">
            <a:avLst/>
          </a:prstGeom>
          <a:noFill/>
        </p:spPr>
        <p:txBody>
          <a:bodyPr wrap="none" lIns="91440" tIns="45720" rIns="91440" bIns="45720">
            <a:spAutoFit/>
          </a:bodyPr>
          <a:lstStyle/>
          <a:p>
            <a:pPr algn="ctr"/>
            <a:r>
              <a:rPr lang="en-US" sz="3200" dirty="0">
                <a:ln w="0"/>
                <a:solidFill>
                  <a:prstClr val="black"/>
                </a:solidFill>
                <a:effectLst>
                  <a:outerShdw blurRad="38100" dist="19050" dir="2700000" algn="tl" rotWithShape="0">
                    <a:prstClr val="black">
                      <a:alpha val="40000"/>
                    </a:prstClr>
                  </a:outerShdw>
                </a:effectLst>
              </a:rPr>
              <a:t>4</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5141" y="2652131"/>
            <a:ext cx="527861" cy="527861"/>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175" y="2644698"/>
            <a:ext cx="527861" cy="527861"/>
          </a:xfrm>
          <a:prstGeom prst="rect">
            <a:avLst/>
          </a:prstGeom>
        </p:spPr>
      </p:pic>
    </p:spTree>
    <p:extLst>
      <p:ext uri="{BB962C8B-B14F-4D97-AF65-F5344CB8AC3E}">
        <p14:creationId xmlns:p14="http://schemas.microsoft.com/office/powerpoint/2010/main" val="35951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1"/>
          <p:cNvSpPr txBox="1">
            <a:spLocks/>
          </p:cNvSpPr>
          <p:nvPr/>
        </p:nvSpPr>
        <p:spPr>
          <a:xfrm>
            <a:off x="723900" y="86008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b="1" dirty="0" err="1" smtClean="0">
                <a:solidFill>
                  <a:srgbClr val="0FA9AD"/>
                </a:solidFill>
                <a:latin typeface="Rockwell" panose="02060603020205020403" pitchFamily="18" charset="0"/>
              </a:rPr>
              <a:t>Klassensprache</a:t>
            </a:r>
            <a:endParaRPr lang="en-GB" b="1" dirty="0">
              <a:solidFill>
                <a:srgbClr val="0FA9AD"/>
              </a:solidFill>
              <a:latin typeface="Rockwell" panose="02060603020205020403" pitchFamily="18" charset="0"/>
            </a:endParaRPr>
          </a:p>
        </p:txBody>
      </p:sp>
      <p:sp>
        <p:nvSpPr>
          <p:cNvPr id="12" name="Content Placeholder 2"/>
          <p:cNvSpPr txBox="1">
            <a:spLocks/>
          </p:cNvSpPr>
          <p:nvPr/>
        </p:nvSpPr>
        <p:spPr>
          <a:xfrm>
            <a:off x="723900" y="197121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smtClean="0">
                <a:solidFill>
                  <a:srgbClr val="0FA9AD"/>
                </a:solidFill>
                <a:latin typeface="Rockwell" panose="02060603020205020403" pitchFamily="18" charset="0"/>
              </a:rPr>
              <a:t>Das </a:t>
            </a:r>
            <a:r>
              <a:rPr lang="en-GB" b="1" dirty="0" err="1" smtClean="0">
                <a:solidFill>
                  <a:srgbClr val="0FA9AD"/>
                </a:solidFill>
                <a:latin typeface="Rockwell" panose="02060603020205020403" pitchFamily="18" charset="0"/>
              </a:rPr>
              <a:t>ist</a:t>
            </a:r>
            <a:r>
              <a:rPr lang="en-GB" dirty="0" smtClean="0">
                <a:solidFill>
                  <a:srgbClr val="0FA9AD"/>
                </a:solidFill>
                <a:latin typeface="Rockwell" panose="02060603020205020403" pitchFamily="18" charset="0"/>
              </a:rPr>
              <a:t> </a:t>
            </a:r>
            <a:r>
              <a:rPr lang="en-GB" dirty="0" err="1" smtClean="0">
                <a:solidFill>
                  <a:srgbClr val="0FA9AD"/>
                </a:solidFill>
                <a:latin typeface="Rockwell" panose="02060603020205020403" pitchFamily="18" charset="0"/>
              </a:rPr>
              <a:t>richtig</a:t>
            </a:r>
            <a:r>
              <a:rPr lang="en-GB" dirty="0" smtClean="0">
                <a:solidFill>
                  <a:srgbClr val="0FA9AD"/>
                </a:solidFill>
                <a:latin typeface="Rockwell" panose="02060603020205020403" pitchFamily="18" charset="0"/>
              </a:rPr>
              <a:t> / </a:t>
            </a:r>
            <a:r>
              <a:rPr lang="en-GB" dirty="0" err="1" smtClean="0">
                <a:solidFill>
                  <a:srgbClr val="0FA9AD"/>
                </a:solidFill>
                <a:latin typeface="Rockwell" panose="02060603020205020403" pitchFamily="18" charset="0"/>
              </a:rPr>
              <a:t>falsch</a:t>
            </a:r>
            <a:r>
              <a:rPr lang="en-GB" dirty="0" smtClean="0">
                <a:solidFill>
                  <a:srgbClr val="0FA9AD"/>
                </a:solidFill>
                <a:latin typeface="Rockwell" panose="02060603020205020403" pitchFamily="18" charset="0"/>
              </a:rPr>
              <a:t>!</a:t>
            </a:r>
          </a:p>
          <a:p>
            <a:pPr>
              <a:defRPr/>
            </a:pPr>
            <a:r>
              <a:rPr lang="en-GB" dirty="0" err="1" smtClean="0">
                <a:solidFill>
                  <a:srgbClr val="0FA9AD"/>
                </a:solidFill>
                <a:latin typeface="Rockwell" panose="02060603020205020403" pitchFamily="18" charset="0"/>
              </a:rPr>
              <a:t>Fertig</a:t>
            </a:r>
            <a:r>
              <a:rPr lang="en-GB" dirty="0" smtClean="0">
                <a:solidFill>
                  <a:srgbClr val="0FA9AD"/>
                </a:solidFill>
                <a:latin typeface="Rockwell" panose="02060603020205020403" pitchFamily="18" charset="0"/>
              </a:rPr>
              <a:t>! (</a:t>
            </a:r>
            <a:r>
              <a:rPr lang="en-GB" b="1" dirty="0" err="1" smtClean="0">
                <a:solidFill>
                  <a:srgbClr val="0FA9AD"/>
                </a:solidFill>
                <a:latin typeface="Rockwell" panose="02060603020205020403" pitchFamily="18" charset="0"/>
              </a:rPr>
              <a:t>Ich</a:t>
            </a:r>
            <a:r>
              <a:rPr lang="en-GB" b="1" dirty="0" smtClean="0">
                <a:solidFill>
                  <a:srgbClr val="0FA9AD"/>
                </a:solidFill>
                <a:latin typeface="Rockwell" panose="02060603020205020403" pitchFamily="18" charset="0"/>
              </a:rPr>
              <a:t> bin </a:t>
            </a:r>
            <a:r>
              <a:rPr lang="en-GB" dirty="0" err="1" smtClean="0">
                <a:solidFill>
                  <a:srgbClr val="0FA9AD"/>
                </a:solidFill>
                <a:latin typeface="Rockwell" panose="02060603020205020403" pitchFamily="18" charset="0"/>
              </a:rPr>
              <a:t>fertig</a:t>
            </a:r>
            <a:r>
              <a:rPr lang="en-GB" dirty="0" smtClean="0">
                <a:solidFill>
                  <a:srgbClr val="0FA9AD"/>
                </a:solidFill>
                <a:latin typeface="Rockwell" panose="02060603020205020403" pitchFamily="18" charset="0"/>
              </a:rPr>
              <a:t> / </a:t>
            </a:r>
            <a:r>
              <a:rPr lang="en-GB" b="1" dirty="0" err="1" smtClean="0">
                <a:solidFill>
                  <a:srgbClr val="0FA9AD"/>
                </a:solidFill>
                <a:latin typeface="Rockwell" panose="02060603020205020403" pitchFamily="18" charset="0"/>
              </a:rPr>
              <a:t>wir</a:t>
            </a:r>
            <a:r>
              <a:rPr lang="en-GB" b="1" dirty="0" smtClean="0">
                <a:solidFill>
                  <a:srgbClr val="0FA9AD"/>
                </a:solidFill>
                <a:latin typeface="Rockwell" panose="02060603020205020403" pitchFamily="18" charset="0"/>
              </a:rPr>
              <a:t> </a:t>
            </a:r>
            <a:r>
              <a:rPr lang="en-GB" b="1" dirty="0" err="1" smtClean="0">
                <a:solidFill>
                  <a:srgbClr val="0FA9AD"/>
                </a:solidFill>
                <a:latin typeface="Rockwell" panose="02060603020205020403" pitchFamily="18" charset="0"/>
              </a:rPr>
              <a:t>sind</a:t>
            </a:r>
            <a:r>
              <a:rPr lang="en-GB" b="1" dirty="0" smtClean="0">
                <a:solidFill>
                  <a:srgbClr val="0FA9AD"/>
                </a:solidFill>
                <a:latin typeface="Rockwell" panose="02060603020205020403" pitchFamily="18" charset="0"/>
              </a:rPr>
              <a:t> </a:t>
            </a:r>
            <a:r>
              <a:rPr lang="en-GB" dirty="0" err="1" smtClean="0">
                <a:solidFill>
                  <a:srgbClr val="0FA9AD"/>
                </a:solidFill>
                <a:latin typeface="Rockwell" panose="02060603020205020403" pitchFamily="18" charset="0"/>
              </a:rPr>
              <a:t>fertig</a:t>
            </a:r>
            <a:r>
              <a:rPr lang="en-GB" dirty="0" smtClean="0">
                <a:solidFill>
                  <a:srgbClr val="0FA9AD"/>
                </a:solidFill>
                <a:latin typeface="Rockwell" panose="02060603020205020403" pitchFamily="18" charset="0"/>
              </a:rPr>
              <a:t>)</a:t>
            </a:r>
          </a:p>
          <a:p>
            <a:pPr>
              <a:defRPr/>
            </a:pPr>
            <a:r>
              <a:rPr lang="en-GB" dirty="0" smtClean="0">
                <a:solidFill>
                  <a:srgbClr val="0FA9AD"/>
                </a:solidFill>
                <a:latin typeface="Rockwell" panose="02060603020205020403" pitchFamily="18" charset="0"/>
              </a:rPr>
              <a:t>Du </a:t>
            </a:r>
            <a:r>
              <a:rPr lang="en-GB" b="1" dirty="0" err="1" smtClean="0">
                <a:solidFill>
                  <a:srgbClr val="0FA9AD"/>
                </a:solidFill>
                <a:latin typeface="Rockwell" panose="02060603020205020403" pitchFamily="18" charset="0"/>
              </a:rPr>
              <a:t>bist</a:t>
            </a:r>
            <a:r>
              <a:rPr lang="en-GB" dirty="0" smtClean="0">
                <a:solidFill>
                  <a:srgbClr val="0FA9AD"/>
                </a:solidFill>
                <a:latin typeface="Rockwell" panose="02060603020205020403" pitchFamily="18" charset="0"/>
              </a:rPr>
              <a:t> </a:t>
            </a:r>
            <a:r>
              <a:rPr lang="en-GB" dirty="0" err="1" smtClean="0">
                <a:solidFill>
                  <a:srgbClr val="0FA9AD"/>
                </a:solidFill>
                <a:latin typeface="Rockwell" panose="02060603020205020403" pitchFamily="18" charset="0"/>
              </a:rPr>
              <a:t>dran</a:t>
            </a:r>
            <a:r>
              <a:rPr lang="en-GB" dirty="0" smtClean="0">
                <a:solidFill>
                  <a:srgbClr val="0FA9AD"/>
                </a:solidFill>
                <a:latin typeface="Rockwell" panose="02060603020205020403" pitchFamily="18" charset="0"/>
              </a:rPr>
              <a:t>!</a:t>
            </a:r>
          </a:p>
          <a:p>
            <a:pPr>
              <a:defRPr/>
            </a:pPr>
            <a:r>
              <a:rPr lang="en-GB" dirty="0" smtClean="0">
                <a:solidFill>
                  <a:srgbClr val="0FA9AD"/>
                </a:solidFill>
                <a:latin typeface="Rockwell" panose="02060603020205020403" pitchFamily="18" charset="0"/>
              </a:rPr>
              <a:t>Schnell! (Schneller!)</a:t>
            </a:r>
          </a:p>
          <a:p>
            <a:pPr>
              <a:defRPr/>
            </a:pPr>
            <a:r>
              <a:rPr lang="en-GB" dirty="0" err="1" smtClean="0">
                <a:solidFill>
                  <a:srgbClr val="0FA9AD"/>
                </a:solidFill>
                <a:latin typeface="Rockwell" panose="02060603020205020403" pitchFamily="18" charset="0"/>
              </a:rPr>
              <a:t>Beweg</a:t>
            </a:r>
            <a:r>
              <a:rPr lang="en-GB" dirty="0" smtClean="0">
                <a:solidFill>
                  <a:srgbClr val="0FA9AD"/>
                </a:solidFill>
                <a:latin typeface="Rockwell" panose="02060603020205020403" pitchFamily="18" charset="0"/>
              </a:rPr>
              <a:t> dich!</a:t>
            </a:r>
          </a:p>
          <a:p>
            <a:pPr>
              <a:defRPr/>
            </a:pPr>
            <a:r>
              <a:rPr lang="en-GB" dirty="0" err="1" smtClean="0">
                <a:solidFill>
                  <a:srgbClr val="0FA9AD"/>
                </a:solidFill>
                <a:latin typeface="Rockwell" panose="02060603020205020403" pitchFamily="18" charset="0"/>
              </a:rPr>
              <a:t>Schwindler</a:t>
            </a:r>
            <a:r>
              <a:rPr lang="en-GB" dirty="0" smtClean="0">
                <a:solidFill>
                  <a:srgbClr val="0FA9AD"/>
                </a:solidFill>
                <a:latin typeface="Rockwell" panose="02060603020205020403" pitchFamily="18" charset="0"/>
              </a:rPr>
              <a:t>!</a:t>
            </a:r>
          </a:p>
          <a:p>
            <a:pPr>
              <a:defRPr/>
            </a:pPr>
            <a:r>
              <a:rPr lang="en-GB" dirty="0" smtClean="0">
                <a:solidFill>
                  <a:srgbClr val="0FA9AD"/>
                </a:solidFill>
                <a:latin typeface="Rockwell" panose="02060603020205020403" pitchFamily="18" charset="0"/>
              </a:rPr>
              <a:t>Nein! / </a:t>
            </a:r>
            <a:r>
              <a:rPr lang="en-GB" dirty="0" err="1" smtClean="0">
                <a:solidFill>
                  <a:srgbClr val="0FA9AD"/>
                </a:solidFill>
                <a:latin typeface="Rockwell" panose="02060603020205020403" pitchFamily="18" charset="0"/>
              </a:rPr>
              <a:t>Ja</a:t>
            </a:r>
            <a:r>
              <a:rPr lang="en-GB" dirty="0" smtClean="0">
                <a:solidFill>
                  <a:srgbClr val="0FA9AD"/>
                </a:solidFill>
                <a:latin typeface="Rockwell" panose="02060603020205020403" pitchFamily="18" charset="0"/>
              </a:rPr>
              <a:t>!</a:t>
            </a:r>
          </a:p>
          <a:p>
            <a:pPr>
              <a:defRPr/>
            </a:pPr>
            <a:r>
              <a:rPr lang="en-GB" dirty="0" smtClean="0">
                <a:solidFill>
                  <a:srgbClr val="0FA9AD"/>
                </a:solidFill>
                <a:latin typeface="Rockwell" panose="02060603020205020403" pitchFamily="18" charset="0"/>
              </a:rPr>
              <a:t>Ok, gut.</a:t>
            </a:r>
            <a:endParaRPr lang="en-GB" dirty="0">
              <a:solidFill>
                <a:srgbClr val="0FA9AD"/>
              </a:solidFill>
              <a:latin typeface="Rockwell" panose="02060603020205020403" pitchFamily="18" charset="0"/>
            </a:endParaRPr>
          </a:p>
        </p:txBody>
      </p:sp>
    </p:spTree>
    <p:extLst>
      <p:ext uri="{BB962C8B-B14F-4D97-AF65-F5344CB8AC3E}">
        <p14:creationId xmlns:p14="http://schemas.microsoft.com/office/powerpoint/2010/main" val="1140192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3 </a:t>
            </a:r>
            <a:r>
              <a:rPr lang="en-GB" sz="2800" b="1" dirty="0" smtClean="0">
                <a:solidFill>
                  <a:srgbClr val="F4FEFE"/>
                </a:solidFill>
              </a:rPr>
              <a:t> Pictures and authentic texts can be a powerful stimulus for spontaneous talk in the foreign language classroom.</a:t>
            </a:r>
            <a:endParaRPr lang="en-GB" sz="2800" b="1" dirty="0">
              <a:solidFill>
                <a:srgbClr val="F4FEFE"/>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489" y="441032"/>
            <a:ext cx="7157324" cy="2627604"/>
          </a:xfrm>
          <a:prstGeom prst="rect">
            <a:avLst/>
          </a:prstGeom>
        </p:spPr>
      </p:pic>
    </p:spTree>
    <p:extLst>
      <p:ext uri="{BB962C8B-B14F-4D97-AF65-F5344CB8AC3E}">
        <p14:creationId xmlns:p14="http://schemas.microsoft.com/office/powerpoint/2010/main" val="2492617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225" y="604433"/>
            <a:ext cx="9034579" cy="5576030"/>
          </a:xfrm>
          <a:prstGeom prst="rect">
            <a:avLst/>
          </a:prstGeom>
          <a:effectLst>
            <a:outerShdw blurRad="50800" dist="38100" dir="8100000" algn="tr" rotWithShape="0">
              <a:prstClr val="black">
                <a:alpha val="40000"/>
              </a:prstClr>
            </a:outerShdw>
          </a:effectLst>
        </p:spPr>
      </p:pic>
      <p:sp>
        <p:nvSpPr>
          <p:cNvPr id="5" name="Rectangle 4"/>
          <p:cNvSpPr/>
          <p:nvPr/>
        </p:nvSpPr>
        <p:spPr>
          <a:xfrm>
            <a:off x="58114" y="5164800"/>
            <a:ext cx="9032690" cy="1015663"/>
          </a:xfrm>
          <a:prstGeom prst="rect">
            <a:avLst/>
          </a:prstGeom>
        </p:spPr>
        <p:txBody>
          <a:bodyPr wrap="square">
            <a:spAutoFit/>
          </a:bodyPr>
          <a:lstStyle/>
          <a:p>
            <a:r>
              <a:rPr lang="es-ES" sz="2000" dirty="0">
                <a:solidFill>
                  <a:prstClr val="white">
                    <a:lumMod val="95000"/>
                  </a:prstClr>
                </a:solidFill>
                <a:latin typeface="Source Sans Pro"/>
              </a:rPr>
              <a:t>El</a:t>
            </a:r>
            <a:r>
              <a:rPr lang="es-ES" sz="2000" dirty="0">
                <a:solidFill>
                  <a:prstClr val="white">
                    <a:lumMod val="95000"/>
                  </a:prstClr>
                </a:solidFill>
                <a:latin typeface="Source Sans Pro"/>
              </a:rPr>
              <a:t> </a:t>
            </a:r>
            <a:r>
              <a:rPr lang="es-ES" sz="2000" dirty="0">
                <a:solidFill>
                  <a:prstClr val="white">
                    <a:lumMod val="95000"/>
                  </a:prstClr>
                </a:solidFill>
                <a:latin typeface="Source Sans Pro"/>
              </a:rPr>
              <a:t>Castillo de </a:t>
            </a:r>
            <a:r>
              <a:rPr lang="es-ES" sz="2000" dirty="0" err="1">
                <a:solidFill>
                  <a:prstClr val="white">
                    <a:lumMod val="95000"/>
                  </a:prstClr>
                </a:solidFill>
                <a:latin typeface="Source Sans Pro"/>
              </a:rPr>
              <a:t>Bellver</a:t>
            </a:r>
            <a:r>
              <a:rPr lang="es-ES" sz="2000" dirty="0">
                <a:solidFill>
                  <a:prstClr val="white">
                    <a:lumMod val="95000"/>
                  </a:prstClr>
                </a:solidFill>
                <a:latin typeface="Source Sans Pro"/>
              </a:rPr>
              <a:t> en las Islas Baleares es famoso por su forma circular sobre una colina de 140 metros. Construido en el siglo XIV, posee vistas espectaculares hacia la ciudad de Palma de Mallorca.</a:t>
            </a:r>
            <a:endParaRPr lang="en-GB" sz="2000" dirty="0">
              <a:solidFill>
                <a:prstClr val="white">
                  <a:lumMod val="95000"/>
                </a:prstClr>
              </a:solidFill>
            </a:endParaRPr>
          </a:p>
        </p:txBody>
      </p:sp>
      <p:sp>
        <p:nvSpPr>
          <p:cNvPr id="6" name="Rectangle 5"/>
          <p:cNvSpPr/>
          <p:nvPr/>
        </p:nvSpPr>
        <p:spPr>
          <a:xfrm>
            <a:off x="56224" y="604434"/>
            <a:ext cx="9034579" cy="387458"/>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lumMod val="95000"/>
                  </a:prstClr>
                </a:solidFill>
                <a:latin typeface="Arial" panose="020B0604020202020204" pitchFamily="34" charset="0"/>
                <a:cs typeface="Arial" panose="020B0604020202020204" pitchFamily="34" charset="0"/>
              </a:rPr>
              <a:t>¿</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Dónde</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Cómo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Cuándo</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Por</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qué</a:t>
            </a:r>
            <a:r>
              <a:rPr lang="en-GB" sz="2400" b="1" dirty="0">
                <a:solidFill>
                  <a:prstClr val="white">
                    <a:lumMod val="95000"/>
                  </a:prstClr>
                </a:solidFill>
                <a:latin typeface="Arial" panose="020B0604020202020204" pitchFamily="34" charset="0"/>
                <a:cs typeface="Arial" panose="020B0604020202020204" pitchFamily="34" charset="0"/>
              </a:rPr>
              <a:t> (</a:t>
            </a:r>
            <a:r>
              <a:rPr lang="en-GB" sz="2400" b="1" dirty="0" err="1">
                <a:solidFill>
                  <a:prstClr val="white">
                    <a:lumMod val="95000"/>
                  </a:prstClr>
                </a:solidFill>
                <a:latin typeface="Arial" panose="020B0604020202020204" pitchFamily="34" charset="0"/>
                <a:cs typeface="Arial" panose="020B0604020202020204" pitchFamily="34" charset="0"/>
              </a:rPr>
              <a:t>visitar</a:t>
            </a:r>
            <a:r>
              <a:rPr lang="en-GB" sz="2400" b="1" dirty="0">
                <a:solidFill>
                  <a:prstClr val="white">
                    <a:lumMod val="95000"/>
                  </a:prstClr>
                </a:solidFill>
                <a:latin typeface="Arial" panose="020B0604020202020204" pitchFamily="34" charset="0"/>
                <a:cs typeface="Arial" panose="020B0604020202020204" pitchFamily="34" charset="0"/>
              </a:rPr>
              <a:t>)?</a:t>
            </a:r>
            <a:endParaRPr lang="en-GB" sz="2400" b="1" dirty="0">
              <a:solidFill>
                <a:prstClr val="white">
                  <a:lumMod val="95000"/>
                </a:prstClr>
              </a:solidFill>
              <a:latin typeface="Arial" panose="020B0604020202020204" pitchFamily="34" charset="0"/>
              <a:cs typeface="Arial" panose="020B0604020202020204" pitchFamily="34" charset="0"/>
            </a:endParaRPr>
          </a:p>
        </p:txBody>
      </p:sp>
      <p:sp>
        <p:nvSpPr>
          <p:cNvPr id="2" name="TextBox 1"/>
          <p:cNvSpPr txBox="1"/>
          <p:nvPr/>
        </p:nvSpPr>
        <p:spPr>
          <a:xfrm>
            <a:off x="56224" y="6301649"/>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una</a:t>
            </a:r>
            <a:r>
              <a:rPr lang="en-GB" b="1" dirty="0">
                <a:solidFill>
                  <a:prstClr val="white">
                    <a:lumMod val="95000"/>
                  </a:prstClr>
                </a:solidFill>
                <a:latin typeface="Arial" panose="020B0604020202020204" pitchFamily="34" charset="0"/>
                <a:cs typeface="Arial" panose="020B0604020202020204" pitchFamily="34" charset="0"/>
              </a:rPr>
              <a:t> </a:t>
            </a:r>
            <a:r>
              <a:rPr lang="en-GB" b="1" dirty="0" err="1">
                <a:solidFill>
                  <a:prstClr val="white">
                    <a:lumMod val="95000"/>
                  </a:prstClr>
                </a:solidFill>
                <a:latin typeface="Arial" panose="020B0604020202020204" pitchFamily="34" charset="0"/>
                <a:cs typeface="Arial" panose="020B0604020202020204" pitchFamily="34" charset="0"/>
              </a:rPr>
              <a:t>colina</a:t>
            </a:r>
            <a:r>
              <a:rPr lang="en-GB" b="1" dirty="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7" name="TextBox 6"/>
          <p:cNvSpPr txBox="1"/>
          <p:nvPr/>
        </p:nvSpPr>
        <p:spPr>
          <a:xfrm>
            <a:off x="4428085"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el </a:t>
            </a:r>
            <a:r>
              <a:rPr lang="en-GB" b="1" dirty="0" err="1">
                <a:solidFill>
                  <a:prstClr val="white">
                    <a:lumMod val="95000"/>
                  </a:prstClr>
                </a:solidFill>
                <a:latin typeface="Arial" panose="020B0604020202020204" pitchFamily="34" charset="0"/>
                <a:cs typeface="Arial" panose="020B0604020202020204" pitchFamily="34" charset="0"/>
              </a:rPr>
              <a:t>siglo</a:t>
            </a:r>
            <a:r>
              <a:rPr lang="en-GB" b="1" dirty="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8" name="TextBox 7"/>
          <p:cNvSpPr txBox="1"/>
          <p:nvPr/>
        </p:nvSpPr>
        <p:spPr>
          <a:xfrm>
            <a:off x="6905044" y="6301649"/>
            <a:ext cx="1970880" cy="369332"/>
          </a:xfrm>
          <a:prstGeom prst="rect">
            <a:avLst/>
          </a:prstGeom>
          <a:solidFill>
            <a:schemeClr val="tx1">
              <a:lumMod val="95000"/>
              <a:lumOff val="5000"/>
            </a:schemeClr>
          </a:solidFill>
        </p:spPr>
        <p:txBody>
          <a:bodyPr wrap="square" rtlCol="0">
            <a:spAutoFit/>
          </a:bodyPr>
          <a:lstStyle/>
          <a:p>
            <a:pPr algn="ctr"/>
            <a:r>
              <a:rPr lang="en-GB" b="1" dirty="0">
                <a:solidFill>
                  <a:prstClr val="white">
                    <a:lumMod val="95000"/>
                  </a:prstClr>
                </a:solidFill>
                <a:latin typeface="Arial" panose="020B0604020202020204" pitchFamily="34" charset="0"/>
                <a:cs typeface="Arial" panose="020B0604020202020204" pitchFamily="34" charset="0"/>
              </a:rPr>
              <a:t>vistas?</a:t>
            </a:r>
            <a:endParaRPr lang="en-GB" b="1" dirty="0">
              <a:solidFill>
                <a:prstClr val="white">
                  <a:lumMod val="95000"/>
                </a:prstClr>
              </a:solidFill>
              <a:latin typeface="Arial" panose="020B0604020202020204" pitchFamily="34" charset="0"/>
              <a:cs typeface="Arial" panose="020B0604020202020204" pitchFamily="34" charset="0"/>
            </a:endParaRPr>
          </a:p>
        </p:txBody>
      </p:sp>
      <p:sp>
        <p:nvSpPr>
          <p:cNvPr id="9" name="TextBox 8"/>
          <p:cNvSpPr txBox="1"/>
          <p:nvPr/>
        </p:nvSpPr>
        <p:spPr>
          <a:xfrm>
            <a:off x="2204166" y="6310046"/>
            <a:ext cx="1970880" cy="369332"/>
          </a:xfrm>
          <a:prstGeom prst="rect">
            <a:avLst/>
          </a:prstGeom>
          <a:solidFill>
            <a:schemeClr val="tx1">
              <a:lumMod val="95000"/>
              <a:lumOff val="5000"/>
            </a:schemeClr>
          </a:solidFill>
        </p:spPr>
        <p:txBody>
          <a:bodyPr wrap="square" rtlCol="0">
            <a:spAutoFit/>
          </a:bodyPr>
          <a:lstStyle/>
          <a:p>
            <a:pPr algn="ctr"/>
            <a:r>
              <a:rPr lang="en-GB" b="1" dirty="0" err="1">
                <a:solidFill>
                  <a:prstClr val="white">
                    <a:lumMod val="95000"/>
                  </a:prstClr>
                </a:solidFill>
                <a:latin typeface="Arial" panose="020B0604020202020204" pitchFamily="34" charset="0"/>
                <a:cs typeface="Arial" panose="020B0604020202020204" pitchFamily="34" charset="0"/>
              </a:rPr>
              <a:t>sobre</a:t>
            </a:r>
            <a:r>
              <a:rPr lang="en-GB" b="1" dirty="0">
                <a:solidFill>
                  <a:prstClr val="white">
                    <a:lumMod val="95000"/>
                  </a:prstClr>
                </a:solidFill>
                <a:latin typeface="Arial" panose="020B0604020202020204" pitchFamily="34" charset="0"/>
                <a:cs typeface="Arial" panose="020B0604020202020204" pitchFamily="34" charset="0"/>
              </a:rPr>
              <a:t>?</a:t>
            </a:r>
            <a:endParaRPr lang="en-GB" b="1" dirty="0">
              <a:solidFill>
                <a:prstClr val="white">
                  <a:lumMod val="9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93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r="11200"/>
          <a:stretch>
            <a:fillRect/>
          </a:stretch>
        </p:blipFill>
        <p:spPr bwMode="auto">
          <a:xfrm>
            <a:off x="541421"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l="5933" r="9499" b="4477"/>
          <a:stretch>
            <a:fillRect/>
          </a:stretch>
        </p:blipFill>
        <p:spPr bwMode="auto">
          <a:xfrm>
            <a:off x="4367463" y="559468"/>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7463"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l="11189"/>
          <a:stretch>
            <a:fillRect/>
          </a:stretch>
        </p:blipFill>
        <p:spPr bwMode="auto">
          <a:xfrm>
            <a:off x="541421" y="3429000"/>
            <a:ext cx="3826042" cy="28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2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sp>
        <p:nvSpPr>
          <p:cNvPr id="11" name="TextBox 6"/>
          <p:cNvSpPr txBox="1">
            <a:spLocks noChangeArrowheads="1"/>
          </p:cNvSpPr>
          <p:nvPr/>
        </p:nvSpPr>
        <p:spPr bwMode="auto">
          <a:xfrm>
            <a:off x="8191500" y="5618163"/>
            <a:ext cx="1000125" cy="830262"/>
          </a:xfrm>
          <a:prstGeom prst="rect">
            <a:avLst/>
          </a:prstGeom>
          <a:noFill/>
          <a:ln w="9525">
            <a:noFill/>
            <a:miter lim="800000"/>
            <a:headEnd/>
            <a:tailEnd/>
          </a:ln>
        </p:spPr>
        <p:txBody>
          <a:bodyPr>
            <a:spAutoFit/>
          </a:bodyPr>
          <a:lstStyle/>
          <a:p>
            <a:pPr algn="ctr"/>
            <a:r>
              <a:rPr lang="en-GB" sz="4800" b="1">
                <a:solidFill>
                  <a:schemeClr val="bg1"/>
                </a:solidFill>
              </a:rPr>
              <a:t>B</a:t>
            </a:r>
            <a:endParaRPr lang="en-US" sz="4800" b="1">
              <a:solidFill>
                <a:schemeClr val="bg1"/>
              </a:solidFill>
            </a:endParaRPr>
          </a:p>
        </p:txBody>
      </p:sp>
      <p:pic>
        <p:nvPicPr>
          <p:cNvPr id="12" name="Picture 2" descr="C:\Users\louimorr\Downloads\s422561_aw_003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81" y="715028"/>
            <a:ext cx="3951809" cy="5543323"/>
          </a:xfrm>
          <a:prstGeom prst="rect">
            <a:avLst/>
          </a:prstGeom>
        </p:spPr>
        <p:style>
          <a:lnRef idx="2">
            <a:schemeClr val="dk1"/>
          </a:lnRef>
          <a:fillRef idx="1">
            <a:schemeClr val="lt1"/>
          </a:fillRef>
          <a:effectRef idx="0">
            <a:schemeClr val="dk1"/>
          </a:effectRef>
          <a:fontRef idx="minor">
            <a:schemeClr val="dk1"/>
          </a:fontRef>
        </p:style>
      </p:pic>
      <p:pic>
        <p:nvPicPr>
          <p:cNvPr id="13" name="Picture 3" descr="C:\Users\louimorr\Downloads\s422561_aw_004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772" y="733290"/>
            <a:ext cx="3938790" cy="5525061"/>
          </a:xfrm>
          <a:prstGeom prst="rect">
            <a:avLst/>
          </a:prstGeom>
        </p:spPr>
        <p:style>
          <a:lnRef idx="2">
            <a:schemeClr val="dk1"/>
          </a:lnRef>
          <a:fillRef idx="1">
            <a:schemeClr val="lt1"/>
          </a:fillRef>
          <a:effectRef idx="0">
            <a:schemeClr val="dk1"/>
          </a:effectRef>
          <a:fontRef idx="minor">
            <a:schemeClr val="dk1"/>
          </a:fontRef>
        </p:style>
      </p:pic>
      <p:sp>
        <p:nvSpPr>
          <p:cNvPr id="14" name="Rectangle 7"/>
          <p:cNvSpPr>
            <a:spLocks noChangeArrowheads="1"/>
          </p:cNvSpPr>
          <p:nvPr/>
        </p:nvSpPr>
        <p:spPr bwMode="auto">
          <a:xfrm>
            <a:off x="2500023" y="2895655"/>
            <a:ext cx="4715597" cy="1200329"/>
          </a:xfrm>
          <a:prstGeom prst="rect">
            <a:avLst/>
          </a:prstGeom>
          <a:solidFill>
            <a:schemeClr val="bg1"/>
          </a:solidFill>
          <a:ln w="9525">
            <a:noFill/>
            <a:miter lim="800000"/>
            <a:headEnd/>
            <a:tailEnd/>
          </a:ln>
        </p:spPr>
        <p:txBody>
          <a:bodyPr wrap="square">
            <a:spAutoFit/>
          </a:bodyPr>
          <a:lstStyle/>
          <a:p>
            <a:r>
              <a:rPr lang="en-GB" sz="2400" b="1" dirty="0" smtClean="0">
                <a:solidFill>
                  <a:srgbClr val="0FA9AD"/>
                </a:solidFill>
                <a:latin typeface="Arial" panose="020B0604020202020204" pitchFamily="34" charset="0"/>
              </a:rPr>
              <a:t>1</a:t>
            </a:r>
            <a:r>
              <a:rPr lang="en-GB" sz="2400" b="1" dirty="0">
                <a:solidFill>
                  <a:srgbClr val="0FA9AD"/>
                </a:solidFill>
                <a:latin typeface="Arial" panose="020B0604020202020204" pitchFamily="34" charset="0"/>
              </a:rPr>
              <a:t>) </a:t>
            </a:r>
            <a:r>
              <a:rPr lang="en-GB" sz="2400" b="1" dirty="0" err="1">
                <a:solidFill>
                  <a:srgbClr val="0FA9AD"/>
                </a:solidFill>
                <a:latin typeface="Arial" panose="020B0604020202020204" pitchFamily="34" charset="0"/>
              </a:rPr>
              <a:t>Menciona</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diferencias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2) </a:t>
            </a:r>
            <a:r>
              <a:rPr lang="en-GB" sz="2400" b="1" dirty="0" err="1">
                <a:solidFill>
                  <a:srgbClr val="0FA9AD"/>
                </a:solidFill>
                <a:latin typeface="Arial" panose="020B0604020202020204" pitchFamily="34" charset="0"/>
              </a:rPr>
              <a:t>Responde</a:t>
            </a:r>
            <a:r>
              <a:rPr lang="en-GB" sz="2400" b="1" dirty="0">
                <a:solidFill>
                  <a:srgbClr val="0FA9AD"/>
                </a:solidFill>
                <a:latin typeface="Arial" panose="020B0604020202020204" pitchFamily="34" charset="0"/>
              </a:rPr>
              <a:t> a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br>
              <a:rPr lang="en-GB" sz="2400" b="1" dirty="0">
                <a:solidFill>
                  <a:srgbClr val="0FA9AD"/>
                </a:solidFill>
                <a:latin typeface="Arial" panose="020B0604020202020204" pitchFamily="34" charset="0"/>
              </a:rPr>
            </a:br>
            <a:r>
              <a:rPr lang="en-GB" sz="2400" b="1" dirty="0">
                <a:solidFill>
                  <a:srgbClr val="0FA9AD"/>
                </a:solidFill>
                <a:latin typeface="Arial" panose="020B0604020202020204" pitchFamily="34" charset="0"/>
              </a:rPr>
              <a:t>3) </a:t>
            </a:r>
            <a:r>
              <a:rPr lang="en-GB" sz="2400" b="1" dirty="0" err="1">
                <a:solidFill>
                  <a:srgbClr val="0FA9AD"/>
                </a:solidFill>
                <a:latin typeface="Arial" panose="020B0604020202020204" pitchFamily="34" charset="0"/>
              </a:rPr>
              <a:t>Haz</a:t>
            </a:r>
            <a:r>
              <a:rPr lang="en-GB" sz="2400" b="1" dirty="0">
                <a:solidFill>
                  <a:srgbClr val="0FA9AD"/>
                </a:solidFill>
                <a:latin typeface="Arial" panose="020B0604020202020204" pitchFamily="34" charset="0"/>
              </a:rPr>
              <a:t> dos </a:t>
            </a:r>
            <a:r>
              <a:rPr lang="en-GB" sz="2400" b="1" dirty="0" err="1">
                <a:solidFill>
                  <a:srgbClr val="0FA9AD"/>
                </a:solidFill>
                <a:latin typeface="Arial" panose="020B0604020202020204" pitchFamily="34" charset="0"/>
              </a:rPr>
              <a:t>preguntas</a:t>
            </a:r>
            <a:r>
              <a:rPr lang="en-GB" sz="2400" b="1" dirty="0">
                <a:solidFill>
                  <a:srgbClr val="0FA9AD"/>
                </a:solidFill>
                <a:latin typeface="Arial" panose="020B0604020202020204" pitchFamily="34" charset="0"/>
              </a:rPr>
              <a:t>.</a:t>
            </a:r>
            <a:endParaRPr lang="en-US" sz="2400" b="1" dirty="0">
              <a:solidFill>
                <a:srgbClr val="0FA9AD"/>
              </a:solidFill>
              <a:latin typeface="Arial" panose="020B0604020202020204" pitchFamily="34" charset="0"/>
            </a:endParaRPr>
          </a:p>
        </p:txBody>
      </p:sp>
    </p:spTree>
    <p:extLst>
      <p:ext uri="{BB962C8B-B14F-4D97-AF65-F5344CB8AC3E}">
        <p14:creationId xmlns:p14="http://schemas.microsoft.com/office/powerpoint/2010/main" val="11133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622" y="-35590"/>
            <a:ext cx="8640960" cy="707886"/>
          </a:xfrm>
          <a:prstGeom prst="rect">
            <a:avLst/>
          </a:prstGeom>
          <a:noFill/>
        </p:spPr>
        <p:txBody>
          <a:bodyPr wrap="square" rtlCol="0">
            <a:spAutoFit/>
          </a:bodyPr>
          <a:lstStyle/>
          <a:p>
            <a:pPr algn="ctr"/>
            <a:r>
              <a:rPr lang="en-GB" sz="4000" b="1" dirty="0" err="1">
                <a:solidFill>
                  <a:prstClr val="black"/>
                </a:solidFill>
                <a:latin typeface="Rockwell" panose="02060603020205020403" pitchFamily="18" charset="0"/>
              </a:rPr>
              <a:t>Qu’est-ce</a:t>
            </a:r>
            <a:r>
              <a:rPr lang="en-GB" sz="4000" b="1" dirty="0">
                <a:solidFill>
                  <a:prstClr val="black"/>
                </a:solidFill>
                <a:latin typeface="Rockwell" panose="02060603020205020403" pitchFamily="18" charset="0"/>
              </a:rPr>
              <a:t> </a:t>
            </a:r>
            <a:r>
              <a:rPr lang="en-GB" sz="4000" b="1" dirty="0" err="1">
                <a:solidFill>
                  <a:prstClr val="black"/>
                </a:solidFill>
                <a:latin typeface="Rockwell" panose="02060603020205020403" pitchFamily="18" charset="0"/>
              </a:rPr>
              <a:t>qu’il</a:t>
            </a:r>
            <a:r>
              <a:rPr lang="en-GB" sz="4000" b="1" dirty="0">
                <a:solidFill>
                  <a:prstClr val="black"/>
                </a:solidFill>
                <a:latin typeface="Rockwell" panose="02060603020205020403" pitchFamily="18" charset="0"/>
              </a:rPr>
              <a:t> y a sur la photo?</a:t>
            </a:r>
          </a:p>
        </p:txBody>
      </p:sp>
      <p:sp>
        <p:nvSpPr>
          <p:cNvPr id="3" name="TextBox 2"/>
          <p:cNvSpPr txBox="1"/>
          <p:nvPr/>
        </p:nvSpPr>
        <p:spPr>
          <a:xfrm>
            <a:off x="15102" y="5934670"/>
            <a:ext cx="9144000" cy="923330"/>
          </a:xfrm>
          <a:prstGeom prst="rect">
            <a:avLst/>
          </a:prstGeom>
          <a:noFill/>
        </p:spPr>
        <p:txBody>
          <a:bodyPr wrap="square" rtlCol="0">
            <a:spAutoFit/>
          </a:bodyPr>
          <a:lstStyle/>
          <a:p>
            <a:r>
              <a:rPr lang="en-GB" b="1" u="sng" dirty="0">
                <a:solidFill>
                  <a:srgbClr val="FF0000"/>
                </a:solidFill>
              </a:rPr>
              <a:t>Tip 1:</a:t>
            </a:r>
            <a:r>
              <a:rPr lang="en-GB" b="1" dirty="0">
                <a:solidFill>
                  <a:srgbClr val="FF0000"/>
                </a:solidFill>
              </a:rPr>
              <a:t> Use the question to start your answer.</a:t>
            </a:r>
          </a:p>
          <a:p>
            <a:r>
              <a:rPr lang="en-GB" b="1" u="sng" dirty="0">
                <a:solidFill>
                  <a:srgbClr val="00B050"/>
                </a:solidFill>
              </a:rPr>
              <a:t>Tip 2:</a:t>
            </a:r>
            <a:r>
              <a:rPr lang="en-GB" b="1" dirty="0">
                <a:solidFill>
                  <a:srgbClr val="00B050"/>
                </a:solidFill>
              </a:rPr>
              <a:t> Describe the picture in a few simple words.</a:t>
            </a:r>
          </a:p>
          <a:p>
            <a:r>
              <a:rPr lang="en-GB" b="1" u="sng" dirty="0">
                <a:solidFill>
                  <a:srgbClr val="7030A0"/>
                </a:solidFill>
              </a:rPr>
              <a:t>Tip 3: </a:t>
            </a:r>
            <a:r>
              <a:rPr lang="en-GB" b="1" dirty="0">
                <a:solidFill>
                  <a:srgbClr val="7030A0"/>
                </a:solidFill>
              </a:rPr>
              <a:t>Add an opinion.</a:t>
            </a:r>
          </a:p>
        </p:txBody>
      </p:sp>
      <p:pic>
        <p:nvPicPr>
          <p:cNvPr id="205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670875"/>
            <a:ext cx="6269632" cy="313481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9051" y="4149080"/>
            <a:ext cx="221714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Sur la photo</a:t>
            </a:r>
          </a:p>
        </p:txBody>
      </p:sp>
      <p:sp>
        <p:nvSpPr>
          <p:cNvPr id="6" name="Oval 5"/>
          <p:cNvSpPr/>
          <p:nvPr/>
        </p:nvSpPr>
        <p:spPr>
          <a:xfrm>
            <a:off x="5868144" y="4562385"/>
            <a:ext cx="221714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white"/>
                </a:solidFill>
              </a:rPr>
              <a:t>il</a:t>
            </a:r>
            <a:r>
              <a:rPr lang="en-GB" sz="2800" b="1" dirty="0">
                <a:solidFill>
                  <a:prstClr val="white"/>
                </a:solidFill>
              </a:rPr>
              <a:t> y a</a:t>
            </a:r>
          </a:p>
        </p:txBody>
      </p:sp>
      <p:sp>
        <p:nvSpPr>
          <p:cNvPr id="7" name="Oval 6"/>
          <p:cNvSpPr/>
          <p:nvPr/>
        </p:nvSpPr>
        <p:spPr>
          <a:xfrm>
            <a:off x="3203848" y="4562505"/>
            <a:ext cx="221714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white"/>
                </a:solidFill>
              </a:rPr>
              <a:t>J’adore</a:t>
            </a:r>
            <a:endParaRPr lang="en-GB" sz="2800" b="1" dirty="0">
              <a:solidFill>
                <a:prstClr val="white"/>
              </a:solidFill>
            </a:endParaRPr>
          </a:p>
        </p:txBody>
      </p:sp>
      <p:sp>
        <p:nvSpPr>
          <p:cNvPr id="8" name="Oval 7"/>
          <p:cNvSpPr/>
          <p:nvPr/>
        </p:nvSpPr>
        <p:spPr>
          <a:xfrm>
            <a:off x="5359602" y="1036448"/>
            <a:ext cx="221714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white"/>
                </a:solidFill>
              </a:rPr>
              <a:t>quatre</a:t>
            </a:r>
            <a:endParaRPr lang="en-GB" sz="2800" b="1" dirty="0">
              <a:solidFill>
                <a:prstClr val="white"/>
              </a:solidFill>
            </a:endParaRPr>
          </a:p>
        </p:txBody>
      </p:sp>
      <p:sp>
        <p:nvSpPr>
          <p:cNvPr id="9" name="Oval 8"/>
          <p:cNvSpPr/>
          <p:nvPr/>
        </p:nvSpPr>
        <p:spPr>
          <a:xfrm>
            <a:off x="6690436" y="2924944"/>
            <a:ext cx="2562084"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white"/>
                </a:solidFill>
              </a:rPr>
              <a:t>personnes</a:t>
            </a:r>
            <a:r>
              <a:rPr lang="en-GB" sz="2800" b="1" dirty="0">
                <a:solidFill>
                  <a:prstClr val="white"/>
                </a:solidFill>
              </a:rPr>
              <a:t>.</a:t>
            </a:r>
          </a:p>
        </p:txBody>
      </p:sp>
      <p:sp>
        <p:nvSpPr>
          <p:cNvPr id="10" name="Oval 9"/>
          <p:cNvSpPr/>
          <p:nvPr/>
        </p:nvSpPr>
        <p:spPr>
          <a:xfrm>
            <a:off x="42989" y="2370441"/>
            <a:ext cx="272075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prstClr val="white"/>
                </a:solidFill>
              </a:rPr>
              <a:t>C’est</a:t>
            </a:r>
            <a:r>
              <a:rPr lang="en-GB" sz="2800" b="1" dirty="0">
                <a:solidFill>
                  <a:prstClr val="white"/>
                </a:solidFill>
              </a:rPr>
              <a:t> ma </a:t>
            </a:r>
            <a:r>
              <a:rPr lang="en-GB" sz="2800" b="1" dirty="0" err="1">
                <a:solidFill>
                  <a:prstClr val="white"/>
                </a:solidFill>
              </a:rPr>
              <a:t>famille</a:t>
            </a:r>
            <a:r>
              <a:rPr lang="en-GB" sz="2800" b="1" dirty="0">
                <a:solidFill>
                  <a:prstClr val="white"/>
                </a:solidFill>
              </a:rPr>
              <a:t>.</a:t>
            </a:r>
          </a:p>
        </p:txBody>
      </p:sp>
      <p:sp>
        <p:nvSpPr>
          <p:cNvPr id="11" name="Oval 10"/>
          <p:cNvSpPr/>
          <p:nvPr/>
        </p:nvSpPr>
        <p:spPr>
          <a:xfrm>
            <a:off x="1551291" y="872716"/>
            <a:ext cx="221714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ma </a:t>
            </a:r>
            <a:r>
              <a:rPr lang="en-GB" sz="2800" b="1" dirty="0" err="1">
                <a:solidFill>
                  <a:prstClr val="white"/>
                </a:solidFill>
              </a:rPr>
              <a:t>famille</a:t>
            </a:r>
            <a:r>
              <a:rPr lang="en-GB" sz="2800" b="1" dirty="0">
                <a:solidFill>
                  <a:prstClr val="white"/>
                </a:solidFill>
              </a:rPr>
              <a:t>.</a:t>
            </a:r>
          </a:p>
        </p:txBody>
      </p:sp>
      <p:sp>
        <p:nvSpPr>
          <p:cNvPr id="13" name="Footer Placeholder 1"/>
          <p:cNvSpPr>
            <a:spLocks noGrp="1"/>
          </p:cNvSpPr>
          <p:nvPr>
            <p:ph type="ftr" sz="quarter" idx="11"/>
          </p:nvPr>
        </p:nvSpPr>
        <p:spPr>
          <a:xfrm>
            <a:off x="4587102" y="6268318"/>
            <a:ext cx="5180351" cy="365125"/>
          </a:xfrm>
        </p:spPr>
        <p:txBody>
          <a:bodyPr/>
          <a:lstStyle/>
          <a:p>
            <a:r>
              <a:rPr lang="en-GB" sz="2400" dirty="0" smtClean="0">
                <a:solidFill>
                  <a:prstClr val="black">
                    <a:tint val="75000"/>
                  </a:prstClr>
                </a:solidFill>
              </a:rPr>
              <a:t>Isabelle Rodríguez</a:t>
            </a:r>
            <a:br>
              <a:rPr lang="en-GB" sz="2400" dirty="0" smtClean="0">
                <a:solidFill>
                  <a:prstClr val="black">
                    <a:tint val="75000"/>
                  </a:prstClr>
                </a:solidFill>
              </a:rPr>
            </a:br>
            <a:r>
              <a:rPr lang="en-GB" sz="2400" dirty="0" smtClean="0">
                <a:solidFill>
                  <a:prstClr val="black">
                    <a:tint val="75000"/>
                  </a:prstClr>
                </a:solidFill>
              </a:rPr>
              <a:t>St John Fisher, Peterborough</a:t>
            </a:r>
            <a:endParaRPr lang="en-GB" sz="2400" dirty="0">
              <a:solidFill>
                <a:prstClr val="black">
                  <a:tint val="75000"/>
                </a:prstClr>
              </a:solidFill>
            </a:endParaRPr>
          </a:p>
        </p:txBody>
      </p:sp>
    </p:spTree>
    <p:extLst>
      <p:ext uri="{BB962C8B-B14F-4D97-AF65-F5344CB8AC3E}">
        <p14:creationId xmlns:p14="http://schemas.microsoft.com/office/powerpoint/2010/main" val="1996844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85" y="331929"/>
            <a:ext cx="6360878" cy="85725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GB" sz="3600" b="1" dirty="0" smtClean="0"/>
              <a:t>¿Est-</a:t>
            </a:r>
            <a:r>
              <a:rPr lang="en-GB" sz="3600" b="1" dirty="0" err="1" smtClean="0"/>
              <a:t>ce</a:t>
            </a:r>
            <a:r>
              <a:rPr lang="en-GB" sz="3600" b="1" dirty="0" smtClean="0"/>
              <a:t> que </a:t>
            </a:r>
            <a:r>
              <a:rPr lang="en-GB" sz="3600" b="1" dirty="0" err="1" smtClean="0"/>
              <a:t>tu</a:t>
            </a:r>
            <a:r>
              <a:rPr lang="en-GB" sz="3600" b="1" dirty="0" smtClean="0"/>
              <a:t> </a:t>
            </a:r>
            <a:r>
              <a:rPr lang="en-GB" sz="3600" b="1" dirty="0" err="1" smtClean="0"/>
              <a:t>joues</a:t>
            </a:r>
            <a:r>
              <a:rPr lang="en-GB" sz="3600" b="1" dirty="0" smtClean="0"/>
              <a:t> au basket?</a:t>
            </a:r>
            <a:endParaRPr lang="en-GB" sz="3600" b="1" dirty="0"/>
          </a:p>
        </p:txBody>
      </p:sp>
      <p:pic>
        <p:nvPicPr>
          <p:cNvPr id="5" name="Picture 4"/>
          <p:cNvPicPr>
            <a:picLocks noChangeAspect="1"/>
          </p:cNvPicPr>
          <p:nvPr/>
        </p:nvPicPr>
        <p:blipFill>
          <a:blip r:embed="rId2"/>
          <a:stretch>
            <a:fillRect/>
          </a:stretch>
        </p:blipFill>
        <p:spPr>
          <a:xfrm>
            <a:off x="1125211" y="1980849"/>
            <a:ext cx="6967427" cy="3398745"/>
          </a:xfrm>
          <a:prstGeom prst="rect">
            <a:avLst/>
          </a:prstGeom>
        </p:spPr>
      </p:pic>
      <p:sp>
        <p:nvSpPr>
          <p:cNvPr id="4" name="Oval Callout 3"/>
          <p:cNvSpPr/>
          <p:nvPr/>
        </p:nvSpPr>
        <p:spPr>
          <a:xfrm>
            <a:off x="482500" y="1453069"/>
            <a:ext cx="2185750" cy="1235746"/>
          </a:xfrm>
          <a:prstGeom prst="wedgeEllipseCallout">
            <a:avLst>
              <a:gd name="adj1" fmla="val 30295"/>
              <a:gd name="adj2" fmla="val 77176"/>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solidFill>
                  <a:prstClr val="black"/>
                </a:solidFill>
                <a:latin typeface="Rockwell" panose="02060603020205020403" pitchFamily="18" charset="0"/>
              </a:rPr>
              <a:t>Où</a:t>
            </a:r>
            <a:r>
              <a:rPr lang="en-GB" sz="4800" b="1" dirty="0">
                <a:solidFill>
                  <a:prstClr val="black"/>
                </a:solidFill>
                <a:latin typeface="Rockwell" panose="02060603020205020403" pitchFamily="18" charset="0"/>
              </a:rPr>
              <a:t>?</a:t>
            </a:r>
          </a:p>
        </p:txBody>
      </p:sp>
      <p:sp>
        <p:nvSpPr>
          <p:cNvPr id="6" name="Oval Callout 5"/>
          <p:cNvSpPr/>
          <p:nvPr/>
        </p:nvSpPr>
        <p:spPr>
          <a:xfrm>
            <a:off x="224853" y="4979956"/>
            <a:ext cx="3777521" cy="1198177"/>
          </a:xfrm>
          <a:prstGeom prst="wedgeEllipseCallout">
            <a:avLst>
              <a:gd name="adj1" fmla="val 51123"/>
              <a:gd name="adj2" fmla="val -4587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prstClr val="black"/>
                </a:solidFill>
                <a:latin typeface="Rockwell" panose="02060603020205020403" pitchFamily="18" charset="0"/>
              </a:rPr>
              <a:t>Quand</a:t>
            </a:r>
            <a:r>
              <a:rPr lang="en-GB" sz="4000" b="1" dirty="0">
                <a:solidFill>
                  <a:prstClr val="black"/>
                </a:solidFill>
                <a:latin typeface="Rockwell" panose="02060603020205020403" pitchFamily="18" charset="0"/>
              </a:rPr>
              <a:t>…?</a:t>
            </a:r>
          </a:p>
        </p:txBody>
      </p:sp>
      <p:sp>
        <p:nvSpPr>
          <p:cNvPr id="7" name="Oval Callout 6"/>
          <p:cNvSpPr/>
          <p:nvPr/>
        </p:nvSpPr>
        <p:spPr>
          <a:xfrm>
            <a:off x="4645085" y="5270377"/>
            <a:ext cx="4377128" cy="1273993"/>
          </a:xfrm>
          <a:prstGeom prst="wedgeEllipseCallout">
            <a:avLst>
              <a:gd name="adj1" fmla="val -26276"/>
              <a:gd name="adj2" fmla="val -7897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Rockwell" panose="02060603020205020403" pitchFamily="18" charset="0"/>
              </a:rPr>
              <a:t>Pourquoi</a:t>
            </a:r>
            <a:r>
              <a:rPr lang="en-GB" sz="3600" b="1" dirty="0">
                <a:solidFill>
                  <a:prstClr val="white"/>
                </a:solidFill>
                <a:latin typeface="Rockwell" panose="02060603020205020403" pitchFamily="18" charset="0"/>
              </a:rPr>
              <a:t>…?</a:t>
            </a:r>
          </a:p>
        </p:txBody>
      </p:sp>
      <p:sp>
        <p:nvSpPr>
          <p:cNvPr id="8" name="Oval Callout 7"/>
          <p:cNvSpPr/>
          <p:nvPr/>
        </p:nvSpPr>
        <p:spPr>
          <a:xfrm>
            <a:off x="5241500" y="1244757"/>
            <a:ext cx="3493849" cy="1652369"/>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Rockwell" panose="02060603020205020403" pitchFamily="18" charset="0"/>
              </a:rPr>
              <a:t>Avec qui…?</a:t>
            </a:r>
          </a:p>
        </p:txBody>
      </p:sp>
    </p:spTree>
    <p:extLst>
      <p:ext uri="{BB962C8B-B14F-4D97-AF65-F5344CB8AC3E}">
        <p14:creationId xmlns:p14="http://schemas.microsoft.com/office/powerpoint/2010/main" val="26422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29923" y="238054"/>
            <a:ext cx="4634006" cy="3053091"/>
          </a:xfrm>
          <a:prstGeom prst="rect">
            <a:avLst/>
          </a:prstGeom>
        </p:spPr>
      </p:pic>
      <p:sp>
        <p:nvSpPr>
          <p:cNvPr id="9" name="Cloud Callout 8"/>
          <p:cNvSpPr/>
          <p:nvPr/>
        </p:nvSpPr>
        <p:spPr>
          <a:xfrm>
            <a:off x="6760712" y="1378694"/>
            <a:ext cx="2207654" cy="723948"/>
          </a:xfrm>
          <a:prstGeom prst="cloudCallout">
            <a:avLst>
              <a:gd name="adj1" fmla="val -76323"/>
              <a:gd name="adj2" fmla="val -2770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Cómo</a:t>
            </a:r>
            <a:r>
              <a:rPr lang="en-GB" dirty="0">
                <a:solidFill>
                  <a:prstClr val="black"/>
                </a:solidFill>
              </a:rPr>
              <a:t> </a:t>
            </a:r>
            <a:r>
              <a:rPr lang="en-GB" dirty="0" err="1">
                <a:solidFill>
                  <a:prstClr val="black"/>
                </a:solidFill>
              </a:rPr>
              <a:t>es</a:t>
            </a:r>
            <a:r>
              <a:rPr lang="en-GB" dirty="0">
                <a:solidFill>
                  <a:prstClr val="black"/>
                </a:solidFill>
              </a:rPr>
              <a:t> …?</a:t>
            </a:r>
          </a:p>
        </p:txBody>
      </p:sp>
      <p:sp>
        <p:nvSpPr>
          <p:cNvPr id="5" name="Rectangle 4"/>
          <p:cNvSpPr/>
          <p:nvPr/>
        </p:nvSpPr>
        <p:spPr>
          <a:xfrm>
            <a:off x="7711221" y="5534561"/>
            <a:ext cx="1423318" cy="1323439"/>
          </a:xfrm>
          <a:prstGeom prst="rect">
            <a:avLst/>
          </a:prstGeom>
        </p:spPr>
        <p:txBody>
          <a:bodyPr wrap="square">
            <a:spAutoFit/>
          </a:bodyPr>
          <a:lstStyle/>
          <a:p>
            <a:r>
              <a:rPr lang="en-GB" sz="1600" b="1" dirty="0">
                <a:solidFill>
                  <a:prstClr val="black"/>
                </a:solidFill>
              </a:rPr>
              <a:t>P</a:t>
            </a:r>
            <a:r>
              <a:rPr lang="en-GB" sz="1600" dirty="0">
                <a:solidFill>
                  <a:prstClr val="black"/>
                </a:solidFill>
              </a:rPr>
              <a:t>hysical description</a:t>
            </a:r>
            <a:br>
              <a:rPr lang="en-GB" sz="1600" dirty="0">
                <a:solidFill>
                  <a:prstClr val="black"/>
                </a:solidFill>
              </a:rPr>
            </a:br>
            <a:r>
              <a:rPr lang="en-GB" sz="1600" b="1" dirty="0">
                <a:solidFill>
                  <a:prstClr val="black"/>
                </a:solidFill>
              </a:rPr>
              <a:t>A</a:t>
            </a:r>
            <a:r>
              <a:rPr lang="en-GB" sz="1600" dirty="0">
                <a:solidFill>
                  <a:prstClr val="black"/>
                </a:solidFill>
              </a:rPr>
              <a:t>ction</a:t>
            </a:r>
            <a:br>
              <a:rPr lang="en-GB" sz="1600" dirty="0">
                <a:solidFill>
                  <a:prstClr val="black"/>
                </a:solidFill>
              </a:rPr>
            </a:br>
            <a:r>
              <a:rPr lang="en-GB" sz="1600" b="1" dirty="0">
                <a:solidFill>
                  <a:prstClr val="black"/>
                </a:solidFill>
              </a:rPr>
              <a:t>L</a:t>
            </a:r>
            <a:r>
              <a:rPr lang="en-GB" sz="1600" dirty="0">
                <a:solidFill>
                  <a:prstClr val="black"/>
                </a:solidFill>
              </a:rPr>
              <a:t>ocation</a:t>
            </a:r>
            <a:br>
              <a:rPr lang="en-GB" sz="1600" dirty="0">
                <a:solidFill>
                  <a:prstClr val="black"/>
                </a:solidFill>
              </a:rPr>
            </a:br>
            <a:r>
              <a:rPr lang="en-GB" sz="1600" b="1" dirty="0">
                <a:solidFill>
                  <a:prstClr val="black"/>
                </a:solidFill>
              </a:rPr>
              <a:t>M</a:t>
            </a:r>
            <a:r>
              <a:rPr lang="en-GB" sz="1600" dirty="0">
                <a:solidFill>
                  <a:prstClr val="black"/>
                </a:solidFill>
              </a:rPr>
              <a:t>ood</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4829" y="6243792"/>
            <a:ext cx="474500" cy="552653"/>
          </a:xfrm>
          <a:prstGeom prst="rect">
            <a:avLst/>
          </a:prstGeom>
        </p:spPr>
      </p:pic>
      <p:sp>
        <p:nvSpPr>
          <p:cNvPr id="7" name="Cloud Callout 6"/>
          <p:cNvSpPr/>
          <p:nvPr/>
        </p:nvSpPr>
        <p:spPr>
          <a:xfrm>
            <a:off x="34347" y="1001133"/>
            <a:ext cx="2293257" cy="988417"/>
          </a:xfrm>
          <a:prstGeom prst="cloudCallout">
            <a:avLst>
              <a:gd name="adj1" fmla="val 53314"/>
              <a:gd name="adj2" fmla="val 5744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Qué</a:t>
            </a:r>
            <a:r>
              <a:rPr lang="en-GB" dirty="0">
                <a:solidFill>
                  <a:prstClr val="black"/>
                </a:solidFill>
              </a:rPr>
              <a:t> hay </a:t>
            </a:r>
            <a:r>
              <a:rPr lang="en-GB" dirty="0" err="1">
                <a:solidFill>
                  <a:prstClr val="black"/>
                </a:solidFill>
              </a:rPr>
              <a:t>en</a:t>
            </a:r>
            <a:r>
              <a:rPr lang="en-GB" dirty="0">
                <a:solidFill>
                  <a:prstClr val="black"/>
                </a:solidFill>
              </a:rPr>
              <a:t> el </a:t>
            </a:r>
            <a:r>
              <a:rPr lang="en-GB" dirty="0" err="1">
                <a:solidFill>
                  <a:prstClr val="black"/>
                </a:solidFill>
              </a:rPr>
              <a:t>cuadro</a:t>
            </a:r>
            <a:r>
              <a:rPr lang="en-GB" dirty="0">
                <a:solidFill>
                  <a:prstClr val="black"/>
                </a:solidFill>
              </a:rPr>
              <a:t>?</a:t>
            </a:r>
          </a:p>
        </p:txBody>
      </p:sp>
      <p:sp>
        <p:nvSpPr>
          <p:cNvPr id="8" name="TextBox 7"/>
          <p:cNvSpPr txBox="1"/>
          <p:nvPr/>
        </p:nvSpPr>
        <p:spPr>
          <a:xfrm>
            <a:off x="22647" y="2009039"/>
            <a:ext cx="2540000" cy="369332"/>
          </a:xfrm>
          <a:prstGeom prst="rect">
            <a:avLst/>
          </a:prstGeom>
          <a:noFill/>
        </p:spPr>
        <p:txBody>
          <a:bodyPr wrap="square" rtlCol="0">
            <a:spAutoFit/>
          </a:bodyPr>
          <a:lstStyle/>
          <a:p>
            <a:r>
              <a:rPr lang="en-GB" dirty="0" err="1">
                <a:solidFill>
                  <a:prstClr val="black"/>
                </a:solidFill>
                <a:latin typeface="Arial" panose="020B0604020202020204" pitchFamily="34" charset="0"/>
                <a:cs typeface="Arial" panose="020B0604020202020204" pitchFamily="34" charset="0"/>
              </a:rPr>
              <a:t>En</a:t>
            </a:r>
            <a:r>
              <a:rPr lang="en-GB" dirty="0">
                <a:solidFill>
                  <a:prstClr val="black"/>
                </a:solidFill>
                <a:latin typeface="Arial" panose="020B0604020202020204" pitchFamily="34" charset="0"/>
                <a:cs typeface="Arial" panose="020B0604020202020204" pitchFamily="34" charset="0"/>
              </a:rPr>
              <a:t> el </a:t>
            </a:r>
            <a:r>
              <a:rPr lang="en-GB" dirty="0" err="1">
                <a:solidFill>
                  <a:prstClr val="black"/>
                </a:solidFill>
                <a:latin typeface="Arial" panose="020B0604020202020204" pitchFamily="34" charset="0"/>
                <a:cs typeface="Arial" panose="020B0604020202020204" pitchFamily="34" charset="0"/>
              </a:rPr>
              <a:t>cuadro</a:t>
            </a:r>
            <a:r>
              <a:rPr lang="en-GB" dirty="0">
                <a:solidFill>
                  <a:prstClr val="black"/>
                </a:solidFill>
                <a:latin typeface="Arial" panose="020B0604020202020204" pitchFamily="34" charset="0"/>
                <a:cs typeface="Arial" panose="020B0604020202020204" pitchFamily="34" charset="0"/>
              </a:rPr>
              <a:t> hay…</a:t>
            </a:r>
          </a:p>
        </p:txBody>
      </p:sp>
      <p:sp>
        <p:nvSpPr>
          <p:cNvPr id="10" name="TextBox 9"/>
          <p:cNvSpPr txBox="1"/>
          <p:nvPr/>
        </p:nvSpPr>
        <p:spPr>
          <a:xfrm>
            <a:off x="6594539" y="2117492"/>
            <a:ext cx="2540000" cy="1477328"/>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Tiene</a:t>
            </a:r>
            <a:r>
              <a:rPr lang="en-GB" dirty="0">
                <a:solidFill>
                  <a:prstClr val="black"/>
                </a:solidFill>
                <a:latin typeface="Arial" panose="020B0604020202020204" pitchFamily="34" charset="0"/>
                <a:cs typeface="Arial" panose="020B0604020202020204" pitchFamily="34" charset="0"/>
              </a:rPr>
              <a:t> el </a:t>
            </a:r>
            <a:r>
              <a:rPr lang="en-GB" dirty="0" err="1">
                <a:solidFill>
                  <a:prstClr val="black"/>
                </a:solidFill>
                <a:latin typeface="Arial" panose="020B0604020202020204" pitchFamily="34" charset="0"/>
                <a:cs typeface="Arial" panose="020B0604020202020204" pitchFamily="34" charset="0"/>
              </a:rPr>
              <a:t>pelo</a:t>
            </a:r>
            <a:r>
              <a:rPr lang="en-GB" dirty="0">
                <a:solidFill>
                  <a:prstClr val="black"/>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Tiene</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los</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ojos</a:t>
            </a:r>
            <a:r>
              <a:rPr lang="en-GB" dirty="0">
                <a:solidFill>
                  <a:prstClr val="black"/>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err="1">
                <a:solidFill>
                  <a:prstClr val="black"/>
                </a:solidFill>
                <a:latin typeface="Arial" panose="020B0604020202020204" pitchFamily="34" charset="0"/>
                <a:cs typeface="Arial" panose="020B0604020202020204" pitchFamily="34" charset="0"/>
              </a:rPr>
              <a:t>Es</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guapo</a:t>
            </a:r>
            <a:r>
              <a:rPr lang="en-GB" dirty="0">
                <a:solidFill>
                  <a:prstClr val="black"/>
                </a:solidFill>
                <a:latin typeface="Arial" panose="020B0604020202020204" pitchFamily="34" charset="0"/>
                <a:cs typeface="Arial" panose="020B0604020202020204" pitchFamily="34" charset="0"/>
              </a:rPr>
              <a:t>/a, </a:t>
            </a:r>
            <a:r>
              <a:rPr lang="en-GB" dirty="0" err="1">
                <a:solidFill>
                  <a:prstClr val="black"/>
                </a:solidFill>
                <a:latin typeface="Arial" panose="020B0604020202020204" pitchFamily="34" charset="0"/>
                <a:cs typeface="Arial" panose="020B0604020202020204" pitchFamily="34" charset="0"/>
              </a:rPr>
              <a:t>feo</a:t>
            </a:r>
            <a:r>
              <a:rPr lang="en-GB" dirty="0">
                <a:solidFill>
                  <a:prstClr val="black"/>
                </a:solidFill>
                <a:latin typeface="Arial" panose="020B0604020202020204" pitchFamily="34" charset="0"/>
                <a:cs typeface="Arial" panose="020B0604020202020204" pitchFamily="34" charset="0"/>
              </a:rPr>
              <a:t>/a, </a:t>
            </a:r>
            <a:r>
              <a:rPr lang="en-GB" dirty="0" err="1">
                <a:solidFill>
                  <a:prstClr val="black"/>
                </a:solidFill>
                <a:latin typeface="Arial" panose="020B0604020202020204" pitchFamily="34" charset="0"/>
                <a:cs typeface="Arial" panose="020B0604020202020204" pitchFamily="34" charset="0"/>
              </a:rPr>
              <a:t>gordo</a:t>
            </a:r>
            <a:r>
              <a:rPr lang="en-GB" dirty="0">
                <a:solidFill>
                  <a:prstClr val="black"/>
                </a:solidFill>
                <a:latin typeface="Arial" panose="020B0604020202020204" pitchFamily="34" charset="0"/>
                <a:cs typeface="Arial" panose="020B0604020202020204" pitchFamily="34" charset="0"/>
              </a:rPr>
              <a:t>/a, alto/a, </a:t>
            </a:r>
            <a:r>
              <a:rPr lang="en-GB" dirty="0" err="1">
                <a:solidFill>
                  <a:prstClr val="black"/>
                </a:solidFill>
                <a:latin typeface="Arial" panose="020B0604020202020204" pitchFamily="34" charset="0"/>
                <a:cs typeface="Arial" panose="020B0604020202020204" pitchFamily="34" charset="0"/>
              </a:rPr>
              <a:t>bajo</a:t>
            </a:r>
            <a:r>
              <a:rPr lang="en-GB" dirty="0">
                <a:solidFill>
                  <a:prstClr val="black"/>
                </a:solidFill>
                <a:latin typeface="Arial" panose="020B0604020202020204" pitchFamily="34" charset="0"/>
                <a:cs typeface="Arial" panose="020B0604020202020204" pitchFamily="34" charset="0"/>
              </a:rPr>
              <a:t>/a…)</a:t>
            </a:r>
          </a:p>
        </p:txBody>
      </p:sp>
      <p:pic>
        <p:nvPicPr>
          <p:cNvPr id="27" name="Picture 26"/>
          <p:cNvPicPr>
            <a:picLocks noChangeAspect="1"/>
          </p:cNvPicPr>
          <p:nvPr/>
        </p:nvPicPr>
        <p:blipFill>
          <a:blip r:embed="rId5"/>
          <a:stretch>
            <a:fillRect/>
          </a:stretch>
        </p:blipFill>
        <p:spPr>
          <a:xfrm>
            <a:off x="3101270" y="4986993"/>
            <a:ext cx="3001104" cy="1871007"/>
          </a:xfrm>
          <a:prstGeom prst="rect">
            <a:avLst/>
          </a:prstGeom>
        </p:spPr>
      </p:pic>
      <p:sp>
        <p:nvSpPr>
          <p:cNvPr id="28" name="Cloud Callout 27"/>
          <p:cNvSpPr/>
          <p:nvPr/>
        </p:nvSpPr>
        <p:spPr>
          <a:xfrm>
            <a:off x="0" y="2474207"/>
            <a:ext cx="2293257" cy="884658"/>
          </a:xfrm>
          <a:prstGeom prst="cloudCallout">
            <a:avLst>
              <a:gd name="adj1" fmla="val 68182"/>
              <a:gd name="adj2" fmla="val -3917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Qué</a:t>
            </a:r>
            <a:r>
              <a:rPr lang="en-GB" dirty="0">
                <a:solidFill>
                  <a:prstClr val="black"/>
                </a:solidFill>
              </a:rPr>
              <a:t> </a:t>
            </a:r>
            <a:r>
              <a:rPr lang="en-GB" dirty="0" err="1">
                <a:solidFill>
                  <a:prstClr val="black"/>
                </a:solidFill>
              </a:rPr>
              <a:t>hace</a:t>
            </a:r>
            <a:r>
              <a:rPr lang="en-GB" dirty="0">
                <a:solidFill>
                  <a:prstClr val="black"/>
                </a:solidFill>
              </a:rPr>
              <a:t> …?</a:t>
            </a:r>
          </a:p>
        </p:txBody>
      </p:sp>
      <p:sp>
        <p:nvSpPr>
          <p:cNvPr id="29" name="TextBox 28"/>
          <p:cNvSpPr txBox="1"/>
          <p:nvPr/>
        </p:nvSpPr>
        <p:spPr>
          <a:xfrm>
            <a:off x="59170" y="6427113"/>
            <a:ext cx="3578544" cy="400110"/>
          </a:xfrm>
          <a:prstGeom prst="rect">
            <a:avLst/>
          </a:prstGeom>
          <a:solidFill>
            <a:srgbClr val="FFFF00"/>
          </a:solidFill>
        </p:spPr>
        <p:txBody>
          <a:bodyPr wrap="none" rtlCol="0">
            <a:spAutoFit/>
          </a:bodyPr>
          <a:lstStyle/>
          <a:p>
            <a:r>
              <a:rPr lang="en-GB" sz="2000" b="1" dirty="0" err="1">
                <a:solidFill>
                  <a:prstClr val="black"/>
                </a:solidFill>
              </a:rPr>
              <a:t>Gracias</a:t>
            </a:r>
            <a:r>
              <a:rPr lang="en-GB" sz="2000" b="1" dirty="0">
                <a:solidFill>
                  <a:prstClr val="black"/>
                </a:solidFill>
              </a:rPr>
              <a:t> @ Paula Vázquez-Valero</a:t>
            </a:r>
            <a:endParaRPr lang="en-GB" sz="2000" b="1" dirty="0">
              <a:solidFill>
                <a:prstClr val="black"/>
              </a:solidFill>
            </a:endParaRPr>
          </a:p>
        </p:txBody>
      </p:sp>
      <p:sp>
        <p:nvSpPr>
          <p:cNvPr id="30" name="TextBox 29"/>
          <p:cNvSpPr txBox="1"/>
          <p:nvPr/>
        </p:nvSpPr>
        <p:spPr>
          <a:xfrm>
            <a:off x="70935" y="3304157"/>
            <a:ext cx="1303755" cy="923330"/>
          </a:xfrm>
          <a:prstGeom prst="rect">
            <a:avLst/>
          </a:prstGeom>
          <a:noFill/>
        </p:spPr>
        <p:txBody>
          <a:bodyPr wrap="none" rtlCol="0">
            <a:spAutoFit/>
          </a:bodyPr>
          <a:lstStyle/>
          <a:p>
            <a:r>
              <a:rPr lang="en-GB" dirty="0">
                <a:solidFill>
                  <a:prstClr val="black"/>
                </a:solidFill>
              </a:rPr>
              <a:t>El hombre…</a:t>
            </a:r>
          </a:p>
          <a:p>
            <a:r>
              <a:rPr lang="en-GB" dirty="0">
                <a:solidFill>
                  <a:prstClr val="black"/>
                </a:solidFill>
              </a:rPr>
              <a:t>La </a:t>
            </a:r>
            <a:r>
              <a:rPr lang="en-GB" dirty="0" err="1">
                <a:solidFill>
                  <a:prstClr val="black"/>
                </a:solidFill>
              </a:rPr>
              <a:t>mujer</a:t>
            </a:r>
            <a:r>
              <a:rPr lang="en-GB" dirty="0">
                <a:solidFill>
                  <a:prstClr val="black"/>
                </a:solidFill>
              </a:rPr>
              <a:t>…</a:t>
            </a:r>
          </a:p>
          <a:p>
            <a:r>
              <a:rPr lang="en-GB" dirty="0">
                <a:solidFill>
                  <a:prstClr val="black"/>
                </a:solidFill>
              </a:rPr>
              <a:t>El </a:t>
            </a:r>
            <a:r>
              <a:rPr lang="en-GB" dirty="0" err="1">
                <a:solidFill>
                  <a:prstClr val="black"/>
                </a:solidFill>
              </a:rPr>
              <a:t>niño</a:t>
            </a:r>
            <a:r>
              <a:rPr lang="en-GB" dirty="0">
                <a:solidFill>
                  <a:prstClr val="black"/>
                </a:solidFill>
              </a:rPr>
              <a:t>…</a:t>
            </a:r>
          </a:p>
        </p:txBody>
      </p:sp>
      <p:graphicFrame>
        <p:nvGraphicFramePr>
          <p:cNvPr id="31" name="Table 30"/>
          <p:cNvGraphicFramePr>
            <a:graphicFrameLocks noGrp="1"/>
          </p:cNvGraphicFramePr>
          <p:nvPr>
            <p:extLst/>
          </p:nvPr>
        </p:nvGraphicFramePr>
        <p:xfrm>
          <a:off x="85179" y="4314294"/>
          <a:ext cx="2132483" cy="2026012"/>
        </p:xfrm>
        <a:graphic>
          <a:graphicData uri="http://schemas.openxmlformats.org/drawingml/2006/table">
            <a:tbl>
              <a:tblPr/>
              <a:tblGrid>
                <a:gridCol w="1058428"/>
                <a:gridCol w="1074055"/>
              </a:tblGrid>
              <a:tr h="426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wait</a:t>
                      </a: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think</a:t>
                      </a: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esperar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pensar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look</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sleep</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mirar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dormir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To smile</a:t>
                      </a: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1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sonreír</a:t>
                      </a: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41" marR="91441" marT="45690" marB="456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 name="Cloud Callout 31"/>
          <p:cNvSpPr/>
          <p:nvPr/>
        </p:nvSpPr>
        <p:spPr>
          <a:xfrm>
            <a:off x="5898238" y="3609670"/>
            <a:ext cx="2293257" cy="847522"/>
          </a:xfrm>
          <a:prstGeom prst="cloudCallout">
            <a:avLst>
              <a:gd name="adj1" fmla="val -55643"/>
              <a:gd name="adj2" fmla="val -6554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Cómo</a:t>
            </a:r>
            <a:r>
              <a:rPr lang="en-GB" dirty="0">
                <a:solidFill>
                  <a:prstClr val="black"/>
                </a:solidFill>
              </a:rPr>
              <a:t> </a:t>
            </a:r>
            <a:r>
              <a:rPr lang="en-GB" dirty="0" err="1">
                <a:solidFill>
                  <a:prstClr val="black"/>
                </a:solidFill>
              </a:rPr>
              <a:t>es</a:t>
            </a:r>
            <a:r>
              <a:rPr lang="en-GB" dirty="0">
                <a:solidFill>
                  <a:prstClr val="black"/>
                </a:solidFill>
              </a:rPr>
              <a:t> …?</a:t>
            </a:r>
          </a:p>
        </p:txBody>
      </p:sp>
      <p:sp>
        <p:nvSpPr>
          <p:cNvPr id="33" name="TextBox 32"/>
          <p:cNvSpPr txBox="1"/>
          <p:nvPr/>
        </p:nvSpPr>
        <p:spPr>
          <a:xfrm>
            <a:off x="6887740" y="4411100"/>
            <a:ext cx="1303755" cy="923330"/>
          </a:xfrm>
          <a:prstGeom prst="rect">
            <a:avLst/>
          </a:prstGeom>
          <a:noFill/>
        </p:spPr>
        <p:txBody>
          <a:bodyPr wrap="none" rtlCol="0">
            <a:spAutoFit/>
          </a:bodyPr>
          <a:lstStyle/>
          <a:p>
            <a:r>
              <a:rPr lang="en-GB" dirty="0">
                <a:solidFill>
                  <a:prstClr val="black"/>
                </a:solidFill>
              </a:rPr>
              <a:t>El hombre…</a:t>
            </a:r>
          </a:p>
          <a:p>
            <a:r>
              <a:rPr lang="en-GB" dirty="0">
                <a:solidFill>
                  <a:prstClr val="black"/>
                </a:solidFill>
              </a:rPr>
              <a:t>La </a:t>
            </a:r>
            <a:r>
              <a:rPr lang="en-GB" dirty="0" err="1">
                <a:solidFill>
                  <a:prstClr val="black"/>
                </a:solidFill>
              </a:rPr>
              <a:t>mujer</a:t>
            </a:r>
            <a:r>
              <a:rPr lang="en-GB" dirty="0">
                <a:solidFill>
                  <a:prstClr val="black"/>
                </a:solidFill>
              </a:rPr>
              <a:t>…</a:t>
            </a:r>
          </a:p>
          <a:p>
            <a:r>
              <a:rPr lang="en-GB" dirty="0">
                <a:solidFill>
                  <a:prstClr val="black"/>
                </a:solidFill>
              </a:rPr>
              <a:t>El </a:t>
            </a:r>
            <a:r>
              <a:rPr lang="en-GB" dirty="0" err="1">
                <a:solidFill>
                  <a:prstClr val="black"/>
                </a:solidFill>
              </a:rPr>
              <a:t>niño</a:t>
            </a:r>
            <a:r>
              <a:rPr lang="en-GB" dirty="0">
                <a:solidFill>
                  <a:prstClr val="black"/>
                </a:solidFill>
              </a:rPr>
              <a:t>…</a:t>
            </a:r>
          </a:p>
        </p:txBody>
      </p:sp>
      <p:sp>
        <p:nvSpPr>
          <p:cNvPr id="34" name="TextBox 33"/>
          <p:cNvSpPr txBox="1"/>
          <p:nvPr/>
        </p:nvSpPr>
        <p:spPr>
          <a:xfrm>
            <a:off x="8022813" y="4688099"/>
            <a:ext cx="572016" cy="369332"/>
          </a:xfrm>
          <a:prstGeom prst="rect">
            <a:avLst/>
          </a:prstGeom>
          <a:noFill/>
        </p:spPr>
        <p:txBody>
          <a:bodyPr wrap="none" rtlCol="0">
            <a:spAutoFit/>
          </a:bodyPr>
          <a:lstStyle/>
          <a:p>
            <a:r>
              <a:rPr lang="en-GB" dirty="0" err="1">
                <a:solidFill>
                  <a:prstClr val="black"/>
                </a:solidFill>
              </a:rPr>
              <a:t>está</a:t>
            </a:r>
            <a:endParaRPr lang="en-GB" dirty="0">
              <a:solidFill>
                <a:prstClr val="black"/>
              </a:solidFill>
            </a:endParaRPr>
          </a:p>
        </p:txBody>
      </p:sp>
      <p:sp>
        <p:nvSpPr>
          <p:cNvPr id="35" name="Cloud Callout 34"/>
          <p:cNvSpPr/>
          <p:nvPr/>
        </p:nvSpPr>
        <p:spPr>
          <a:xfrm>
            <a:off x="2315904" y="3862289"/>
            <a:ext cx="2781887" cy="1190171"/>
          </a:xfrm>
          <a:prstGeom prst="cloudCallout">
            <a:avLst>
              <a:gd name="adj1" fmla="val 31699"/>
              <a:gd name="adj2" fmla="val -8018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a:t>
            </a:r>
            <a:r>
              <a:rPr lang="en-GB" dirty="0" err="1">
                <a:solidFill>
                  <a:prstClr val="black"/>
                </a:solidFill>
              </a:rPr>
              <a:t>Dónde</a:t>
            </a:r>
            <a:r>
              <a:rPr lang="en-GB" dirty="0">
                <a:solidFill>
                  <a:prstClr val="black"/>
                </a:solidFill>
              </a:rPr>
              <a:t> </a:t>
            </a:r>
            <a:r>
              <a:rPr lang="en-GB" dirty="0" err="1">
                <a:solidFill>
                  <a:prstClr val="black"/>
                </a:solidFill>
              </a:rPr>
              <a:t>están</a:t>
            </a:r>
            <a:r>
              <a:rPr lang="en-GB" dirty="0">
                <a:solidFill>
                  <a:prstClr val="black"/>
                </a:solidFill>
              </a:rPr>
              <a:t> …?</a:t>
            </a:r>
          </a:p>
        </p:txBody>
      </p:sp>
      <p:sp>
        <p:nvSpPr>
          <p:cNvPr id="37" name="TextBox 36"/>
          <p:cNvSpPr txBox="1"/>
          <p:nvPr/>
        </p:nvSpPr>
        <p:spPr>
          <a:xfrm>
            <a:off x="5097791" y="4457192"/>
            <a:ext cx="1153906" cy="369332"/>
          </a:xfrm>
          <a:prstGeom prst="rect">
            <a:avLst/>
          </a:prstGeom>
          <a:noFill/>
        </p:spPr>
        <p:txBody>
          <a:bodyPr wrap="none" rtlCol="0">
            <a:spAutoFit/>
          </a:bodyPr>
          <a:lstStyle/>
          <a:p>
            <a:r>
              <a:rPr lang="en-GB" dirty="0" err="1">
                <a:solidFill>
                  <a:prstClr val="black"/>
                </a:solidFill>
              </a:rPr>
              <a:t>Están</a:t>
            </a:r>
            <a:r>
              <a:rPr lang="en-GB" dirty="0">
                <a:solidFill>
                  <a:prstClr val="black"/>
                </a:solidFill>
              </a:rPr>
              <a:t> </a:t>
            </a:r>
            <a:r>
              <a:rPr lang="en-GB" dirty="0" err="1">
                <a:solidFill>
                  <a:prstClr val="black"/>
                </a:solidFill>
              </a:rPr>
              <a:t>en</a:t>
            </a:r>
            <a:r>
              <a:rPr lang="en-GB" dirty="0">
                <a:solidFill>
                  <a:prstClr val="black"/>
                </a:solidFill>
              </a:rPr>
              <a:t>...</a:t>
            </a:r>
          </a:p>
        </p:txBody>
      </p:sp>
    </p:spTree>
    <p:extLst>
      <p:ext uri="{BB962C8B-B14F-4D97-AF65-F5344CB8AC3E}">
        <p14:creationId xmlns:p14="http://schemas.microsoft.com/office/powerpoint/2010/main" val="1526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P spid="10" grpId="0"/>
      <p:bldP spid="28" grpId="0" animBg="1"/>
      <p:bldP spid="30" grpId="0"/>
      <p:bldP spid="32" grpId="0" animBg="1"/>
      <p:bldP spid="33" grpId="0"/>
      <p:bldP spid="34" grpId="0"/>
      <p:bldP spid="35" grpId="0" animBg="1"/>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988077" y="782053"/>
            <a:ext cx="6381750" cy="47910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3573016"/>
            <a:ext cx="3387579" cy="2241448"/>
          </a:xfrm>
          <a:prstGeom prst="rect">
            <a:avLst/>
          </a:prstGeom>
        </p:spPr>
      </p:pic>
    </p:spTree>
    <p:extLst>
      <p:ext uri="{BB962C8B-B14F-4D97-AF65-F5344CB8AC3E}">
        <p14:creationId xmlns:p14="http://schemas.microsoft.com/office/powerpoint/2010/main" val="2703191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041679" y="3699647"/>
            <a:ext cx="1703341" cy="1145056"/>
          </a:xfrm>
          <a:prstGeom prst="rect">
            <a:avLst/>
          </a:prstGeom>
          <a:solidFill>
            <a:schemeClr val="bg1"/>
          </a:solidFill>
        </p:spPr>
      </p:pic>
      <p:graphicFrame>
        <p:nvGraphicFramePr>
          <p:cNvPr id="4" name="Table 3"/>
          <p:cNvGraphicFramePr>
            <a:graphicFrameLocks noGrp="1"/>
          </p:cNvGraphicFramePr>
          <p:nvPr/>
        </p:nvGraphicFramePr>
        <p:xfrm>
          <a:off x="0" y="23247"/>
          <a:ext cx="9144000" cy="6834752"/>
        </p:xfrm>
        <a:graphic>
          <a:graphicData uri="http://schemas.openxmlformats.org/drawingml/2006/table">
            <a:tbl>
              <a:tblPr firstRow="1" bandRow="1">
                <a:tableStyleId>{5940675A-B579-460E-94D1-54222C63F5DA}</a:tableStyleId>
              </a:tblPr>
              <a:tblGrid>
                <a:gridCol w="2286000"/>
                <a:gridCol w="2286000"/>
                <a:gridCol w="2286000"/>
                <a:gridCol w="2286000"/>
              </a:tblGrid>
              <a:tr h="1708688">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r>
              <a:tr h="170868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170868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170868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pic>
        <p:nvPicPr>
          <p:cNvPr id="12" name="Picture 13" descr="boy_playing_video_games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2213" y="-27384"/>
            <a:ext cx="1163180" cy="17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3276918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3060" y="69071"/>
            <a:ext cx="1588284" cy="15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6"/>
          <p:cNvSpPr txBox="1">
            <a:spLocks noChangeArrowheads="1"/>
          </p:cNvSpPr>
          <p:nvPr/>
        </p:nvSpPr>
        <p:spPr bwMode="auto">
          <a:xfrm>
            <a:off x="-274281"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oi</a:t>
            </a:r>
            <a:r>
              <a:rPr lang="en-GB" sz="2800" b="1" dirty="0" err="1">
                <a:solidFill>
                  <a:prstClr val="black"/>
                </a:solidFill>
                <a:latin typeface="Calibri" panose="020F0502020204030204" pitchFamily="34" charset="0"/>
                <a:cs typeface="Arial" panose="020B0604020202020204" pitchFamily="34" charset="0"/>
              </a:rPr>
              <a:t>sson</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7" name="Oval 23"/>
          <p:cNvSpPr>
            <a:spLocks noChangeArrowheads="1"/>
          </p:cNvSpPr>
          <p:nvPr/>
        </p:nvSpPr>
        <p:spPr bwMode="auto">
          <a:xfrm>
            <a:off x="37662" y="69071"/>
            <a:ext cx="710773" cy="59785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oi</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8" name="Oval 23"/>
          <p:cNvSpPr>
            <a:spLocks noChangeArrowheads="1"/>
          </p:cNvSpPr>
          <p:nvPr/>
        </p:nvSpPr>
        <p:spPr bwMode="auto">
          <a:xfrm>
            <a:off x="2351734" y="44625"/>
            <a:ext cx="705906" cy="575202"/>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ui</a:t>
            </a:r>
          </a:p>
        </p:txBody>
      </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5486" y="379415"/>
            <a:ext cx="1185374" cy="1185374"/>
          </a:xfrm>
          <a:prstGeom prst="rect">
            <a:avLst/>
          </a:prstGeom>
        </p:spPr>
      </p:pic>
      <p:sp>
        <p:nvSpPr>
          <p:cNvPr id="10" name="Text Box 36"/>
          <p:cNvSpPr txBox="1">
            <a:spLocks noChangeArrowheads="1"/>
          </p:cNvSpPr>
          <p:nvPr/>
        </p:nvSpPr>
        <p:spPr bwMode="auto">
          <a:xfrm>
            <a:off x="1587202" y="1262885"/>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O</a:t>
            </a:r>
            <a:r>
              <a:rPr lang="en-GB" sz="2800" b="1" i="1" u="sng" dirty="0" err="1">
                <a:solidFill>
                  <a:srgbClr val="0000FF"/>
                </a:solidFill>
                <a:latin typeface="Calibri" panose="020F0502020204030204" pitchFamily="34" charset="0"/>
                <a:cs typeface="Arial" panose="020B0604020202020204" pitchFamily="34" charset="0"/>
              </a:rPr>
              <a:t>ui</a:t>
            </a:r>
            <a:r>
              <a:rPr lang="en-GB" sz="2800" b="1" dirty="0">
                <a:solidFill>
                  <a:prstClr val="black"/>
                </a:solidFill>
                <a:latin typeface="Calibri" panose="020F0502020204030204" pitchFamily="34" charset="0"/>
                <a:cs typeface="Arial" panose="020B0604020202020204" pitchFamily="34" charset="0"/>
              </a:rPr>
              <a: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4" name="Rectangle 13"/>
          <p:cNvSpPr/>
          <p:nvPr/>
        </p:nvSpPr>
        <p:spPr>
          <a:xfrm>
            <a:off x="5220072" y="1096189"/>
            <a:ext cx="1224136" cy="60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Oval 23"/>
          <p:cNvSpPr>
            <a:spLocks noChangeArrowheads="1"/>
          </p:cNvSpPr>
          <p:nvPr/>
        </p:nvSpPr>
        <p:spPr bwMode="auto">
          <a:xfrm>
            <a:off x="4615509" y="44624"/>
            <a:ext cx="732080" cy="575203"/>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eu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11" name="Text Box 36"/>
          <p:cNvSpPr txBox="1">
            <a:spLocks noChangeArrowheads="1"/>
          </p:cNvSpPr>
          <p:nvPr/>
        </p:nvSpPr>
        <p:spPr bwMode="auto">
          <a:xfrm>
            <a:off x="4404506" y="1262885"/>
            <a:ext cx="2195512" cy="519112"/>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j</a:t>
            </a:r>
            <a:r>
              <a:rPr lang="en-GB" sz="2800" b="1" i="1" u="sng" dirty="0" err="1">
                <a:solidFill>
                  <a:srgbClr val="0000FF"/>
                </a:solidFill>
                <a:latin typeface="Calibri" panose="020F0502020204030204" pitchFamily="34" charset="0"/>
                <a:cs typeface="Arial" panose="020B0604020202020204" pitchFamily="34" charset="0"/>
              </a:rPr>
              <a:t>eu</a:t>
            </a:r>
            <a:r>
              <a:rPr lang="en-GB" sz="2800" b="1" dirty="0" err="1">
                <a:solidFill>
                  <a:prstClr val="black"/>
                </a:solidFill>
                <a:latin typeface="Calibri" panose="020F0502020204030204" pitchFamily="34" charset="0"/>
                <a:cs typeface="Arial" panose="020B0604020202020204" pitchFamily="34" charset="0"/>
              </a:rPr>
              <a:t>-vidéo</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15" name="Picture 16" descr="scissors_cut_hg_clr.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5221" y="212064"/>
            <a:ext cx="1945129"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6"/>
          <p:cNvSpPr txBox="1">
            <a:spLocks noChangeArrowheads="1"/>
          </p:cNvSpPr>
          <p:nvPr/>
        </p:nvSpPr>
        <p:spPr bwMode="auto">
          <a:xfrm>
            <a:off x="6600018" y="1246998"/>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a:t>
            </a:r>
            <a:r>
              <a:rPr lang="en-GB" sz="2800" b="1" dirty="0" err="1">
                <a:solidFill>
                  <a:prstClr val="black"/>
                </a:solidFill>
                <a:latin typeface="Calibri" panose="020F0502020204030204" pitchFamily="34" charset="0"/>
                <a:cs typeface="Arial" panose="020B0604020202020204" pitchFamily="34" charset="0"/>
              </a:rPr>
              <a:t>cise</a:t>
            </a:r>
            <a:r>
              <a:rPr lang="en-GB" sz="2800" b="1" i="1" u="sng" dirty="0" err="1">
                <a:solidFill>
                  <a:srgbClr val="0000FF"/>
                </a:solidFill>
                <a:latin typeface="Calibri" panose="020F0502020204030204" pitchFamily="34" charset="0"/>
                <a:cs typeface="Arial" panose="020B0604020202020204" pitchFamily="34" charset="0"/>
              </a:rPr>
              <a:t>au</a:t>
            </a:r>
            <a:r>
              <a:rPr lang="en-GB" sz="2800" b="1" dirty="0" err="1">
                <a:solidFill>
                  <a:prstClr val="black"/>
                </a:solidFill>
                <a:latin typeface="Calibri" panose="020F0502020204030204" pitchFamily="34" charset="0"/>
                <a:cs typeface="Arial" panose="020B0604020202020204" pitchFamily="34" charset="0"/>
              </a:rPr>
              <a:t>x</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17" name="Oval 23"/>
          <p:cNvSpPr>
            <a:spLocks noChangeArrowheads="1"/>
          </p:cNvSpPr>
          <p:nvPr/>
        </p:nvSpPr>
        <p:spPr bwMode="auto">
          <a:xfrm>
            <a:off x="6911183" y="44625"/>
            <a:ext cx="675564" cy="6222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a:solidFill>
                  <a:prstClr val="black"/>
                </a:solidFill>
                <a:latin typeface="AntigoniBd" pitchFamily="34" charset="0"/>
                <a:ea typeface="Batang" panose="02030600000101010101" pitchFamily="18" charset="-127"/>
                <a:cs typeface="Arial" panose="020B0604020202020204" pitchFamily="34" charset="0"/>
              </a:rPr>
              <a:t>au</a:t>
            </a:r>
          </a:p>
        </p:txBody>
      </p:sp>
      <p:pic>
        <p:nvPicPr>
          <p:cNvPr id="18" name="Picture 24" descr="chicken_eating_hg_clr.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0620" y="1403017"/>
            <a:ext cx="1249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430212" y="2973925"/>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FF0000"/>
                </a:solidFill>
                <a:latin typeface="Calibri" panose="020F0502020204030204" pitchFamily="34" charset="0"/>
                <a:cs typeface="Arial" panose="020B0604020202020204" pitchFamily="34" charset="0"/>
              </a:rPr>
              <a:t>ou</a:t>
            </a:r>
            <a:r>
              <a:rPr lang="en-GB" sz="2800" b="1" dirty="0" err="1">
                <a:solidFill>
                  <a:prstClr val="black"/>
                </a:solidFill>
                <a:latin typeface="Calibri" panose="020F0502020204030204" pitchFamily="34" charset="0"/>
                <a:cs typeface="Arial" panose="020B0604020202020204" pitchFamily="34" charset="0"/>
              </a:rPr>
              <a:t>le</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0" name="Oval 34"/>
          <p:cNvSpPr>
            <a:spLocks noChangeArrowheads="1"/>
          </p:cNvSpPr>
          <p:nvPr/>
        </p:nvSpPr>
        <p:spPr bwMode="auto">
          <a:xfrm>
            <a:off x="14155" y="1781998"/>
            <a:ext cx="778905" cy="59596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dirty="0" err="1">
                <a:solidFill>
                  <a:prstClr val="black"/>
                </a:solidFill>
                <a:latin typeface="AntigoniBd" pitchFamily="34" charset="0"/>
                <a:ea typeface="Batang" panose="02030600000101010101" pitchFamily="18" charset="-127"/>
              </a:rPr>
              <a:t>ou</a:t>
            </a:r>
            <a:endParaRPr lang="en-GB" sz="4000" b="1" dirty="0">
              <a:solidFill>
                <a:prstClr val="black"/>
              </a:solidFill>
              <a:latin typeface="AntigoniBd" pitchFamily="34" charset="0"/>
              <a:ea typeface="Batang" panose="02030600000101010101" pitchFamily="18" charset="-127"/>
              <a:cs typeface="Arial" panose="020B0604020202020204" pitchFamily="34" charset="0"/>
            </a:endParaRPr>
          </a:p>
        </p:txBody>
      </p:sp>
      <p:sp>
        <p:nvSpPr>
          <p:cNvPr id="21" name="Text Box 36"/>
          <p:cNvSpPr txBox="1">
            <a:spLocks noChangeArrowheads="1"/>
          </p:cNvSpPr>
          <p:nvPr/>
        </p:nvSpPr>
        <p:spPr bwMode="auto">
          <a:xfrm>
            <a:off x="1761200" y="2976306"/>
            <a:ext cx="219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m</a:t>
            </a:r>
            <a:r>
              <a:rPr lang="en-GB" sz="2800" b="1" i="1" u="sng" dirty="0">
                <a:solidFill>
                  <a:srgbClr val="0000FF"/>
                </a:solidFill>
                <a:latin typeface="Calibri" panose="020F0502020204030204" pitchFamily="34" charset="0"/>
                <a:cs typeface="Arial" panose="020B0604020202020204" pitchFamily="34" charset="0"/>
              </a:rPr>
              <a:t>i</a:t>
            </a:r>
            <a:r>
              <a:rPr lang="en-GB" sz="2800" b="1" dirty="0">
                <a:solidFill>
                  <a:prstClr val="black"/>
                </a:solidFill>
                <a:latin typeface="Calibri" panose="020F0502020204030204" pitchFamily="34" charset="0"/>
                <a:cs typeface="Arial" panose="020B0604020202020204" pitchFamily="34" charset="0"/>
              </a:rPr>
              <a:t>d</a:t>
            </a:r>
            <a:r>
              <a:rPr lang="en-GB" sz="2800" b="1" i="1" u="sng" dirty="0">
                <a:solidFill>
                  <a:srgbClr val="0000FF"/>
                </a:solidFill>
                <a:latin typeface="Calibri" panose="020F0502020204030204" pitchFamily="34" charset="0"/>
                <a:cs typeface="Arial" panose="020B0604020202020204" pitchFamily="34" charset="0"/>
              </a:rPr>
              <a:t>i</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22" name="Picture 71" descr="MCHH02154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5004" y="1841216"/>
            <a:ext cx="1266726" cy="12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3"/>
          <p:cNvSpPr>
            <a:spLocks noChangeArrowheads="1"/>
          </p:cNvSpPr>
          <p:nvPr/>
        </p:nvSpPr>
        <p:spPr bwMode="auto">
          <a:xfrm>
            <a:off x="2309475" y="1788007"/>
            <a:ext cx="683568" cy="5899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24" name="Text Box 36"/>
          <p:cNvSpPr txBox="1">
            <a:spLocks noChangeArrowheads="1"/>
          </p:cNvSpPr>
          <p:nvPr/>
        </p:nvSpPr>
        <p:spPr bwMode="auto">
          <a:xfrm>
            <a:off x="4392146" y="297154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les l</a:t>
            </a:r>
            <a:r>
              <a:rPr lang="en-GB" sz="2800" b="1" i="1" u="sng" dirty="0">
                <a:solidFill>
                  <a:srgbClr val="FF0000"/>
                </a:solidFill>
                <a:latin typeface="Calibri" panose="020F0502020204030204" pitchFamily="34" charset="0"/>
                <a:cs typeface="Arial" panose="020B0604020202020204" pitchFamily="34" charset="0"/>
              </a:rPr>
              <a:t>u</a:t>
            </a:r>
            <a:r>
              <a:rPr lang="en-GB" sz="2800" b="1" dirty="0">
                <a:solidFill>
                  <a:prstClr val="black"/>
                </a:solidFill>
                <a:latin typeface="Calibri" panose="020F0502020204030204" pitchFamily="34" charset="0"/>
                <a:cs typeface="Arial" panose="020B0604020202020204" pitchFamily="34" charset="0"/>
              </a:rPr>
              <a:t>nettes</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25" name="Oval 23"/>
          <p:cNvSpPr>
            <a:spLocks noChangeArrowheads="1"/>
          </p:cNvSpPr>
          <p:nvPr/>
        </p:nvSpPr>
        <p:spPr bwMode="auto">
          <a:xfrm>
            <a:off x="4647481" y="1781834"/>
            <a:ext cx="732080" cy="58007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u</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4006" y="1919735"/>
            <a:ext cx="1145224" cy="1141407"/>
          </a:xfrm>
          <a:prstGeom prst="rect">
            <a:avLst/>
          </a:prstGeom>
        </p:spPr>
      </p:pic>
      <p:sp>
        <p:nvSpPr>
          <p:cNvPr id="28" name="Text Box 36"/>
          <p:cNvSpPr txBox="1">
            <a:spLocks noChangeArrowheads="1"/>
          </p:cNvSpPr>
          <p:nvPr/>
        </p:nvSpPr>
        <p:spPr bwMode="auto">
          <a:xfrm>
            <a:off x="6361810" y="2971542"/>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r>
              <a:rPr lang="en-GB" sz="2800" b="1" dirty="0" err="1">
                <a:solidFill>
                  <a:prstClr val="black"/>
                </a:solidFill>
                <a:latin typeface="Calibri" panose="020F0502020204030204" pitchFamily="34" charset="0"/>
                <a:cs typeface="Arial" panose="020B0604020202020204" pitchFamily="34" charset="0"/>
              </a:rPr>
              <a:t>b</a:t>
            </a:r>
            <a:r>
              <a:rPr lang="en-GB" sz="2800" b="1" i="1" u="sng" dirty="0" err="1">
                <a:solidFill>
                  <a:srgbClr val="0000FF"/>
                </a:solidFill>
                <a:latin typeface="Calibri" panose="020F0502020204030204" pitchFamily="34" charset="0"/>
                <a:cs typeface="Arial" panose="020B0604020202020204" pitchFamily="34" charset="0"/>
              </a:rPr>
              <a:t>é</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29" name="Oval 23"/>
          <p:cNvSpPr>
            <a:spLocks noChangeArrowheads="1"/>
          </p:cNvSpPr>
          <p:nvPr/>
        </p:nvSpPr>
        <p:spPr bwMode="auto">
          <a:xfrm>
            <a:off x="6907191" y="1759876"/>
            <a:ext cx="710382" cy="573161"/>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é</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428" y="1841216"/>
            <a:ext cx="994771" cy="1363209"/>
          </a:xfrm>
          <a:prstGeom prst="rect">
            <a:avLst/>
          </a:prstGeom>
        </p:spPr>
      </p:pic>
      <p:pic>
        <p:nvPicPr>
          <p:cNvPr id="31" name="Picture 20" descr="red_nosed_man_hg_clr.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08773" y="3411106"/>
            <a:ext cx="1204367" cy="17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6"/>
          <p:cNvSpPr txBox="1">
            <a:spLocks noChangeArrowheads="1"/>
          </p:cNvSpPr>
          <p:nvPr/>
        </p:nvSpPr>
        <p:spPr bwMode="auto">
          <a:xfrm>
            <a:off x="-584556" y="4627208"/>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n</a:t>
            </a:r>
            <a:r>
              <a:rPr lang="en-GB" sz="2800" b="1" i="1" u="sng" dirty="0" err="1">
                <a:solidFill>
                  <a:srgbClr val="0000FF"/>
                </a:solidFill>
                <a:latin typeface="Calibri" panose="020F0502020204030204" pitchFamily="34" charset="0"/>
                <a:cs typeface="Arial" panose="020B0604020202020204" pitchFamily="34" charset="0"/>
              </a:rPr>
              <a:t>ez</a:t>
            </a:r>
            <a:endParaRPr lang="en-GB" sz="2800" b="1" i="1" u="sng" dirty="0">
              <a:solidFill>
                <a:srgbClr val="0000FF"/>
              </a:solidFill>
              <a:latin typeface="Calibri" panose="020F0502020204030204" pitchFamily="34" charset="0"/>
              <a:cs typeface="Times New Roman" panose="02020603050405020304" pitchFamily="18" charset="0"/>
            </a:endParaRPr>
          </a:p>
        </p:txBody>
      </p:sp>
      <p:sp>
        <p:nvSpPr>
          <p:cNvPr id="33" name="Oval 23"/>
          <p:cNvSpPr>
            <a:spLocks noChangeArrowheads="1"/>
          </p:cNvSpPr>
          <p:nvPr/>
        </p:nvSpPr>
        <p:spPr bwMode="auto">
          <a:xfrm>
            <a:off x="37662" y="3490729"/>
            <a:ext cx="727081" cy="60303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ez</a:t>
            </a:r>
          </a:p>
        </p:txBody>
      </p:sp>
      <p:sp>
        <p:nvSpPr>
          <p:cNvPr id="34" name="Text Box 36"/>
          <p:cNvSpPr txBox="1">
            <a:spLocks noChangeArrowheads="1"/>
          </p:cNvSpPr>
          <p:nvPr/>
        </p:nvSpPr>
        <p:spPr bwMode="auto">
          <a:xfrm>
            <a:off x="1754268" y="4622445"/>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err="1">
                <a:solidFill>
                  <a:prstClr val="black"/>
                </a:solidFill>
                <a:latin typeface="Calibri" panose="020F0502020204030204" pitchFamily="34" charset="0"/>
                <a:cs typeface="Arial" panose="020B0604020202020204" pitchFamily="34" charset="0"/>
              </a:rPr>
              <a:t>dans</a:t>
            </a:r>
            <a:r>
              <a:rPr lang="en-GB" sz="2800" b="1" i="1" u="sng" dirty="0" err="1">
                <a:solidFill>
                  <a:srgbClr val="0000FF"/>
                </a:solidFill>
                <a:latin typeface="Calibri" panose="020F0502020204030204" pitchFamily="34" charset="0"/>
                <a:cs typeface="Arial" panose="020B0604020202020204" pitchFamily="34" charset="0"/>
              </a:rPr>
              <a:t>er</a:t>
            </a:r>
            <a:endParaRPr lang="en-GB" sz="2800" b="1" i="1" u="sng" dirty="0">
              <a:solidFill>
                <a:srgbClr val="0000FF"/>
              </a:solidFill>
              <a:latin typeface="Calibri" panose="020F0502020204030204" pitchFamily="34" charset="0"/>
              <a:cs typeface="Times New Roman" panose="02020603050405020304" pitchFamily="18" charset="0"/>
            </a:endParaRPr>
          </a:p>
        </p:txBody>
      </p:sp>
      <p:pic>
        <p:nvPicPr>
          <p:cNvPr id="35" name="Picture 29" descr="Homer fingers.gif"/>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80620" y="3490729"/>
            <a:ext cx="818977" cy="16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23"/>
          <p:cNvSpPr>
            <a:spLocks noChangeArrowheads="1"/>
          </p:cNvSpPr>
          <p:nvPr/>
        </p:nvSpPr>
        <p:spPr bwMode="auto">
          <a:xfrm>
            <a:off x="2328350" y="3497799"/>
            <a:ext cx="742594" cy="657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er</a:t>
            </a:r>
          </a:p>
        </p:txBody>
      </p:sp>
      <p:sp>
        <p:nvSpPr>
          <p:cNvPr id="37" name="Text Box 36"/>
          <p:cNvSpPr txBox="1">
            <a:spLocks noChangeArrowheads="1"/>
          </p:cNvSpPr>
          <p:nvPr/>
        </p:nvSpPr>
        <p:spPr bwMode="auto">
          <a:xfrm>
            <a:off x="-576644" y="6375843"/>
            <a:ext cx="2195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prstClr val="black"/>
                </a:solidFill>
                <a:latin typeface="Calibri" panose="020F0502020204030204" pitchFamily="34" charset="0"/>
                <a:cs typeface="Arial" panose="020B0604020202020204" pitchFamily="34" charset="0"/>
              </a:rPr>
              <a:t>le v</a:t>
            </a:r>
            <a:r>
              <a:rPr lang="en-GB" sz="2800" b="1" i="1" u="sng">
                <a:solidFill>
                  <a:srgbClr val="0000FF"/>
                </a:solidFill>
                <a:latin typeface="Calibri" panose="020F0502020204030204" pitchFamily="34" charset="0"/>
                <a:cs typeface="Arial" panose="020B0604020202020204" pitchFamily="34" charset="0"/>
              </a:rPr>
              <a:t>in</a:t>
            </a:r>
            <a:endParaRPr lang="en-GB" sz="2800" b="1" i="1" u="sng">
              <a:solidFill>
                <a:srgbClr val="0000FF"/>
              </a:solidFill>
              <a:latin typeface="Calibri" panose="020F0502020204030204" pitchFamily="34" charset="0"/>
              <a:cs typeface="Times New Roman" panose="02020603050405020304" pitchFamily="18" charset="0"/>
            </a:endParaRPr>
          </a:p>
        </p:txBody>
      </p:sp>
      <p:pic>
        <p:nvPicPr>
          <p:cNvPr id="38" name="Picture 14" descr="ice_bucket_wine_chilling_hg_cl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7287" y="5128683"/>
            <a:ext cx="13906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23"/>
          <p:cNvSpPr>
            <a:spLocks noChangeArrowheads="1"/>
          </p:cNvSpPr>
          <p:nvPr/>
        </p:nvSpPr>
        <p:spPr bwMode="auto">
          <a:xfrm>
            <a:off x="63921" y="5223171"/>
            <a:ext cx="677045" cy="57022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in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40" name="Text Box 36"/>
          <p:cNvSpPr txBox="1">
            <a:spLocks noChangeArrowheads="1"/>
          </p:cNvSpPr>
          <p:nvPr/>
        </p:nvSpPr>
        <p:spPr bwMode="auto">
          <a:xfrm>
            <a:off x="2005486" y="6355373"/>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serp</a:t>
            </a:r>
            <a:r>
              <a:rPr lang="en-GB" sz="2800" b="1" i="1" u="sng" dirty="0">
                <a:solidFill>
                  <a:srgbClr val="0000FF"/>
                </a:solidFill>
                <a:latin typeface="Calibri" panose="020F0502020204030204" pitchFamily="34" charset="0"/>
                <a:cs typeface="Arial" panose="020B0604020202020204" pitchFamily="34" charset="0"/>
              </a:rPr>
              <a:t>en</a:t>
            </a:r>
            <a:r>
              <a:rPr lang="en-GB" sz="2800" b="1" dirty="0">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41" name="Oval 28"/>
          <p:cNvSpPr>
            <a:spLocks noChangeArrowheads="1"/>
          </p:cNvSpPr>
          <p:nvPr/>
        </p:nvSpPr>
        <p:spPr bwMode="auto">
          <a:xfrm>
            <a:off x="2351734" y="5179623"/>
            <a:ext cx="773270" cy="61377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en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pic>
        <p:nvPicPr>
          <p:cNvPr id="42" name="Picture 41"/>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545" y="5231423"/>
            <a:ext cx="1215906" cy="1163041"/>
          </a:xfrm>
          <a:prstGeom prst="rect">
            <a:avLst/>
          </a:prstGeom>
        </p:spPr>
      </p:pic>
      <p:sp>
        <p:nvSpPr>
          <p:cNvPr id="44" name="Text Box 36"/>
          <p:cNvSpPr txBox="1">
            <a:spLocks noChangeArrowheads="1"/>
          </p:cNvSpPr>
          <p:nvPr/>
        </p:nvSpPr>
        <p:spPr bwMode="auto">
          <a:xfrm>
            <a:off x="6608192" y="4673868"/>
            <a:ext cx="25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dirty="0" err="1">
                <a:solidFill>
                  <a:prstClr val="black"/>
                </a:solidFill>
                <a:latin typeface="Calibri" panose="020F0502020204030204" pitchFamily="34" charset="0"/>
                <a:cs typeface="Arial" panose="020B0604020202020204" pitchFamily="34" charset="0"/>
              </a:rPr>
              <a:t>monta</a:t>
            </a:r>
            <a:r>
              <a:rPr lang="en-GB" sz="2800" b="1" i="1" u="sng" dirty="0" err="1">
                <a:solidFill>
                  <a:srgbClr val="FF0000"/>
                </a:solidFill>
                <a:latin typeface="Calibri" panose="020F0502020204030204" pitchFamily="34" charset="0"/>
                <a:cs typeface="Arial" panose="020B0604020202020204" pitchFamily="34" charset="0"/>
              </a:rPr>
              <a:t>gn</a:t>
            </a:r>
            <a:r>
              <a:rPr lang="en-GB" sz="2800" b="1" dirty="0" err="1">
                <a:solidFill>
                  <a:prstClr val="black"/>
                </a:solidFill>
                <a:latin typeface="Calibri" panose="020F0502020204030204" pitchFamily="34" charset="0"/>
                <a:cs typeface="Arial" panose="020B0604020202020204" pitchFamily="34" charset="0"/>
              </a:rPr>
              <a:t>e</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45" name="Picture 31" descr="32806940"/>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64339" y="4733992"/>
            <a:ext cx="15700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36"/>
          <p:cNvSpPr txBox="1">
            <a:spLocks noChangeArrowheads="1"/>
          </p:cNvSpPr>
          <p:nvPr/>
        </p:nvSpPr>
        <p:spPr bwMode="auto">
          <a:xfrm>
            <a:off x="6620373" y="6394464"/>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pollu</a:t>
            </a:r>
            <a:r>
              <a:rPr lang="en-GB" sz="2800" b="1" i="1" u="sng" dirty="0">
                <a:solidFill>
                  <a:srgbClr val="FF0000"/>
                </a:solidFill>
                <a:latin typeface="Calibri" panose="020F0502020204030204" pitchFamily="34" charset="0"/>
                <a:cs typeface="Arial" panose="020B0604020202020204" pitchFamily="34" charset="0"/>
              </a:rPr>
              <a:t>tion</a:t>
            </a:r>
            <a:endParaRPr lang="en-GB" sz="2800" b="1" i="1" u="sng" dirty="0">
              <a:solidFill>
                <a:srgbClr val="FF0000"/>
              </a:solidFill>
              <a:latin typeface="Calibri" panose="020F0502020204030204" pitchFamily="34" charset="0"/>
              <a:cs typeface="Times New Roman" panose="02020603050405020304" pitchFamily="18" charset="0"/>
            </a:endParaRPr>
          </a:p>
        </p:txBody>
      </p:sp>
      <p:sp>
        <p:nvSpPr>
          <p:cNvPr id="47" name="Oval 23"/>
          <p:cNvSpPr>
            <a:spLocks noChangeArrowheads="1"/>
          </p:cNvSpPr>
          <p:nvPr/>
        </p:nvSpPr>
        <p:spPr bwMode="auto">
          <a:xfrm>
            <a:off x="6904140" y="5197088"/>
            <a:ext cx="1079500" cy="71913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tion</a:t>
            </a:r>
          </a:p>
        </p:txBody>
      </p:sp>
      <p:sp>
        <p:nvSpPr>
          <p:cNvPr id="48" name="Oval 23"/>
          <p:cNvSpPr>
            <a:spLocks noChangeArrowheads="1"/>
          </p:cNvSpPr>
          <p:nvPr/>
        </p:nvSpPr>
        <p:spPr bwMode="auto">
          <a:xfrm>
            <a:off x="4624297" y="3486840"/>
            <a:ext cx="767741" cy="679117"/>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qu</a:t>
            </a:r>
          </a:p>
        </p:txBody>
      </p:sp>
      <p:sp>
        <p:nvSpPr>
          <p:cNvPr id="49" name="Oval 23"/>
          <p:cNvSpPr>
            <a:spLocks noChangeArrowheads="1"/>
          </p:cNvSpPr>
          <p:nvPr/>
        </p:nvSpPr>
        <p:spPr bwMode="auto">
          <a:xfrm>
            <a:off x="6893749" y="3517807"/>
            <a:ext cx="772561" cy="66165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cs typeface="Arial" panose="020B0604020202020204" pitchFamily="34" charset="0"/>
              </a:rPr>
              <a:t>gn</a:t>
            </a:r>
          </a:p>
        </p:txBody>
      </p:sp>
      <p:sp>
        <p:nvSpPr>
          <p:cNvPr id="50" name="Text Box 36"/>
          <p:cNvSpPr txBox="1">
            <a:spLocks noChangeArrowheads="1"/>
          </p:cNvSpPr>
          <p:nvPr/>
        </p:nvSpPr>
        <p:spPr bwMode="auto">
          <a:xfrm>
            <a:off x="3916612" y="6368564"/>
            <a:ext cx="250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le </a:t>
            </a:r>
            <a:r>
              <a:rPr lang="en-GB" sz="2800" b="1" dirty="0" err="1">
                <a:solidFill>
                  <a:prstClr val="black"/>
                </a:solidFill>
                <a:latin typeface="Calibri" panose="020F0502020204030204" pitchFamily="34" charset="0"/>
                <a:cs typeface="Arial" panose="020B0604020202020204" pitchFamily="34" charset="0"/>
              </a:rPr>
              <a:t>p</a:t>
            </a:r>
            <a:r>
              <a:rPr lang="en-GB" sz="2800" b="1" i="1" u="sng" dirty="0" err="1">
                <a:solidFill>
                  <a:srgbClr val="0000FF"/>
                </a:solidFill>
                <a:latin typeface="Calibri" panose="020F0502020204030204" pitchFamily="34" charset="0"/>
                <a:cs typeface="Arial" panose="020B0604020202020204" pitchFamily="34" charset="0"/>
              </a:rPr>
              <a:t>on</a:t>
            </a:r>
            <a:r>
              <a:rPr lang="en-GB" sz="2800" b="1" dirty="0" err="1">
                <a:solidFill>
                  <a:prstClr val="black"/>
                </a:solidFill>
                <a:latin typeface="Calibri" panose="020F0502020204030204" pitchFamily="34" charset="0"/>
                <a:cs typeface="Arial" panose="020B0604020202020204" pitchFamily="34" charset="0"/>
              </a:rPr>
              <a:t>t</a:t>
            </a:r>
            <a:endParaRPr lang="en-GB" sz="2800" b="1" u="sng" dirty="0">
              <a:solidFill>
                <a:prstClr val="black"/>
              </a:solidFill>
              <a:latin typeface="Calibri" panose="020F0502020204030204" pitchFamily="34" charset="0"/>
              <a:cs typeface="Times New Roman" panose="02020603050405020304" pitchFamily="18" charset="0"/>
            </a:endParaRPr>
          </a:p>
        </p:txBody>
      </p:sp>
      <p:sp>
        <p:nvSpPr>
          <p:cNvPr id="52" name="Oval 23"/>
          <p:cNvSpPr>
            <a:spLocks noChangeArrowheads="1"/>
          </p:cNvSpPr>
          <p:nvPr/>
        </p:nvSpPr>
        <p:spPr bwMode="auto">
          <a:xfrm>
            <a:off x="4637992" y="5179623"/>
            <a:ext cx="754046" cy="626969"/>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sz="4000" b="1">
                <a:solidFill>
                  <a:prstClr val="black"/>
                </a:solidFill>
                <a:latin typeface="AntigoniBd" pitchFamily="34" charset="0"/>
                <a:ea typeface="Batang" panose="02030600000101010101" pitchFamily="18" charset="-127"/>
              </a:rPr>
              <a:t>on</a:t>
            </a:r>
            <a:endParaRPr lang="en-GB" sz="4000" b="1">
              <a:solidFill>
                <a:prstClr val="black"/>
              </a:solidFill>
              <a:latin typeface="AntigoniBd" pitchFamily="34" charset="0"/>
              <a:ea typeface="Batang" panose="02030600000101010101" pitchFamily="18" charset="-127"/>
              <a:cs typeface="Arial" panose="020B0604020202020204" pitchFamily="34" charset="0"/>
            </a:endParaRPr>
          </a:p>
        </p:txBody>
      </p:sp>
      <p:sp>
        <p:nvSpPr>
          <p:cNvPr id="53" name="Text Box 36"/>
          <p:cNvSpPr txBox="1">
            <a:spLocks noChangeArrowheads="1"/>
          </p:cNvSpPr>
          <p:nvPr/>
        </p:nvSpPr>
        <p:spPr bwMode="auto">
          <a:xfrm>
            <a:off x="4360860" y="4661536"/>
            <a:ext cx="2195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dirty="0">
                <a:solidFill>
                  <a:prstClr val="black"/>
                </a:solidFill>
                <a:latin typeface="Calibri" panose="020F0502020204030204" pitchFamily="34" charset="0"/>
                <a:cs typeface="Arial" panose="020B0604020202020204" pitchFamily="34" charset="0"/>
              </a:rPr>
              <a:t>la </a:t>
            </a:r>
            <a:r>
              <a:rPr lang="en-GB" sz="2800" b="1" i="1" u="sng" dirty="0">
                <a:solidFill>
                  <a:srgbClr val="FF0000"/>
                </a:solidFill>
                <a:latin typeface="Calibri" panose="020F0502020204030204" pitchFamily="34" charset="0"/>
                <a:cs typeface="Arial" panose="020B0604020202020204" pitchFamily="34" charset="0"/>
              </a:rPr>
              <a:t>qu</a:t>
            </a:r>
            <a:r>
              <a:rPr lang="en-GB" sz="2800" b="1" dirty="0">
                <a:solidFill>
                  <a:prstClr val="black"/>
                </a:solidFill>
                <a:latin typeface="Calibri" panose="020F0502020204030204" pitchFamily="34" charset="0"/>
                <a:cs typeface="Arial" panose="020B0604020202020204" pitchFamily="34" charset="0"/>
              </a:rPr>
              <a:t>estion</a:t>
            </a:r>
            <a:endParaRPr lang="en-GB" sz="2800" b="1" u="sng" dirty="0">
              <a:solidFill>
                <a:prstClr val="black"/>
              </a:solidFill>
              <a:latin typeface="Calibri" panose="020F0502020204030204" pitchFamily="34" charset="0"/>
              <a:cs typeface="Times New Roman" panose="02020603050405020304" pitchFamily="18" charset="0"/>
            </a:endParaRPr>
          </a:p>
        </p:txBody>
      </p:sp>
      <p:pic>
        <p:nvPicPr>
          <p:cNvPr id="55" name="Picture 3" descr="mountain_clipart_9_1_"/>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18129" y="3594186"/>
            <a:ext cx="1280590" cy="11140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34331" y="5309473"/>
            <a:ext cx="1314835" cy="1229824"/>
          </a:xfrm>
          <a:prstGeom prst="rect">
            <a:avLst/>
          </a:prstGeom>
        </p:spPr>
      </p:pic>
    </p:spTree>
    <p:extLst>
      <p:ext uri="{BB962C8B-B14F-4D97-AF65-F5344CB8AC3E}">
        <p14:creationId xmlns:p14="http://schemas.microsoft.com/office/powerpoint/2010/main" val="1561584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AutoShape 6"/>
          <p:cNvSpPr>
            <a:spLocks noChangeArrowheads="1"/>
          </p:cNvSpPr>
          <p:nvPr/>
        </p:nvSpPr>
        <p:spPr bwMode="auto">
          <a:xfrm>
            <a:off x="499232" y="2487977"/>
            <a:ext cx="8351838" cy="1584325"/>
          </a:xfrm>
          <a:prstGeom prst="roundRect">
            <a:avLst>
              <a:gd name="adj" fmla="val 16667"/>
            </a:avLst>
          </a:prstGeom>
          <a:solidFill>
            <a:srgbClr val="0FA9AD"/>
          </a:solidFill>
          <a:ln w="76200">
            <a:solidFill>
              <a:schemeClr val="tx1"/>
            </a:solidFill>
          </a:ln>
          <a:extLst/>
        </p:spPr>
        <p:txBody>
          <a:bodyPr wrap="none" anchor="ctr"/>
          <a:lstStyle/>
          <a:p>
            <a:pPr>
              <a:defRPr/>
            </a:pPr>
            <a:endParaRPr lang="en-GB" kern="0" dirty="0">
              <a:solidFill>
                <a:srgbClr val="F4FEFE"/>
              </a:solidFill>
            </a:endParaRPr>
          </a:p>
        </p:txBody>
      </p:sp>
      <p:sp>
        <p:nvSpPr>
          <p:cNvPr id="12" name="Rectangle 11"/>
          <p:cNvSpPr/>
          <p:nvPr/>
        </p:nvSpPr>
        <p:spPr>
          <a:xfrm>
            <a:off x="728219" y="2437699"/>
            <a:ext cx="8323895" cy="1569660"/>
          </a:xfrm>
          <a:prstGeom prst="rect">
            <a:avLst/>
          </a:prstGeom>
        </p:spPr>
        <p:txBody>
          <a:bodyPr wrap="square">
            <a:spAutoFit/>
          </a:bodyPr>
          <a:lstStyle/>
          <a:p>
            <a:r>
              <a:rPr lang="en-GB" sz="4000" b="1" dirty="0" smtClean="0">
                <a:solidFill>
                  <a:srgbClr val="F4FEFE"/>
                </a:solidFill>
              </a:rPr>
              <a:t>4 </a:t>
            </a:r>
            <a:r>
              <a:rPr lang="en-GB" sz="2800" b="1" dirty="0" smtClean="0">
                <a:solidFill>
                  <a:srgbClr val="F4FEFE"/>
                </a:solidFill>
              </a:rPr>
              <a:t>Interaction language needs teaching.  Introduce key structures and encourage students to use and re-use them often</a:t>
            </a:r>
            <a:r>
              <a:rPr lang="en-GB" sz="2800" b="1" dirty="0" smtClean="0">
                <a:solidFill>
                  <a:srgbClr val="F4FEFE"/>
                </a:solidFill>
              </a:rPr>
              <a:t>.</a:t>
            </a:r>
            <a:endParaRPr lang="en-GB" sz="2800" b="1" dirty="0">
              <a:solidFill>
                <a:srgbClr val="F4FEFE"/>
              </a:solidFill>
            </a:endParaRPr>
          </a:p>
        </p:txBody>
      </p:sp>
      <p:sp>
        <p:nvSpPr>
          <p:cNvPr id="13" name="Rectangle 12"/>
          <p:cNvSpPr/>
          <p:nvPr/>
        </p:nvSpPr>
        <p:spPr>
          <a:xfrm>
            <a:off x="745219" y="6185365"/>
            <a:ext cx="9764448" cy="369332"/>
          </a:xfrm>
          <a:prstGeom prst="rect">
            <a:avLst/>
          </a:prstGeom>
        </p:spPr>
        <p:txBody>
          <a:bodyPr wrap="square">
            <a:spAutoFit/>
          </a:bodyPr>
          <a:lstStyle/>
          <a:p>
            <a:r>
              <a:rPr lang="en-GB" dirty="0" smtClean="0">
                <a:hlinkClick r:id="rId5"/>
              </a:rPr>
              <a:t>http://www.tes.co.uk/teaching-resource/German-Classroom-Display-6340641/</a:t>
            </a:r>
            <a:r>
              <a:rPr lang="en-GB" dirty="0" smtClean="0"/>
              <a:t> </a:t>
            </a:r>
            <a:endParaRPr lang="en-GB" dirty="0"/>
          </a:p>
        </p:txBody>
      </p:sp>
      <p:sp>
        <p:nvSpPr>
          <p:cNvPr id="14" name="Rectangle 13"/>
          <p:cNvSpPr/>
          <p:nvPr/>
        </p:nvSpPr>
        <p:spPr>
          <a:xfrm>
            <a:off x="766569" y="5594869"/>
            <a:ext cx="8261469" cy="369332"/>
          </a:xfrm>
          <a:prstGeom prst="rect">
            <a:avLst/>
          </a:prstGeom>
        </p:spPr>
        <p:txBody>
          <a:bodyPr wrap="square">
            <a:spAutoFit/>
          </a:bodyPr>
          <a:lstStyle/>
          <a:p>
            <a:r>
              <a:rPr lang="en-GB" dirty="0" smtClean="0">
                <a:hlinkClick r:id="rId6"/>
              </a:rPr>
              <a:t>http://www.tes.co.uk/teaching-resource/French-Classroom-Display-6336471/</a:t>
            </a:r>
            <a:r>
              <a:rPr lang="en-GB" dirty="0" smtClean="0"/>
              <a:t> </a:t>
            </a:r>
            <a:endParaRPr lang="en-GB" dirty="0"/>
          </a:p>
        </p:txBody>
      </p:sp>
      <p:sp>
        <p:nvSpPr>
          <p:cNvPr id="15" name="Rectangle 14"/>
          <p:cNvSpPr/>
          <p:nvPr/>
        </p:nvSpPr>
        <p:spPr>
          <a:xfrm>
            <a:off x="745219" y="5890117"/>
            <a:ext cx="8261469" cy="369332"/>
          </a:xfrm>
          <a:prstGeom prst="rect">
            <a:avLst/>
          </a:prstGeom>
        </p:spPr>
        <p:txBody>
          <a:bodyPr wrap="square">
            <a:spAutoFit/>
          </a:bodyPr>
          <a:lstStyle/>
          <a:p>
            <a:r>
              <a:rPr lang="en-GB" dirty="0" smtClean="0">
                <a:hlinkClick r:id="rId7"/>
              </a:rPr>
              <a:t>http://www.tes.co.uk/teaching-resource/Spanish-Classroom-Display-6336470/</a:t>
            </a:r>
            <a:r>
              <a:rPr lang="en-GB" dirty="0" smtClean="0"/>
              <a:t> </a:t>
            </a:r>
            <a:endParaRPr lang="en-GB" dirty="0"/>
          </a:p>
        </p:txBody>
      </p:sp>
      <p:pic>
        <p:nvPicPr>
          <p:cNvPr id="16" name="Picture 15"/>
          <p:cNvPicPr>
            <a:picLocks noChangeAspect="1"/>
          </p:cNvPicPr>
          <p:nvPr/>
        </p:nvPicPr>
        <p:blipFill>
          <a:blip r:embed="rId8"/>
          <a:stretch>
            <a:fillRect/>
          </a:stretch>
        </p:blipFill>
        <p:spPr>
          <a:xfrm>
            <a:off x="3579292" y="4260435"/>
            <a:ext cx="1799281" cy="1334434"/>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894" y="-388091"/>
            <a:ext cx="7876715" cy="3481118"/>
          </a:xfrm>
          <a:prstGeom prst="rect">
            <a:avLst/>
          </a:prstGeom>
        </p:spPr>
      </p:pic>
    </p:spTree>
    <p:extLst>
      <p:ext uri="{BB962C8B-B14F-4D97-AF65-F5344CB8AC3E}">
        <p14:creationId xmlns:p14="http://schemas.microsoft.com/office/powerpoint/2010/main" val="953766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GB" sz="4000" b="1" dirty="0" err="1">
                <a:solidFill>
                  <a:prstClr val="black"/>
                </a:solidFill>
                <a:latin typeface="Century Gothic" pitchFamily="34" charset="0"/>
              </a:rPr>
              <a:t>triste</a:t>
            </a:r>
            <a:endParaRPr lang="en-GB" sz="4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600" dirty="0">
                <a:ln w="11430"/>
                <a:solidFill>
                  <a:prstClr val="black"/>
                </a:solidFill>
                <a:latin typeface="Berlin Sans FB Demi" pitchFamily="34" charset="0"/>
              </a:rPr>
              <a:t>Je </a:t>
            </a:r>
            <a:r>
              <a:rPr lang="en-GB" sz="6600" dirty="0" err="1">
                <a:ln w="11430"/>
                <a:solidFill>
                  <a:prstClr val="black"/>
                </a:solidFill>
                <a:latin typeface="Berlin Sans FB Demi" pitchFamily="34" charset="0"/>
              </a:rPr>
              <a:t>suis</a:t>
            </a:r>
            <a:r>
              <a:rPr lang="en-GB" sz="6600" dirty="0">
                <a:ln w="11430"/>
                <a:solidFill>
                  <a:prstClr val="black"/>
                </a:solidFill>
                <a:latin typeface="Berlin Sans FB Demi" pitchFamily="34" charset="0"/>
              </a:rPr>
              <a:t>…</a:t>
            </a:r>
            <a:endParaRPr lang="en-GB" sz="48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70862"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00" y="1183922"/>
            <a:ext cx="1432694" cy="14326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261" y="1301116"/>
            <a:ext cx="1324147" cy="13701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4850904"/>
            <a:ext cx="1068751" cy="17237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971080"/>
            <a:ext cx="885844" cy="166583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6" y="5175640"/>
            <a:ext cx="1493719" cy="1493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424" y="5146995"/>
            <a:ext cx="2340495" cy="1427702"/>
          </a:xfrm>
          <a:prstGeom prst="rect">
            <a:avLst/>
          </a:prstGeom>
        </p:spPr>
      </p:pic>
      <p:sp>
        <p:nvSpPr>
          <p:cNvPr id="3" name="Rectangle 2"/>
          <p:cNvSpPr/>
          <p:nvPr/>
        </p:nvSpPr>
        <p:spPr>
          <a:xfrm>
            <a:off x="-810995" y="467961"/>
            <a:ext cx="4572000" cy="584775"/>
          </a:xfrm>
          <a:prstGeom prst="rect">
            <a:avLst/>
          </a:prstGeom>
        </p:spPr>
        <p:txBody>
          <a:bodyPr>
            <a:spAutoFit/>
          </a:bodyPr>
          <a:lstStyle/>
          <a:p>
            <a:pPr algn="ctr"/>
            <a:r>
              <a:rPr lang="en-GB" sz="3200" b="1" dirty="0">
                <a:solidFill>
                  <a:prstClr val="black"/>
                </a:solidFill>
                <a:latin typeface="Century Gothic" pitchFamily="34" charset="0"/>
              </a:rPr>
              <a:t>content(e)</a:t>
            </a:r>
            <a:endParaRPr lang="en-GB" sz="3200" b="1" dirty="0">
              <a:solidFill>
                <a:prstClr val="black"/>
              </a:solidFill>
              <a:latin typeface="Century Gothic" pitchFamily="34" charset="0"/>
            </a:endParaRPr>
          </a:p>
        </p:txBody>
      </p:sp>
      <p:sp>
        <p:nvSpPr>
          <p:cNvPr id="9" name="Rectangle 8"/>
          <p:cNvSpPr/>
          <p:nvPr/>
        </p:nvSpPr>
        <p:spPr>
          <a:xfrm>
            <a:off x="3637239" y="4355812"/>
            <a:ext cx="1941557" cy="584775"/>
          </a:xfrm>
          <a:prstGeom prst="rect">
            <a:avLst/>
          </a:prstGeom>
        </p:spPr>
        <p:txBody>
          <a:bodyPr wrap="none">
            <a:spAutoFit/>
          </a:bodyPr>
          <a:lstStyle/>
          <a:p>
            <a:pPr algn="ctr"/>
            <a:r>
              <a:rPr lang="en-GB" sz="3200" b="1" dirty="0" err="1">
                <a:solidFill>
                  <a:prstClr val="black"/>
                </a:solidFill>
                <a:latin typeface="Century Gothic" pitchFamily="34" charset="0"/>
              </a:rPr>
              <a:t>perdu</a:t>
            </a:r>
            <a:r>
              <a:rPr lang="en-GB" sz="3200" b="1" dirty="0">
                <a:solidFill>
                  <a:prstClr val="black"/>
                </a:solidFill>
                <a:latin typeface="Century Gothic" pitchFamily="34" charset="0"/>
              </a:rPr>
              <a:t>(e)</a:t>
            </a:r>
            <a:endParaRPr lang="en-GB" sz="3200" b="1" dirty="0">
              <a:solidFill>
                <a:prstClr val="black"/>
              </a:solidFill>
              <a:latin typeface="Century Gothic" pitchFamily="34" charset="0"/>
            </a:endParaRPr>
          </a:p>
        </p:txBody>
      </p:sp>
      <p:sp>
        <p:nvSpPr>
          <p:cNvPr id="25" name="Rectangle 24"/>
          <p:cNvSpPr/>
          <p:nvPr/>
        </p:nvSpPr>
        <p:spPr>
          <a:xfrm>
            <a:off x="-792088" y="4432756"/>
            <a:ext cx="4572000" cy="584775"/>
          </a:xfrm>
          <a:prstGeom prst="rect">
            <a:avLst/>
          </a:prstGeom>
        </p:spPr>
        <p:txBody>
          <a:bodyPr>
            <a:spAutoFit/>
          </a:bodyPr>
          <a:lstStyle/>
          <a:p>
            <a:pPr algn="ctr"/>
            <a:r>
              <a:rPr lang="en-GB" sz="3200" b="1" dirty="0" err="1">
                <a:solidFill>
                  <a:prstClr val="black"/>
                </a:solidFill>
                <a:latin typeface="Century Gothic" pitchFamily="34" charset="0"/>
              </a:rPr>
              <a:t>malade</a:t>
            </a:r>
            <a:endParaRPr lang="en-GB" sz="3200" b="1" dirty="0">
              <a:solidFill>
                <a:prstClr val="black"/>
              </a:solidFill>
              <a:latin typeface="Century Gothic" pitchFamily="34" charset="0"/>
            </a:endParaRPr>
          </a:p>
        </p:txBody>
      </p:sp>
      <p:sp>
        <p:nvSpPr>
          <p:cNvPr id="26" name="Rectangle 25"/>
          <p:cNvSpPr/>
          <p:nvPr/>
        </p:nvSpPr>
        <p:spPr>
          <a:xfrm>
            <a:off x="2339752" y="380571"/>
            <a:ext cx="4572000" cy="584775"/>
          </a:xfrm>
          <a:prstGeom prst="rect">
            <a:avLst/>
          </a:prstGeom>
        </p:spPr>
        <p:txBody>
          <a:bodyPr>
            <a:spAutoFit/>
          </a:bodyPr>
          <a:lstStyle/>
          <a:p>
            <a:pPr algn="ctr"/>
            <a:r>
              <a:rPr lang="en-GB" sz="3200" b="1" dirty="0" err="1">
                <a:solidFill>
                  <a:prstClr val="black"/>
                </a:solidFill>
                <a:latin typeface="Century Gothic" pitchFamily="34" charset="0"/>
              </a:rPr>
              <a:t>fatigué</a:t>
            </a:r>
            <a:r>
              <a:rPr lang="en-GB" sz="3200" b="1" dirty="0">
                <a:solidFill>
                  <a:prstClr val="black"/>
                </a:solidFill>
                <a:latin typeface="Century Gothic" pitchFamily="34" charset="0"/>
              </a:rPr>
              <a:t>(e)</a:t>
            </a:r>
            <a:endParaRPr lang="en-GB" sz="3200" b="1" dirty="0">
              <a:solidFill>
                <a:prstClr val="black"/>
              </a:solidFill>
              <a:latin typeface="Century Gothic" pitchFamily="34" charset="0"/>
            </a:endParaRPr>
          </a:p>
        </p:txBody>
      </p:sp>
      <p:sp>
        <p:nvSpPr>
          <p:cNvPr id="27" name="Rectangle 26"/>
          <p:cNvSpPr/>
          <p:nvPr/>
        </p:nvSpPr>
        <p:spPr>
          <a:xfrm>
            <a:off x="5400600" y="380570"/>
            <a:ext cx="4572000" cy="954107"/>
          </a:xfrm>
          <a:prstGeom prst="rect">
            <a:avLst/>
          </a:prstGeom>
        </p:spPr>
        <p:txBody>
          <a:bodyPr>
            <a:spAutoFit/>
          </a:bodyPr>
          <a:lstStyle/>
          <a:p>
            <a:pPr algn="ctr"/>
            <a:r>
              <a:rPr lang="en-GB" sz="2800" b="1" dirty="0">
                <a:solidFill>
                  <a:prstClr val="black"/>
                </a:solidFill>
                <a:latin typeface="Century Gothic" pitchFamily="34" charset="0"/>
              </a:rPr>
              <a:t>l</a:t>
            </a:r>
            <a:r>
              <a:rPr lang="en-GB" sz="2800" b="1" dirty="0">
                <a:solidFill>
                  <a:prstClr val="black"/>
                </a:solidFill>
                <a:latin typeface="Century Gothic" pitchFamily="34" charset="0"/>
              </a:rPr>
              <a:t>e </a:t>
            </a:r>
            <a:r>
              <a:rPr lang="en-GB" sz="2800" b="1" dirty="0" err="1">
                <a:solidFill>
                  <a:prstClr val="black"/>
                </a:solidFill>
                <a:latin typeface="Century Gothic" pitchFamily="34" charset="0"/>
              </a:rPr>
              <a:t>meilleur</a:t>
            </a:r>
            <a:r>
              <a:rPr lang="en-GB" sz="2800" b="1" dirty="0">
                <a:solidFill>
                  <a:prstClr val="black"/>
                </a:solidFill>
                <a:latin typeface="Century Gothic" pitchFamily="34" charset="0"/>
              </a:rPr>
              <a:t>/ </a:t>
            </a:r>
            <a:br>
              <a:rPr lang="en-GB" sz="2800" b="1" dirty="0">
                <a:solidFill>
                  <a:prstClr val="black"/>
                </a:solidFill>
                <a:latin typeface="Century Gothic" pitchFamily="34" charset="0"/>
              </a:rPr>
            </a:br>
            <a:r>
              <a:rPr lang="en-GB" sz="2800" b="1" dirty="0">
                <a:solidFill>
                  <a:prstClr val="black"/>
                </a:solidFill>
                <a:latin typeface="Century Gothic" pitchFamily="34" charset="0"/>
              </a:rPr>
              <a:t>la </a:t>
            </a:r>
            <a:r>
              <a:rPr lang="en-GB" sz="2800" b="1" dirty="0" err="1">
                <a:solidFill>
                  <a:prstClr val="black"/>
                </a:solidFill>
                <a:latin typeface="Century Gothic" pitchFamily="34" charset="0"/>
              </a:rPr>
              <a:t>meilleure</a:t>
            </a:r>
            <a:r>
              <a:rPr lang="en-GB" sz="2800" b="1" dirty="0">
                <a:solidFill>
                  <a:prstClr val="black"/>
                </a:solidFill>
                <a:latin typeface="Century Gothic" pitchFamily="34" charset="0"/>
              </a:rPr>
              <a:t>!</a:t>
            </a:r>
            <a:endParaRPr lang="en-GB" sz="2800" b="1" dirty="0">
              <a:solidFill>
                <a:prstClr val="black"/>
              </a:solidFill>
              <a:latin typeface="Century Gothic" pitchFamily="34" charset="0"/>
            </a:endParaRPr>
          </a:p>
        </p:txBody>
      </p:sp>
    </p:spTree>
    <p:extLst>
      <p:ext uri="{BB962C8B-B14F-4D97-AF65-F5344CB8AC3E}">
        <p14:creationId xmlns:p14="http://schemas.microsoft.com/office/powerpoint/2010/main" val="599956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Je </a:t>
            </a:r>
            <a:r>
              <a:rPr lang="en-GB" sz="6000" dirty="0" err="1">
                <a:ln w="11430"/>
                <a:solidFill>
                  <a:prstClr val="black"/>
                </a:solidFill>
                <a:latin typeface="Berlin Sans FB Demi" pitchFamily="34" charset="0"/>
              </a:rPr>
              <a:t>peux</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travailler</a:t>
            </a:r>
            <a:r>
              <a:rPr lang="en-GB" sz="2800" b="1" dirty="0">
                <a:solidFill>
                  <a:prstClr val="black"/>
                </a:solidFill>
                <a:latin typeface="Century Gothic" pitchFamily="34" charset="0"/>
              </a:rPr>
              <a:t> avec…?</a:t>
            </a:r>
            <a:endParaRPr lang="en-GB" sz="2800" b="1" dirty="0">
              <a:solidFill>
                <a:prstClr val="black"/>
              </a:solidFill>
              <a:latin typeface="Century Gothic" pitchFamily="34" charset="0"/>
            </a:endParaRP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utiliser</a:t>
            </a:r>
            <a:r>
              <a:rPr lang="en-GB" sz="2800" b="1" dirty="0">
                <a:solidFill>
                  <a:prstClr val="black"/>
                </a:solidFill>
                <a:latin typeface="Century Gothic" pitchFamily="34" charset="0"/>
              </a:rPr>
              <a:t> un </a:t>
            </a:r>
            <a:r>
              <a:rPr lang="en-GB" sz="2800" b="1" dirty="0" err="1">
                <a:solidFill>
                  <a:prstClr val="black"/>
                </a:solidFill>
                <a:latin typeface="Century Gothic" pitchFamily="34" charset="0"/>
              </a:rPr>
              <a:t>dictionnaire</a:t>
            </a:r>
            <a:r>
              <a:rPr lang="en-GB" sz="2800" b="1" dirty="0">
                <a:solidFill>
                  <a:prstClr val="black"/>
                </a:solidFill>
                <a:latin typeface="Century Gothic" pitchFamily="34" charset="0"/>
              </a:rPr>
              <a:t>?</a:t>
            </a:r>
            <a:endParaRPr lang="en-GB" sz="2800" b="1" dirty="0">
              <a:solidFill>
                <a:prstClr val="black"/>
              </a:solidFill>
              <a:latin typeface="Century Gothic" pitchFamily="34" charset="0"/>
            </a:endParaRPr>
          </a:p>
        </p:txBody>
      </p:sp>
      <p:sp>
        <p:nvSpPr>
          <p:cNvPr id="10" name="Rectangle 9"/>
          <p:cNvSpPr/>
          <p:nvPr/>
        </p:nvSpPr>
        <p:spPr>
          <a:xfrm>
            <a:off x="135040" y="4293096"/>
            <a:ext cx="2852784" cy="954107"/>
          </a:xfrm>
          <a:prstGeom prst="rect">
            <a:avLst/>
          </a:prstGeom>
        </p:spPr>
        <p:txBody>
          <a:bodyPr wrap="square">
            <a:spAutoFit/>
          </a:bodyPr>
          <a:lstStyle/>
          <a:p>
            <a:pPr algn="ctr"/>
            <a:r>
              <a:rPr lang="en-GB" sz="2800" b="1" dirty="0" err="1">
                <a:solidFill>
                  <a:prstClr val="black"/>
                </a:solidFill>
                <a:latin typeface="Century Gothic" pitchFamily="34" charset="0"/>
              </a:rPr>
              <a:t>aller</a:t>
            </a:r>
            <a:r>
              <a:rPr lang="en-GB" sz="2800" b="1" dirty="0">
                <a:solidFill>
                  <a:prstClr val="black"/>
                </a:solidFill>
                <a:latin typeface="Century Gothic" pitchFamily="34" charset="0"/>
              </a:rPr>
              <a:t> aux toilettes?</a:t>
            </a:r>
            <a:endParaRPr lang="en-GB" sz="2800" b="1" dirty="0">
              <a:solidFill>
                <a:prstClr val="black"/>
              </a:solidFill>
              <a:latin typeface="Century Gothic" pitchFamily="34" charset="0"/>
            </a:endParaRPr>
          </a:p>
        </p:txBody>
      </p:sp>
      <p:sp>
        <p:nvSpPr>
          <p:cNvPr id="35" name="Rectangle 34"/>
          <p:cNvSpPr/>
          <p:nvPr/>
        </p:nvSpPr>
        <p:spPr>
          <a:xfrm>
            <a:off x="6372200" y="260648"/>
            <a:ext cx="2520280" cy="1384995"/>
          </a:xfrm>
          <a:prstGeom prst="rect">
            <a:avLst/>
          </a:prstGeom>
        </p:spPr>
        <p:txBody>
          <a:bodyPr wrap="square">
            <a:spAutoFit/>
          </a:bodyPr>
          <a:lstStyle/>
          <a:p>
            <a:pPr algn="ctr">
              <a:defRPr/>
            </a:pPr>
            <a:r>
              <a:rPr lang="en-GB" sz="2800" b="1" dirty="0">
                <a:solidFill>
                  <a:prstClr val="black"/>
                </a:solidFill>
                <a:latin typeface="Century Gothic" pitchFamily="34" charset="0"/>
              </a:rPr>
              <a:t>consulter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vocabulaire</a:t>
            </a:r>
            <a:r>
              <a:rPr lang="en-GB" sz="2800" b="1" dirty="0">
                <a:solidFill>
                  <a:srgbClr val="002060"/>
                </a:solidFill>
                <a:latin typeface="Century Gothic" pitchFamily="34" charset="0"/>
              </a:rPr>
              <a:t>?</a:t>
            </a:r>
            <a:endParaRPr lang="en-GB" sz="2800" b="1" dirty="0">
              <a:solidFill>
                <a:srgbClr val="002060"/>
              </a:solidFill>
              <a:latin typeface="Century Gothic" pitchFamily="34" charset="0"/>
            </a:endParaRPr>
          </a:p>
        </p:txBody>
      </p:sp>
      <p:sp>
        <p:nvSpPr>
          <p:cNvPr id="11" name="Rectangle 10"/>
          <p:cNvSpPr/>
          <p:nvPr/>
        </p:nvSpPr>
        <p:spPr>
          <a:xfrm>
            <a:off x="370522" y="404664"/>
            <a:ext cx="2329270" cy="1077218"/>
          </a:xfrm>
          <a:prstGeom prst="rect">
            <a:avLst/>
          </a:prstGeom>
        </p:spPr>
        <p:txBody>
          <a:bodyPr wrap="square">
            <a:spAutoFit/>
          </a:bodyPr>
          <a:lstStyle/>
          <a:p>
            <a:pPr algn="ctr"/>
            <a:r>
              <a:rPr lang="en-GB" sz="3200" b="1" dirty="0" err="1">
                <a:solidFill>
                  <a:prstClr val="black"/>
                </a:solidFill>
                <a:latin typeface="Century Gothic" pitchFamily="34" charset="0"/>
              </a:rPr>
              <a:t>m’asseoir</a:t>
            </a:r>
            <a:r>
              <a:rPr lang="en-GB" sz="3200" b="1" dirty="0">
                <a:solidFill>
                  <a:prstClr val="black"/>
                </a:solidFill>
                <a:latin typeface="Century Gothic" pitchFamily="34" charset="0"/>
              </a:rPr>
              <a:t> </a:t>
            </a:r>
            <a:r>
              <a:rPr lang="en-GB" sz="3200" b="1" dirty="0" err="1">
                <a:solidFill>
                  <a:prstClr val="black"/>
                </a:solidFill>
                <a:latin typeface="Century Gothic" pitchFamily="34" charset="0"/>
              </a:rPr>
              <a:t>là</a:t>
            </a:r>
            <a:r>
              <a:rPr lang="en-GB" sz="3200" b="1" dirty="0">
                <a:solidFill>
                  <a:prstClr val="black"/>
                </a:solidFill>
                <a:latin typeface="Century Gothic" pitchFamily="34" charset="0"/>
              </a:rPr>
              <a:t>?</a:t>
            </a:r>
            <a:endParaRPr lang="en-GB" sz="3200" b="1" dirty="0">
              <a:solidFill>
                <a:prstClr val="black"/>
              </a:solidFill>
              <a:latin typeface="Century Gothic" pitchFamily="34" charset="0"/>
            </a:endParaRPr>
          </a:p>
        </p:txBody>
      </p:sp>
      <p:sp>
        <p:nvSpPr>
          <p:cNvPr id="12" name="Rectangle 11"/>
          <p:cNvSpPr/>
          <p:nvPr/>
        </p:nvSpPr>
        <p:spPr>
          <a:xfrm>
            <a:off x="3588593" y="260648"/>
            <a:ext cx="2038846" cy="1200329"/>
          </a:xfrm>
          <a:prstGeom prst="rect">
            <a:avLst/>
          </a:prstGeom>
        </p:spPr>
        <p:txBody>
          <a:bodyPr wrap="square">
            <a:spAutoFit/>
          </a:bodyPr>
          <a:lstStyle/>
          <a:p>
            <a:pPr algn="ctr"/>
            <a:r>
              <a:rPr lang="en-GB" sz="2400" b="1" dirty="0" err="1">
                <a:solidFill>
                  <a:prstClr val="black"/>
                </a:solidFill>
                <a:latin typeface="Century Gothic" pitchFamily="34" charset="0"/>
              </a:rPr>
              <a:t>aller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mon</a:t>
            </a:r>
            <a:r>
              <a:rPr lang="en-GB" sz="2400" b="1" dirty="0">
                <a:solidFill>
                  <a:prstClr val="black"/>
                </a:solidFill>
                <a:latin typeface="Century Gothic" pitchFamily="34" charset="0"/>
              </a:rPr>
              <a:t> </a:t>
            </a:r>
            <a:r>
              <a:rPr lang="en-GB" sz="2400" b="1" dirty="0" err="1">
                <a:solidFill>
                  <a:prstClr val="black"/>
                </a:solidFill>
                <a:latin typeface="Century Gothic" pitchFamily="34" charset="0"/>
              </a:rPr>
              <a:t>cours</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musique</a:t>
            </a:r>
            <a:r>
              <a:rPr lang="en-GB" sz="2400" b="1" dirty="0">
                <a:solidFill>
                  <a:prstClr val="black"/>
                </a:solidFill>
                <a:latin typeface="Century Gothic" pitchFamily="34" charset="0"/>
              </a:rPr>
              <a:t>?</a:t>
            </a:r>
            <a:endParaRPr lang="en-GB" sz="2400" b="1" dirty="0">
              <a:solidFill>
                <a:prstClr val="black"/>
              </a:solidFill>
              <a:latin typeface="Century Gothic" pitchFamily="34" charset="0"/>
            </a:endParaRPr>
          </a:p>
        </p:txBody>
      </p:sp>
      <p:pic>
        <p:nvPicPr>
          <p:cNvPr id="2" name="Picture 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2431" y="5247203"/>
            <a:ext cx="1362183" cy="1362183"/>
          </a:xfrm>
          <a:prstGeom prst="rect">
            <a:avLst/>
          </a:prstGeom>
        </p:spPr>
      </p:pic>
    </p:spTree>
    <p:extLst>
      <p:ext uri="{BB962C8B-B14F-4D97-AF65-F5344CB8AC3E}">
        <p14:creationId xmlns:p14="http://schemas.microsoft.com/office/powerpoint/2010/main" val="42244613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a:ln w="11430"/>
                <a:solidFill>
                  <a:prstClr val="black"/>
                </a:solidFill>
                <a:latin typeface="Berlin Sans FB Demi" pitchFamily="34" charset="0"/>
              </a:rPr>
              <a:t>Il </a:t>
            </a:r>
            <a:r>
              <a:rPr lang="en-GB" sz="5400" dirty="0" err="1">
                <a:ln w="11430"/>
                <a:solidFill>
                  <a:prstClr val="black"/>
                </a:solidFill>
                <a:latin typeface="Berlin Sans FB Demi" pitchFamily="34" charset="0"/>
              </a:rPr>
              <a:t>faut</a:t>
            </a:r>
            <a:r>
              <a:rPr lang="en-GB" sz="5400" dirty="0">
                <a:ln w="11430"/>
                <a:solidFill>
                  <a:prstClr val="black"/>
                </a:solidFill>
                <a:latin typeface="Berlin Sans FB Demi" pitchFamily="34" charset="0"/>
              </a:rPr>
              <a:t>…</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55594" y="365755"/>
            <a:ext cx="1872208" cy="830997"/>
          </a:xfrm>
          <a:prstGeom prst="rect">
            <a:avLst/>
          </a:prstGeom>
          <a:noFill/>
        </p:spPr>
        <p:txBody>
          <a:bodyPr wrap="square" rtlCol="0">
            <a:spAutoFit/>
          </a:bodyPr>
          <a:lstStyle/>
          <a:p>
            <a:pPr algn="ctr"/>
            <a:r>
              <a:rPr lang="en-GB" sz="2400" b="1" dirty="0" err="1">
                <a:solidFill>
                  <a:prstClr val="black"/>
                </a:solidFill>
                <a:latin typeface="Century Gothic" pitchFamily="34" charset="0"/>
              </a:rPr>
              <a:t>travailler</a:t>
            </a:r>
            <a:r>
              <a:rPr lang="en-GB" sz="2400" b="1" dirty="0">
                <a:solidFill>
                  <a:prstClr val="black"/>
                </a:solidFill>
                <a:latin typeface="Century Gothic" pitchFamily="34" charset="0"/>
              </a:rPr>
              <a:t> à </a:t>
            </a:r>
            <a:r>
              <a:rPr lang="en-GB" sz="2400" b="1" dirty="0" err="1">
                <a:solidFill>
                  <a:prstClr val="black"/>
                </a:solidFill>
                <a:latin typeface="Century Gothic" pitchFamily="34" charset="0"/>
              </a:rPr>
              <a:t>deux</a:t>
            </a:r>
            <a:r>
              <a:rPr lang="en-GB" sz="2400" b="1" dirty="0">
                <a:solidFill>
                  <a:prstClr val="black"/>
                </a:solidFill>
                <a:latin typeface="Century Gothic" pitchFamily="34" charset="0"/>
              </a:rPr>
              <a:t>?</a:t>
            </a:r>
            <a:endParaRPr lang="en-GB" sz="1200" b="1" dirty="0">
              <a:solidFill>
                <a:prstClr val="black"/>
              </a:solidFill>
              <a:latin typeface="Century Gothic" pitchFamily="34" charset="0"/>
            </a:endParaRPr>
          </a:p>
        </p:txBody>
      </p:sp>
      <p:sp>
        <p:nvSpPr>
          <p:cNvPr id="26" name="TextBox 25"/>
          <p:cNvSpPr txBox="1"/>
          <p:nvPr/>
        </p:nvSpPr>
        <p:spPr>
          <a:xfrm>
            <a:off x="3547846" y="469121"/>
            <a:ext cx="2248290" cy="1015663"/>
          </a:xfrm>
          <a:prstGeom prst="rect">
            <a:avLst/>
          </a:prstGeom>
          <a:noFill/>
        </p:spPr>
        <p:txBody>
          <a:bodyPr wrap="square" rtlCol="0">
            <a:spAutoFit/>
          </a:bodyPr>
          <a:lstStyle/>
          <a:p>
            <a:pPr algn="ctr"/>
            <a:r>
              <a:rPr lang="en-GB" sz="3600" b="1" dirty="0" err="1">
                <a:solidFill>
                  <a:prstClr val="black"/>
                </a:solidFill>
                <a:latin typeface="Century Gothic" pitchFamily="34" charset="0"/>
              </a:rPr>
              <a:t>écrire</a:t>
            </a:r>
            <a:r>
              <a:rPr lang="en-GB" sz="3600" b="1" dirty="0">
                <a:solidFill>
                  <a:prstClr val="black"/>
                </a:solidFill>
                <a:latin typeface="Century Gothic" pitchFamily="34" charset="0"/>
              </a:rPr>
              <a:t>?</a:t>
            </a:r>
            <a:endParaRPr lang="en-GB" sz="3600" b="1" dirty="0">
              <a:solidFill>
                <a:prstClr val="black"/>
              </a:solidFill>
              <a:latin typeface="Century Gothic" pitchFamily="34" charset="0"/>
            </a:endParaRPr>
          </a:p>
          <a:p>
            <a:endParaRPr lang="en-GB" sz="2400" dirty="0">
              <a:solidFill>
                <a:prstClr val="black"/>
              </a:solidFill>
            </a:endParaRPr>
          </a:p>
        </p:txBody>
      </p:sp>
      <p:sp>
        <p:nvSpPr>
          <p:cNvPr id="27" name="TextBox 26"/>
          <p:cNvSpPr txBox="1"/>
          <p:nvPr/>
        </p:nvSpPr>
        <p:spPr>
          <a:xfrm>
            <a:off x="6380040" y="300572"/>
            <a:ext cx="2448272" cy="861774"/>
          </a:xfrm>
          <a:prstGeom prst="rect">
            <a:avLst/>
          </a:prstGeom>
          <a:noFill/>
        </p:spPr>
        <p:txBody>
          <a:bodyPr wrap="square" rtlCol="0">
            <a:spAutoFit/>
          </a:bodyPr>
          <a:lstStyle/>
          <a:p>
            <a:pPr algn="ctr"/>
            <a:r>
              <a:rPr lang="en-GB" sz="2800" b="1" dirty="0" err="1">
                <a:solidFill>
                  <a:prstClr val="black"/>
                </a:solidFill>
                <a:latin typeface="Century Gothic" pitchFamily="34" charset="0"/>
              </a:rPr>
              <a:t>parler</a:t>
            </a:r>
            <a:r>
              <a:rPr lang="en-GB" sz="3200" b="1" dirty="0">
                <a:solidFill>
                  <a:prstClr val="black"/>
                </a:solidFill>
                <a:latin typeface="Century Gothic" pitchFamily="34" charset="0"/>
              </a:rPr>
              <a:t>?</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412124" y="4430142"/>
            <a:ext cx="2448272" cy="1231106"/>
          </a:xfrm>
          <a:prstGeom prst="rect">
            <a:avLst/>
          </a:prstGeom>
          <a:noFill/>
        </p:spPr>
        <p:txBody>
          <a:bodyPr wrap="square" rtlCol="0">
            <a:spAutoFit/>
          </a:bodyPr>
          <a:lstStyle/>
          <a:p>
            <a:pPr algn="ctr"/>
            <a:r>
              <a:rPr lang="en-GB" sz="2800" b="1" dirty="0" err="1">
                <a:solidFill>
                  <a:prstClr val="black"/>
                </a:solidFill>
                <a:latin typeface="Century Gothic" pitchFamily="34" charset="0"/>
              </a:rPr>
              <a:t>vous</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donner</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nos</a:t>
            </a:r>
            <a:r>
              <a:rPr lang="en-GB" sz="2800" b="1" dirty="0">
                <a:solidFill>
                  <a:prstClr val="black"/>
                </a:solidFill>
                <a:latin typeface="Century Gothic" pitchFamily="34" charset="0"/>
              </a:rPr>
              <a:t> cahiers?</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459796" y="4417948"/>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coller</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0" y="1093244"/>
            <a:ext cx="875855" cy="1269356"/>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9938" y="1095566"/>
            <a:ext cx="875855" cy="12693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748" y="1093244"/>
            <a:ext cx="1490038" cy="133952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3242"/>
          <a:stretch/>
        </p:blipFill>
        <p:spPr>
          <a:xfrm>
            <a:off x="6672928" y="836712"/>
            <a:ext cx="1811386" cy="16487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1964" y="4941168"/>
            <a:ext cx="695879" cy="156572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558" y="5244382"/>
            <a:ext cx="806919" cy="142171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2011" y="5461941"/>
            <a:ext cx="634266" cy="58775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66" y="4842277"/>
            <a:ext cx="1283236" cy="1827083"/>
          </a:xfrm>
          <a:prstGeom prst="rect">
            <a:avLst/>
          </a:prstGeom>
        </p:spPr>
      </p:pic>
      <p:sp>
        <p:nvSpPr>
          <p:cNvPr id="32" name="TextBox 31"/>
          <p:cNvSpPr txBox="1"/>
          <p:nvPr/>
        </p:nvSpPr>
        <p:spPr>
          <a:xfrm>
            <a:off x="251545" y="4365104"/>
            <a:ext cx="2592263" cy="461665"/>
          </a:xfrm>
          <a:prstGeom prst="rect">
            <a:avLst/>
          </a:prstGeom>
          <a:noFill/>
        </p:spPr>
        <p:txBody>
          <a:bodyPr wrap="square" rtlCol="0">
            <a:spAutoFit/>
          </a:bodyPr>
          <a:lstStyle/>
          <a:p>
            <a:pPr algn="ctr"/>
            <a:r>
              <a:rPr lang="en-GB" sz="2400" b="1" dirty="0" err="1">
                <a:solidFill>
                  <a:prstClr val="black"/>
                </a:solidFill>
                <a:latin typeface="Century Gothic" pitchFamily="34" charset="0"/>
              </a:rPr>
              <a:t>mémoriser</a:t>
            </a:r>
            <a:r>
              <a:rPr lang="en-GB" sz="2400" b="1" dirty="0">
                <a:solidFill>
                  <a:prstClr val="black"/>
                </a:solidFill>
                <a:latin typeface="Century Gothic" pitchFamily="34" charset="0"/>
              </a:rPr>
              <a:t>?</a:t>
            </a:r>
            <a:endParaRPr lang="en-GB" sz="1100" b="1" dirty="0">
              <a:solidFill>
                <a:prstClr val="black"/>
              </a:solidFill>
              <a:latin typeface="Century Gothic"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68" y="5045695"/>
            <a:ext cx="572367" cy="566643"/>
          </a:xfrm>
          <a:prstGeom prst="rect">
            <a:avLst/>
          </a:prstGeom>
        </p:spPr>
      </p:pic>
      <p:sp>
        <p:nvSpPr>
          <p:cNvPr id="10" name="Down Arrow 9"/>
          <p:cNvSpPr/>
          <p:nvPr/>
        </p:nvSpPr>
        <p:spPr>
          <a:xfrm>
            <a:off x="1651756" y="4725144"/>
            <a:ext cx="304074" cy="529171"/>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Plus 10"/>
          <p:cNvSpPr/>
          <p:nvPr/>
        </p:nvSpPr>
        <p:spPr>
          <a:xfrm>
            <a:off x="1315131" y="116234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941211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4800" dirty="0" err="1">
                <a:ln w="11430"/>
                <a:solidFill>
                  <a:prstClr val="black"/>
                </a:solidFill>
                <a:latin typeface="Berlin Sans FB Demi" pitchFamily="34" charset="0"/>
              </a:rPr>
              <a:t>Pouvez</a:t>
            </a:r>
            <a:r>
              <a:rPr lang="en-GB" sz="4800" dirty="0" err="1">
                <a:ln w="11430"/>
                <a:solidFill>
                  <a:prstClr val="black"/>
                </a:solidFill>
                <a:latin typeface="Berlin Sans FB Demi" pitchFamily="34" charset="0"/>
              </a:rPr>
              <a:t>-</a:t>
            </a:r>
            <a:r>
              <a:rPr lang="en-GB" sz="4800" dirty="0" err="1">
                <a:ln w="11430"/>
                <a:solidFill>
                  <a:prstClr val="black"/>
                </a:solidFill>
                <a:latin typeface="Berlin Sans FB Demi" pitchFamily="34" charset="0"/>
              </a:rPr>
              <a:t>vous</a:t>
            </a:r>
            <a:r>
              <a:rPr lang="en-GB" sz="4800" dirty="0">
                <a:ln w="11430"/>
                <a:solidFill>
                  <a:prstClr val="black"/>
                </a:solidFill>
                <a:latin typeface="Berlin Sans FB Demi" pitchFamily="34" charset="0"/>
              </a:rPr>
              <a:t>…</a:t>
            </a:r>
            <a:endParaRPr lang="en-GB" sz="36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9647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251520" y="436748"/>
            <a:ext cx="2576246" cy="446276"/>
          </a:xfrm>
          <a:prstGeom prst="rect">
            <a:avLst/>
          </a:prstGeom>
          <a:noFill/>
        </p:spPr>
        <p:txBody>
          <a:bodyPr wrap="square" rtlCol="0">
            <a:spAutoFit/>
          </a:bodyPr>
          <a:lstStyle/>
          <a:p>
            <a:pPr algn="ctr"/>
            <a:r>
              <a:rPr lang="en-GB" sz="2300" b="1" dirty="0" err="1">
                <a:solidFill>
                  <a:prstClr val="black"/>
                </a:solidFill>
                <a:latin typeface="Century Gothic" pitchFamily="34" charset="0"/>
              </a:rPr>
              <a:t>répéter</a:t>
            </a:r>
            <a:r>
              <a:rPr lang="en-GB" sz="2300" b="1" dirty="0">
                <a:solidFill>
                  <a:prstClr val="black"/>
                </a:solidFill>
                <a:latin typeface="Century Gothic" pitchFamily="34" charset="0"/>
              </a:rPr>
              <a:t>?</a:t>
            </a:r>
            <a:endParaRPr lang="en-GB" sz="2300" b="1" dirty="0">
              <a:solidFill>
                <a:prstClr val="black"/>
              </a:solidFill>
              <a:latin typeface="Century Gothic" pitchFamily="34" charset="0"/>
            </a:endParaRPr>
          </a:p>
        </p:txBody>
      </p:sp>
      <p:sp>
        <p:nvSpPr>
          <p:cNvPr id="26" name="TextBox 25"/>
          <p:cNvSpPr txBox="1"/>
          <p:nvPr/>
        </p:nvSpPr>
        <p:spPr>
          <a:xfrm>
            <a:off x="3507922" y="388693"/>
            <a:ext cx="2248290"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parler</a:t>
            </a:r>
            <a:r>
              <a:rPr lang="en-GB" sz="2400" b="1" dirty="0">
                <a:solidFill>
                  <a:prstClr val="black"/>
                </a:solidFill>
                <a:latin typeface="Century Gothic" pitchFamily="34" charset="0"/>
              </a:rPr>
              <a:t> plus </a:t>
            </a:r>
            <a:r>
              <a:rPr lang="en-GB" sz="2400" b="1" dirty="0" err="1">
                <a:solidFill>
                  <a:prstClr val="black"/>
                </a:solidFill>
                <a:latin typeface="Century Gothic" pitchFamily="34" charset="0"/>
              </a:rPr>
              <a:t>lentement</a:t>
            </a:r>
            <a:r>
              <a:rPr lang="en-GB" sz="2400" b="1" dirty="0">
                <a:solidFill>
                  <a:prstClr val="black"/>
                </a:solidFill>
                <a:latin typeface="Century Gothic" pitchFamily="34" charset="0"/>
              </a:rPr>
              <a:t>?</a:t>
            </a:r>
            <a:endParaRPr lang="en-GB" sz="24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04664"/>
            <a:ext cx="2448272" cy="1107996"/>
          </a:xfrm>
          <a:prstGeom prst="rect">
            <a:avLst/>
          </a:prstGeom>
          <a:noFill/>
        </p:spPr>
        <p:txBody>
          <a:bodyPr wrap="square" rtlCol="0">
            <a:spAutoFit/>
          </a:bodyPr>
          <a:lstStyle/>
          <a:p>
            <a:pPr algn="ctr"/>
            <a:r>
              <a:rPr lang="en-GB" sz="2400" b="1" dirty="0" err="1">
                <a:solidFill>
                  <a:prstClr val="black"/>
                </a:solidFill>
                <a:latin typeface="Century Gothic" pitchFamily="34" charset="0"/>
              </a:rPr>
              <a:t>donner</a:t>
            </a:r>
            <a:r>
              <a:rPr lang="en-GB" sz="2400" b="1" dirty="0">
                <a:solidFill>
                  <a:prstClr val="black"/>
                </a:solidFill>
                <a:latin typeface="Century Gothic" pitchFamily="34" charset="0"/>
              </a:rPr>
              <a:t> un </a:t>
            </a:r>
            <a:r>
              <a:rPr lang="en-GB" sz="2400" b="1" dirty="0" err="1">
                <a:solidFill>
                  <a:prstClr val="black"/>
                </a:solidFill>
                <a:latin typeface="Century Gothic" pitchFamily="34" charset="0"/>
              </a:rPr>
              <a:t>exemple</a:t>
            </a:r>
            <a:r>
              <a:rPr lang="en-GB" sz="2400" b="1" dirty="0">
                <a:solidFill>
                  <a:prstClr val="black"/>
                </a:solidFill>
                <a:latin typeface="Century Gothic" pitchFamily="34" charset="0"/>
              </a:rPr>
              <a:t>?</a:t>
            </a:r>
            <a:endParaRPr lang="en-GB" sz="24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428981"/>
            <a:ext cx="2448272" cy="800219"/>
          </a:xfrm>
          <a:prstGeom prst="rect">
            <a:avLst/>
          </a:prstGeom>
          <a:noFill/>
        </p:spPr>
        <p:txBody>
          <a:bodyPr wrap="square" rtlCol="0">
            <a:spAutoFit/>
          </a:bodyPr>
          <a:lstStyle/>
          <a:p>
            <a:pPr algn="ctr"/>
            <a:r>
              <a:rPr lang="en-GB" sz="2800" b="1" dirty="0">
                <a:solidFill>
                  <a:prstClr val="black"/>
                </a:solidFill>
                <a:latin typeface="Century Gothic" pitchFamily="34" charset="0"/>
              </a:rPr>
              <a:t>lire </a:t>
            </a:r>
            <a:r>
              <a:rPr lang="en-GB" sz="2800" b="1" dirty="0" err="1">
                <a:solidFill>
                  <a:prstClr val="black"/>
                </a:solidFill>
                <a:latin typeface="Century Gothic" pitchFamily="34" charset="0"/>
              </a:rPr>
              <a:t>ça</a:t>
            </a:r>
            <a:r>
              <a:rPr lang="en-GB" sz="2800" b="1" dirty="0">
                <a:solidFill>
                  <a:prstClr val="black"/>
                </a:solidFill>
                <a:latin typeface="Century Gothic" pitchFamily="34" charset="0"/>
              </a:rPr>
              <a:t>?</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31847" y="4365104"/>
            <a:ext cx="2568381" cy="954107"/>
          </a:xfrm>
          <a:prstGeom prst="rect">
            <a:avLst/>
          </a:prstGeom>
          <a:noFill/>
        </p:spPr>
        <p:txBody>
          <a:bodyPr wrap="square" rtlCol="0">
            <a:spAutoFit/>
          </a:bodyPr>
          <a:lstStyle/>
          <a:p>
            <a:pPr algn="ctr"/>
            <a:r>
              <a:rPr lang="en-GB" sz="2800" b="1" dirty="0">
                <a:solidFill>
                  <a:prstClr val="black"/>
                </a:solidFill>
                <a:latin typeface="Century Gothic" pitchFamily="34" charset="0"/>
              </a:rPr>
              <a:t>signer </a:t>
            </a:r>
            <a:r>
              <a:rPr lang="en-GB" sz="2800" b="1" dirty="0" err="1">
                <a:solidFill>
                  <a:prstClr val="black"/>
                </a:solidFill>
                <a:latin typeface="Century Gothic" pitchFamily="34" charset="0"/>
              </a:rPr>
              <a:t>mon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mérite</a:t>
            </a:r>
            <a:r>
              <a:rPr lang="en-GB" sz="2800" b="1" dirty="0">
                <a:solidFill>
                  <a:prstClr val="black"/>
                </a:solidFill>
                <a:latin typeface="Century Gothic" pitchFamily="34" charset="0"/>
              </a:rPr>
              <a:t>?</a:t>
            </a:r>
            <a:endParaRPr lang="en-GB" b="1" dirty="0">
              <a:solidFill>
                <a:prstClr val="black"/>
              </a:solidFill>
              <a:latin typeface="Century Gothic" pitchFamily="34" charset="0"/>
            </a:endParaRPr>
          </a:p>
        </p:txBody>
      </p:sp>
      <p:sp>
        <p:nvSpPr>
          <p:cNvPr id="31" name="TextBox 30"/>
          <p:cNvSpPr txBox="1"/>
          <p:nvPr/>
        </p:nvSpPr>
        <p:spPr>
          <a:xfrm>
            <a:off x="235503" y="4417948"/>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m’aider</a:t>
            </a:r>
            <a:r>
              <a:rPr lang="en-GB" sz="2800" b="1" dirty="0">
                <a:solidFill>
                  <a:prstClr val="black"/>
                </a:solidFill>
                <a:latin typeface="Century Gothic" pitchFamily="34" charset="0"/>
              </a:rPr>
              <a:t>?</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467" y="1102606"/>
            <a:ext cx="807161" cy="1447998"/>
          </a:xfrm>
          <a:prstGeom prst="rect">
            <a:avLst/>
          </a:prstGeom>
          <a:solidFill>
            <a:schemeClr val="bg1"/>
          </a:solidFill>
        </p:spPr>
      </p:pic>
      <p:sp>
        <p:nvSpPr>
          <p:cNvPr id="6" name="Rounded Rectangular Callout 5"/>
          <p:cNvSpPr/>
          <p:nvPr/>
        </p:nvSpPr>
        <p:spPr>
          <a:xfrm>
            <a:off x="235503" y="989730"/>
            <a:ext cx="937048" cy="434804"/>
          </a:xfrm>
          <a:prstGeom prst="wedgeRoundRectCallout">
            <a:avLst>
              <a:gd name="adj1" fmla="val 42510"/>
              <a:gd name="adj2" fmla="val 981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endParaRPr lang="en-GB" sz="2000" b="1" dirty="0">
              <a:solidFill>
                <a:prstClr val="black"/>
              </a:solidFill>
            </a:endParaRPr>
          </a:p>
        </p:txBody>
      </p:sp>
      <p:sp>
        <p:nvSpPr>
          <p:cNvPr id="35" name="Rounded Rectangular Callout 34"/>
          <p:cNvSpPr/>
          <p:nvPr/>
        </p:nvSpPr>
        <p:spPr>
          <a:xfrm>
            <a:off x="1858634" y="980728"/>
            <a:ext cx="937048" cy="443805"/>
          </a:xfrm>
          <a:prstGeom prst="wedgeRoundRectCallout">
            <a:avLst>
              <a:gd name="adj1" fmla="val -51649"/>
              <a:gd name="adj2" fmla="val 10138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p>
        </p:txBody>
      </p:sp>
      <p:sp>
        <p:nvSpPr>
          <p:cNvPr id="37" name="Rounded Rectangular Callout 36"/>
          <p:cNvSpPr/>
          <p:nvPr/>
        </p:nvSpPr>
        <p:spPr>
          <a:xfrm>
            <a:off x="682624" y="1914076"/>
            <a:ext cx="937048" cy="434804"/>
          </a:xfrm>
          <a:prstGeom prst="wedgeRoundRectCallout">
            <a:avLst>
              <a:gd name="adj1" fmla="val 11694"/>
              <a:gd name="adj2" fmla="val -1269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prstClr val="black"/>
                </a:solidFill>
              </a:rPr>
              <a:t>Salut</a:t>
            </a:r>
            <a:r>
              <a:rPr lang="en-GB" sz="2000" b="1" dirty="0">
                <a:solidFill>
                  <a:prstClr val="black"/>
                </a:solidFill>
              </a:rPr>
              <a:t>!</a:t>
            </a:r>
            <a:endParaRPr lang="en-GB" sz="2000" b="1" dirty="0">
              <a:solidFill>
                <a:prstClr val="black"/>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374" y="1196752"/>
            <a:ext cx="1344650" cy="7126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055" y="1960439"/>
            <a:ext cx="783025" cy="532457"/>
          </a:xfrm>
          <a:prstGeom prst="rect">
            <a:avLst/>
          </a:prstGeom>
        </p:spPr>
      </p:pic>
      <p:sp>
        <p:nvSpPr>
          <p:cNvPr id="9" name="Rounded Rectangular Callout 8"/>
          <p:cNvSpPr/>
          <p:nvPr/>
        </p:nvSpPr>
        <p:spPr>
          <a:xfrm>
            <a:off x="5004048" y="1315144"/>
            <a:ext cx="896180" cy="457672"/>
          </a:xfrm>
          <a:prstGeom prst="wedgeRoundRectCallout">
            <a:avLst>
              <a:gd name="adj1" fmla="val -76791"/>
              <a:gd name="adj2" fmla="val 16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Bonjour</a:t>
            </a:r>
            <a:endParaRPr lang="en-GB" sz="1600" dirty="0">
              <a:solidFill>
                <a:prstClr val="black"/>
              </a:solidFill>
            </a:endParaRPr>
          </a:p>
        </p:txBody>
      </p:sp>
      <p:sp>
        <p:nvSpPr>
          <p:cNvPr id="38" name="Rounded Rectangular Callout 37"/>
          <p:cNvSpPr/>
          <p:nvPr/>
        </p:nvSpPr>
        <p:spPr>
          <a:xfrm>
            <a:off x="3779912" y="2018675"/>
            <a:ext cx="624905" cy="330205"/>
          </a:xfrm>
          <a:prstGeom prst="wedgeRoundRectCallout">
            <a:avLst>
              <a:gd name="adj1" fmla="val 70616"/>
              <a:gd name="adj2" fmla="val 60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prstClr val="black"/>
                </a:solidFill>
              </a:rPr>
              <a:t>Ça</a:t>
            </a:r>
            <a:r>
              <a:rPr lang="en-GB" sz="1200" dirty="0">
                <a:solidFill>
                  <a:prstClr val="black"/>
                </a:solidFill>
              </a:rPr>
              <a:t> </a:t>
            </a:r>
            <a:r>
              <a:rPr lang="en-GB" sz="1200" dirty="0" err="1">
                <a:solidFill>
                  <a:prstClr val="black"/>
                </a:solidFill>
              </a:rPr>
              <a:t>va</a:t>
            </a:r>
            <a:r>
              <a:rPr lang="en-GB" sz="1200" dirty="0">
                <a:solidFill>
                  <a:prstClr val="black"/>
                </a:solidFill>
              </a:rPr>
              <a:t>?</a:t>
            </a:r>
            <a:endParaRPr lang="en-GB" sz="1200" dirty="0">
              <a:solidFill>
                <a:prstClr val="black"/>
              </a:solidFill>
            </a:endParaRPr>
          </a:p>
        </p:txBody>
      </p:sp>
      <p:sp>
        <p:nvSpPr>
          <p:cNvPr id="39" name="TextBox 3"/>
          <p:cNvSpPr txBox="1">
            <a:spLocks noChangeArrowheads="1"/>
          </p:cNvSpPr>
          <p:nvPr/>
        </p:nvSpPr>
        <p:spPr bwMode="auto">
          <a:xfrm>
            <a:off x="6372200" y="1340768"/>
            <a:ext cx="26638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2300" dirty="0">
                <a:solidFill>
                  <a:prstClr val="black"/>
                </a:solidFill>
                <a:latin typeface="Lucida Handwriting" pitchFamily="66" charset="0"/>
              </a:rPr>
              <a:t>e</a:t>
            </a:r>
            <a:r>
              <a:rPr lang="en-GB" sz="2300" dirty="0" smtClean="0">
                <a:solidFill>
                  <a:prstClr val="black"/>
                </a:solidFill>
                <a:latin typeface="Lucida Handwriting" pitchFamily="66" charset="0"/>
              </a:rPr>
              <a:t>x: </a:t>
            </a:r>
            <a:r>
              <a:rPr lang="en-GB" sz="2300" dirty="0" err="1" smtClean="0">
                <a:solidFill>
                  <a:prstClr val="black"/>
                </a:solidFill>
                <a:latin typeface="Lucida Handwriting" pitchFamily="66" charset="0"/>
              </a:rPr>
              <a:t>J’adore</a:t>
            </a:r>
            <a:r>
              <a:rPr lang="en-GB" sz="2300" dirty="0" smtClean="0">
                <a:solidFill>
                  <a:prstClr val="black"/>
                </a:solidFill>
                <a:latin typeface="Lucida Handwriting" pitchFamily="66" charset="0"/>
              </a:rPr>
              <a:t> la </a:t>
            </a:r>
            <a:r>
              <a:rPr lang="en-GB" sz="2300" dirty="0" err="1" smtClean="0">
                <a:solidFill>
                  <a:prstClr val="black"/>
                </a:solidFill>
                <a:latin typeface="Lucida Handwriting" pitchFamily="66" charset="0"/>
              </a:rPr>
              <a:t>musique</a:t>
            </a:r>
            <a:r>
              <a:rPr lang="en-GB" sz="2300" dirty="0" smtClean="0">
                <a:solidFill>
                  <a:prstClr val="black"/>
                </a:solidFill>
                <a:latin typeface="Lucida Handwriting" pitchFamily="66" charset="0"/>
              </a:rPr>
              <a:t>!</a:t>
            </a:r>
            <a:endParaRPr lang="en-GB" sz="2300" dirty="0">
              <a:solidFill>
                <a:prstClr val="black"/>
              </a:solidFill>
              <a:latin typeface="Lucida Handwriting" pitchFamily="66" charset="0"/>
            </a:endParaRP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2" y="4948438"/>
            <a:ext cx="1136760" cy="1546825"/>
          </a:xfrm>
          <a:prstGeom prst="rect">
            <a:avLst/>
          </a:prstGeom>
        </p:spPr>
      </p:pic>
      <p:pic>
        <p:nvPicPr>
          <p:cNvPr id="43" name="Picture 5"/>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59746" y="5229200"/>
            <a:ext cx="12763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5-Point Star 43"/>
          <p:cNvSpPr/>
          <p:nvPr/>
        </p:nvSpPr>
        <p:spPr>
          <a:xfrm>
            <a:off x="3659063" y="5369942"/>
            <a:ext cx="701675" cy="66198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41" name="Picture 2" descr="https://encrypted-tbn3.gstatic.com/images?q=tbn:ANd9GcTE5ZsxMlkDZA_v-Sza8ypHMt9ZxsdqwSp5tfolK1yIbKPO_Q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018" y="4924375"/>
            <a:ext cx="150177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5916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C’était</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587678" y="262389"/>
            <a:ext cx="1872208"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facile</a:t>
            </a:r>
            <a:endParaRPr lang="en-GB" b="1" dirty="0">
              <a:solidFill>
                <a:prstClr val="black"/>
              </a:solidFill>
              <a:latin typeface="Century Gothic" pitchFamily="34" charset="0"/>
            </a:endParaRPr>
          </a:p>
        </p:txBody>
      </p:sp>
      <p:sp>
        <p:nvSpPr>
          <p:cNvPr id="26" name="TextBox 25"/>
          <p:cNvSpPr txBox="1"/>
          <p:nvPr/>
        </p:nvSpPr>
        <p:spPr>
          <a:xfrm>
            <a:off x="3491880" y="324525"/>
            <a:ext cx="2248290"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difficile</a:t>
            </a:r>
            <a:endParaRPr lang="en-GB" sz="28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372200" y="476672"/>
            <a:ext cx="2448272" cy="1200329"/>
          </a:xfrm>
          <a:prstGeom prst="rect">
            <a:avLst/>
          </a:prstGeom>
          <a:noFill/>
        </p:spPr>
        <p:txBody>
          <a:bodyPr wrap="square" rtlCol="0">
            <a:spAutoFit/>
          </a:bodyPr>
          <a:lstStyle/>
          <a:p>
            <a:pPr algn="ctr"/>
            <a:r>
              <a:rPr lang="en-GB" sz="4400" b="1" dirty="0">
                <a:solidFill>
                  <a:prstClr val="black"/>
                </a:solidFill>
                <a:latin typeface="Century Gothic" pitchFamily="34" charset="0"/>
              </a:rPr>
              <a:t>p</a:t>
            </a:r>
            <a:r>
              <a:rPr lang="en-GB" sz="4400" b="1" dirty="0">
                <a:solidFill>
                  <a:prstClr val="black"/>
                </a:solidFill>
                <a:latin typeface="Century Gothic" pitchFamily="34" charset="0"/>
              </a:rPr>
              <a:t>as mal</a:t>
            </a:r>
            <a:endParaRPr lang="en-GB" sz="4400" b="1" dirty="0">
              <a:solidFill>
                <a:prstClr val="black"/>
              </a:solidFill>
              <a:latin typeface="Century Gothic" pitchFamily="34" charset="0"/>
            </a:endParaRPr>
          </a:p>
          <a:p>
            <a:endParaRPr lang="en-GB" sz="2800" dirty="0">
              <a:solidFill>
                <a:prstClr val="black"/>
              </a:solidFill>
            </a:endParaRPr>
          </a:p>
        </p:txBody>
      </p:sp>
      <p:sp>
        <p:nvSpPr>
          <p:cNvPr id="29" name="TextBox 28"/>
          <p:cNvSpPr txBox="1"/>
          <p:nvPr/>
        </p:nvSpPr>
        <p:spPr>
          <a:xfrm>
            <a:off x="6412124" y="4500989"/>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a</a:t>
            </a:r>
            <a:r>
              <a:rPr lang="en-GB" sz="2800" b="1" dirty="0" err="1">
                <a:solidFill>
                  <a:prstClr val="black"/>
                </a:solidFill>
                <a:latin typeface="Century Gothic" pitchFamily="34" charset="0"/>
              </a:rPr>
              <a:t>ffreux</a:t>
            </a:r>
            <a:r>
              <a:rPr lang="en-GB" sz="2800" b="1" dirty="0">
                <a:solidFill>
                  <a:prstClr val="black"/>
                </a:solidFill>
                <a:latin typeface="Century Gothic" pitchFamily="34" charset="0"/>
              </a:rPr>
              <a:t>!</a:t>
            </a:r>
            <a:endParaRPr lang="en-GB" sz="20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387788" y="4642973"/>
            <a:ext cx="2536322"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ennuyeux</a:t>
            </a:r>
            <a:endParaRPr lang="en-GB" b="1" dirty="0">
              <a:solidFill>
                <a:prstClr val="black"/>
              </a:solidFill>
              <a:latin typeface="Century Gothic" pitchFamily="34" charset="0"/>
            </a:endParaRPr>
          </a:p>
        </p:txBody>
      </p:sp>
      <p:sp>
        <p:nvSpPr>
          <p:cNvPr id="31" name="TextBox 30"/>
          <p:cNvSpPr txBox="1"/>
          <p:nvPr/>
        </p:nvSpPr>
        <p:spPr>
          <a:xfrm>
            <a:off x="179512" y="4294837"/>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rigolo</a:t>
            </a:r>
            <a:r>
              <a:rPr lang="en-GB" sz="3200" b="1" dirty="0">
                <a:solidFill>
                  <a:prstClr val="black"/>
                </a:solidFill>
                <a:latin typeface="Century Gothic" pitchFamily="34" charset="0"/>
              </a:rPr>
              <a:t>!</a:t>
            </a:r>
            <a:endParaRPr lang="en-GB" sz="1400" b="1" dirty="0">
              <a:solidFill>
                <a:prstClr val="black"/>
              </a:solidFill>
              <a:latin typeface="Century Gothic"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856455"/>
            <a:ext cx="1512168" cy="17323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1010256"/>
            <a:ext cx="1299326" cy="11737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0092" y="5150151"/>
            <a:ext cx="1011930" cy="1431159"/>
          </a:xfrm>
          <a:prstGeom prst="rect">
            <a:avLst/>
          </a:prstGeom>
        </p:spPr>
      </p:pic>
      <p:sp>
        <p:nvSpPr>
          <p:cNvPr id="6" name="Oval Callout 5"/>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entury Gothic" pitchFamily="34" charset="0"/>
              </a:rPr>
              <a:t>Ha </a:t>
            </a:r>
            <a:r>
              <a:rPr lang="en-GB" b="1" dirty="0" err="1">
                <a:solidFill>
                  <a:prstClr val="black"/>
                </a:solidFill>
                <a:latin typeface="Century Gothic" pitchFamily="34" charset="0"/>
              </a:rPr>
              <a:t>ha</a:t>
            </a:r>
            <a:r>
              <a:rPr lang="en-GB" b="1" dirty="0">
                <a:solidFill>
                  <a:prstClr val="black"/>
                </a:solidFill>
                <a:latin typeface="Century Gothic" pitchFamily="34" charset="0"/>
              </a:rPr>
              <a:t> ha</a:t>
            </a:r>
            <a:r>
              <a:rPr lang="en-GB" b="1" dirty="0">
                <a:solidFill>
                  <a:prstClr val="black"/>
                </a:solidFill>
              </a:rPr>
              <a:t>!</a:t>
            </a:r>
            <a:endParaRPr lang="en-GB" b="1" dirty="0">
              <a:solidFill>
                <a:prstClr val="black"/>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5085184"/>
            <a:ext cx="1268434" cy="1409371"/>
          </a:xfrm>
          <a:prstGeom prst="rect">
            <a:avLst/>
          </a:prstGeom>
        </p:spPr>
      </p:pic>
      <p:sp>
        <p:nvSpPr>
          <p:cNvPr id="32" name="TextBox 31"/>
          <p:cNvSpPr txBox="1"/>
          <p:nvPr/>
        </p:nvSpPr>
        <p:spPr>
          <a:xfrm rot="20443909">
            <a:off x="-659692" y="2634878"/>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très</a:t>
            </a:r>
            <a:endParaRPr lang="en-GB" sz="1600" b="1" dirty="0">
              <a:solidFill>
                <a:prstClr val="black"/>
              </a:solidFill>
              <a:latin typeface="Century Gothic" pitchFamily="34" charset="0"/>
            </a:endParaRPr>
          </a:p>
        </p:txBody>
      </p:sp>
      <p:sp>
        <p:nvSpPr>
          <p:cNvPr id="34" name="TextBox 33"/>
          <p:cNvSpPr txBox="1"/>
          <p:nvPr/>
        </p:nvSpPr>
        <p:spPr>
          <a:xfrm rot="20443909">
            <a:off x="7078579" y="246194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assez</a:t>
            </a:r>
            <a:endParaRPr lang="en-GB" sz="1400" b="1" dirty="0">
              <a:solidFill>
                <a:prstClr val="black"/>
              </a:solidFill>
              <a:latin typeface="Century Gothic" pitchFamily="34" charset="0"/>
            </a:endParaRPr>
          </a:p>
        </p:txBody>
      </p:sp>
      <p:sp>
        <p:nvSpPr>
          <p:cNvPr id="35" name="TextBox 34"/>
          <p:cNvSpPr txBox="1"/>
          <p:nvPr/>
        </p:nvSpPr>
        <p:spPr>
          <a:xfrm rot="20443909">
            <a:off x="7054310" y="3406561"/>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peu</a:t>
            </a:r>
            <a:endParaRPr lang="en-GB" sz="1600" b="1" dirty="0">
              <a:solidFill>
                <a:prstClr val="black"/>
              </a:solidFill>
              <a:latin typeface="Century Gothic" pitchFamily="34" charset="0"/>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94301">
            <a:off x="6999264" y="1449509"/>
            <a:ext cx="1461168" cy="871830"/>
          </a:xfrm>
          <a:prstGeom prst="rect">
            <a:avLst/>
          </a:prstGeom>
        </p:spPr>
      </p:pic>
    </p:spTree>
    <p:extLst>
      <p:ext uri="{BB962C8B-B14F-4D97-AF65-F5344CB8AC3E}">
        <p14:creationId xmlns:p14="http://schemas.microsoft.com/office/powerpoint/2010/main" val="2329026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5400" dirty="0" err="1">
                <a:ln w="11430"/>
                <a:solidFill>
                  <a:prstClr val="black"/>
                </a:solidFill>
                <a:latin typeface="Berlin Sans FB Demi" pitchFamily="34" charset="0"/>
              </a:rPr>
              <a:t>J’ai</a:t>
            </a:r>
            <a:r>
              <a:rPr lang="en-GB" sz="5400" dirty="0">
                <a:ln w="11430"/>
                <a:solidFill>
                  <a:prstClr val="black"/>
                </a:solidFill>
                <a:latin typeface="Berlin Sans FB Demi" pitchFamily="34" charset="0"/>
              </a:rPr>
              <a:t> / Je </a:t>
            </a:r>
            <a:r>
              <a:rPr lang="en-GB" sz="5400" dirty="0" err="1">
                <a:ln w="11430"/>
                <a:solidFill>
                  <a:prstClr val="black"/>
                </a:solidFill>
                <a:latin typeface="Berlin Sans FB Demi" pitchFamily="34" charset="0"/>
              </a:rPr>
              <a:t>n’ai</a:t>
            </a:r>
            <a:r>
              <a:rPr lang="en-GB" sz="5400" dirty="0">
                <a:ln w="11430"/>
                <a:solidFill>
                  <a:prstClr val="black"/>
                </a:solidFill>
                <a:latin typeface="Berlin Sans FB Demi" pitchFamily="34" charset="0"/>
              </a:rPr>
              <a:t> pas…</a:t>
            </a:r>
            <a:endParaRPr lang="en-GB" sz="40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23528" y="260648"/>
            <a:ext cx="222438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fini</a:t>
            </a:r>
            <a:endParaRPr lang="en-GB" sz="1600" b="1" dirty="0">
              <a:solidFill>
                <a:prstClr val="black"/>
              </a:solidFill>
              <a:latin typeface="Century Gothic" pitchFamily="34" charset="0"/>
            </a:endParaRPr>
          </a:p>
        </p:txBody>
      </p:sp>
      <p:sp>
        <p:nvSpPr>
          <p:cNvPr id="26" name="TextBox 25"/>
          <p:cNvSpPr txBox="1"/>
          <p:nvPr/>
        </p:nvSpPr>
        <p:spPr>
          <a:xfrm>
            <a:off x="3331847" y="404664"/>
            <a:ext cx="2536297"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gagné</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oublié</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516216" y="4077072"/>
            <a:ext cx="2160240" cy="1384995"/>
          </a:xfrm>
          <a:prstGeom prst="rect">
            <a:avLst/>
          </a:prstGeom>
          <a:noFill/>
        </p:spPr>
        <p:txBody>
          <a:bodyPr wrap="square" rtlCol="0">
            <a:spAutoFit/>
          </a:bodyPr>
          <a:lstStyle/>
          <a:p>
            <a:pPr algn="ctr"/>
            <a:r>
              <a:rPr lang="en-GB" sz="3200" b="1" dirty="0" err="1">
                <a:solidFill>
                  <a:prstClr val="black"/>
                </a:solidFill>
                <a:latin typeface="Century Gothic" pitchFamily="34" charset="0"/>
              </a:rPr>
              <a:t>mon</a:t>
            </a:r>
            <a:r>
              <a:rPr lang="en-GB" sz="3200" b="1" dirty="0">
                <a:solidFill>
                  <a:prstClr val="black"/>
                </a:solidFill>
                <a:latin typeface="Century Gothic" pitchFamily="34" charset="0"/>
              </a:rPr>
              <a:t> cahier</a:t>
            </a:r>
            <a:endParaRPr lang="en-GB" sz="3200" b="1" dirty="0">
              <a:solidFill>
                <a:prstClr val="black"/>
              </a:solidFill>
              <a:latin typeface="Century Gothic" pitchFamily="34" charset="0"/>
            </a:endParaRPr>
          </a:p>
          <a:p>
            <a:endParaRPr lang="en-GB" sz="2000" dirty="0">
              <a:solidFill>
                <a:prstClr val="black"/>
              </a:solidFill>
            </a:endParaRPr>
          </a:p>
        </p:txBody>
      </p:sp>
      <p:sp>
        <p:nvSpPr>
          <p:cNvPr id="30" name="TextBox 29"/>
          <p:cNvSpPr txBox="1"/>
          <p:nvPr/>
        </p:nvSpPr>
        <p:spPr>
          <a:xfrm>
            <a:off x="3483871" y="4293096"/>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compris</a:t>
            </a:r>
            <a:endParaRPr lang="en-GB" b="1" dirty="0">
              <a:solidFill>
                <a:prstClr val="black"/>
              </a:solidFill>
              <a:latin typeface="Century Gothic" pitchFamily="34" charset="0"/>
            </a:endParaRPr>
          </a:p>
        </p:txBody>
      </p:sp>
      <p:sp>
        <p:nvSpPr>
          <p:cNvPr id="31" name="TextBox 30"/>
          <p:cNvSpPr txBox="1"/>
          <p:nvPr/>
        </p:nvSpPr>
        <p:spPr>
          <a:xfrm>
            <a:off x="235503" y="4293096"/>
            <a:ext cx="2592263" cy="584775"/>
          </a:xfrm>
          <a:prstGeom prst="rect">
            <a:avLst/>
          </a:prstGeom>
          <a:noFill/>
        </p:spPr>
        <p:txBody>
          <a:bodyPr wrap="square" rtlCol="0">
            <a:spAutoFit/>
          </a:bodyPr>
          <a:lstStyle/>
          <a:p>
            <a:pPr algn="ctr"/>
            <a:r>
              <a:rPr lang="en-GB" sz="3200" b="1" dirty="0" err="1">
                <a:solidFill>
                  <a:prstClr val="black"/>
                </a:solidFill>
                <a:latin typeface="Century Gothic" pitchFamily="34" charset="0"/>
              </a:rPr>
              <a:t>perdu</a:t>
            </a:r>
            <a:endParaRPr lang="en-GB" sz="1400" b="1" dirty="0">
              <a:solidFill>
                <a:prstClr val="black"/>
              </a:solidFill>
              <a:latin typeface="Century Gothic" pitchFamily="34" charset="0"/>
            </a:endParaRPr>
          </a:p>
        </p:txBody>
      </p:sp>
      <p:pic>
        <p:nvPicPr>
          <p:cNvPr id="1028" name="Picture 4" descr="Raised Fist Clip 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879" y="764704"/>
            <a:ext cx="2032241" cy="20322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975994"/>
            <a:ext cx="952897" cy="153693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2845">
            <a:off x="7822121" y="906272"/>
            <a:ext cx="1036858" cy="697018"/>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349" y="5079010"/>
            <a:ext cx="1411989" cy="130844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r="8321" b="18094"/>
          <a:stretch/>
        </p:blipFill>
        <p:spPr>
          <a:xfrm rot="19986009" flipH="1">
            <a:off x="591326" y="793432"/>
            <a:ext cx="1867661" cy="141049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437" y="5149891"/>
            <a:ext cx="2186869" cy="147010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9795" y="4845532"/>
            <a:ext cx="916261" cy="1679812"/>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291" y="4930500"/>
            <a:ext cx="773639" cy="773639"/>
          </a:xfrm>
          <a:prstGeom prst="rect">
            <a:avLst/>
          </a:prstGeom>
        </p:spPr>
      </p:pic>
    </p:spTree>
    <p:extLst>
      <p:ext uri="{BB962C8B-B14F-4D97-AF65-F5344CB8AC3E}">
        <p14:creationId xmlns:p14="http://schemas.microsoft.com/office/powerpoint/2010/main" val="16099188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err="1">
                <a:ln w="11430"/>
                <a:solidFill>
                  <a:prstClr val="black"/>
                </a:solidFill>
                <a:latin typeface="Berlin Sans FB Demi" pitchFamily="34" charset="0"/>
              </a:rPr>
              <a:t>J’ai</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sp>
        <p:nvSpPr>
          <p:cNvPr id="25" name="TextBox 24"/>
          <p:cNvSpPr txBox="1"/>
          <p:nvPr/>
        </p:nvSpPr>
        <p:spPr>
          <a:xfrm>
            <a:off x="399455" y="461543"/>
            <a:ext cx="2224383" cy="584775"/>
          </a:xfrm>
          <a:prstGeom prst="rect">
            <a:avLst/>
          </a:prstGeom>
          <a:noFill/>
        </p:spPr>
        <p:txBody>
          <a:bodyPr wrap="square" rtlCol="0">
            <a:spAutoFit/>
          </a:bodyPr>
          <a:lstStyle/>
          <a:p>
            <a:pPr algn="ctr"/>
            <a:r>
              <a:rPr lang="en-GB" sz="3200" b="1" dirty="0">
                <a:solidFill>
                  <a:prstClr val="black"/>
                </a:solidFill>
                <a:latin typeface="Century Gothic" pitchFamily="34" charset="0"/>
              </a:rPr>
              <a:t>tout bon!</a:t>
            </a:r>
            <a:endParaRPr lang="en-GB" sz="1600" b="1" dirty="0">
              <a:solidFill>
                <a:prstClr val="black"/>
              </a:solidFill>
              <a:latin typeface="Century Gothic" pitchFamily="34" charset="0"/>
            </a:endParaRPr>
          </a:p>
        </p:txBody>
      </p:sp>
      <p:sp>
        <p:nvSpPr>
          <p:cNvPr id="26" name="TextBox 25"/>
          <p:cNvSpPr txBox="1"/>
          <p:nvPr/>
        </p:nvSpPr>
        <p:spPr>
          <a:xfrm>
            <a:off x="3331847" y="130567"/>
            <a:ext cx="2536297" cy="1354217"/>
          </a:xfrm>
          <a:prstGeom prst="rect">
            <a:avLst/>
          </a:prstGeom>
          <a:noFill/>
        </p:spPr>
        <p:txBody>
          <a:bodyPr wrap="square" rtlCol="0">
            <a:spAutoFit/>
          </a:bodyPr>
          <a:lstStyle/>
          <a:p>
            <a:pPr algn="ctr"/>
            <a:r>
              <a:rPr lang="en-GB" sz="3200" b="1" dirty="0">
                <a:solidFill>
                  <a:prstClr val="black"/>
                </a:solidFill>
                <a:latin typeface="Century Gothic" pitchFamily="34" charset="0"/>
              </a:rPr>
              <a:t>un </a:t>
            </a:r>
            <a:r>
              <a:rPr lang="en-GB" sz="3200" b="1" dirty="0" err="1">
                <a:solidFill>
                  <a:prstClr val="black"/>
                </a:solidFill>
                <a:latin typeface="Century Gothic" pitchFamily="34" charset="0"/>
              </a:rPr>
              <a:t>problème</a:t>
            </a:r>
            <a:endParaRPr lang="en-GB" sz="3200" b="1" dirty="0">
              <a:solidFill>
                <a:prstClr val="black"/>
              </a:solidFill>
              <a:latin typeface="Century Gothic" pitchFamily="34" charset="0"/>
            </a:endParaRPr>
          </a:p>
          <a:p>
            <a:endParaRPr lang="en-GB" dirty="0">
              <a:solidFill>
                <a:prstClr val="black"/>
              </a:solidFill>
            </a:endParaRPr>
          </a:p>
        </p:txBody>
      </p:sp>
      <p:sp>
        <p:nvSpPr>
          <p:cNvPr id="27" name="TextBox 26"/>
          <p:cNvSpPr txBox="1"/>
          <p:nvPr/>
        </p:nvSpPr>
        <p:spPr>
          <a:xfrm>
            <a:off x="6436368" y="348698"/>
            <a:ext cx="2448272" cy="861774"/>
          </a:xfrm>
          <a:prstGeom prst="rect">
            <a:avLst/>
          </a:prstGeom>
          <a:noFill/>
        </p:spPr>
        <p:txBody>
          <a:bodyPr wrap="square" rtlCol="0">
            <a:spAutoFit/>
          </a:bodyPr>
          <a:lstStyle/>
          <a:p>
            <a:pPr algn="ctr"/>
            <a:r>
              <a:rPr lang="en-GB" sz="3200" b="1" dirty="0" err="1">
                <a:solidFill>
                  <a:prstClr val="black"/>
                </a:solidFill>
                <a:latin typeface="Century Gothic" pitchFamily="34" charset="0"/>
              </a:rPr>
              <a:t>une</a:t>
            </a:r>
            <a:r>
              <a:rPr lang="en-GB" sz="3200" b="1" dirty="0">
                <a:solidFill>
                  <a:prstClr val="black"/>
                </a:solidFill>
                <a:latin typeface="Century Gothic" pitchFamily="34" charset="0"/>
              </a:rPr>
              <a:t> idée</a:t>
            </a:r>
            <a:endParaRPr lang="en-GB" sz="3200" b="1" dirty="0">
              <a:solidFill>
                <a:prstClr val="black"/>
              </a:solidFill>
              <a:latin typeface="Century Gothic" pitchFamily="34" charset="0"/>
            </a:endParaRPr>
          </a:p>
          <a:p>
            <a:endParaRPr lang="en-GB" dirty="0">
              <a:solidFill>
                <a:prstClr val="black"/>
              </a:solidFill>
            </a:endParaRPr>
          </a:p>
        </p:txBody>
      </p:sp>
      <p:sp>
        <p:nvSpPr>
          <p:cNvPr id="29" name="TextBox 28"/>
          <p:cNvSpPr txBox="1"/>
          <p:nvPr/>
        </p:nvSpPr>
        <p:spPr>
          <a:xfrm>
            <a:off x="6412124" y="4428981"/>
            <a:ext cx="2448272" cy="800219"/>
          </a:xfrm>
          <a:prstGeom prst="rect">
            <a:avLst/>
          </a:prstGeom>
          <a:noFill/>
        </p:spPr>
        <p:txBody>
          <a:bodyPr wrap="square" rtlCol="0">
            <a:spAutoFit/>
          </a:bodyPr>
          <a:lstStyle/>
          <a:p>
            <a:pPr algn="ctr"/>
            <a:r>
              <a:rPr lang="en-GB" sz="2800" b="1" dirty="0" err="1">
                <a:solidFill>
                  <a:prstClr val="black"/>
                </a:solidFill>
                <a:latin typeface="Century Gothic" pitchFamily="34" charset="0"/>
              </a:rPr>
              <a:t>e</a:t>
            </a:r>
            <a:r>
              <a:rPr lang="en-GB" sz="2800" b="1" dirty="0" err="1">
                <a:solidFill>
                  <a:prstClr val="black"/>
                </a:solidFill>
                <a:latin typeface="Century Gothic" pitchFamily="34" charset="0"/>
              </a:rPr>
              <a:t>inen</a:t>
            </a:r>
            <a:r>
              <a:rPr lang="en-GB" sz="2800" b="1" dirty="0">
                <a:solidFill>
                  <a:prstClr val="black"/>
                </a:solidFill>
                <a:latin typeface="Century Gothic" pitchFamily="34" charset="0"/>
              </a:rPr>
              <a:t> </a:t>
            </a:r>
            <a:r>
              <a:rPr lang="en-GB" sz="2800" b="1" dirty="0" err="1">
                <a:solidFill>
                  <a:prstClr val="black"/>
                </a:solidFill>
                <a:latin typeface="Century Gothic" pitchFamily="34" charset="0"/>
              </a:rPr>
              <a:t>Hund</a:t>
            </a:r>
            <a:endParaRPr lang="en-GB" sz="2800" b="1" dirty="0">
              <a:solidFill>
                <a:prstClr val="black"/>
              </a:solidFill>
              <a:latin typeface="Century Gothic" pitchFamily="34" charset="0"/>
            </a:endParaRPr>
          </a:p>
          <a:p>
            <a:endParaRPr lang="en-GB" dirty="0">
              <a:solidFill>
                <a:prstClr val="black"/>
              </a:solidFill>
            </a:endParaRPr>
          </a:p>
        </p:txBody>
      </p:sp>
      <p:sp>
        <p:nvSpPr>
          <p:cNvPr id="30" name="TextBox 29"/>
          <p:cNvSpPr txBox="1"/>
          <p:nvPr/>
        </p:nvSpPr>
        <p:spPr>
          <a:xfrm>
            <a:off x="3523964" y="4421070"/>
            <a:ext cx="2248290"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Geburtstag</a:t>
            </a:r>
            <a:endParaRPr lang="en-GB" b="1" dirty="0">
              <a:solidFill>
                <a:prstClr val="black"/>
              </a:solidFill>
              <a:latin typeface="Century Gothic" pitchFamily="34" charset="0"/>
            </a:endParaRPr>
          </a:p>
        </p:txBody>
      </p:sp>
      <p:sp>
        <p:nvSpPr>
          <p:cNvPr id="31" name="TextBox 30"/>
          <p:cNvSpPr txBox="1"/>
          <p:nvPr/>
        </p:nvSpPr>
        <p:spPr>
          <a:xfrm>
            <a:off x="235503" y="4617930"/>
            <a:ext cx="2592263" cy="523220"/>
          </a:xfrm>
          <a:prstGeom prst="rect">
            <a:avLst/>
          </a:prstGeom>
          <a:noFill/>
        </p:spPr>
        <p:txBody>
          <a:bodyPr wrap="square" rtlCol="0">
            <a:spAutoFit/>
          </a:bodyPr>
          <a:lstStyle/>
          <a:p>
            <a:pPr algn="ctr"/>
            <a:r>
              <a:rPr lang="en-GB" sz="2800" b="1" dirty="0" err="1">
                <a:solidFill>
                  <a:prstClr val="black"/>
                </a:solidFill>
                <a:latin typeface="Century Gothic" pitchFamily="34" charset="0"/>
              </a:rPr>
              <a:t>perdido</a:t>
            </a:r>
            <a:endParaRPr lang="en-GB" sz="1200" b="1" dirty="0">
              <a:solidFill>
                <a:prstClr val="black"/>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55330"/>
            <a:ext cx="771991" cy="12655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59" y="1081515"/>
            <a:ext cx="1240477" cy="1564990"/>
          </a:xfrm>
          <a:prstGeom prst="rect">
            <a:avLst/>
          </a:prstGeom>
        </p:spPr>
      </p:pic>
      <p:pic>
        <p:nvPicPr>
          <p:cNvPr id="1028" name="Picture 4" descr="Raised Fist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52888" y="-26052463"/>
            <a:ext cx="457200" cy="952500"/>
          </a:xfrm>
          <a:prstGeom prst="rect">
            <a:avLst/>
          </a:prstGeom>
          <a:noFill/>
          <a:extLst>
            <a:ext uri="{909E8E84-426E-40DD-AFC4-6F175D3DCCD1}">
              <a14:hiddenFill xmlns:a14="http://schemas.microsoft.com/office/drawing/2010/main">
                <a:solidFill>
                  <a:srgbClr val="FFFFFF"/>
                </a:solidFill>
              </a14:hiddenFill>
            </a:ext>
          </a:extLst>
        </p:spPr>
      </p:pic>
      <p:sp>
        <p:nvSpPr>
          <p:cNvPr id="28"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4"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5" name="Oval 34"/>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8" name="Oval 37"/>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39" name="Oval 38"/>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3200" b="1" dirty="0">
              <a:solidFill>
                <a:prstClr val="black"/>
              </a:solidFill>
              <a:latin typeface="Century Gothic" pitchFamily="34" charset="0"/>
            </a:endParaRPr>
          </a:p>
        </p:txBody>
      </p:sp>
      <p:sp>
        <p:nvSpPr>
          <p:cNvPr id="42" name="TextBox 41"/>
          <p:cNvSpPr txBox="1"/>
          <p:nvPr/>
        </p:nvSpPr>
        <p:spPr>
          <a:xfrm>
            <a:off x="235503" y="4437112"/>
            <a:ext cx="2592263" cy="646331"/>
          </a:xfrm>
          <a:prstGeom prst="rect">
            <a:avLst/>
          </a:prstGeom>
          <a:noFill/>
        </p:spPr>
        <p:txBody>
          <a:bodyPr wrap="square" rtlCol="0">
            <a:spAutoFit/>
          </a:bodyPr>
          <a:lstStyle/>
          <a:p>
            <a:pPr algn="ctr"/>
            <a:r>
              <a:rPr lang="en-GB" sz="3600" b="1" dirty="0" err="1">
                <a:solidFill>
                  <a:prstClr val="black"/>
                </a:solidFill>
                <a:latin typeface="Century Gothic" pitchFamily="34" charset="0"/>
              </a:rPr>
              <a:t>faim</a:t>
            </a:r>
            <a:r>
              <a:rPr lang="en-GB" sz="3600" b="1" dirty="0">
                <a:solidFill>
                  <a:prstClr val="black"/>
                </a:solidFill>
                <a:latin typeface="Century Gothic" pitchFamily="34" charset="0"/>
              </a:rPr>
              <a:t>/</a:t>
            </a:r>
            <a:r>
              <a:rPr lang="en-GB" sz="3600" b="1" dirty="0" err="1">
                <a:solidFill>
                  <a:prstClr val="black"/>
                </a:solidFill>
                <a:latin typeface="Century Gothic" pitchFamily="34" charset="0"/>
              </a:rPr>
              <a:t>soif</a:t>
            </a:r>
            <a:endParaRPr lang="en-GB" sz="1600" b="1" dirty="0">
              <a:solidFill>
                <a:prstClr val="black"/>
              </a:solidFill>
              <a:latin typeface="Century Gothic" pitchFamily="34"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439" y="4944290"/>
            <a:ext cx="1695994" cy="1667727"/>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44" y="5157192"/>
            <a:ext cx="1057743" cy="1057743"/>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287" y="5157192"/>
            <a:ext cx="1057743" cy="1057743"/>
          </a:xfrm>
          <a:prstGeom prst="rect">
            <a:avLst/>
          </a:prstGeom>
        </p:spPr>
      </p:pic>
      <p:sp>
        <p:nvSpPr>
          <p:cNvPr id="47" name="TextBox 46"/>
          <p:cNvSpPr txBox="1"/>
          <p:nvPr/>
        </p:nvSpPr>
        <p:spPr>
          <a:xfrm>
            <a:off x="6292377" y="4421070"/>
            <a:ext cx="2592263" cy="646331"/>
          </a:xfrm>
          <a:prstGeom prst="rect">
            <a:avLst/>
          </a:prstGeom>
          <a:noFill/>
        </p:spPr>
        <p:txBody>
          <a:bodyPr wrap="square" rtlCol="0">
            <a:spAutoFit/>
          </a:bodyPr>
          <a:lstStyle/>
          <a:p>
            <a:pPr algn="ctr"/>
            <a:r>
              <a:rPr lang="en-GB" sz="3600" b="1" dirty="0">
                <a:solidFill>
                  <a:prstClr val="black"/>
                </a:solidFill>
                <a:latin typeface="Century Gothic" pitchFamily="34" charset="0"/>
              </a:rPr>
              <a:t>un </a:t>
            </a:r>
            <a:r>
              <a:rPr lang="en-GB" sz="3600" b="1" dirty="0" err="1">
                <a:solidFill>
                  <a:prstClr val="black"/>
                </a:solidFill>
                <a:latin typeface="Century Gothic" pitchFamily="34" charset="0"/>
              </a:rPr>
              <a:t>chien</a:t>
            </a:r>
            <a:endParaRPr lang="en-GB" sz="1600" b="1" dirty="0">
              <a:solidFill>
                <a:prstClr val="black"/>
              </a:solidFill>
              <a:latin typeface="Century Gothic" pitchFamily="34" charset="0"/>
            </a:endParaRPr>
          </a:p>
        </p:txBody>
      </p:sp>
      <p:sp>
        <p:nvSpPr>
          <p:cNvPr id="48" name="TextBox 47"/>
          <p:cNvSpPr txBox="1"/>
          <p:nvPr/>
        </p:nvSpPr>
        <p:spPr>
          <a:xfrm>
            <a:off x="3491880" y="4479503"/>
            <a:ext cx="2232248" cy="461665"/>
          </a:xfrm>
          <a:prstGeom prst="rect">
            <a:avLst/>
          </a:prstGeom>
          <a:noFill/>
        </p:spPr>
        <p:txBody>
          <a:bodyPr wrap="square" rtlCol="0">
            <a:spAutoFit/>
          </a:bodyPr>
          <a:lstStyle/>
          <a:p>
            <a:pPr algn="ctr"/>
            <a:r>
              <a:rPr lang="en-GB" sz="2400" b="1" dirty="0">
                <a:solidFill>
                  <a:prstClr val="black"/>
                </a:solidFill>
                <a:latin typeface="Century Gothic" pitchFamily="34" charset="0"/>
              </a:rPr>
              <a:t>mal à la tête</a:t>
            </a:r>
            <a:endParaRPr lang="en-GB" sz="1100" b="1" dirty="0">
              <a:solidFill>
                <a:prstClr val="black"/>
              </a:solidFill>
              <a:latin typeface="Century Gothic" pitchFamily="34" charset="0"/>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2927" y="1117192"/>
            <a:ext cx="1983169" cy="1447712"/>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8264" y="881952"/>
            <a:ext cx="1605538" cy="1610944"/>
          </a:xfrm>
          <a:prstGeom prst="rect">
            <a:avLst/>
          </a:prstGeom>
        </p:spPr>
      </p:pic>
      <p:pic>
        <p:nvPicPr>
          <p:cNvPr id="4" name="Picture 3"/>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523964" y="4926380"/>
            <a:ext cx="2019859" cy="1784527"/>
          </a:xfrm>
          <a:prstGeom prst="rect">
            <a:avLst/>
          </a:prstGeom>
        </p:spPr>
      </p:pic>
    </p:spTree>
    <p:extLst>
      <p:ext uri="{BB962C8B-B14F-4D97-AF65-F5344CB8AC3E}">
        <p14:creationId xmlns:p14="http://schemas.microsoft.com/office/powerpoint/2010/main" val="1134753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sp>
        <p:nvSpPr>
          <p:cNvPr id="11" name="AutoShape 6"/>
          <p:cNvSpPr>
            <a:spLocks noChangeArrowheads="1"/>
          </p:cNvSpPr>
          <p:nvPr/>
        </p:nvSpPr>
        <p:spPr bwMode="auto">
          <a:xfrm>
            <a:off x="516232" y="2699424"/>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2" name="Rectangle 1"/>
          <p:cNvSpPr/>
          <p:nvPr/>
        </p:nvSpPr>
        <p:spPr>
          <a:xfrm>
            <a:off x="614375" y="2699424"/>
            <a:ext cx="8253695" cy="1508105"/>
          </a:xfrm>
          <a:prstGeom prst="rect">
            <a:avLst/>
          </a:prstGeom>
        </p:spPr>
        <p:txBody>
          <a:bodyPr wrap="square">
            <a:spAutoFit/>
          </a:bodyPr>
          <a:lstStyle/>
          <a:p>
            <a:pPr>
              <a:buClr>
                <a:srgbClr val="D34817"/>
              </a:buClr>
            </a:pPr>
            <a:r>
              <a:rPr lang="en-GB" sz="3600" b="1" dirty="0" smtClean="0">
                <a:solidFill>
                  <a:srgbClr val="F4FEFE"/>
                </a:solidFill>
              </a:rPr>
              <a:t>5</a:t>
            </a:r>
            <a:r>
              <a:rPr lang="en-GB" sz="2800" b="1" dirty="0" smtClean="0">
                <a:solidFill>
                  <a:srgbClr val="F4FEFE"/>
                </a:solidFill>
              </a:rPr>
              <a:t>  Keep the language of pair and group tasks more straightforward than teacher – student talk. There can be a mixture of language ‘practice’ and ‘use’ tasks.</a:t>
            </a:r>
            <a:endParaRPr lang="en-GB" sz="2800" b="1" dirty="0" smtClean="0">
              <a:solidFill>
                <a:srgbClr val="F4FEFE"/>
              </a:solidFill>
            </a:endParaRPr>
          </a:p>
        </p:txBody>
      </p:sp>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179" y="4015835"/>
            <a:ext cx="3604357" cy="25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225" y="321557"/>
            <a:ext cx="5206435" cy="271295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250" y="-129584"/>
            <a:ext cx="4804064" cy="3487214"/>
          </a:xfrm>
          <a:prstGeom prst="rect">
            <a:avLst/>
          </a:prstGeom>
        </p:spPr>
      </p:pic>
    </p:spTree>
    <p:extLst>
      <p:ext uri="{BB962C8B-B14F-4D97-AF65-F5344CB8AC3E}">
        <p14:creationId xmlns:p14="http://schemas.microsoft.com/office/powerpoint/2010/main" val="37674791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3"/>
          <p:cNvSpPr>
            <a:spLocks noGrp="1"/>
          </p:cNvSpPr>
          <p:nvPr>
            <p:ph type="sldNum" sz="quarter" idx="11"/>
          </p:nvPr>
        </p:nvSpPr>
        <p:spPr>
          <a:xfrm>
            <a:off x="73555" y="6448957"/>
            <a:ext cx="2017712" cy="280987"/>
          </a:xfrm>
          <a:noFill/>
        </p:spPr>
        <p:txBody>
          <a:bodyPr/>
          <a:lstStyle>
            <a:lvl1pPr eaLnBrk="0" hangingPunct="0">
              <a:defRPr sz="1400">
                <a:solidFill>
                  <a:schemeClr val="tx1"/>
                </a:solidFill>
                <a:latin typeface="Verdana" panose="020B0604030504040204" pitchFamily="34" charset="0"/>
                <a:cs typeface="Arial" panose="020B0604020202020204" pitchFamily="34" charset="0"/>
              </a:defRPr>
            </a:lvl1pPr>
            <a:lvl2pPr marL="742950" indent="-285750" eaLnBrk="0" hangingPunct="0">
              <a:defRPr sz="1400">
                <a:solidFill>
                  <a:schemeClr val="tx1"/>
                </a:solidFill>
                <a:latin typeface="Verdana" panose="020B0604030504040204" pitchFamily="34" charset="0"/>
                <a:cs typeface="Arial" panose="020B0604020202020204" pitchFamily="34" charset="0"/>
              </a:defRPr>
            </a:lvl2pPr>
            <a:lvl3pPr marL="1143000" indent="-228600" eaLnBrk="0" hangingPunct="0">
              <a:defRPr sz="1400">
                <a:solidFill>
                  <a:schemeClr val="tx1"/>
                </a:solidFill>
                <a:latin typeface="Verdana" panose="020B0604030504040204" pitchFamily="34" charset="0"/>
                <a:cs typeface="Arial" panose="020B0604020202020204" pitchFamily="34" charset="0"/>
              </a:defRPr>
            </a:lvl3pPr>
            <a:lvl4pPr marL="1600200" indent="-228600" eaLnBrk="0" hangingPunct="0">
              <a:defRPr sz="1400">
                <a:solidFill>
                  <a:schemeClr val="tx1"/>
                </a:solidFill>
                <a:latin typeface="Verdana" panose="020B0604030504040204" pitchFamily="34" charset="0"/>
                <a:cs typeface="Arial" panose="020B0604020202020204" pitchFamily="34" charset="0"/>
              </a:defRPr>
            </a:lvl4pPr>
            <a:lvl5pPr marL="2057400" indent="-228600" eaLnBrk="0" hangingPunct="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r>
              <a:rPr lang="en-GB" sz="1100" dirty="0" smtClean="0">
                <a:solidFill>
                  <a:srgbClr val="FFFFFF"/>
                </a:solidFill>
              </a:rPr>
              <a:t/>
            </a:r>
            <a:br>
              <a:rPr lang="en-GB" sz="1100" dirty="0" smtClean="0">
                <a:solidFill>
                  <a:srgbClr val="FFFFFF"/>
                </a:solidFill>
              </a:rPr>
            </a:br>
            <a:r>
              <a:rPr lang="en-GB" sz="1100" dirty="0" smtClean="0">
                <a:solidFill>
                  <a:srgbClr val="FFFFFF"/>
                </a:solidFill>
              </a:rPr>
              <a:t>Rachel Hawkes</a:t>
            </a:r>
            <a:endParaRPr lang="en-GB" sz="1100"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21" y="98193"/>
            <a:ext cx="4276101" cy="3121552"/>
          </a:xfrm>
          <a:prstGeom prst="rect">
            <a:avLst/>
          </a:prstGeom>
        </p:spPr>
      </p:pic>
      <p:sp>
        <p:nvSpPr>
          <p:cNvPr id="4" name="Oval Callout 3"/>
          <p:cNvSpPr/>
          <p:nvPr/>
        </p:nvSpPr>
        <p:spPr>
          <a:xfrm>
            <a:off x="4716016" y="1518539"/>
            <a:ext cx="3528392" cy="1728192"/>
          </a:xfrm>
          <a:prstGeom prst="wedgeEllipseCallout">
            <a:avLst>
              <a:gd name="adj1" fmla="val -42422"/>
              <a:gd name="adj2" fmla="val 49234"/>
            </a:avLst>
          </a:prstGeom>
          <a:solidFill>
            <a:srgbClr val="00B05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3200" dirty="0">
                <a:solidFill>
                  <a:prstClr val="white"/>
                </a:solidFill>
                <a:latin typeface="Arial Rounded MT Bold" pitchFamily="34" charset="0"/>
              </a:rPr>
              <a:t>Je pense que c’est…</a:t>
            </a:r>
          </a:p>
        </p:txBody>
      </p:sp>
      <p:sp>
        <p:nvSpPr>
          <p:cNvPr id="5" name="Oval Callout 4"/>
          <p:cNvSpPr/>
          <p:nvPr/>
        </p:nvSpPr>
        <p:spPr>
          <a:xfrm>
            <a:off x="143508" y="301264"/>
            <a:ext cx="3708412" cy="2109427"/>
          </a:xfrm>
          <a:prstGeom prst="wedgeEllipseCallout">
            <a:avLst>
              <a:gd name="adj1" fmla="val 52678"/>
              <a:gd name="adj2" fmla="val 57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2800" dirty="0">
                <a:solidFill>
                  <a:prstClr val="black"/>
                </a:solidFill>
                <a:latin typeface="Arial Rounded MT Bold" pitchFamily="34" charset="0"/>
              </a:rPr>
              <a:t>Comment dit-on…en français / anglais?</a:t>
            </a:r>
          </a:p>
        </p:txBody>
      </p:sp>
      <p:sp>
        <p:nvSpPr>
          <p:cNvPr id="6" name="Oval Callout 5"/>
          <p:cNvSpPr/>
          <p:nvPr/>
        </p:nvSpPr>
        <p:spPr>
          <a:xfrm>
            <a:off x="5896512" y="3366136"/>
            <a:ext cx="2563920" cy="1396022"/>
          </a:xfrm>
          <a:prstGeom prst="wedgeEllipseCallout">
            <a:avLst>
              <a:gd name="adj1" fmla="val -51657"/>
              <a:gd name="adj2" fmla="val -38951"/>
            </a:avLst>
          </a:prstGeom>
          <a:solidFill>
            <a:srgbClr val="00B05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2800" dirty="0">
                <a:solidFill>
                  <a:prstClr val="white"/>
                </a:solidFill>
                <a:latin typeface="Arial Rounded MT Bold" pitchFamily="34" charset="0"/>
              </a:rPr>
              <a:t>Que penses-tu?</a:t>
            </a:r>
          </a:p>
        </p:txBody>
      </p:sp>
      <p:sp>
        <p:nvSpPr>
          <p:cNvPr id="7" name="Oval Callout 6"/>
          <p:cNvSpPr/>
          <p:nvPr/>
        </p:nvSpPr>
        <p:spPr>
          <a:xfrm>
            <a:off x="1709970" y="3422139"/>
            <a:ext cx="2429982" cy="1032683"/>
          </a:xfrm>
          <a:prstGeom prst="wedgeEllipseCallout">
            <a:avLst>
              <a:gd name="adj1" fmla="val 56458"/>
              <a:gd name="adj2" fmla="val -17252"/>
            </a:avLst>
          </a:prstGeom>
          <a:solidFill>
            <a:srgbClr val="0000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2800" dirty="0">
                <a:solidFill>
                  <a:prstClr val="white"/>
                </a:solidFill>
                <a:latin typeface="Arial Rounded MT Bold" pitchFamily="34" charset="0"/>
              </a:rPr>
              <a:t>Je ne sais pas!</a:t>
            </a:r>
          </a:p>
        </p:txBody>
      </p:sp>
      <p:sp>
        <p:nvSpPr>
          <p:cNvPr id="8" name="Oval Callout 7"/>
          <p:cNvSpPr/>
          <p:nvPr/>
        </p:nvSpPr>
        <p:spPr>
          <a:xfrm>
            <a:off x="3680185" y="4454822"/>
            <a:ext cx="1440160" cy="659994"/>
          </a:xfrm>
          <a:prstGeom prst="wedgeEllipseCallout">
            <a:avLst>
              <a:gd name="adj1" fmla="val 12417"/>
              <a:gd name="adj2" fmla="val -70509"/>
            </a:avLst>
          </a:prstGeom>
          <a:solidFill>
            <a:srgbClr val="F6980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2800" dirty="0">
                <a:solidFill>
                  <a:prstClr val="black"/>
                </a:solidFill>
                <a:latin typeface="Arial Rounded MT Bold" pitchFamily="34" charset="0"/>
              </a:rPr>
              <a:t>Oui!</a:t>
            </a:r>
          </a:p>
        </p:txBody>
      </p:sp>
      <p:sp>
        <p:nvSpPr>
          <p:cNvPr id="9" name="Oval Callout 8"/>
          <p:cNvSpPr/>
          <p:nvPr/>
        </p:nvSpPr>
        <p:spPr>
          <a:xfrm>
            <a:off x="5135929" y="4762158"/>
            <a:ext cx="1727200" cy="690692"/>
          </a:xfrm>
          <a:prstGeom prst="wedgeEllipseCallout">
            <a:avLst>
              <a:gd name="adj1" fmla="val -18235"/>
              <a:gd name="adj2" fmla="val -73694"/>
            </a:avLst>
          </a:prstGeom>
          <a:solidFill>
            <a:srgbClr val="7030A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fr-FR" sz="2800" dirty="0">
                <a:solidFill>
                  <a:prstClr val="white"/>
                </a:solidFill>
                <a:latin typeface="Arial Rounded MT Bold" pitchFamily="34" charset="0"/>
              </a:rPr>
              <a:t>Non!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65" y="3289015"/>
            <a:ext cx="1391861" cy="955744"/>
          </a:xfrm>
          <a:prstGeom prst="rect">
            <a:avLst/>
          </a:prstGeom>
        </p:spPr>
      </p:pic>
      <p:sp>
        <p:nvSpPr>
          <p:cNvPr id="11" name="TextBox 10"/>
          <p:cNvSpPr txBox="1"/>
          <p:nvPr/>
        </p:nvSpPr>
        <p:spPr>
          <a:xfrm>
            <a:off x="6480212" y="-24004"/>
            <a:ext cx="5503502" cy="523220"/>
          </a:xfrm>
          <a:prstGeom prst="rect">
            <a:avLst/>
          </a:prstGeom>
          <a:noFill/>
        </p:spPr>
        <p:txBody>
          <a:bodyPr wrap="square" rtlCol="0">
            <a:spAutoFit/>
          </a:bodyPr>
          <a:lstStyle/>
          <a:p>
            <a:pPr defTabSz="457200"/>
            <a:r>
              <a:rPr lang="en-GB" sz="2800" b="1" dirty="0">
                <a:solidFill>
                  <a:prstClr val="black"/>
                </a:solidFill>
                <a:latin typeface="Arial" panose="020B0604020202020204" pitchFamily="34" charset="0"/>
                <a:cs typeface="Arial" panose="020B0604020202020204" pitchFamily="34" charset="0"/>
              </a:rPr>
              <a:t>Brainstorming</a:t>
            </a:r>
            <a:endParaRPr lang="en-GB" sz="2800" b="1" dirty="0">
              <a:solidFill>
                <a:prstClr val="black"/>
              </a:solidFill>
              <a:latin typeface="Arial" panose="020B0604020202020204" pitchFamily="34" charset="0"/>
              <a:cs typeface="Arial" panose="020B0604020202020204" pitchFamily="34" charset="0"/>
            </a:endParaRPr>
          </a:p>
        </p:txBody>
      </p:sp>
      <p:grpSp>
        <p:nvGrpSpPr>
          <p:cNvPr id="12" name="Group 11"/>
          <p:cNvGrpSpPr/>
          <p:nvPr/>
        </p:nvGrpSpPr>
        <p:grpSpPr>
          <a:xfrm>
            <a:off x="143508" y="4792072"/>
            <a:ext cx="3888432" cy="1841528"/>
            <a:chOff x="4716016" y="3796286"/>
            <a:chExt cx="3888432" cy="1841528"/>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15" name="Oval Callout 14"/>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2800" dirty="0">
                <a:solidFill>
                  <a:prstClr val="white"/>
                </a:solidFill>
                <a:latin typeface="Arial Rounded MT Bold" pitchFamily="34" charset="0"/>
              </a:endParaRPr>
            </a:p>
          </p:txBody>
        </p:sp>
        <p:sp>
          <p:nvSpPr>
            <p:cNvPr id="16" name="Oval Callout 15"/>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2800" dirty="0">
                <a:solidFill>
                  <a:prstClr val="white"/>
                </a:solidFill>
                <a:latin typeface="Arial Rounded MT Bold" pitchFamily="34" charset="0"/>
              </a:endParaRPr>
            </a:p>
          </p:txBody>
        </p:sp>
        <p:sp>
          <p:nvSpPr>
            <p:cNvPr id="17" name="Oval Callout 16"/>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2800" dirty="0">
                <a:solidFill>
                  <a:prstClr val="black"/>
                </a:solidFill>
                <a:latin typeface="Arial Rounded MT Bold" pitchFamily="34" charset="0"/>
              </a:endParaRPr>
            </a:p>
          </p:txBody>
        </p:sp>
        <p:sp>
          <p:nvSpPr>
            <p:cNvPr id="18" name="Oval Callout 17"/>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2800" dirty="0">
                <a:solidFill>
                  <a:prstClr val="white"/>
                </a:solidFill>
                <a:latin typeface="Arial Rounded MT Bold" pitchFamily="34" charset="0"/>
              </a:endParaRPr>
            </a:p>
          </p:txBody>
        </p:sp>
      </p:grpSp>
    </p:spTree>
    <p:extLst>
      <p:ext uri="{BB962C8B-B14F-4D97-AF65-F5344CB8AC3E}">
        <p14:creationId xmlns:p14="http://schemas.microsoft.com/office/powerpoint/2010/main" val="16679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AutoShape 6"/>
          <p:cNvSpPr>
            <a:spLocks noChangeArrowheads="1"/>
          </p:cNvSpPr>
          <p:nvPr/>
        </p:nvSpPr>
        <p:spPr bwMode="auto">
          <a:xfrm>
            <a:off x="249625" y="201554"/>
            <a:ext cx="7605902" cy="714929"/>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smtClean="0">
                <a:ln>
                  <a:noFill/>
                </a:ln>
                <a:solidFill>
                  <a:srgbClr val="F4FEFE"/>
                </a:solidFill>
                <a:effectLst/>
                <a:uLnTx/>
                <a:uFillTx/>
              </a:rPr>
              <a:t>Conversations from</a:t>
            </a:r>
            <a:r>
              <a:rPr kumimoji="0" lang="en-GB" sz="3600" b="1" i="0" u="none" strike="noStrike" kern="0" cap="none" spc="0" normalizeH="0" noProof="0" dirty="0" smtClean="0">
                <a:ln>
                  <a:noFill/>
                </a:ln>
                <a:solidFill>
                  <a:srgbClr val="F4FEFE"/>
                </a:solidFill>
                <a:effectLst/>
                <a:uLnTx/>
                <a:uFillTx/>
              </a:rPr>
              <a:t> Lesson 1</a:t>
            </a:r>
            <a:endParaRPr kumimoji="0" lang="en-GB" sz="3600" b="1" i="0" u="none" strike="noStrike" kern="0" cap="none" spc="0" normalizeH="0" baseline="0" noProof="0" dirty="0">
              <a:ln>
                <a:noFill/>
              </a:ln>
              <a:solidFill>
                <a:srgbClr val="F4FEFE"/>
              </a:solidFill>
              <a:effectLst/>
              <a:uLnTx/>
              <a:uFillTx/>
            </a:endParaRPr>
          </a:p>
        </p:txBody>
      </p:sp>
      <p:pic>
        <p:nvPicPr>
          <p:cNvPr id="12" name="Picture 2"/>
          <p:cNvPicPr>
            <a:picLocks noChangeAspect="1" noChangeArrowheads="1"/>
          </p:cNvPicPr>
          <p:nvPr/>
        </p:nvPicPr>
        <p:blipFill>
          <a:blip r:embed="rId5"/>
          <a:srcRect/>
          <a:stretch>
            <a:fillRect/>
          </a:stretch>
        </p:blipFill>
        <p:spPr bwMode="auto">
          <a:xfrm>
            <a:off x="1533958" y="1338583"/>
            <a:ext cx="6119812" cy="4911725"/>
          </a:xfrm>
          <a:prstGeom prst="rect">
            <a:avLst/>
          </a:prstGeom>
          <a:noFill/>
          <a:ln w="9525">
            <a:noFill/>
            <a:miter lim="800000"/>
            <a:headEnd/>
            <a:tailEnd/>
          </a:ln>
        </p:spPr>
      </p:pic>
    </p:spTree>
    <p:extLst>
      <p:ext uri="{BB962C8B-B14F-4D97-AF65-F5344CB8AC3E}">
        <p14:creationId xmlns:p14="http://schemas.microsoft.com/office/powerpoint/2010/main" val="3214484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pic>
        <p:nvPicPr>
          <p:cNvPr id="2" name="Deutsch lernen  17 einfache Verben im Kontext (für Kinder   für Große) +traduction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2335" y="1427018"/>
            <a:ext cx="7493769" cy="4215245"/>
          </a:xfrm>
          <a:prstGeom prst="rect">
            <a:avLst/>
          </a:prstGeom>
        </p:spPr>
      </p:pic>
    </p:spTree>
    <p:extLst>
      <p:ext uri="{BB962C8B-B14F-4D97-AF65-F5344CB8AC3E}">
        <p14:creationId xmlns:p14="http://schemas.microsoft.com/office/powerpoint/2010/main" val="32501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3"/>
          <p:cNvSpPr>
            <a:spLocks noGrp="1"/>
          </p:cNvSpPr>
          <p:nvPr>
            <p:ph type="sldNum" sz="quarter" idx="11"/>
          </p:nvPr>
        </p:nvSpPr>
        <p:spPr>
          <a:xfrm>
            <a:off x="73555" y="6448957"/>
            <a:ext cx="2017712" cy="280987"/>
          </a:xfrm>
          <a:noFill/>
        </p:spPr>
        <p:txBody>
          <a:bodyPr/>
          <a:lstStyle>
            <a:lvl1pPr eaLnBrk="0" hangingPunct="0">
              <a:defRPr sz="1400">
                <a:solidFill>
                  <a:schemeClr val="tx1"/>
                </a:solidFill>
                <a:latin typeface="Verdana" panose="020B0604030504040204" pitchFamily="34" charset="0"/>
                <a:cs typeface="Arial" panose="020B0604020202020204" pitchFamily="34" charset="0"/>
              </a:defRPr>
            </a:lvl1pPr>
            <a:lvl2pPr marL="742950" indent="-285750" eaLnBrk="0" hangingPunct="0">
              <a:defRPr sz="1400">
                <a:solidFill>
                  <a:schemeClr val="tx1"/>
                </a:solidFill>
                <a:latin typeface="Verdana" panose="020B0604030504040204" pitchFamily="34" charset="0"/>
                <a:cs typeface="Arial" panose="020B0604020202020204" pitchFamily="34" charset="0"/>
              </a:defRPr>
            </a:lvl2pPr>
            <a:lvl3pPr marL="1143000" indent="-228600" eaLnBrk="0" hangingPunct="0">
              <a:defRPr sz="1400">
                <a:solidFill>
                  <a:schemeClr val="tx1"/>
                </a:solidFill>
                <a:latin typeface="Verdana" panose="020B0604030504040204" pitchFamily="34" charset="0"/>
                <a:cs typeface="Arial" panose="020B0604020202020204" pitchFamily="34" charset="0"/>
              </a:defRPr>
            </a:lvl3pPr>
            <a:lvl4pPr marL="1600200" indent="-228600" eaLnBrk="0" hangingPunct="0">
              <a:defRPr sz="1400">
                <a:solidFill>
                  <a:schemeClr val="tx1"/>
                </a:solidFill>
                <a:latin typeface="Verdana" panose="020B0604030504040204" pitchFamily="34" charset="0"/>
                <a:cs typeface="Arial" panose="020B0604020202020204" pitchFamily="34" charset="0"/>
              </a:defRPr>
            </a:lvl4pPr>
            <a:lvl5pPr marL="2057400" indent="-228600" eaLnBrk="0" hangingPunct="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5000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r>
              <a:rPr lang="en-GB" sz="1100" dirty="0" smtClean="0">
                <a:solidFill>
                  <a:srgbClr val="FFFFFF"/>
                </a:solidFill>
              </a:rPr>
              <a:t/>
            </a:r>
            <a:br>
              <a:rPr lang="en-GB" sz="1100" dirty="0" smtClean="0">
                <a:solidFill>
                  <a:srgbClr val="FFFFFF"/>
                </a:solidFill>
              </a:rPr>
            </a:br>
            <a:r>
              <a:rPr lang="en-GB" sz="1100" dirty="0" smtClean="0">
                <a:solidFill>
                  <a:srgbClr val="FFFFFF"/>
                </a:solidFill>
              </a:rPr>
              <a:t>Rachel Hawkes</a:t>
            </a:r>
            <a:endParaRPr lang="en-GB" sz="1100" dirty="0">
              <a:solidFill>
                <a:srgbClr val="FFFFFF"/>
              </a:solidFill>
            </a:endParaRPr>
          </a:p>
        </p:txBody>
      </p:sp>
      <p:sp>
        <p:nvSpPr>
          <p:cNvPr id="19" name="TextBox 18"/>
          <p:cNvSpPr txBox="1"/>
          <p:nvPr/>
        </p:nvSpPr>
        <p:spPr>
          <a:xfrm>
            <a:off x="6000025" y="0"/>
            <a:ext cx="5503502" cy="523220"/>
          </a:xfrm>
          <a:prstGeom prst="rect">
            <a:avLst/>
          </a:prstGeom>
          <a:noFill/>
        </p:spPr>
        <p:txBody>
          <a:bodyPr wrap="square" rtlCol="0">
            <a:spAutoFit/>
          </a:bodyPr>
          <a:lstStyle/>
          <a:p>
            <a:pPr defTabSz="457200"/>
            <a:r>
              <a:rPr lang="en-GB" sz="2800" b="1" dirty="0">
                <a:solidFill>
                  <a:prstClr val="black"/>
                </a:solidFill>
                <a:latin typeface="Arial" panose="020B0604020202020204" pitchFamily="34" charset="0"/>
                <a:cs typeface="Arial" panose="020B0604020202020204" pitchFamily="34" charset="0"/>
              </a:rPr>
              <a:t>Give one, get one</a:t>
            </a:r>
            <a:endParaRPr lang="en-GB" sz="2800" b="1" dirty="0">
              <a:solidFill>
                <a:prstClr val="black"/>
              </a:solidFill>
              <a:latin typeface="Arial" panose="020B0604020202020204" pitchFamily="34" charset="0"/>
              <a:cs typeface="Arial" panose="020B0604020202020204" pitchFamily="34" charset="0"/>
            </a:endParaRPr>
          </a:p>
        </p:txBody>
      </p:sp>
      <p:sp>
        <p:nvSpPr>
          <p:cNvPr id="4" name="Rounded Rectangular Callout 3"/>
          <p:cNvSpPr/>
          <p:nvPr/>
        </p:nvSpPr>
        <p:spPr>
          <a:xfrm>
            <a:off x="6775957" y="2913307"/>
            <a:ext cx="2297505" cy="1224136"/>
          </a:xfrm>
          <a:prstGeom prst="wedgeRoundRectCallout">
            <a:avLst>
              <a:gd name="adj1" fmla="val -57840"/>
              <a:gd name="adj2" fmla="val -29234"/>
              <a:gd name="adj3" fmla="val 16667"/>
            </a:avLst>
          </a:prstGeom>
          <a:solidFill>
            <a:srgbClr val="7DF4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3200" b="1" dirty="0" err="1">
                <a:solidFill>
                  <a:srgbClr val="000000"/>
                </a:solidFill>
                <a:latin typeface="Arial" panose="020B0604020202020204" pitchFamily="34" charset="0"/>
                <a:cs typeface="Arial" panose="020B0604020202020204" pitchFamily="34" charset="0"/>
              </a:rPr>
              <a:t>Ja</a:t>
            </a:r>
            <a:r>
              <a:rPr lang="en-GB" sz="3200" b="1" dirty="0">
                <a:solidFill>
                  <a:srgbClr val="000000"/>
                </a:solidFill>
                <a:latin typeface="Arial" panose="020B0604020202020204" pitchFamily="34" charset="0"/>
                <a:cs typeface="Arial" panose="020B0604020202020204" pitchFamily="34" charset="0"/>
              </a:rPr>
              <a:t>! </a:t>
            </a:r>
            <a:r>
              <a:rPr lang="en-GB" sz="3200" b="1" i="1" dirty="0">
                <a:solidFill>
                  <a:srgbClr val="F37800"/>
                </a:solidFill>
                <a:latin typeface="Arial" panose="020B0604020202020204" pitchFamily="34" charset="0"/>
                <a:cs typeface="Arial" panose="020B0604020202020204" pitchFamily="34" charset="0"/>
              </a:rPr>
              <a:t>to jump</a:t>
            </a:r>
            <a:r>
              <a:rPr lang="en-GB" sz="3200" b="1" dirty="0">
                <a:solidFill>
                  <a:srgbClr val="FC588B"/>
                </a:solidFill>
                <a:latin typeface="Arial" panose="020B0604020202020204" pitchFamily="34" charset="0"/>
                <a:cs typeface="Arial" panose="020B0604020202020204" pitchFamily="34" charset="0"/>
              </a:rPr>
              <a:t> </a:t>
            </a:r>
            <a:r>
              <a:rPr lang="en-GB" sz="3200" b="1" dirty="0" err="1">
                <a:solidFill>
                  <a:srgbClr val="000000"/>
                </a:solidFill>
                <a:latin typeface="Arial" panose="020B0604020202020204" pitchFamily="34" charset="0"/>
                <a:cs typeface="Arial" panose="020B0604020202020204" pitchFamily="34" charset="0"/>
              </a:rPr>
              <a:t>ist</a:t>
            </a:r>
            <a:r>
              <a:rPr lang="en-GB" sz="3200" b="1" dirty="0">
                <a:solidFill>
                  <a:srgbClr val="000000"/>
                </a:solidFill>
                <a:latin typeface="Arial" panose="020B0604020202020204" pitchFamily="34" charset="0"/>
                <a:cs typeface="Arial" panose="020B0604020202020204" pitchFamily="34" charset="0"/>
              </a:rPr>
              <a:t>…</a:t>
            </a:r>
          </a:p>
        </p:txBody>
      </p:sp>
      <p:graphicFrame>
        <p:nvGraphicFramePr>
          <p:cNvPr id="5" name="Table 4"/>
          <p:cNvGraphicFramePr>
            <a:graphicFrameLocks noGrp="1"/>
          </p:cNvGraphicFramePr>
          <p:nvPr>
            <p:extLst/>
          </p:nvPr>
        </p:nvGraphicFramePr>
        <p:xfrm>
          <a:off x="167480" y="75966"/>
          <a:ext cx="4104456" cy="6644640"/>
        </p:xfrm>
        <a:graphic>
          <a:graphicData uri="http://schemas.openxmlformats.org/drawingml/2006/table">
            <a:tbl>
              <a:tblPr firstRow="1" bandRow="1">
                <a:tableStyleId>{5940675A-B579-460E-94D1-54222C63F5DA}</a:tableStyleId>
              </a:tblPr>
              <a:tblGrid>
                <a:gridCol w="1333516"/>
                <a:gridCol w="1330780"/>
                <a:gridCol w="1440160"/>
              </a:tblGrid>
              <a:tr h="391544">
                <a:tc>
                  <a:txBody>
                    <a:bodyPr/>
                    <a:lstStyle/>
                    <a:p>
                      <a:r>
                        <a:rPr lang="en-GB" sz="2000" b="1" dirty="0" err="1" smtClean="0">
                          <a:latin typeface="Arial" panose="020B0604020202020204" pitchFamily="34" charset="0"/>
                          <a:cs typeface="Arial" panose="020B0604020202020204" pitchFamily="34" charset="0"/>
                        </a:rPr>
                        <a:t>Verben</a:t>
                      </a:r>
                      <a:endParaRPr lang="en-GB" sz="2000" b="1" dirty="0">
                        <a:latin typeface="Arial" panose="020B0604020202020204" pitchFamily="34" charset="0"/>
                        <a:cs typeface="Arial" panose="020B0604020202020204" pitchFamily="34" charset="0"/>
                      </a:endParaRPr>
                    </a:p>
                  </a:txBody>
                  <a:tcPr/>
                </a:tc>
                <a:tc>
                  <a:txBody>
                    <a:bodyPr/>
                    <a:lstStyle/>
                    <a:p>
                      <a:r>
                        <a:rPr lang="en-GB" sz="2000" b="1" dirty="0" err="1" smtClean="0">
                          <a:latin typeface="Arial" panose="020B0604020202020204" pitchFamily="34" charset="0"/>
                          <a:cs typeface="Arial" panose="020B0604020202020204" pitchFamily="34" charset="0"/>
                        </a:rPr>
                        <a:t>Gib</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eins</a:t>
                      </a:r>
                      <a:endParaRPr lang="en-GB" sz="2000" b="1" dirty="0">
                        <a:latin typeface="Arial" panose="020B0604020202020204" pitchFamily="34" charset="0"/>
                        <a:cs typeface="Arial" panose="020B0604020202020204" pitchFamily="34" charset="0"/>
                      </a:endParaRPr>
                    </a:p>
                  </a:txBody>
                  <a:tcPr/>
                </a:tc>
                <a:tc>
                  <a:txBody>
                    <a:bodyPr/>
                    <a:lstStyle/>
                    <a:p>
                      <a:r>
                        <a:rPr lang="en-GB" sz="2000" b="1" dirty="0" smtClean="0">
                          <a:latin typeface="Arial" panose="020B0604020202020204" pitchFamily="34" charset="0"/>
                          <a:cs typeface="Arial" panose="020B0604020202020204" pitchFamily="34" charset="0"/>
                        </a:rPr>
                        <a:t>Krieg’ </a:t>
                      </a:r>
                      <a:r>
                        <a:rPr lang="en-GB" sz="2000" b="1" dirty="0" err="1" smtClean="0">
                          <a:latin typeface="Arial" panose="020B0604020202020204" pitchFamily="34" charset="0"/>
                          <a:cs typeface="Arial" panose="020B0604020202020204" pitchFamily="34" charset="0"/>
                        </a:rPr>
                        <a:t>eins</a:t>
                      </a:r>
                      <a:endParaRPr lang="en-GB" sz="2000" b="1"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play</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dance</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eat</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swim</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cut</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drink</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run</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draw</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fly</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jump</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sleep</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walk/go</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sing</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hide</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r h="391544">
                <a:tc>
                  <a:txBody>
                    <a:bodyPr/>
                    <a:lstStyle/>
                    <a:p>
                      <a:r>
                        <a:rPr lang="en-GB" sz="2000" dirty="0" smtClean="0">
                          <a:latin typeface="Arial" panose="020B0604020202020204" pitchFamily="34" charset="0"/>
                          <a:cs typeface="Arial" panose="020B0604020202020204" pitchFamily="34" charset="0"/>
                        </a:rPr>
                        <a:t>to stick</a:t>
                      </a:r>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c>
                  <a:txBody>
                    <a:bodyPr/>
                    <a:lstStyle/>
                    <a:p>
                      <a:endParaRPr lang="en-GB" sz="2000" dirty="0">
                        <a:latin typeface="Arial" panose="020B0604020202020204" pitchFamily="34" charset="0"/>
                        <a:cs typeface="Arial" panose="020B0604020202020204" pitchFamily="34" charset="0"/>
                      </a:endParaRPr>
                    </a:p>
                  </a:txBody>
                  <a:tcPr/>
                </a:tc>
              </a:tr>
            </a:tbl>
          </a:graphicData>
        </a:graphic>
      </p:graphicFrame>
      <p:sp>
        <p:nvSpPr>
          <p:cNvPr id="6" name="Rounded Rectangular Callout 5"/>
          <p:cNvSpPr/>
          <p:nvPr/>
        </p:nvSpPr>
        <p:spPr>
          <a:xfrm>
            <a:off x="6337676" y="564526"/>
            <a:ext cx="2661338" cy="1607986"/>
          </a:xfrm>
          <a:prstGeom prst="wedgeRoundRectCallout">
            <a:avLst/>
          </a:prstGeom>
          <a:solidFill>
            <a:srgbClr val="7DF4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3200" b="1" dirty="0">
                <a:solidFill>
                  <a:srgbClr val="000000"/>
                </a:solidFill>
                <a:latin typeface="Arial" panose="020B0604020202020204" pitchFamily="34" charset="0"/>
                <a:cs typeface="Arial" panose="020B0604020202020204" pitchFamily="34" charset="0"/>
              </a:rPr>
              <a:t>Hast du </a:t>
            </a:r>
            <a:br>
              <a:rPr lang="en-GB" sz="3200" b="1" dirty="0">
                <a:solidFill>
                  <a:srgbClr val="000000"/>
                </a:solidFill>
                <a:latin typeface="Arial" panose="020B0604020202020204" pitchFamily="34" charset="0"/>
                <a:cs typeface="Arial" panose="020B0604020202020204" pitchFamily="34" charset="0"/>
              </a:rPr>
            </a:br>
            <a:r>
              <a:rPr lang="en-GB" sz="3200" b="1" i="1" dirty="0">
                <a:solidFill>
                  <a:srgbClr val="F37800"/>
                </a:solidFill>
                <a:latin typeface="Arial" panose="020B0604020202020204" pitchFamily="34" charset="0"/>
                <a:cs typeface="Arial" panose="020B0604020202020204" pitchFamily="34" charset="0"/>
              </a:rPr>
              <a:t>to jump</a:t>
            </a:r>
            <a:r>
              <a:rPr lang="en-GB" sz="3200" b="1" dirty="0">
                <a:solidFill>
                  <a:srgbClr val="FC588B"/>
                </a:solidFill>
                <a:latin typeface="Arial" panose="020B0604020202020204" pitchFamily="34" charset="0"/>
                <a:cs typeface="Arial" panose="020B0604020202020204" pitchFamily="34" charset="0"/>
              </a:rPr>
              <a:t> </a:t>
            </a:r>
            <a:r>
              <a:rPr lang="en-GB" sz="3200" b="1" dirty="0">
                <a:solidFill>
                  <a:srgbClr val="000000"/>
                </a:solidFill>
                <a:latin typeface="Arial" panose="020B0604020202020204" pitchFamily="34" charset="0"/>
                <a:cs typeface="Arial" panose="020B0604020202020204" pitchFamily="34" charset="0"/>
              </a:rPr>
              <a:t>auf Deutsch?</a:t>
            </a:r>
          </a:p>
        </p:txBody>
      </p:sp>
      <p:sp>
        <p:nvSpPr>
          <p:cNvPr id="7" name="Oval Callout 6"/>
          <p:cNvSpPr/>
          <p:nvPr/>
        </p:nvSpPr>
        <p:spPr>
          <a:xfrm>
            <a:off x="3850104" y="1490912"/>
            <a:ext cx="3006499" cy="1920406"/>
          </a:xfrm>
          <a:prstGeom prst="wedgeEllipseCallout">
            <a:avLst>
              <a:gd name="adj1" fmla="val 44711"/>
              <a:gd name="adj2" fmla="val 58282"/>
            </a:avLst>
          </a:prstGeom>
          <a:solidFill>
            <a:srgbClr val="0C9F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fr-FR" sz="2800" dirty="0" err="1">
                <a:solidFill>
                  <a:srgbClr val="000000"/>
                </a:solidFill>
                <a:latin typeface="Arial" panose="020B0604020202020204" pitchFamily="34" charset="0"/>
                <a:cs typeface="Arial" panose="020B0604020202020204" pitchFamily="34" charset="0"/>
              </a:rPr>
              <a:t>Ja</a:t>
            </a:r>
            <a:r>
              <a:rPr lang="fr-FR" sz="2800" dirty="0">
                <a:solidFill>
                  <a:srgbClr val="000000"/>
                </a:solidFill>
                <a:latin typeface="Arial" panose="020B0604020202020204" pitchFamily="34" charset="0"/>
                <a:cs typeface="Arial" panose="020B0604020202020204" pitchFamily="34" charset="0"/>
              </a:rPr>
              <a:t>, </a:t>
            </a:r>
            <a:r>
              <a:rPr lang="fr-FR" sz="2800" dirty="0" err="1">
                <a:solidFill>
                  <a:srgbClr val="000000"/>
                </a:solidFill>
                <a:latin typeface="Arial" panose="020B0604020202020204" pitchFamily="34" charset="0"/>
                <a:cs typeface="Arial" panose="020B0604020202020204" pitchFamily="34" charset="0"/>
              </a:rPr>
              <a:t>ich</a:t>
            </a:r>
            <a:r>
              <a:rPr lang="fr-FR" sz="2800" dirty="0">
                <a:solidFill>
                  <a:srgbClr val="000000"/>
                </a:solidFill>
                <a:latin typeface="Arial" panose="020B0604020202020204" pitchFamily="34" charset="0"/>
                <a:cs typeface="Arial" panose="020B0604020202020204" pitchFamily="34" charset="0"/>
              </a:rPr>
              <a:t> </a:t>
            </a:r>
            <a:r>
              <a:rPr lang="fr-FR" sz="2800" dirty="0" err="1">
                <a:solidFill>
                  <a:srgbClr val="000000"/>
                </a:solidFill>
                <a:latin typeface="Arial" panose="020B0604020202020204" pitchFamily="34" charset="0"/>
                <a:cs typeface="Arial" panose="020B0604020202020204" pitchFamily="34" charset="0"/>
              </a:rPr>
              <a:t>habe</a:t>
            </a:r>
            <a:r>
              <a:rPr lang="fr-FR" sz="2800" dirty="0">
                <a:solidFill>
                  <a:srgbClr val="000000"/>
                </a:solidFill>
                <a:latin typeface="Arial" panose="020B0604020202020204" pitchFamily="34" charset="0"/>
                <a:cs typeface="Arial" panose="020B0604020202020204" pitchFamily="34" charset="0"/>
              </a:rPr>
              <a:t> </a:t>
            </a:r>
            <a:r>
              <a:rPr lang="fr-FR" sz="2800" i="1" dirty="0">
                <a:solidFill>
                  <a:srgbClr val="FFFFFF"/>
                </a:solidFill>
                <a:latin typeface="Arial" panose="020B0604020202020204" pitchFamily="34" charset="0"/>
                <a:cs typeface="Arial" panose="020B0604020202020204" pitchFamily="34" charset="0"/>
              </a:rPr>
              <a:t>to jump</a:t>
            </a:r>
            <a:r>
              <a:rPr lang="fr-FR" sz="2800" dirty="0">
                <a:solidFill>
                  <a:srgbClr val="000000"/>
                </a:solidFill>
                <a:latin typeface="Arial" panose="020B0604020202020204" pitchFamily="34" charset="0"/>
                <a:cs typeface="Arial" panose="020B0604020202020204" pitchFamily="34" charset="0"/>
              </a:rPr>
              <a:t>!  Hast du </a:t>
            </a:r>
            <a:r>
              <a:rPr lang="fr-FR" sz="2800" i="1" dirty="0">
                <a:solidFill>
                  <a:srgbClr val="FFFFFF"/>
                </a:solidFill>
                <a:latin typeface="Arial" panose="020B0604020202020204" pitchFamily="34" charset="0"/>
                <a:cs typeface="Arial" panose="020B0604020202020204" pitchFamily="34" charset="0"/>
              </a:rPr>
              <a:t>to </a:t>
            </a:r>
            <a:r>
              <a:rPr lang="fr-FR" sz="2800" i="1" dirty="0" err="1">
                <a:solidFill>
                  <a:srgbClr val="FFFFFF"/>
                </a:solidFill>
                <a:latin typeface="Arial" panose="020B0604020202020204" pitchFamily="34" charset="0"/>
                <a:cs typeface="Arial" panose="020B0604020202020204" pitchFamily="34" charset="0"/>
              </a:rPr>
              <a:t>draw</a:t>
            </a:r>
            <a:r>
              <a:rPr lang="fr-FR" sz="2800" dirty="0">
                <a:solidFill>
                  <a:srgbClr val="000000"/>
                </a:solidFill>
                <a:latin typeface="Arial" panose="020B0604020202020204" pitchFamily="34" charset="0"/>
                <a:cs typeface="Arial" panose="020B0604020202020204" pitchFamily="34" charset="0"/>
              </a:rPr>
              <a:t>?</a:t>
            </a:r>
          </a:p>
        </p:txBody>
      </p:sp>
      <p:sp>
        <p:nvSpPr>
          <p:cNvPr id="8" name="Oval Callout 7"/>
          <p:cNvSpPr/>
          <p:nvPr/>
        </p:nvSpPr>
        <p:spPr>
          <a:xfrm>
            <a:off x="4151258" y="3534092"/>
            <a:ext cx="2540205" cy="1236041"/>
          </a:xfrm>
          <a:prstGeom prst="wedgeEllipseCallout">
            <a:avLst>
              <a:gd name="adj1" fmla="val 48487"/>
              <a:gd name="adj2" fmla="val 47899"/>
            </a:avLst>
          </a:prstGeom>
          <a:solidFill>
            <a:srgbClr val="0C9F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fr-FR" sz="2800" dirty="0" err="1">
                <a:solidFill>
                  <a:srgbClr val="000000"/>
                </a:solidFill>
                <a:latin typeface="Arial" panose="020B0604020202020204" pitchFamily="34" charset="0"/>
                <a:cs typeface="Arial" panose="020B0604020202020204" pitchFamily="34" charset="0"/>
              </a:rPr>
              <a:t>Und</a:t>
            </a:r>
            <a:r>
              <a:rPr lang="fr-FR" sz="2800" i="1" dirty="0">
                <a:solidFill>
                  <a:srgbClr val="FFFFFF"/>
                </a:solidFill>
                <a:latin typeface="Arial" panose="020B0604020202020204" pitchFamily="34" charset="0"/>
                <a:cs typeface="Arial" panose="020B0604020202020204" pitchFamily="34" charset="0"/>
              </a:rPr>
              <a:t> to </a:t>
            </a:r>
            <a:r>
              <a:rPr lang="fr-FR" sz="2800" i="1" dirty="0" err="1">
                <a:solidFill>
                  <a:srgbClr val="FFFFFF"/>
                </a:solidFill>
                <a:latin typeface="Arial" panose="020B0604020202020204" pitchFamily="34" charset="0"/>
                <a:cs typeface="Arial" panose="020B0604020202020204" pitchFamily="34" charset="0"/>
              </a:rPr>
              <a:t>draw</a:t>
            </a:r>
            <a:r>
              <a:rPr lang="fr-FR" sz="2800" i="1" dirty="0">
                <a:solidFill>
                  <a:srgbClr val="FFFFFF"/>
                </a:solidFill>
                <a:latin typeface="Arial" panose="020B0604020202020204" pitchFamily="34" charset="0"/>
                <a:cs typeface="Arial" panose="020B0604020202020204" pitchFamily="34" charset="0"/>
              </a:rPr>
              <a:t> </a:t>
            </a:r>
            <a:r>
              <a:rPr lang="fr-FR" sz="2800" dirty="0" err="1">
                <a:solidFill>
                  <a:srgbClr val="000000"/>
                </a:solidFill>
                <a:latin typeface="Arial" panose="020B0604020202020204" pitchFamily="34" charset="0"/>
                <a:cs typeface="Arial" panose="020B0604020202020204" pitchFamily="34" charset="0"/>
              </a:rPr>
              <a:t>ist</a:t>
            </a:r>
            <a:r>
              <a:rPr lang="fr-FR" sz="2800" dirty="0">
                <a:solidFill>
                  <a:srgbClr val="000000"/>
                </a:solidFill>
                <a:latin typeface="Arial" panose="020B0604020202020204" pitchFamily="34" charset="0"/>
                <a:cs typeface="Arial" panose="020B0604020202020204" pitchFamily="34" charset="0"/>
              </a:rPr>
              <a:t>…</a:t>
            </a:r>
          </a:p>
        </p:txBody>
      </p:sp>
      <p:sp>
        <p:nvSpPr>
          <p:cNvPr id="9" name="Rounded Rectangular Callout 8"/>
          <p:cNvSpPr/>
          <p:nvPr/>
        </p:nvSpPr>
        <p:spPr>
          <a:xfrm>
            <a:off x="6856604" y="4770133"/>
            <a:ext cx="1697849" cy="720080"/>
          </a:xfrm>
          <a:prstGeom prst="wedgeRoundRectCallout">
            <a:avLst>
              <a:gd name="adj1" fmla="val -59284"/>
              <a:gd name="adj2" fmla="val -26482"/>
              <a:gd name="adj3" fmla="val 16667"/>
            </a:avLst>
          </a:prstGeom>
          <a:solidFill>
            <a:srgbClr val="7DF4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GB" sz="3200" b="1" dirty="0" err="1">
                <a:solidFill>
                  <a:srgbClr val="000000"/>
                </a:solidFill>
                <a:latin typeface="Arial" panose="020B0604020202020204" pitchFamily="34" charset="0"/>
                <a:cs typeface="Arial" panose="020B0604020202020204" pitchFamily="34" charset="0"/>
              </a:rPr>
              <a:t>Danke</a:t>
            </a:r>
            <a:r>
              <a:rPr lang="en-GB" sz="3200" b="1" dirty="0">
                <a:solidFill>
                  <a:srgbClr val="000000"/>
                </a:solidFill>
                <a:latin typeface="Arial" panose="020B0604020202020204" pitchFamily="34" charset="0"/>
                <a:cs typeface="Arial" panose="020B0604020202020204" pitchFamily="34" charset="0"/>
              </a:rPr>
              <a:t>! </a:t>
            </a:r>
          </a:p>
        </p:txBody>
      </p:sp>
      <p:sp>
        <p:nvSpPr>
          <p:cNvPr id="10" name="Oval Callout 9"/>
          <p:cNvSpPr/>
          <p:nvPr/>
        </p:nvSpPr>
        <p:spPr>
          <a:xfrm>
            <a:off x="4438094" y="4934689"/>
            <a:ext cx="2418510" cy="1200036"/>
          </a:xfrm>
          <a:prstGeom prst="wedgeEllipseCallout">
            <a:avLst>
              <a:gd name="adj1" fmla="val 44048"/>
              <a:gd name="adj2" fmla="val 48924"/>
            </a:avLst>
          </a:prstGeom>
          <a:solidFill>
            <a:srgbClr val="0C9F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fr-FR" sz="2800" dirty="0" err="1">
                <a:solidFill>
                  <a:srgbClr val="000000"/>
                </a:solidFill>
                <a:latin typeface="Arial" panose="020B0604020202020204" pitchFamily="34" charset="0"/>
                <a:cs typeface="Arial" panose="020B0604020202020204" pitchFamily="34" charset="0"/>
              </a:rPr>
              <a:t>Nichts</a:t>
            </a:r>
            <a:r>
              <a:rPr lang="fr-FR" sz="2800" dirty="0">
                <a:solidFill>
                  <a:srgbClr val="000000"/>
                </a:solidFill>
                <a:latin typeface="Arial" panose="020B0604020202020204" pitchFamily="34" charset="0"/>
                <a:cs typeface="Arial" panose="020B0604020202020204" pitchFamily="34" charset="0"/>
              </a:rPr>
              <a:t> </a:t>
            </a:r>
            <a:r>
              <a:rPr lang="fr-FR" sz="2800" dirty="0" err="1">
                <a:solidFill>
                  <a:srgbClr val="000000"/>
                </a:solidFill>
                <a:latin typeface="Arial" panose="020B0604020202020204" pitchFamily="34" charset="0"/>
                <a:cs typeface="Arial" panose="020B0604020202020204" pitchFamily="34" charset="0"/>
              </a:rPr>
              <a:t>zu</a:t>
            </a:r>
            <a:r>
              <a:rPr lang="fr-FR" sz="2800" dirty="0">
                <a:solidFill>
                  <a:srgbClr val="000000"/>
                </a:solidFill>
                <a:latin typeface="Arial" panose="020B0604020202020204" pitchFamily="34" charset="0"/>
                <a:cs typeface="Arial" panose="020B0604020202020204" pitchFamily="34" charset="0"/>
              </a:rPr>
              <a:t> </a:t>
            </a:r>
            <a:r>
              <a:rPr lang="fr-FR" sz="2800" dirty="0" err="1">
                <a:solidFill>
                  <a:srgbClr val="000000"/>
                </a:solidFill>
                <a:latin typeface="Arial" panose="020B0604020202020204" pitchFamily="34" charset="0"/>
                <a:cs typeface="Arial" panose="020B0604020202020204" pitchFamily="34" charset="0"/>
              </a:rPr>
              <a:t>danken</a:t>
            </a:r>
            <a:r>
              <a:rPr lang="fr-FR" sz="28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70073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pet-shop"/>
          <p:cNvPicPr>
            <a:picLocks noChangeAspect="1" noChangeArrowheads="1"/>
          </p:cNvPicPr>
          <p:nvPr/>
        </p:nvPicPr>
        <p:blipFill>
          <a:blip r:embed="rId3">
            <a:clrChange>
              <a:clrFrom>
                <a:srgbClr val="FFFFFF"/>
              </a:clrFrom>
              <a:clrTo>
                <a:srgbClr val="FFFFFF">
                  <a:alpha val="0"/>
                </a:srgbClr>
              </a:clrTo>
            </a:clrChange>
          </a:blip>
          <a:srcRect b="24622"/>
          <a:stretch>
            <a:fillRect/>
          </a:stretch>
        </p:blipFill>
        <p:spPr bwMode="auto">
          <a:xfrm>
            <a:off x="31750" y="1341040"/>
            <a:ext cx="3100388" cy="3240088"/>
          </a:xfrm>
          <a:prstGeom prst="rect">
            <a:avLst/>
          </a:prstGeom>
          <a:noFill/>
          <a:ln w="9525">
            <a:noFill/>
            <a:miter lim="800000"/>
            <a:headEnd/>
            <a:tailEnd/>
          </a:ln>
        </p:spPr>
      </p:pic>
      <p:sp>
        <p:nvSpPr>
          <p:cNvPr id="74754" name="Text Box 3">
            <a:hlinkClick r:id="" action="ppaction://noaction">
              <a:snd r:embed="rId4" name="fui.wav"/>
            </a:hlinkClick>
          </p:cNvPr>
          <p:cNvSpPr txBox="1">
            <a:spLocks noChangeArrowheads="1"/>
          </p:cNvSpPr>
          <p:nvPr/>
        </p:nvSpPr>
        <p:spPr bwMode="auto">
          <a:xfrm>
            <a:off x="180964" y="833582"/>
            <a:ext cx="8396472" cy="646331"/>
          </a:xfrm>
          <a:prstGeom prst="rect">
            <a:avLst/>
          </a:prstGeom>
          <a:noFill/>
          <a:ln w="9525">
            <a:noFill/>
            <a:miter lim="800000"/>
            <a:headEnd/>
            <a:tailEnd/>
          </a:ln>
        </p:spPr>
        <p:txBody>
          <a:bodyPr wrap="square">
            <a:spAutoFit/>
          </a:bodyPr>
          <a:lstStyle/>
          <a:p>
            <a:pPr>
              <a:spcBef>
                <a:spcPct val="50000"/>
              </a:spcBef>
            </a:pPr>
            <a:r>
              <a:rPr lang="en-GB" sz="3600" dirty="0">
                <a:solidFill>
                  <a:prstClr val="black"/>
                </a:solidFill>
              </a:rPr>
              <a:t>Je </a:t>
            </a:r>
            <a:r>
              <a:rPr lang="en-GB" sz="3600" dirty="0" err="1">
                <a:solidFill>
                  <a:prstClr val="black"/>
                </a:solidFill>
              </a:rPr>
              <a:t>suis</a:t>
            </a:r>
            <a:r>
              <a:rPr lang="en-GB" sz="3600" dirty="0">
                <a:solidFill>
                  <a:prstClr val="black"/>
                </a:solidFill>
              </a:rPr>
              <a:t> </a:t>
            </a:r>
            <a:r>
              <a:rPr lang="en-GB" sz="3600" dirty="0" err="1">
                <a:solidFill>
                  <a:prstClr val="black"/>
                </a:solidFill>
              </a:rPr>
              <a:t>allé</a:t>
            </a:r>
            <a:r>
              <a:rPr lang="en-GB" sz="3600" dirty="0">
                <a:solidFill>
                  <a:prstClr val="black"/>
                </a:solidFill>
              </a:rPr>
              <a:t>(e) à </a:t>
            </a:r>
            <a:r>
              <a:rPr lang="en-GB" sz="3600" dirty="0" err="1">
                <a:solidFill>
                  <a:prstClr val="black"/>
                </a:solidFill>
              </a:rPr>
              <a:t>l’animalerie</a:t>
            </a:r>
            <a:r>
              <a:rPr lang="en-GB" sz="3600" dirty="0">
                <a:solidFill>
                  <a:prstClr val="black"/>
                </a:solidFill>
              </a:rPr>
              <a:t> et </a:t>
            </a:r>
            <a:r>
              <a:rPr lang="en-GB" sz="3600" dirty="0" err="1">
                <a:solidFill>
                  <a:prstClr val="black"/>
                </a:solidFill>
              </a:rPr>
              <a:t>j’ai</a:t>
            </a:r>
            <a:r>
              <a:rPr lang="en-GB" sz="3600" dirty="0">
                <a:solidFill>
                  <a:prstClr val="black"/>
                </a:solidFill>
              </a:rPr>
              <a:t> </a:t>
            </a:r>
            <a:r>
              <a:rPr lang="en-GB" sz="3600" dirty="0" err="1">
                <a:solidFill>
                  <a:prstClr val="black"/>
                </a:solidFill>
              </a:rPr>
              <a:t>acheté</a:t>
            </a:r>
            <a:r>
              <a:rPr lang="en-GB" sz="3600" dirty="0">
                <a:solidFill>
                  <a:prstClr val="black"/>
                </a:solidFill>
              </a:rPr>
              <a:t> …</a:t>
            </a:r>
            <a:endParaRPr lang="en-GB" sz="3600" dirty="0">
              <a:solidFill>
                <a:prstClr val="black"/>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1704301"/>
            <a:ext cx="2781300" cy="2857500"/>
          </a:xfrm>
          <a:prstGeom prst="rect">
            <a:avLst/>
          </a:prstGeom>
        </p:spPr>
      </p:pic>
      <p:sp>
        <p:nvSpPr>
          <p:cNvPr id="14" name="TextBox 13"/>
          <p:cNvSpPr txBox="1"/>
          <p:nvPr/>
        </p:nvSpPr>
        <p:spPr>
          <a:xfrm>
            <a:off x="179512" y="129579"/>
            <a:ext cx="4176464" cy="646331"/>
          </a:xfrm>
          <a:prstGeom prst="rect">
            <a:avLst/>
          </a:prstGeom>
          <a:noFill/>
        </p:spPr>
        <p:txBody>
          <a:bodyPr wrap="square" rtlCol="0">
            <a:spAutoFit/>
          </a:bodyPr>
          <a:lstStyle/>
          <a:p>
            <a:r>
              <a:rPr lang="en-GB" sz="3600" b="1" dirty="0">
                <a:solidFill>
                  <a:prstClr val="black"/>
                </a:solidFill>
              </a:rPr>
              <a:t>Pair  - Share</a:t>
            </a:r>
            <a:endParaRPr lang="en-GB" sz="3600" b="1" dirty="0">
              <a:solidFill>
                <a:prstClr val="black"/>
              </a:solidFill>
            </a:endParaRPr>
          </a:p>
        </p:txBody>
      </p:sp>
      <p:sp>
        <p:nvSpPr>
          <p:cNvPr id="16" name="Rounded Rectangular Callout 15"/>
          <p:cNvSpPr/>
          <p:nvPr/>
        </p:nvSpPr>
        <p:spPr>
          <a:xfrm>
            <a:off x="251520" y="5626710"/>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Superbe</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7" name="Rounded Rectangular Callout 16"/>
          <p:cNvSpPr/>
          <p:nvPr/>
        </p:nvSpPr>
        <p:spPr>
          <a:xfrm>
            <a:off x="2051721" y="5485294"/>
            <a:ext cx="1918374"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Sensass</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8" name="Rounded Rectangular Callout 17"/>
          <p:cNvSpPr/>
          <p:nvPr/>
        </p:nvSpPr>
        <p:spPr>
          <a:xfrm>
            <a:off x="3775730" y="5661248"/>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9" name="Rounded Rectangular Callout 18"/>
          <p:cNvSpPr/>
          <p:nvPr/>
        </p:nvSpPr>
        <p:spPr>
          <a:xfrm>
            <a:off x="5290628" y="5471706"/>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¡Bien fait!</a:t>
            </a:r>
            <a:endParaRPr lang="en-GB" sz="2400" b="1" dirty="0">
              <a:solidFill>
                <a:prstClr val="black"/>
              </a:solidFill>
              <a:latin typeface="Segoe Print" panose="02000600000000000000" pitchFamily="2" charset="0"/>
            </a:endParaRPr>
          </a:p>
        </p:txBody>
      </p:sp>
      <p:sp>
        <p:nvSpPr>
          <p:cNvPr id="20" name="Rounded Rectangular Callout 19"/>
          <p:cNvSpPr/>
          <p:nvPr/>
        </p:nvSpPr>
        <p:spPr>
          <a:xfrm>
            <a:off x="6834734" y="5626710"/>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Impecc</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340656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a:off x="5902241" y="5877272"/>
            <a:ext cx="1579893"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Impecc</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57188"/>
            <a:ext cx="235743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500438"/>
            <a:ext cx="2357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357188"/>
            <a:ext cx="23574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3500438"/>
            <a:ext cx="235743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p:cNvSpPr txBox="1">
            <a:spLocks noChangeArrowheads="1"/>
          </p:cNvSpPr>
          <p:nvPr/>
        </p:nvSpPr>
        <p:spPr bwMode="auto">
          <a:xfrm>
            <a:off x="5857875" y="-27384"/>
            <a:ext cx="27146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4400" dirty="0" err="1">
                <a:solidFill>
                  <a:prstClr val="black"/>
                </a:solidFill>
                <a:latin typeface="Calibri" panose="020F0502020204030204" pitchFamily="34" charset="0"/>
              </a:rPr>
              <a:t>Ligne</a:t>
            </a:r>
            <a:r>
              <a:rPr lang="en-GB" sz="4400" dirty="0">
                <a:solidFill>
                  <a:prstClr val="black"/>
                </a:solidFill>
                <a:latin typeface="Calibri" panose="020F0502020204030204" pitchFamily="34" charset="0"/>
              </a:rPr>
              <a:t> de </a:t>
            </a:r>
            <a:r>
              <a:rPr lang="en-GB" sz="4400" dirty="0" err="1">
                <a:solidFill>
                  <a:prstClr val="black"/>
                </a:solidFill>
                <a:latin typeface="Calibri" panose="020F0502020204030204" pitchFamily="34" charset="0"/>
              </a:rPr>
              <a:t>bavardage</a:t>
            </a:r>
            <a:endParaRPr lang="en-US" sz="4400" dirty="0">
              <a:solidFill>
                <a:prstClr val="black"/>
              </a:solidFill>
              <a:latin typeface="Calibri" panose="020F0502020204030204" pitchFamily="34" charset="0"/>
            </a:endParaRPr>
          </a:p>
        </p:txBody>
      </p:sp>
      <p:pic>
        <p:nvPicPr>
          <p:cNvPr id="72711" name="Picture 3" descr="c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718" y="1418828"/>
            <a:ext cx="29289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6134835" y="5233556"/>
            <a:ext cx="1728192"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Superbe</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1" name="Rounded Rectangular Callout 10"/>
          <p:cNvSpPr/>
          <p:nvPr/>
        </p:nvSpPr>
        <p:spPr>
          <a:xfrm>
            <a:off x="5436096" y="4589840"/>
            <a:ext cx="1682120"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Sensass</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2" name="Rounded Rectangular Callout 11"/>
          <p:cNvSpPr/>
          <p:nvPr/>
        </p:nvSpPr>
        <p:spPr>
          <a:xfrm>
            <a:off x="6968495" y="4473411"/>
            <a:ext cx="1362438"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3" name="Rounded Rectangular Callout 12"/>
          <p:cNvSpPr/>
          <p:nvPr/>
        </p:nvSpPr>
        <p:spPr>
          <a:xfrm>
            <a:off x="7643812" y="5320863"/>
            <a:ext cx="1283148"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¡Bien fait!</a:t>
            </a:r>
            <a:endParaRPr lang="en-GB" sz="24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2721903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426" y="2345731"/>
            <a:ext cx="4296709" cy="2296054"/>
          </a:xfrm>
          <a:prstGeom prst="rect">
            <a:avLst/>
          </a:prstGeom>
        </p:spPr>
      </p:pic>
      <p:sp>
        <p:nvSpPr>
          <p:cNvPr id="3" name="TextBox 2"/>
          <p:cNvSpPr txBox="1"/>
          <p:nvPr/>
        </p:nvSpPr>
        <p:spPr>
          <a:xfrm>
            <a:off x="-16931" y="821268"/>
            <a:ext cx="3564467" cy="923330"/>
          </a:xfrm>
          <a:prstGeom prst="rect">
            <a:avLst/>
          </a:prstGeom>
          <a:noFill/>
        </p:spPr>
        <p:txBody>
          <a:bodyPr wrap="square" rtlCol="0">
            <a:spAutoFit/>
          </a:bodyPr>
          <a:lstStyle/>
          <a:p>
            <a:r>
              <a:rPr lang="en-GB" sz="5400" b="1" dirty="0">
                <a:solidFill>
                  <a:prstClr val="black"/>
                </a:solidFill>
              </a:rPr>
              <a:t>¡Pregunta!</a:t>
            </a:r>
            <a:endParaRPr lang="en-GB" sz="5400" b="1" dirty="0">
              <a:solidFill>
                <a:prstClr val="black"/>
              </a:solidFill>
            </a:endParaRPr>
          </a:p>
        </p:txBody>
      </p:sp>
      <p:sp>
        <p:nvSpPr>
          <p:cNvPr id="4" name="TextBox 3"/>
          <p:cNvSpPr txBox="1"/>
          <p:nvPr/>
        </p:nvSpPr>
        <p:spPr>
          <a:xfrm>
            <a:off x="3024780" y="1624675"/>
            <a:ext cx="3564467" cy="923330"/>
          </a:xfrm>
          <a:prstGeom prst="rect">
            <a:avLst/>
          </a:prstGeom>
          <a:noFill/>
        </p:spPr>
        <p:txBody>
          <a:bodyPr wrap="square" rtlCol="0">
            <a:spAutoFit/>
          </a:bodyPr>
          <a:lstStyle/>
          <a:p>
            <a:r>
              <a:rPr lang="en-GB" sz="5400" b="1" dirty="0">
                <a:solidFill>
                  <a:prstClr val="black"/>
                </a:solidFill>
              </a:rPr>
              <a:t>¡Pregunta!</a:t>
            </a:r>
            <a:endParaRPr lang="en-GB" sz="5400" b="1" dirty="0">
              <a:solidFill>
                <a:prstClr val="black"/>
              </a:solidFill>
            </a:endParaRPr>
          </a:p>
        </p:txBody>
      </p:sp>
      <p:sp>
        <p:nvSpPr>
          <p:cNvPr id="5" name="TextBox 4"/>
          <p:cNvSpPr txBox="1"/>
          <p:nvPr/>
        </p:nvSpPr>
        <p:spPr>
          <a:xfrm>
            <a:off x="5003801" y="2671565"/>
            <a:ext cx="4588936"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Intercambia</a:t>
            </a:r>
            <a:r>
              <a:rPr lang="en-GB" sz="5400" b="1" dirty="0">
                <a:solidFill>
                  <a:prstClr val="black"/>
                </a:solidFill>
              </a:rPr>
              <a:t>!</a:t>
            </a:r>
            <a:endParaRPr lang="en-GB" sz="5400" b="1" dirty="0">
              <a:solidFill>
                <a:prstClr val="black"/>
              </a:solidFill>
            </a:endParaRPr>
          </a:p>
        </p:txBody>
      </p:sp>
      <p:sp>
        <p:nvSpPr>
          <p:cNvPr id="6" name="TextBox 5"/>
          <p:cNvSpPr txBox="1"/>
          <p:nvPr/>
        </p:nvSpPr>
        <p:spPr>
          <a:xfrm>
            <a:off x="87804" y="6413266"/>
            <a:ext cx="4680273" cy="400110"/>
          </a:xfrm>
          <a:prstGeom prst="rect">
            <a:avLst/>
          </a:prstGeom>
          <a:noFill/>
        </p:spPr>
        <p:txBody>
          <a:bodyPr wrap="square" rtlCol="0">
            <a:spAutoFit/>
          </a:bodyPr>
          <a:lstStyle/>
          <a:p>
            <a:r>
              <a:rPr lang="en-GB" sz="2000" b="1" dirty="0">
                <a:solidFill>
                  <a:prstClr val="black"/>
                </a:solidFill>
              </a:rPr>
              <a:t>Quiz – Quiz  - Trade</a:t>
            </a:r>
            <a:endParaRPr lang="en-GB" sz="2000" b="1" dirty="0">
              <a:solidFill>
                <a:prstClr val="black"/>
              </a:solidFill>
            </a:endParaRPr>
          </a:p>
        </p:txBody>
      </p:sp>
      <p:sp>
        <p:nvSpPr>
          <p:cNvPr id="7" name="Rounded Rectangular Callout 6"/>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Fenomenal</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8" name="Rounded Rectangular Callout 7"/>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¡Genial!</a:t>
            </a:r>
            <a:endParaRPr lang="en-GB" sz="2400" b="1" dirty="0">
              <a:solidFill>
                <a:prstClr val="black"/>
              </a:solidFill>
              <a:latin typeface="Segoe Print" panose="02000600000000000000" pitchFamily="2" charset="0"/>
            </a:endParaRPr>
          </a:p>
        </p:txBody>
      </p:sp>
      <p:sp>
        <p:nvSpPr>
          <p:cNvPr id="9" name="Rounded Rectangular Callout 8"/>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Buen</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acento</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0" name="Rounded Rectangular Callout 9"/>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¡Qué </a:t>
            </a:r>
            <a:r>
              <a:rPr lang="en-GB" sz="2400" b="1" dirty="0" err="1">
                <a:solidFill>
                  <a:prstClr val="black"/>
                </a:solidFill>
                <a:latin typeface="Segoe Print" panose="02000600000000000000" pitchFamily="2" charset="0"/>
              </a:rPr>
              <a:t>guay</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1" name="Rounded Rectangular Callout 10"/>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¡Bien </a:t>
            </a:r>
            <a:r>
              <a:rPr lang="en-GB" sz="2400" b="1" dirty="0" err="1">
                <a:solidFill>
                  <a:prstClr val="white"/>
                </a:solidFill>
                <a:latin typeface="Segoe Print" panose="02000600000000000000" pitchFamily="2" charset="0"/>
              </a:rPr>
              <a:t>hecho</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3335621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683" y="2708920"/>
            <a:ext cx="3245643" cy="3350757"/>
          </a:xfrm>
          <a:prstGeom prst="rect">
            <a:avLst/>
          </a:prstGeom>
        </p:spPr>
      </p:pic>
      <p:sp>
        <p:nvSpPr>
          <p:cNvPr id="3" name="TextBox 2"/>
          <p:cNvSpPr txBox="1"/>
          <p:nvPr/>
        </p:nvSpPr>
        <p:spPr>
          <a:xfrm>
            <a:off x="5516806" y="692696"/>
            <a:ext cx="3564467" cy="1754326"/>
          </a:xfrm>
          <a:prstGeom prst="rect">
            <a:avLst/>
          </a:prstGeom>
          <a:noFill/>
        </p:spPr>
        <p:txBody>
          <a:bodyPr wrap="square" rtlCol="0">
            <a:spAutoFit/>
          </a:bodyPr>
          <a:lstStyle/>
          <a:p>
            <a:r>
              <a:rPr lang="en-GB" sz="5400" b="1" dirty="0" err="1">
                <a:solidFill>
                  <a:prstClr val="black"/>
                </a:solidFill>
              </a:rPr>
              <a:t>Trabaja</a:t>
            </a:r>
            <a:r>
              <a:rPr lang="en-GB" sz="5400" b="1" dirty="0">
                <a:solidFill>
                  <a:prstClr val="black"/>
                </a:solidFill>
              </a:rPr>
              <a:t> en </a:t>
            </a:r>
            <a:r>
              <a:rPr lang="en-GB" sz="5400" b="1" dirty="0" err="1">
                <a:solidFill>
                  <a:prstClr val="black"/>
                </a:solidFill>
              </a:rPr>
              <a:t>tándem</a:t>
            </a:r>
            <a:endParaRPr lang="en-GB" sz="5400" b="1" dirty="0">
              <a:solidFill>
                <a:prstClr val="black"/>
              </a:solidFill>
            </a:endParaRPr>
          </a:p>
        </p:txBody>
      </p:sp>
      <p:pic>
        <p:nvPicPr>
          <p:cNvPr id="4" name="Picture 3"/>
          <p:cNvPicPr>
            <a:picLocks noChangeAspect="1"/>
          </p:cNvPicPr>
          <p:nvPr/>
        </p:nvPicPr>
        <p:blipFill>
          <a:blip r:embed="rId3"/>
          <a:stretch>
            <a:fillRect/>
          </a:stretch>
        </p:blipFill>
        <p:spPr>
          <a:xfrm>
            <a:off x="467544" y="3501008"/>
            <a:ext cx="4096806" cy="3058294"/>
          </a:xfrm>
          <a:prstGeom prst="rect">
            <a:avLst/>
          </a:prstGeom>
        </p:spPr>
      </p:pic>
      <p:pic>
        <p:nvPicPr>
          <p:cNvPr id="5" name="Picture 4"/>
          <p:cNvPicPr>
            <a:picLocks noChangeAspect="1"/>
          </p:cNvPicPr>
          <p:nvPr/>
        </p:nvPicPr>
        <p:blipFill>
          <a:blip r:embed="rId4"/>
          <a:stretch>
            <a:fillRect/>
          </a:stretch>
        </p:blipFill>
        <p:spPr>
          <a:xfrm>
            <a:off x="467544" y="245740"/>
            <a:ext cx="4096806" cy="3039244"/>
          </a:xfrm>
          <a:prstGeom prst="rect">
            <a:avLst/>
          </a:prstGeom>
        </p:spPr>
      </p:pic>
    </p:spTree>
    <p:extLst>
      <p:ext uri="{BB962C8B-B14F-4D97-AF65-F5344CB8AC3E}">
        <p14:creationId xmlns:p14="http://schemas.microsoft.com/office/powerpoint/2010/main" val="402215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6372"/>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1252096"/>
            <a:ext cx="4670647" cy="3323987"/>
          </a:xfrm>
          <a:prstGeom prst="rect">
            <a:avLst/>
          </a:prstGeom>
          <a:noFill/>
        </p:spPr>
        <p:txBody>
          <a:bodyPr wrap="square" rtlCol="0">
            <a:spAutoFit/>
          </a:bodyPr>
          <a:lstStyle/>
          <a:p>
            <a:r>
              <a:rPr lang="fr-FR" sz="3000" b="1" dirty="0">
                <a:solidFill>
                  <a:prstClr val="black"/>
                </a:solidFill>
                <a:latin typeface="Bradley Hand ITC" panose="03070402050302030203" pitchFamily="66" charset="0"/>
              </a:rPr>
              <a:t>Am </a:t>
            </a:r>
            <a:r>
              <a:rPr lang="fr-FR" sz="3000" b="1" dirty="0" err="1">
                <a:solidFill>
                  <a:prstClr val="black"/>
                </a:solidFill>
                <a:latin typeface="Bradley Hand ITC" panose="03070402050302030203" pitchFamily="66" charset="0"/>
              </a:rPr>
              <a:t>Freitag</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In der </a:t>
            </a:r>
            <a:r>
              <a:rPr lang="fr-FR" sz="3000" b="1" dirty="0" err="1">
                <a:solidFill>
                  <a:prstClr val="black"/>
                </a:solidFill>
                <a:latin typeface="Bradley Hand ITC" panose="03070402050302030203" pitchFamily="66" charset="0"/>
              </a:rPr>
              <a:t>vierten</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Stunde</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In ML6</a:t>
            </a:r>
          </a:p>
          <a:p>
            <a:r>
              <a:rPr lang="fr-FR" sz="3000" b="1" dirty="0">
                <a:solidFill>
                  <a:prstClr val="black"/>
                </a:solidFill>
                <a:latin typeface="Bradley Hand ITC" panose="03070402050302030203" pitchFamily="66" charset="0"/>
              </a:rPr>
              <a:t>Mit </a:t>
            </a:r>
            <a:r>
              <a:rPr lang="fr-FR" sz="3000" b="1" dirty="0" err="1">
                <a:solidFill>
                  <a:prstClr val="black"/>
                </a:solidFill>
                <a:latin typeface="Bradley Hand ITC" panose="03070402050302030203" pitchFamily="66" charset="0"/>
              </a:rPr>
              <a:t>Frau</a:t>
            </a:r>
            <a:r>
              <a:rPr lang="fr-FR" sz="3000" b="1" dirty="0">
                <a:solidFill>
                  <a:prstClr val="black"/>
                </a:solidFill>
                <a:latin typeface="Bradley Hand ITC" panose="03070402050302030203" pitchFamily="66" charset="0"/>
              </a:rPr>
              <a:t> Hawkes</a:t>
            </a:r>
          </a:p>
          <a:p>
            <a:r>
              <a:rPr lang="fr-FR" sz="3000" b="1" dirty="0" err="1">
                <a:solidFill>
                  <a:prstClr val="black"/>
                </a:solidFill>
                <a:latin typeface="Bradley Hand ITC" panose="03070402050302030203" pitchFamily="66" charset="0"/>
              </a:rPr>
              <a:t>Ja</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Ich</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mag</a:t>
            </a:r>
            <a:r>
              <a:rPr lang="fr-FR" sz="3000" b="1" dirty="0">
                <a:solidFill>
                  <a:prstClr val="black"/>
                </a:solidFill>
                <a:latin typeface="Bradley Hand ITC" panose="03070402050302030203" pitchFamily="66" charset="0"/>
              </a:rPr>
              <a:t>      =   </a:t>
            </a:r>
            <a:r>
              <a:rPr lang="fr-FR" sz="3000" b="1" dirty="0" err="1">
                <a:solidFill>
                  <a:prstClr val="black"/>
                </a:solidFill>
                <a:latin typeface="Bradley Hand ITC" panose="03070402050302030203" pitchFamily="66" charset="0"/>
              </a:rPr>
              <a:t>fantastisch</a:t>
            </a:r>
            <a:r>
              <a:rPr lang="fr-FR" sz="3000" b="1" dirty="0">
                <a:solidFill>
                  <a:prstClr val="black"/>
                </a:solidFill>
                <a:latin typeface="Bradley Hand ITC" panose="03070402050302030203" pitchFamily="66" charset="0"/>
              </a:rPr>
              <a:t>!</a:t>
            </a:r>
          </a:p>
          <a:p>
            <a:r>
              <a:rPr lang="fr-FR" sz="3000" b="1" dirty="0" err="1">
                <a:solidFill>
                  <a:prstClr val="black"/>
                </a:solidFill>
                <a:latin typeface="Bradley Hand ITC" panose="03070402050302030203" pitchFamily="66" charset="0"/>
              </a:rPr>
              <a:t>Ich</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kann</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reden</a:t>
            </a:r>
            <a:r>
              <a:rPr lang="fr-FR" sz="3000" b="1" dirty="0">
                <a:solidFill>
                  <a:prstClr val="black"/>
                </a:solidFill>
                <a:latin typeface="Bradley Hand ITC" panose="03070402050302030203" pitchFamily="66" charset="0"/>
              </a:rPr>
              <a:t>, … </a:t>
            </a:r>
            <a:r>
              <a:rPr lang="fr-FR" sz="3000" b="1" dirty="0" err="1">
                <a:solidFill>
                  <a:prstClr val="black"/>
                </a:solidFill>
                <a:latin typeface="Bradley Hand ITC" panose="03070402050302030203" pitchFamily="66" charset="0"/>
              </a:rPr>
              <a:t>und</a:t>
            </a:r>
            <a:r>
              <a:rPr lang="fr-FR" sz="3000" b="1" dirty="0">
                <a:solidFill>
                  <a:prstClr val="black"/>
                </a:solidFill>
                <a:latin typeface="Bradley Hand ITC" panose="03070402050302030203" pitchFamily="66" charset="0"/>
              </a:rPr>
              <a:t>…</a:t>
            </a:r>
          </a:p>
        </p:txBody>
      </p:sp>
      <p:sp>
        <p:nvSpPr>
          <p:cNvPr id="4" name="TextBox 3"/>
          <p:cNvSpPr txBox="1"/>
          <p:nvPr/>
        </p:nvSpPr>
        <p:spPr>
          <a:xfrm>
            <a:off x="248585" y="67873"/>
            <a:ext cx="2899042" cy="784830"/>
          </a:xfrm>
          <a:prstGeom prst="rect">
            <a:avLst/>
          </a:prstGeom>
          <a:noFill/>
        </p:spPr>
        <p:txBody>
          <a:bodyPr wrap="square" rtlCol="0">
            <a:spAutoFit/>
          </a:bodyPr>
          <a:lstStyle/>
          <a:p>
            <a:r>
              <a:rPr lang="fr-FR" sz="4500" b="1" dirty="0">
                <a:solidFill>
                  <a:prstClr val="black"/>
                </a:solidFill>
                <a:latin typeface="Bradley Hand ITC" panose="03070402050302030203" pitchFamily="66" charset="0"/>
              </a:rPr>
              <a:t>Deutsch</a:t>
            </a:r>
          </a:p>
        </p:txBody>
      </p:sp>
      <p:sp>
        <p:nvSpPr>
          <p:cNvPr id="6" name="Rounded Rectangular Callout 5"/>
          <p:cNvSpPr/>
          <p:nvPr/>
        </p:nvSpPr>
        <p:spPr>
          <a:xfrm>
            <a:off x="611560" y="5588627"/>
            <a:ext cx="1781181"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¡Gut </a:t>
            </a:r>
            <a:r>
              <a:rPr lang="en-GB" sz="2400" b="1" dirty="0" err="1">
                <a:solidFill>
                  <a:prstClr val="black"/>
                </a:solidFill>
                <a:latin typeface="Segoe Print" panose="02000600000000000000" pitchFamily="2" charset="0"/>
              </a:rPr>
              <a:t>gemacht</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8" name="Rounded Rectangular Callout 7"/>
          <p:cNvSpPr/>
          <p:nvPr/>
        </p:nvSpPr>
        <p:spPr>
          <a:xfrm>
            <a:off x="3347865" y="5589240"/>
            <a:ext cx="2088232"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Gute</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Ausprache</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0" name="Rounded Rectangular Callout 9"/>
          <p:cNvSpPr/>
          <p:nvPr/>
        </p:nvSpPr>
        <p:spPr>
          <a:xfrm>
            <a:off x="7312236" y="5551770"/>
            <a:ext cx="1368152"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Klasse</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
        <p:nvSpPr>
          <p:cNvPr id="9" name="Rounded Rectangular Callout 8"/>
          <p:cNvSpPr/>
          <p:nvPr/>
        </p:nvSpPr>
        <p:spPr>
          <a:xfrm>
            <a:off x="5364089" y="5487453"/>
            <a:ext cx="2063842"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Sehr</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interessant</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7" name="Rounded Rectangular Callout 6"/>
          <p:cNvSpPr/>
          <p:nvPr/>
        </p:nvSpPr>
        <p:spPr>
          <a:xfrm>
            <a:off x="2308596" y="5487453"/>
            <a:ext cx="1123414"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¡Toll!</a:t>
            </a:r>
            <a:endParaRPr lang="en-GB" sz="24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186380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6372"/>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7123" y="1183306"/>
            <a:ext cx="4670647" cy="3785652"/>
          </a:xfrm>
          <a:prstGeom prst="rect">
            <a:avLst/>
          </a:prstGeom>
          <a:noFill/>
        </p:spPr>
        <p:txBody>
          <a:bodyPr wrap="square" rtlCol="0">
            <a:spAutoFit/>
          </a:bodyPr>
          <a:lstStyle/>
          <a:p>
            <a:r>
              <a:rPr lang="fr-FR" sz="3000" b="1" dirty="0">
                <a:solidFill>
                  <a:prstClr val="black"/>
                </a:solidFill>
                <a:latin typeface="Bradley Hand ITC" panose="03070402050302030203" pitchFamily="66" charset="0"/>
              </a:rPr>
              <a:t>Am </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und</a:t>
            </a:r>
            <a:r>
              <a:rPr lang="fr-FR" sz="3000" b="1" dirty="0">
                <a:solidFill>
                  <a:prstClr val="black"/>
                </a:solidFill>
                <a:latin typeface="Bradley Hand ITC" panose="03070402050302030203" pitchFamily="66" charset="0"/>
              </a:rPr>
              <a:t> …)</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In der </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Stunde</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In </a:t>
            </a:r>
            <a:r>
              <a:rPr lang="fr-FR" sz="3000" b="1" dirty="0">
                <a:solidFill>
                  <a:prstClr val="black"/>
                </a:solidFill>
                <a:latin typeface="Bradley Hand ITC" panose="03070402050302030203" pitchFamily="66" charset="0"/>
              </a:rPr>
              <a:t>….</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Mit </a:t>
            </a:r>
            <a:r>
              <a:rPr lang="fr-FR" sz="3000" b="1" dirty="0">
                <a:solidFill>
                  <a:prstClr val="black"/>
                </a:solidFill>
                <a:latin typeface="Bradley Hand ITC" panose="03070402050302030203" pitchFamily="66" charset="0"/>
              </a:rPr>
              <a:t>…..  ……………..</a:t>
            </a:r>
            <a:endParaRPr lang="fr-FR" sz="3000" b="1" dirty="0">
              <a:solidFill>
                <a:prstClr val="black"/>
              </a:solidFill>
              <a:latin typeface="Bradley Hand ITC" panose="03070402050302030203" pitchFamily="66" charset="0"/>
            </a:endParaRPr>
          </a:p>
          <a:p>
            <a:r>
              <a:rPr lang="fr-FR" sz="3000" b="1" dirty="0" err="1">
                <a:solidFill>
                  <a:prstClr val="black"/>
                </a:solidFill>
                <a:latin typeface="Bradley Hand ITC" panose="03070402050302030203" pitchFamily="66" charset="0"/>
              </a:rPr>
              <a:t>Ja</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Ich</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mag</a:t>
            </a:r>
            <a:r>
              <a:rPr lang="fr-FR" sz="3000" b="1" dirty="0">
                <a:solidFill>
                  <a:prstClr val="black"/>
                </a:solidFill>
                <a:latin typeface="Bradley Hand ITC" panose="03070402050302030203" pitchFamily="66" charset="0"/>
              </a:rPr>
              <a:t>   </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Nein</a:t>
            </a:r>
            <a:r>
              <a:rPr lang="fr-FR" sz="3000" b="1" dirty="0">
                <a:solidFill>
                  <a:prstClr val="black"/>
                </a:solidFill>
                <a:latin typeface="Bradley Hand ITC" panose="03070402050302030203" pitchFamily="66" charset="0"/>
              </a:rPr>
              <a:t>, …  </a:t>
            </a:r>
            <a:br>
              <a:rPr lang="fr-FR" sz="3000" b="1" dirty="0">
                <a:solidFill>
                  <a:prstClr val="black"/>
                </a:solidFill>
                <a:latin typeface="Bradley Hand ITC" panose="03070402050302030203" pitchFamily="66" charset="0"/>
              </a:rPr>
            </a:br>
            <a:r>
              <a:rPr lang="fr-FR" sz="3000" b="1" dirty="0">
                <a:solidFill>
                  <a:prstClr val="black"/>
                </a:solidFill>
                <a:latin typeface="Bradley Hand ITC" panose="03070402050302030203" pitchFamily="66" charset="0"/>
              </a:rPr>
              <a:t>= ………………….!</a:t>
            </a:r>
            <a:endParaRPr lang="fr-FR" sz="3000" b="1" dirty="0">
              <a:solidFill>
                <a:prstClr val="black"/>
              </a:solidFill>
              <a:latin typeface="Bradley Hand ITC" panose="03070402050302030203" pitchFamily="66" charset="0"/>
            </a:endParaRPr>
          </a:p>
          <a:p>
            <a:r>
              <a:rPr lang="fr-FR" sz="3000" b="1" dirty="0" err="1">
                <a:solidFill>
                  <a:prstClr val="black"/>
                </a:solidFill>
                <a:latin typeface="Bradley Hand ITC" panose="03070402050302030203" pitchFamily="66" charset="0"/>
              </a:rPr>
              <a:t>Ich</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kann</a:t>
            </a:r>
            <a:r>
              <a:rPr lang="fr-FR" sz="3000" b="1" dirty="0">
                <a:solidFill>
                  <a:prstClr val="black"/>
                </a:solidFill>
                <a:latin typeface="Bradley Hand ITC" panose="03070402050302030203" pitchFamily="66" charset="0"/>
              </a:rPr>
              <a:t> </a:t>
            </a:r>
            <a:r>
              <a:rPr lang="fr-FR" sz="3000" b="1" dirty="0">
                <a:solidFill>
                  <a:prstClr val="black"/>
                </a:solidFill>
                <a:latin typeface="Bradley Hand ITC" panose="03070402050302030203" pitchFamily="66" charset="0"/>
              </a:rPr>
              <a:t>(</a:t>
            </a:r>
            <a:r>
              <a:rPr lang="fr-FR" sz="3000" b="1" dirty="0" err="1">
                <a:solidFill>
                  <a:prstClr val="black"/>
                </a:solidFill>
                <a:latin typeface="Bradley Hand ITC" panose="03070402050302030203" pitchFamily="66" charset="0"/>
              </a:rPr>
              <a:t>nicht</a:t>
            </a:r>
            <a:r>
              <a:rPr lang="fr-FR" sz="3000" b="1" dirty="0">
                <a:solidFill>
                  <a:prstClr val="black"/>
                </a:solidFill>
                <a:latin typeface="Bradley Hand ITC" panose="03070402050302030203" pitchFamily="66" charset="0"/>
              </a:rPr>
              <a:t>) …., </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und</a:t>
            </a:r>
            <a:r>
              <a:rPr lang="fr-FR" sz="3000" b="1" dirty="0">
                <a:solidFill>
                  <a:prstClr val="black"/>
                </a:solidFill>
                <a:latin typeface="Bradley Hand ITC" panose="03070402050302030203" pitchFamily="66" charset="0"/>
              </a:rPr>
              <a:t> / </a:t>
            </a:r>
            <a:r>
              <a:rPr lang="fr-FR" sz="3000" b="1" dirty="0" err="1">
                <a:solidFill>
                  <a:prstClr val="black"/>
                </a:solidFill>
                <a:latin typeface="Bradley Hand ITC" panose="03070402050302030203" pitchFamily="66" charset="0"/>
              </a:rPr>
              <a:t>oder</a:t>
            </a:r>
            <a:r>
              <a:rPr lang="fr-FR" sz="3000" b="1" dirty="0">
                <a:solidFill>
                  <a:prstClr val="black"/>
                </a:solidFill>
                <a:latin typeface="Bradley Hand ITC" panose="03070402050302030203" pitchFamily="66" charset="0"/>
              </a:rPr>
              <a:t>…</a:t>
            </a:r>
            <a:endParaRPr lang="fr-FR" sz="3000" b="1" dirty="0">
              <a:solidFill>
                <a:prstClr val="black"/>
              </a:solidFill>
              <a:latin typeface="Bradley Hand ITC" panose="03070402050302030203" pitchFamily="66" charset="0"/>
            </a:endParaRPr>
          </a:p>
        </p:txBody>
      </p:sp>
      <p:sp>
        <p:nvSpPr>
          <p:cNvPr id="4" name="TextBox 3"/>
          <p:cNvSpPr txBox="1"/>
          <p:nvPr/>
        </p:nvSpPr>
        <p:spPr>
          <a:xfrm>
            <a:off x="248585" y="67873"/>
            <a:ext cx="2899042" cy="784830"/>
          </a:xfrm>
          <a:prstGeom prst="rect">
            <a:avLst/>
          </a:prstGeom>
          <a:noFill/>
        </p:spPr>
        <p:txBody>
          <a:bodyPr wrap="square" rtlCol="0">
            <a:spAutoFit/>
          </a:bodyPr>
          <a:lstStyle/>
          <a:p>
            <a:r>
              <a:rPr lang="fr-FR" sz="4500" b="1" dirty="0">
                <a:solidFill>
                  <a:prstClr val="black"/>
                </a:solidFill>
                <a:latin typeface="Bradley Hand ITC" panose="03070402050302030203" pitchFamily="66" charset="0"/>
              </a:rPr>
              <a:t>???????</a:t>
            </a:r>
            <a:endParaRPr lang="fr-FR" sz="4500" b="1" dirty="0">
              <a:solidFill>
                <a:prstClr val="black"/>
              </a:solidFill>
              <a:latin typeface="Bradley Hand ITC" panose="03070402050302030203" pitchFamily="66" charset="0"/>
            </a:endParaRPr>
          </a:p>
        </p:txBody>
      </p:sp>
      <p:grpSp>
        <p:nvGrpSpPr>
          <p:cNvPr id="3" name="Group 2"/>
          <p:cNvGrpSpPr/>
          <p:nvPr/>
        </p:nvGrpSpPr>
        <p:grpSpPr>
          <a:xfrm>
            <a:off x="611560" y="5487453"/>
            <a:ext cx="8068828" cy="821867"/>
            <a:chOff x="611560" y="5487453"/>
            <a:chExt cx="8068828" cy="821867"/>
          </a:xfrm>
        </p:grpSpPr>
        <p:sp>
          <p:nvSpPr>
            <p:cNvPr id="6" name="Rounded Rectangular Callout 5"/>
            <p:cNvSpPr/>
            <p:nvPr/>
          </p:nvSpPr>
          <p:spPr>
            <a:xfrm>
              <a:off x="611560" y="5588627"/>
              <a:ext cx="1781181"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¡Gut </a:t>
              </a:r>
              <a:r>
                <a:rPr lang="en-GB" sz="2400" b="1" dirty="0" err="1">
                  <a:solidFill>
                    <a:prstClr val="black"/>
                  </a:solidFill>
                  <a:latin typeface="Segoe Print" panose="02000600000000000000" pitchFamily="2" charset="0"/>
                </a:rPr>
                <a:t>gemacht</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7" name="Rounded Rectangular Callout 6"/>
            <p:cNvSpPr/>
            <p:nvPr/>
          </p:nvSpPr>
          <p:spPr>
            <a:xfrm>
              <a:off x="3347865" y="5589240"/>
              <a:ext cx="2088232"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Gute</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Ausprache</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8" name="Rounded Rectangular Callout 7"/>
            <p:cNvSpPr/>
            <p:nvPr/>
          </p:nvSpPr>
          <p:spPr>
            <a:xfrm>
              <a:off x="7312236" y="5551770"/>
              <a:ext cx="1368152"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Klasse</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
          <p:nvSpPr>
            <p:cNvPr id="9" name="Rounded Rectangular Callout 8"/>
            <p:cNvSpPr/>
            <p:nvPr/>
          </p:nvSpPr>
          <p:spPr>
            <a:xfrm>
              <a:off x="5364089" y="5487453"/>
              <a:ext cx="2063842"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Sehr</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interessant</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0" name="Rounded Rectangular Callout 9"/>
            <p:cNvSpPr/>
            <p:nvPr/>
          </p:nvSpPr>
          <p:spPr>
            <a:xfrm>
              <a:off x="2308596" y="5487453"/>
              <a:ext cx="1123414"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¡Toll!</a:t>
              </a:r>
              <a:endParaRPr lang="en-GB" sz="2400" b="1" dirty="0">
                <a:solidFill>
                  <a:prstClr val="black"/>
                </a:solidFill>
                <a:latin typeface="Segoe Print" panose="02000600000000000000" pitchFamily="2" charset="0"/>
              </a:endParaRPr>
            </a:p>
          </p:txBody>
        </p:sp>
      </p:grpSp>
    </p:spTree>
    <p:extLst>
      <p:ext uri="{BB962C8B-B14F-4D97-AF65-F5344CB8AC3E}">
        <p14:creationId xmlns:p14="http://schemas.microsoft.com/office/powerpoint/2010/main" val="126378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Rounded Rectangle 10"/>
          <p:cNvSpPr/>
          <p:nvPr/>
        </p:nvSpPr>
        <p:spPr>
          <a:xfrm>
            <a:off x="251520" y="260648"/>
            <a:ext cx="4248472" cy="1584176"/>
          </a:xfrm>
          <a:prstGeom prst="roundRect">
            <a:avLst/>
          </a:prstGeom>
          <a:solidFill>
            <a:srgbClr val="0FA9AD"/>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dirty="0">
                <a:ln>
                  <a:solidFill>
                    <a:prstClr val="black"/>
                  </a:solidFill>
                </a:ln>
                <a:solidFill>
                  <a:schemeClr val="tx1"/>
                </a:solidFill>
              </a:rPr>
              <a:t>Rock, paper, scissors</a:t>
            </a:r>
          </a:p>
          <a:p>
            <a:pPr algn="ctr"/>
            <a:r>
              <a:rPr lang="en-GB" sz="3500" dirty="0">
                <a:ln>
                  <a:solidFill>
                    <a:prstClr val="black"/>
                  </a:solidFill>
                </a:ln>
                <a:solidFill>
                  <a:schemeClr val="tx1"/>
                </a:solidFill>
              </a:rPr>
              <a:t>evolution!</a:t>
            </a:r>
            <a:endParaRPr lang="en-GB" sz="3500" dirty="0">
              <a:ln>
                <a:solidFill>
                  <a:prstClr val="black"/>
                </a:solidFill>
              </a:ln>
              <a:solidFill>
                <a:schemeClr val="tx1"/>
              </a:solidFill>
            </a:endParaRPr>
          </a:p>
        </p:txBody>
      </p:sp>
      <p:pic>
        <p:nvPicPr>
          <p:cNvPr id="12" name="Picture 2" descr="https://encrypted-tbn2.gstatic.com/images?q=tbn:ANd9GcTIlhuYmhIcK7PvYi2zGpWmzgv5mU23aRE2XwCaTXAeYrJGShmCKg"/>
          <p:cNvPicPr>
            <a:picLocks noChangeAspect="1" noChangeArrowheads="1"/>
          </p:cNvPicPr>
          <p:nvPr/>
        </p:nvPicPr>
        <p:blipFill>
          <a:blip r:embed="rId5" cstate="print"/>
          <a:srcRect/>
          <a:stretch>
            <a:fillRect/>
          </a:stretch>
        </p:blipFill>
        <p:spPr bwMode="auto">
          <a:xfrm>
            <a:off x="273846" y="4581128"/>
            <a:ext cx="1148752" cy="1559447"/>
          </a:xfrm>
          <a:prstGeom prst="rect">
            <a:avLst/>
          </a:prstGeom>
          <a:noFill/>
        </p:spPr>
      </p:pic>
      <p:pic>
        <p:nvPicPr>
          <p:cNvPr id="13" name="Picture 4" descr="http://4.bp.blogspot.com/_q2kexwPBjqQ/TUZNlOiK8cI/AAAAAAAAF0E/i0_pRqXFJ_w/s1600/chicken.png"/>
          <p:cNvPicPr>
            <a:picLocks noChangeAspect="1" noChangeArrowheads="1"/>
          </p:cNvPicPr>
          <p:nvPr/>
        </p:nvPicPr>
        <p:blipFill>
          <a:blip r:embed="rId6" cstate="print"/>
          <a:srcRect/>
          <a:stretch>
            <a:fillRect/>
          </a:stretch>
        </p:blipFill>
        <p:spPr bwMode="auto">
          <a:xfrm>
            <a:off x="1569990" y="3356992"/>
            <a:ext cx="1277453" cy="1591494"/>
          </a:xfrm>
          <a:prstGeom prst="rect">
            <a:avLst/>
          </a:prstGeom>
          <a:noFill/>
        </p:spPr>
      </p:pic>
      <p:pic>
        <p:nvPicPr>
          <p:cNvPr id="14" name="Picture 10" descr="https://encrypted-tbn3.gstatic.com/images?q=tbn:ANd9GcTogKS1FV7enC53Rmf_yv-oa7brnT_8GonV1rqku_t5D-wgd8l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866135" y="2060849"/>
            <a:ext cx="1777873" cy="1777873"/>
          </a:xfrm>
          <a:prstGeom prst="rect">
            <a:avLst/>
          </a:prstGeom>
          <a:noFill/>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6056" y="1092446"/>
            <a:ext cx="1578415" cy="150475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4471" y="228546"/>
            <a:ext cx="2354125" cy="1564150"/>
          </a:xfrm>
          <a:prstGeom prst="rect">
            <a:avLst/>
          </a:prstGeom>
        </p:spPr>
      </p:pic>
      <p:sp>
        <p:nvSpPr>
          <p:cNvPr id="17" name="Rounded Rectangle 16"/>
          <p:cNvSpPr/>
          <p:nvPr/>
        </p:nvSpPr>
        <p:spPr>
          <a:xfrm>
            <a:off x="3284468" y="4211452"/>
            <a:ext cx="5724128" cy="2298797"/>
          </a:xfrm>
          <a:prstGeom prst="roundRect">
            <a:avLst/>
          </a:prstGeom>
          <a:solidFill>
            <a:srgbClr val="F4FE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r>
              <a:rPr lang="en-GB" sz="2800" b="1" dirty="0">
                <a:solidFill>
                  <a:srgbClr val="0FA9AD"/>
                </a:solidFill>
              </a:rPr>
              <a:t>Ask the other person a question in TL, which s/he has to answer.</a:t>
            </a:r>
          </a:p>
          <a:p>
            <a:pPr marL="342900" indent="-342900">
              <a:buFontTx/>
              <a:buAutoNum type="arabicParenR"/>
            </a:pPr>
            <a:r>
              <a:rPr lang="en-GB" sz="2800" b="1" dirty="0">
                <a:solidFill>
                  <a:srgbClr val="0FA9AD"/>
                </a:solidFill>
              </a:rPr>
              <a:t>Rock paper scissors!</a:t>
            </a:r>
          </a:p>
          <a:p>
            <a:pPr marL="342900" indent="-342900">
              <a:buFontTx/>
              <a:buAutoNum type="arabicParenR"/>
            </a:pPr>
            <a:r>
              <a:rPr lang="en-GB" sz="2800" b="1" dirty="0">
                <a:solidFill>
                  <a:srgbClr val="0FA9AD"/>
                </a:solidFill>
              </a:rPr>
              <a:t>You lose – you stay the same. You win – you evolve!</a:t>
            </a:r>
            <a:endParaRPr lang="en-GB" sz="2800" b="1" dirty="0">
              <a:solidFill>
                <a:srgbClr val="0FA9AD"/>
              </a:solidFill>
            </a:endParaRPr>
          </a:p>
        </p:txBody>
      </p:sp>
    </p:spTree>
    <p:extLst>
      <p:ext uri="{BB962C8B-B14F-4D97-AF65-F5344CB8AC3E}">
        <p14:creationId xmlns:p14="http://schemas.microsoft.com/office/powerpoint/2010/main" val="245891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89" y="685800"/>
            <a:ext cx="8410480" cy="556450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Rectangle 10"/>
          <p:cNvSpPr/>
          <p:nvPr/>
        </p:nvSpPr>
        <p:spPr>
          <a:xfrm>
            <a:off x="820105" y="1380272"/>
            <a:ext cx="4944081" cy="2123658"/>
          </a:xfrm>
          <a:prstGeom prst="rect">
            <a:avLst/>
          </a:prstGeom>
        </p:spPr>
        <p:txBody>
          <a:bodyPr wrap="square">
            <a:spAutoFit/>
          </a:bodyPr>
          <a:lstStyle/>
          <a:p>
            <a:r>
              <a:rPr lang="en-GB" sz="4400" b="1" dirty="0">
                <a:solidFill>
                  <a:prstClr val="black"/>
                </a:solidFill>
              </a:rPr>
              <a:t>Learning to talk and talking to learn</a:t>
            </a:r>
            <a:r>
              <a:rPr lang="en-GB" sz="4400" dirty="0">
                <a:solidFill>
                  <a:prstClr val="black"/>
                </a:solidFill>
              </a:rPr>
              <a:t>: </a:t>
            </a:r>
            <a:r>
              <a:rPr lang="en-GB" sz="4400" i="1" dirty="0">
                <a:solidFill>
                  <a:prstClr val="black"/>
                </a:solidFill>
              </a:rPr>
              <a:t>theory into practice.</a:t>
            </a:r>
            <a:endParaRPr lang="en-GB" sz="4400" i="1" dirty="0">
              <a:solidFill>
                <a:prstClr val="black"/>
              </a:solidFill>
            </a:endParaRPr>
          </a:p>
        </p:txBody>
      </p:sp>
      <p:sp>
        <p:nvSpPr>
          <p:cNvPr id="12" name="Rectangle 11"/>
          <p:cNvSpPr/>
          <p:nvPr/>
        </p:nvSpPr>
        <p:spPr>
          <a:xfrm>
            <a:off x="4119280" y="4301085"/>
            <a:ext cx="4944081" cy="1754326"/>
          </a:xfrm>
          <a:prstGeom prst="rect">
            <a:avLst/>
          </a:prstGeom>
        </p:spPr>
        <p:txBody>
          <a:bodyPr wrap="square">
            <a:spAutoFit/>
          </a:bodyPr>
          <a:lstStyle/>
          <a:p>
            <a:r>
              <a:rPr lang="en-GB" sz="3600" b="1" dirty="0">
                <a:solidFill>
                  <a:prstClr val="black"/>
                </a:solidFill>
              </a:rPr>
              <a:t>Nelson, New Zealand </a:t>
            </a:r>
            <a:br>
              <a:rPr lang="en-GB" sz="3600" b="1" dirty="0">
                <a:solidFill>
                  <a:prstClr val="black"/>
                </a:solidFill>
              </a:rPr>
            </a:br>
            <a:r>
              <a:rPr lang="en-GB" sz="3600" b="1" dirty="0">
                <a:solidFill>
                  <a:prstClr val="black"/>
                </a:solidFill>
              </a:rPr>
              <a:t/>
            </a:r>
            <a:br>
              <a:rPr lang="en-GB" sz="3600" b="1" dirty="0">
                <a:solidFill>
                  <a:prstClr val="black"/>
                </a:solidFill>
              </a:rPr>
            </a:br>
            <a:endParaRPr lang="en-GB" sz="3600" b="1" dirty="0">
              <a:solidFill>
                <a:prstClr val="black"/>
              </a:solidFill>
            </a:endParaRPr>
          </a:p>
        </p:txBody>
      </p:sp>
      <p:sp>
        <p:nvSpPr>
          <p:cNvPr id="13" name="Rectangle 12"/>
          <p:cNvSpPr/>
          <p:nvPr/>
        </p:nvSpPr>
        <p:spPr>
          <a:xfrm>
            <a:off x="6158502" y="3054718"/>
            <a:ext cx="2576859" cy="769441"/>
          </a:xfrm>
          <a:prstGeom prst="rect">
            <a:avLst/>
          </a:prstGeom>
        </p:spPr>
        <p:txBody>
          <a:bodyPr wrap="none">
            <a:spAutoFit/>
          </a:bodyPr>
          <a:lstStyle/>
          <a:p>
            <a:r>
              <a:rPr lang="en-GB" sz="4400" b="1" dirty="0">
                <a:solidFill>
                  <a:prstClr val="black"/>
                </a:solidFill>
              </a:rPr>
              <a:t>Workshop</a:t>
            </a:r>
            <a:endParaRPr lang="en-GB" sz="4400" dirty="0">
              <a:solidFill>
                <a:prstClr val="black"/>
              </a:solidFill>
            </a:endParaRPr>
          </a:p>
        </p:txBody>
      </p:sp>
      <p:sp>
        <p:nvSpPr>
          <p:cNvPr id="14" name="Rectangle 13"/>
          <p:cNvSpPr/>
          <p:nvPr/>
        </p:nvSpPr>
        <p:spPr>
          <a:xfrm>
            <a:off x="97273" y="6193076"/>
            <a:ext cx="6549589" cy="369332"/>
          </a:xfrm>
          <a:prstGeom prst="rect">
            <a:avLst/>
          </a:prstGeom>
        </p:spPr>
        <p:txBody>
          <a:bodyPr wrap="square">
            <a:spAutoFit/>
          </a:bodyPr>
          <a:lstStyle/>
          <a:p>
            <a:r>
              <a:rPr lang="en-GB" dirty="0">
                <a:solidFill>
                  <a:prstClr val="black"/>
                </a:solidFill>
                <a:hlinkClick r:id="rId6"/>
              </a:rPr>
              <a:t>http://www.rachelhawkes.com/PandT/Speaking/Speaking.php</a:t>
            </a:r>
            <a:r>
              <a:rPr lang="en-GB" dirty="0">
                <a:solidFill>
                  <a:prstClr val="black"/>
                </a:solidFill>
              </a:rPr>
              <a:t> </a:t>
            </a:r>
          </a:p>
        </p:txBody>
      </p:sp>
      <p:sp>
        <p:nvSpPr>
          <p:cNvPr id="15" name="Rectangle 14"/>
          <p:cNvSpPr/>
          <p:nvPr/>
        </p:nvSpPr>
        <p:spPr>
          <a:xfrm>
            <a:off x="6415301" y="3819512"/>
            <a:ext cx="1957587" cy="646331"/>
          </a:xfrm>
          <a:prstGeom prst="rect">
            <a:avLst/>
          </a:prstGeom>
        </p:spPr>
        <p:txBody>
          <a:bodyPr wrap="none">
            <a:spAutoFit/>
          </a:bodyPr>
          <a:lstStyle/>
          <a:p>
            <a:r>
              <a:rPr lang="en-GB" sz="3600" b="1" dirty="0">
                <a:solidFill>
                  <a:prstClr val="black"/>
                </a:solidFill>
              </a:rPr>
              <a:t>July 2016</a:t>
            </a:r>
            <a:endParaRPr lang="en-GB" sz="3600" dirty="0">
              <a:solidFill>
                <a:prstClr val="black"/>
              </a:solidFill>
            </a:endParaRPr>
          </a:p>
        </p:txBody>
      </p:sp>
    </p:spTree>
    <p:extLst>
      <p:ext uri="{BB962C8B-B14F-4D97-AF65-F5344CB8AC3E}">
        <p14:creationId xmlns:p14="http://schemas.microsoft.com/office/powerpoint/2010/main" val="4135685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19" y="-457352"/>
            <a:ext cx="7693819" cy="3505504"/>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AutoShape 6"/>
          <p:cNvSpPr>
            <a:spLocks noChangeArrowheads="1"/>
          </p:cNvSpPr>
          <p:nvPr/>
        </p:nvSpPr>
        <p:spPr bwMode="auto">
          <a:xfrm>
            <a:off x="516232" y="2637871"/>
            <a:ext cx="8351838" cy="1584325"/>
          </a:xfrm>
          <a:prstGeom prst="roundRect">
            <a:avLst>
              <a:gd name="adj" fmla="val 16667"/>
            </a:avLst>
          </a:prstGeom>
          <a:solidFill>
            <a:srgbClr val="0FA9AD"/>
          </a:solidFill>
          <a:ln w="76200">
            <a:solidFill>
              <a:schemeClr val="tx1"/>
            </a:solidFill>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i="0" u="none" strike="noStrike" kern="0" cap="none" spc="0" normalizeH="0" baseline="0" noProof="0" dirty="0">
              <a:ln>
                <a:noFill/>
              </a:ln>
              <a:solidFill>
                <a:srgbClr val="F4FEFE"/>
              </a:solidFill>
              <a:effectLst/>
              <a:uLnTx/>
              <a:uFillTx/>
            </a:endParaRPr>
          </a:p>
        </p:txBody>
      </p:sp>
      <p:sp>
        <p:nvSpPr>
          <p:cNvPr id="12" name="Rectangle 11"/>
          <p:cNvSpPr/>
          <p:nvPr/>
        </p:nvSpPr>
        <p:spPr>
          <a:xfrm>
            <a:off x="745219" y="2587593"/>
            <a:ext cx="8323895" cy="1569660"/>
          </a:xfrm>
          <a:prstGeom prst="rect">
            <a:avLst/>
          </a:prstGeom>
        </p:spPr>
        <p:txBody>
          <a:bodyPr wrap="square">
            <a:spAutoFit/>
          </a:bodyPr>
          <a:lstStyle/>
          <a:p>
            <a:r>
              <a:rPr lang="en-GB" sz="4000" b="1" dirty="0" smtClean="0">
                <a:solidFill>
                  <a:srgbClr val="F4FEFE"/>
                </a:solidFill>
              </a:rPr>
              <a:t>2 </a:t>
            </a:r>
            <a:r>
              <a:rPr lang="en-GB" sz="2800" b="1" dirty="0" smtClean="0">
                <a:solidFill>
                  <a:srgbClr val="F4FEFE"/>
                </a:solidFill>
              </a:rPr>
              <a:t> Students can initiate in the classroom as soon as they know the individual question words, so teach these with gestures asap!</a:t>
            </a:r>
            <a:endParaRPr lang="en-GB" sz="2800" b="1" dirty="0" smtClean="0">
              <a:solidFill>
                <a:srgbClr val="F4FEFE"/>
              </a:solidFill>
            </a:endParaRPr>
          </a:p>
        </p:txBody>
      </p:sp>
      <p:pic>
        <p:nvPicPr>
          <p:cNvPr id="13" name="Picture 12"/>
          <p:cNvPicPr>
            <a:picLocks noChangeAspect="1"/>
          </p:cNvPicPr>
          <p:nvPr/>
        </p:nvPicPr>
        <p:blipFill>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44473" y="4207531"/>
            <a:ext cx="2712813" cy="3487905"/>
          </a:xfrm>
          <a:prstGeom prst="rect">
            <a:avLst/>
          </a:prstGeom>
        </p:spPr>
      </p:pic>
      <p:sp>
        <p:nvSpPr>
          <p:cNvPr id="14" name="Rectangle 13"/>
          <p:cNvSpPr/>
          <p:nvPr/>
        </p:nvSpPr>
        <p:spPr>
          <a:xfrm>
            <a:off x="4346881" y="6250308"/>
            <a:ext cx="5931594" cy="369332"/>
          </a:xfrm>
          <a:prstGeom prst="rect">
            <a:avLst/>
          </a:prstGeom>
        </p:spPr>
        <p:txBody>
          <a:bodyPr wrap="square">
            <a:spAutoFit/>
          </a:bodyPr>
          <a:lstStyle/>
          <a:p>
            <a:pPr>
              <a:defRPr/>
            </a:pPr>
            <a:r>
              <a:rPr lang="en-GB" dirty="0">
                <a:solidFill>
                  <a:prstClr val="black"/>
                </a:solidFill>
                <a:hlinkClick r:id="rId7"/>
              </a:rPr>
              <a:t>http://www.youtube.com/watch?v=iqCvE258vY0</a:t>
            </a:r>
            <a:r>
              <a:rPr lang="en-GB" dirty="0">
                <a:solidFill>
                  <a:prstClr val="black"/>
                </a:solidFill>
              </a:rPr>
              <a:t> </a:t>
            </a:r>
          </a:p>
        </p:txBody>
      </p:sp>
    </p:spTree>
    <p:extLst>
      <p:ext uri="{BB962C8B-B14F-4D97-AF65-F5344CB8AC3E}">
        <p14:creationId xmlns:p14="http://schemas.microsoft.com/office/powerpoint/2010/main" val="2751116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1" name="Picture 2" descr="Pregunta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4752" y="480174"/>
            <a:ext cx="2853052" cy="58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13" name="Oval Callout 12"/>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14" name="Oval Callout 13"/>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15" name="Oval Callout 14"/>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16" name="Oval Callout 15"/>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7" name="Oval Callout 16"/>
          <p:cNvSpPr/>
          <p:nvPr/>
        </p:nvSpPr>
        <p:spPr>
          <a:xfrm>
            <a:off x="4623306" y="150032"/>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8" name="Oval Callout 17"/>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9" name="Oval Callout 18"/>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20" name="Oval Callout 19"/>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
        <p:nvSpPr>
          <p:cNvPr id="22" name="Oval Callout 21"/>
          <p:cNvSpPr/>
          <p:nvPr/>
        </p:nvSpPr>
        <p:spPr>
          <a:xfrm>
            <a:off x="7087164" y="150032"/>
            <a:ext cx="2091848"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prstClr val="white"/>
                </a:solidFill>
              </a:rPr>
              <a:t>¿Con </a:t>
            </a:r>
            <a:r>
              <a:rPr lang="en-GB" sz="3200" b="1" dirty="0" err="1" smtClean="0">
                <a:solidFill>
                  <a:prstClr val="white"/>
                </a:solidFill>
              </a:rPr>
              <a:t>quién</a:t>
            </a:r>
            <a:r>
              <a:rPr lang="en-GB" sz="3200" b="1" dirty="0" smtClean="0">
                <a:solidFill>
                  <a:prstClr val="white"/>
                </a:solidFill>
              </a:rPr>
              <a:t>?</a:t>
            </a:r>
            <a:endParaRPr lang="en-GB" sz="3200" b="1" dirty="0">
              <a:solidFill>
                <a:prstClr val="white"/>
              </a:solidFill>
            </a:endParaRPr>
          </a:p>
        </p:txBody>
      </p:sp>
    </p:spTree>
    <p:extLst>
      <p:ext uri="{BB962C8B-B14F-4D97-AF65-F5344CB8AC3E}">
        <p14:creationId xmlns:p14="http://schemas.microsoft.com/office/powerpoint/2010/main" val="317312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3"/>
          <p:cNvSpPr txBox="1">
            <a:spLocks/>
          </p:cNvSpPr>
          <p:nvPr/>
        </p:nvSpPr>
        <p:spPr>
          <a:xfrm>
            <a:off x="457200"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smtClean="0">
                <a:latin typeface="+mn-lt"/>
              </a:rPr>
              <a:t>¿</a:t>
            </a:r>
            <a:r>
              <a:rPr lang="en-GB" b="1" dirty="0" err="1" smtClean="0">
                <a:latin typeface="+mn-lt"/>
              </a:rPr>
              <a:t>Qué</a:t>
            </a:r>
            <a:r>
              <a:rPr lang="en-GB" b="1" dirty="0" smtClean="0">
                <a:latin typeface="+mn-lt"/>
              </a:rPr>
              <a:t> </a:t>
            </a:r>
            <a:r>
              <a:rPr lang="en-GB" b="1" dirty="0" err="1" smtClean="0">
                <a:latin typeface="+mn-lt"/>
              </a:rPr>
              <a:t>pregunta</a:t>
            </a:r>
            <a:r>
              <a:rPr lang="en-GB" b="1" dirty="0" smtClean="0">
                <a:latin typeface="+mn-lt"/>
              </a:rPr>
              <a:t> </a:t>
            </a:r>
            <a:r>
              <a:rPr lang="en-GB" b="1" dirty="0" err="1" smtClean="0">
                <a:latin typeface="+mn-lt"/>
              </a:rPr>
              <a:t>es</a:t>
            </a:r>
            <a:r>
              <a:rPr lang="en-GB" b="1" dirty="0" smtClean="0">
                <a:latin typeface="+mn-lt"/>
              </a:rPr>
              <a:t>?</a:t>
            </a:r>
            <a:endParaRPr lang="en-GB" b="1" dirty="0">
              <a:latin typeface="+mn-lt"/>
            </a:endParaRPr>
          </a:p>
        </p:txBody>
      </p:sp>
      <p:sp>
        <p:nvSpPr>
          <p:cNvPr id="12" name="Content Placeholder 4"/>
          <p:cNvSpPr txBox="1">
            <a:spLocks/>
          </p:cNvSpPr>
          <p:nvPr/>
        </p:nvSpPr>
        <p:spPr>
          <a:xfrm>
            <a:off x="457200" y="1600200"/>
            <a:ext cx="8229600" cy="4525963"/>
          </a:xfrm>
          <a:prstGeom prst="rect">
            <a:avLst/>
          </a:prstGeom>
          <a:solidFill>
            <a:srgbClr val="0FA9AD">
              <a:alpha val="20000"/>
            </a:srgb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pPr marL="685800" indent="-685800" algn="l">
              <a:buFont typeface="Arial" panose="020B0604020202020204" pitchFamily="34" charset="0"/>
              <a:buChar char="•"/>
            </a:pPr>
            <a:r>
              <a:rPr lang="en-GB" sz="4800" dirty="0" smtClean="0"/>
              <a:t>?</a:t>
            </a:r>
            <a:br>
              <a:rPr lang="en-GB" sz="4800" dirty="0" smtClean="0"/>
            </a:br>
            <a:endParaRPr lang="en-GB" sz="4800" dirty="0" smtClean="0"/>
          </a:p>
          <a:p>
            <a:pPr marL="685800" indent="-685800" algn="l">
              <a:buFont typeface="Arial" panose="020B0604020202020204" pitchFamily="34" charset="0"/>
              <a:buChar char="•"/>
            </a:pPr>
            <a:r>
              <a:rPr lang="en-GB" sz="4800" dirty="0" err="1" smtClean="0"/>
              <a:t>en</a:t>
            </a:r>
            <a:r>
              <a:rPr lang="en-GB" sz="4800" dirty="0" smtClean="0"/>
              <a:t> Cambridge.</a:t>
            </a:r>
            <a:endParaRPr lang="en-GB" sz="4800" dirty="0"/>
          </a:p>
        </p:txBody>
      </p:sp>
      <p:sp>
        <p:nvSpPr>
          <p:cNvPr id="13" name="Oval Callout 12"/>
          <p:cNvSpPr/>
          <p:nvPr/>
        </p:nvSpPr>
        <p:spPr>
          <a:xfrm>
            <a:off x="1094509" y="3099380"/>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Dónde</a:t>
            </a:r>
            <a:r>
              <a:rPr lang="en-GB" sz="5400" b="1" dirty="0">
                <a:solidFill>
                  <a:prstClr val="black"/>
                </a:solidFill>
              </a:rPr>
              <a:t>?</a:t>
            </a:r>
          </a:p>
        </p:txBody>
      </p:sp>
    </p:spTree>
    <p:extLst>
      <p:ext uri="{BB962C8B-B14F-4D97-AF65-F5344CB8AC3E}">
        <p14:creationId xmlns:p14="http://schemas.microsoft.com/office/powerpoint/2010/main" val="10766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EF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6250308"/>
            <a:ext cx="2055290" cy="9935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8330" y="6250308"/>
            <a:ext cx="2055290" cy="993532"/>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3040" y="6250308"/>
            <a:ext cx="2055290" cy="993532"/>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0" y="6250308"/>
            <a:ext cx="2055290" cy="993532"/>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40" y="6250308"/>
            <a:ext cx="2055290" cy="9935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104" y="77514"/>
            <a:ext cx="963010" cy="963010"/>
          </a:xfrm>
          <a:prstGeom prst="rect">
            <a:avLst/>
          </a:prstGeom>
        </p:spPr>
      </p:pic>
      <p:sp>
        <p:nvSpPr>
          <p:cNvPr id="11"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dirty="0" smtClean="0">
                <a:ln>
                  <a:noFill/>
                </a:ln>
                <a:solidFill>
                  <a:sysClr val="windowText" lastClr="000000"/>
                </a:solidFill>
                <a:effectLst/>
                <a:uLnTx/>
                <a:uFillTx/>
                <a:latin typeface="Calibri"/>
                <a:ea typeface="+mj-ea"/>
                <a:cs typeface="+mj-cs"/>
              </a:rPr>
              <a:t>¿</a:t>
            </a:r>
            <a:r>
              <a:rPr kumimoji="0" lang="en-GB" sz="6000" b="1" i="0" u="none" strike="noStrike" kern="1200" cap="none" spc="0" normalizeH="0" baseline="0" noProof="0" dirty="0" err="1" smtClean="0">
                <a:ln>
                  <a:noFill/>
                </a:ln>
                <a:solidFill>
                  <a:sysClr val="windowText" lastClr="000000"/>
                </a:solidFill>
                <a:effectLst/>
                <a:uLnTx/>
                <a:uFillTx/>
                <a:latin typeface="Calibri"/>
                <a:ea typeface="+mj-ea"/>
                <a:cs typeface="+mj-cs"/>
              </a:rPr>
              <a:t>Qué</a:t>
            </a:r>
            <a:r>
              <a:rPr kumimoji="0" lang="en-GB" sz="6000" b="1" i="0" u="none" strike="noStrike" kern="1200" cap="none" spc="0" normalizeH="0" baseline="0" noProof="0" dirty="0" smtClean="0">
                <a:ln>
                  <a:noFill/>
                </a:ln>
                <a:solidFill>
                  <a:sysClr val="windowText" lastClr="000000"/>
                </a:solidFill>
                <a:effectLst/>
                <a:uLnTx/>
                <a:uFillTx/>
                <a:latin typeface="Calibri"/>
                <a:ea typeface="+mj-ea"/>
                <a:cs typeface="+mj-cs"/>
              </a:rPr>
              <a:t> </a:t>
            </a:r>
            <a:r>
              <a:rPr kumimoji="0" lang="en-GB" sz="6000" b="1" i="0" u="none" strike="noStrike" kern="1200" cap="none" spc="0" normalizeH="0" baseline="0" noProof="0" dirty="0" err="1" smtClean="0">
                <a:ln>
                  <a:noFill/>
                </a:ln>
                <a:solidFill>
                  <a:sysClr val="windowText" lastClr="000000"/>
                </a:solidFill>
                <a:effectLst/>
                <a:uLnTx/>
                <a:uFillTx/>
                <a:latin typeface="Calibri"/>
                <a:ea typeface="+mj-ea"/>
                <a:cs typeface="+mj-cs"/>
              </a:rPr>
              <a:t>pregunta</a:t>
            </a:r>
            <a:r>
              <a:rPr kumimoji="0" lang="en-GB" sz="6000" b="1" i="0" u="none" strike="noStrike" kern="1200" cap="none" spc="0" normalizeH="0" baseline="0" noProof="0" dirty="0" smtClean="0">
                <a:ln>
                  <a:noFill/>
                </a:ln>
                <a:solidFill>
                  <a:sysClr val="windowText" lastClr="000000"/>
                </a:solidFill>
                <a:effectLst/>
                <a:uLnTx/>
                <a:uFillTx/>
                <a:latin typeface="Calibri"/>
                <a:ea typeface="+mj-ea"/>
                <a:cs typeface="+mj-cs"/>
              </a:rPr>
              <a:t> </a:t>
            </a:r>
            <a:r>
              <a:rPr kumimoji="0" lang="en-GB" sz="6000" b="1" i="0" u="none" strike="noStrike" kern="1200" cap="none" spc="0" normalizeH="0" baseline="0" noProof="0" dirty="0" err="1" smtClean="0">
                <a:ln>
                  <a:noFill/>
                </a:ln>
                <a:solidFill>
                  <a:sysClr val="windowText" lastClr="000000"/>
                </a:solidFill>
                <a:effectLst/>
                <a:uLnTx/>
                <a:uFillTx/>
                <a:latin typeface="Calibri"/>
                <a:ea typeface="+mj-ea"/>
                <a:cs typeface="+mj-cs"/>
              </a:rPr>
              <a:t>es</a:t>
            </a:r>
            <a:r>
              <a:rPr kumimoji="0" lang="en-GB" sz="6000" b="1" i="0" u="none" strike="noStrike" kern="1200" cap="none" spc="0" normalizeH="0" baseline="0" noProof="0" dirty="0" smtClean="0">
                <a:ln>
                  <a:noFill/>
                </a:ln>
                <a:solidFill>
                  <a:sysClr val="windowText" lastClr="000000"/>
                </a:solidFill>
                <a:effectLst/>
                <a:uLnTx/>
                <a:uFillTx/>
                <a:latin typeface="Calibri"/>
                <a:ea typeface="+mj-ea"/>
                <a:cs typeface="+mj-cs"/>
              </a:rPr>
              <a:t>?</a:t>
            </a:r>
            <a:endParaRPr kumimoji="0" lang="en-GB" sz="6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4"/>
          <p:cNvSpPr txBox="1">
            <a:spLocks/>
          </p:cNvSpPr>
          <p:nvPr/>
        </p:nvSpPr>
        <p:spPr>
          <a:xfrm>
            <a:off x="457200" y="1600200"/>
            <a:ext cx="8229600" cy="4525963"/>
          </a:xfrm>
          <a:prstGeom prst="rect">
            <a:avLst/>
          </a:prstGeom>
          <a:solidFill>
            <a:srgbClr val="0FA9AD">
              <a:alpha val="20000"/>
            </a:srgb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Juego al fútbol.</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a:t>
            </a:r>
            <a:b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br>
            <a:endPar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800" b="0" i="0" u="none" strike="noStrike" kern="1200" cap="none" spc="0" normalizeH="0" baseline="0" noProof="0" smtClean="0">
                <a:ln>
                  <a:noFill/>
                </a:ln>
                <a:solidFill>
                  <a:sysClr val="windowText" lastClr="000000"/>
                </a:solidFill>
                <a:effectLst/>
                <a:uLnTx/>
                <a:uFillTx/>
                <a:latin typeface="Calibri"/>
                <a:ea typeface="+mn-ea"/>
                <a:cs typeface="+mn-cs"/>
              </a:rPr>
              <a:t>el sábado.</a:t>
            </a:r>
            <a:endParaRPr kumimoji="0" lang="en-GB" sz="4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3" name="Oval Callout 12"/>
          <p:cNvSpPr/>
          <p:nvPr/>
        </p:nvSpPr>
        <p:spPr>
          <a:xfrm>
            <a:off x="827584" y="3287117"/>
            <a:ext cx="4446783" cy="1152128"/>
          </a:xfrm>
          <a:prstGeom prst="wedgeEllipseCallout">
            <a:avLst>
              <a:gd name="adj1" fmla="val 31501"/>
              <a:gd name="adj2" fmla="val 55285"/>
            </a:avLst>
          </a:prstGeom>
          <a:solidFill>
            <a:srgbClr val="00B0F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a:ln>
                  <a:noFill/>
                </a:ln>
                <a:solidFill>
                  <a:prstClr val="black"/>
                </a:solidFill>
                <a:effectLst/>
                <a:uLnTx/>
                <a:uFillTx/>
                <a:latin typeface="Calibri"/>
                <a:ea typeface="+mn-ea"/>
                <a:cs typeface="+mn-cs"/>
              </a:rPr>
              <a:t>¿</a:t>
            </a:r>
            <a:r>
              <a:rPr kumimoji="0" lang="en-GB" sz="5400" b="1" i="0" u="none" strike="noStrike" kern="0" cap="none" spc="0" normalizeH="0" baseline="0" noProof="0" dirty="0" err="1">
                <a:ln>
                  <a:noFill/>
                </a:ln>
                <a:solidFill>
                  <a:prstClr val="black"/>
                </a:solidFill>
                <a:effectLst/>
                <a:uLnTx/>
                <a:uFillTx/>
                <a:latin typeface="Calibri"/>
                <a:ea typeface="+mn-ea"/>
                <a:cs typeface="+mn-cs"/>
              </a:rPr>
              <a:t>Cuándo</a:t>
            </a:r>
            <a:r>
              <a:rPr kumimoji="0" lang="en-GB" sz="5400" b="1" i="0" u="none" strike="noStrike" kern="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926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626</TotalTime>
  <Words>2995</Words>
  <Application>Microsoft Office PowerPoint</Application>
  <PresentationFormat>On-screen Show (4:3)</PresentationFormat>
  <Paragraphs>720</Paragraphs>
  <Slides>59</Slides>
  <Notes>56</Notes>
  <HiddenSlides>0</HiddenSlides>
  <MMClips>2</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59</vt:i4>
      </vt:variant>
    </vt:vector>
  </HeadingPairs>
  <TitlesOfParts>
    <vt:vector size="89" baseType="lpstr">
      <vt:lpstr>AntigoniBd</vt:lpstr>
      <vt:lpstr>Arial</vt:lpstr>
      <vt:lpstr>Arial Rounded MT Bold</vt:lpstr>
      <vt:lpstr>Batang</vt:lpstr>
      <vt:lpstr>Berlin Sans FB Demi</vt:lpstr>
      <vt:lpstr>Bradley Hand ITC</vt:lpstr>
      <vt:lpstr>Calibri</vt:lpstr>
      <vt:lpstr>Calibri Light</vt:lpstr>
      <vt:lpstr>Century Gothic</vt:lpstr>
      <vt:lpstr>Impact</vt:lpstr>
      <vt:lpstr>Lucida Handwriting</vt:lpstr>
      <vt:lpstr>Rockwell</vt:lpstr>
      <vt:lpstr>Segoe Print</vt:lpstr>
      <vt:lpstr>Source Sans Pro</vt:lpstr>
      <vt:lpstr>Times New Roman</vt:lpstr>
      <vt:lpstr>Verdana</vt:lpstr>
      <vt:lpstr>Wingdings</vt:lpstr>
      <vt:lpstr>Office Theme</vt:lpstr>
      <vt:lpstr>Main Event</vt:lpstr>
      <vt:lpstr>1_Office Theme</vt:lpstr>
      <vt:lpstr>2_Office Theme</vt:lpstr>
      <vt:lpstr>4_Office Theme</vt:lpstr>
      <vt:lpstr>6_Office Theme</vt:lpstr>
      <vt:lpstr>3_Office Theme</vt:lpstr>
      <vt:lpstr>5_Office Theme</vt:lpstr>
      <vt:lpstr>7_Office Theme</vt:lpstr>
      <vt:lpstr>8_Office Theme</vt:lpstr>
      <vt:lpstr>9_Office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Quelles sont les questions?</vt:lpstr>
      <vt:lpstr>Was sind die Fragen?</vt:lpstr>
      <vt:lpstr>¿Cuáles son las preguntas?</vt:lpstr>
      <vt:lpstr>Busca a la persona 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¿Est-ce que tu joues au basket?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63</cp:revision>
  <dcterms:created xsi:type="dcterms:W3CDTF">2016-07-02T06:34:41Z</dcterms:created>
  <dcterms:modified xsi:type="dcterms:W3CDTF">2016-07-02T17:01:22Z</dcterms:modified>
</cp:coreProperties>
</file>