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10" r:id="rId2"/>
    <p:sldId id="293" r:id="rId3"/>
    <p:sldId id="302" r:id="rId4"/>
    <p:sldId id="394" r:id="rId5"/>
    <p:sldId id="395" r:id="rId6"/>
    <p:sldId id="396" r:id="rId7"/>
    <p:sldId id="397" r:id="rId8"/>
    <p:sldId id="398" r:id="rId9"/>
    <p:sldId id="399" r:id="rId10"/>
    <p:sldId id="400" r:id="rId11"/>
    <p:sldId id="303" r:id="rId12"/>
    <p:sldId id="304" r:id="rId13"/>
    <p:sldId id="311" r:id="rId14"/>
    <p:sldId id="312" r:id="rId15"/>
    <p:sldId id="393" r:id="rId16"/>
    <p:sldId id="313" r:id="rId17"/>
    <p:sldId id="316" r:id="rId18"/>
    <p:sldId id="322" r:id="rId19"/>
    <p:sldId id="318" r:id="rId20"/>
    <p:sldId id="319" r:id="rId21"/>
    <p:sldId id="320" r:id="rId22"/>
    <p:sldId id="321" r:id="rId23"/>
    <p:sldId id="314" r:id="rId24"/>
    <p:sldId id="315" r:id="rId25"/>
    <p:sldId id="317" r:id="rId26"/>
    <p:sldId id="332" r:id="rId27"/>
    <p:sldId id="324" r:id="rId28"/>
    <p:sldId id="333" r:id="rId29"/>
    <p:sldId id="326" r:id="rId30"/>
    <p:sldId id="329" r:id="rId31"/>
    <p:sldId id="330" r:id="rId32"/>
    <p:sldId id="334" r:id="rId33"/>
    <p:sldId id="335" r:id="rId34"/>
    <p:sldId id="281" r:id="rId35"/>
    <p:sldId id="299" r:id="rId36"/>
    <p:sldId id="382" r:id="rId37"/>
    <p:sldId id="383" r:id="rId38"/>
    <p:sldId id="384" r:id="rId39"/>
    <p:sldId id="385" r:id="rId40"/>
    <p:sldId id="386" r:id="rId41"/>
    <p:sldId id="387" r:id="rId42"/>
    <p:sldId id="388" r:id="rId43"/>
    <p:sldId id="341" r:id="rId44"/>
    <p:sldId id="342" r:id="rId45"/>
    <p:sldId id="278" r:id="rId46"/>
    <p:sldId id="336" r:id="rId47"/>
    <p:sldId id="337" r:id="rId48"/>
    <p:sldId id="300" r:id="rId49"/>
    <p:sldId id="340" r:id="rId50"/>
    <p:sldId id="338" r:id="rId51"/>
    <p:sldId id="339" r:id="rId52"/>
    <p:sldId id="351" r:id="rId53"/>
    <p:sldId id="350" r:id="rId54"/>
    <p:sldId id="352" r:id="rId55"/>
    <p:sldId id="357" r:id="rId56"/>
    <p:sldId id="353" r:id="rId57"/>
    <p:sldId id="354" r:id="rId58"/>
    <p:sldId id="355" r:id="rId59"/>
    <p:sldId id="265" r:id="rId60"/>
    <p:sldId id="301" r:id="rId61"/>
    <p:sldId id="361" r:id="rId62"/>
    <p:sldId id="362" r:id="rId63"/>
    <p:sldId id="257" r:id="rId64"/>
    <p:sldId id="258" r:id="rId65"/>
    <p:sldId id="259" r:id="rId66"/>
    <p:sldId id="368" r:id="rId67"/>
    <p:sldId id="367" r:id="rId68"/>
    <p:sldId id="366" r:id="rId69"/>
    <p:sldId id="358" r:id="rId70"/>
    <p:sldId id="365" r:id="rId71"/>
    <p:sldId id="380" r:id="rId72"/>
    <p:sldId id="377" r:id="rId73"/>
    <p:sldId id="378" r:id="rId74"/>
    <p:sldId id="379" r:id="rId75"/>
    <p:sldId id="284" r:id="rId76"/>
    <p:sldId id="370" r:id="rId77"/>
    <p:sldId id="308" r:id="rId78"/>
    <p:sldId id="369" r:id="rId79"/>
    <p:sldId id="373" r:id="rId80"/>
    <p:sldId id="374" r:id="rId81"/>
    <p:sldId id="389" r:id="rId82"/>
    <p:sldId id="390" r:id="rId83"/>
    <p:sldId id="391" r:id="rId84"/>
    <p:sldId id="39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3" autoAdjust="0"/>
  </p:normalViewPr>
  <p:slideViewPr>
    <p:cSldViewPr>
      <p:cViewPr>
        <p:scale>
          <a:sx n="100" d="100"/>
          <a:sy n="100" d="100"/>
        </p:scale>
        <p:origin x="-1944" y="-138"/>
      </p:cViewPr>
      <p:guideLst>
        <p:guide orient="horz" pos="2160"/>
        <p:guide pos="2880"/>
      </p:guideLst>
    </p:cSldViewPr>
  </p:slideViewPr>
  <p:notesTextViewPr>
    <p:cViewPr>
      <p:scale>
        <a:sx n="1" d="1"/>
        <a:sy n="1" d="1"/>
      </p:scale>
      <p:origin x="0" y="0"/>
    </p:cViewPr>
  </p:notesTextViewPr>
  <p:sorterViewPr>
    <p:cViewPr>
      <p:scale>
        <a:sx n="100" d="100"/>
        <a:sy n="100" d="100"/>
      </p:scale>
      <p:origin x="0" y="116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3FEA5-B09D-4EBB-A3B6-C4B646A41D01}" type="datetimeFigureOut">
              <a:rPr lang="en-GB" smtClean="0"/>
              <a:t>06/02/2012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7FBD5-C8D6-44EA-A072-D4473285BE1E}" type="slidenum">
              <a:rPr lang="en-GB" smtClean="0"/>
              <a:t>‹#›</a:t>
            </a:fld>
            <a:endParaRPr lang="en-GB"/>
          </a:p>
        </p:txBody>
      </p:sp>
    </p:spTree>
    <p:extLst>
      <p:ext uri="{BB962C8B-B14F-4D97-AF65-F5344CB8AC3E}">
        <p14:creationId xmlns:p14="http://schemas.microsoft.com/office/powerpoint/2010/main" val="49582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Project work undertaken with classes in a number of secondary schools over the past few years has led to a greater understanding of the skill of speaking as it relates to foreign language learning. Of particular interest is the notion that planned speaking implicates a different skills set from unplanned speaking; that both have an important place but that teachers might benefit from exploiting more fully opportunities for spontaneous or unplanned target language talk as this has perhaps been a somewhat neglected aspect of pedagogy in the early years of language learning.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project work overlapped</a:t>
            </a:r>
            <a:r>
              <a:rPr lang="en-GB" sz="1200" kern="1200" baseline="0" dirty="0" smtClean="0">
                <a:solidFill>
                  <a:schemeClr val="tx1"/>
                </a:solidFill>
                <a:effectLst/>
                <a:latin typeface="+mn-lt"/>
                <a:ea typeface="+mn-ea"/>
                <a:cs typeface="+mn-cs"/>
              </a:rPr>
              <a:t> with the writing up phase of my PhD study into spontaneous talk but was separate from it.  I will outline very briefly the outcomes from our student questionnaires and analysis thereof and detail briefly where that led us in terms of instruction.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I will then bring in elements of my PhD study, which focused on the spontaneous talk as played out in a teacher-fronted whole class interaction and in particular, focused on the teacher role in creating opportunities for this talk and the learning opportunities that arise as a result.</a:t>
            </a:r>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1</a:t>
            </a:fld>
            <a:endParaRPr lang="en-GB"/>
          </a:p>
        </p:txBody>
      </p:sp>
    </p:spTree>
    <p:extLst>
      <p:ext uri="{BB962C8B-B14F-4D97-AF65-F5344CB8AC3E}">
        <p14:creationId xmlns:p14="http://schemas.microsoft.com/office/powerpoint/2010/main" val="114087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16</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26</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Anna’s TES resources reminded me of this one!  She calls it Trapdoor and it’s brilliant for a) memory and b) speaking (repetition with a reason!)  It’s a competitive game in pairs.  Each chooses and option for each sentence in their head.  One starts reading out loud, trying to anticipate the other’s choices.  Each time they make a choice, the partner either nods or shakes his/her head.  If the choice is wrong, play passes to the partner who starts the same process.  If it is the right choice, the student gets to continue.  The aim is to get to the end first.  Answers don’t change, so this is also a great memory developer.  </a:t>
            </a: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FCB2111-340E-4F77-8251-6AB1240976D6}" type="slidenum">
              <a:rPr lang="en-US"/>
              <a:pPr fontAlgn="base">
                <a:spcBef>
                  <a:spcPct val="0"/>
                </a:spcBef>
                <a:spcAft>
                  <a:spcPct val="0"/>
                </a:spcAft>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97639E-559C-423B-BF84-60B389454AFE}" type="slidenum">
              <a:rPr lang="en-GB"/>
              <a:pPr fontAlgn="base">
                <a:spcBef>
                  <a:spcPct val="0"/>
                </a:spcBef>
                <a:spcAft>
                  <a:spcPct val="0"/>
                </a:spcAft>
              </a:pPr>
              <a:t>35</a:t>
            </a:fld>
            <a:endParaRPr lang="en-GB"/>
          </a:p>
        </p:txBody>
      </p:sp>
      <p:sp>
        <p:nvSpPr>
          <p:cNvPr id="15363"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E25E25B-7C68-4A25-888B-ABCE3438E2CF}" type="slidenum">
              <a:rPr lang="en-GB" sz="1200"/>
              <a:pPr algn="r"/>
              <a:t>35</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3CD1A-B472-457D-B174-47BC59BF5CF7}" type="slidenum">
              <a:rPr lang="en-GB" smtClean="0"/>
              <a:t>37</a:t>
            </a:fld>
            <a:endParaRPr lang="en-GB"/>
          </a:p>
        </p:txBody>
      </p:sp>
    </p:spTree>
    <p:extLst>
      <p:ext uri="{BB962C8B-B14F-4D97-AF65-F5344CB8AC3E}">
        <p14:creationId xmlns:p14="http://schemas.microsoft.com/office/powerpoint/2010/main" val="147568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3CD1A-B472-457D-B174-47BC59BF5CF7}" type="slidenum">
              <a:rPr lang="en-GB" smtClean="0"/>
              <a:t>38</a:t>
            </a:fld>
            <a:endParaRPr lang="en-GB"/>
          </a:p>
        </p:txBody>
      </p:sp>
    </p:spTree>
    <p:extLst>
      <p:ext uri="{BB962C8B-B14F-4D97-AF65-F5344CB8AC3E}">
        <p14:creationId xmlns:p14="http://schemas.microsoft.com/office/powerpoint/2010/main" val="14756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3CD1A-B472-457D-B174-47BC59BF5CF7}" type="slidenum">
              <a:rPr lang="en-GB" smtClean="0"/>
              <a:t>39</a:t>
            </a:fld>
            <a:endParaRPr lang="en-GB"/>
          </a:p>
        </p:txBody>
      </p:sp>
    </p:spTree>
    <p:extLst>
      <p:ext uri="{BB962C8B-B14F-4D97-AF65-F5344CB8AC3E}">
        <p14:creationId xmlns:p14="http://schemas.microsoft.com/office/powerpoint/2010/main" val="14756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3ACB27-EA05-4561-B023-EB67F8F77BFA}" type="slidenum">
              <a:rPr lang="en-GB"/>
              <a:pPr fontAlgn="base">
                <a:spcBef>
                  <a:spcPct val="0"/>
                </a:spcBef>
                <a:spcAft>
                  <a:spcPct val="0"/>
                </a:spcAft>
                <a:defRPr/>
              </a:pPr>
              <a:t>6</a:t>
            </a:fld>
            <a:endParaRPr lang="en-GB"/>
          </a:p>
        </p:txBody>
      </p:sp>
      <p:sp>
        <p:nvSpPr>
          <p:cNvPr id="128003" name="Rectangle 2"/>
          <p:cNvSpPr>
            <a:spLocks noGrp="1" noRot="1" noChangeAspect="1" noChangeArrowheads="1" noTextEdit="1"/>
          </p:cNvSpPr>
          <p:nvPr>
            <p:ph type="sldImg"/>
          </p:nvPr>
        </p:nvSpPr>
        <p:spPr bwMode="auto">
          <a:xfrm>
            <a:off x="925719" y="685728"/>
            <a:ext cx="5006564" cy="34286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vast majority of answers to this question centered on the fact that using the language for a real purpose will involve being able to talk spontaneously.  The obvious conclusion to be drawn is that if they are therefore  a) not doing any spontaneous speaking in their lessons or b) not feeling that they are getting better at speaking 'without a script' then  they are not in their lesson time learning what they need  to know  to use language in the real world.  The implications for motivation are apparent!</a:t>
            </a:r>
          </a:p>
          <a:p>
            <a:pPr eaLnBrk="1" hangingPunct="1">
              <a:spcBef>
                <a:spcPct val="0"/>
              </a:spcBef>
            </a:pPr>
            <a:endParaRPr lang="en-GB" smtClean="0"/>
          </a:p>
          <a:p>
            <a:pPr eaLnBrk="1" hangingPunct="1">
              <a:spcBef>
                <a:spcPct val="0"/>
              </a:spcBef>
            </a:pPr>
            <a:r>
              <a:rPr lang="en-GB" smtClean="0"/>
              <a:t>Other interesting responses - the link between speaking spontaneously and getting more confident plus the the other element of 'real' - students feel that what they can do without notes/preparation is what they 'truly' know. The suggestion is that what they can only do either from notes or after having a week to memorise is NOT real knowledge.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3CD1A-B472-457D-B174-47BC59BF5CF7}" type="slidenum">
              <a:rPr lang="en-GB" smtClean="0"/>
              <a:t>40</a:t>
            </a:fld>
            <a:endParaRPr lang="en-GB"/>
          </a:p>
        </p:txBody>
      </p:sp>
    </p:spTree>
    <p:extLst>
      <p:ext uri="{BB962C8B-B14F-4D97-AF65-F5344CB8AC3E}">
        <p14:creationId xmlns:p14="http://schemas.microsoft.com/office/powerpoint/2010/main" val="14756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3CD1A-B472-457D-B174-47BC59BF5CF7}" type="slidenum">
              <a:rPr lang="en-GB" smtClean="0"/>
              <a:t>41</a:t>
            </a:fld>
            <a:endParaRPr lang="en-GB"/>
          </a:p>
        </p:txBody>
      </p:sp>
    </p:spTree>
    <p:extLst>
      <p:ext uri="{BB962C8B-B14F-4D97-AF65-F5344CB8AC3E}">
        <p14:creationId xmlns:p14="http://schemas.microsoft.com/office/powerpoint/2010/main" val="14756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3CD1A-B472-457D-B174-47BC59BF5CF7}" type="slidenum">
              <a:rPr lang="en-GB" smtClean="0"/>
              <a:t>42</a:t>
            </a:fld>
            <a:endParaRPr lang="en-GB"/>
          </a:p>
        </p:txBody>
      </p:sp>
    </p:spTree>
    <p:extLst>
      <p:ext uri="{BB962C8B-B14F-4D97-AF65-F5344CB8AC3E}">
        <p14:creationId xmlns:p14="http://schemas.microsoft.com/office/powerpoint/2010/main" val="147568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48</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dirty="0" smtClean="0"/>
              <a:t>A</a:t>
            </a:r>
            <a:r>
              <a:rPr lang="en-GB" baseline="0" dirty="0" smtClean="0"/>
              <a:t> step too far for Y10!</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ECC2BD-BE9D-49A4-A98D-E200FEB9BAB3}" type="slidenum">
              <a:rPr lang="en-GB"/>
              <a:pPr eaLnBrk="1" hangingPunct="1"/>
              <a:t>51</a:t>
            </a:fld>
            <a:endParaRPr lang="en-GB"/>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cs typeface="Arial" pitchFamily="34" charset="0"/>
              </a:rPr>
              <a:t>Could generate a whole variety of questions at any stage!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925719" y="685728"/>
            <a:ext cx="5006564" cy="34286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Hotseating is for me one of the best ways to exploit some of the reading texts in any KS4 textbook.  Here is one example of such a text from the School &amp; Education theme.  The idea is that the text, rather than being useful as reading comprehension – it is too straightforward for that really! – does provide some very useful language to be ‘harvested’ by students to help structure their own spoken responses.  In this way it provides both the stimulus material for the class to generate questions and for one member of the class (or the group, if you can set this up as a group activity) to be ‘hotseated’ to answer the questions as if s/he were Julio.  This particular text lends itself to 5 different ‘hotseats’ so that the role of answerer can be rotated around the group.  The rest of the group have to generate questions on the content of the text.  The idea is that the answers should ‘use up’ all of the information provided by the text.</a:t>
            </a: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C565D-2BF7-4635-BEC6-F0F650262158}" type="slidenum">
              <a:rPr lang="en-US"/>
              <a:pPr fontAlgn="base">
                <a:spcBef>
                  <a:spcPct val="0"/>
                </a:spcBef>
                <a:spcAft>
                  <a:spcPct val="0"/>
                </a:spcAft>
                <a:defRPr/>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0F0A32-F087-4495-9218-657A38E8C670}" type="slidenum">
              <a:rPr lang="en-GB"/>
              <a:pPr fontAlgn="base">
                <a:spcBef>
                  <a:spcPct val="0"/>
                </a:spcBef>
                <a:spcAft>
                  <a:spcPct val="0"/>
                </a:spcAft>
                <a:defRPr/>
              </a:pPr>
              <a:t>7</a:t>
            </a:fld>
            <a:endParaRPr lang="en-GB"/>
          </a:p>
        </p:txBody>
      </p:sp>
      <p:sp>
        <p:nvSpPr>
          <p:cNvPr id="1290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1) Around 2/3 students  answered this question by stating something like:</a:t>
            </a:r>
          </a:p>
          <a:p>
            <a:pPr eaLnBrk="1" hangingPunct="1">
              <a:spcBef>
                <a:spcPct val="0"/>
              </a:spcBef>
            </a:pPr>
            <a:r>
              <a:rPr lang="en-GB" smtClean="0"/>
              <a:t>"They would cope really well because they would speak confidently and spontaneously really easily' (no idea/unrealistic)</a:t>
            </a:r>
          </a:p>
          <a:p>
            <a:pPr eaLnBrk="1" hangingPunct="1">
              <a:spcBef>
                <a:spcPct val="0"/>
              </a:spcBef>
            </a:pPr>
            <a:r>
              <a:rPr lang="en-GB" smtClean="0"/>
              <a:t>2)  Of those that did answer more usefully, there was still not a clear sense of 'how' i.e.  strategy use</a:t>
            </a:r>
          </a:p>
          <a:p>
            <a:pPr eaLnBrk="1" hangingPunct="1">
              <a:spcBef>
                <a:spcPct val="0"/>
              </a:spcBef>
            </a:pPr>
            <a:r>
              <a:rPr lang="en-GB" smtClean="0"/>
              <a:t>3)  Most answers stress fluency as key</a:t>
            </a:r>
          </a:p>
          <a:p>
            <a:pPr eaLnBrk="1" hangingPunct="1">
              <a:spcBef>
                <a:spcPct val="0"/>
              </a:spcBef>
            </a:pPr>
            <a:r>
              <a:rPr lang="en-GB" smtClean="0"/>
              <a:t>4)  Fewer mention accuracy</a:t>
            </a:r>
          </a:p>
          <a:p>
            <a:pPr eaLnBrk="1" hangingPunct="1">
              <a:spcBef>
                <a:spcPct val="0"/>
              </a:spcBef>
            </a:pPr>
            <a:r>
              <a:rPr lang="en-GB" smtClean="0"/>
              <a:t>5)  Top set students most likely to mention accuracy AND fluency together </a:t>
            </a:r>
          </a:p>
          <a:p>
            <a:pPr eaLnBrk="1" hangingPunct="1">
              <a:spcBef>
                <a:spcPct val="0"/>
              </a:spcBef>
            </a:pPr>
            <a:r>
              <a:rPr lang="en-GB" smtClean="0"/>
              <a:t>6)  A few mention quality of language, including range of vocabulary, tense use, opinions, extended answers - particularly Year 10 learners and 9 top sets</a:t>
            </a:r>
          </a:p>
          <a:p>
            <a:pPr eaLnBrk="1" hangingPunct="1">
              <a:spcBef>
                <a:spcPct val="0"/>
              </a:spcBef>
            </a:pPr>
            <a:r>
              <a:rPr lang="en-GB" smtClean="0"/>
              <a:t>7) Attributes of a confident learner mentioned were: risk-taking, not afraid of mistakes, responds readily, good pronunciation</a:t>
            </a:r>
          </a:p>
          <a:p>
            <a:pPr eaLnBrk="1" hangingPunct="1">
              <a:spcBef>
                <a:spcPct val="0"/>
              </a:spcBef>
            </a:pPr>
            <a:r>
              <a:rPr lang="en-GB" smtClean="0"/>
              <a:t>8) Strategies mentioned (very few answers but very good!) were: listen carefully to pick out key words and understand the question, take time to think, use words and structures they know, ignore mistakes and keep going, use gestures and facial expression to help support meaning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719309-2EA2-46BE-B716-B6A05EF3CBB7}" type="slidenum">
              <a:rPr lang="en-GB" smtClean="0"/>
              <a:t>56</a:t>
            </a:fld>
            <a:endParaRPr lang="en-GB"/>
          </a:p>
        </p:txBody>
      </p:sp>
    </p:spTree>
    <p:extLst>
      <p:ext uri="{BB962C8B-B14F-4D97-AF65-F5344CB8AC3E}">
        <p14:creationId xmlns:p14="http://schemas.microsoft.com/office/powerpoint/2010/main" val="671327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719309-2EA2-46BE-B716-B6A05EF3CBB7}" type="slidenum">
              <a:rPr lang="en-GB" smtClean="0"/>
              <a:t>57</a:t>
            </a:fld>
            <a:endParaRPr lang="en-GB"/>
          </a:p>
        </p:txBody>
      </p:sp>
    </p:spTree>
    <p:extLst>
      <p:ext uri="{BB962C8B-B14F-4D97-AF65-F5344CB8AC3E}">
        <p14:creationId xmlns:p14="http://schemas.microsoft.com/office/powerpoint/2010/main" val="671327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719309-2EA2-46BE-B716-B6A05EF3CBB7}" type="slidenum">
              <a:rPr lang="en-GB" smtClean="0"/>
              <a:t>58</a:t>
            </a:fld>
            <a:endParaRPr lang="en-GB"/>
          </a:p>
        </p:txBody>
      </p:sp>
    </p:spTree>
    <p:extLst>
      <p:ext uri="{BB962C8B-B14F-4D97-AF65-F5344CB8AC3E}">
        <p14:creationId xmlns:p14="http://schemas.microsoft.com/office/powerpoint/2010/main" val="671327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conditions or ‘targets’ can be many and varied.  It ALMOST doesn’t matter as the point of putting a condition there is to cause students to think their sentences through carefully as they build them.  It makes them much more aware of what they’re saying.  And making a sentence of exactly 8 words will involve usually a very short clause with ‘weil’ or two clauses linked with ‘und’ or additional details like when and where.  So they focus on different ways to make their sentences longer.  It also works well to set &gt;9 words or &lt;5 words at times too.  </a:t>
            </a:r>
            <a:endParaRPr lang="en-US" smtClean="0"/>
          </a:p>
        </p:txBody>
      </p:sp>
      <p:sp>
        <p:nvSpPr>
          <p:cNvPr id="125956"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610098D-F3C9-4EA2-AF94-F31B1A63CFD1}" type="slidenum">
              <a:rPr lang="en-US" sz="1200"/>
              <a:pPr algn="r" eaLnBrk="1" hangingPunct="1"/>
              <a:t>60</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61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3ECC51-C9F8-4EDD-A2C4-72692BC3385D}" type="slidenum">
              <a:rPr lang="en-GB"/>
              <a:pPr fontAlgn="base">
                <a:spcBef>
                  <a:spcPct val="0"/>
                </a:spcBef>
                <a:spcAft>
                  <a:spcPct val="0"/>
                </a:spcAft>
                <a:defRPr/>
              </a:pPr>
              <a:t>62</a:t>
            </a:fld>
            <a:endParaRPr lang="en-GB"/>
          </a:p>
        </p:txBody>
      </p:sp>
      <p:sp>
        <p:nvSpPr>
          <p:cNvPr id="142339" name="Rectangle 2"/>
          <p:cNvSpPr>
            <a:spLocks noGrp="1" noRot="1" noChangeAspect="1" noChangeArrowheads="1" noTextEdit="1"/>
          </p:cNvSpPr>
          <p:nvPr>
            <p:ph type="sldImg"/>
          </p:nvPr>
        </p:nvSpPr>
        <p:spPr bwMode="auto">
          <a:xfrm>
            <a:off x="925719" y="685728"/>
            <a:ext cx="5006564" cy="34286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Here learners need to change a detail or more in each sentence to say something different about the picture.  The sentences give support to learners as they try to build sentences without writing preparation time.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63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Pilla al intruso.  Students may say anything from ‘2012 porque es futuro y los otros son pasados’ or ‘2012’ porque son ‘dos mil’ y los otros son ‘mil novecientos’.  My answer is ‘1992’ porque los juegos olimpicos tuvieron lugar en Barcelona y los otros en Londres.</a:t>
            </a: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874425A-CD88-46C2-8D72-A479D8A3CFB7}" type="slidenum">
              <a:rPr lang="en-US"/>
              <a:pPr fontAlgn="base">
                <a:spcBef>
                  <a:spcPct val="0"/>
                </a:spcBef>
                <a:spcAft>
                  <a:spcPct val="0"/>
                </a:spcAft>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925719" y="685728"/>
            <a:ext cx="5006564" cy="34286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0A9FE-850C-4993-BDAC-1F253DDC54C5}" type="slidenum">
              <a:rPr lang="en-US"/>
              <a:pPr fontAlgn="base">
                <a:spcBef>
                  <a:spcPct val="0"/>
                </a:spcBef>
                <a:spcAft>
                  <a:spcPct val="0"/>
                </a:spcAft>
                <a:defRPr/>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Pilla al intruso.  El hockey, el remo, el tenis de mesa o el baloncesto.  El remo porque es el unico que necesita agua?  El remo porque los otros tienen pelotas?  El tenis de mesa porque es el unico deporte individual – los otros son deportes de equipo?</a:t>
            </a: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03C20B-E99D-41EB-83E5-059B4A6EB2F6}" type="slidenum">
              <a:rPr lang="en-US"/>
              <a:pPr fontAlgn="base">
                <a:spcBef>
                  <a:spcPct val="0"/>
                </a:spcBef>
                <a:spcAft>
                  <a:spcPct val="0"/>
                </a:spcAft>
              </a:pPr>
              <a:t>65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66</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Year 7 differences</a:t>
            </a: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98A595-CD58-4285-B5F1-6466CE5983CC}"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is a simple set of picture prompts for future holiday plans narrative.  However, it can be turned into a much more creative and interesting activity if you ask what Laura is not going to do, to see, to eat, to visit, who she’s not going to go with etc...  Learners have all the language they know available to them with this question and there can always be more to say!</a:t>
            </a: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94BB896-187E-436B-9074-9FB034F6AEC6}" type="slidenum">
              <a:rPr lang="en-US"/>
              <a:pPr fontAlgn="base">
                <a:spcBef>
                  <a:spcPct val="0"/>
                </a:spcBef>
                <a:spcAft>
                  <a:spcPct val="0"/>
                </a:spcAft>
              </a:pPr>
              <a:t>69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Brainstorm everything that you can say about this picture.  </a:t>
            </a:r>
            <a:br>
              <a:rPr lang="en-GB" dirty="0" smtClean="0"/>
            </a:br>
            <a:r>
              <a:rPr lang="en-GB" dirty="0" smtClean="0"/>
              <a:t>Hay </a:t>
            </a:r>
            <a:r>
              <a:rPr lang="en-GB" dirty="0" err="1" smtClean="0"/>
              <a:t>una</a:t>
            </a:r>
            <a:r>
              <a:rPr lang="en-GB" dirty="0" smtClean="0"/>
              <a:t> </a:t>
            </a:r>
            <a:r>
              <a:rPr lang="en-GB" dirty="0" err="1" smtClean="0"/>
              <a:t>chica</a:t>
            </a:r>
            <a:r>
              <a:rPr lang="en-GB" dirty="0" smtClean="0"/>
              <a:t>.  </a:t>
            </a:r>
            <a:r>
              <a:rPr lang="en-GB" dirty="0" err="1" smtClean="0"/>
              <a:t>Tiene</a:t>
            </a:r>
            <a:r>
              <a:rPr lang="en-GB" dirty="0" smtClean="0"/>
              <a:t> un </a:t>
            </a:r>
            <a:r>
              <a:rPr lang="en-GB" dirty="0" err="1" smtClean="0"/>
              <a:t>gato</a:t>
            </a:r>
            <a:r>
              <a:rPr lang="en-GB" dirty="0" smtClean="0"/>
              <a:t>.  Lee un </a:t>
            </a:r>
            <a:r>
              <a:rPr lang="en-GB" dirty="0" err="1" smtClean="0"/>
              <a:t>libro</a:t>
            </a:r>
            <a:r>
              <a:rPr lang="en-GB" dirty="0" smtClean="0"/>
              <a:t>.  </a:t>
            </a:r>
            <a:r>
              <a:rPr lang="en-GB" dirty="0" err="1" smtClean="0"/>
              <a:t>Está</a:t>
            </a:r>
            <a:r>
              <a:rPr lang="en-GB" dirty="0" smtClean="0"/>
              <a:t> </a:t>
            </a:r>
            <a:r>
              <a:rPr lang="en-GB" dirty="0" err="1" smtClean="0"/>
              <a:t>contenta</a:t>
            </a:r>
            <a:r>
              <a:rPr lang="en-GB" dirty="0" smtClean="0"/>
              <a:t>.  </a:t>
            </a:r>
            <a:r>
              <a:rPr lang="en-GB" dirty="0" err="1" smtClean="0"/>
              <a:t>Tiene</a:t>
            </a:r>
            <a:r>
              <a:rPr lang="en-GB" dirty="0" smtClean="0"/>
              <a:t> un </a:t>
            </a:r>
            <a:r>
              <a:rPr lang="en-GB" dirty="0" err="1" smtClean="0"/>
              <a:t>ordenador</a:t>
            </a:r>
            <a:r>
              <a:rPr lang="en-GB" dirty="0" smtClean="0"/>
              <a:t>.  Le </a:t>
            </a:r>
            <a:r>
              <a:rPr lang="en-GB" dirty="0" err="1" smtClean="0"/>
              <a:t>gusta</a:t>
            </a:r>
            <a:r>
              <a:rPr lang="en-GB" dirty="0" smtClean="0"/>
              <a:t> </a:t>
            </a:r>
            <a:r>
              <a:rPr lang="en-GB" dirty="0" err="1" smtClean="0"/>
              <a:t>su</a:t>
            </a:r>
            <a:r>
              <a:rPr lang="en-GB" dirty="0" smtClean="0"/>
              <a:t> </a:t>
            </a:r>
            <a:r>
              <a:rPr lang="en-GB" dirty="0" err="1" smtClean="0"/>
              <a:t>gato</a:t>
            </a:r>
            <a:r>
              <a:rPr lang="en-GB" dirty="0" smtClean="0"/>
              <a:t>.  El </a:t>
            </a:r>
            <a:r>
              <a:rPr lang="en-GB" dirty="0" err="1" smtClean="0"/>
              <a:t>gato</a:t>
            </a:r>
            <a:r>
              <a:rPr lang="en-GB" dirty="0" smtClean="0"/>
              <a:t> se llama… La </a:t>
            </a:r>
            <a:r>
              <a:rPr lang="en-GB" dirty="0" err="1" smtClean="0"/>
              <a:t>chica</a:t>
            </a:r>
            <a:r>
              <a:rPr lang="en-GB" dirty="0" smtClean="0"/>
              <a:t> se llama.  La </a:t>
            </a:r>
            <a:r>
              <a:rPr lang="en-GB" dirty="0" err="1" smtClean="0"/>
              <a:t>chica</a:t>
            </a:r>
            <a:r>
              <a:rPr lang="en-GB" dirty="0" smtClean="0"/>
              <a:t> </a:t>
            </a:r>
            <a:r>
              <a:rPr lang="en-GB" dirty="0" err="1" smtClean="0"/>
              <a:t>es</a:t>
            </a:r>
            <a:r>
              <a:rPr lang="en-GB" dirty="0" smtClean="0"/>
              <a:t> </a:t>
            </a:r>
            <a:r>
              <a:rPr lang="en-GB" dirty="0" err="1" smtClean="0"/>
              <a:t>verde</a:t>
            </a:r>
            <a:r>
              <a:rPr lang="en-GB" dirty="0" smtClean="0"/>
              <a:t>.  El </a:t>
            </a:r>
            <a:r>
              <a:rPr lang="en-GB" dirty="0" err="1" smtClean="0"/>
              <a:t>gato</a:t>
            </a:r>
            <a:r>
              <a:rPr lang="en-GB" dirty="0" smtClean="0"/>
              <a:t> </a:t>
            </a:r>
            <a:r>
              <a:rPr lang="en-GB" dirty="0" err="1" smtClean="0"/>
              <a:t>es</a:t>
            </a:r>
            <a:r>
              <a:rPr lang="en-GB" dirty="0" smtClean="0"/>
              <a:t> </a:t>
            </a:r>
            <a:r>
              <a:rPr lang="en-GB" dirty="0" err="1" smtClean="0"/>
              <a:t>blanco</a:t>
            </a:r>
            <a:r>
              <a:rPr lang="en-GB" dirty="0" smtClean="0"/>
              <a:t> y negro.  </a:t>
            </a: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B085D6-6280-4979-AE64-9D98836379C8}" type="slidenum">
              <a:rPr lang="en-US"/>
              <a:pPr fontAlgn="base">
                <a:spcBef>
                  <a:spcPct val="0"/>
                </a:spcBef>
                <a:spcAft>
                  <a:spcPct val="0"/>
                </a:spcAft>
              </a:pPr>
              <a:t>70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time allows, here are the other </a:t>
            </a:r>
            <a:r>
              <a:rPr lang="en-GB" dirty="0" err="1" smtClean="0"/>
              <a:t>olympic</a:t>
            </a:r>
            <a:r>
              <a:rPr lang="en-GB" baseline="0" dirty="0" smtClean="0"/>
              <a:t> sports to practise pronunciation of. Note that </a:t>
            </a:r>
            <a:r>
              <a:rPr lang="en-GB" baseline="0" dirty="0" err="1" smtClean="0"/>
              <a:t>halterofilia</a:t>
            </a:r>
            <a:r>
              <a:rPr lang="en-GB" baseline="0" dirty="0" smtClean="0"/>
              <a:t> is weightlifting, </a:t>
            </a:r>
            <a:r>
              <a:rPr lang="en-GB" baseline="0" dirty="0" err="1" smtClean="0"/>
              <a:t>hípica</a:t>
            </a:r>
            <a:r>
              <a:rPr lang="en-GB" baseline="0" dirty="0" smtClean="0"/>
              <a:t> is equestrian. Hockey is pronounced is a rather </a:t>
            </a:r>
            <a:r>
              <a:rPr lang="en-GB" baseline="0" dirty="0" err="1" smtClean="0"/>
              <a:t>english</a:t>
            </a:r>
            <a:r>
              <a:rPr lang="en-GB" baseline="0" dirty="0" smtClean="0"/>
              <a:t> fashion (with the ‘h’ and rhyming with okay) and judo is pronounced ‘you-do’ </a:t>
            </a:r>
            <a:endParaRPr lang="en-GB" dirty="0"/>
          </a:p>
        </p:txBody>
      </p:sp>
      <p:sp>
        <p:nvSpPr>
          <p:cNvPr id="4" name="Slide Number Placeholder 3"/>
          <p:cNvSpPr>
            <a:spLocks noGrp="1"/>
          </p:cNvSpPr>
          <p:nvPr>
            <p:ph type="sldNum" sz="quarter" idx="10"/>
          </p:nvPr>
        </p:nvSpPr>
        <p:spPr/>
        <p:txBody>
          <a:bodyPr/>
          <a:lstStyle/>
          <a:p>
            <a:pPr>
              <a:defRPr/>
            </a:pPr>
            <a:fld id="{3DA7892E-27F1-44E3-A680-F50FC62B02E6}" type="slidenum">
              <a:rPr lang="en-US" smtClean="0"/>
              <a:pPr>
                <a:defRPr/>
              </a:pPr>
              <a:t>72</a:t>
            </a:fld>
            <a:endParaRPr lang="en-US"/>
          </a:p>
        </p:txBody>
      </p:sp>
    </p:spTree>
    <p:extLst>
      <p:ext uri="{BB962C8B-B14F-4D97-AF65-F5344CB8AC3E}">
        <p14:creationId xmlns:p14="http://schemas.microsoft.com/office/powerpoint/2010/main" val="1054676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Amanda Salt for reminding me about this!</a:t>
            </a:r>
            <a:endParaRPr lang="en-GB" dirty="0"/>
          </a:p>
        </p:txBody>
      </p:sp>
      <p:sp>
        <p:nvSpPr>
          <p:cNvPr id="4" name="Slide Number Placeholder 3"/>
          <p:cNvSpPr>
            <a:spLocks noGrp="1"/>
          </p:cNvSpPr>
          <p:nvPr>
            <p:ph type="sldNum" sz="quarter" idx="10"/>
          </p:nvPr>
        </p:nvSpPr>
        <p:spPr/>
        <p:txBody>
          <a:bodyPr/>
          <a:lstStyle/>
          <a:p>
            <a:fld id="{07EF0A70-506C-40A0-A7EE-3A4AAEEA143A}" type="slidenum">
              <a:rPr lang="en-GB" smtClean="0"/>
              <a:t>78</a:t>
            </a:fld>
            <a:endParaRPr lang="en-GB"/>
          </a:p>
        </p:txBody>
      </p:sp>
    </p:spTree>
    <p:extLst>
      <p:ext uri="{BB962C8B-B14F-4D97-AF65-F5344CB8AC3E}">
        <p14:creationId xmlns:p14="http://schemas.microsoft.com/office/powerpoint/2010/main" val="231678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idea that the teacher role is  not ‘in mode’ at the moment.  The</a:t>
            </a:r>
            <a:r>
              <a:rPr lang="en-GB" baseline="0" dirty="0" smtClean="0"/>
              <a:t> emphasis in recent times has been away from the teacher and towards pair and group work.  In language acquisition research, this is termed task-based learning.  Obvious reasons for this:</a:t>
            </a:r>
            <a:br>
              <a:rPr lang="en-GB" baseline="0" dirty="0" smtClean="0"/>
            </a:br>
            <a:r>
              <a:rPr lang="en-GB" baseline="0" dirty="0" smtClean="0"/>
              <a:t>a.  Learners get more opportunity to talk  b.  Reduces anxiety if learners work in pairs and groups</a:t>
            </a:r>
          </a:p>
          <a:p>
            <a:r>
              <a:rPr lang="en-GB" baseline="0" dirty="0" smtClean="0"/>
              <a:t>BUT there are 2 principal problems with this.</a:t>
            </a:r>
            <a:br>
              <a:rPr lang="en-GB" baseline="0" dirty="0" smtClean="0"/>
            </a:br>
            <a:r>
              <a:rPr lang="en-GB" baseline="0" dirty="0" smtClean="0"/>
              <a:t>1.  Learners who share the same mother tongue will ‘fall out’ of TL use when they hit an issue and work around it in L1 – completely natural, not necessarily meaning they don’t learn from the interactions but that they are qualitatively different from those that take place between the teacher and the learner</a:t>
            </a:r>
          </a:p>
          <a:p>
            <a:pPr marL="228600" indent="-228600">
              <a:buAutoNum type="arabicPeriod" startAt="2"/>
            </a:pPr>
            <a:r>
              <a:rPr lang="en-GB" baseline="0" dirty="0" smtClean="0"/>
              <a:t>The teacher is able (not to say that this always happens, but the potential is there) to create very particular interactions with students that provide learning opportunities that are not to be found, in the same way, in pair and group work.  These are some of the things that these interactions can provide.</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smtClean="0"/>
              <a:t>Source of high quality language input for acquisition</a:t>
            </a:r>
            <a:endParaRPr lang="en-US" sz="12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aseline="0" dirty="0" smtClean="0"/>
              <a:t>Contingent feedback</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aseline="0" dirty="0" smtClean="0"/>
              <a:t>Sensitive co-construction</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aseline="0" dirty="0" smtClean="0"/>
              <a:t>Creation of a ‘safe place’ for trial and error</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aseline="0" dirty="0" smtClean="0"/>
              <a:t>Broadening of a learner’s interactional repertoire</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aseline="0" dirty="0" smtClean="0"/>
              <a:t>Inclusion of </a:t>
            </a:r>
            <a:r>
              <a:rPr lang="en-US" sz="1200" baseline="0" dirty="0" err="1" smtClean="0"/>
              <a:t>humour</a:t>
            </a:r>
            <a:endParaRPr lang="en-US" sz="12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baseline="0" dirty="0" smtClean="0"/>
              <a:t>Talking to mean AND implicit reflection on form</a:t>
            </a:r>
          </a:p>
          <a:p>
            <a:pPr marL="0" indent="0">
              <a:buNone/>
            </a:pPr>
            <a:r>
              <a:rPr lang="en-GB" dirty="0" smtClean="0"/>
              <a:t>But this is not to say that any interaction – e.g. going through answers to an activity</a:t>
            </a:r>
            <a:r>
              <a:rPr lang="en-GB" baseline="0" dirty="0" smtClean="0"/>
              <a:t> in TL, or a grammar drill or a regular Q&amp;A session can provide all of these.  The interactions need to have particular features.  Primarily they need to:</a:t>
            </a:r>
            <a:br>
              <a:rPr lang="en-GB" baseline="0" dirty="0" smtClean="0"/>
            </a:br>
            <a:r>
              <a:rPr lang="en-GB" baseline="0" dirty="0" smtClean="0"/>
              <a:t>a.  Hand over the role of primary knower to the student – communicative impetus must be with the learner at times in the interaction</a:t>
            </a:r>
          </a:p>
          <a:p>
            <a:pPr marL="228600" indent="-228600">
              <a:buAutoNum type="alphaLcPeriod" startAt="2"/>
            </a:pPr>
            <a:r>
              <a:rPr lang="en-GB" baseline="0" dirty="0" smtClean="0"/>
              <a:t>Questions must therefore be open (even when closed in form – they need to be open in function)</a:t>
            </a:r>
          </a:p>
          <a:p>
            <a:pPr marL="228600" indent="-228600">
              <a:buAutoNum type="alphaLcPeriod" startAt="2"/>
            </a:pPr>
            <a:r>
              <a:rPr lang="en-GB" dirty="0" smtClean="0"/>
              <a:t>Responses to learner utterances need</a:t>
            </a:r>
            <a:r>
              <a:rPr lang="en-GB" baseline="0" dirty="0" smtClean="0"/>
              <a:t> to be conversational (interested tone, phatic </a:t>
            </a:r>
            <a:r>
              <a:rPr lang="en-GB" baseline="0" dirty="0" err="1" smtClean="0"/>
              <a:t>echos</a:t>
            </a:r>
            <a:r>
              <a:rPr lang="en-GB" baseline="0" dirty="0" smtClean="0"/>
              <a:t> and repetition with raised intonations, exclamations)</a:t>
            </a:r>
          </a:p>
          <a:p>
            <a:pPr marL="228600" indent="-228600">
              <a:buAutoNum type="alphaLcPeriod" startAt="2"/>
            </a:pPr>
            <a:r>
              <a:rPr lang="en-GB" baseline="0" dirty="0" smtClean="0"/>
              <a:t>Responses need to help to ‘buy’ learners’ time to construct their response – the teacher holds the interactional frame and fills pauses with padding</a:t>
            </a:r>
          </a:p>
          <a:p>
            <a:pPr marL="228600" indent="-228600">
              <a:buAutoNum type="alphaLcPeriod" startAt="2"/>
            </a:pPr>
            <a:r>
              <a:rPr lang="en-GB" baseline="0" dirty="0" smtClean="0"/>
              <a:t>The correction, if at all, needs to be contained within implicit re-casts, so that the conversational frame remains intact for as long as possible</a:t>
            </a:r>
          </a:p>
          <a:p>
            <a:pPr marL="228600" indent="-228600">
              <a:buAutoNum type="alphaLcPeriod" startAt="2"/>
            </a:pPr>
            <a:r>
              <a:rPr lang="en-GB" baseline="0" dirty="0" smtClean="0"/>
              <a:t>Humour is extremely important – inserting it and welcoming it from students</a:t>
            </a:r>
          </a:p>
          <a:p>
            <a:pPr marL="228600" indent="-228600">
              <a:buAutoNum type="alphaLcPeriod" startAt="2"/>
            </a:pPr>
            <a:r>
              <a:rPr lang="en-GB" baseline="0" dirty="0" smtClean="0"/>
              <a:t>The talk must be inviting – students need to want to take part – feel they can enter – teacher needs to actively solicit learner opinions and contributions</a:t>
            </a:r>
          </a:p>
          <a:p>
            <a:pPr marL="228600" indent="-228600">
              <a:buAutoNum type="alphaLcPeriod" startAt="2"/>
            </a:pPr>
            <a:r>
              <a:rPr lang="en-GB" baseline="0" dirty="0" smtClean="0"/>
              <a:t>It helps if the topic is stable but the individual contributions are unpredictable – the unpredictability retains the interest of learners and provides opportunities for noticing, the stability gives learners time to process for meaning and to think about their own contributions.</a:t>
            </a:r>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11</a:t>
            </a:fld>
            <a:endParaRPr lang="en-GB"/>
          </a:p>
        </p:txBody>
      </p:sp>
    </p:spTree>
    <p:extLst>
      <p:ext uri="{BB962C8B-B14F-4D97-AF65-F5344CB8AC3E}">
        <p14:creationId xmlns:p14="http://schemas.microsoft.com/office/powerpoint/2010/main" val="4172907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Given a specific topic to talk about (or a set of questions if appropriate), students have to try to include each thing from the Bingo grid.  When they do, they cross off the box and in their pairs, it’s the first person to cross everything off who wins (full house).  </a:t>
            </a:r>
            <a:endParaRPr lang="en-US" smtClean="0"/>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E355C-9566-47CC-9432-08EBC5FCC1DA}"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81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encourage students to respond to each other’s ranking suggestions</a:t>
            </a:r>
          </a:p>
          <a:p>
            <a:endParaRPr lang="en-GB" dirty="0"/>
          </a:p>
        </p:txBody>
      </p:sp>
      <p:sp>
        <p:nvSpPr>
          <p:cNvPr id="4" name="Slide Number Placeholder 3"/>
          <p:cNvSpPr>
            <a:spLocks noGrp="1"/>
          </p:cNvSpPr>
          <p:nvPr>
            <p:ph type="sldNum" sz="quarter" idx="10"/>
          </p:nvPr>
        </p:nvSpPr>
        <p:spPr/>
        <p:txBody>
          <a:bodyPr/>
          <a:lstStyle/>
          <a:p>
            <a:fld id="{102E30EB-E414-4D7B-8419-66F8BE97CCD9}" type="slidenum">
              <a:rPr lang="en-GB" smtClean="0"/>
              <a:t>84</a:t>
            </a:fld>
            <a:endParaRPr lang="en-GB"/>
          </a:p>
        </p:txBody>
      </p:sp>
    </p:spTree>
    <p:extLst>
      <p:ext uri="{BB962C8B-B14F-4D97-AF65-F5344CB8AC3E}">
        <p14:creationId xmlns:p14="http://schemas.microsoft.com/office/powerpoint/2010/main" val="361019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 has long been one of the arguments against having significant teacher-learner whole class interaction in a lesson.</a:t>
            </a:r>
            <a:r>
              <a:rPr lang="en-GB" baseline="0" dirty="0" smtClean="0"/>
              <a:t>  What is everyone else doing?</a:t>
            </a:r>
            <a:br>
              <a:rPr lang="en-GB" baseline="0" dirty="0" smtClean="0"/>
            </a:br>
            <a:r>
              <a:rPr lang="en-GB" baseline="0" dirty="0" smtClean="0"/>
              <a:t>With spontaneous interaction, I found that learners were participating in different ways as 3</a:t>
            </a:r>
            <a:r>
              <a:rPr lang="en-GB" baseline="30000" dirty="0" smtClean="0"/>
              <a:t>rd</a:t>
            </a:r>
            <a:r>
              <a:rPr lang="en-GB" baseline="0" dirty="0" smtClean="0"/>
              <a:t> parties.  If the interactions are unpredictable and humorous and involve their peers saying something unexpected in the TL, other learners can benefit from these interactions in several ways, meaning that participation by proxy  - audience, vicarious participation – is just as much a part of the overall interaction as the exchange itself.</a:t>
            </a:r>
            <a:br>
              <a:rPr lang="en-GB" baseline="0" dirty="0" smtClean="0"/>
            </a:br>
            <a:r>
              <a:rPr lang="en-GB" baseline="0" dirty="0" smtClean="0"/>
              <a:t>Learners in the background make use of the dialogue as a learning resource, a source of input (i.e. they process it for meaning) but they also use it to ‘notice’ language, comparing teacher and learner utterances AND they use the time to plan their next utterances.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12</a:t>
            </a:fld>
            <a:endParaRPr lang="en-GB"/>
          </a:p>
        </p:txBody>
      </p:sp>
    </p:spTree>
    <p:extLst>
      <p:ext uri="{BB962C8B-B14F-4D97-AF65-F5344CB8AC3E}">
        <p14:creationId xmlns:p14="http://schemas.microsoft.com/office/powerpoint/2010/main" val="76339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a:t>
            </a:r>
            <a:r>
              <a:rPr lang="en-GB" baseline="0" dirty="0" smtClean="0"/>
              <a:t> we return to what we said ‘spontaneous talk in the classroom’ is, we can now begin to think about what we might be trying to add to our practice to trigger it.</a:t>
            </a:r>
            <a:br>
              <a:rPr lang="en-GB" baseline="0" dirty="0" smtClean="0"/>
            </a:br>
            <a:r>
              <a:rPr lang="en-GB" baseline="0" dirty="0" smtClean="0"/>
              <a:t/>
            </a:r>
            <a:br>
              <a:rPr lang="en-GB" baseline="0" dirty="0" smtClean="0"/>
            </a:br>
            <a:r>
              <a:rPr lang="en-GB" baseline="0" dirty="0" smtClean="0"/>
              <a:t>And it’s not just one thing.  Furthermore, it’s not to say that an either or position is proposed here.  Pair work and group work are very important in developing speaking.  I am just proposing a specific role also for a particular type of </a:t>
            </a:r>
            <a:r>
              <a:rPr lang="en-GB" baseline="0" dirty="0" err="1" smtClean="0"/>
              <a:t>teacher:learner</a:t>
            </a:r>
            <a:r>
              <a:rPr lang="en-GB" baseline="0" dirty="0" smtClean="0"/>
              <a:t> interaction, as well as ideas for more speaking activities that prepare the way for learners to do more ‘off the top of their heads’.  </a:t>
            </a:r>
          </a:p>
          <a:p>
            <a:endParaRPr lang="en-GB" baseline="0" dirty="0" smtClean="0"/>
          </a:p>
          <a:p>
            <a:r>
              <a:rPr lang="en-GB" baseline="0" dirty="0" smtClean="0"/>
              <a:t>I think that there are obviously certainly types of activities that equip learners better than others for interacting spontaneously, without a script.  Sometimes those strategies do involve starting with a script, though, as a springboard.</a:t>
            </a:r>
          </a:p>
          <a:p>
            <a:endParaRPr lang="en-GB" baseline="0" dirty="0" smtClean="0"/>
          </a:p>
          <a:p>
            <a:r>
              <a:rPr lang="en-GB" baseline="0" dirty="0" smtClean="0"/>
              <a:t>I’m going to focus mostly on ideas for getting learners to take part in short, structured but unscripted talk activities, i.e. addressing bullet point 2.  These, though, over time make it far more likely that learners will contribute spontaneously in the TL between activities, before and after lessons, etc. but that is quite a gradual progression.  Definitely important to encourage and reward.  </a:t>
            </a:r>
          </a:p>
          <a:p>
            <a:endParaRPr lang="en-GB" baseline="0" dirty="0" smtClean="0"/>
          </a:p>
          <a:p>
            <a:r>
              <a:rPr lang="en-GB" baseline="0" dirty="0" smtClean="0"/>
              <a:t>I have a few ideas for how to do that:</a:t>
            </a:r>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13</a:t>
            </a:fld>
            <a:endParaRPr lang="en-GB"/>
          </a:p>
        </p:txBody>
      </p:sp>
    </p:spTree>
    <p:extLst>
      <p:ext uri="{BB962C8B-B14F-4D97-AF65-F5344CB8AC3E}">
        <p14:creationId xmlns:p14="http://schemas.microsoft.com/office/powerpoint/2010/main" val="71369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Lots of ways</a:t>
            </a:r>
            <a:r>
              <a:rPr lang="en-GB" baseline="0" dirty="0" smtClean="0"/>
              <a:t> to do this.  Try out a different way with different classes.  The essential idea is to a.  Make it clear that this is something you value extremely highly  b.  Raise the profile and keep it raised over time.  C. provide simple, manageable incentives to do it.</a:t>
            </a:r>
            <a:endParaRPr lang="en-GB" dirty="0" smtClean="0"/>
          </a:p>
          <a:p>
            <a:pPr eaLnBrk="1" hangingPunct="1">
              <a:spcBef>
                <a:spcPct val="0"/>
              </a:spcBef>
            </a:pPr>
            <a:r>
              <a:rPr lang="en-GB" dirty="0" smtClean="0"/>
              <a:t>Ideas</a:t>
            </a:r>
          </a:p>
          <a:p>
            <a:pPr eaLnBrk="1" hangingPunct="1">
              <a:spcBef>
                <a:spcPct val="0"/>
              </a:spcBef>
            </a:pPr>
            <a:r>
              <a:rPr lang="en-GB" dirty="0" smtClean="0"/>
              <a:t>1.  Raffle tickets</a:t>
            </a:r>
            <a:br>
              <a:rPr lang="en-GB" dirty="0" smtClean="0"/>
            </a:br>
            <a:r>
              <a:rPr lang="en-GB" dirty="0" smtClean="0"/>
              <a:t>2.  Cards with key words (same</a:t>
            </a:r>
            <a:r>
              <a:rPr lang="en-GB" baseline="0" dirty="0" smtClean="0"/>
              <a:t> ones each lesson OR per half term have key topic words included too) – they spread them out on the desk at the start and have to try to use as many as they can by the end of the lesson</a:t>
            </a:r>
          </a:p>
          <a:p>
            <a:pPr marL="228600" indent="-228600" eaLnBrk="1" hangingPunct="1">
              <a:spcBef>
                <a:spcPct val="0"/>
              </a:spcBef>
              <a:buAutoNum type="arabicPeriod" startAt="3"/>
            </a:pPr>
            <a:r>
              <a:rPr lang="en-GB" dirty="0" smtClean="0"/>
              <a:t>Chart on wall or in the backs of their books that they colour in when</a:t>
            </a:r>
            <a:r>
              <a:rPr lang="en-GB" baseline="0" dirty="0" smtClean="0"/>
              <a:t> they have made spontaneous contributions</a:t>
            </a:r>
          </a:p>
          <a:p>
            <a:pPr marL="228600" indent="-228600" eaLnBrk="1" hangingPunct="1">
              <a:spcBef>
                <a:spcPct val="0"/>
              </a:spcBef>
              <a:buAutoNum type="arabicPeriod" startAt="3"/>
            </a:pPr>
            <a:r>
              <a:rPr lang="en-GB" baseline="0" dirty="0" smtClean="0"/>
              <a:t>Have a spontaneous TL monitor each lesson who ticks a register list for each spontaneous contribution (not the same as answering Qs in class)</a:t>
            </a:r>
          </a:p>
          <a:p>
            <a:pPr marL="228600" indent="-228600" eaLnBrk="1" hangingPunct="1">
              <a:spcBef>
                <a:spcPct val="0"/>
              </a:spcBef>
              <a:buAutoNum type="arabicPeriod" startAt="3"/>
            </a:pPr>
            <a:r>
              <a:rPr lang="en-GB" baseline="0" dirty="0" smtClean="0"/>
              <a:t>Annotated seating plan for each lesson for the teacher – record actual utterances against name  </a:t>
            </a:r>
            <a:r>
              <a:rPr lang="en-GB" baseline="0" dirty="0" smtClean="0">
                <a:sym typeface="Wingdings" pitchFamily="2" charset="2"/>
              </a:rPr>
              <a:t> phone call home</a:t>
            </a:r>
          </a:p>
          <a:p>
            <a:pPr marL="0" indent="0" eaLnBrk="1" hangingPunct="1">
              <a:spcBef>
                <a:spcPct val="0"/>
              </a:spcBef>
              <a:buNone/>
            </a:pPr>
            <a:endParaRPr lang="en-GB" baseline="0" dirty="0" smtClean="0">
              <a:sym typeface="Wingdings" pitchFamily="2" charset="2"/>
            </a:endParaRPr>
          </a:p>
          <a:p>
            <a:pPr marL="0" indent="0" eaLnBrk="1" hangingPunct="1">
              <a:spcBef>
                <a:spcPct val="0"/>
              </a:spcBef>
              <a:buNone/>
            </a:pPr>
            <a:r>
              <a:rPr lang="en-GB" baseline="0" dirty="0" smtClean="0">
                <a:sym typeface="Wingdings" pitchFamily="2" charset="2"/>
              </a:rPr>
              <a:t>I use these also to chart the longer exchanges that I plan to have with individuals in a lesson, so that I am not trying to have a longer interaction every lesson with every student but that over a month I would try to have had at least one with all students.</a:t>
            </a:r>
          </a:p>
          <a:p>
            <a:pPr marL="0" indent="0" eaLnBrk="1" hangingPunct="1">
              <a:spcBef>
                <a:spcPct val="0"/>
              </a:spcBef>
              <a:buNone/>
            </a:pPr>
            <a:endParaRPr lang="en-GB" baseline="0" dirty="0" smtClean="0">
              <a:sym typeface="Wingdings" pitchFamily="2" charset="2"/>
            </a:endParaRPr>
          </a:p>
          <a:p>
            <a:pPr marL="0" indent="0" eaLnBrk="1" hangingPunct="1">
              <a:spcBef>
                <a:spcPct val="0"/>
              </a:spcBef>
              <a:buNone/>
            </a:pPr>
            <a:r>
              <a:rPr lang="en-GB" baseline="0" dirty="0" smtClean="0">
                <a:sym typeface="Wingdings" pitchFamily="2" charset="2"/>
              </a:rPr>
              <a:t>OK, so now if we look at how we plan and prepare for spontaneity with specific task types.  This might sound like a paradox – prepare for spontaneity, but spontaneity for learners doesn’t mean spontaneity for the teacher necessarily.  Also as I said before, certain tasks teach the specific skills needed for unplanned TL interaction better than others – it is strategy training at times, at other times it is aiming to open up the space for spontaneity and make room for learners to take the initiative, other activities may just help learners glimpse fluency – an aspirational moment where they do feel in command of the words sufficiently that they can ‘say to mean’ without inhibition.  Although these activities are scripted and the opposite of spontaneous, in a way, ironically perhaps they have a role to play in this because of the way they build a confident platform from which learners will springboard to greater spontaneity.</a:t>
            </a:r>
          </a:p>
          <a:p>
            <a:pPr marL="0" indent="0" eaLnBrk="1" hangingPunct="1">
              <a:spcBef>
                <a:spcPct val="0"/>
              </a:spcBef>
              <a:buNone/>
            </a:pPr>
            <a:endParaRPr lang="en-GB" baseline="0" dirty="0" smtClean="0">
              <a:sym typeface="Wingdings" pitchFamily="2" charset="2"/>
            </a:endParaRPr>
          </a:p>
          <a:p>
            <a:pPr marL="0" indent="0" eaLnBrk="1" hangingPunct="1">
              <a:spcBef>
                <a:spcPct val="0"/>
              </a:spcBef>
              <a:buNone/>
            </a:pPr>
            <a:endParaRPr lang="en-GB" baseline="0" dirty="0" smtClean="0">
              <a:sym typeface="Wingdings" pitchFamily="2" charset="2"/>
            </a:endParaRPr>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15</a:t>
            </a:fld>
            <a:endParaRPr lang="en-GB"/>
          </a:p>
        </p:txBody>
      </p:sp>
    </p:spTree>
    <p:extLst>
      <p:ext uri="{BB962C8B-B14F-4D97-AF65-F5344CB8AC3E}">
        <p14:creationId xmlns:p14="http://schemas.microsoft.com/office/powerpoint/2010/main" val="417290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06/02/2012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0394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06/02/2012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5470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06/02/2012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6758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Rectangle 1048"/>
          <p:cNvSpPr>
            <a:spLocks noChangeArrowheads="1"/>
          </p:cNvSpPr>
          <p:nvPr userDrawn="1"/>
        </p:nvSpPr>
        <p:spPr bwMode="auto">
          <a:xfrm>
            <a:off x="4467225" y="3324225"/>
            <a:ext cx="9144000" cy="0"/>
          </a:xfrm>
          <a:prstGeom prst="rect">
            <a:avLst/>
          </a:prstGeom>
          <a:noFill/>
          <a:ln w="57150">
            <a:noFill/>
            <a:miter lim="800000"/>
            <a:headEnd/>
            <a:tailEnd/>
          </a:ln>
          <a:effectLst/>
        </p:spPr>
        <p:txBody>
          <a:bodyPr>
            <a:spAutoFit/>
          </a:bodyPr>
          <a:lstStyle/>
          <a:p>
            <a:endParaRPr lang="en-US">
              <a:latin typeface="Times New Roman" pitchFamily="18" charset="0"/>
            </a:endParaRPr>
          </a:p>
        </p:txBody>
      </p:sp>
      <p:sp>
        <p:nvSpPr>
          <p:cNvPr id="5" name="Rectangle 1050"/>
          <p:cNvSpPr>
            <a:spLocks noChangeArrowheads="1"/>
          </p:cNvSpPr>
          <p:nvPr userDrawn="1"/>
        </p:nvSpPr>
        <p:spPr bwMode="auto">
          <a:xfrm>
            <a:off x="4481513" y="3338513"/>
            <a:ext cx="9144000" cy="0"/>
          </a:xfrm>
          <a:prstGeom prst="rect">
            <a:avLst/>
          </a:prstGeom>
          <a:noFill/>
          <a:ln w="57150">
            <a:noFill/>
            <a:miter lim="800000"/>
            <a:headEnd/>
            <a:tailEnd/>
          </a:ln>
          <a:effectLst/>
        </p:spPr>
        <p:txBody>
          <a:bodyPr>
            <a:spAutoFit/>
          </a:bodyPr>
          <a:lstStyle/>
          <a:p>
            <a:endParaRPr lang="en-US">
              <a:latin typeface="Times New Roman" pitchFamily="18"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028"/>
          <p:cNvSpPr>
            <a:spLocks noGrp="1" noChangeArrowheads="1"/>
          </p:cNvSpPr>
          <p:nvPr>
            <p:ph type="dt" sz="half" idx="10"/>
          </p:nvPr>
        </p:nvSpPr>
        <p:spPr/>
        <p:txBody>
          <a:bodyPr/>
          <a:lstStyle>
            <a:lvl1pPr>
              <a:defRPr/>
            </a:lvl1pPr>
          </a:lstStyle>
          <a:p>
            <a:endParaRPr lang="en-US"/>
          </a:p>
        </p:txBody>
      </p:sp>
      <p:sp>
        <p:nvSpPr>
          <p:cNvPr id="7" name="Rectangle 1029"/>
          <p:cNvSpPr>
            <a:spLocks noGrp="1" noChangeArrowheads="1"/>
          </p:cNvSpPr>
          <p:nvPr>
            <p:ph type="ftr" sz="quarter" idx="11"/>
          </p:nvPr>
        </p:nvSpPr>
        <p:spPr/>
        <p:txBody>
          <a:bodyPr/>
          <a:lstStyle>
            <a:lvl1pPr>
              <a:defRPr/>
            </a:lvl1pPr>
          </a:lstStyle>
          <a:p>
            <a:endParaRPr lang="en-US"/>
          </a:p>
        </p:txBody>
      </p:sp>
      <p:sp>
        <p:nvSpPr>
          <p:cNvPr id="8" name="Rectangle 1030"/>
          <p:cNvSpPr>
            <a:spLocks noGrp="1" noChangeArrowheads="1"/>
          </p:cNvSpPr>
          <p:nvPr>
            <p:ph type="sldNum" sz="quarter" idx="12"/>
          </p:nvPr>
        </p:nvSpPr>
        <p:spPr/>
        <p:txBody>
          <a:bodyPr/>
          <a:lstStyle>
            <a:lvl1pPr>
              <a:defRPr/>
            </a:lvl1pPr>
          </a:lstStyle>
          <a:p>
            <a:fld id="{EBBDEB6A-8331-43E3-8276-28C62DB5ACB8}" type="slidenum">
              <a:rPr lang="en-GB"/>
              <a:pPr/>
              <a:t>‹#›</a:t>
            </a:fld>
            <a:endParaRPr lang="en-GB"/>
          </a:p>
        </p:txBody>
      </p:sp>
    </p:spTree>
    <p:extLst>
      <p:ext uri="{BB962C8B-B14F-4D97-AF65-F5344CB8AC3E}">
        <p14:creationId xmlns:p14="http://schemas.microsoft.com/office/powerpoint/2010/main" val="309558735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06/02/2012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24700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758BE-A72F-454D-B891-B738EC7351D4}" type="datetimeFigureOut">
              <a:rPr lang="en-GB" smtClean="0"/>
              <a:t>06/02/2012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9834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5758BE-A72F-454D-B891-B738EC7351D4}" type="datetimeFigureOut">
              <a:rPr lang="en-GB" smtClean="0"/>
              <a:t>06/02/2012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931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5758BE-A72F-454D-B891-B738EC7351D4}" type="datetimeFigureOut">
              <a:rPr lang="en-GB" smtClean="0"/>
              <a:t>06/02/2012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8487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5758BE-A72F-454D-B891-B738EC7351D4}" type="datetimeFigureOut">
              <a:rPr lang="en-GB" smtClean="0"/>
              <a:t>06/02/2012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69169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58BE-A72F-454D-B891-B738EC7351D4}" type="datetimeFigureOut">
              <a:rPr lang="en-GB" smtClean="0"/>
              <a:t>06/02/2012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48844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06/02/2012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7686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06/02/2012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32217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58BE-A72F-454D-B891-B738EC7351D4}" type="datetimeFigureOut">
              <a:rPr lang="en-GB" smtClean="0"/>
              <a:t>06/02/2012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F7C5-C2E5-4642-8D63-E63F5225790A}" type="slidenum">
              <a:rPr lang="en-GB" smtClean="0"/>
              <a:t>‹#›</a:t>
            </a:fld>
            <a:endParaRPr lang="en-GB"/>
          </a:p>
        </p:txBody>
      </p:sp>
    </p:spTree>
    <p:extLst>
      <p:ext uri="{BB962C8B-B14F-4D97-AF65-F5344CB8AC3E}">
        <p14:creationId xmlns:p14="http://schemas.microsoft.com/office/powerpoint/2010/main" val="28084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1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New%20GCSE%20-%20CD%20Resources/Developing%20talking%20routines_Spanish.ppt.pptx"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wmf"/><Relationship Id="rId12"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wmf"/><Relationship Id="rId10" Type="http://schemas.openxmlformats.org/officeDocument/2006/relationships/image" Target="../media/image46.png"/><Relationship Id="rId4" Type="http://schemas.openxmlformats.org/officeDocument/2006/relationships/image" Target="../media/image40.wmf"/><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63.png"/><Relationship Id="rId3" Type="http://schemas.openxmlformats.org/officeDocument/2006/relationships/image" Target="../media/image53.jpeg"/><Relationship Id="rId7" Type="http://schemas.openxmlformats.org/officeDocument/2006/relationships/image" Target="../media/image57.wmf"/><Relationship Id="rId12" Type="http://schemas.openxmlformats.org/officeDocument/2006/relationships/image" Target="../media/image62.jpe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gif"/><Relationship Id="rId5" Type="http://schemas.openxmlformats.org/officeDocument/2006/relationships/image" Target="../media/image5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 Id="rId14" Type="http://schemas.openxmlformats.org/officeDocument/2006/relationships/image" Target="../media/image64.wmf"/></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67.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832493"/>
              </p:ext>
            </p:extLst>
          </p:nvPr>
        </p:nvGraphicFramePr>
        <p:xfrm>
          <a:off x="179512" y="171451"/>
          <a:ext cx="8856984" cy="6618120"/>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p>
                    <a:p>
                      <a:pPr algn="ctr"/>
                      <a:r>
                        <a:rPr lang="en-GB" sz="3600" b="1" kern="1200" dirty="0" smtClean="0">
                          <a:solidFill>
                            <a:schemeClr val="tx1"/>
                          </a:solidFill>
                          <a:effectLst/>
                          <a:latin typeface="+mn-lt"/>
                          <a:ea typeface="+mn-ea"/>
                          <a:cs typeface="+mn-cs"/>
                        </a:rPr>
                        <a:t>Saturday 4 February 2012</a:t>
                      </a:r>
                      <a:br>
                        <a:rPr lang="en-GB" sz="3600" b="1" kern="1200" dirty="0" smtClean="0">
                          <a:solidFill>
                            <a:schemeClr val="tx1"/>
                          </a:solidFill>
                          <a:effectLst/>
                          <a:latin typeface="+mn-lt"/>
                          <a:ea typeface="+mn-ea"/>
                          <a:cs typeface="+mn-cs"/>
                        </a:rPr>
                      </a:br>
                      <a:r>
                        <a:rPr lang="en-GB" sz="3600" b="1" kern="1200" dirty="0" smtClean="0">
                          <a:solidFill>
                            <a:schemeClr val="tx1"/>
                          </a:solidFill>
                          <a:effectLst/>
                          <a:latin typeface="+mn-lt"/>
                          <a:ea typeface="+mn-ea"/>
                          <a:cs typeface="+mn-cs"/>
                        </a:rPr>
                        <a:t>ISMLA</a:t>
                      </a:r>
                      <a:r>
                        <a:rPr lang="en-GB" sz="3600" b="1" kern="1200" baseline="0" dirty="0" smtClean="0">
                          <a:solidFill>
                            <a:schemeClr val="tx1"/>
                          </a:solidFill>
                          <a:effectLst/>
                          <a:latin typeface="+mn-lt"/>
                          <a:ea typeface="+mn-ea"/>
                          <a:cs typeface="+mn-cs"/>
                        </a:rPr>
                        <a:t> National Conference</a:t>
                      </a:r>
                      <a:r>
                        <a:rPr lang="en-GB" sz="3600" b="0" kern="1200" baseline="0" dirty="0" smtClean="0">
                          <a:solidFill>
                            <a:schemeClr val="tx1"/>
                          </a:solidFill>
                          <a:effectLst/>
                          <a:latin typeface="+mn-lt"/>
                          <a:ea typeface="+mn-ea"/>
                          <a:cs typeface="+mn-cs"/>
                        </a:rPr>
                        <a:t/>
                      </a:r>
                      <a:br>
                        <a:rPr lang="en-GB" sz="3600" b="0" kern="1200" baseline="0" dirty="0" smtClean="0">
                          <a:solidFill>
                            <a:schemeClr val="tx1"/>
                          </a:solidFill>
                          <a:effectLst/>
                          <a:latin typeface="+mn-lt"/>
                          <a:ea typeface="+mn-ea"/>
                          <a:cs typeface="+mn-cs"/>
                        </a:rPr>
                      </a:br>
                      <a:r>
                        <a:rPr lang="en-GB" sz="3600" kern="1200" dirty="0" smtClean="0">
                          <a:solidFill>
                            <a:schemeClr val="tx1"/>
                          </a:solidFill>
                          <a:effectLst/>
                          <a:latin typeface="+mn-lt"/>
                          <a:ea typeface="+mn-ea"/>
                          <a:cs typeface="+mn-cs"/>
                        </a:rPr>
                        <a:t> </a:t>
                      </a:r>
                    </a:p>
                    <a:p>
                      <a:pPr algn="ctr"/>
                      <a:r>
                        <a:rPr lang="pl-PL" sz="6000" b="1" kern="1200" dirty="0" smtClean="0">
                          <a:solidFill>
                            <a:schemeClr val="tx1"/>
                          </a:solidFill>
                          <a:effectLst/>
                          <a:latin typeface="+mn-lt"/>
                          <a:ea typeface="+mn-ea"/>
                          <a:cs typeface="+mn-cs"/>
                        </a:rPr>
                        <a:t>Speaking: one skill or two? </a:t>
                      </a:r>
                      <a:endParaRPr lang="en-GB" sz="6000" b="1" kern="1200" dirty="0" smtClean="0">
                        <a:solidFill>
                          <a:schemeClr val="tx1"/>
                        </a:solidFill>
                        <a:effectLst/>
                        <a:latin typeface="+mn-lt"/>
                        <a:ea typeface="+mn-ea"/>
                        <a:cs typeface="+mn-cs"/>
                      </a:endParaRPr>
                    </a:p>
                    <a:p>
                      <a:pPr algn="ctr"/>
                      <a:endParaRPr lang="en-GB" sz="1800" kern="1200" dirty="0" smtClean="0">
                        <a:solidFill>
                          <a:schemeClr val="tx1"/>
                        </a:solidFill>
                        <a:effectLst/>
                        <a:latin typeface="+mn-lt"/>
                        <a:ea typeface="+mn-ea"/>
                        <a:cs typeface="+mn-cs"/>
                      </a:endParaRPr>
                    </a:p>
                    <a:p>
                      <a:pPr algn="ctr"/>
                      <a:r>
                        <a:rPr lang="pl-PL" sz="3600" kern="1200" dirty="0" smtClean="0">
                          <a:solidFill>
                            <a:schemeClr val="tx1"/>
                          </a:solidFill>
                          <a:effectLst/>
                          <a:latin typeface="+mn-lt"/>
                          <a:ea typeface="+mn-ea"/>
                          <a:cs typeface="+mn-cs"/>
                        </a:rPr>
                        <a:t>Ideas, strategies and resources for the language classroom.</a:t>
                      </a:r>
                      <a:endParaRPr lang="en-GB" sz="720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sz="4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71640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79388" y="319088"/>
            <a:ext cx="5184775" cy="61341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a:solidFill>
                  <a:schemeClr val="bg1"/>
                </a:solidFill>
                <a:latin typeface="Calibri" pitchFamily="34" charset="0"/>
              </a:rPr>
              <a:t>Listen to the question VERY carefully – work to make sense of it</a:t>
            </a:r>
            <a:br>
              <a:rPr lang="en-GB">
                <a:solidFill>
                  <a:schemeClr val="bg1"/>
                </a:solidFill>
                <a:latin typeface="Calibri" pitchFamily="34" charset="0"/>
              </a:rPr>
            </a:br>
            <a:endParaRPr lang="en-GB">
              <a:solidFill>
                <a:schemeClr val="bg1"/>
              </a:solidFill>
              <a:latin typeface="Calibri" pitchFamily="34" charset="0"/>
            </a:endParaRPr>
          </a:p>
          <a:p>
            <a:pPr eaLnBrk="1" hangingPunct="1">
              <a:buFontTx/>
              <a:buChar char="•"/>
            </a:pPr>
            <a:r>
              <a:rPr lang="en-GB">
                <a:solidFill>
                  <a:schemeClr val="bg1"/>
                </a:solidFill>
                <a:latin typeface="Calibri" pitchFamily="34" charset="0"/>
              </a:rPr>
              <a:t>Buy yourself time with a ‘hesitation’ word</a:t>
            </a:r>
            <a:br>
              <a:rPr lang="en-GB">
                <a:solidFill>
                  <a:schemeClr val="bg1"/>
                </a:solidFill>
                <a:latin typeface="Calibri" pitchFamily="34" charset="0"/>
              </a:rPr>
            </a:br>
            <a:endParaRPr lang="en-GB">
              <a:solidFill>
                <a:schemeClr val="bg1"/>
              </a:solidFill>
              <a:latin typeface="Calibri" pitchFamily="34" charset="0"/>
            </a:endParaRPr>
          </a:p>
          <a:p>
            <a:pPr eaLnBrk="1" hangingPunct="1">
              <a:buFontTx/>
              <a:buChar char="•"/>
            </a:pPr>
            <a:r>
              <a:rPr lang="en-GB">
                <a:solidFill>
                  <a:schemeClr val="bg1"/>
                </a:solidFill>
                <a:latin typeface="Calibri" pitchFamily="34" charset="0"/>
              </a:rPr>
              <a:t>Think of something you know you can say quickly – e.g. Repeat back a couple of words of the question with raised intonation - ¿Todos los días?</a:t>
            </a:r>
            <a:br>
              <a:rPr lang="en-GB">
                <a:solidFill>
                  <a:schemeClr val="bg1"/>
                </a:solidFill>
                <a:latin typeface="Calibri" pitchFamily="34" charset="0"/>
              </a:rPr>
            </a:br>
            <a:endParaRPr lang="en-GB">
              <a:solidFill>
                <a:schemeClr val="bg1"/>
              </a:solidFill>
              <a:latin typeface="Calibri" pitchFamily="34" charset="0"/>
            </a:endParaRPr>
          </a:p>
          <a:p>
            <a:pPr eaLnBrk="1" hangingPunct="1">
              <a:buFontTx/>
              <a:buChar char="•"/>
            </a:pPr>
            <a:r>
              <a:rPr lang="en-GB">
                <a:solidFill>
                  <a:schemeClr val="bg1"/>
                </a:solidFill>
                <a:latin typeface="Calibri" pitchFamily="34" charset="0"/>
              </a:rPr>
              <a:t>Use what you know how to say when you put your answer together (not necessarily exactly what you want to say)</a:t>
            </a:r>
            <a:br>
              <a:rPr lang="en-GB">
                <a:solidFill>
                  <a:schemeClr val="bg1"/>
                </a:solidFill>
                <a:latin typeface="Calibri" pitchFamily="34" charset="0"/>
              </a:rPr>
            </a:br>
            <a:endParaRPr lang="en-GB">
              <a:solidFill>
                <a:schemeClr val="bg1"/>
              </a:solidFill>
              <a:latin typeface="Calibri" pitchFamily="34" charset="0"/>
            </a:endParaRPr>
          </a:p>
          <a:p>
            <a:pPr eaLnBrk="1" hangingPunct="1">
              <a:buFontTx/>
              <a:buChar char="•"/>
            </a:pPr>
            <a:r>
              <a:rPr lang="en-GB">
                <a:solidFill>
                  <a:schemeClr val="bg1"/>
                </a:solidFill>
                <a:latin typeface="Calibri" pitchFamily="34" charset="0"/>
              </a:rPr>
              <a:t>Keep talking for as long as you can – it’s always easy to add in a ‘por ejemplo’ or an opinion</a:t>
            </a:r>
            <a:br>
              <a:rPr lang="en-GB">
                <a:solidFill>
                  <a:schemeClr val="bg1"/>
                </a:solidFill>
                <a:latin typeface="Calibri" pitchFamily="34" charset="0"/>
              </a:rPr>
            </a:br>
            <a:endParaRPr lang="en-GB">
              <a:solidFill>
                <a:schemeClr val="bg1"/>
              </a:solidFill>
              <a:latin typeface="Calibri" pitchFamily="34" charset="0"/>
            </a:endParaRPr>
          </a:p>
          <a:p>
            <a:pPr eaLnBrk="1" hangingPunct="1">
              <a:buFontTx/>
              <a:buChar char="•"/>
            </a:pPr>
            <a:r>
              <a:rPr lang="en-GB">
                <a:solidFill>
                  <a:schemeClr val="bg1"/>
                </a:solidFill>
                <a:latin typeface="Calibri" pitchFamily="34" charset="0"/>
              </a:rPr>
              <a:t>When you are beginning to run out of flow, ask a question! (¿Y tú?)</a:t>
            </a:r>
            <a:br>
              <a:rPr lang="en-GB">
                <a:solidFill>
                  <a:schemeClr val="bg1"/>
                </a:solidFill>
                <a:latin typeface="Calibri" pitchFamily="34" charset="0"/>
              </a:rPr>
            </a:br>
            <a:endParaRPr lang="en-GB">
              <a:solidFill>
                <a:schemeClr val="bg1"/>
              </a:solidFill>
              <a:latin typeface="Calibri" pitchFamily="34" charset="0"/>
            </a:endParaRPr>
          </a:p>
          <a:p>
            <a:pPr eaLnBrk="1" hangingPunct="1">
              <a:buFontTx/>
              <a:buChar char="•"/>
            </a:pPr>
            <a:r>
              <a:rPr lang="en-GB">
                <a:solidFill>
                  <a:schemeClr val="bg1"/>
                </a:solidFill>
                <a:latin typeface="Calibri" pitchFamily="34" charset="0"/>
              </a:rPr>
              <a:t>Use other ‘help’ to get your message across well – i.e. expression, emotion – sound like you mean it + facial expressions + body language + gestures</a:t>
            </a:r>
          </a:p>
        </p:txBody>
      </p:sp>
      <p:sp>
        <p:nvSpPr>
          <p:cNvPr id="22531" name="AutoShape 5"/>
          <p:cNvSpPr>
            <a:spLocks noChangeArrowheads="1"/>
          </p:cNvSpPr>
          <p:nvPr/>
        </p:nvSpPr>
        <p:spPr bwMode="auto">
          <a:xfrm>
            <a:off x="5508625" y="260350"/>
            <a:ext cx="3384550" cy="1584325"/>
          </a:xfrm>
          <a:prstGeom prst="wedgeRoundRectCallout">
            <a:avLst>
              <a:gd name="adj1" fmla="val -14495"/>
              <a:gd name="adj2" fmla="val 67736"/>
              <a:gd name="adj3" fmla="val 16667"/>
            </a:avLst>
          </a:prstGeom>
          <a:solidFill>
            <a:schemeClr val="bg1"/>
          </a:solidFill>
          <a:ln w="9525">
            <a:solidFill>
              <a:srgbClr val="002060"/>
            </a:solidFill>
            <a:miter lim="800000"/>
            <a:headEnd/>
            <a:tailEnd/>
          </a:ln>
        </p:spPr>
        <p:txBody>
          <a:bodyPr/>
          <a:lstStyle/>
          <a:p>
            <a:pPr algn="ctr"/>
            <a:r>
              <a:rPr lang="en-GB" b="1">
                <a:solidFill>
                  <a:srgbClr val="002060"/>
                </a:solidFill>
                <a:latin typeface="Calibri" pitchFamily="34" charset="0"/>
              </a:rPr>
              <a:t>“A confident language learner wouldn't panic, would listen carefully for key words to respond to and take time to think about answer.”</a:t>
            </a:r>
          </a:p>
        </p:txBody>
      </p:sp>
      <p:sp>
        <p:nvSpPr>
          <p:cNvPr id="22532" name="AutoShape 6"/>
          <p:cNvSpPr>
            <a:spLocks noChangeArrowheads="1"/>
          </p:cNvSpPr>
          <p:nvPr/>
        </p:nvSpPr>
        <p:spPr bwMode="auto">
          <a:xfrm>
            <a:off x="5508625" y="2276475"/>
            <a:ext cx="3384550" cy="1800225"/>
          </a:xfrm>
          <a:prstGeom prst="wedgeRoundRectCallout">
            <a:avLst>
              <a:gd name="adj1" fmla="val -11912"/>
              <a:gd name="adj2" fmla="val 69579"/>
              <a:gd name="adj3" fmla="val 16667"/>
            </a:avLst>
          </a:prstGeom>
          <a:solidFill>
            <a:schemeClr val="bg1"/>
          </a:solidFill>
          <a:ln w="9525">
            <a:solidFill>
              <a:srgbClr val="002060"/>
            </a:solidFill>
            <a:miter lim="800000"/>
            <a:headEnd/>
            <a:tailEnd/>
          </a:ln>
        </p:spPr>
        <p:txBody>
          <a:bodyPr/>
          <a:lstStyle/>
          <a:p>
            <a:pPr algn="ctr"/>
            <a:r>
              <a:rPr lang="en-GB" b="1">
                <a:solidFill>
                  <a:srgbClr val="002060"/>
                </a:solidFill>
                <a:latin typeface="Calibri" pitchFamily="34" charset="0"/>
              </a:rPr>
              <a:t>“A confident learner would use the words they do know to turn the conversation to what they are comfortable to speak about - use heavy facial expression and body language.”</a:t>
            </a:r>
          </a:p>
        </p:txBody>
      </p:sp>
      <p:sp>
        <p:nvSpPr>
          <p:cNvPr id="22533" name="AutoShape 7"/>
          <p:cNvSpPr>
            <a:spLocks noChangeArrowheads="1"/>
          </p:cNvSpPr>
          <p:nvPr/>
        </p:nvSpPr>
        <p:spPr bwMode="auto">
          <a:xfrm>
            <a:off x="5500688" y="4500563"/>
            <a:ext cx="3384550" cy="1800225"/>
          </a:xfrm>
          <a:prstGeom prst="wedgeRoundRectCallout">
            <a:avLst>
              <a:gd name="adj1" fmla="val -11912"/>
              <a:gd name="adj2" fmla="val 69579"/>
              <a:gd name="adj3" fmla="val 16667"/>
            </a:avLst>
          </a:prstGeom>
          <a:solidFill>
            <a:schemeClr val="bg1"/>
          </a:solidFill>
          <a:ln w="9525">
            <a:solidFill>
              <a:srgbClr val="002060"/>
            </a:solidFill>
            <a:miter lim="800000"/>
            <a:headEnd/>
            <a:tailEnd/>
          </a:ln>
        </p:spPr>
        <p:txBody>
          <a:bodyPr/>
          <a:lstStyle/>
          <a:p>
            <a:pPr algn="ctr"/>
            <a:r>
              <a:rPr lang="en-GB" b="1">
                <a:solidFill>
                  <a:srgbClr val="002060"/>
                </a:solidFill>
                <a:latin typeface="Calibri" pitchFamily="34" charset="0"/>
              </a:rPr>
              <a:t>“A confident learner  would be able to use what they know already to come up with appropriate responses - and maybe even ask new questions.”</a:t>
            </a:r>
          </a:p>
        </p:txBody>
      </p:sp>
      <p:sp>
        <p:nvSpPr>
          <p:cNvPr id="2253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2535" name="Picture 6"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79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779563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What is the teacher role in spontaneous</a:t>
                      </a:r>
                      <a:r>
                        <a:rPr lang="en-GB" sz="2800" b="1" baseline="0" dirty="0" smtClean="0">
                          <a:solidFill>
                            <a:schemeClr val="bg1"/>
                          </a:solidFill>
                        </a:rPr>
                        <a:t> talk</a:t>
                      </a:r>
                      <a:r>
                        <a:rPr lang="en-GB" sz="2800" b="1" dirty="0" smtClean="0">
                          <a:solidFill>
                            <a:schemeClr val="bg1"/>
                          </a:solidFill>
                        </a:rPr>
                        <a:t> ?</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Source of high quality language input for acquisition</a:t>
                      </a: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Contingent feedback</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Sensitive co-construction</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Creation of a ‘safe place’ for trial and error</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Broadening of a learner’s interactional repertoire</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Inclusion of </a:t>
                      </a:r>
                      <a:r>
                        <a:rPr lang="en-US" sz="2800" baseline="0" dirty="0" err="1" smtClean="0"/>
                        <a:t>humour</a:t>
                      </a: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Talking to mean AND implicit reflection on form</a:t>
                      </a:r>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05183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930773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What about the rest</a:t>
                      </a:r>
                      <a:r>
                        <a:rPr lang="en-GB" sz="2800" b="1" baseline="0" dirty="0" smtClean="0">
                          <a:solidFill>
                            <a:schemeClr val="bg1"/>
                          </a:solidFill>
                        </a:rPr>
                        <a:t> of the class?</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Source of high quality language input for acquisition</a:t>
                      </a:r>
                      <a:endParaRPr lang="en-US" sz="28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800" i="1" baseline="0" dirty="0" smtClean="0"/>
                        <a:t>a</a:t>
                      </a:r>
                      <a:r>
                        <a:rPr lang="en-US" sz="2400" i="1" baseline="0" dirty="0" smtClean="0"/>
                        <a:t>)  The unpredictability and </a:t>
                      </a:r>
                      <a:r>
                        <a:rPr lang="en-US" sz="2400" i="1" baseline="0" dirty="0" err="1" smtClean="0"/>
                        <a:t>humour</a:t>
                      </a:r>
                      <a:r>
                        <a:rPr lang="en-US" sz="2400" i="1" baseline="0" dirty="0" smtClean="0"/>
                        <a:t> of these interactions encourage active listening for comprehension.</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startAt="2"/>
                        <a:tabLst/>
                        <a:defRPr/>
                      </a:pPr>
                      <a:r>
                        <a:rPr lang="en-US" sz="2400" i="1" baseline="0" dirty="0" smtClean="0"/>
                        <a:t>The stability and continuity of the theme/topic of the talk enable</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i="1" baseline="0" dirty="0" smtClean="0"/>
                        <a:t>learners to understand longer stretches of interaction (teacher talk and visual stimulus are the scaffolding)</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‘Off line’ opportunities for reflection and planning</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a:tabLst/>
                        <a:defRPr/>
                      </a:pPr>
                      <a:r>
                        <a:rPr lang="en-US" sz="2400" i="1" baseline="0" dirty="0" smtClean="0"/>
                        <a:t>Comparing the talk of teacher and peer </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a:tabLst/>
                        <a:defRPr/>
                      </a:pPr>
                      <a:r>
                        <a:rPr lang="en-US" sz="2400" i="1" baseline="0" dirty="0" smtClean="0"/>
                        <a:t>Using the time to plan next contribution</a:t>
                      </a:r>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343445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6316626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Spontaneous talk: What is it?</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dirty="0" smtClean="0"/>
                        <a:t>Spontaneous contributions in the TL as</a:t>
                      </a:r>
                      <a:r>
                        <a:rPr lang="en-US" sz="2800" baseline="0" dirty="0" smtClean="0"/>
                        <a:t> part of the language of the classroom</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Unplanned / unscripted talk as part of a lesson task or activity</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Whole-class teacher-led interactions (that may prime for subsequent pair work)</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119876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1506023"/>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REWARDING SPONTANEITY</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0526" r="18420" b="33333"/>
          <a:stretch>
            <a:fillRect/>
          </a:stretch>
        </p:blipFill>
        <p:spPr bwMode="auto">
          <a:xfrm>
            <a:off x="755998" y="4857750"/>
            <a:ext cx="1613792" cy="114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790" y="3981314"/>
            <a:ext cx="2536875" cy="25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555968"/>
            <a:ext cx="1369151" cy="136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l="23000" t="16969" r="24500" b="18912"/>
          <a:stretch>
            <a:fillRect/>
          </a:stretch>
        </p:blipFill>
        <p:spPr bwMode="auto">
          <a:xfrm>
            <a:off x="7130380" y="4381229"/>
            <a:ext cx="16430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8456" y="2571750"/>
            <a:ext cx="12144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52255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334703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Lesson ideas and activities</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600" dirty="0" smtClean="0"/>
                        <a:t>Foretaste of fluency</a:t>
                      </a:r>
                      <a:endParaRPr lang="en-US" sz="36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600" baseline="0" dirty="0" smtClean="0"/>
                        <a:t>Questions</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600" baseline="0" dirty="0" smtClean="0"/>
                        <a:t>Sentence-building</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600" baseline="0" dirty="0" smtClean="0"/>
                        <a:t>Brief open-ended responses</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3600" baseline="0" dirty="0" smtClean="0"/>
                        <a:t>Extending </a:t>
                      </a:r>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93611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52332125"/>
              </p:ext>
            </p:extLst>
          </p:nvPr>
        </p:nvGraphicFramePr>
        <p:xfrm>
          <a:off x="179512" y="188640"/>
          <a:ext cx="8856984" cy="6480721"/>
        </p:xfrm>
        <a:graphic>
          <a:graphicData uri="http://schemas.openxmlformats.org/drawingml/2006/table">
            <a:tbl>
              <a:tblPr firstRow="1" bandRow="1">
                <a:tableStyleId>{5940675A-B579-460E-94D1-54222C63F5DA}</a:tableStyleId>
              </a:tblPr>
              <a:tblGrid>
                <a:gridCol w="8856984"/>
              </a:tblGrid>
              <a:tr h="615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1748">
                <a:tc>
                  <a:txBody>
                    <a:bodyPr/>
                    <a:lstStyle/>
                    <a:p>
                      <a:pPr algn="l" fontAlgn="auto">
                        <a:spcBef>
                          <a:spcPts val="0"/>
                        </a:spcBef>
                        <a:spcAft>
                          <a:spcPts val="0"/>
                        </a:spcAft>
                        <a:defRPr/>
                      </a:pPr>
                      <a:r>
                        <a:rPr lang="en-GB" sz="3200" b="1" dirty="0" smtClean="0">
                          <a:solidFill>
                            <a:schemeClr val="bg1"/>
                          </a:solidFill>
                        </a:rPr>
                        <a:t>A foretaste of fluency</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6053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3158">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  1-2-1 dialogues</a:t>
            </a:r>
            <a:endParaRPr lang="en-US" sz="2800" b="1" dirty="0">
              <a:solidFill>
                <a:srgbClr val="0020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700808"/>
            <a:ext cx="4185256" cy="417646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833812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 </a:t>
            </a:r>
            <a:r>
              <a:rPr lang="en-GB" dirty="0" err="1" smtClean="0"/>
              <a:t>empezar</a:t>
            </a:r>
            <a:r>
              <a:rPr lang="en-GB" dirty="0" smtClean="0"/>
              <a:t>…</a:t>
            </a:r>
            <a:endParaRPr lang="en-GB" dirty="0"/>
          </a:p>
        </p:txBody>
      </p:sp>
      <p:sp>
        <p:nvSpPr>
          <p:cNvPr id="3" name="Content Placeholder 2"/>
          <p:cNvSpPr>
            <a:spLocks noGrp="1"/>
          </p:cNvSpPr>
          <p:nvPr>
            <p:ph idx="1"/>
          </p:nvPr>
        </p:nvSpPr>
        <p:spPr>
          <a:xfrm>
            <a:off x="457200" y="1600201"/>
            <a:ext cx="8229600" cy="2667000"/>
          </a:xfrm>
        </p:spPr>
        <p:txBody>
          <a:bodyPr/>
          <a:lstStyle/>
          <a:p>
            <a:pPr marL="0" indent="0">
              <a:buNone/>
            </a:pPr>
            <a:r>
              <a:rPr lang="en-GB" dirty="0" smtClean="0"/>
              <a:t>Persona 1:  </a:t>
            </a:r>
            <a:r>
              <a:rPr lang="en-GB" b="1" dirty="0" smtClean="0"/>
              <a:t>Uno</a:t>
            </a:r>
            <a:br>
              <a:rPr lang="en-GB" b="1" dirty="0" smtClean="0"/>
            </a:br>
            <a:r>
              <a:rPr lang="en-GB" dirty="0" smtClean="0"/>
              <a:t/>
            </a:r>
            <a:br>
              <a:rPr lang="en-GB" dirty="0" smtClean="0"/>
            </a:br>
            <a:r>
              <a:rPr lang="en-GB" dirty="0" smtClean="0"/>
              <a:t>Persona 2:  </a:t>
            </a:r>
            <a:r>
              <a:rPr lang="en-GB" b="1" dirty="0" smtClean="0"/>
              <a:t>Dos</a:t>
            </a:r>
            <a:br>
              <a:rPr lang="en-GB" b="1" dirty="0" smtClean="0"/>
            </a:br>
            <a:r>
              <a:rPr lang="en-GB" dirty="0" smtClean="0"/>
              <a:t/>
            </a:r>
            <a:br>
              <a:rPr lang="en-GB" dirty="0" smtClean="0"/>
            </a:br>
            <a:r>
              <a:rPr lang="en-GB" dirty="0" smtClean="0"/>
              <a:t>Persona 1:  </a:t>
            </a:r>
            <a:r>
              <a:rPr lang="en-GB" b="1" dirty="0" err="1" smtClean="0"/>
              <a:t>Tres</a:t>
            </a:r>
            <a:endParaRPr lang="en-GB" b="1" dirty="0"/>
          </a:p>
        </p:txBody>
      </p:sp>
      <p:sp>
        <p:nvSpPr>
          <p:cNvPr id="4" name="TextBox 3"/>
          <p:cNvSpPr txBox="1"/>
          <p:nvPr/>
        </p:nvSpPr>
        <p:spPr>
          <a:xfrm>
            <a:off x="457200" y="4267201"/>
            <a:ext cx="8342489" cy="461665"/>
          </a:xfrm>
          <a:prstGeom prst="rect">
            <a:avLst/>
          </a:prstGeom>
          <a:solidFill>
            <a:schemeClr val="bg1"/>
          </a:solidFill>
          <a:ln>
            <a:solidFill>
              <a:schemeClr val="tx1"/>
            </a:solidFill>
          </a:ln>
        </p:spPr>
        <p:txBody>
          <a:bodyPr wrap="square" rtlCol="0">
            <a:spAutoFit/>
          </a:bodyPr>
          <a:lstStyle/>
          <a:p>
            <a:r>
              <a:rPr lang="en-GB" sz="2400" b="1" dirty="0" smtClean="0"/>
              <a:t>1.  En </a:t>
            </a:r>
            <a:r>
              <a:rPr lang="en-GB" sz="2400" b="1" dirty="0" err="1" smtClean="0"/>
              <a:t>vez</a:t>
            </a:r>
            <a:r>
              <a:rPr lang="en-GB" sz="2400" b="1" dirty="0" smtClean="0"/>
              <a:t> de </a:t>
            </a:r>
            <a:r>
              <a:rPr lang="en-GB" sz="2400" b="1" dirty="0" err="1" smtClean="0"/>
              <a:t>decir</a:t>
            </a:r>
            <a:r>
              <a:rPr lang="en-GB" sz="2400" b="1" dirty="0" smtClean="0"/>
              <a:t> la </a:t>
            </a:r>
            <a:r>
              <a:rPr lang="en-GB" sz="2400" b="1" dirty="0" err="1" smtClean="0"/>
              <a:t>palabra</a:t>
            </a:r>
            <a:r>
              <a:rPr lang="en-GB" sz="2400" b="1" dirty="0" smtClean="0"/>
              <a:t> ‘dos’, da </a:t>
            </a:r>
            <a:r>
              <a:rPr lang="en-GB" sz="2400" b="1" dirty="0" err="1" smtClean="0"/>
              <a:t>una</a:t>
            </a:r>
            <a:r>
              <a:rPr lang="en-GB" sz="2400" b="1" dirty="0" smtClean="0"/>
              <a:t> </a:t>
            </a:r>
            <a:r>
              <a:rPr lang="en-GB" sz="2400" b="1" dirty="0" err="1" smtClean="0"/>
              <a:t>palmada</a:t>
            </a:r>
            <a:r>
              <a:rPr lang="en-GB" sz="2400" b="1" dirty="0" smtClean="0"/>
              <a:t>.</a:t>
            </a:r>
            <a:endParaRPr lang="en-GB" sz="2400" b="1" dirty="0"/>
          </a:p>
        </p:txBody>
      </p:sp>
      <p:sp>
        <p:nvSpPr>
          <p:cNvPr id="5" name="TextBox 4"/>
          <p:cNvSpPr txBox="1"/>
          <p:nvPr/>
        </p:nvSpPr>
        <p:spPr>
          <a:xfrm>
            <a:off x="457199" y="4995334"/>
            <a:ext cx="8342489" cy="461665"/>
          </a:xfrm>
          <a:prstGeom prst="rect">
            <a:avLst/>
          </a:prstGeom>
          <a:solidFill>
            <a:schemeClr val="bg1"/>
          </a:solidFill>
          <a:ln>
            <a:solidFill>
              <a:schemeClr val="tx1"/>
            </a:solidFill>
          </a:ln>
        </p:spPr>
        <p:txBody>
          <a:bodyPr wrap="square" rtlCol="0">
            <a:spAutoFit/>
          </a:bodyPr>
          <a:lstStyle/>
          <a:p>
            <a:r>
              <a:rPr lang="en-GB" sz="2400" b="1" dirty="0" smtClean="0"/>
              <a:t>1.  En </a:t>
            </a:r>
            <a:r>
              <a:rPr lang="en-GB" sz="2400" b="1" dirty="0" err="1" smtClean="0"/>
              <a:t>vez</a:t>
            </a:r>
            <a:r>
              <a:rPr lang="en-GB" sz="2400" b="1" dirty="0" smtClean="0"/>
              <a:t> de </a:t>
            </a:r>
            <a:r>
              <a:rPr lang="en-GB" sz="2400" b="1" dirty="0" err="1" smtClean="0"/>
              <a:t>decir</a:t>
            </a:r>
            <a:r>
              <a:rPr lang="en-GB" sz="2400" b="1" dirty="0" smtClean="0"/>
              <a:t> la </a:t>
            </a:r>
            <a:r>
              <a:rPr lang="en-GB" sz="2400" b="1" dirty="0" err="1" smtClean="0"/>
              <a:t>palabra</a:t>
            </a:r>
            <a:r>
              <a:rPr lang="en-GB" sz="2400" b="1" dirty="0" smtClean="0"/>
              <a:t> ‘</a:t>
            </a:r>
            <a:r>
              <a:rPr lang="en-GB" sz="2400" b="1" dirty="0" err="1" smtClean="0"/>
              <a:t>tres</a:t>
            </a:r>
            <a:r>
              <a:rPr lang="en-GB" sz="2400" b="1" dirty="0" smtClean="0"/>
              <a:t>’, </a:t>
            </a:r>
            <a:r>
              <a:rPr lang="en-GB" sz="2400" b="1" dirty="0" err="1" smtClean="0"/>
              <a:t>salta</a:t>
            </a:r>
            <a:r>
              <a:rPr lang="en-GB" sz="2400" b="1" dirty="0" smtClean="0"/>
              <a:t>.</a:t>
            </a:r>
            <a:endParaRPr lang="en-GB" sz="2400" b="1" dirty="0"/>
          </a:p>
        </p:txBody>
      </p:sp>
      <p:pic>
        <p:nvPicPr>
          <p:cNvPr id="1026" name="Picture 2"/>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800276" y="3506077"/>
            <a:ext cx="1343724" cy="122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585" y="4728866"/>
            <a:ext cx="1677106" cy="1677106"/>
          </a:xfrm>
          <a:prstGeom prst="rect">
            <a:avLst/>
          </a:prstGeom>
        </p:spPr>
      </p:pic>
    </p:spTree>
    <p:extLst>
      <p:ext uri="{BB962C8B-B14F-4D97-AF65-F5344CB8AC3E}">
        <p14:creationId xmlns:p14="http://schemas.microsoft.com/office/powerpoint/2010/main" val="137165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88" y="572518"/>
            <a:ext cx="8597791" cy="573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367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 </a:t>
            </a:r>
            <a:r>
              <a:rPr lang="en-GB" b="1" dirty="0" err="1" smtClean="0"/>
              <a:t>poco</a:t>
            </a:r>
            <a:r>
              <a:rPr lang="en-GB" b="1" dirty="0" smtClean="0"/>
              <a:t> de </a:t>
            </a:r>
            <a:r>
              <a:rPr lang="en-GB" b="1" dirty="0" err="1" smtClean="0"/>
              <a:t>teatro</a:t>
            </a:r>
            <a:r>
              <a:rPr lang="en-GB" b="1" dirty="0" smtClean="0"/>
              <a:t>!</a:t>
            </a:r>
            <a:endParaRPr lang="en-GB" b="1" dirty="0"/>
          </a:p>
        </p:txBody>
      </p:sp>
      <p:sp>
        <p:nvSpPr>
          <p:cNvPr id="3" name="Content Placeholder 2"/>
          <p:cNvSpPr>
            <a:spLocks noGrp="1"/>
          </p:cNvSpPr>
          <p:nvPr>
            <p:ph idx="1"/>
          </p:nvPr>
        </p:nvSpPr>
        <p:spPr>
          <a:xfrm>
            <a:off x="457200" y="1600201"/>
            <a:ext cx="8229600" cy="2620888"/>
          </a:xfrm>
        </p:spPr>
        <p:txBody>
          <a:bodyPr/>
          <a:lstStyle/>
          <a:p>
            <a:pPr marL="0" indent="0">
              <a:buNone/>
            </a:pPr>
            <a:r>
              <a:rPr lang="en-GB" dirty="0" smtClean="0"/>
              <a:t>Persona 1:  </a:t>
            </a:r>
            <a:r>
              <a:rPr lang="en-GB" b="1" dirty="0" smtClean="0"/>
              <a:t>¿</a:t>
            </a:r>
            <a:r>
              <a:rPr lang="en-GB" b="1" dirty="0" err="1" smtClean="0"/>
              <a:t>Qué</a:t>
            </a:r>
            <a:r>
              <a:rPr lang="en-GB" b="1" dirty="0" smtClean="0"/>
              <a:t> </a:t>
            </a:r>
            <a:r>
              <a:rPr lang="en-GB" b="1" dirty="0" err="1" smtClean="0"/>
              <a:t>es</a:t>
            </a:r>
            <a:r>
              <a:rPr lang="en-GB" b="1" dirty="0" smtClean="0"/>
              <a:t> </a:t>
            </a:r>
            <a:r>
              <a:rPr lang="en-GB" b="1" dirty="0" err="1" smtClean="0"/>
              <a:t>esto</a:t>
            </a:r>
            <a:r>
              <a:rPr lang="en-GB" b="1" dirty="0" smtClean="0"/>
              <a:t>?</a:t>
            </a:r>
            <a:r>
              <a:rPr lang="en-GB" dirty="0" smtClean="0"/>
              <a:t/>
            </a:r>
            <a:br>
              <a:rPr lang="en-GB" dirty="0" smtClean="0"/>
            </a:br>
            <a:r>
              <a:rPr lang="en-GB" dirty="0" smtClean="0"/>
              <a:t/>
            </a:r>
            <a:br>
              <a:rPr lang="en-GB" dirty="0" smtClean="0"/>
            </a:br>
            <a:r>
              <a:rPr lang="en-GB" dirty="0" smtClean="0"/>
              <a:t>Persona 2: </a:t>
            </a:r>
            <a:r>
              <a:rPr lang="en-GB" b="1" dirty="0" smtClean="0"/>
              <a:t>No lo </a:t>
            </a:r>
            <a:r>
              <a:rPr lang="en-GB" b="1" dirty="0" err="1" smtClean="0"/>
              <a:t>sé</a:t>
            </a:r>
            <a:r>
              <a:rPr lang="en-GB" b="1" dirty="0" smtClean="0"/>
              <a:t>. Y </a:t>
            </a:r>
            <a:r>
              <a:rPr lang="en-GB" b="1" dirty="0" err="1" smtClean="0"/>
              <a:t>tú</a:t>
            </a:r>
            <a:r>
              <a:rPr lang="en-GB" b="1" dirty="0" smtClean="0"/>
              <a:t>, ¿</a:t>
            </a:r>
            <a:r>
              <a:rPr lang="en-GB" b="1" dirty="0" err="1" smtClean="0"/>
              <a:t>qué</a:t>
            </a:r>
            <a:r>
              <a:rPr lang="en-GB" b="1" dirty="0" smtClean="0"/>
              <a:t> </a:t>
            </a:r>
            <a:r>
              <a:rPr lang="en-GB" b="1" dirty="0" err="1" smtClean="0"/>
              <a:t>piensas</a:t>
            </a:r>
            <a:r>
              <a:rPr lang="en-GB" b="1" dirty="0" smtClean="0"/>
              <a:t>?</a:t>
            </a:r>
            <a:br>
              <a:rPr lang="en-GB" b="1" dirty="0" smtClean="0"/>
            </a:br>
            <a:r>
              <a:rPr lang="en-GB" dirty="0" smtClean="0"/>
              <a:t/>
            </a:r>
            <a:br>
              <a:rPr lang="en-GB" dirty="0" smtClean="0"/>
            </a:br>
            <a:r>
              <a:rPr lang="en-GB" dirty="0" smtClean="0"/>
              <a:t>Persona 1: ¡</a:t>
            </a:r>
            <a:r>
              <a:rPr lang="en-GB" b="1" dirty="0" smtClean="0"/>
              <a:t>No </a:t>
            </a:r>
            <a:r>
              <a:rPr lang="en-GB" b="1" dirty="0" err="1" smtClean="0"/>
              <a:t>tengo</a:t>
            </a:r>
            <a:r>
              <a:rPr lang="en-GB" b="1" dirty="0" smtClean="0"/>
              <a:t> </a:t>
            </a:r>
            <a:r>
              <a:rPr lang="en-GB" b="1" dirty="0" err="1" smtClean="0"/>
              <a:t>ni</a:t>
            </a:r>
            <a:r>
              <a:rPr lang="en-GB" b="1" dirty="0" smtClean="0"/>
              <a:t> idea!</a:t>
            </a:r>
            <a:endParaRPr lang="en-GB"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013176"/>
            <a:ext cx="896888" cy="8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913362"/>
            <a:ext cx="996702" cy="996702"/>
          </a:xfrm>
          <a:prstGeom prst="rect">
            <a:avLst/>
          </a:prstGeom>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4758032"/>
            <a:ext cx="1985416" cy="115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4879525"/>
            <a:ext cx="1050977" cy="10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1412776"/>
            <a:ext cx="1112912" cy="11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8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5473937"/>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Spontaneous talk: What is it?</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dirty="0" smtClean="0"/>
                        <a:t>Spontaneous contributions in the TL as</a:t>
                      </a:r>
                      <a:r>
                        <a:rPr lang="en-US" sz="2800" baseline="0" dirty="0" smtClean="0"/>
                        <a:t> part of the language of the classroom</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Unplanned / unscripted talk as part of a lesson task or activity</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Whole-class teacher-led interactions (that may prime for subsequent pair work)</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5710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88" y="572518"/>
            <a:ext cx="8597791" cy="573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 </a:t>
            </a:r>
            <a:r>
              <a:rPr lang="en-GB" b="1" dirty="0" err="1" smtClean="0"/>
              <a:t>poco</a:t>
            </a:r>
            <a:r>
              <a:rPr lang="en-GB" b="1" dirty="0" smtClean="0"/>
              <a:t> de </a:t>
            </a:r>
            <a:r>
              <a:rPr lang="en-GB" b="1" dirty="0" err="1" smtClean="0"/>
              <a:t>teatro</a:t>
            </a:r>
            <a:r>
              <a:rPr lang="en-GB" b="1" dirty="0" smtClean="0"/>
              <a:t>!</a:t>
            </a:r>
            <a:endParaRPr lang="en-GB" b="1" dirty="0"/>
          </a:p>
        </p:txBody>
      </p:sp>
      <p:sp>
        <p:nvSpPr>
          <p:cNvPr id="3" name="Content Placeholder 2"/>
          <p:cNvSpPr>
            <a:spLocks noGrp="1"/>
          </p:cNvSpPr>
          <p:nvPr>
            <p:ph idx="1"/>
          </p:nvPr>
        </p:nvSpPr>
        <p:spPr>
          <a:xfrm>
            <a:off x="457200" y="1600201"/>
            <a:ext cx="8229600" cy="2620888"/>
          </a:xfrm>
        </p:spPr>
        <p:txBody>
          <a:bodyPr/>
          <a:lstStyle/>
          <a:p>
            <a:pPr marL="0" indent="0">
              <a:buNone/>
            </a:pPr>
            <a:r>
              <a:rPr lang="en-GB" dirty="0" smtClean="0"/>
              <a:t>Persona 1:  </a:t>
            </a:r>
            <a:r>
              <a:rPr lang="en-GB" b="1" dirty="0" smtClean="0"/>
              <a:t>¿</a:t>
            </a:r>
            <a:r>
              <a:rPr lang="en-GB" b="1" dirty="0" err="1" smtClean="0"/>
              <a:t>Qué</a:t>
            </a:r>
            <a:r>
              <a:rPr lang="en-GB" b="1" dirty="0" smtClean="0"/>
              <a:t> </a:t>
            </a:r>
            <a:r>
              <a:rPr lang="en-GB" b="1" dirty="0" err="1" smtClean="0"/>
              <a:t>es</a:t>
            </a:r>
            <a:r>
              <a:rPr lang="en-GB" b="1" dirty="0" smtClean="0"/>
              <a:t> </a:t>
            </a:r>
            <a:r>
              <a:rPr lang="en-GB" b="1" dirty="0" err="1" smtClean="0"/>
              <a:t>esto</a:t>
            </a:r>
            <a:r>
              <a:rPr lang="en-GB" b="1" dirty="0" smtClean="0"/>
              <a:t>?</a:t>
            </a:r>
            <a:r>
              <a:rPr lang="en-GB" dirty="0" smtClean="0"/>
              <a:t/>
            </a:r>
            <a:br>
              <a:rPr lang="en-GB" dirty="0" smtClean="0"/>
            </a:br>
            <a:r>
              <a:rPr lang="en-GB" dirty="0" smtClean="0"/>
              <a:t/>
            </a:r>
            <a:br>
              <a:rPr lang="en-GB" dirty="0" smtClean="0"/>
            </a:br>
            <a:r>
              <a:rPr lang="en-GB" dirty="0" smtClean="0"/>
              <a:t>Persona 2: </a:t>
            </a:r>
            <a:r>
              <a:rPr lang="en-GB" b="1" dirty="0" smtClean="0"/>
              <a:t>No lo </a:t>
            </a:r>
            <a:r>
              <a:rPr lang="en-GB" b="1" dirty="0" err="1" smtClean="0"/>
              <a:t>sé</a:t>
            </a:r>
            <a:r>
              <a:rPr lang="en-GB" b="1" dirty="0" smtClean="0"/>
              <a:t>. Y </a:t>
            </a:r>
            <a:r>
              <a:rPr lang="en-GB" b="1" dirty="0" err="1" smtClean="0"/>
              <a:t>tú</a:t>
            </a:r>
            <a:r>
              <a:rPr lang="en-GB" b="1" dirty="0" smtClean="0"/>
              <a:t>, ¿</a:t>
            </a:r>
            <a:r>
              <a:rPr lang="en-GB" b="1" dirty="0" err="1" smtClean="0"/>
              <a:t>qué</a:t>
            </a:r>
            <a:r>
              <a:rPr lang="en-GB" b="1" dirty="0" smtClean="0"/>
              <a:t> </a:t>
            </a:r>
            <a:r>
              <a:rPr lang="en-GB" b="1" dirty="0" err="1" smtClean="0"/>
              <a:t>piensas</a:t>
            </a:r>
            <a:r>
              <a:rPr lang="en-GB" b="1" dirty="0" smtClean="0"/>
              <a:t>?</a:t>
            </a:r>
            <a:br>
              <a:rPr lang="en-GB" b="1" dirty="0" smtClean="0"/>
            </a:br>
            <a:r>
              <a:rPr lang="en-GB" dirty="0" smtClean="0"/>
              <a:t/>
            </a:r>
            <a:br>
              <a:rPr lang="en-GB" dirty="0" smtClean="0"/>
            </a:br>
            <a:r>
              <a:rPr lang="en-GB" dirty="0" smtClean="0"/>
              <a:t>Persona 1: ¡</a:t>
            </a:r>
            <a:r>
              <a:rPr lang="en-GB" b="1" dirty="0" smtClean="0"/>
              <a:t>No </a:t>
            </a:r>
            <a:r>
              <a:rPr lang="en-GB" b="1" dirty="0" err="1" smtClean="0"/>
              <a:t>tengo</a:t>
            </a:r>
            <a:r>
              <a:rPr lang="en-GB" b="1" dirty="0" smtClean="0"/>
              <a:t> </a:t>
            </a:r>
            <a:r>
              <a:rPr lang="en-GB" b="1" dirty="0" err="1" smtClean="0"/>
              <a:t>ni</a:t>
            </a:r>
            <a:r>
              <a:rPr lang="en-GB" b="1" dirty="0" smtClean="0"/>
              <a:t> idea!</a:t>
            </a:r>
            <a:endParaRPr lang="en-GB"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013176"/>
            <a:ext cx="896888" cy="8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913362"/>
            <a:ext cx="996702" cy="996702"/>
          </a:xfrm>
          <a:prstGeom prst="rect">
            <a:avLst/>
          </a:prstGeom>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4758032"/>
            <a:ext cx="1985416" cy="115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4879525"/>
            <a:ext cx="1050977" cy="10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1412776"/>
            <a:ext cx="1112912" cy="11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6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7949328"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088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 </a:t>
            </a:r>
            <a:r>
              <a:rPr lang="en-GB" b="1" dirty="0" err="1" smtClean="0"/>
              <a:t>poco</a:t>
            </a:r>
            <a:r>
              <a:rPr lang="en-GB" b="1" dirty="0" smtClean="0"/>
              <a:t> de </a:t>
            </a:r>
            <a:r>
              <a:rPr lang="en-GB" b="1" dirty="0" err="1" smtClean="0"/>
              <a:t>teatro</a:t>
            </a:r>
            <a:r>
              <a:rPr lang="en-GB" b="1" dirty="0" smtClean="0"/>
              <a:t>!</a:t>
            </a:r>
            <a:endParaRPr lang="en-GB" b="1" dirty="0"/>
          </a:p>
        </p:txBody>
      </p:sp>
      <p:sp>
        <p:nvSpPr>
          <p:cNvPr id="3" name="Content Placeholder 2"/>
          <p:cNvSpPr>
            <a:spLocks noGrp="1"/>
          </p:cNvSpPr>
          <p:nvPr>
            <p:ph idx="1"/>
          </p:nvPr>
        </p:nvSpPr>
        <p:spPr>
          <a:xfrm>
            <a:off x="457200" y="1600200"/>
            <a:ext cx="8229600" cy="3157831"/>
          </a:xfrm>
        </p:spPr>
        <p:txBody>
          <a:bodyPr>
            <a:normAutofit fontScale="92500" lnSpcReduction="10000"/>
          </a:bodyPr>
          <a:lstStyle/>
          <a:p>
            <a:pPr marL="0" indent="0">
              <a:buNone/>
            </a:pPr>
            <a:r>
              <a:rPr lang="en-GB" dirty="0" smtClean="0"/>
              <a:t>Persona 1:  </a:t>
            </a:r>
            <a:r>
              <a:rPr lang="en-GB" b="1" dirty="0" smtClean="0"/>
              <a:t>¿</a:t>
            </a:r>
            <a:r>
              <a:rPr lang="en-GB" b="1" dirty="0" err="1" smtClean="0"/>
              <a:t>Qué</a:t>
            </a:r>
            <a:r>
              <a:rPr lang="en-GB" b="1" dirty="0" smtClean="0"/>
              <a:t> </a:t>
            </a:r>
            <a:r>
              <a:rPr lang="en-GB" b="1" dirty="0" err="1" smtClean="0"/>
              <a:t>deportes</a:t>
            </a:r>
            <a:r>
              <a:rPr lang="en-GB" b="1" dirty="0" smtClean="0"/>
              <a:t>  </a:t>
            </a:r>
            <a:r>
              <a:rPr lang="en-GB" b="1" dirty="0" err="1" smtClean="0"/>
              <a:t>te</a:t>
            </a:r>
            <a:r>
              <a:rPr lang="en-GB" b="1" dirty="0" smtClean="0"/>
              <a:t> </a:t>
            </a:r>
            <a:r>
              <a:rPr lang="en-GB" b="1" dirty="0" err="1" smtClean="0"/>
              <a:t>gustan</a:t>
            </a:r>
            <a:r>
              <a:rPr lang="en-GB" b="1" dirty="0" smtClean="0"/>
              <a:t>?</a:t>
            </a:r>
            <a:r>
              <a:rPr lang="en-GB" dirty="0" smtClean="0"/>
              <a:t/>
            </a:r>
            <a:br>
              <a:rPr lang="en-GB" dirty="0" smtClean="0"/>
            </a:br>
            <a:r>
              <a:rPr lang="en-GB" dirty="0" smtClean="0"/>
              <a:t/>
            </a:r>
            <a:br>
              <a:rPr lang="en-GB" dirty="0" smtClean="0"/>
            </a:br>
            <a:r>
              <a:rPr lang="en-GB" dirty="0" smtClean="0"/>
              <a:t>Persona 2: </a:t>
            </a:r>
            <a:r>
              <a:rPr lang="en-GB" b="1" dirty="0" smtClean="0"/>
              <a:t> </a:t>
            </a:r>
            <a:r>
              <a:rPr lang="en-GB" b="1" dirty="0" err="1" smtClean="0"/>
              <a:t>Pues</a:t>
            </a:r>
            <a:r>
              <a:rPr lang="en-GB" b="1" dirty="0" smtClean="0"/>
              <a:t>, me </a:t>
            </a:r>
            <a:r>
              <a:rPr lang="en-GB" b="1" dirty="0" err="1" smtClean="0"/>
              <a:t>gustan</a:t>
            </a:r>
            <a:r>
              <a:rPr lang="en-GB" b="1" dirty="0" smtClean="0"/>
              <a:t> mucho los </a:t>
            </a:r>
            <a:r>
              <a:rPr lang="en-GB" b="1" dirty="0" err="1" smtClean="0"/>
              <a:t>deportes</a:t>
            </a:r>
            <a:r>
              <a:rPr lang="en-GB" b="1" dirty="0" smtClean="0"/>
              <a:t> </a:t>
            </a:r>
            <a:r>
              <a:rPr lang="en-GB" b="1" dirty="0" err="1" smtClean="0"/>
              <a:t>individuales</a:t>
            </a:r>
            <a:r>
              <a:rPr lang="en-GB" b="1" dirty="0" smtClean="0"/>
              <a:t>.</a:t>
            </a:r>
            <a:br>
              <a:rPr lang="en-GB" b="1" dirty="0" smtClean="0"/>
            </a:br>
            <a:r>
              <a:rPr lang="en-GB" dirty="0" smtClean="0"/>
              <a:t/>
            </a:r>
            <a:br>
              <a:rPr lang="en-GB" dirty="0" smtClean="0"/>
            </a:br>
            <a:r>
              <a:rPr lang="en-GB" dirty="0" smtClean="0"/>
              <a:t>Persona 1: ¡</a:t>
            </a:r>
            <a:r>
              <a:rPr lang="en-GB" b="1" dirty="0" smtClean="0"/>
              <a:t>Los </a:t>
            </a:r>
            <a:r>
              <a:rPr lang="en-GB" b="1" dirty="0" err="1" smtClean="0"/>
              <a:t>deportes</a:t>
            </a:r>
            <a:r>
              <a:rPr lang="en-GB" b="1" dirty="0" smtClean="0"/>
              <a:t> </a:t>
            </a:r>
            <a:r>
              <a:rPr lang="en-GB" b="1" dirty="0" err="1" smtClean="0"/>
              <a:t>individuales</a:t>
            </a:r>
            <a:r>
              <a:rPr lang="en-GB" b="1" dirty="0" smtClean="0"/>
              <a:t>! </a:t>
            </a:r>
            <a:r>
              <a:rPr lang="en-GB" dirty="0" smtClean="0"/>
              <a:t>¡</a:t>
            </a:r>
            <a:r>
              <a:rPr lang="en-GB" b="1" dirty="0" err="1" smtClean="0"/>
              <a:t>Yo</a:t>
            </a:r>
            <a:r>
              <a:rPr lang="en-GB" b="1" dirty="0" smtClean="0"/>
              <a:t> </a:t>
            </a:r>
            <a:r>
              <a:rPr lang="en-GB" b="1" dirty="0" err="1" smtClean="0"/>
              <a:t>prefiero</a:t>
            </a:r>
            <a:r>
              <a:rPr lang="en-GB" b="1" dirty="0" smtClean="0"/>
              <a:t> los </a:t>
            </a:r>
            <a:r>
              <a:rPr lang="en-GB" b="1" dirty="0" err="1" smtClean="0"/>
              <a:t>deportes</a:t>
            </a:r>
            <a:r>
              <a:rPr lang="en-GB" b="1" dirty="0" smtClean="0"/>
              <a:t> de </a:t>
            </a:r>
            <a:r>
              <a:rPr lang="en-GB" b="1" dirty="0" err="1" smtClean="0"/>
              <a:t>equipo</a:t>
            </a:r>
            <a:r>
              <a:rPr lang="en-GB" b="1" dirty="0" smtClean="0"/>
              <a:t>!</a:t>
            </a:r>
            <a:endParaRPr lang="en-GB" b="1" dirty="0"/>
          </a:p>
          <a:p>
            <a:pPr marL="0" indent="0">
              <a:buNone/>
            </a:pPr>
            <a:endParaRPr lang="en-GB"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020" y="5020546"/>
            <a:ext cx="896888" cy="8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963269"/>
            <a:ext cx="996702" cy="996702"/>
          </a:xfrm>
          <a:prstGeom prst="rect">
            <a:avLst/>
          </a:prstGeom>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4758032"/>
            <a:ext cx="1985416" cy="115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484" y="1335494"/>
            <a:ext cx="1112912" cy="11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116632"/>
            <a:ext cx="1587511" cy="1584176"/>
          </a:xfrm>
          <a:prstGeom prst="rect">
            <a:avLst/>
          </a:prstGeom>
        </p:spPr>
      </p:pic>
    </p:spTree>
    <p:extLst>
      <p:ext uri="{BB962C8B-B14F-4D97-AF65-F5344CB8AC3E}">
        <p14:creationId xmlns:p14="http://schemas.microsoft.com/office/powerpoint/2010/main" val="24815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 </a:t>
            </a:r>
            <a:r>
              <a:rPr lang="en-GB" b="1" dirty="0" err="1" smtClean="0"/>
              <a:t>poco</a:t>
            </a:r>
            <a:r>
              <a:rPr lang="en-GB" b="1" dirty="0" smtClean="0"/>
              <a:t> de </a:t>
            </a:r>
            <a:r>
              <a:rPr lang="en-GB" b="1" dirty="0" err="1" smtClean="0"/>
              <a:t>teatro</a:t>
            </a:r>
            <a:r>
              <a:rPr lang="en-GB" b="1" dirty="0" smtClean="0"/>
              <a:t>!</a:t>
            </a:r>
            <a:endParaRPr lang="en-GB" b="1" dirty="0"/>
          </a:p>
        </p:txBody>
      </p:sp>
      <p:sp>
        <p:nvSpPr>
          <p:cNvPr id="3" name="Content Placeholder 2"/>
          <p:cNvSpPr>
            <a:spLocks noGrp="1"/>
          </p:cNvSpPr>
          <p:nvPr>
            <p:ph idx="1"/>
          </p:nvPr>
        </p:nvSpPr>
        <p:spPr>
          <a:xfrm>
            <a:off x="457200" y="1600200"/>
            <a:ext cx="8229600" cy="4493096"/>
          </a:xfrm>
        </p:spPr>
        <p:txBody>
          <a:bodyPr>
            <a:normAutofit fontScale="85000" lnSpcReduction="20000"/>
          </a:bodyPr>
          <a:lstStyle/>
          <a:p>
            <a:pPr marL="0" indent="0">
              <a:buNone/>
            </a:pPr>
            <a:r>
              <a:rPr lang="en-GB" dirty="0" smtClean="0"/>
              <a:t>Persona 1:  </a:t>
            </a:r>
            <a:r>
              <a:rPr lang="en-GB" b="1" dirty="0" smtClean="0"/>
              <a:t>¿</a:t>
            </a:r>
            <a:r>
              <a:rPr lang="en-GB" b="1" dirty="0" err="1" smtClean="0"/>
              <a:t>Qué</a:t>
            </a:r>
            <a:r>
              <a:rPr lang="en-GB" b="1" dirty="0" smtClean="0"/>
              <a:t> </a:t>
            </a:r>
            <a:r>
              <a:rPr lang="en-GB" b="1" dirty="0" err="1" smtClean="0"/>
              <a:t>deportes</a:t>
            </a:r>
            <a:r>
              <a:rPr lang="en-GB" b="1" dirty="0" smtClean="0"/>
              <a:t>  </a:t>
            </a:r>
            <a:r>
              <a:rPr lang="en-GB" b="1" dirty="0" err="1" smtClean="0"/>
              <a:t>te</a:t>
            </a:r>
            <a:r>
              <a:rPr lang="en-GB" b="1" dirty="0" smtClean="0"/>
              <a:t> </a:t>
            </a:r>
            <a:r>
              <a:rPr lang="en-GB" b="1" dirty="0" err="1" smtClean="0"/>
              <a:t>gustan</a:t>
            </a:r>
            <a:r>
              <a:rPr lang="en-GB" b="1" dirty="0" smtClean="0"/>
              <a:t>?</a:t>
            </a:r>
            <a:r>
              <a:rPr lang="en-GB" dirty="0" smtClean="0"/>
              <a:t/>
            </a:r>
            <a:br>
              <a:rPr lang="en-GB" dirty="0" smtClean="0"/>
            </a:br>
            <a:r>
              <a:rPr lang="en-GB" dirty="0" smtClean="0"/>
              <a:t/>
            </a:r>
            <a:br>
              <a:rPr lang="en-GB" dirty="0" smtClean="0"/>
            </a:br>
            <a:r>
              <a:rPr lang="en-GB" dirty="0" smtClean="0"/>
              <a:t>Persona 2: </a:t>
            </a:r>
            <a:r>
              <a:rPr lang="en-GB" b="1" dirty="0" smtClean="0"/>
              <a:t> </a:t>
            </a:r>
            <a:r>
              <a:rPr lang="en-GB" b="1" dirty="0" err="1" smtClean="0"/>
              <a:t>Pues</a:t>
            </a:r>
            <a:r>
              <a:rPr lang="en-GB" b="1" dirty="0" smtClean="0"/>
              <a:t>, me </a:t>
            </a:r>
            <a:r>
              <a:rPr lang="en-GB" b="1" dirty="0" err="1" smtClean="0"/>
              <a:t>gustan</a:t>
            </a:r>
            <a:r>
              <a:rPr lang="en-GB" b="1" dirty="0" smtClean="0"/>
              <a:t> mucho los </a:t>
            </a:r>
            <a:r>
              <a:rPr lang="en-GB" b="1" dirty="0" err="1" smtClean="0"/>
              <a:t>deportes</a:t>
            </a:r>
            <a:r>
              <a:rPr lang="en-GB" b="1" dirty="0" smtClean="0"/>
              <a:t> </a:t>
            </a:r>
            <a:r>
              <a:rPr lang="en-GB" b="1" dirty="0" err="1" smtClean="0"/>
              <a:t>individuales</a:t>
            </a:r>
            <a:r>
              <a:rPr lang="en-GB" b="1" dirty="0" smtClean="0"/>
              <a:t>.</a:t>
            </a:r>
            <a:br>
              <a:rPr lang="en-GB" b="1" dirty="0" smtClean="0"/>
            </a:br>
            <a:r>
              <a:rPr lang="en-GB" dirty="0" smtClean="0"/>
              <a:t/>
            </a:r>
            <a:br>
              <a:rPr lang="en-GB" dirty="0" smtClean="0"/>
            </a:br>
            <a:r>
              <a:rPr lang="en-GB" dirty="0" smtClean="0"/>
              <a:t>Persona 1: ¡</a:t>
            </a:r>
            <a:r>
              <a:rPr lang="en-GB" b="1" dirty="0" smtClean="0"/>
              <a:t>Los </a:t>
            </a:r>
            <a:r>
              <a:rPr lang="en-GB" b="1" dirty="0" err="1" smtClean="0"/>
              <a:t>deportes</a:t>
            </a:r>
            <a:r>
              <a:rPr lang="en-GB" b="1" dirty="0" smtClean="0"/>
              <a:t> </a:t>
            </a:r>
            <a:r>
              <a:rPr lang="en-GB" b="1" dirty="0" err="1" smtClean="0"/>
              <a:t>individuales</a:t>
            </a:r>
            <a:r>
              <a:rPr lang="en-GB" b="1" dirty="0" smtClean="0"/>
              <a:t>! </a:t>
            </a:r>
            <a:r>
              <a:rPr lang="en-GB" dirty="0" smtClean="0"/>
              <a:t>¡</a:t>
            </a:r>
            <a:r>
              <a:rPr lang="en-GB" b="1" dirty="0" err="1" smtClean="0"/>
              <a:t>Yo</a:t>
            </a:r>
            <a:r>
              <a:rPr lang="en-GB" b="1" dirty="0" smtClean="0"/>
              <a:t> </a:t>
            </a:r>
            <a:r>
              <a:rPr lang="en-GB" b="1" dirty="0" err="1" smtClean="0"/>
              <a:t>prefiero</a:t>
            </a:r>
            <a:r>
              <a:rPr lang="en-GB" b="1" dirty="0" smtClean="0"/>
              <a:t> los </a:t>
            </a:r>
            <a:r>
              <a:rPr lang="en-GB" b="1" dirty="0" err="1" smtClean="0"/>
              <a:t>deportes</a:t>
            </a:r>
            <a:r>
              <a:rPr lang="en-GB" b="1" dirty="0" smtClean="0"/>
              <a:t> de </a:t>
            </a:r>
            <a:r>
              <a:rPr lang="en-GB" b="1" dirty="0" err="1" smtClean="0"/>
              <a:t>equipo</a:t>
            </a:r>
            <a:r>
              <a:rPr lang="en-GB" b="1" dirty="0" smtClean="0"/>
              <a:t>!</a:t>
            </a:r>
          </a:p>
          <a:p>
            <a:pPr marL="0" indent="0">
              <a:buNone/>
            </a:pPr>
            <a:endParaRPr lang="en-GB" b="1" dirty="0"/>
          </a:p>
          <a:p>
            <a:pPr marL="0" indent="0">
              <a:buNone/>
            </a:pPr>
            <a:r>
              <a:rPr lang="en-GB" dirty="0" smtClean="0"/>
              <a:t>Persona 2:  A </a:t>
            </a:r>
            <a:r>
              <a:rPr lang="en-GB" dirty="0" err="1" smtClean="0"/>
              <a:t>mí</a:t>
            </a:r>
            <a:r>
              <a:rPr lang="en-GB" dirty="0" smtClean="0"/>
              <a:t> me </a:t>
            </a:r>
            <a:r>
              <a:rPr lang="en-GB" dirty="0" err="1" smtClean="0"/>
              <a:t>encanta</a:t>
            </a:r>
            <a:r>
              <a:rPr lang="en-GB" dirty="0" smtClean="0"/>
              <a:t> el </a:t>
            </a:r>
            <a:r>
              <a:rPr lang="en-GB" dirty="0" err="1" smtClean="0"/>
              <a:t>tenis</a:t>
            </a:r>
            <a:r>
              <a:rPr lang="en-GB" dirty="0" smtClean="0"/>
              <a:t>.</a:t>
            </a:r>
          </a:p>
          <a:p>
            <a:pPr marL="0" indent="0">
              <a:buNone/>
            </a:pPr>
            <a:endParaRPr lang="en-GB" dirty="0"/>
          </a:p>
          <a:p>
            <a:pPr marL="0" indent="0">
              <a:buNone/>
            </a:pPr>
            <a:r>
              <a:rPr lang="en-GB" dirty="0" smtClean="0"/>
              <a:t>Persona 1: ¿El </a:t>
            </a:r>
            <a:r>
              <a:rPr lang="en-GB" dirty="0" err="1" smtClean="0"/>
              <a:t>tenis</a:t>
            </a:r>
            <a:r>
              <a:rPr lang="en-GB" dirty="0" smtClean="0"/>
              <a:t>? </a:t>
            </a:r>
            <a:r>
              <a:rPr lang="en-GB" dirty="0" err="1" smtClean="0"/>
              <a:t>Yo</a:t>
            </a:r>
            <a:r>
              <a:rPr lang="en-GB" dirty="0" smtClean="0"/>
              <a:t> </a:t>
            </a:r>
            <a:r>
              <a:rPr lang="en-GB" dirty="0" err="1" smtClean="0"/>
              <a:t>prefiero</a:t>
            </a:r>
            <a:r>
              <a:rPr lang="en-GB" dirty="0" smtClean="0"/>
              <a:t> el hockey.</a:t>
            </a:r>
            <a:endParaRPr lang="en-GB" dirty="0"/>
          </a:p>
          <a:p>
            <a:pPr marL="0" indent="0">
              <a:buNone/>
            </a:pPr>
            <a:endParaRPr lang="en-GB"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484" y="1335494"/>
            <a:ext cx="1112912" cy="11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1587511" cy="1584176"/>
          </a:xfrm>
          <a:prstGeom prst="rect">
            <a:avLst/>
          </a:prstGeom>
        </p:spPr>
      </p:pic>
      <p:sp>
        <p:nvSpPr>
          <p:cNvPr id="5" name="Rounded Rectangle 4"/>
          <p:cNvSpPr/>
          <p:nvPr/>
        </p:nvSpPr>
        <p:spPr>
          <a:xfrm>
            <a:off x="323528" y="4365104"/>
            <a:ext cx="8352928" cy="1800200"/>
          </a:xfrm>
          <a:prstGeom prst="roundRect">
            <a:avLst/>
          </a:prstGeom>
          <a:solidFill>
            <a:srgbClr val="FFFFF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04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 </a:t>
            </a:r>
            <a:r>
              <a:rPr lang="en-GB" b="1" dirty="0" err="1" smtClean="0"/>
              <a:t>poco</a:t>
            </a:r>
            <a:r>
              <a:rPr lang="en-GB" b="1" dirty="0" smtClean="0"/>
              <a:t> de </a:t>
            </a:r>
            <a:r>
              <a:rPr lang="en-GB" b="1" dirty="0" err="1" smtClean="0"/>
              <a:t>teatro</a:t>
            </a:r>
            <a:r>
              <a:rPr lang="en-GB" b="1" dirty="0" smtClean="0"/>
              <a:t>!</a:t>
            </a:r>
            <a:endParaRPr lang="en-GB" b="1" dirty="0"/>
          </a:p>
        </p:txBody>
      </p:sp>
      <p:sp>
        <p:nvSpPr>
          <p:cNvPr id="3" name="Content Placeholder 2"/>
          <p:cNvSpPr>
            <a:spLocks noGrp="1"/>
          </p:cNvSpPr>
          <p:nvPr>
            <p:ph idx="1"/>
          </p:nvPr>
        </p:nvSpPr>
        <p:spPr/>
        <p:txBody>
          <a:bodyPr/>
          <a:lstStyle/>
          <a:p>
            <a:pPr marL="0" indent="0">
              <a:buNone/>
            </a:pPr>
            <a:r>
              <a:rPr lang="en-GB" dirty="0" smtClean="0"/>
              <a:t>Persona 1:  </a:t>
            </a:r>
            <a:r>
              <a:rPr lang="en-GB" b="1" dirty="0" smtClean="0"/>
              <a:t>¿</a:t>
            </a:r>
            <a:r>
              <a:rPr lang="en-GB" b="1" dirty="0" err="1" smtClean="0"/>
              <a:t>Qué</a:t>
            </a:r>
            <a:r>
              <a:rPr lang="en-GB" b="1" dirty="0" smtClean="0"/>
              <a:t> </a:t>
            </a:r>
            <a:r>
              <a:rPr lang="en-GB" b="1" dirty="0" err="1" smtClean="0"/>
              <a:t>significa</a:t>
            </a:r>
            <a:r>
              <a:rPr lang="en-GB" b="1" dirty="0" smtClean="0"/>
              <a:t> </a:t>
            </a:r>
            <a:r>
              <a:rPr lang="en-GB" b="1" dirty="0" err="1" smtClean="0"/>
              <a:t>realmente</a:t>
            </a:r>
            <a:r>
              <a:rPr lang="en-GB" b="1" dirty="0" smtClean="0"/>
              <a:t> la </a:t>
            </a:r>
            <a:r>
              <a:rPr lang="en-GB" b="1" dirty="0" err="1" smtClean="0"/>
              <a:t>educación</a:t>
            </a:r>
            <a:r>
              <a:rPr lang="en-GB" b="1" dirty="0" smtClean="0"/>
              <a:t>?</a:t>
            </a:r>
            <a:r>
              <a:rPr lang="en-GB" dirty="0" smtClean="0"/>
              <a:t/>
            </a:r>
            <a:br>
              <a:rPr lang="en-GB" dirty="0" smtClean="0"/>
            </a:br>
            <a:r>
              <a:rPr lang="en-GB" dirty="0" smtClean="0"/>
              <a:t/>
            </a:r>
            <a:br>
              <a:rPr lang="en-GB" dirty="0" smtClean="0"/>
            </a:br>
            <a:r>
              <a:rPr lang="en-GB" dirty="0" smtClean="0"/>
              <a:t>Persona 2: </a:t>
            </a:r>
            <a:r>
              <a:rPr lang="en-GB" b="1" dirty="0" err="1" smtClean="0"/>
              <a:t>Pues</a:t>
            </a:r>
            <a:r>
              <a:rPr lang="en-GB" b="1" dirty="0" smtClean="0"/>
              <a:t> hombre, son los </a:t>
            </a:r>
            <a:r>
              <a:rPr lang="en-GB" b="1" dirty="0" err="1" smtClean="0"/>
              <a:t>estudios</a:t>
            </a:r>
            <a:r>
              <a:rPr lang="en-GB" b="1" dirty="0" smtClean="0"/>
              <a:t>, no?</a:t>
            </a:r>
            <a:br>
              <a:rPr lang="en-GB" b="1" dirty="0" smtClean="0"/>
            </a:br>
            <a:r>
              <a:rPr lang="en-GB" dirty="0" smtClean="0"/>
              <a:t/>
            </a:r>
            <a:br>
              <a:rPr lang="en-GB" dirty="0" smtClean="0"/>
            </a:br>
            <a:r>
              <a:rPr lang="en-GB" dirty="0" smtClean="0"/>
              <a:t>Persona 1: </a:t>
            </a:r>
            <a:r>
              <a:rPr lang="en-GB" b="1" dirty="0" err="1" smtClean="0"/>
              <a:t>Sí</a:t>
            </a:r>
            <a:r>
              <a:rPr lang="en-GB" b="1" dirty="0" smtClean="0"/>
              <a:t>, </a:t>
            </a:r>
            <a:r>
              <a:rPr lang="en-GB" b="1" dirty="0" err="1" smtClean="0"/>
              <a:t>claro</a:t>
            </a:r>
            <a:r>
              <a:rPr lang="en-GB" b="1" dirty="0" smtClean="0"/>
              <a:t>.  </a:t>
            </a:r>
            <a:r>
              <a:rPr lang="en-GB" b="1" dirty="0" err="1" smtClean="0"/>
              <a:t>Pero</a:t>
            </a:r>
            <a:r>
              <a:rPr lang="en-GB" b="1" dirty="0" smtClean="0"/>
              <a:t> </a:t>
            </a:r>
            <a:r>
              <a:rPr lang="en-GB" b="1" dirty="0" err="1" smtClean="0"/>
              <a:t>también</a:t>
            </a:r>
            <a:r>
              <a:rPr lang="en-GB" b="1" dirty="0" smtClean="0"/>
              <a:t> se </a:t>
            </a:r>
            <a:r>
              <a:rPr lang="en-GB" b="1" dirty="0" err="1" smtClean="0"/>
              <a:t>trata</a:t>
            </a:r>
            <a:r>
              <a:rPr lang="en-GB" b="1" dirty="0" smtClean="0"/>
              <a:t> de los </a:t>
            </a:r>
            <a:r>
              <a:rPr lang="en-GB" b="1" dirty="0" err="1" smtClean="0"/>
              <a:t>buenos</a:t>
            </a:r>
            <a:r>
              <a:rPr lang="en-GB" b="1" dirty="0" smtClean="0"/>
              <a:t> </a:t>
            </a:r>
            <a:r>
              <a:rPr lang="en-GB" b="1" dirty="0" err="1" smtClean="0"/>
              <a:t>modales</a:t>
            </a:r>
            <a:r>
              <a:rPr lang="en-GB" b="1" dirty="0" smtClean="0"/>
              <a:t>.</a:t>
            </a:r>
            <a:endParaRPr lang="en-GB" b="1" dirty="0"/>
          </a:p>
        </p:txBody>
      </p:sp>
    </p:spTree>
    <p:extLst>
      <p:ext uri="{BB962C8B-B14F-4D97-AF65-F5344CB8AC3E}">
        <p14:creationId xmlns:p14="http://schemas.microsoft.com/office/powerpoint/2010/main" val="4245800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59379950"/>
              </p:ext>
            </p:extLst>
          </p:nvPr>
        </p:nvGraphicFramePr>
        <p:xfrm>
          <a:off x="179512" y="188640"/>
          <a:ext cx="8856984" cy="6480721"/>
        </p:xfrm>
        <a:graphic>
          <a:graphicData uri="http://schemas.openxmlformats.org/drawingml/2006/table">
            <a:tbl>
              <a:tblPr firstRow="1" bandRow="1">
                <a:tableStyleId>{5940675A-B579-460E-94D1-54222C63F5DA}</a:tableStyleId>
              </a:tblPr>
              <a:tblGrid>
                <a:gridCol w="8856984"/>
              </a:tblGrid>
              <a:tr h="615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1748">
                <a:tc>
                  <a:txBody>
                    <a:bodyPr/>
                    <a:lstStyle/>
                    <a:p>
                      <a:pPr algn="l" fontAlgn="auto">
                        <a:spcBef>
                          <a:spcPts val="0"/>
                        </a:spcBef>
                        <a:spcAft>
                          <a:spcPts val="0"/>
                        </a:spcAft>
                        <a:defRPr/>
                      </a:pPr>
                      <a:r>
                        <a:rPr lang="en-GB" sz="3200" b="1" dirty="0" smtClean="0">
                          <a:solidFill>
                            <a:schemeClr val="bg1"/>
                          </a:solidFill>
                        </a:rPr>
                        <a:t>A foretaste of fluency</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6053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3158">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a:t>
            </a:r>
            <a:r>
              <a:rPr lang="en-GB" sz="2800" b="1" dirty="0">
                <a:solidFill>
                  <a:srgbClr val="002060"/>
                </a:solidFill>
              </a:rPr>
              <a:t>2</a:t>
            </a:r>
            <a:r>
              <a:rPr lang="en-GB" sz="2800" b="1" dirty="0" smtClean="0">
                <a:solidFill>
                  <a:srgbClr val="002060"/>
                </a:solidFill>
              </a:rPr>
              <a:t>:  Telepathy (trapdoor/bubbles)</a:t>
            </a:r>
            <a:endParaRPr lang="en-US" sz="2800" b="1" dirty="0">
              <a:solidFill>
                <a:srgbClr val="0020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700808"/>
            <a:ext cx="4185256" cy="417646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4068625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43563" y="214313"/>
          <a:ext cx="1785937" cy="1051560"/>
        </p:xfrm>
        <a:graphic>
          <a:graphicData uri="http://schemas.openxmlformats.org/drawingml/2006/table">
            <a:tbl>
              <a:tblPr/>
              <a:tblGrid>
                <a:gridCol w="1785937"/>
              </a:tblGrid>
              <a:tr h="350308">
                <a:tc>
                  <a:txBody>
                    <a:bodyPr/>
                    <a:lstStyle/>
                    <a:p>
                      <a:pPr algn="l">
                        <a:lnSpc>
                          <a:spcPct val="115000"/>
                        </a:lnSpc>
                        <a:spcAft>
                          <a:spcPts val="0"/>
                        </a:spcAft>
                      </a:pPr>
                      <a:r>
                        <a:rPr lang="en-GB" sz="2000" b="1" dirty="0" smtClean="0">
                          <a:latin typeface="Calibri" pitchFamily="34" charset="0"/>
                          <a:ea typeface="Calibri"/>
                          <a:cs typeface="Times New Roman"/>
                        </a:rPr>
                        <a:t>en </a:t>
                      </a:r>
                      <a:r>
                        <a:rPr lang="en-GB" sz="2000" b="1" dirty="0" err="1" smtClean="0">
                          <a:latin typeface="Calibri" pitchFamily="34" charset="0"/>
                          <a:ea typeface="Calibri"/>
                          <a:cs typeface="Times New Roman"/>
                        </a:rPr>
                        <a:t>Espagne</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aux </a:t>
                      </a:r>
                      <a:r>
                        <a:rPr lang="en-GB" sz="2000" b="1" dirty="0" err="1" smtClean="0">
                          <a:latin typeface="Calibri" pitchFamily="34" charset="0"/>
                          <a:ea typeface="Calibri"/>
                          <a:cs typeface="Times New Roman"/>
                        </a:rPr>
                        <a:t>Étas-unis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en France.</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60" name="Rectangle 1"/>
          <p:cNvSpPr>
            <a:spLocks noChangeArrowheads="1"/>
          </p:cNvSpPr>
          <p:nvPr/>
        </p:nvSpPr>
        <p:spPr bwMode="auto">
          <a:xfrm>
            <a:off x="214313" y="214313"/>
            <a:ext cx="5421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latin typeface="Calibri" pitchFamily="34" charset="0"/>
                <a:ea typeface="Calibri" pitchFamily="34" charset="0"/>
                <a:cs typeface="Times New Roman" pitchFamily="18" charset="0"/>
              </a:rPr>
              <a:t>L’année dernière, je suis allé(e)</a:t>
            </a:r>
            <a:endParaRPr lang="en-GB" sz="2800">
              <a:latin typeface="Calibri" pitchFamily="34" charset="0"/>
              <a:ea typeface="Calibri" pitchFamily="34" charset="0"/>
              <a:cs typeface="Times New Roman" pitchFamily="18" charset="0"/>
            </a:endParaRPr>
          </a:p>
        </p:txBody>
      </p:sp>
      <p:sp>
        <p:nvSpPr>
          <p:cNvPr id="2061" name="Rectangle 1"/>
          <p:cNvSpPr>
            <a:spLocks noChangeArrowheads="1"/>
          </p:cNvSpPr>
          <p:nvPr/>
        </p:nvSpPr>
        <p:spPr bwMode="auto">
          <a:xfrm>
            <a:off x="357188" y="2928938"/>
            <a:ext cx="257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latin typeface="Calibri" pitchFamily="34" charset="0"/>
                <a:ea typeface="Calibri" pitchFamily="34" charset="0"/>
                <a:cs typeface="Times New Roman" pitchFamily="18" charset="0"/>
              </a:rPr>
              <a:t>J’ai visité</a:t>
            </a:r>
            <a:endParaRPr lang="en-GB" sz="2800">
              <a:latin typeface="Calibri" pitchFamily="34" charset="0"/>
              <a:ea typeface="Calibri" pitchFamily="34" charset="0"/>
              <a:cs typeface="Times New Roman" pitchFamily="18" charset="0"/>
            </a:endParaRPr>
          </a:p>
        </p:txBody>
      </p:sp>
      <p:graphicFrame>
        <p:nvGraphicFramePr>
          <p:cNvPr id="5" name="Table 4"/>
          <p:cNvGraphicFramePr>
            <a:graphicFrameLocks noGrp="1"/>
          </p:cNvGraphicFramePr>
          <p:nvPr/>
        </p:nvGraphicFramePr>
        <p:xfrm>
          <a:off x="2071688" y="2714625"/>
          <a:ext cx="1928812" cy="1071564"/>
        </p:xfrm>
        <a:graphic>
          <a:graphicData uri="http://schemas.openxmlformats.org/drawingml/2006/table">
            <a:tbl>
              <a:tblPr/>
              <a:tblGrid>
                <a:gridCol w="1928812"/>
              </a:tblGrid>
              <a:tr h="357188">
                <a:tc>
                  <a:txBody>
                    <a:bodyPr/>
                    <a:lstStyle/>
                    <a:p>
                      <a:pPr algn="l">
                        <a:lnSpc>
                          <a:spcPct val="115000"/>
                        </a:lnSpc>
                        <a:spcAft>
                          <a:spcPts val="0"/>
                        </a:spcAft>
                      </a:pPr>
                      <a:r>
                        <a:rPr lang="en-GB" sz="2000" b="1" dirty="0" smtClean="0">
                          <a:latin typeface="Calibri" pitchFamily="34" charset="0"/>
                          <a:ea typeface="Calibri"/>
                          <a:cs typeface="Times New Roman"/>
                        </a:rPr>
                        <a:t>des monuments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dirty="0" smtClean="0">
                          <a:latin typeface="Calibri" pitchFamily="34" charset="0"/>
                          <a:ea typeface="Calibri"/>
                          <a:cs typeface="Times New Roman"/>
                        </a:rPr>
                        <a:t>des </a:t>
                      </a:r>
                      <a:r>
                        <a:rPr lang="en-GB" sz="2000" b="1" dirty="0" err="1" smtClean="0">
                          <a:latin typeface="Calibri" pitchFamily="34" charset="0"/>
                          <a:ea typeface="Calibri"/>
                          <a:cs typeface="Times New Roman"/>
                        </a:rPr>
                        <a:t>musées</a:t>
                      </a:r>
                      <a:endParaRPr lang="en-US" sz="2000" dirty="0" smtClean="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algn="l">
                        <a:lnSpc>
                          <a:spcPct val="115000"/>
                        </a:lnSpc>
                        <a:spcAft>
                          <a:spcPts val="0"/>
                        </a:spcAft>
                      </a:pPr>
                      <a:r>
                        <a:rPr lang="en-GB" sz="2000" b="1" dirty="0" smtClean="0">
                          <a:latin typeface="Calibri" pitchFamily="34" charset="0"/>
                          <a:ea typeface="Calibri"/>
                          <a:cs typeface="Times New Roman"/>
                        </a:rPr>
                        <a:t>des </a:t>
                      </a:r>
                      <a:r>
                        <a:rPr lang="en-GB" sz="2000" b="1" dirty="0" err="1" smtClean="0">
                          <a:latin typeface="Calibri" pitchFamily="34" charset="0"/>
                          <a:ea typeface="Calibri"/>
                          <a:cs typeface="Times New Roman"/>
                        </a:rPr>
                        <a:t>galeries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72" name="Rectangle 1"/>
          <p:cNvSpPr>
            <a:spLocks noChangeArrowheads="1"/>
          </p:cNvSpPr>
          <p:nvPr/>
        </p:nvSpPr>
        <p:spPr bwMode="auto">
          <a:xfrm>
            <a:off x="142875" y="1928813"/>
            <a:ext cx="2055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400" b="1">
                <a:latin typeface="Calibri" pitchFamily="34" charset="0"/>
                <a:ea typeface="Calibri" pitchFamily="34" charset="0"/>
                <a:cs typeface="Times New Roman" pitchFamily="18" charset="0"/>
              </a:rPr>
              <a:t>Je suis resté(e)</a:t>
            </a:r>
            <a:endParaRPr lang="en-GB" sz="2000">
              <a:latin typeface="Calibri" pitchFamily="34" charset="0"/>
              <a:ea typeface="Calibri" pitchFamily="34" charset="0"/>
              <a:cs typeface="Times New Roman" pitchFamily="18" charset="0"/>
            </a:endParaRPr>
          </a:p>
        </p:txBody>
      </p:sp>
      <p:sp>
        <p:nvSpPr>
          <p:cNvPr id="2073" name="Rectangle 1"/>
          <p:cNvSpPr>
            <a:spLocks noChangeArrowheads="1"/>
          </p:cNvSpPr>
          <p:nvPr/>
        </p:nvSpPr>
        <p:spPr bwMode="auto">
          <a:xfrm>
            <a:off x="4000500" y="2928938"/>
            <a:ext cx="53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latin typeface="Calibri" pitchFamily="34" charset="0"/>
                <a:cs typeface="Times New Roman" pitchFamily="18" charset="0"/>
              </a:rPr>
              <a:t>et</a:t>
            </a:r>
            <a:endParaRPr lang="en-GB" sz="2800">
              <a:latin typeface="Calibri" pitchFamily="34" charset="0"/>
            </a:endParaRPr>
          </a:p>
        </p:txBody>
      </p:sp>
      <p:pic>
        <p:nvPicPr>
          <p:cNvPr id="2074" name="Picture 15" descr="talking picture icon.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928688"/>
            <a:ext cx="12144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15" descr="talking picture icon.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6363" y="214313"/>
            <a:ext cx="14176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2187419388"/>
              </p:ext>
            </p:extLst>
          </p:nvPr>
        </p:nvGraphicFramePr>
        <p:xfrm>
          <a:off x="2212281" y="1500188"/>
          <a:ext cx="2071687" cy="1051560"/>
        </p:xfrm>
        <a:graphic>
          <a:graphicData uri="http://schemas.openxmlformats.org/drawingml/2006/table">
            <a:tbl>
              <a:tblPr/>
              <a:tblGrid>
                <a:gridCol w="2071687"/>
              </a:tblGrid>
              <a:tr h="350308">
                <a:tc>
                  <a:txBody>
                    <a:bodyPr/>
                    <a:lstStyle/>
                    <a:p>
                      <a:pPr algn="l">
                        <a:lnSpc>
                          <a:spcPct val="115000"/>
                        </a:lnSpc>
                        <a:spcAft>
                          <a:spcPts val="0"/>
                        </a:spcAft>
                      </a:pPr>
                      <a:r>
                        <a:rPr lang="en-GB" sz="2000" b="1" dirty="0" err="1" smtClean="0">
                          <a:latin typeface="Calibri" pitchFamily="34" charset="0"/>
                          <a:ea typeface="Calibri"/>
                          <a:cs typeface="Times New Roman"/>
                        </a:rPr>
                        <a:t>dans</a:t>
                      </a:r>
                      <a:r>
                        <a:rPr lang="en-GB" sz="2000" b="1" dirty="0" smtClean="0">
                          <a:latin typeface="Calibri" pitchFamily="34" charset="0"/>
                          <a:ea typeface="Calibri"/>
                          <a:cs typeface="Times New Roman"/>
                        </a:rPr>
                        <a:t> un hotel</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dans</a:t>
                      </a:r>
                      <a:r>
                        <a:rPr lang="en-GB" sz="2000" b="1" dirty="0" smtClean="0">
                          <a:latin typeface="Calibri" pitchFamily="34" charset="0"/>
                          <a:ea typeface="Calibri"/>
                          <a:cs typeface="Times New Roman"/>
                        </a:rPr>
                        <a:t> un camping</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dans</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une</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gîte</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86" name="Rectangle 1"/>
          <p:cNvSpPr>
            <a:spLocks noChangeArrowheads="1"/>
          </p:cNvSpPr>
          <p:nvPr/>
        </p:nvSpPr>
        <p:spPr bwMode="auto">
          <a:xfrm>
            <a:off x="4214813" y="18954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400" b="1">
                <a:latin typeface="Calibri" pitchFamily="34" charset="0"/>
                <a:cs typeface="Times New Roman" pitchFamily="18" charset="0"/>
              </a:rPr>
              <a:t>et c’était</a:t>
            </a:r>
            <a:endParaRPr lang="en-GB" sz="2000">
              <a:latin typeface="Calibri" pitchFamily="34" charset="0"/>
            </a:endParaRPr>
          </a:p>
        </p:txBody>
      </p:sp>
      <p:sp>
        <p:nvSpPr>
          <p:cNvPr id="2087" name="Rectangle 1"/>
          <p:cNvSpPr>
            <a:spLocks noChangeArrowheads="1"/>
          </p:cNvSpPr>
          <p:nvPr/>
        </p:nvSpPr>
        <p:spPr bwMode="auto">
          <a:xfrm>
            <a:off x="214313" y="4143375"/>
            <a:ext cx="250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latin typeface="Calibri" pitchFamily="34" charset="0"/>
                <a:cs typeface="Times New Roman" pitchFamily="18" charset="0"/>
              </a:rPr>
              <a:t>J’aimais bien</a:t>
            </a:r>
            <a:endParaRPr lang="en-GB" sz="2800">
              <a:latin typeface="Calibri" pitchFamily="34" charset="0"/>
            </a:endParaRPr>
          </a:p>
        </p:txBody>
      </p:sp>
      <p:sp>
        <p:nvSpPr>
          <p:cNvPr id="2088" name="Rectangle 1"/>
          <p:cNvSpPr>
            <a:spLocks noChangeArrowheads="1"/>
          </p:cNvSpPr>
          <p:nvPr/>
        </p:nvSpPr>
        <p:spPr bwMode="auto">
          <a:xfrm>
            <a:off x="5286375" y="4143375"/>
            <a:ext cx="1490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800" b="1">
                <a:latin typeface="Calibri" pitchFamily="34" charset="0"/>
                <a:cs typeface="Times New Roman" pitchFamily="18" charset="0"/>
              </a:rPr>
              <a:t>mais</a:t>
            </a:r>
            <a:r>
              <a:rPr lang="en-GB" sz="3200" b="1">
                <a:latin typeface="Calibri" pitchFamily="34" charset="0"/>
                <a:cs typeface="Times New Roman" pitchFamily="18" charset="0"/>
              </a:rPr>
              <a:t> </a:t>
            </a:r>
            <a:r>
              <a:rPr lang="en-GB" sz="2800" b="1">
                <a:latin typeface="Calibri" pitchFamily="34" charset="0"/>
                <a:cs typeface="Times New Roman" pitchFamily="18" charset="0"/>
              </a:rPr>
              <a:t>pas</a:t>
            </a:r>
            <a:endParaRPr lang="en-GB" sz="2400">
              <a:latin typeface="Calibri" pitchFamily="34" charset="0"/>
            </a:endParaRPr>
          </a:p>
        </p:txBody>
      </p:sp>
      <p:graphicFrame>
        <p:nvGraphicFramePr>
          <p:cNvPr id="30" name="Table 29"/>
          <p:cNvGraphicFramePr>
            <a:graphicFrameLocks noGrp="1"/>
          </p:cNvGraphicFramePr>
          <p:nvPr/>
        </p:nvGraphicFramePr>
        <p:xfrm>
          <a:off x="6715125" y="3929063"/>
          <a:ext cx="2357438" cy="1051560"/>
        </p:xfrm>
        <a:graphic>
          <a:graphicData uri="http://schemas.openxmlformats.org/drawingml/2006/table">
            <a:tbl>
              <a:tblPr/>
              <a:tblGrid>
                <a:gridCol w="2357438"/>
              </a:tblGrid>
              <a:tr h="350308">
                <a:tc>
                  <a:txBody>
                    <a:bodyPr/>
                    <a:lstStyle/>
                    <a:p>
                      <a:pPr algn="l">
                        <a:lnSpc>
                          <a:spcPct val="115000"/>
                        </a:lnSpc>
                        <a:spcAft>
                          <a:spcPts val="0"/>
                        </a:spcAft>
                      </a:pPr>
                      <a:r>
                        <a:rPr lang="en-GB" sz="2000" b="1" dirty="0" smtClean="0">
                          <a:latin typeface="Calibri" pitchFamily="34" charset="0"/>
                          <a:ea typeface="Calibri"/>
                          <a:cs typeface="Times New Roman"/>
                        </a:rPr>
                        <a:t>la</a:t>
                      </a:r>
                      <a:r>
                        <a:rPr lang="en-GB" sz="2000" b="1" baseline="0" dirty="0" smtClean="0">
                          <a:latin typeface="Calibri" pitchFamily="34" charset="0"/>
                          <a:ea typeface="Calibri"/>
                          <a:cs typeface="Times New Roman"/>
                        </a:rPr>
                        <a:t> </a:t>
                      </a:r>
                      <a:r>
                        <a:rPr lang="en-GB" sz="2000" b="1" baseline="0" dirty="0" err="1" smtClean="0">
                          <a:latin typeface="Calibri" pitchFamily="34" charset="0"/>
                          <a:ea typeface="Calibri"/>
                          <a:cs typeface="Times New Roman"/>
                        </a:rPr>
                        <a:t>chaleur</a:t>
                      </a:r>
                      <a:r>
                        <a:rPr lang="en-GB" sz="2000" b="1" baseline="0"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les toilettes.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les</a:t>
                      </a:r>
                      <a:r>
                        <a:rPr lang="en-GB" sz="2000" b="1" baseline="0" dirty="0" smtClean="0">
                          <a:latin typeface="Calibri" pitchFamily="34" charset="0"/>
                          <a:ea typeface="Calibri"/>
                          <a:cs typeface="Times New Roman"/>
                        </a:rPr>
                        <a:t> </a:t>
                      </a:r>
                      <a:r>
                        <a:rPr lang="en-GB" sz="2000" b="1" baseline="0" dirty="0" err="1" smtClean="0">
                          <a:latin typeface="Calibri" pitchFamily="34" charset="0"/>
                          <a:ea typeface="Calibri"/>
                          <a:cs typeface="Times New Roman"/>
                        </a:rPr>
                        <a:t>embouteillages</a:t>
                      </a:r>
                      <a:r>
                        <a:rPr lang="en-GB" sz="2000" b="1" baseline="0"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99" name="Rectangle 1"/>
          <p:cNvSpPr>
            <a:spLocks noChangeArrowheads="1"/>
          </p:cNvSpPr>
          <p:nvPr/>
        </p:nvSpPr>
        <p:spPr bwMode="auto">
          <a:xfrm>
            <a:off x="71438" y="5643563"/>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400" b="1">
                <a:latin typeface="Calibri" pitchFamily="34" charset="0"/>
                <a:cs typeface="Times New Roman" pitchFamily="18" charset="0"/>
              </a:rPr>
              <a:t>L’année prochaine, j’irai en</a:t>
            </a:r>
            <a:endParaRPr lang="en-GB" sz="2000">
              <a:latin typeface="Calibri" pitchFamily="34" charset="0"/>
            </a:endParaRPr>
          </a:p>
        </p:txBody>
      </p:sp>
      <p:graphicFrame>
        <p:nvGraphicFramePr>
          <p:cNvPr id="35" name="Table 34"/>
          <p:cNvGraphicFramePr>
            <a:graphicFrameLocks noGrp="1"/>
          </p:cNvGraphicFramePr>
          <p:nvPr/>
        </p:nvGraphicFramePr>
        <p:xfrm>
          <a:off x="3571875" y="5429250"/>
          <a:ext cx="1428750" cy="1051560"/>
        </p:xfrm>
        <a:graphic>
          <a:graphicData uri="http://schemas.openxmlformats.org/drawingml/2006/table">
            <a:tbl>
              <a:tblPr/>
              <a:tblGrid>
                <a:gridCol w="1428750"/>
              </a:tblGrid>
              <a:tr h="350308">
                <a:tc>
                  <a:txBody>
                    <a:bodyPr/>
                    <a:lstStyle/>
                    <a:p>
                      <a:pPr algn="l">
                        <a:lnSpc>
                          <a:spcPct val="115000"/>
                        </a:lnSpc>
                        <a:spcAft>
                          <a:spcPts val="0"/>
                        </a:spcAft>
                      </a:pPr>
                      <a:r>
                        <a:rPr lang="en-GB" sz="2000" b="1" dirty="0" err="1" smtClean="0">
                          <a:latin typeface="Calibri" pitchFamily="34" charset="0"/>
                          <a:ea typeface="Calibri"/>
                          <a:cs typeface="Times New Roman"/>
                        </a:rPr>
                        <a:t>Écosse</a:t>
                      </a:r>
                      <a:endParaRPr lang="en-US" sz="2000" dirty="0">
                        <a:latin typeface="Calibri" pitchFamily="34" charset="0"/>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Autriche</a:t>
                      </a:r>
                      <a:endParaRPr lang="en-US" sz="2000" dirty="0">
                        <a:latin typeface="Calibri" pitchFamily="34" charset="0"/>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Australie</a:t>
                      </a:r>
                      <a:endParaRPr lang="en-US" sz="2000" dirty="0">
                        <a:latin typeface="Calibri" pitchFamily="34" charset="0"/>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nvGraphicFramePr>
        <p:xfrm>
          <a:off x="5715000" y="1500188"/>
          <a:ext cx="2786063" cy="1051560"/>
        </p:xfrm>
        <a:graphic>
          <a:graphicData uri="http://schemas.openxmlformats.org/drawingml/2006/table">
            <a:tbl>
              <a:tblPr/>
              <a:tblGrid>
                <a:gridCol w="2786063"/>
              </a:tblGrid>
              <a:tr h="350308">
                <a:tc>
                  <a:txBody>
                    <a:bodyPr/>
                    <a:lstStyle/>
                    <a:p>
                      <a:pPr algn="l">
                        <a:lnSpc>
                          <a:spcPct val="115000"/>
                        </a:lnSpc>
                        <a:spcAft>
                          <a:spcPts val="0"/>
                        </a:spcAft>
                      </a:pPr>
                      <a:r>
                        <a:rPr lang="en-GB" sz="2000" b="1" dirty="0" err="1" smtClean="0">
                          <a:latin typeface="Calibri" pitchFamily="34" charset="0"/>
                          <a:ea typeface="Calibri"/>
                          <a:cs typeface="Times New Roman"/>
                        </a:rPr>
                        <a:t>confortable</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dirty="0" err="1" smtClean="0">
                          <a:latin typeface="Calibri" pitchFamily="34" charset="0"/>
                          <a:ea typeface="Calibri"/>
                          <a:cs typeface="Times New Roman"/>
                        </a:rPr>
                        <a:t>bien</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equipé</a:t>
                      </a:r>
                      <a:r>
                        <a:rPr lang="en-GB" sz="2000" b="1" dirty="0" smtClean="0">
                          <a:latin typeface="Calibri" pitchFamily="34" charset="0"/>
                          <a:ea typeface="Calibri"/>
                          <a:cs typeface="Times New Roman"/>
                        </a:rPr>
                        <a:t>(e).</a:t>
                      </a:r>
                      <a:endParaRPr lang="en-US" sz="2000" dirty="0" smtClean="0">
                        <a:latin typeface="Calibri" pitchFamily="34" charset="0"/>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très</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moderne</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4643438" y="2714625"/>
          <a:ext cx="4214812" cy="1051560"/>
        </p:xfrm>
        <a:graphic>
          <a:graphicData uri="http://schemas.openxmlformats.org/drawingml/2006/table">
            <a:tbl>
              <a:tblPr/>
              <a:tblGrid>
                <a:gridCol w="4214812"/>
              </a:tblGrid>
              <a:tr h="350308">
                <a:tc>
                  <a:txBody>
                    <a:bodyPr/>
                    <a:lstStyle/>
                    <a:p>
                      <a:pPr algn="l">
                        <a:lnSpc>
                          <a:spcPct val="115000"/>
                        </a:lnSpc>
                        <a:spcAft>
                          <a:spcPts val="0"/>
                        </a:spcAft>
                      </a:pPr>
                      <a:r>
                        <a:rPr lang="en-GB" sz="2000" b="1" dirty="0" err="1" smtClean="0">
                          <a:latin typeface="Calibri" pitchFamily="34" charset="0"/>
                          <a:ea typeface="Calibri"/>
                          <a:cs typeface="Times New Roman"/>
                        </a:rPr>
                        <a:t>j’ai</a:t>
                      </a:r>
                      <a:r>
                        <a:rPr lang="en-GB" sz="2000" b="1" dirty="0" smtClean="0">
                          <a:latin typeface="Calibri" pitchFamily="34" charset="0"/>
                          <a:ea typeface="Calibri"/>
                          <a:cs typeface="Times New Roman"/>
                        </a:rPr>
                        <a:t> fait du </a:t>
                      </a:r>
                      <a:r>
                        <a:rPr lang="en-GB" sz="2000" b="1" dirty="0" err="1" smtClean="0">
                          <a:latin typeface="Calibri" pitchFamily="34" charset="0"/>
                          <a:ea typeface="Calibri"/>
                          <a:cs typeface="Times New Roman"/>
                        </a:rPr>
                        <a:t>cyclisme</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dirty="0" err="1" smtClean="0">
                          <a:latin typeface="Calibri" pitchFamily="34" charset="0"/>
                          <a:ea typeface="Calibri"/>
                          <a:cs typeface="Times New Roman"/>
                        </a:rPr>
                        <a:t>j’ai</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nagé</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dans</a:t>
                      </a:r>
                      <a:r>
                        <a:rPr lang="en-GB" sz="2000" b="1" dirty="0" smtClean="0">
                          <a:latin typeface="Calibri" pitchFamily="34" charset="0"/>
                          <a:ea typeface="Calibri"/>
                          <a:cs typeface="Times New Roman"/>
                        </a:rPr>
                        <a:t> la mer.</a:t>
                      </a:r>
                      <a:endParaRPr lang="en-US" sz="2000" dirty="0" smtClean="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j’ai</a:t>
                      </a:r>
                      <a:r>
                        <a:rPr lang="en-GB" sz="2000" b="1" dirty="0" smtClean="0">
                          <a:latin typeface="Calibri" pitchFamily="34" charset="0"/>
                          <a:ea typeface="Calibri"/>
                          <a:cs typeface="Times New Roman"/>
                        </a:rPr>
                        <a:t> fait des excursions.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1" name="Table 30"/>
          <p:cNvGraphicFramePr>
            <a:graphicFrameLocks noGrp="1"/>
          </p:cNvGraphicFramePr>
          <p:nvPr/>
        </p:nvGraphicFramePr>
        <p:xfrm>
          <a:off x="2500313" y="4000500"/>
          <a:ext cx="2857500" cy="1051560"/>
        </p:xfrm>
        <a:graphic>
          <a:graphicData uri="http://schemas.openxmlformats.org/drawingml/2006/table">
            <a:tbl>
              <a:tblPr/>
              <a:tblGrid>
                <a:gridCol w="2857500"/>
              </a:tblGrid>
              <a:tr h="350308">
                <a:tc>
                  <a:txBody>
                    <a:bodyPr/>
                    <a:lstStyle/>
                    <a:p>
                      <a:pPr algn="l">
                        <a:lnSpc>
                          <a:spcPct val="115000"/>
                        </a:lnSpc>
                        <a:spcAft>
                          <a:spcPts val="0"/>
                        </a:spcAft>
                      </a:pPr>
                      <a:r>
                        <a:rPr lang="en-GB" sz="2000" b="1" dirty="0" smtClean="0">
                          <a:latin typeface="Calibri" pitchFamily="34" charset="0"/>
                          <a:ea typeface="Calibri"/>
                          <a:cs typeface="Times New Roman"/>
                        </a:rPr>
                        <a:t>les </a:t>
                      </a:r>
                      <a:r>
                        <a:rPr lang="en-GB" sz="2000" b="1" dirty="0" err="1" smtClean="0">
                          <a:latin typeface="Calibri" pitchFamily="34" charset="0"/>
                          <a:ea typeface="Calibri"/>
                          <a:cs typeface="Times New Roman"/>
                        </a:rPr>
                        <a:t>plages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les </a:t>
                      </a:r>
                      <a:r>
                        <a:rPr lang="en-GB" sz="2000" b="1" dirty="0" err="1" smtClean="0">
                          <a:latin typeface="Calibri" pitchFamily="34" charset="0"/>
                          <a:ea typeface="Calibri"/>
                          <a:cs typeface="Times New Roman"/>
                        </a:rPr>
                        <a:t>boîtes</a:t>
                      </a:r>
                      <a:r>
                        <a:rPr lang="en-GB" sz="2000" b="1" dirty="0" smtClean="0">
                          <a:latin typeface="Calibri" pitchFamily="34" charset="0"/>
                          <a:ea typeface="Calibri"/>
                          <a:cs typeface="Times New Roman"/>
                        </a:rPr>
                        <a:t> de </a:t>
                      </a:r>
                      <a:r>
                        <a:rPr lang="en-GB" sz="2000" b="1" dirty="0" err="1" smtClean="0">
                          <a:latin typeface="Calibri" pitchFamily="34" charset="0"/>
                          <a:ea typeface="Calibri"/>
                          <a:cs typeface="Times New Roman"/>
                        </a:rPr>
                        <a:t>nuit</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les restaurants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6072188" y="5429250"/>
          <a:ext cx="3000375" cy="1051560"/>
        </p:xfrm>
        <a:graphic>
          <a:graphicData uri="http://schemas.openxmlformats.org/drawingml/2006/table">
            <a:tbl>
              <a:tblPr/>
              <a:tblGrid>
                <a:gridCol w="3000375"/>
              </a:tblGrid>
              <a:tr h="350308">
                <a:tc>
                  <a:txBody>
                    <a:bodyPr/>
                    <a:lstStyle/>
                    <a:p>
                      <a:pPr algn="l">
                        <a:lnSpc>
                          <a:spcPct val="115000"/>
                        </a:lnSpc>
                        <a:spcAft>
                          <a:spcPts val="0"/>
                        </a:spcAft>
                      </a:pPr>
                      <a:r>
                        <a:rPr lang="en-GB" sz="2000" b="1" dirty="0" smtClean="0">
                          <a:latin typeface="Calibri" pitchFamily="34" charset="0"/>
                          <a:ea typeface="Calibri"/>
                          <a:cs typeface="Times New Roman"/>
                        </a:rPr>
                        <a:t>faire de </a:t>
                      </a:r>
                      <a:r>
                        <a:rPr lang="en-GB" sz="2000" b="1" dirty="0" err="1" smtClean="0">
                          <a:latin typeface="Calibri" pitchFamily="34" charset="0"/>
                          <a:ea typeface="Calibri"/>
                          <a:cs typeface="Times New Roman"/>
                        </a:rPr>
                        <a:t>l’alpinisme</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US" sz="2000" b="1" dirty="0" smtClean="0"/>
                        <a:t>faire du </a:t>
                      </a:r>
                      <a:r>
                        <a:rPr lang="en-US" sz="2000" b="1" dirty="0" err="1" smtClean="0"/>
                        <a:t>canoë-kayac</a:t>
                      </a:r>
                      <a:r>
                        <a:rPr lang="en-US" sz="2000" b="1" dirty="0" smtClean="0"/>
                        <a:t>.</a:t>
                      </a:r>
                      <a:endParaRPr lang="en-US" sz="20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visiter</a:t>
                      </a:r>
                      <a:r>
                        <a:rPr lang="en-GB" sz="2000" b="1" dirty="0" smtClean="0">
                          <a:latin typeface="Calibri" pitchFamily="34" charset="0"/>
                          <a:ea typeface="Calibri"/>
                          <a:cs typeface="Times New Roman"/>
                        </a:rPr>
                        <a:t> les attractions.</a:t>
                      </a:r>
                      <a:endParaRPr lang="en-US"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0" name="Rectangle 1"/>
          <p:cNvSpPr>
            <a:spLocks noChangeArrowheads="1"/>
          </p:cNvSpPr>
          <p:nvPr/>
        </p:nvSpPr>
        <p:spPr bwMode="auto">
          <a:xfrm>
            <a:off x="5072063" y="5643563"/>
            <a:ext cx="1000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latin typeface="Calibri" pitchFamily="34" charset="0"/>
                <a:cs typeface="Times New Roman" pitchFamily="18" charset="0"/>
              </a:rPr>
              <a:t>pour</a:t>
            </a:r>
            <a:endParaRPr lang="en-GB" sz="2800">
              <a:latin typeface="Calibri" pitchFamily="34" charset="0"/>
            </a:endParaRPr>
          </a:p>
        </p:txBody>
      </p:sp>
    </p:spTree>
    <p:extLst>
      <p:ext uri="{BB962C8B-B14F-4D97-AF65-F5344CB8AC3E}">
        <p14:creationId xmlns:p14="http://schemas.microsoft.com/office/powerpoint/2010/main" val="13237429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0726730"/>
              </p:ext>
            </p:extLst>
          </p:nvPr>
        </p:nvGraphicFramePr>
        <p:xfrm>
          <a:off x="179512" y="188640"/>
          <a:ext cx="8856984" cy="6480721"/>
        </p:xfrm>
        <a:graphic>
          <a:graphicData uri="http://schemas.openxmlformats.org/drawingml/2006/table">
            <a:tbl>
              <a:tblPr firstRow="1" bandRow="1">
                <a:tableStyleId>{5940675A-B579-460E-94D1-54222C63F5DA}</a:tableStyleId>
              </a:tblPr>
              <a:tblGrid>
                <a:gridCol w="8856984"/>
              </a:tblGrid>
              <a:tr h="615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1748">
                <a:tc>
                  <a:txBody>
                    <a:bodyPr/>
                    <a:lstStyle/>
                    <a:p>
                      <a:pPr algn="l" fontAlgn="auto">
                        <a:spcBef>
                          <a:spcPts val="0"/>
                        </a:spcBef>
                        <a:spcAft>
                          <a:spcPts val="0"/>
                        </a:spcAft>
                        <a:defRPr/>
                      </a:pPr>
                      <a:r>
                        <a:rPr lang="en-GB" sz="3200" b="1" dirty="0" smtClean="0">
                          <a:solidFill>
                            <a:schemeClr val="bg1"/>
                          </a:solidFill>
                        </a:rPr>
                        <a:t>A foretaste of fluency</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6053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3158">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3:  Choral gap-fills</a:t>
            </a:r>
            <a:endParaRPr lang="en-US" sz="2800" b="1" dirty="0">
              <a:solidFill>
                <a:srgbClr val="0020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700808"/>
            <a:ext cx="4185256" cy="417646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468746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7384"/>
            <a:ext cx="8712968" cy="6740307"/>
          </a:xfrm>
          <a:prstGeom prst="rect">
            <a:avLst/>
          </a:prstGeom>
          <a:noFill/>
        </p:spPr>
        <p:txBody>
          <a:bodyPr wrap="square" rtlCol="0">
            <a:spAutoFit/>
          </a:bodyPr>
          <a:lstStyle/>
          <a:p>
            <a:pPr>
              <a:lnSpc>
                <a:spcPct val="300000"/>
              </a:lnSpc>
            </a:pPr>
            <a:r>
              <a:rPr lang="en-GB" sz="2400" b="1" dirty="0" smtClean="0"/>
              <a:t>En mi </a:t>
            </a:r>
            <a:r>
              <a:rPr lang="en-GB" sz="2400" b="1" dirty="0" err="1" smtClean="0"/>
              <a:t>tiempo</a:t>
            </a:r>
            <a:r>
              <a:rPr lang="en-GB" sz="2400" b="1" dirty="0" smtClean="0"/>
              <a:t> </a:t>
            </a:r>
            <a:r>
              <a:rPr lang="en-GB" sz="2400" b="1" dirty="0" err="1" smtClean="0"/>
              <a:t>libre</a:t>
            </a:r>
            <a:r>
              <a:rPr lang="en-GB" sz="2400" b="1" dirty="0" smtClean="0"/>
              <a:t> me </a:t>
            </a:r>
            <a:r>
              <a:rPr lang="en-GB" sz="2400" b="1" dirty="0" err="1" smtClean="0"/>
              <a:t>gusta</a:t>
            </a:r>
            <a:r>
              <a:rPr lang="en-GB" sz="2400" b="1" dirty="0" smtClean="0"/>
              <a:t>	___________	al </a:t>
            </a:r>
            <a:r>
              <a:rPr lang="en-GB" sz="2400" b="1" dirty="0" err="1" smtClean="0"/>
              <a:t>fútbol</a:t>
            </a:r>
            <a:r>
              <a:rPr lang="en-GB" sz="2400" b="1" dirty="0" smtClean="0"/>
              <a:t>.  Lo ________ </a:t>
            </a:r>
            <a:br>
              <a:rPr lang="en-GB" sz="2400" b="1" dirty="0" smtClean="0"/>
            </a:br>
            <a:r>
              <a:rPr lang="en-GB" sz="2400" b="1" dirty="0" err="1" smtClean="0"/>
              <a:t>normalmente</a:t>
            </a:r>
            <a:r>
              <a:rPr lang="en-GB" sz="2400" b="1" dirty="0" smtClean="0"/>
              <a:t> los </a:t>
            </a:r>
            <a:r>
              <a:rPr lang="en-GB" sz="2400" b="1" dirty="0" err="1" smtClean="0"/>
              <a:t>martes</a:t>
            </a:r>
            <a:r>
              <a:rPr lang="en-GB" sz="2400" b="1" dirty="0" smtClean="0"/>
              <a:t> en el </a:t>
            </a:r>
            <a:r>
              <a:rPr lang="en-GB" sz="2400" b="1" dirty="0" err="1" smtClean="0"/>
              <a:t>colegio</a:t>
            </a:r>
            <a:r>
              <a:rPr lang="en-GB" sz="2400" b="1" dirty="0" smtClean="0"/>
              <a:t>.  </a:t>
            </a:r>
            <a:r>
              <a:rPr lang="en-GB" sz="2400" b="1" dirty="0" err="1" smtClean="0"/>
              <a:t>También</a:t>
            </a:r>
            <a:r>
              <a:rPr lang="en-GB" sz="2400" b="1" dirty="0" smtClean="0"/>
              <a:t> _________los fines de </a:t>
            </a:r>
            <a:r>
              <a:rPr lang="en-GB" sz="2400" b="1" dirty="0" err="1" smtClean="0"/>
              <a:t>semana</a:t>
            </a:r>
            <a:r>
              <a:rPr lang="en-GB" sz="2400" b="1" dirty="0" smtClean="0"/>
              <a:t> con </a:t>
            </a:r>
            <a:r>
              <a:rPr lang="en-GB" sz="2400" b="1" dirty="0" err="1" smtClean="0"/>
              <a:t>mis</a:t>
            </a:r>
            <a:r>
              <a:rPr lang="en-GB" sz="2400" b="1" dirty="0" smtClean="0"/>
              <a:t> amigos en el </a:t>
            </a:r>
            <a:r>
              <a:rPr lang="en-GB" sz="2400" b="1" dirty="0" err="1" smtClean="0"/>
              <a:t>parque</a:t>
            </a:r>
            <a:r>
              <a:rPr lang="en-GB" sz="2400" b="1" dirty="0" smtClean="0"/>
              <a:t>.  El fin de </a:t>
            </a:r>
            <a:r>
              <a:rPr lang="en-GB" sz="2400" b="1" dirty="0" err="1" smtClean="0"/>
              <a:t>semana</a:t>
            </a:r>
            <a:r>
              <a:rPr lang="en-GB" sz="2400" b="1" dirty="0" smtClean="0"/>
              <a:t> </a:t>
            </a:r>
            <a:r>
              <a:rPr lang="en-GB" sz="2400" b="1" dirty="0" err="1" smtClean="0"/>
              <a:t>pasado</a:t>
            </a:r>
            <a:r>
              <a:rPr lang="en-GB" sz="2400" b="1" dirty="0" smtClean="0"/>
              <a:t>, no ________	</a:t>
            </a:r>
            <a:r>
              <a:rPr lang="en-GB" sz="2400" b="1" dirty="0" err="1" smtClean="0"/>
              <a:t>porque</a:t>
            </a:r>
            <a:r>
              <a:rPr lang="en-GB" sz="2400" b="1" dirty="0" smtClean="0"/>
              <a:t> ________a </a:t>
            </a:r>
            <a:r>
              <a:rPr lang="en-GB" sz="2400" b="1" dirty="0" err="1" smtClean="0"/>
              <a:t>Londres</a:t>
            </a:r>
            <a:r>
              <a:rPr lang="en-GB" sz="2400" b="1" dirty="0" smtClean="0"/>
              <a:t> </a:t>
            </a:r>
            <a:r>
              <a:rPr lang="en-GB" sz="2400" b="1" dirty="0" err="1" smtClean="0"/>
              <a:t>para</a:t>
            </a:r>
            <a:r>
              <a:rPr lang="en-GB" sz="2400" b="1" dirty="0" smtClean="0"/>
              <a:t> </a:t>
            </a:r>
            <a:r>
              <a:rPr lang="en-GB" sz="2400" b="1" dirty="0" err="1" smtClean="0"/>
              <a:t>ver</a:t>
            </a:r>
            <a:r>
              <a:rPr lang="en-GB" sz="2400" b="1" dirty="0" smtClean="0"/>
              <a:t> un </a:t>
            </a:r>
            <a:r>
              <a:rPr lang="en-GB" sz="2400" b="1" dirty="0" err="1" smtClean="0"/>
              <a:t>partido</a:t>
            </a:r>
            <a:r>
              <a:rPr lang="en-GB" sz="2400" b="1" dirty="0" smtClean="0"/>
              <a:t> de Arsenal. ¡___________</a:t>
            </a:r>
            <a:r>
              <a:rPr lang="en-GB" sz="2400" b="1" dirty="0" err="1" smtClean="0"/>
              <a:t>bomba</a:t>
            </a:r>
            <a:r>
              <a:rPr lang="en-GB" sz="2400" b="1" dirty="0" smtClean="0"/>
              <a:t>!  El </a:t>
            </a:r>
            <a:r>
              <a:rPr lang="en-GB" sz="2400" b="1" dirty="0" err="1" smtClean="0"/>
              <a:t>próximo</a:t>
            </a:r>
            <a:r>
              <a:rPr lang="en-GB" sz="2400" b="1" dirty="0" smtClean="0"/>
              <a:t> fin de </a:t>
            </a:r>
            <a:r>
              <a:rPr lang="en-GB" sz="2400" b="1" dirty="0" err="1" smtClean="0"/>
              <a:t>semana</a:t>
            </a:r>
            <a:r>
              <a:rPr lang="en-GB" sz="2400" b="1" dirty="0" smtClean="0"/>
              <a:t>_____________ al </a:t>
            </a:r>
            <a:r>
              <a:rPr lang="en-GB" sz="2400" b="1" dirty="0" err="1" smtClean="0"/>
              <a:t>fútbol</a:t>
            </a:r>
            <a:r>
              <a:rPr lang="en-GB" sz="2400" b="1" dirty="0" smtClean="0"/>
              <a:t> </a:t>
            </a:r>
            <a:r>
              <a:rPr lang="en-GB" sz="2400" b="1" dirty="0" err="1" smtClean="0"/>
              <a:t>otra</a:t>
            </a:r>
            <a:r>
              <a:rPr lang="en-GB" sz="2400" b="1" dirty="0" smtClean="0"/>
              <a:t> </a:t>
            </a:r>
            <a:r>
              <a:rPr lang="en-GB" sz="2400" b="1" dirty="0" err="1" smtClean="0"/>
              <a:t>vez</a:t>
            </a:r>
            <a:r>
              <a:rPr lang="en-GB" sz="2400" b="1" dirty="0" smtClean="0"/>
              <a:t> con </a:t>
            </a:r>
            <a:r>
              <a:rPr lang="en-GB" sz="2400" b="1" dirty="0" err="1" smtClean="0"/>
              <a:t>mis</a:t>
            </a:r>
            <a:r>
              <a:rPr lang="en-GB" sz="2400" b="1" dirty="0" smtClean="0"/>
              <a:t> amigos.</a:t>
            </a:r>
            <a:endParaRPr lang="en-GB" sz="2400" b="1" dirty="0"/>
          </a:p>
        </p:txBody>
      </p:sp>
      <p:sp>
        <p:nvSpPr>
          <p:cNvPr id="4" name="TextBox 3"/>
          <p:cNvSpPr txBox="1"/>
          <p:nvPr/>
        </p:nvSpPr>
        <p:spPr>
          <a:xfrm>
            <a:off x="3995936" y="260648"/>
            <a:ext cx="1584176" cy="646331"/>
          </a:xfrm>
          <a:prstGeom prst="rect">
            <a:avLst/>
          </a:prstGeom>
          <a:noFill/>
        </p:spPr>
        <p:txBody>
          <a:bodyPr wrap="square" rtlCol="0">
            <a:spAutoFit/>
          </a:bodyPr>
          <a:lstStyle/>
          <a:p>
            <a:pPr algn="ctr"/>
            <a:r>
              <a:rPr lang="en-GB" sz="3600" b="1" dirty="0" err="1" smtClean="0">
                <a:solidFill>
                  <a:srgbClr val="0066FF"/>
                </a:solidFill>
              </a:rPr>
              <a:t>jugar</a:t>
            </a:r>
            <a:endParaRPr lang="en-GB" sz="3600" b="1" dirty="0">
              <a:solidFill>
                <a:srgbClr val="0066FF"/>
              </a:solidFill>
            </a:endParaRPr>
          </a:p>
        </p:txBody>
      </p:sp>
      <p:sp>
        <p:nvSpPr>
          <p:cNvPr id="5" name="TextBox 4"/>
          <p:cNvSpPr txBox="1"/>
          <p:nvPr/>
        </p:nvSpPr>
        <p:spPr>
          <a:xfrm>
            <a:off x="7380312" y="332656"/>
            <a:ext cx="1584176" cy="646331"/>
          </a:xfrm>
          <a:prstGeom prst="rect">
            <a:avLst/>
          </a:prstGeom>
          <a:noFill/>
        </p:spPr>
        <p:txBody>
          <a:bodyPr wrap="square" rtlCol="0">
            <a:spAutoFit/>
          </a:bodyPr>
          <a:lstStyle/>
          <a:p>
            <a:pPr algn="ctr"/>
            <a:r>
              <a:rPr lang="en-GB" sz="3600" b="1" dirty="0" err="1" smtClean="0">
                <a:solidFill>
                  <a:srgbClr val="0066FF"/>
                </a:solidFill>
              </a:rPr>
              <a:t>juego</a:t>
            </a:r>
            <a:endParaRPr lang="en-GB" sz="3600" b="1" dirty="0">
              <a:solidFill>
                <a:srgbClr val="0066FF"/>
              </a:solidFill>
            </a:endParaRPr>
          </a:p>
        </p:txBody>
      </p:sp>
      <p:sp>
        <p:nvSpPr>
          <p:cNvPr id="6" name="TextBox 5"/>
          <p:cNvSpPr txBox="1"/>
          <p:nvPr/>
        </p:nvSpPr>
        <p:spPr>
          <a:xfrm>
            <a:off x="6300192" y="1412776"/>
            <a:ext cx="1584176" cy="646331"/>
          </a:xfrm>
          <a:prstGeom prst="rect">
            <a:avLst/>
          </a:prstGeom>
          <a:noFill/>
        </p:spPr>
        <p:txBody>
          <a:bodyPr wrap="square" rtlCol="0">
            <a:spAutoFit/>
          </a:bodyPr>
          <a:lstStyle/>
          <a:p>
            <a:pPr algn="ctr"/>
            <a:r>
              <a:rPr lang="en-GB" sz="3600" b="1" dirty="0" err="1" smtClean="0">
                <a:solidFill>
                  <a:srgbClr val="0066FF"/>
                </a:solidFill>
              </a:rPr>
              <a:t>juego</a:t>
            </a:r>
            <a:endParaRPr lang="en-GB" sz="3600" b="1" dirty="0">
              <a:solidFill>
                <a:srgbClr val="0066FF"/>
              </a:solidFill>
            </a:endParaRPr>
          </a:p>
        </p:txBody>
      </p:sp>
      <p:sp>
        <p:nvSpPr>
          <p:cNvPr id="7" name="TextBox 6"/>
          <p:cNvSpPr txBox="1"/>
          <p:nvPr/>
        </p:nvSpPr>
        <p:spPr>
          <a:xfrm>
            <a:off x="1619672" y="3573016"/>
            <a:ext cx="1584176" cy="646331"/>
          </a:xfrm>
          <a:prstGeom prst="rect">
            <a:avLst/>
          </a:prstGeom>
          <a:noFill/>
        </p:spPr>
        <p:txBody>
          <a:bodyPr wrap="square" rtlCol="0">
            <a:spAutoFit/>
          </a:bodyPr>
          <a:lstStyle/>
          <a:p>
            <a:pPr algn="ctr"/>
            <a:r>
              <a:rPr lang="en-GB" sz="3600" b="1" dirty="0" err="1" smtClean="0">
                <a:solidFill>
                  <a:srgbClr val="0066FF"/>
                </a:solidFill>
              </a:rPr>
              <a:t>jugué</a:t>
            </a:r>
            <a:endParaRPr lang="en-GB" sz="3600" b="1" dirty="0">
              <a:solidFill>
                <a:srgbClr val="0066FF"/>
              </a:solidFill>
            </a:endParaRPr>
          </a:p>
        </p:txBody>
      </p:sp>
      <p:sp>
        <p:nvSpPr>
          <p:cNvPr id="8" name="TextBox 7"/>
          <p:cNvSpPr txBox="1"/>
          <p:nvPr/>
        </p:nvSpPr>
        <p:spPr>
          <a:xfrm>
            <a:off x="3815916" y="3646765"/>
            <a:ext cx="1584176" cy="646331"/>
          </a:xfrm>
          <a:prstGeom prst="rect">
            <a:avLst/>
          </a:prstGeom>
          <a:noFill/>
        </p:spPr>
        <p:txBody>
          <a:bodyPr wrap="square" rtlCol="0">
            <a:spAutoFit/>
          </a:bodyPr>
          <a:lstStyle/>
          <a:p>
            <a:pPr algn="ctr"/>
            <a:r>
              <a:rPr lang="en-GB" sz="3600" b="1" dirty="0" err="1" smtClean="0">
                <a:solidFill>
                  <a:srgbClr val="0066FF"/>
                </a:solidFill>
              </a:rPr>
              <a:t>fui</a:t>
            </a:r>
            <a:endParaRPr lang="en-GB" sz="3600" b="1" dirty="0">
              <a:solidFill>
                <a:srgbClr val="0066FF"/>
              </a:solidFill>
            </a:endParaRPr>
          </a:p>
        </p:txBody>
      </p:sp>
      <p:sp>
        <p:nvSpPr>
          <p:cNvPr id="9" name="TextBox 8"/>
          <p:cNvSpPr txBox="1"/>
          <p:nvPr/>
        </p:nvSpPr>
        <p:spPr>
          <a:xfrm>
            <a:off x="2915816" y="4797152"/>
            <a:ext cx="1584176" cy="461665"/>
          </a:xfrm>
          <a:prstGeom prst="rect">
            <a:avLst/>
          </a:prstGeom>
          <a:noFill/>
        </p:spPr>
        <p:txBody>
          <a:bodyPr wrap="square" rtlCol="0">
            <a:spAutoFit/>
          </a:bodyPr>
          <a:lstStyle/>
          <a:p>
            <a:pPr algn="ctr"/>
            <a:r>
              <a:rPr lang="en-GB" sz="2400" b="1" dirty="0" smtClean="0">
                <a:solidFill>
                  <a:srgbClr val="0066FF"/>
                </a:solidFill>
              </a:rPr>
              <a:t>Me lo </a:t>
            </a:r>
            <a:r>
              <a:rPr lang="en-GB" sz="2400" b="1" dirty="0" err="1" smtClean="0">
                <a:solidFill>
                  <a:srgbClr val="0066FF"/>
                </a:solidFill>
              </a:rPr>
              <a:t>pasé</a:t>
            </a:r>
            <a:endParaRPr lang="en-GB" sz="2400" b="1" dirty="0">
              <a:solidFill>
                <a:srgbClr val="0066FF"/>
              </a:solidFill>
            </a:endParaRPr>
          </a:p>
        </p:txBody>
      </p:sp>
      <p:sp>
        <p:nvSpPr>
          <p:cNvPr id="10" name="TextBox 9"/>
          <p:cNvSpPr txBox="1"/>
          <p:nvPr/>
        </p:nvSpPr>
        <p:spPr>
          <a:xfrm>
            <a:off x="1115616" y="5868094"/>
            <a:ext cx="2304256" cy="523220"/>
          </a:xfrm>
          <a:prstGeom prst="rect">
            <a:avLst/>
          </a:prstGeom>
          <a:noFill/>
        </p:spPr>
        <p:txBody>
          <a:bodyPr wrap="square" rtlCol="0">
            <a:spAutoFit/>
          </a:bodyPr>
          <a:lstStyle/>
          <a:p>
            <a:pPr algn="ctr"/>
            <a:r>
              <a:rPr lang="en-GB" sz="2800" b="1" dirty="0" err="1">
                <a:solidFill>
                  <a:srgbClr val="0066FF"/>
                </a:solidFill>
              </a:rPr>
              <a:t>v</a:t>
            </a:r>
            <a:r>
              <a:rPr lang="en-GB" sz="2800" b="1" dirty="0" err="1" smtClean="0">
                <a:solidFill>
                  <a:srgbClr val="0066FF"/>
                </a:solidFill>
              </a:rPr>
              <a:t>oy</a:t>
            </a:r>
            <a:r>
              <a:rPr lang="en-GB" sz="2800" b="1" dirty="0" smtClean="0">
                <a:solidFill>
                  <a:srgbClr val="0066FF"/>
                </a:solidFill>
              </a:rPr>
              <a:t> a </a:t>
            </a:r>
            <a:r>
              <a:rPr lang="en-GB" sz="2800" b="1" dirty="0" err="1" smtClean="0">
                <a:solidFill>
                  <a:srgbClr val="0066FF"/>
                </a:solidFill>
              </a:rPr>
              <a:t>jugar</a:t>
            </a:r>
            <a:endParaRPr lang="en-GB" sz="2800" b="1" dirty="0">
              <a:solidFill>
                <a:srgbClr val="0066FF"/>
              </a:solidFill>
            </a:endParaRPr>
          </a:p>
        </p:txBody>
      </p:sp>
    </p:spTree>
    <p:extLst>
      <p:ext uri="{BB962C8B-B14F-4D97-AF65-F5344CB8AC3E}">
        <p14:creationId xmlns:p14="http://schemas.microsoft.com/office/powerpoint/2010/main" val="36662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0994473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Why is it important?</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Students</a:t>
                      </a:r>
                      <a:r>
                        <a:rPr lang="en-US" sz="2800" baseline="0" dirty="0" smtClean="0"/>
                        <a:t> equate the ability to speak in the TL with learning the language (it </a:t>
                      </a:r>
                      <a:r>
                        <a:rPr lang="en-US" sz="2800" b="1" baseline="0" dirty="0" smtClean="0"/>
                        <a:t>is</a:t>
                      </a:r>
                      <a:r>
                        <a:rPr lang="en-US" sz="2800" baseline="0" dirty="0" smtClean="0"/>
                        <a:t> the subject to them)</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Students believe that what the can produce in unrehearsed situations is what they really know</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Spontaneous TL use (or lack of it) has been highlighted in every </a:t>
                      </a:r>
                      <a:r>
                        <a:rPr lang="en-US" sz="2800" baseline="0" dirty="0" err="1" smtClean="0"/>
                        <a:t>Ofsted</a:t>
                      </a:r>
                      <a:r>
                        <a:rPr lang="en-US" sz="2800" baseline="0" dirty="0" smtClean="0"/>
                        <a:t> report (since records began!)</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Secondary Curriculum, KS3 Framework and </a:t>
                      </a:r>
                      <a:r>
                        <a:rPr lang="en-US" sz="2800" baseline="0" dirty="0" err="1" smtClean="0"/>
                        <a:t>GCSE</a:t>
                      </a:r>
                      <a:r>
                        <a:rPr lang="en-US" sz="2800" baseline="0" dirty="0" smtClean="0"/>
                        <a:t> specifications (not all) highlight its importance</a:t>
                      </a:r>
                      <a:endParaRPr lang="en-US" sz="2800" dirty="0" smtClean="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638685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3224928"/>
              </p:ext>
            </p:extLst>
          </p:nvPr>
        </p:nvGraphicFramePr>
        <p:xfrm>
          <a:off x="188640" y="365592"/>
          <a:ext cx="8847856" cy="6087744"/>
        </p:xfrm>
        <a:graphic>
          <a:graphicData uri="http://schemas.openxmlformats.org/drawingml/2006/table">
            <a:tbl>
              <a:tblPr firstRow="1" bandRow="1">
                <a:tableStyleId>{5940675A-B579-460E-94D1-54222C63F5DA}</a:tableStyleId>
              </a:tblPr>
              <a:tblGrid>
                <a:gridCol w="702758"/>
                <a:gridCol w="8145098"/>
              </a:tblGrid>
              <a:tr h="389784">
                <a:tc>
                  <a:txBody>
                    <a:bodyPr/>
                    <a:lstStyle/>
                    <a:p>
                      <a:pPr algn="ctr"/>
                      <a:r>
                        <a:rPr lang="en-GB" sz="1800" dirty="0" smtClean="0"/>
                        <a:t>1</a:t>
                      </a:r>
                      <a:endParaRPr lang="en-GB" sz="1800" dirty="0"/>
                    </a:p>
                  </a:txBody>
                  <a:tcPr/>
                </a:tc>
                <a:tc>
                  <a:txBody>
                    <a:bodyPr/>
                    <a:lstStyle/>
                    <a:p>
                      <a:r>
                        <a:rPr lang="en-GB" sz="1800" b="0" dirty="0" smtClean="0"/>
                        <a:t>¿</a:t>
                      </a:r>
                      <a:r>
                        <a:rPr lang="en-GB" sz="1800" b="0" dirty="0" err="1" smtClean="0"/>
                        <a:t>Cuál</a:t>
                      </a:r>
                      <a:r>
                        <a:rPr lang="en-GB" sz="1800" b="0" dirty="0" smtClean="0"/>
                        <a:t> </a:t>
                      </a:r>
                      <a:r>
                        <a:rPr lang="en-GB" sz="1800" b="0" dirty="0" err="1" smtClean="0"/>
                        <a:t>es</a:t>
                      </a:r>
                      <a:r>
                        <a:rPr lang="en-GB" sz="1800" b="0" dirty="0" smtClean="0"/>
                        <a:t> </a:t>
                      </a:r>
                      <a:r>
                        <a:rPr lang="en-GB" sz="1800" b="0" dirty="0" err="1" smtClean="0"/>
                        <a:t>tu</a:t>
                      </a:r>
                      <a:r>
                        <a:rPr lang="en-GB" sz="1800" b="0" dirty="0" smtClean="0"/>
                        <a:t> p_____________ p___________</a:t>
                      </a:r>
                      <a:r>
                        <a:rPr lang="en-GB" sz="1800" b="0" i="1" dirty="0" smtClean="0"/>
                        <a:t>?</a:t>
                      </a:r>
                      <a:br>
                        <a:rPr lang="en-GB" sz="1800" b="0" i="1" dirty="0" smtClean="0"/>
                      </a:br>
                      <a:r>
                        <a:rPr lang="en-GB" sz="1400" b="0" i="1" dirty="0" smtClean="0"/>
                        <a:t>(What</a:t>
                      </a:r>
                      <a:r>
                        <a:rPr lang="en-GB" sz="1400" b="0" i="1" baseline="0" dirty="0" smtClean="0"/>
                        <a:t> is your favourite hobby?)</a:t>
                      </a:r>
                      <a:endParaRPr lang="en-GB" sz="2000" b="0" i="1" dirty="0"/>
                    </a:p>
                  </a:txBody>
                  <a:tcPr/>
                </a:tc>
              </a:tr>
              <a:tr h="389784">
                <a:tc>
                  <a:txBody>
                    <a:bodyPr/>
                    <a:lstStyle/>
                    <a:p>
                      <a:pPr algn="ctr"/>
                      <a:r>
                        <a:rPr lang="en-GB" sz="1800" dirty="0" smtClean="0"/>
                        <a:t>2</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¿C____________</a:t>
                      </a:r>
                      <a:r>
                        <a:rPr lang="en-GB" sz="1800" b="0" baseline="0" dirty="0" smtClean="0"/>
                        <a:t> lo </a:t>
                      </a:r>
                      <a:r>
                        <a:rPr lang="en-GB" sz="1800" b="0" baseline="0" dirty="0" err="1" smtClean="0"/>
                        <a:t>empezaste</a:t>
                      </a:r>
                      <a:r>
                        <a:rPr lang="en-GB" sz="1800" b="0" baseline="0" dirty="0" smtClean="0"/>
                        <a:t>? </a:t>
                      </a:r>
                      <a:r>
                        <a:rPr lang="en-GB" sz="1800" b="0" i="1" dirty="0" smtClean="0"/>
                        <a:t>(When did you start it?</a:t>
                      </a:r>
                      <a:r>
                        <a:rPr lang="en-GB" sz="1800" b="0" i="1" baseline="0" dirty="0" smtClean="0"/>
                        <a:t>)</a:t>
                      </a:r>
                      <a:endParaRPr lang="en-GB" sz="2800" b="0" i="1" dirty="0" smtClean="0"/>
                    </a:p>
                  </a:txBody>
                  <a:tcPr/>
                </a:tc>
              </a:tr>
              <a:tr h="389784">
                <a:tc>
                  <a:txBody>
                    <a:bodyPr/>
                    <a:lstStyle/>
                    <a:p>
                      <a:pPr algn="ctr"/>
                      <a:r>
                        <a:rPr lang="en-GB" sz="1800" dirty="0" smtClean="0"/>
                        <a:t>3</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a:t>
                      </a:r>
                      <a:r>
                        <a:rPr lang="en-GB" sz="1800" baseline="0" dirty="0" smtClean="0"/>
                        <a:t>____________ a </a:t>
                      </a:r>
                      <a:r>
                        <a:rPr lang="en-GB" sz="1800" baseline="0" dirty="0" err="1" smtClean="0"/>
                        <a:t>alguien</a:t>
                      </a:r>
                      <a:r>
                        <a:rPr lang="en-GB" sz="1800" baseline="0" dirty="0" smtClean="0"/>
                        <a:t>? </a:t>
                      </a:r>
                      <a:r>
                        <a:rPr lang="en-GB" sz="1800" b="0" i="1" dirty="0" smtClean="0"/>
                        <a:t>(Do you admire anyone?</a:t>
                      </a:r>
                      <a:r>
                        <a:rPr lang="en-GB" sz="1800" b="0" i="1" baseline="0" dirty="0" smtClean="0"/>
                        <a:t>)</a:t>
                      </a:r>
                      <a:endParaRPr lang="en-GB" sz="2800" b="0" i="1" dirty="0" smtClean="0"/>
                    </a:p>
                  </a:txBody>
                  <a:tcPr/>
                </a:tc>
              </a:tr>
              <a:tr h="389784">
                <a:tc>
                  <a:txBody>
                    <a:bodyPr/>
                    <a:lstStyle/>
                    <a:p>
                      <a:pPr algn="ctr"/>
                      <a:r>
                        <a:rPr lang="en-GB" sz="1800" dirty="0" smtClean="0"/>
                        <a:t>4</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a:t>
                      </a:r>
                      <a:r>
                        <a:rPr lang="en-GB" sz="1800" b="0" dirty="0" err="1" smtClean="0"/>
                        <a:t>Tienes</a:t>
                      </a:r>
                      <a:r>
                        <a:rPr lang="en-GB" sz="1800" b="0" dirty="0" smtClean="0"/>
                        <a:t> </a:t>
                      </a:r>
                      <a:r>
                        <a:rPr lang="en-GB" sz="1800" b="0" dirty="0" err="1" smtClean="0"/>
                        <a:t>una</a:t>
                      </a:r>
                      <a:r>
                        <a:rPr lang="en-GB" sz="1800" b="0" dirty="0" smtClean="0"/>
                        <a:t> __________ </a:t>
                      </a:r>
                      <a:r>
                        <a:rPr lang="en-GB" sz="1800" b="0" dirty="0" err="1" smtClean="0"/>
                        <a:t>preferida</a:t>
                      </a:r>
                      <a:r>
                        <a:rPr lang="en-GB" sz="1800" b="0" dirty="0" smtClean="0"/>
                        <a:t>? </a:t>
                      </a:r>
                      <a:r>
                        <a:rPr lang="en-GB" sz="1600" b="0" i="1" dirty="0" smtClean="0"/>
                        <a:t>(Do you have a favourite shop?</a:t>
                      </a:r>
                      <a:r>
                        <a:rPr lang="en-GB" sz="1600" b="0" i="1" baseline="0" dirty="0" smtClean="0"/>
                        <a:t>)</a:t>
                      </a:r>
                      <a:endParaRPr lang="en-GB" sz="2400" b="0" i="1" dirty="0" smtClean="0"/>
                    </a:p>
                  </a:txBody>
                  <a:tcPr/>
                </a:tc>
              </a:tr>
              <a:tr h="509076">
                <a:tc>
                  <a:txBody>
                    <a:bodyPr/>
                    <a:lstStyle/>
                    <a:p>
                      <a:pPr algn="ctr"/>
                      <a:r>
                        <a:rPr lang="en-GB" sz="1800" dirty="0" smtClean="0"/>
                        <a:t>5</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¿Hay o_______ c____________ </a:t>
                      </a:r>
                      <a:r>
                        <a:rPr lang="en-GB" sz="1800" b="0" dirty="0" err="1" smtClean="0"/>
                        <a:t>que</a:t>
                      </a:r>
                      <a:r>
                        <a:rPr lang="en-GB" sz="1800" b="0" dirty="0" smtClean="0"/>
                        <a:t> </a:t>
                      </a:r>
                      <a:r>
                        <a:rPr lang="en-GB" sz="1800" b="0" dirty="0" err="1" smtClean="0"/>
                        <a:t>te</a:t>
                      </a:r>
                      <a:r>
                        <a:rPr lang="en-GB" sz="1800" b="0" dirty="0" smtClean="0"/>
                        <a:t> </a:t>
                      </a:r>
                      <a:r>
                        <a:rPr lang="en-GB" sz="1800" b="0" dirty="0" err="1" smtClean="0"/>
                        <a:t>gustan</a:t>
                      </a:r>
                      <a:r>
                        <a:rPr lang="en-GB" sz="1800" b="0" dirty="0" smtClean="0"/>
                        <a:t> </a:t>
                      </a:r>
                      <a:r>
                        <a:rPr lang="en-GB" sz="1800" b="0" dirty="0" err="1" smtClean="0"/>
                        <a:t>hacer</a:t>
                      </a:r>
                      <a:r>
                        <a:rPr lang="en-GB" sz="1800" b="0" dirty="0" smtClean="0"/>
                        <a:t>? </a:t>
                      </a:r>
                      <a:br>
                        <a:rPr lang="en-GB" sz="1800" b="0" dirty="0" smtClean="0"/>
                      </a:br>
                      <a:r>
                        <a:rPr lang="en-GB" sz="1600" b="0" i="1" dirty="0" smtClean="0"/>
                        <a:t>(Are there other</a:t>
                      </a:r>
                      <a:r>
                        <a:rPr lang="en-GB" sz="1600" b="0" i="1" baseline="0" dirty="0" smtClean="0"/>
                        <a:t> things you like doing?)</a:t>
                      </a:r>
                      <a:endParaRPr lang="en-GB" sz="1600" b="0" dirty="0"/>
                    </a:p>
                  </a:txBody>
                  <a:tcPr/>
                </a:tc>
              </a:tr>
              <a:tr h="534530">
                <a:tc>
                  <a:txBody>
                    <a:bodyPr/>
                    <a:lstStyle/>
                    <a:p>
                      <a:pPr algn="ctr"/>
                      <a:r>
                        <a:rPr lang="en-GB" sz="1800" dirty="0" smtClean="0"/>
                        <a:t>6</a:t>
                      </a:r>
                      <a:endParaRPr lang="en-GB" sz="1800" dirty="0"/>
                    </a:p>
                  </a:txBody>
                  <a:tcPr/>
                </a:tc>
                <a:tc>
                  <a:txBody>
                    <a:bodyPr/>
                    <a:lstStyle/>
                    <a:p>
                      <a:r>
                        <a:rPr lang="en-GB" sz="1800" b="0" dirty="0" smtClean="0"/>
                        <a:t>¿</a:t>
                      </a:r>
                      <a:r>
                        <a:rPr lang="en-GB" sz="1800" b="0" dirty="0" err="1" smtClean="0"/>
                        <a:t>Qué</a:t>
                      </a:r>
                      <a:r>
                        <a:rPr lang="en-GB" sz="1800" b="0" dirty="0" smtClean="0"/>
                        <a:t> h____________</a:t>
                      </a:r>
                      <a:r>
                        <a:rPr lang="en-GB" sz="1800" b="0" baseline="0" dirty="0" smtClean="0"/>
                        <a:t> el fin de </a:t>
                      </a:r>
                      <a:r>
                        <a:rPr lang="en-GB" sz="1800" b="0" baseline="0" dirty="0" err="1" smtClean="0"/>
                        <a:t>semana</a:t>
                      </a:r>
                      <a:r>
                        <a:rPr lang="en-GB" sz="1800" b="0" baseline="0" dirty="0" smtClean="0"/>
                        <a:t> p____________? </a:t>
                      </a:r>
                      <a:br>
                        <a:rPr lang="en-GB" sz="1800" b="0" baseline="0" dirty="0" smtClean="0"/>
                      </a:br>
                      <a:r>
                        <a:rPr lang="en-GB" sz="1800" b="0" i="1" baseline="0" dirty="0" smtClean="0"/>
                        <a:t>(What did you do last weekend?</a:t>
                      </a:r>
                      <a:endParaRPr lang="en-GB" sz="1800" b="0" i="1" dirty="0"/>
                    </a:p>
                  </a:txBody>
                  <a:tcPr/>
                </a:tc>
              </a:tr>
              <a:tr h="389784">
                <a:tc>
                  <a:txBody>
                    <a:bodyPr/>
                    <a:lstStyle/>
                    <a:p>
                      <a:pPr algn="ctr"/>
                      <a:r>
                        <a:rPr lang="en-GB" sz="1800" dirty="0" smtClean="0"/>
                        <a:t>7</a:t>
                      </a:r>
                      <a:endParaRPr lang="en-GB" sz="1800" dirty="0"/>
                    </a:p>
                  </a:txBody>
                  <a:tcPr/>
                </a:tc>
                <a:tc>
                  <a:txBody>
                    <a:bodyPr/>
                    <a:lstStyle/>
                    <a:p>
                      <a:r>
                        <a:rPr lang="en-GB" sz="1800" b="0" dirty="0" smtClean="0"/>
                        <a:t>¿A____________ </a:t>
                      </a:r>
                      <a:r>
                        <a:rPr lang="en-GB" sz="1800" b="0" dirty="0" err="1" smtClean="0"/>
                        <a:t>fuiste</a:t>
                      </a:r>
                      <a:r>
                        <a:rPr lang="en-GB" sz="1800" b="0" dirty="0" smtClean="0"/>
                        <a:t>? </a:t>
                      </a:r>
                      <a:r>
                        <a:rPr lang="en-GB" sz="1800" b="0" i="1" dirty="0" smtClean="0"/>
                        <a:t>(Where did you go?)</a:t>
                      </a:r>
                      <a:endParaRPr lang="en-GB" sz="1800" b="0" i="1" dirty="0"/>
                    </a:p>
                  </a:txBody>
                  <a:tcPr/>
                </a:tc>
              </a:tr>
              <a:tr h="534530">
                <a:tc>
                  <a:txBody>
                    <a:bodyPr/>
                    <a:lstStyle/>
                    <a:p>
                      <a:pPr algn="ctr"/>
                      <a:r>
                        <a:rPr lang="en-GB" sz="1800" dirty="0" smtClean="0"/>
                        <a:t>8</a:t>
                      </a:r>
                      <a:endParaRPr lang="en-GB" sz="1800" dirty="0"/>
                    </a:p>
                  </a:txBody>
                  <a:tcPr/>
                </a:tc>
                <a:tc>
                  <a:txBody>
                    <a:bodyPr/>
                    <a:lstStyle/>
                    <a:p>
                      <a:r>
                        <a:rPr lang="en-GB" sz="1800" b="0" dirty="0" smtClean="0"/>
                        <a:t>¿</a:t>
                      </a:r>
                      <a:r>
                        <a:rPr lang="en-GB" sz="1800" b="0" dirty="0" err="1" smtClean="0"/>
                        <a:t>Qué</a:t>
                      </a:r>
                      <a:r>
                        <a:rPr lang="en-GB" sz="1800" b="0" dirty="0" smtClean="0"/>
                        <a:t> p__________ </a:t>
                      </a:r>
                      <a:r>
                        <a:rPr lang="en-GB" sz="1800" b="0" dirty="0" err="1" smtClean="0"/>
                        <a:t>tienes</a:t>
                      </a:r>
                      <a:r>
                        <a:rPr lang="en-GB" sz="1800" b="0" dirty="0" smtClean="0"/>
                        <a:t> </a:t>
                      </a:r>
                      <a:r>
                        <a:rPr lang="en-GB" sz="1800" b="0" dirty="0" err="1" smtClean="0"/>
                        <a:t>para</a:t>
                      </a:r>
                      <a:r>
                        <a:rPr lang="en-GB" sz="1800" b="0" dirty="0" smtClean="0"/>
                        <a:t> el p__________ f__ de s________? </a:t>
                      </a:r>
                      <a:br>
                        <a:rPr lang="en-GB" sz="1800" b="0" dirty="0" smtClean="0"/>
                      </a:br>
                      <a:r>
                        <a:rPr lang="en-GB" sz="1800" b="0" i="1" dirty="0" smtClean="0"/>
                        <a:t>(What are</a:t>
                      </a:r>
                      <a:r>
                        <a:rPr lang="en-GB" sz="1800" b="0" i="1" baseline="0" dirty="0" smtClean="0"/>
                        <a:t> you planning to do next weekend?)</a:t>
                      </a:r>
                      <a:endParaRPr lang="en-GB" sz="1800" b="0" i="1" dirty="0"/>
                    </a:p>
                  </a:txBody>
                  <a:tcPr/>
                </a:tc>
              </a:tr>
              <a:tr h="534530">
                <a:tc>
                  <a:txBody>
                    <a:bodyPr/>
                    <a:lstStyle/>
                    <a:p>
                      <a:pPr algn="ctr"/>
                      <a:r>
                        <a:rPr lang="en-GB" sz="1800" dirty="0" smtClean="0"/>
                        <a:t>9</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Y </a:t>
                      </a:r>
                      <a:r>
                        <a:rPr lang="en-GB" sz="1800" b="0" dirty="0" err="1" smtClean="0"/>
                        <a:t>tu</a:t>
                      </a:r>
                      <a:r>
                        <a:rPr lang="en-GB" sz="1800" b="0" dirty="0" smtClean="0"/>
                        <a:t> </a:t>
                      </a:r>
                      <a:r>
                        <a:rPr lang="en-GB" sz="1800" b="0" dirty="0" err="1" smtClean="0"/>
                        <a:t>programa</a:t>
                      </a:r>
                      <a:r>
                        <a:rPr lang="en-GB" sz="1800" b="0" dirty="0" smtClean="0"/>
                        <a:t> </a:t>
                      </a:r>
                      <a:r>
                        <a:rPr lang="en-GB" sz="1800" b="0" dirty="0" err="1" smtClean="0"/>
                        <a:t>favorito</a:t>
                      </a:r>
                      <a:r>
                        <a:rPr lang="en-GB" sz="1800" b="0" dirty="0" smtClean="0"/>
                        <a:t>, ¿d__________</a:t>
                      </a:r>
                      <a:r>
                        <a:rPr lang="en-GB" sz="1800" b="0" baseline="0" dirty="0" smtClean="0"/>
                        <a:t> </a:t>
                      </a:r>
                      <a:r>
                        <a:rPr lang="en-GB" sz="1800" b="0" baseline="0" dirty="0" err="1" smtClean="0"/>
                        <a:t>tiene</a:t>
                      </a:r>
                      <a:r>
                        <a:rPr lang="en-GB" sz="1800" b="0" baseline="0" dirty="0" smtClean="0"/>
                        <a:t> l_________? </a:t>
                      </a:r>
                      <a:br>
                        <a:rPr lang="en-GB" sz="1800" b="0" baseline="0" dirty="0" smtClean="0"/>
                      </a:br>
                      <a:r>
                        <a:rPr lang="en-GB" sz="1800" b="0" i="1" dirty="0" smtClean="0"/>
                        <a:t>(Your favourite</a:t>
                      </a:r>
                      <a:r>
                        <a:rPr lang="en-GB" sz="1800" b="0" i="1" baseline="0" dirty="0" smtClean="0"/>
                        <a:t> programme, where is it set?)</a:t>
                      </a:r>
                      <a:endParaRPr lang="en-GB" sz="1800" b="0" i="1" dirty="0" smtClean="0"/>
                    </a:p>
                  </a:txBody>
                  <a:tcPr/>
                </a:tc>
              </a:tr>
              <a:tr h="389784">
                <a:tc>
                  <a:txBody>
                    <a:bodyPr/>
                    <a:lstStyle/>
                    <a:p>
                      <a:pPr algn="ctr"/>
                      <a:r>
                        <a:rPr lang="en-GB" sz="1800" dirty="0" smtClean="0"/>
                        <a:t>10</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¿De </a:t>
                      </a:r>
                      <a:r>
                        <a:rPr lang="en-GB" sz="1800" b="0" dirty="0" err="1" smtClean="0"/>
                        <a:t>qué</a:t>
                      </a:r>
                      <a:r>
                        <a:rPr lang="en-GB" sz="1800" b="0" dirty="0" smtClean="0"/>
                        <a:t> t___________? </a:t>
                      </a:r>
                      <a:r>
                        <a:rPr lang="en-GB" sz="1800" b="0" i="1" dirty="0" smtClean="0"/>
                        <a:t>(What’s it about?)</a:t>
                      </a:r>
                    </a:p>
                  </a:txBody>
                  <a:tcPr/>
                </a:tc>
              </a:tr>
              <a:tr h="389784">
                <a:tc>
                  <a:txBody>
                    <a:bodyPr/>
                    <a:lstStyle/>
                    <a:p>
                      <a:pPr algn="ctr"/>
                      <a:r>
                        <a:rPr lang="en-GB" sz="1800" dirty="0" smtClean="0"/>
                        <a:t>11</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a:t>
                      </a:r>
                      <a:r>
                        <a:rPr lang="en-GB" sz="1800" b="0" dirty="0" err="1" smtClean="0"/>
                        <a:t>Te</a:t>
                      </a:r>
                      <a:r>
                        <a:rPr lang="en-GB" sz="1800" b="0" dirty="0" smtClean="0"/>
                        <a:t> g_____________ los </a:t>
                      </a:r>
                      <a:r>
                        <a:rPr lang="en-GB" sz="1800" b="0" dirty="0" err="1" smtClean="0"/>
                        <a:t>medios</a:t>
                      </a:r>
                      <a:r>
                        <a:rPr lang="en-GB" sz="1800" b="0" dirty="0" smtClean="0"/>
                        <a:t> s___________? </a:t>
                      </a:r>
                      <a:r>
                        <a:rPr lang="en-GB" sz="1800" b="0" i="1" dirty="0" smtClean="0"/>
                        <a:t>(Do you like social media?)</a:t>
                      </a:r>
                    </a:p>
                  </a:txBody>
                  <a:tcPr/>
                </a:tc>
              </a:tr>
              <a:tr h="534530">
                <a:tc>
                  <a:txBody>
                    <a:bodyPr/>
                    <a:lstStyle/>
                    <a:p>
                      <a:pPr algn="ctr"/>
                      <a:r>
                        <a:rPr lang="en-GB" sz="1800" dirty="0" smtClean="0"/>
                        <a:t>12</a:t>
                      </a:r>
                      <a:endParaRPr lang="en-GB" sz="1800" dirty="0"/>
                    </a:p>
                  </a:txBody>
                  <a:tcPr/>
                </a:tc>
                <a:tc>
                  <a:txBody>
                    <a:bodyPr/>
                    <a:lstStyle/>
                    <a:p>
                      <a:r>
                        <a:rPr lang="en-GB" sz="1800" b="0" dirty="0" smtClean="0"/>
                        <a:t>¿</a:t>
                      </a:r>
                      <a:r>
                        <a:rPr lang="en-GB" sz="1800" b="0" dirty="0" err="1" smtClean="0"/>
                        <a:t>Te</a:t>
                      </a:r>
                      <a:r>
                        <a:rPr lang="en-GB" sz="1800" b="0" dirty="0" smtClean="0"/>
                        <a:t> </a:t>
                      </a:r>
                      <a:r>
                        <a:rPr lang="en-GB" sz="1800" b="0" dirty="0" err="1" smtClean="0"/>
                        <a:t>gustaría</a:t>
                      </a:r>
                      <a:r>
                        <a:rPr lang="en-GB" sz="1800" b="0" dirty="0" smtClean="0"/>
                        <a:t> p___________ </a:t>
                      </a:r>
                      <a:r>
                        <a:rPr lang="en-GB" sz="1800" b="0" dirty="0" err="1" smtClean="0"/>
                        <a:t>algún</a:t>
                      </a:r>
                      <a:r>
                        <a:rPr lang="en-GB" sz="1800" b="0" dirty="0" smtClean="0"/>
                        <a:t> </a:t>
                      </a:r>
                      <a:r>
                        <a:rPr lang="en-GB" sz="1800" b="0" dirty="0" err="1" smtClean="0"/>
                        <a:t>deporte</a:t>
                      </a:r>
                      <a:r>
                        <a:rPr lang="en-GB" sz="1800" b="0" dirty="0" smtClean="0"/>
                        <a:t> o_____________? </a:t>
                      </a:r>
                      <a:br>
                        <a:rPr lang="en-GB" sz="1800" b="0" dirty="0" smtClean="0"/>
                      </a:br>
                      <a:r>
                        <a:rPr lang="en-GB" sz="1800" b="0" i="1" dirty="0" smtClean="0"/>
                        <a:t>(Would</a:t>
                      </a:r>
                      <a:r>
                        <a:rPr lang="en-GB" sz="1800" b="0" i="1" baseline="0" dirty="0" smtClean="0"/>
                        <a:t> you like to try an </a:t>
                      </a:r>
                      <a:r>
                        <a:rPr lang="en-GB" sz="1800" b="0" i="1" baseline="0" dirty="0" err="1" smtClean="0"/>
                        <a:t>olympic</a:t>
                      </a:r>
                      <a:r>
                        <a:rPr lang="en-GB" sz="1800" b="0" i="1" baseline="0" dirty="0" smtClean="0"/>
                        <a:t> sport?)</a:t>
                      </a:r>
                      <a:endParaRPr lang="en-GB" sz="1800" b="0" i="1" dirty="0"/>
                    </a:p>
                  </a:txBody>
                  <a:tcPr/>
                </a:tc>
              </a:tr>
            </a:tbl>
          </a:graphicData>
        </a:graphic>
      </p:graphicFrame>
      <p:sp>
        <p:nvSpPr>
          <p:cNvPr id="3" name="TextBox 2"/>
          <p:cNvSpPr txBox="1"/>
          <p:nvPr/>
        </p:nvSpPr>
        <p:spPr>
          <a:xfrm>
            <a:off x="2123728" y="332656"/>
            <a:ext cx="1584176" cy="400110"/>
          </a:xfrm>
          <a:prstGeom prst="rect">
            <a:avLst/>
          </a:prstGeom>
          <a:noFill/>
        </p:spPr>
        <p:txBody>
          <a:bodyPr wrap="square" rtlCol="0">
            <a:spAutoFit/>
          </a:bodyPr>
          <a:lstStyle/>
          <a:p>
            <a:r>
              <a:rPr lang="en-GB" sz="2000" b="1" dirty="0" err="1" smtClean="0">
                <a:solidFill>
                  <a:srgbClr val="0066FF"/>
                </a:solidFill>
              </a:rPr>
              <a:t>asatiempo</a:t>
            </a:r>
            <a:endParaRPr lang="en-GB" sz="2000" b="1" dirty="0">
              <a:solidFill>
                <a:srgbClr val="0066FF"/>
              </a:solidFill>
            </a:endParaRPr>
          </a:p>
        </p:txBody>
      </p:sp>
      <p:sp>
        <p:nvSpPr>
          <p:cNvPr id="4" name="TextBox 3"/>
          <p:cNvSpPr txBox="1"/>
          <p:nvPr/>
        </p:nvSpPr>
        <p:spPr>
          <a:xfrm>
            <a:off x="3779912" y="328246"/>
            <a:ext cx="1584176" cy="400110"/>
          </a:xfrm>
          <a:prstGeom prst="rect">
            <a:avLst/>
          </a:prstGeom>
          <a:noFill/>
        </p:spPr>
        <p:txBody>
          <a:bodyPr wrap="square" rtlCol="0">
            <a:spAutoFit/>
          </a:bodyPr>
          <a:lstStyle/>
          <a:p>
            <a:r>
              <a:rPr lang="en-GB" sz="2000" b="1" dirty="0" err="1" smtClean="0">
                <a:solidFill>
                  <a:srgbClr val="0066FF"/>
                </a:solidFill>
              </a:rPr>
              <a:t>referido</a:t>
            </a:r>
            <a:endParaRPr lang="en-GB" sz="2000" b="1" dirty="0">
              <a:solidFill>
                <a:srgbClr val="0066FF"/>
              </a:solidFill>
            </a:endParaRPr>
          </a:p>
        </p:txBody>
      </p:sp>
      <p:sp>
        <p:nvSpPr>
          <p:cNvPr id="5" name="TextBox 4"/>
          <p:cNvSpPr txBox="1"/>
          <p:nvPr/>
        </p:nvSpPr>
        <p:spPr>
          <a:xfrm>
            <a:off x="1115616" y="908720"/>
            <a:ext cx="1584176" cy="400110"/>
          </a:xfrm>
          <a:prstGeom prst="rect">
            <a:avLst/>
          </a:prstGeom>
          <a:noFill/>
        </p:spPr>
        <p:txBody>
          <a:bodyPr wrap="square" rtlCol="0">
            <a:spAutoFit/>
          </a:bodyPr>
          <a:lstStyle/>
          <a:p>
            <a:r>
              <a:rPr lang="en-GB" sz="2000" b="1" dirty="0" err="1" smtClean="0">
                <a:solidFill>
                  <a:srgbClr val="0066FF"/>
                </a:solidFill>
              </a:rPr>
              <a:t>uándo</a:t>
            </a:r>
            <a:endParaRPr lang="en-GB" sz="2000" b="1" dirty="0">
              <a:solidFill>
                <a:srgbClr val="0066FF"/>
              </a:solidFill>
            </a:endParaRPr>
          </a:p>
        </p:txBody>
      </p:sp>
      <p:sp>
        <p:nvSpPr>
          <p:cNvPr id="6" name="TextBox 5"/>
          <p:cNvSpPr txBox="1"/>
          <p:nvPr/>
        </p:nvSpPr>
        <p:spPr>
          <a:xfrm>
            <a:off x="1187624" y="1268760"/>
            <a:ext cx="1584176" cy="400110"/>
          </a:xfrm>
          <a:prstGeom prst="rect">
            <a:avLst/>
          </a:prstGeom>
          <a:noFill/>
        </p:spPr>
        <p:txBody>
          <a:bodyPr wrap="square" rtlCol="0">
            <a:spAutoFit/>
          </a:bodyPr>
          <a:lstStyle/>
          <a:p>
            <a:r>
              <a:rPr lang="en-GB" sz="2000" b="1" dirty="0" err="1" smtClean="0">
                <a:solidFill>
                  <a:srgbClr val="0066FF"/>
                </a:solidFill>
              </a:rPr>
              <a:t>dmiras</a:t>
            </a:r>
            <a:endParaRPr lang="en-GB" sz="2000" b="1" dirty="0">
              <a:solidFill>
                <a:srgbClr val="0066FF"/>
              </a:solidFill>
            </a:endParaRPr>
          </a:p>
        </p:txBody>
      </p:sp>
      <p:sp>
        <p:nvSpPr>
          <p:cNvPr id="7" name="TextBox 6"/>
          <p:cNvSpPr txBox="1"/>
          <p:nvPr/>
        </p:nvSpPr>
        <p:spPr>
          <a:xfrm>
            <a:off x="2195736" y="1700953"/>
            <a:ext cx="1584176" cy="400110"/>
          </a:xfrm>
          <a:prstGeom prst="rect">
            <a:avLst/>
          </a:prstGeom>
          <a:noFill/>
        </p:spPr>
        <p:txBody>
          <a:bodyPr wrap="square" rtlCol="0">
            <a:spAutoFit/>
          </a:bodyPr>
          <a:lstStyle/>
          <a:p>
            <a:r>
              <a:rPr lang="en-GB" sz="2000" b="1" dirty="0" err="1" smtClean="0">
                <a:solidFill>
                  <a:srgbClr val="0066FF"/>
                </a:solidFill>
              </a:rPr>
              <a:t>tienda</a:t>
            </a:r>
            <a:endParaRPr lang="en-GB" sz="2000" b="1" dirty="0">
              <a:solidFill>
                <a:srgbClr val="0066FF"/>
              </a:solidFill>
            </a:endParaRPr>
          </a:p>
        </p:txBody>
      </p:sp>
      <p:sp>
        <p:nvSpPr>
          <p:cNvPr id="8" name="TextBox 7"/>
          <p:cNvSpPr txBox="1"/>
          <p:nvPr/>
        </p:nvSpPr>
        <p:spPr>
          <a:xfrm>
            <a:off x="1547664" y="2060848"/>
            <a:ext cx="1584176" cy="400110"/>
          </a:xfrm>
          <a:prstGeom prst="rect">
            <a:avLst/>
          </a:prstGeom>
          <a:noFill/>
        </p:spPr>
        <p:txBody>
          <a:bodyPr wrap="square" rtlCol="0">
            <a:spAutoFit/>
          </a:bodyPr>
          <a:lstStyle/>
          <a:p>
            <a:r>
              <a:rPr lang="en-GB" sz="2000" b="1" dirty="0" err="1" smtClean="0">
                <a:solidFill>
                  <a:srgbClr val="0066FF"/>
                </a:solidFill>
              </a:rPr>
              <a:t>tras</a:t>
            </a:r>
            <a:endParaRPr lang="en-GB" sz="2000" b="1" dirty="0">
              <a:solidFill>
                <a:srgbClr val="0066FF"/>
              </a:solidFill>
            </a:endParaRPr>
          </a:p>
        </p:txBody>
      </p:sp>
      <p:sp>
        <p:nvSpPr>
          <p:cNvPr id="9" name="TextBox 8"/>
          <p:cNvSpPr txBox="1"/>
          <p:nvPr/>
        </p:nvSpPr>
        <p:spPr>
          <a:xfrm>
            <a:off x="2555776" y="2060848"/>
            <a:ext cx="1584176" cy="400110"/>
          </a:xfrm>
          <a:prstGeom prst="rect">
            <a:avLst/>
          </a:prstGeom>
          <a:noFill/>
        </p:spPr>
        <p:txBody>
          <a:bodyPr wrap="square" rtlCol="0">
            <a:spAutoFit/>
          </a:bodyPr>
          <a:lstStyle/>
          <a:p>
            <a:r>
              <a:rPr lang="en-GB" sz="2000" b="1" dirty="0" err="1" smtClean="0">
                <a:solidFill>
                  <a:srgbClr val="0066FF"/>
                </a:solidFill>
              </a:rPr>
              <a:t>osas</a:t>
            </a:r>
            <a:endParaRPr lang="en-GB" sz="2000" b="1" dirty="0">
              <a:solidFill>
                <a:srgbClr val="0066FF"/>
              </a:solidFill>
            </a:endParaRPr>
          </a:p>
        </p:txBody>
      </p:sp>
      <p:sp>
        <p:nvSpPr>
          <p:cNvPr id="10" name="TextBox 9"/>
          <p:cNvSpPr txBox="1"/>
          <p:nvPr/>
        </p:nvSpPr>
        <p:spPr>
          <a:xfrm>
            <a:off x="1619672" y="2699628"/>
            <a:ext cx="1584176" cy="400110"/>
          </a:xfrm>
          <a:prstGeom prst="rect">
            <a:avLst/>
          </a:prstGeom>
          <a:noFill/>
        </p:spPr>
        <p:txBody>
          <a:bodyPr wrap="square" rtlCol="0">
            <a:spAutoFit/>
          </a:bodyPr>
          <a:lstStyle/>
          <a:p>
            <a:r>
              <a:rPr lang="en-GB" sz="2000" b="1" dirty="0" err="1" smtClean="0">
                <a:solidFill>
                  <a:srgbClr val="0066FF"/>
                </a:solidFill>
              </a:rPr>
              <a:t>iciste</a:t>
            </a:r>
            <a:endParaRPr lang="en-GB" sz="2000" b="1" dirty="0">
              <a:solidFill>
                <a:srgbClr val="0066FF"/>
              </a:solidFill>
            </a:endParaRPr>
          </a:p>
        </p:txBody>
      </p:sp>
      <p:sp>
        <p:nvSpPr>
          <p:cNvPr id="11" name="TextBox 10"/>
          <p:cNvSpPr txBox="1"/>
          <p:nvPr/>
        </p:nvSpPr>
        <p:spPr>
          <a:xfrm>
            <a:off x="4716016" y="2708920"/>
            <a:ext cx="1584176" cy="400110"/>
          </a:xfrm>
          <a:prstGeom prst="rect">
            <a:avLst/>
          </a:prstGeom>
          <a:noFill/>
        </p:spPr>
        <p:txBody>
          <a:bodyPr wrap="square" rtlCol="0">
            <a:spAutoFit/>
          </a:bodyPr>
          <a:lstStyle/>
          <a:p>
            <a:r>
              <a:rPr lang="en-GB" sz="2000" b="1" dirty="0" err="1" smtClean="0">
                <a:solidFill>
                  <a:srgbClr val="0066FF"/>
                </a:solidFill>
              </a:rPr>
              <a:t>asado</a:t>
            </a:r>
            <a:endParaRPr lang="en-GB" sz="2000" b="1" dirty="0">
              <a:solidFill>
                <a:srgbClr val="0066FF"/>
              </a:solidFill>
            </a:endParaRPr>
          </a:p>
        </p:txBody>
      </p:sp>
      <p:sp>
        <p:nvSpPr>
          <p:cNvPr id="12" name="TextBox 11"/>
          <p:cNvSpPr txBox="1"/>
          <p:nvPr/>
        </p:nvSpPr>
        <p:spPr>
          <a:xfrm>
            <a:off x="1167408" y="3356992"/>
            <a:ext cx="1584176" cy="400110"/>
          </a:xfrm>
          <a:prstGeom prst="rect">
            <a:avLst/>
          </a:prstGeom>
          <a:noFill/>
        </p:spPr>
        <p:txBody>
          <a:bodyPr wrap="square" rtlCol="0">
            <a:spAutoFit/>
          </a:bodyPr>
          <a:lstStyle/>
          <a:p>
            <a:r>
              <a:rPr lang="en-GB" sz="2000" b="1" dirty="0" err="1" smtClean="0">
                <a:solidFill>
                  <a:srgbClr val="0066FF"/>
                </a:solidFill>
              </a:rPr>
              <a:t>dónde</a:t>
            </a:r>
            <a:endParaRPr lang="en-GB" sz="2000" b="1" dirty="0">
              <a:solidFill>
                <a:srgbClr val="0066FF"/>
              </a:solidFill>
            </a:endParaRPr>
          </a:p>
        </p:txBody>
      </p:sp>
      <p:sp>
        <p:nvSpPr>
          <p:cNvPr id="13" name="TextBox 12"/>
          <p:cNvSpPr txBox="1"/>
          <p:nvPr/>
        </p:nvSpPr>
        <p:spPr>
          <a:xfrm>
            <a:off x="1547664" y="3717032"/>
            <a:ext cx="1584176" cy="400110"/>
          </a:xfrm>
          <a:prstGeom prst="rect">
            <a:avLst/>
          </a:prstGeom>
          <a:noFill/>
        </p:spPr>
        <p:txBody>
          <a:bodyPr wrap="square" rtlCol="0">
            <a:spAutoFit/>
          </a:bodyPr>
          <a:lstStyle/>
          <a:p>
            <a:r>
              <a:rPr lang="en-GB" sz="2000" b="1" dirty="0" smtClean="0">
                <a:solidFill>
                  <a:srgbClr val="0066FF"/>
                </a:solidFill>
              </a:rPr>
              <a:t>lanes</a:t>
            </a:r>
            <a:endParaRPr lang="en-GB" sz="2000" b="1" dirty="0">
              <a:solidFill>
                <a:srgbClr val="0066FF"/>
              </a:solidFill>
            </a:endParaRPr>
          </a:p>
        </p:txBody>
      </p:sp>
      <p:sp>
        <p:nvSpPr>
          <p:cNvPr id="14" name="TextBox 13"/>
          <p:cNvSpPr txBox="1"/>
          <p:nvPr/>
        </p:nvSpPr>
        <p:spPr>
          <a:xfrm>
            <a:off x="4175745" y="3717032"/>
            <a:ext cx="1584176" cy="400110"/>
          </a:xfrm>
          <a:prstGeom prst="rect">
            <a:avLst/>
          </a:prstGeom>
          <a:noFill/>
        </p:spPr>
        <p:txBody>
          <a:bodyPr wrap="square" rtlCol="0">
            <a:spAutoFit/>
          </a:bodyPr>
          <a:lstStyle/>
          <a:p>
            <a:r>
              <a:rPr lang="en-GB" sz="2000" b="1" dirty="0" err="1" smtClean="0">
                <a:solidFill>
                  <a:srgbClr val="0066FF"/>
                </a:solidFill>
              </a:rPr>
              <a:t>róximo</a:t>
            </a:r>
            <a:endParaRPr lang="en-GB" sz="2000" b="1" dirty="0">
              <a:solidFill>
                <a:srgbClr val="0066FF"/>
              </a:solidFill>
            </a:endParaRPr>
          </a:p>
        </p:txBody>
      </p:sp>
      <p:sp>
        <p:nvSpPr>
          <p:cNvPr id="15" name="TextBox 14"/>
          <p:cNvSpPr txBox="1"/>
          <p:nvPr/>
        </p:nvSpPr>
        <p:spPr>
          <a:xfrm>
            <a:off x="5436096" y="3717032"/>
            <a:ext cx="1584176" cy="400110"/>
          </a:xfrm>
          <a:prstGeom prst="rect">
            <a:avLst/>
          </a:prstGeom>
          <a:noFill/>
        </p:spPr>
        <p:txBody>
          <a:bodyPr wrap="square" rtlCol="0">
            <a:spAutoFit/>
          </a:bodyPr>
          <a:lstStyle/>
          <a:p>
            <a:r>
              <a:rPr lang="en-GB" sz="2000" b="1" dirty="0" smtClean="0">
                <a:solidFill>
                  <a:srgbClr val="0066FF"/>
                </a:solidFill>
              </a:rPr>
              <a:t>in</a:t>
            </a:r>
            <a:endParaRPr lang="en-GB" sz="2000" b="1" dirty="0">
              <a:solidFill>
                <a:srgbClr val="0066FF"/>
              </a:solidFill>
            </a:endParaRPr>
          </a:p>
        </p:txBody>
      </p:sp>
      <p:sp>
        <p:nvSpPr>
          <p:cNvPr id="16" name="TextBox 15"/>
          <p:cNvSpPr txBox="1"/>
          <p:nvPr/>
        </p:nvSpPr>
        <p:spPr>
          <a:xfrm>
            <a:off x="6084168" y="3717032"/>
            <a:ext cx="1584176" cy="400110"/>
          </a:xfrm>
          <a:prstGeom prst="rect">
            <a:avLst/>
          </a:prstGeom>
          <a:noFill/>
        </p:spPr>
        <p:txBody>
          <a:bodyPr wrap="square" rtlCol="0">
            <a:spAutoFit/>
          </a:bodyPr>
          <a:lstStyle/>
          <a:p>
            <a:r>
              <a:rPr lang="en-GB" sz="2000" b="1" dirty="0" err="1" smtClean="0">
                <a:solidFill>
                  <a:srgbClr val="0066FF"/>
                </a:solidFill>
              </a:rPr>
              <a:t>emana</a:t>
            </a:r>
            <a:endParaRPr lang="en-GB" sz="2000" b="1" dirty="0">
              <a:solidFill>
                <a:srgbClr val="0066FF"/>
              </a:solidFill>
            </a:endParaRPr>
          </a:p>
        </p:txBody>
      </p:sp>
      <p:sp>
        <p:nvSpPr>
          <p:cNvPr id="17" name="TextBox 16"/>
          <p:cNvSpPr txBox="1"/>
          <p:nvPr/>
        </p:nvSpPr>
        <p:spPr>
          <a:xfrm>
            <a:off x="3347864" y="4365104"/>
            <a:ext cx="1584176" cy="400110"/>
          </a:xfrm>
          <a:prstGeom prst="rect">
            <a:avLst/>
          </a:prstGeom>
          <a:noFill/>
        </p:spPr>
        <p:txBody>
          <a:bodyPr wrap="square" rtlCol="0">
            <a:spAutoFit/>
          </a:bodyPr>
          <a:lstStyle/>
          <a:p>
            <a:r>
              <a:rPr lang="en-GB" sz="2000" b="1" dirty="0" err="1" smtClean="0">
                <a:solidFill>
                  <a:srgbClr val="0066FF"/>
                </a:solidFill>
              </a:rPr>
              <a:t>ónde</a:t>
            </a:r>
            <a:endParaRPr lang="en-GB" sz="2000" b="1" dirty="0">
              <a:solidFill>
                <a:srgbClr val="0066FF"/>
              </a:solidFill>
            </a:endParaRPr>
          </a:p>
        </p:txBody>
      </p:sp>
      <p:sp>
        <p:nvSpPr>
          <p:cNvPr id="18" name="TextBox 17"/>
          <p:cNvSpPr txBox="1"/>
          <p:nvPr/>
        </p:nvSpPr>
        <p:spPr>
          <a:xfrm>
            <a:off x="5076056" y="4365104"/>
            <a:ext cx="1584176" cy="400110"/>
          </a:xfrm>
          <a:prstGeom prst="rect">
            <a:avLst/>
          </a:prstGeom>
          <a:noFill/>
        </p:spPr>
        <p:txBody>
          <a:bodyPr wrap="square" rtlCol="0">
            <a:spAutoFit/>
          </a:bodyPr>
          <a:lstStyle/>
          <a:p>
            <a:r>
              <a:rPr lang="en-GB" sz="2000" b="1" dirty="0" err="1" smtClean="0">
                <a:solidFill>
                  <a:srgbClr val="0066FF"/>
                </a:solidFill>
              </a:rPr>
              <a:t>ugar</a:t>
            </a:r>
            <a:endParaRPr lang="en-GB" sz="2000" b="1" dirty="0">
              <a:solidFill>
                <a:srgbClr val="0066FF"/>
              </a:solidFill>
            </a:endParaRPr>
          </a:p>
        </p:txBody>
      </p:sp>
      <p:sp>
        <p:nvSpPr>
          <p:cNvPr id="19" name="TextBox 18"/>
          <p:cNvSpPr txBox="1"/>
          <p:nvPr/>
        </p:nvSpPr>
        <p:spPr>
          <a:xfrm>
            <a:off x="1835696" y="5013176"/>
            <a:ext cx="1584176" cy="400110"/>
          </a:xfrm>
          <a:prstGeom prst="rect">
            <a:avLst/>
          </a:prstGeom>
          <a:noFill/>
        </p:spPr>
        <p:txBody>
          <a:bodyPr wrap="square" rtlCol="0">
            <a:spAutoFit/>
          </a:bodyPr>
          <a:lstStyle/>
          <a:p>
            <a:r>
              <a:rPr lang="en-GB" sz="2000" b="1" dirty="0" smtClean="0">
                <a:solidFill>
                  <a:srgbClr val="0066FF"/>
                </a:solidFill>
              </a:rPr>
              <a:t>rata</a:t>
            </a:r>
            <a:endParaRPr lang="en-GB" sz="2000" b="1" dirty="0">
              <a:solidFill>
                <a:srgbClr val="0066FF"/>
              </a:solidFill>
            </a:endParaRPr>
          </a:p>
        </p:txBody>
      </p:sp>
      <p:sp>
        <p:nvSpPr>
          <p:cNvPr id="20" name="TextBox 19"/>
          <p:cNvSpPr txBox="1"/>
          <p:nvPr/>
        </p:nvSpPr>
        <p:spPr>
          <a:xfrm>
            <a:off x="1475656" y="5413286"/>
            <a:ext cx="1584176" cy="400110"/>
          </a:xfrm>
          <a:prstGeom prst="rect">
            <a:avLst/>
          </a:prstGeom>
          <a:noFill/>
        </p:spPr>
        <p:txBody>
          <a:bodyPr wrap="square" rtlCol="0">
            <a:spAutoFit/>
          </a:bodyPr>
          <a:lstStyle/>
          <a:p>
            <a:r>
              <a:rPr lang="en-GB" sz="2000" b="1" dirty="0" err="1" smtClean="0">
                <a:solidFill>
                  <a:srgbClr val="0066FF"/>
                </a:solidFill>
              </a:rPr>
              <a:t>ustan</a:t>
            </a:r>
            <a:endParaRPr lang="en-GB" sz="2000" b="1" dirty="0">
              <a:solidFill>
                <a:srgbClr val="0066FF"/>
              </a:solidFill>
            </a:endParaRPr>
          </a:p>
        </p:txBody>
      </p:sp>
      <p:sp>
        <p:nvSpPr>
          <p:cNvPr id="21" name="TextBox 20"/>
          <p:cNvSpPr txBox="1"/>
          <p:nvPr/>
        </p:nvSpPr>
        <p:spPr>
          <a:xfrm>
            <a:off x="4110608" y="5373216"/>
            <a:ext cx="1584176" cy="400110"/>
          </a:xfrm>
          <a:prstGeom prst="rect">
            <a:avLst/>
          </a:prstGeom>
          <a:noFill/>
        </p:spPr>
        <p:txBody>
          <a:bodyPr wrap="square" rtlCol="0">
            <a:spAutoFit/>
          </a:bodyPr>
          <a:lstStyle/>
          <a:p>
            <a:r>
              <a:rPr lang="en-GB" sz="2000" b="1" dirty="0" err="1" smtClean="0">
                <a:solidFill>
                  <a:srgbClr val="0066FF"/>
                </a:solidFill>
              </a:rPr>
              <a:t>ociales</a:t>
            </a:r>
            <a:endParaRPr lang="en-GB" sz="2000" b="1" dirty="0">
              <a:solidFill>
                <a:srgbClr val="0066FF"/>
              </a:solidFill>
            </a:endParaRPr>
          </a:p>
        </p:txBody>
      </p:sp>
      <p:sp>
        <p:nvSpPr>
          <p:cNvPr id="22" name="TextBox 21"/>
          <p:cNvSpPr txBox="1"/>
          <p:nvPr/>
        </p:nvSpPr>
        <p:spPr>
          <a:xfrm>
            <a:off x="2195736" y="5765194"/>
            <a:ext cx="1584176" cy="400110"/>
          </a:xfrm>
          <a:prstGeom prst="rect">
            <a:avLst/>
          </a:prstGeom>
          <a:noFill/>
        </p:spPr>
        <p:txBody>
          <a:bodyPr wrap="square" rtlCol="0">
            <a:spAutoFit/>
          </a:bodyPr>
          <a:lstStyle/>
          <a:p>
            <a:r>
              <a:rPr lang="en-GB" sz="2000" b="1" dirty="0" err="1" smtClean="0">
                <a:solidFill>
                  <a:srgbClr val="0066FF"/>
                </a:solidFill>
              </a:rPr>
              <a:t>robar</a:t>
            </a:r>
            <a:endParaRPr lang="en-GB" sz="2000" b="1" dirty="0">
              <a:solidFill>
                <a:srgbClr val="0066FF"/>
              </a:solidFill>
            </a:endParaRPr>
          </a:p>
        </p:txBody>
      </p:sp>
      <p:sp>
        <p:nvSpPr>
          <p:cNvPr id="23" name="TextBox 22"/>
          <p:cNvSpPr txBox="1"/>
          <p:nvPr/>
        </p:nvSpPr>
        <p:spPr>
          <a:xfrm>
            <a:off x="4932040" y="5765194"/>
            <a:ext cx="1584176" cy="400110"/>
          </a:xfrm>
          <a:prstGeom prst="rect">
            <a:avLst/>
          </a:prstGeom>
          <a:noFill/>
        </p:spPr>
        <p:txBody>
          <a:bodyPr wrap="square" rtlCol="0">
            <a:spAutoFit/>
          </a:bodyPr>
          <a:lstStyle/>
          <a:p>
            <a:r>
              <a:rPr lang="en-GB" sz="2000" b="1" dirty="0" err="1" smtClean="0">
                <a:solidFill>
                  <a:srgbClr val="0066FF"/>
                </a:solidFill>
              </a:rPr>
              <a:t>límpico</a:t>
            </a:r>
            <a:endParaRPr lang="en-GB" sz="2000" b="1" dirty="0">
              <a:solidFill>
                <a:srgbClr val="0066FF"/>
              </a:solidFill>
            </a:endParaRPr>
          </a:p>
        </p:txBody>
      </p:sp>
    </p:spTree>
    <p:extLst>
      <p:ext uri="{BB962C8B-B14F-4D97-AF65-F5344CB8AC3E}">
        <p14:creationId xmlns:p14="http://schemas.microsoft.com/office/powerpoint/2010/main" val="41104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6387998"/>
              </p:ext>
            </p:extLst>
          </p:nvPr>
        </p:nvGraphicFramePr>
        <p:xfrm>
          <a:off x="188640" y="365592"/>
          <a:ext cx="8847856" cy="6087744"/>
        </p:xfrm>
        <a:graphic>
          <a:graphicData uri="http://schemas.openxmlformats.org/drawingml/2006/table">
            <a:tbl>
              <a:tblPr firstRow="1" bandRow="1">
                <a:tableStyleId>{5940675A-B579-460E-94D1-54222C63F5DA}</a:tableStyleId>
              </a:tblPr>
              <a:tblGrid>
                <a:gridCol w="702758"/>
                <a:gridCol w="8145098"/>
              </a:tblGrid>
              <a:tr h="389784">
                <a:tc>
                  <a:txBody>
                    <a:bodyPr/>
                    <a:lstStyle/>
                    <a:p>
                      <a:pPr algn="ctr"/>
                      <a:r>
                        <a:rPr lang="en-GB" sz="1800" dirty="0" smtClean="0"/>
                        <a:t>1</a:t>
                      </a:r>
                      <a:endParaRPr lang="en-GB" sz="1800" dirty="0"/>
                    </a:p>
                  </a:txBody>
                  <a:tcPr/>
                </a:tc>
                <a:tc>
                  <a:txBody>
                    <a:bodyPr/>
                    <a:lstStyle/>
                    <a:p>
                      <a:r>
                        <a:rPr lang="en-GB" sz="1800" b="0" dirty="0" smtClean="0"/>
                        <a:t>¿</a:t>
                      </a:r>
                      <a:r>
                        <a:rPr lang="en-GB" sz="1800" b="0" dirty="0" err="1" smtClean="0"/>
                        <a:t>Cuál</a:t>
                      </a:r>
                      <a:r>
                        <a:rPr lang="en-GB" sz="1800" b="0" dirty="0" smtClean="0"/>
                        <a:t> </a:t>
                      </a:r>
                      <a:r>
                        <a:rPr lang="en-GB" sz="1800" b="0" dirty="0" err="1" smtClean="0"/>
                        <a:t>es</a:t>
                      </a:r>
                      <a:r>
                        <a:rPr lang="en-GB" sz="1800" b="0" dirty="0" smtClean="0"/>
                        <a:t> </a:t>
                      </a:r>
                      <a:r>
                        <a:rPr lang="en-GB" sz="1800" b="0" dirty="0" err="1" smtClean="0"/>
                        <a:t>tu</a:t>
                      </a:r>
                      <a:r>
                        <a:rPr lang="en-GB" sz="1800" b="0" dirty="0" smtClean="0"/>
                        <a:t> p_____________ p___________</a:t>
                      </a:r>
                      <a:r>
                        <a:rPr lang="en-GB" sz="1800" b="0" i="1" dirty="0" smtClean="0"/>
                        <a:t>?</a:t>
                      </a:r>
                      <a:br>
                        <a:rPr lang="en-GB" sz="1800" b="0" i="1" dirty="0" smtClean="0"/>
                      </a:br>
                      <a:r>
                        <a:rPr lang="en-GB" sz="1400" b="0" i="1" dirty="0" smtClean="0"/>
                        <a:t>(What</a:t>
                      </a:r>
                      <a:r>
                        <a:rPr lang="en-GB" sz="1400" b="0" i="1" baseline="0" dirty="0" smtClean="0"/>
                        <a:t> is your favourite hobby?)</a:t>
                      </a:r>
                      <a:endParaRPr lang="en-GB" sz="2000" b="0" i="1" dirty="0"/>
                    </a:p>
                  </a:txBody>
                  <a:tcPr/>
                </a:tc>
              </a:tr>
              <a:tr h="389784">
                <a:tc>
                  <a:txBody>
                    <a:bodyPr/>
                    <a:lstStyle/>
                    <a:p>
                      <a:pPr algn="ctr"/>
                      <a:r>
                        <a:rPr lang="en-GB" sz="1800" dirty="0" smtClean="0"/>
                        <a:t>2</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¿C____________</a:t>
                      </a:r>
                      <a:r>
                        <a:rPr lang="en-GB" sz="1800" b="0" baseline="0" dirty="0" smtClean="0"/>
                        <a:t> lo </a:t>
                      </a:r>
                      <a:r>
                        <a:rPr lang="en-GB" sz="1800" b="0" baseline="0" dirty="0" err="1" smtClean="0"/>
                        <a:t>empezaste</a:t>
                      </a:r>
                      <a:r>
                        <a:rPr lang="en-GB" sz="1800" b="0" baseline="0" dirty="0" smtClean="0"/>
                        <a:t>? </a:t>
                      </a:r>
                      <a:r>
                        <a:rPr lang="en-GB" sz="1800" b="0" i="1" dirty="0" smtClean="0"/>
                        <a:t>(When did you start it?</a:t>
                      </a:r>
                      <a:r>
                        <a:rPr lang="en-GB" sz="1800" b="0" i="1" baseline="0" dirty="0" smtClean="0"/>
                        <a:t>)</a:t>
                      </a:r>
                      <a:endParaRPr lang="en-GB" sz="2800" b="0" i="1" dirty="0" smtClean="0"/>
                    </a:p>
                  </a:txBody>
                  <a:tcPr/>
                </a:tc>
              </a:tr>
              <a:tr h="389784">
                <a:tc>
                  <a:txBody>
                    <a:bodyPr/>
                    <a:lstStyle/>
                    <a:p>
                      <a:pPr algn="ctr"/>
                      <a:r>
                        <a:rPr lang="en-GB" sz="1800" dirty="0" smtClean="0"/>
                        <a:t>3</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a:t>
                      </a:r>
                      <a:r>
                        <a:rPr lang="en-GB" sz="1800" baseline="0" dirty="0" smtClean="0"/>
                        <a:t>____________ a </a:t>
                      </a:r>
                      <a:r>
                        <a:rPr lang="en-GB" sz="1800" baseline="0" dirty="0" err="1" smtClean="0"/>
                        <a:t>alguien</a:t>
                      </a:r>
                      <a:r>
                        <a:rPr lang="en-GB" sz="1800" baseline="0" dirty="0" smtClean="0"/>
                        <a:t>? </a:t>
                      </a:r>
                      <a:r>
                        <a:rPr lang="en-GB" sz="1800" b="0" i="1" dirty="0" smtClean="0"/>
                        <a:t>(Do you admire anyone?</a:t>
                      </a:r>
                      <a:r>
                        <a:rPr lang="en-GB" sz="1800" b="0" i="1" baseline="0" dirty="0" smtClean="0"/>
                        <a:t>)</a:t>
                      </a:r>
                      <a:endParaRPr lang="en-GB" sz="2800" b="0" i="1" dirty="0" smtClean="0"/>
                    </a:p>
                  </a:txBody>
                  <a:tcPr/>
                </a:tc>
              </a:tr>
              <a:tr h="389784">
                <a:tc>
                  <a:txBody>
                    <a:bodyPr/>
                    <a:lstStyle/>
                    <a:p>
                      <a:pPr algn="ctr"/>
                      <a:r>
                        <a:rPr lang="en-GB" sz="1800" dirty="0" smtClean="0"/>
                        <a:t>4</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a:t>
                      </a:r>
                      <a:r>
                        <a:rPr lang="en-GB" sz="1800" b="0" dirty="0" err="1" smtClean="0"/>
                        <a:t>Tienes</a:t>
                      </a:r>
                      <a:r>
                        <a:rPr lang="en-GB" sz="1800" b="0" dirty="0" smtClean="0"/>
                        <a:t> </a:t>
                      </a:r>
                      <a:r>
                        <a:rPr lang="en-GB" sz="1800" b="0" dirty="0" err="1" smtClean="0"/>
                        <a:t>una</a:t>
                      </a:r>
                      <a:r>
                        <a:rPr lang="en-GB" sz="1800" b="0" dirty="0" smtClean="0"/>
                        <a:t> __________ </a:t>
                      </a:r>
                      <a:r>
                        <a:rPr lang="en-GB" sz="1800" b="0" dirty="0" err="1" smtClean="0"/>
                        <a:t>preferida</a:t>
                      </a:r>
                      <a:r>
                        <a:rPr lang="en-GB" sz="1800" b="0" dirty="0" smtClean="0"/>
                        <a:t>? </a:t>
                      </a:r>
                      <a:r>
                        <a:rPr lang="en-GB" sz="1600" b="0" i="1" dirty="0" smtClean="0"/>
                        <a:t>(Do you have a favourite shop?</a:t>
                      </a:r>
                      <a:r>
                        <a:rPr lang="en-GB" sz="1600" b="0" i="1" baseline="0" dirty="0" smtClean="0"/>
                        <a:t>)</a:t>
                      </a:r>
                      <a:endParaRPr lang="en-GB" sz="2400" b="0" i="1" dirty="0" smtClean="0"/>
                    </a:p>
                  </a:txBody>
                  <a:tcPr/>
                </a:tc>
              </a:tr>
              <a:tr h="509076">
                <a:tc>
                  <a:txBody>
                    <a:bodyPr/>
                    <a:lstStyle/>
                    <a:p>
                      <a:pPr algn="ctr"/>
                      <a:r>
                        <a:rPr lang="en-GB" sz="1800" dirty="0" smtClean="0"/>
                        <a:t>5</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¿Hay o_______ c____________ </a:t>
                      </a:r>
                      <a:r>
                        <a:rPr lang="en-GB" sz="1800" b="0" dirty="0" err="1" smtClean="0"/>
                        <a:t>que</a:t>
                      </a:r>
                      <a:r>
                        <a:rPr lang="en-GB" sz="1800" b="0" dirty="0" smtClean="0"/>
                        <a:t> </a:t>
                      </a:r>
                      <a:r>
                        <a:rPr lang="en-GB" sz="1800" b="0" dirty="0" err="1" smtClean="0"/>
                        <a:t>te</a:t>
                      </a:r>
                      <a:r>
                        <a:rPr lang="en-GB" sz="1800" b="0" dirty="0" smtClean="0"/>
                        <a:t> </a:t>
                      </a:r>
                      <a:r>
                        <a:rPr lang="en-GB" sz="1800" b="0" dirty="0" err="1" smtClean="0"/>
                        <a:t>gustan</a:t>
                      </a:r>
                      <a:r>
                        <a:rPr lang="en-GB" sz="1800" b="0" dirty="0" smtClean="0"/>
                        <a:t> </a:t>
                      </a:r>
                      <a:r>
                        <a:rPr lang="en-GB" sz="1800" b="0" dirty="0" err="1" smtClean="0"/>
                        <a:t>hacer</a:t>
                      </a:r>
                      <a:r>
                        <a:rPr lang="en-GB" sz="1800" b="0" dirty="0" smtClean="0"/>
                        <a:t>? </a:t>
                      </a:r>
                      <a:br>
                        <a:rPr lang="en-GB" sz="1800" b="0" dirty="0" smtClean="0"/>
                      </a:br>
                      <a:r>
                        <a:rPr lang="en-GB" sz="1600" b="0" i="1" dirty="0" smtClean="0"/>
                        <a:t>(Are there other</a:t>
                      </a:r>
                      <a:r>
                        <a:rPr lang="en-GB" sz="1600" b="0" i="1" baseline="0" dirty="0" smtClean="0"/>
                        <a:t> things you like doing?)</a:t>
                      </a:r>
                      <a:endParaRPr lang="en-GB" sz="1600" b="0" dirty="0"/>
                    </a:p>
                  </a:txBody>
                  <a:tcPr/>
                </a:tc>
              </a:tr>
              <a:tr h="534530">
                <a:tc>
                  <a:txBody>
                    <a:bodyPr/>
                    <a:lstStyle/>
                    <a:p>
                      <a:pPr algn="ctr"/>
                      <a:r>
                        <a:rPr lang="en-GB" sz="1800" dirty="0" smtClean="0"/>
                        <a:t>6</a:t>
                      </a:r>
                      <a:endParaRPr lang="en-GB" sz="1800" dirty="0"/>
                    </a:p>
                  </a:txBody>
                  <a:tcPr/>
                </a:tc>
                <a:tc>
                  <a:txBody>
                    <a:bodyPr/>
                    <a:lstStyle/>
                    <a:p>
                      <a:r>
                        <a:rPr lang="en-GB" sz="1800" b="0" dirty="0" smtClean="0"/>
                        <a:t>¿</a:t>
                      </a:r>
                      <a:r>
                        <a:rPr lang="en-GB" sz="1800" b="0" dirty="0" err="1" smtClean="0"/>
                        <a:t>Qué</a:t>
                      </a:r>
                      <a:r>
                        <a:rPr lang="en-GB" sz="1800" b="0" dirty="0" smtClean="0"/>
                        <a:t> h____________</a:t>
                      </a:r>
                      <a:r>
                        <a:rPr lang="en-GB" sz="1800" b="0" baseline="0" dirty="0" smtClean="0"/>
                        <a:t> el fin de </a:t>
                      </a:r>
                      <a:r>
                        <a:rPr lang="en-GB" sz="1800" b="0" baseline="0" dirty="0" err="1" smtClean="0"/>
                        <a:t>semana</a:t>
                      </a:r>
                      <a:r>
                        <a:rPr lang="en-GB" sz="1800" b="0" baseline="0" dirty="0" smtClean="0"/>
                        <a:t> p____________? </a:t>
                      </a:r>
                      <a:br>
                        <a:rPr lang="en-GB" sz="1800" b="0" baseline="0" dirty="0" smtClean="0"/>
                      </a:br>
                      <a:r>
                        <a:rPr lang="en-GB" sz="1800" b="0" i="1" baseline="0" dirty="0" smtClean="0"/>
                        <a:t>(What did you do last weekend?</a:t>
                      </a:r>
                      <a:endParaRPr lang="en-GB" sz="1800" b="0" i="1" dirty="0"/>
                    </a:p>
                  </a:txBody>
                  <a:tcPr/>
                </a:tc>
              </a:tr>
              <a:tr h="389784">
                <a:tc>
                  <a:txBody>
                    <a:bodyPr/>
                    <a:lstStyle/>
                    <a:p>
                      <a:pPr algn="ctr"/>
                      <a:r>
                        <a:rPr lang="en-GB" sz="1800" dirty="0" smtClean="0"/>
                        <a:t>7</a:t>
                      </a:r>
                      <a:endParaRPr lang="en-GB" sz="1800" dirty="0"/>
                    </a:p>
                  </a:txBody>
                  <a:tcPr/>
                </a:tc>
                <a:tc>
                  <a:txBody>
                    <a:bodyPr/>
                    <a:lstStyle/>
                    <a:p>
                      <a:r>
                        <a:rPr lang="en-GB" sz="1800" b="0" dirty="0" smtClean="0"/>
                        <a:t>¿A____________ </a:t>
                      </a:r>
                      <a:r>
                        <a:rPr lang="en-GB" sz="1800" b="0" dirty="0" err="1" smtClean="0"/>
                        <a:t>fuiste</a:t>
                      </a:r>
                      <a:r>
                        <a:rPr lang="en-GB" sz="1800" b="0" dirty="0" smtClean="0"/>
                        <a:t>? </a:t>
                      </a:r>
                      <a:r>
                        <a:rPr lang="en-GB" sz="1800" b="0" i="1" dirty="0" smtClean="0"/>
                        <a:t>(Where did you go?)</a:t>
                      </a:r>
                      <a:endParaRPr lang="en-GB" sz="1800" b="0" i="1" dirty="0"/>
                    </a:p>
                  </a:txBody>
                  <a:tcPr/>
                </a:tc>
              </a:tr>
              <a:tr h="534530">
                <a:tc>
                  <a:txBody>
                    <a:bodyPr/>
                    <a:lstStyle/>
                    <a:p>
                      <a:pPr algn="ctr"/>
                      <a:r>
                        <a:rPr lang="en-GB" sz="1800" dirty="0" smtClean="0"/>
                        <a:t>8</a:t>
                      </a:r>
                      <a:endParaRPr lang="en-GB" sz="1800" dirty="0"/>
                    </a:p>
                  </a:txBody>
                  <a:tcPr/>
                </a:tc>
                <a:tc>
                  <a:txBody>
                    <a:bodyPr/>
                    <a:lstStyle/>
                    <a:p>
                      <a:r>
                        <a:rPr lang="en-GB" sz="1800" b="0" dirty="0" smtClean="0"/>
                        <a:t>¿</a:t>
                      </a:r>
                      <a:r>
                        <a:rPr lang="en-GB" sz="1800" b="0" dirty="0" err="1" smtClean="0"/>
                        <a:t>Qué</a:t>
                      </a:r>
                      <a:r>
                        <a:rPr lang="en-GB" sz="1800" b="0" dirty="0" smtClean="0"/>
                        <a:t> p__________ </a:t>
                      </a:r>
                      <a:r>
                        <a:rPr lang="en-GB" sz="1800" b="0" dirty="0" err="1" smtClean="0"/>
                        <a:t>tienes</a:t>
                      </a:r>
                      <a:r>
                        <a:rPr lang="en-GB" sz="1800" b="0" dirty="0" smtClean="0"/>
                        <a:t> </a:t>
                      </a:r>
                      <a:r>
                        <a:rPr lang="en-GB" sz="1800" b="0" dirty="0" err="1" smtClean="0"/>
                        <a:t>para</a:t>
                      </a:r>
                      <a:r>
                        <a:rPr lang="en-GB" sz="1800" b="0" dirty="0" smtClean="0"/>
                        <a:t> el p__________ f__ de s________? </a:t>
                      </a:r>
                      <a:br>
                        <a:rPr lang="en-GB" sz="1800" b="0" dirty="0" smtClean="0"/>
                      </a:br>
                      <a:r>
                        <a:rPr lang="en-GB" sz="1800" b="0" i="1" dirty="0" smtClean="0"/>
                        <a:t>(What are</a:t>
                      </a:r>
                      <a:r>
                        <a:rPr lang="en-GB" sz="1800" b="0" i="1" baseline="0" dirty="0" smtClean="0"/>
                        <a:t> you planning to do next weekend?)</a:t>
                      </a:r>
                      <a:endParaRPr lang="en-GB" sz="1800" b="0" i="1" dirty="0"/>
                    </a:p>
                  </a:txBody>
                  <a:tcPr/>
                </a:tc>
              </a:tr>
              <a:tr h="534530">
                <a:tc>
                  <a:txBody>
                    <a:bodyPr/>
                    <a:lstStyle/>
                    <a:p>
                      <a:pPr algn="ctr"/>
                      <a:r>
                        <a:rPr lang="en-GB" sz="1800" dirty="0" smtClean="0"/>
                        <a:t>9</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Y </a:t>
                      </a:r>
                      <a:r>
                        <a:rPr lang="en-GB" sz="1800" b="0" dirty="0" err="1" smtClean="0"/>
                        <a:t>tu</a:t>
                      </a:r>
                      <a:r>
                        <a:rPr lang="en-GB" sz="1800" b="0" dirty="0" smtClean="0"/>
                        <a:t> </a:t>
                      </a:r>
                      <a:r>
                        <a:rPr lang="en-GB" sz="1800" b="0" dirty="0" err="1" smtClean="0"/>
                        <a:t>programa</a:t>
                      </a:r>
                      <a:r>
                        <a:rPr lang="en-GB" sz="1800" b="0" dirty="0" smtClean="0"/>
                        <a:t> </a:t>
                      </a:r>
                      <a:r>
                        <a:rPr lang="en-GB" sz="1800" b="0" dirty="0" err="1" smtClean="0"/>
                        <a:t>favorito</a:t>
                      </a:r>
                      <a:r>
                        <a:rPr lang="en-GB" sz="1800" b="0" dirty="0" smtClean="0"/>
                        <a:t>, ¿d__________</a:t>
                      </a:r>
                      <a:r>
                        <a:rPr lang="en-GB" sz="1800" b="0" baseline="0" dirty="0" smtClean="0"/>
                        <a:t> </a:t>
                      </a:r>
                      <a:r>
                        <a:rPr lang="en-GB" sz="1800" b="0" baseline="0" dirty="0" err="1" smtClean="0"/>
                        <a:t>tiene</a:t>
                      </a:r>
                      <a:r>
                        <a:rPr lang="en-GB" sz="1800" b="0" baseline="0" dirty="0" smtClean="0"/>
                        <a:t> l_________? </a:t>
                      </a:r>
                      <a:br>
                        <a:rPr lang="en-GB" sz="1800" b="0" baseline="0" dirty="0" smtClean="0"/>
                      </a:br>
                      <a:r>
                        <a:rPr lang="en-GB" sz="1800" b="0" i="1" dirty="0" smtClean="0"/>
                        <a:t>(Your favourite</a:t>
                      </a:r>
                      <a:r>
                        <a:rPr lang="en-GB" sz="1800" b="0" i="1" baseline="0" dirty="0" smtClean="0"/>
                        <a:t> programme, where is it set?)</a:t>
                      </a:r>
                      <a:endParaRPr lang="en-GB" sz="1800" b="0" i="1" dirty="0" smtClean="0"/>
                    </a:p>
                  </a:txBody>
                  <a:tcPr/>
                </a:tc>
              </a:tr>
              <a:tr h="389784">
                <a:tc>
                  <a:txBody>
                    <a:bodyPr/>
                    <a:lstStyle/>
                    <a:p>
                      <a:pPr algn="ctr"/>
                      <a:r>
                        <a:rPr lang="en-GB" sz="1800" dirty="0" smtClean="0"/>
                        <a:t>10</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¿De </a:t>
                      </a:r>
                      <a:r>
                        <a:rPr lang="en-GB" sz="1800" b="0" dirty="0" err="1" smtClean="0"/>
                        <a:t>qué</a:t>
                      </a:r>
                      <a:r>
                        <a:rPr lang="en-GB" sz="1800" b="0" dirty="0" smtClean="0"/>
                        <a:t> t___________? </a:t>
                      </a:r>
                      <a:r>
                        <a:rPr lang="en-GB" sz="1800" b="0" i="1" dirty="0" smtClean="0"/>
                        <a:t>(What’s it about?)</a:t>
                      </a:r>
                    </a:p>
                  </a:txBody>
                  <a:tcPr/>
                </a:tc>
              </a:tr>
              <a:tr h="389784">
                <a:tc>
                  <a:txBody>
                    <a:bodyPr/>
                    <a:lstStyle/>
                    <a:p>
                      <a:pPr algn="ctr"/>
                      <a:r>
                        <a:rPr lang="en-GB" sz="1800" dirty="0" smtClean="0"/>
                        <a:t>11</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t>¿</a:t>
                      </a:r>
                      <a:r>
                        <a:rPr lang="en-GB" sz="1800" b="0" dirty="0" err="1" smtClean="0"/>
                        <a:t>Te</a:t>
                      </a:r>
                      <a:r>
                        <a:rPr lang="en-GB" sz="1800" b="0" dirty="0" smtClean="0"/>
                        <a:t> g_____________ los </a:t>
                      </a:r>
                      <a:r>
                        <a:rPr lang="en-GB" sz="1800" b="0" dirty="0" err="1" smtClean="0"/>
                        <a:t>medios</a:t>
                      </a:r>
                      <a:r>
                        <a:rPr lang="en-GB" sz="1800" b="0" dirty="0" smtClean="0"/>
                        <a:t> s___________? </a:t>
                      </a:r>
                      <a:r>
                        <a:rPr lang="en-GB" sz="1800" b="0" i="1" dirty="0" smtClean="0"/>
                        <a:t>(Do you like social media?)</a:t>
                      </a:r>
                    </a:p>
                  </a:txBody>
                  <a:tcPr/>
                </a:tc>
              </a:tr>
              <a:tr h="534530">
                <a:tc>
                  <a:txBody>
                    <a:bodyPr/>
                    <a:lstStyle/>
                    <a:p>
                      <a:pPr algn="ctr"/>
                      <a:r>
                        <a:rPr lang="en-GB" sz="1800" dirty="0" smtClean="0"/>
                        <a:t>12</a:t>
                      </a:r>
                      <a:endParaRPr lang="en-GB" sz="1800" dirty="0"/>
                    </a:p>
                  </a:txBody>
                  <a:tcPr/>
                </a:tc>
                <a:tc>
                  <a:txBody>
                    <a:bodyPr/>
                    <a:lstStyle/>
                    <a:p>
                      <a:r>
                        <a:rPr lang="en-GB" sz="1800" b="0" dirty="0" smtClean="0"/>
                        <a:t>¿</a:t>
                      </a:r>
                      <a:r>
                        <a:rPr lang="en-GB" sz="1800" b="0" dirty="0" err="1" smtClean="0"/>
                        <a:t>Te</a:t>
                      </a:r>
                      <a:r>
                        <a:rPr lang="en-GB" sz="1800" b="0" dirty="0" smtClean="0"/>
                        <a:t> </a:t>
                      </a:r>
                      <a:r>
                        <a:rPr lang="en-GB" sz="1800" b="0" dirty="0" err="1" smtClean="0"/>
                        <a:t>gustaría</a:t>
                      </a:r>
                      <a:r>
                        <a:rPr lang="en-GB" sz="1800" b="0" dirty="0" smtClean="0"/>
                        <a:t> p___________ </a:t>
                      </a:r>
                      <a:r>
                        <a:rPr lang="en-GB" sz="1800" b="0" dirty="0" err="1" smtClean="0"/>
                        <a:t>algún</a:t>
                      </a:r>
                      <a:r>
                        <a:rPr lang="en-GB" sz="1800" b="0" dirty="0" smtClean="0"/>
                        <a:t> </a:t>
                      </a:r>
                      <a:r>
                        <a:rPr lang="en-GB" sz="1800" b="0" dirty="0" err="1" smtClean="0"/>
                        <a:t>deporte</a:t>
                      </a:r>
                      <a:r>
                        <a:rPr lang="en-GB" sz="1800" b="0" dirty="0" smtClean="0"/>
                        <a:t> o_____________? </a:t>
                      </a:r>
                      <a:br>
                        <a:rPr lang="en-GB" sz="1800" b="0" dirty="0" smtClean="0"/>
                      </a:br>
                      <a:r>
                        <a:rPr lang="en-GB" sz="1800" b="0" i="1" dirty="0" smtClean="0"/>
                        <a:t>(Would</a:t>
                      </a:r>
                      <a:r>
                        <a:rPr lang="en-GB" sz="1800" b="0" i="1" baseline="0" dirty="0" smtClean="0"/>
                        <a:t> you like to try an </a:t>
                      </a:r>
                      <a:r>
                        <a:rPr lang="en-GB" sz="1800" b="0" i="1" baseline="0" dirty="0" err="1" smtClean="0"/>
                        <a:t>olympic</a:t>
                      </a:r>
                      <a:r>
                        <a:rPr lang="en-GB" sz="1800" b="0" i="1" baseline="0" dirty="0" smtClean="0"/>
                        <a:t> sport?)</a:t>
                      </a:r>
                      <a:endParaRPr lang="en-GB" sz="1800" b="0" i="1" dirty="0"/>
                    </a:p>
                  </a:txBody>
                  <a:tcPr/>
                </a:tc>
              </a:tr>
            </a:tbl>
          </a:graphicData>
        </a:graphic>
      </p:graphicFrame>
    </p:spTree>
    <p:extLst>
      <p:ext uri="{BB962C8B-B14F-4D97-AF65-F5344CB8AC3E}">
        <p14:creationId xmlns:p14="http://schemas.microsoft.com/office/powerpoint/2010/main" val="1129112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4795352"/>
              </p:ext>
            </p:extLst>
          </p:nvPr>
        </p:nvGraphicFramePr>
        <p:xfrm>
          <a:off x="188640" y="365592"/>
          <a:ext cx="8847856" cy="6303767"/>
        </p:xfrm>
        <a:graphic>
          <a:graphicData uri="http://schemas.openxmlformats.org/drawingml/2006/table">
            <a:tbl>
              <a:tblPr firstRow="1" bandRow="1">
                <a:tableStyleId>{5940675A-B579-460E-94D1-54222C63F5DA}</a:tableStyleId>
              </a:tblPr>
              <a:tblGrid>
                <a:gridCol w="702758"/>
                <a:gridCol w="8145098"/>
              </a:tblGrid>
              <a:tr h="492866">
                <a:tc>
                  <a:txBody>
                    <a:bodyPr/>
                    <a:lstStyle/>
                    <a:p>
                      <a:pPr algn="ctr"/>
                      <a:r>
                        <a:rPr lang="en-GB" sz="2400" dirty="0" smtClean="0"/>
                        <a:t>1</a:t>
                      </a:r>
                      <a:endParaRPr lang="en-GB" sz="2400" dirty="0"/>
                    </a:p>
                  </a:txBody>
                  <a:tcPr/>
                </a:tc>
                <a:tc>
                  <a:txBody>
                    <a:bodyPr/>
                    <a:lstStyle/>
                    <a:p>
                      <a:r>
                        <a:rPr lang="en-GB" sz="2400" b="0" i="1" dirty="0" smtClean="0"/>
                        <a:t>(What</a:t>
                      </a:r>
                      <a:r>
                        <a:rPr lang="en-GB" sz="2400" b="0" i="1" baseline="0" dirty="0" smtClean="0"/>
                        <a:t> is your favourite hobby?)</a:t>
                      </a:r>
                      <a:endParaRPr lang="en-GB" sz="2400" b="0" i="1" dirty="0"/>
                    </a:p>
                  </a:txBody>
                  <a:tcPr/>
                </a:tc>
              </a:tr>
              <a:tr h="492866">
                <a:tc>
                  <a:txBody>
                    <a:bodyPr/>
                    <a:lstStyle/>
                    <a:p>
                      <a:pPr algn="ctr"/>
                      <a:r>
                        <a:rPr lang="en-GB" sz="2400" dirty="0" smtClean="0"/>
                        <a:t>2</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(When did you start it?</a:t>
                      </a:r>
                      <a:r>
                        <a:rPr lang="en-GB" sz="2400" b="0" i="1" baseline="0" dirty="0" smtClean="0"/>
                        <a:t>)</a:t>
                      </a:r>
                      <a:endParaRPr lang="en-GB" sz="2400" b="0" i="1" dirty="0" smtClean="0"/>
                    </a:p>
                  </a:txBody>
                  <a:tcPr/>
                </a:tc>
              </a:tr>
              <a:tr h="492866">
                <a:tc>
                  <a:txBody>
                    <a:bodyPr/>
                    <a:lstStyle/>
                    <a:p>
                      <a:pPr algn="ctr"/>
                      <a:r>
                        <a:rPr lang="en-GB" sz="2400" dirty="0" smtClean="0"/>
                        <a:t>3</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(Do you admire anyone?</a:t>
                      </a:r>
                      <a:r>
                        <a:rPr lang="en-GB" sz="2400" b="0" i="1" baseline="0" dirty="0" smtClean="0"/>
                        <a:t>)</a:t>
                      </a:r>
                      <a:endParaRPr lang="en-GB" sz="2400" b="0" i="1" dirty="0" smtClean="0"/>
                    </a:p>
                  </a:txBody>
                  <a:tcPr/>
                </a:tc>
              </a:tr>
              <a:tr h="492866">
                <a:tc>
                  <a:txBody>
                    <a:bodyPr/>
                    <a:lstStyle/>
                    <a:p>
                      <a:pPr algn="ctr"/>
                      <a:r>
                        <a:rPr lang="en-GB" sz="2400" dirty="0" smtClean="0"/>
                        <a:t>4</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(Do you have a favourite shop?</a:t>
                      </a:r>
                      <a:r>
                        <a:rPr lang="en-GB" sz="2400" b="0" i="1" baseline="0" dirty="0" smtClean="0"/>
                        <a:t>)</a:t>
                      </a:r>
                      <a:endParaRPr lang="en-GB" sz="2400" b="0" i="1" dirty="0" smtClean="0"/>
                    </a:p>
                  </a:txBody>
                  <a:tcPr/>
                </a:tc>
              </a:tr>
              <a:tr h="548789">
                <a:tc>
                  <a:txBody>
                    <a:bodyPr/>
                    <a:lstStyle/>
                    <a:p>
                      <a:pPr algn="ctr"/>
                      <a:r>
                        <a:rPr lang="en-GB" sz="2400" dirty="0" smtClean="0"/>
                        <a:t>5</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(Are there other</a:t>
                      </a:r>
                      <a:r>
                        <a:rPr lang="en-GB" sz="2400" b="0" i="1" baseline="0" dirty="0" smtClean="0"/>
                        <a:t> things you like doing?)</a:t>
                      </a:r>
                      <a:endParaRPr lang="en-GB" sz="2400" b="0" dirty="0"/>
                    </a:p>
                  </a:txBody>
                  <a:tcPr/>
                </a:tc>
              </a:tr>
              <a:tr h="576229">
                <a:tc>
                  <a:txBody>
                    <a:bodyPr/>
                    <a:lstStyle/>
                    <a:p>
                      <a:pPr algn="ctr"/>
                      <a:r>
                        <a:rPr lang="en-GB" sz="2400" dirty="0" smtClean="0"/>
                        <a:t>6</a:t>
                      </a:r>
                      <a:endParaRPr lang="en-GB" sz="2400" dirty="0"/>
                    </a:p>
                  </a:txBody>
                  <a:tcPr/>
                </a:tc>
                <a:tc>
                  <a:txBody>
                    <a:bodyPr/>
                    <a:lstStyle/>
                    <a:p>
                      <a:r>
                        <a:rPr lang="en-GB" sz="2400" b="0" i="1" baseline="0" dirty="0" smtClean="0"/>
                        <a:t>(What did you do last weekend?</a:t>
                      </a:r>
                      <a:endParaRPr lang="en-GB" sz="2400" b="0" i="1" dirty="0"/>
                    </a:p>
                  </a:txBody>
                  <a:tcPr/>
                </a:tc>
              </a:tr>
              <a:tr h="492866">
                <a:tc>
                  <a:txBody>
                    <a:bodyPr/>
                    <a:lstStyle/>
                    <a:p>
                      <a:pPr algn="ctr"/>
                      <a:r>
                        <a:rPr lang="en-GB" sz="2400" dirty="0" smtClean="0"/>
                        <a:t>7</a:t>
                      </a:r>
                      <a:endParaRPr lang="en-GB" sz="2400" dirty="0"/>
                    </a:p>
                  </a:txBody>
                  <a:tcPr/>
                </a:tc>
                <a:tc>
                  <a:txBody>
                    <a:bodyPr/>
                    <a:lstStyle/>
                    <a:p>
                      <a:r>
                        <a:rPr lang="en-GB" sz="2400" b="0" i="1" dirty="0" smtClean="0"/>
                        <a:t>(Where did you go?)</a:t>
                      </a:r>
                      <a:endParaRPr lang="en-GB" sz="2400" b="0" i="1" dirty="0"/>
                    </a:p>
                  </a:txBody>
                  <a:tcPr/>
                </a:tc>
              </a:tr>
              <a:tr h="576229">
                <a:tc>
                  <a:txBody>
                    <a:bodyPr/>
                    <a:lstStyle/>
                    <a:p>
                      <a:pPr algn="ctr"/>
                      <a:r>
                        <a:rPr lang="en-GB" sz="2400" dirty="0" smtClean="0"/>
                        <a:t>8</a:t>
                      </a:r>
                      <a:endParaRPr lang="en-GB" sz="2400" dirty="0"/>
                    </a:p>
                  </a:txBody>
                  <a:tcPr/>
                </a:tc>
                <a:tc>
                  <a:txBody>
                    <a:bodyPr/>
                    <a:lstStyle/>
                    <a:p>
                      <a:r>
                        <a:rPr lang="en-GB" sz="2400" b="0" i="1" dirty="0" smtClean="0"/>
                        <a:t>(What are</a:t>
                      </a:r>
                      <a:r>
                        <a:rPr lang="en-GB" sz="2400" b="0" i="1" baseline="0" dirty="0" smtClean="0"/>
                        <a:t> you planning to do next weekend?)</a:t>
                      </a:r>
                      <a:endParaRPr lang="en-GB" sz="2400" b="0" i="1" dirty="0"/>
                    </a:p>
                  </a:txBody>
                  <a:tcPr/>
                </a:tc>
              </a:tr>
              <a:tr h="576229">
                <a:tc>
                  <a:txBody>
                    <a:bodyPr/>
                    <a:lstStyle/>
                    <a:p>
                      <a:pPr algn="ctr"/>
                      <a:r>
                        <a:rPr lang="en-GB" sz="2400" dirty="0" smtClean="0"/>
                        <a:t>9</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(Your favourite</a:t>
                      </a:r>
                      <a:r>
                        <a:rPr lang="en-GB" sz="2400" b="0" i="1" baseline="0" dirty="0" smtClean="0"/>
                        <a:t> programme, where is it set?)</a:t>
                      </a:r>
                      <a:endParaRPr lang="en-GB" sz="2400" b="0" i="1" dirty="0" smtClean="0"/>
                    </a:p>
                  </a:txBody>
                  <a:tcPr/>
                </a:tc>
              </a:tr>
              <a:tr h="492866">
                <a:tc>
                  <a:txBody>
                    <a:bodyPr/>
                    <a:lstStyle/>
                    <a:p>
                      <a:pPr algn="ctr"/>
                      <a:r>
                        <a:rPr lang="en-GB" sz="2400" dirty="0" smtClean="0"/>
                        <a:t>10</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(What’s it about?)</a:t>
                      </a:r>
                    </a:p>
                  </a:txBody>
                  <a:tcPr/>
                </a:tc>
              </a:tr>
              <a:tr h="492866">
                <a:tc>
                  <a:txBody>
                    <a:bodyPr/>
                    <a:lstStyle/>
                    <a:p>
                      <a:pPr algn="ctr"/>
                      <a:r>
                        <a:rPr lang="en-GB" sz="2400" dirty="0" smtClean="0"/>
                        <a:t>11</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i="1" dirty="0" smtClean="0"/>
                        <a:t>(Do you like social media?)</a:t>
                      </a:r>
                    </a:p>
                  </a:txBody>
                  <a:tcPr/>
                </a:tc>
              </a:tr>
              <a:tr h="576229">
                <a:tc>
                  <a:txBody>
                    <a:bodyPr/>
                    <a:lstStyle/>
                    <a:p>
                      <a:pPr algn="ctr"/>
                      <a:r>
                        <a:rPr lang="en-GB" sz="2400" dirty="0" smtClean="0"/>
                        <a:t>12</a:t>
                      </a:r>
                      <a:endParaRPr lang="en-GB" sz="2400" dirty="0"/>
                    </a:p>
                  </a:txBody>
                  <a:tcPr/>
                </a:tc>
                <a:tc>
                  <a:txBody>
                    <a:bodyPr/>
                    <a:lstStyle/>
                    <a:p>
                      <a:r>
                        <a:rPr lang="en-GB" sz="2400" b="0" i="1" dirty="0" smtClean="0"/>
                        <a:t>(Would</a:t>
                      </a:r>
                      <a:r>
                        <a:rPr lang="en-GB" sz="2400" b="0" i="1" baseline="0" dirty="0" smtClean="0"/>
                        <a:t> you like to try an </a:t>
                      </a:r>
                      <a:r>
                        <a:rPr lang="en-GB" sz="2400" b="0" i="1" baseline="0" dirty="0" err="1" smtClean="0"/>
                        <a:t>olympic</a:t>
                      </a:r>
                      <a:r>
                        <a:rPr lang="en-GB" sz="2400" b="0" i="1" baseline="0" dirty="0" smtClean="0"/>
                        <a:t> sport?)</a:t>
                      </a:r>
                      <a:endParaRPr lang="en-GB" sz="2400" b="0" i="1" dirty="0"/>
                    </a:p>
                  </a:txBody>
                  <a:tcPr/>
                </a:tc>
              </a:tr>
            </a:tbl>
          </a:graphicData>
        </a:graphic>
      </p:graphicFrame>
    </p:spTree>
    <p:extLst>
      <p:ext uri="{BB962C8B-B14F-4D97-AF65-F5344CB8AC3E}">
        <p14:creationId xmlns:p14="http://schemas.microsoft.com/office/powerpoint/2010/main" val="3666713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90392777"/>
              </p:ext>
            </p:extLst>
          </p:nvPr>
        </p:nvGraphicFramePr>
        <p:xfrm>
          <a:off x="179512" y="188640"/>
          <a:ext cx="8856984" cy="6480721"/>
        </p:xfrm>
        <a:graphic>
          <a:graphicData uri="http://schemas.openxmlformats.org/drawingml/2006/table">
            <a:tbl>
              <a:tblPr firstRow="1" bandRow="1">
                <a:tableStyleId>{5940675A-B579-460E-94D1-54222C63F5DA}</a:tableStyleId>
              </a:tblPr>
              <a:tblGrid>
                <a:gridCol w="8856984"/>
              </a:tblGrid>
              <a:tr h="615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1748">
                <a:tc>
                  <a:txBody>
                    <a:bodyPr/>
                    <a:lstStyle/>
                    <a:p>
                      <a:pPr algn="l" fontAlgn="auto">
                        <a:spcBef>
                          <a:spcPts val="0"/>
                        </a:spcBef>
                        <a:spcAft>
                          <a:spcPts val="0"/>
                        </a:spcAft>
                        <a:defRPr/>
                      </a:pPr>
                      <a:r>
                        <a:rPr lang="en-GB" sz="3200" b="1" dirty="0" smtClean="0">
                          <a:solidFill>
                            <a:schemeClr val="bg1"/>
                          </a:solidFill>
                        </a:rPr>
                        <a:t>Questions</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6053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3158">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endParaRPr lang="en-US" sz="2800" b="1" dirty="0">
              <a:solidFill>
                <a:srgbClr val="002060"/>
              </a:solidFill>
            </a:endParaRPr>
          </a:p>
        </p:txBody>
      </p:sp>
      <p:pic>
        <p:nvPicPr>
          <p:cNvPr id="6" name="Picture 2"/>
          <p:cNvPicPr>
            <a:picLocks noChangeAspect="1" noChangeArrowheads="1"/>
          </p:cNvPicPr>
          <p:nvPr/>
        </p:nvPicPr>
        <p:blipFill>
          <a:blip r:embed="rId3">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2555776" y="1772816"/>
            <a:ext cx="4199696" cy="419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982298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6993405"/>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578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5818">
                <a:tc>
                  <a:txBody>
                    <a:bodyPr/>
                    <a:lstStyle/>
                    <a:p>
                      <a:pPr algn="l" fontAlgn="auto">
                        <a:spcBef>
                          <a:spcPts val="0"/>
                        </a:spcBef>
                        <a:spcAft>
                          <a:spcPts val="0"/>
                        </a:spcAft>
                        <a:defRPr/>
                      </a:pPr>
                      <a:r>
                        <a:rPr lang="en-GB" sz="32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379487">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35228">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4: What are the questions?</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WHAT ARE THE QUESTIONS</a:t>
            </a:r>
            <a:endParaRPr lang="en-US" dirty="0"/>
          </a:p>
        </p:txBody>
      </p:sp>
      <p:pic>
        <p:nvPicPr>
          <p:cNvPr id="9" name="Picture 2"/>
          <p:cNvPicPr>
            <a:picLocks noChangeAspect="1" noChangeArrowheads="1"/>
          </p:cNvPicPr>
          <p:nvPr/>
        </p:nvPicPr>
        <p:blipFill>
          <a:blip r:embed="rId3">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3886808" y="4220081"/>
            <a:ext cx="1621296" cy="16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285440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1. </a:t>
            </a:r>
            <a:r>
              <a:rPr lang="es-ES" sz="3200" b="1" dirty="0" smtClean="0">
                <a:solidFill>
                  <a:srgbClr val="002060"/>
                </a:solidFill>
                <a:latin typeface="Calibri" pitchFamily="34" charset="0"/>
              </a:rPr>
              <a:t>Me llamo Adam.</a:t>
            </a:r>
            <a:endParaRPr lang="es-ES" sz="3200" b="1" dirty="0">
              <a:solidFill>
                <a:srgbClr val="002060"/>
              </a:solidFill>
              <a:latin typeface="Calibri" pitchFamily="34" charset="0"/>
            </a:endParaRPr>
          </a:p>
        </p:txBody>
      </p:sp>
      <p:sp>
        <p:nvSpPr>
          <p:cNvPr id="9220" name="AutoShape 6"/>
          <p:cNvSpPr>
            <a:spLocks noChangeArrowheads="1"/>
          </p:cNvSpPr>
          <p:nvPr/>
        </p:nvSpPr>
        <p:spPr bwMode="auto">
          <a:xfrm>
            <a:off x="6227763" y="1700213"/>
            <a:ext cx="2735262" cy="1865312"/>
          </a:xfrm>
          <a:prstGeom prst="wedgeEllipseCallout">
            <a:avLst>
              <a:gd name="adj1" fmla="val -74819"/>
              <a:gd name="adj2" fmla="val 4295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2800" b="1" dirty="0" smtClean="0">
                <a:solidFill>
                  <a:srgbClr val="002060"/>
                </a:solidFill>
                <a:latin typeface="Calibri" pitchFamily="34" charset="0"/>
              </a:rPr>
              <a:t>2. Tengo 15 años.</a:t>
            </a:r>
            <a:endParaRPr lang="es-ES" sz="2800" b="1" dirty="0">
              <a:solidFill>
                <a:srgbClr val="002060"/>
              </a:solidFill>
              <a:latin typeface="Calibri" pitchFamily="34" charset="0"/>
            </a:endParaRP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chemeClr val="bg1"/>
                </a:solidFill>
                <a:latin typeface="Calibri" pitchFamily="34" charset="0"/>
              </a:rPr>
              <a:t>4. </a:t>
            </a:r>
            <a:r>
              <a:rPr lang="es-ES" sz="3200" b="1" dirty="0" smtClean="0">
                <a:solidFill>
                  <a:schemeClr val="bg1"/>
                </a:solidFill>
                <a:latin typeface="Calibri" pitchFamily="34" charset="0"/>
              </a:rPr>
              <a:t>Sí.</a:t>
            </a:r>
            <a:endParaRPr lang="es-ES" sz="3200" b="1" dirty="0">
              <a:solidFill>
                <a:schemeClr val="bg1"/>
              </a:solidFill>
              <a:latin typeface="Calibri" pitchFamily="34" charset="0"/>
            </a:endParaRP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3. </a:t>
            </a:r>
            <a:r>
              <a:rPr lang="es-ES" sz="3200" b="1" dirty="0" smtClean="0">
                <a:solidFill>
                  <a:srgbClr val="FFFFCC"/>
                </a:solidFill>
                <a:latin typeface="Calibri" pitchFamily="34" charset="0"/>
              </a:rPr>
              <a:t>En </a:t>
            </a:r>
            <a:r>
              <a:rPr lang="es-ES" sz="3200" b="1" dirty="0" err="1" smtClean="0">
                <a:solidFill>
                  <a:srgbClr val="FFFFCC"/>
                </a:solidFill>
                <a:latin typeface="Calibri" pitchFamily="34" charset="0"/>
              </a:rPr>
              <a:t>Cambourne</a:t>
            </a:r>
            <a:r>
              <a:rPr lang="es-ES" sz="3200" b="1" dirty="0" smtClean="0">
                <a:solidFill>
                  <a:srgbClr val="FFFFCC"/>
                </a:solidFill>
                <a:latin typeface="Calibri" pitchFamily="34" charset="0"/>
              </a:rPr>
              <a:t>.</a:t>
            </a:r>
            <a:endParaRPr lang="es-ES" sz="3200" b="1" dirty="0">
              <a:solidFill>
                <a:srgbClr val="FFFFCC"/>
              </a:solidFill>
              <a:latin typeface="Calibri" pitchFamily="34" charset="0"/>
            </a:endParaRPr>
          </a:p>
        </p:txBody>
      </p:sp>
      <p:sp>
        <p:nvSpPr>
          <p:cNvPr id="11278" name="AutoShape 7"/>
          <p:cNvSpPr>
            <a:spLocks noChangeArrowheads="1"/>
          </p:cNvSpPr>
          <p:nvPr/>
        </p:nvSpPr>
        <p:spPr bwMode="auto">
          <a:xfrm>
            <a:off x="0" y="4652963"/>
            <a:ext cx="3563888"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5. Sí, me gusta mucho.</a:t>
            </a:r>
          </a:p>
        </p:txBody>
      </p:sp>
      <p:sp>
        <p:nvSpPr>
          <p:cNvPr id="11" name="Text Box 158"/>
          <p:cNvSpPr txBox="1">
            <a:spLocks noChangeArrowheads="1"/>
          </p:cNvSpPr>
          <p:nvPr/>
        </p:nvSpPr>
        <p:spPr bwMode="auto">
          <a:xfrm>
            <a:off x="0" y="-27384"/>
            <a:ext cx="9144000" cy="701675"/>
          </a:xfrm>
          <a:prstGeom prst="rect">
            <a:avLst/>
          </a:prstGeom>
          <a:solidFill>
            <a:srgbClr val="002060"/>
          </a:solidFill>
          <a:ln>
            <a:noFill/>
          </a:ln>
          <a:effectLst/>
        </p:spPr>
        <p:txBody>
          <a:bodyPr wrap="square">
            <a:spAutoFit/>
          </a:bodyPr>
          <a:lstStyle/>
          <a:p>
            <a:pPr algn="ctr"/>
            <a:r>
              <a:rPr lang="en-GB" sz="4000" dirty="0" smtClean="0">
                <a:solidFill>
                  <a:srgbClr val="FFFFCC"/>
                </a:solidFill>
                <a:latin typeface="Showcard Gothic" pitchFamily="82" charset="0"/>
              </a:rPr>
              <a:t>¿</a:t>
            </a:r>
            <a:r>
              <a:rPr lang="en-GB" sz="4000" dirty="0" err="1" smtClean="0">
                <a:solidFill>
                  <a:srgbClr val="FFFFCC"/>
                </a:solidFill>
                <a:latin typeface="Showcard Gothic" pitchFamily="82" charset="0"/>
              </a:rPr>
              <a:t>Cuáles</a:t>
            </a:r>
            <a:r>
              <a:rPr lang="en-GB" sz="4000" dirty="0" smtClean="0">
                <a:solidFill>
                  <a:srgbClr val="FFFFCC"/>
                </a:solidFill>
                <a:latin typeface="Showcard Gothic" pitchFamily="82" charset="0"/>
              </a:rPr>
              <a:t> son </a:t>
            </a:r>
            <a:r>
              <a:rPr lang="en-GB" sz="4000" dirty="0" err="1" smtClean="0">
                <a:solidFill>
                  <a:srgbClr val="FFFFCC"/>
                </a:solidFill>
                <a:latin typeface="Showcard Gothic" pitchFamily="82" charset="0"/>
              </a:rPr>
              <a:t>las</a:t>
            </a:r>
            <a:r>
              <a:rPr lang="en-GB" sz="4000" dirty="0" smtClean="0">
                <a:solidFill>
                  <a:srgbClr val="FFFFCC"/>
                </a:solidFill>
                <a:latin typeface="Showcard Gothic" pitchFamily="82" charset="0"/>
              </a:rPr>
              <a:t> </a:t>
            </a:r>
            <a:r>
              <a:rPr lang="en-GB" sz="4000" dirty="0" err="1" smtClean="0">
                <a:solidFill>
                  <a:srgbClr val="FFFFCC"/>
                </a:solidFill>
                <a:latin typeface="Showcard Gothic" pitchFamily="82" charset="0"/>
              </a:rPr>
              <a:t>preguntas</a:t>
            </a:r>
            <a:r>
              <a:rPr lang="en-GB" sz="4000" dirty="0" smtClean="0">
                <a:solidFill>
                  <a:srgbClr val="FFFFCC"/>
                </a:solidFill>
                <a:latin typeface="Showcard Gothic" pitchFamily="82" charset="0"/>
              </a:rPr>
              <a:t>?</a:t>
            </a:r>
            <a:endParaRPr lang="en-GB" sz="4000" dirty="0">
              <a:solidFill>
                <a:srgbClr val="FFFFCC"/>
              </a:solidFill>
              <a:latin typeface="Showcard Gothic" pitchFamily="82" charset="0"/>
            </a:endParaRPr>
          </a:p>
        </p:txBody>
      </p:sp>
    </p:spTree>
    <p:extLst>
      <p:ext uri="{BB962C8B-B14F-4D97-AF65-F5344CB8AC3E}">
        <p14:creationId xmlns:p14="http://schemas.microsoft.com/office/powerpoint/2010/main" val="3925322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chlugebullets.files.wordpress.com/2010/01/mock-the-we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208946"/>
            <a:ext cx="4896544" cy="4896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467544" y="200834"/>
            <a:ext cx="8280920" cy="707886"/>
          </a:xfrm>
          <a:prstGeom prst="rect">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4000" b="1" dirty="0" smtClean="0"/>
              <a:t>Was </a:t>
            </a:r>
            <a:r>
              <a:rPr lang="en-GB" sz="4000" b="1" dirty="0" err="1" smtClean="0"/>
              <a:t>ist</a:t>
            </a:r>
            <a:r>
              <a:rPr lang="en-GB" sz="4000" b="1" dirty="0" smtClean="0"/>
              <a:t> die </a:t>
            </a:r>
            <a:r>
              <a:rPr lang="en-GB" sz="4000" b="1" dirty="0" err="1" smtClean="0"/>
              <a:t>Frage</a:t>
            </a:r>
            <a:r>
              <a:rPr lang="en-GB" sz="4000" b="1" dirty="0" smtClean="0"/>
              <a:t>?</a:t>
            </a:r>
            <a:endParaRPr lang="en-GB" sz="4000" b="1" dirty="0"/>
          </a:p>
        </p:txBody>
      </p:sp>
    </p:spTree>
    <p:extLst>
      <p:ext uri="{BB962C8B-B14F-4D97-AF65-F5344CB8AC3E}">
        <p14:creationId xmlns:p14="http://schemas.microsoft.com/office/powerpoint/2010/main" val="1099101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wikia.com/mocktheweek/images/4/4a/17_Days_ans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0" y="0"/>
            <a:ext cx="9853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7744" y="2708920"/>
            <a:ext cx="504056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solidFill>
                  <a:schemeClr val="tx1"/>
                </a:solidFill>
              </a:rPr>
              <a:t>5 </a:t>
            </a:r>
            <a:r>
              <a:rPr lang="en-GB" sz="9600" dirty="0" err="1" smtClean="0">
                <a:solidFill>
                  <a:schemeClr val="tx1"/>
                </a:solidFill>
              </a:rPr>
              <a:t>Tage</a:t>
            </a:r>
            <a:endParaRPr lang="en-GB" sz="9600" dirty="0">
              <a:solidFill>
                <a:schemeClr val="tx1"/>
              </a:solidFill>
            </a:endParaRPr>
          </a:p>
        </p:txBody>
      </p:sp>
      <p:pic>
        <p:nvPicPr>
          <p:cNvPr id="6" name="Picture 2" descr="http://www.denofgeek.com/siteimage/scale/800/600/782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7" y="260648"/>
            <a:ext cx="1601095" cy="1075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815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wikia.com/mocktheweek/images/4/4a/17_Days_ans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0" y="0"/>
            <a:ext cx="9853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95736" y="2708920"/>
            <a:ext cx="5256584"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tx1"/>
                </a:solidFill>
              </a:rPr>
              <a:t>in </a:t>
            </a:r>
            <a:r>
              <a:rPr lang="en-GB" sz="6000" dirty="0" err="1" smtClean="0">
                <a:solidFill>
                  <a:schemeClr val="tx1"/>
                </a:solidFill>
              </a:rPr>
              <a:t>einem</a:t>
            </a:r>
            <a:r>
              <a:rPr lang="en-GB" sz="6000" dirty="0" smtClean="0">
                <a:solidFill>
                  <a:schemeClr val="tx1"/>
                </a:solidFill>
              </a:rPr>
              <a:t> </a:t>
            </a:r>
            <a:r>
              <a:rPr lang="en-GB" sz="6000" dirty="0" err="1" smtClean="0">
                <a:solidFill>
                  <a:schemeClr val="tx1"/>
                </a:solidFill>
              </a:rPr>
              <a:t>Karton</a:t>
            </a:r>
            <a:endParaRPr lang="en-GB" sz="6000" dirty="0">
              <a:solidFill>
                <a:schemeClr val="tx1"/>
              </a:solidFill>
            </a:endParaRPr>
          </a:p>
        </p:txBody>
      </p:sp>
      <p:pic>
        <p:nvPicPr>
          <p:cNvPr id="6" name="Picture 2" descr="http://www.denofgeek.com/siteimage/scale/800/600/782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7" y="260648"/>
            <a:ext cx="1601095" cy="1075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55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wikia.com/mocktheweek/images/4/4a/17_Days_ans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0" y="0"/>
            <a:ext cx="9853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7744" y="2348880"/>
            <a:ext cx="5040560"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1"/>
                </a:solidFill>
              </a:rPr>
              <a:t>Nein, </a:t>
            </a:r>
            <a:r>
              <a:rPr lang="en-GB" sz="8000" dirty="0" err="1" smtClean="0">
                <a:solidFill>
                  <a:schemeClr val="tx1"/>
                </a:solidFill>
              </a:rPr>
              <a:t>danke</a:t>
            </a:r>
            <a:endParaRPr lang="en-GB" sz="8000" dirty="0">
              <a:solidFill>
                <a:schemeClr val="tx1"/>
              </a:solidFill>
            </a:endParaRPr>
          </a:p>
        </p:txBody>
      </p:sp>
      <p:pic>
        <p:nvPicPr>
          <p:cNvPr id="6" name="Picture 2" descr="http://www.denofgeek.com/siteimage/scale/800/600/782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7" y="260648"/>
            <a:ext cx="1601095" cy="1075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20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6"/>
          <p:cNvSpPr>
            <a:spLocks noChangeArrowheads="1"/>
          </p:cNvSpPr>
          <p:nvPr/>
        </p:nvSpPr>
        <p:spPr bwMode="auto">
          <a:xfrm>
            <a:off x="468313" y="908050"/>
            <a:ext cx="8351837" cy="1584325"/>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atin typeface="Calibri" pitchFamily="34" charset="0"/>
            </a:endParaRPr>
          </a:p>
        </p:txBody>
      </p:sp>
      <p:sp>
        <p:nvSpPr>
          <p:cNvPr id="16387" name="Title 1"/>
          <p:cNvSpPr txBox="1">
            <a:spLocks/>
          </p:cNvSpPr>
          <p:nvPr/>
        </p:nvSpPr>
        <p:spPr bwMode="auto">
          <a:xfrm>
            <a:off x="500063" y="992188"/>
            <a:ext cx="8229600" cy="13573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a:solidFill>
                  <a:schemeClr val="bg1"/>
                </a:solidFill>
                <a:latin typeface="Calibri" pitchFamily="34" charset="0"/>
              </a:rPr>
              <a:t>Linked Up Project Analysis</a:t>
            </a:r>
            <a:br>
              <a:rPr lang="en-US" sz="4800">
                <a:solidFill>
                  <a:schemeClr val="bg1"/>
                </a:solidFill>
                <a:latin typeface="Calibri" pitchFamily="34" charset="0"/>
              </a:rPr>
            </a:br>
            <a:r>
              <a:rPr lang="en-US" sz="4800">
                <a:solidFill>
                  <a:schemeClr val="bg1"/>
                </a:solidFill>
                <a:latin typeface="Calibri" pitchFamily="34" charset="0"/>
              </a:rPr>
              <a:t>May 2010</a:t>
            </a:r>
            <a:endParaRPr lang="en-GB" sz="4800">
              <a:solidFill>
                <a:schemeClr val="bg1"/>
              </a:solidFill>
              <a:latin typeface="Calibri" pitchFamily="34" charset="0"/>
            </a:endParaRPr>
          </a:p>
        </p:txBody>
      </p:sp>
      <p:pic>
        <p:nvPicPr>
          <p:cNvPr id="16388" name="Picture 5" descr="MCj03117700000[1]">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71813"/>
            <a:ext cx="2376488"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6390" name="Picture 7"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66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wikia.com/mocktheweek/images/4/4a/17_Days_ans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0" y="0"/>
            <a:ext cx="9853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7922" y="2744924"/>
            <a:ext cx="504056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err="1" smtClean="0">
                <a:solidFill>
                  <a:schemeClr val="tx1"/>
                </a:solidFill>
              </a:rPr>
              <a:t>ein</a:t>
            </a:r>
            <a:r>
              <a:rPr lang="en-GB" sz="7200" dirty="0" smtClean="0">
                <a:solidFill>
                  <a:schemeClr val="tx1"/>
                </a:solidFill>
              </a:rPr>
              <a:t> </a:t>
            </a:r>
            <a:r>
              <a:rPr lang="en-GB" sz="7200" dirty="0" err="1" smtClean="0">
                <a:solidFill>
                  <a:schemeClr val="tx1"/>
                </a:solidFill>
              </a:rPr>
              <a:t>Elefant</a:t>
            </a:r>
            <a:endParaRPr lang="en-GB" sz="7200" dirty="0">
              <a:solidFill>
                <a:schemeClr val="tx1"/>
              </a:solidFill>
            </a:endParaRPr>
          </a:p>
        </p:txBody>
      </p:sp>
      <p:pic>
        <p:nvPicPr>
          <p:cNvPr id="6" name="Picture 2" descr="http://www.denofgeek.com/siteimage/scale/800/600/782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7" y="260648"/>
            <a:ext cx="1601095" cy="1075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28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wikia.com/mocktheweek/images/4/4a/17_Days_ans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0" y="0"/>
            <a:ext cx="9853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7744" y="2708920"/>
            <a:ext cx="504056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err="1" smtClean="0">
                <a:solidFill>
                  <a:schemeClr val="tx1"/>
                </a:solidFill>
              </a:rPr>
              <a:t>Nur</a:t>
            </a:r>
            <a:r>
              <a:rPr lang="en-GB" sz="5400" dirty="0" smtClean="0">
                <a:solidFill>
                  <a:schemeClr val="tx1"/>
                </a:solidFill>
              </a:rPr>
              <a:t> am </a:t>
            </a:r>
            <a:r>
              <a:rPr lang="en-GB" sz="5400" dirty="0" err="1" smtClean="0">
                <a:solidFill>
                  <a:schemeClr val="tx1"/>
                </a:solidFill>
              </a:rPr>
              <a:t>Montag</a:t>
            </a:r>
            <a:r>
              <a:rPr lang="en-GB" sz="5400" dirty="0" smtClean="0">
                <a:solidFill>
                  <a:schemeClr val="tx1"/>
                </a:solidFill>
              </a:rPr>
              <a:t>!</a:t>
            </a:r>
            <a:endParaRPr lang="en-GB" sz="5400" dirty="0">
              <a:solidFill>
                <a:schemeClr val="tx1"/>
              </a:solidFill>
            </a:endParaRPr>
          </a:p>
        </p:txBody>
      </p:sp>
      <p:pic>
        <p:nvPicPr>
          <p:cNvPr id="6" name="Picture 2" descr="http://www.denofgeek.com/siteimage/scale/800/600/782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7" y="260648"/>
            <a:ext cx="1601095" cy="1075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4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wikia.com/mocktheweek/images/4/4a/17_Days_ans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0" y="0"/>
            <a:ext cx="9853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7744" y="2708920"/>
            <a:ext cx="504056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rPr>
              <a:t>Harry Potter</a:t>
            </a:r>
            <a:endParaRPr lang="en-GB" sz="5400" dirty="0">
              <a:solidFill>
                <a:schemeClr val="tx1"/>
              </a:solidFill>
            </a:endParaRPr>
          </a:p>
        </p:txBody>
      </p:sp>
      <p:pic>
        <p:nvPicPr>
          <p:cNvPr id="6" name="Picture 2" descr="http://www.denofgeek.com/siteimage/scale/800/600/782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7" y="260648"/>
            <a:ext cx="1601095" cy="1075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15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RARELY USED\MY STUFF 07\Photos\S&amp;M photos for wedding\11 years old (2) - 1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2747963" cy="170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Mein </a:t>
            </a:r>
            <a:r>
              <a:rPr lang="en-GB" sz="2000" dirty="0" err="1"/>
              <a:t>Schultag</a:t>
            </a:r>
            <a:r>
              <a:rPr lang="en-GB" sz="2000" dirty="0"/>
              <a:t> </a:t>
            </a:r>
            <a:r>
              <a:rPr lang="en-GB" sz="2000" dirty="0" err="1"/>
              <a:t>beginnt</a:t>
            </a:r>
            <a:r>
              <a:rPr lang="en-GB" sz="2000" dirty="0"/>
              <a:t> um </a:t>
            </a:r>
            <a:r>
              <a:rPr lang="en-GB" sz="2000" dirty="0" err="1"/>
              <a:t>halb</a:t>
            </a:r>
            <a:r>
              <a:rPr lang="en-GB" sz="2000" dirty="0"/>
              <a:t> </a:t>
            </a:r>
            <a:r>
              <a:rPr lang="en-GB" sz="2000" dirty="0" err="1"/>
              <a:t>neun</a:t>
            </a:r>
            <a:r>
              <a:rPr lang="en-GB" sz="2000" dirty="0"/>
              <a:t> (1)</a:t>
            </a:r>
          </a:p>
        </p:txBody>
      </p:sp>
      <p:sp>
        <p:nvSpPr>
          <p:cNvPr id="6" name="Rectangle 5"/>
          <p:cNvSpPr/>
          <p:nvPr/>
        </p:nvSpPr>
        <p:spPr>
          <a:xfrm>
            <a:off x="2747963" y="0"/>
            <a:ext cx="3132137" cy="170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Nein. Deutsch </a:t>
            </a:r>
            <a:r>
              <a:rPr lang="en-GB" sz="2000" dirty="0" err="1"/>
              <a:t>ist</a:t>
            </a:r>
            <a:r>
              <a:rPr lang="en-GB" sz="2000" dirty="0"/>
              <a:t> </a:t>
            </a:r>
            <a:r>
              <a:rPr lang="en-GB" sz="2000" dirty="0" err="1"/>
              <a:t>natürlich</a:t>
            </a:r>
            <a:r>
              <a:rPr lang="en-GB" sz="2000" dirty="0"/>
              <a:t> </a:t>
            </a:r>
            <a:r>
              <a:rPr lang="en-GB" sz="2000" dirty="0" err="1"/>
              <a:t>mein</a:t>
            </a:r>
            <a:r>
              <a:rPr lang="en-GB" sz="2000" dirty="0"/>
              <a:t> </a:t>
            </a:r>
            <a:r>
              <a:rPr lang="en-GB" sz="2000" dirty="0" err="1"/>
              <a:t>Lieblingsfach</a:t>
            </a:r>
            <a:r>
              <a:rPr lang="en-GB" sz="2000" dirty="0"/>
              <a:t>. (2)</a:t>
            </a:r>
          </a:p>
        </p:txBody>
      </p:sp>
      <p:sp>
        <p:nvSpPr>
          <p:cNvPr id="7" name="Rectangle 6"/>
          <p:cNvSpPr/>
          <p:nvPr/>
        </p:nvSpPr>
        <p:spPr>
          <a:xfrm>
            <a:off x="5880100" y="12700"/>
            <a:ext cx="3227388" cy="170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Das </a:t>
            </a:r>
            <a:r>
              <a:rPr lang="en-GB" sz="2000" dirty="0" err="1"/>
              <a:t>langweiligste</a:t>
            </a:r>
            <a:r>
              <a:rPr lang="en-GB" sz="2000" dirty="0"/>
              <a:t> </a:t>
            </a:r>
            <a:r>
              <a:rPr lang="en-GB" sz="2000" dirty="0" err="1"/>
              <a:t>Fach</a:t>
            </a:r>
            <a:r>
              <a:rPr lang="en-GB" sz="2000" dirty="0"/>
              <a:t> </a:t>
            </a:r>
            <a:r>
              <a:rPr lang="en-GB" sz="2000" dirty="0" err="1"/>
              <a:t>ist</a:t>
            </a:r>
            <a:r>
              <a:rPr lang="en-GB" sz="2000" dirty="0"/>
              <a:t> </a:t>
            </a:r>
            <a:r>
              <a:rPr lang="en-GB" sz="2000" dirty="0" err="1"/>
              <a:t>Englisch</a:t>
            </a:r>
            <a:r>
              <a:rPr lang="en-GB" sz="2000" dirty="0"/>
              <a:t>. (2)</a:t>
            </a:r>
          </a:p>
        </p:txBody>
      </p:sp>
      <p:sp>
        <p:nvSpPr>
          <p:cNvPr id="8" name="Rectangle 7"/>
          <p:cNvSpPr/>
          <p:nvPr/>
        </p:nvSpPr>
        <p:spPr>
          <a:xfrm>
            <a:off x="-36513" y="1701800"/>
            <a:ext cx="2747963" cy="170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Eine</a:t>
            </a:r>
            <a:r>
              <a:rPr lang="en-GB" sz="2000" dirty="0"/>
              <a:t> </a:t>
            </a:r>
            <a:r>
              <a:rPr lang="en-GB" sz="2000" dirty="0" err="1"/>
              <a:t>gute</a:t>
            </a:r>
            <a:r>
              <a:rPr lang="en-GB" sz="2000" dirty="0"/>
              <a:t> </a:t>
            </a:r>
            <a:r>
              <a:rPr lang="en-GB" sz="2000" dirty="0" err="1"/>
              <a:t>Frage</a:t>
            </a:r>
            <a:r>
              <a:rPr lang="en-GB" sz="2000" dirty="0"/>
              <a:t>. </a:t>
            </a:r>
            <a:r>
              <a:rPr lang="en-GB" sz="2000" dirty="0" err="1"/>
              <a:t>Ich</a:t>
            </a:r>
            <a:r>
              <a:rPr lang="en-GB" sz="2000" dirty="0"/>
              <a:t> </a:t>
            </a:r>
            <a:r>
              <a:rPr lang="en-GB" sz="2000" dirty="0" err="1"/>
              <a:t>finde</a:t>
            </a:r>
            <a:r>
              <a:rPr lang="en-GB" sz="2000" dirty="0"/>
              <a:t> </a:t>
            </a:r>
            <a:r>
              <a:rPr lang="en-GB" sz="2000" dirty="0" err="1"/>
              <a:t>Mathe</a:t>
            </a:r>
            <a:r>
              <a:rPr lang="en-GB" sz="2000" dirty="0"/>
              <a:t> </a:t>
            </a:r>
            <a:r>
              <a:rPr lang="en-GB" sz="2000" dirty="0" err="1"/>
              <a:t>nützlicher</a:t>
            </a:r>
            <a:r>
              <a:rPr lang="en-GB" sz="2000" dirty="0"/>
              <a:t> </a:t>
            </a:r>
            <a:r>
              <a:rPr lang="en-GB" sz="2000" dirty="0" err="1"/>
              <a:t>als</a:t>
            </a:r>
            <a:r>
              <a:rPr lang="en-GB" sz="2000" dirty="0"/>
              <a:t> </a:t>
            </a:r>
            <a:r>
              <a:rPr lang="en-GB" sz="2000" dirty="0" err="1"/>
              <a:t>Englisch</a:t>
            </a:r>
            <a:r>
              <a:rPr lang="en-GB" sz="2000" dirty="0"/>
              <a:t>. (2)</a:t>
            </a:r>
          </a:p>
        </p:txBody>
      </p:sp>
      <p:sp>
        <p:nvSpPr>
          <p:cNvPr id="9" name="Rectangle 8"/>
          <p:cNvSpPr/>
          <p:nvPr/>
        </p:nvSpPr>
        <p:spPr>
          <a:xfrm>
            <a:off x="-36513" y="3375025"/>
            <a:ext cx="2747963" cy="170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Letztes</a:t>
            </a:r>
            <a:r>
              <a:rPr lang="en-GB" sz="2000" dirty="0"/>
              <a:t> </a:t>
            </a:r>
            <a:r>
              <a:rPr lang="en-GB" sz="2000" dirty="0" err="1"/>
              <a:t>Jahr</a:t>
            </a:r>
            <a:r>
              <a:rPr lang="en-GB" sz="2000" dirty="0"/>
              <a:t> war Geschichte </a:t>
            </a:r>
            <a:r>
              <a:rPr lang="en-GB" sz="2000" dirty="0" err="1"/>
              <a:t>sehr</a:t>
            </a:r>
            <a:r>
              <a:rPr lang="en-GB" sz="2000" dirty="0"/>
              <a:t> </a:t>
            </a:r>
            <a:r>
              <a:rPr lang="en-GB" sz="2000" dirty="0" err="1"/>
              <a:t>langweilig</a:t>
            </a:r>
            <a:r>
              <a:rPr lang="en-GB" sz="2000" dirty="0"/>
              <a:t> </a:t>
            </a:r>
            <a:r>
              <a:rPr lang="en-GB" sz="2000" dirty="0" err="1"/>
              <a:t>aber</a:t>
            </a:r>
            <a:r>
              <a:rPr lang="en-GB" sz="2000" dirty="0"/>
              <a:t> dieses </a:t>
            </a:r>
            <a:r>
              <a:rPr lang="en-GB" sz="2000" dirty="0" err="1"/>
              <a:t>Jahr</a:t>
            </a:r>
            <a:r>
              <a:rPr lang="en-GB" sz="2000" dirty="0"/>
              <a:t> </a:t>
            </a:r>
            <a:r>
              <a:rPr lang="en-GB" sz="2000" dirty="0" err="1"/>
              <a:t>ist</a:t>
            </a:r>
            <a:r>
              <a:rPr lang="en-GB" sz="2000" dirty="0"/>
              <a:t> </a:t>
            </a:r>
            <a:r>
              <a:rPr lang="en-GB" sz="2000" dirty="0" err="1"/>
              <a:t>es</a:t>
            </a:r>
            <a:r>
              <a:rPr lang="en-GB" sz="2000" dirty="0"/>
              <a:t> </a:t>
            </a:r>
            <a:r>
              <a:rPr lang="en-GB" sz="2000" dirty="0" err="1"/>
              <a:t>besser</a:t>
            </a:r>
            <a:r>
              <a:rPr lang="en-GB" sz="2000" dirty="0"/>
              <a:t>. (2)</a:t>
            </a:r>
          </a:p>
        </p:txBody>
      </p:sp>
      <p:sp>
        <p:nvSpPr>
          <p:cNvPr id="10" name="Rectangle 9"/>
          <p:cNvSpPr/>
          <p:nvPr/>
        </p:nvSpPr>
        <p:spPr>
          <a:xfrm>
            <a:off x="-36513" y="5075238"/>
            <a:ext cx="2747963" cy="180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Ich</a:t>
            </a:r>
            <a:r>
              <a:rPr lang="en-GB" sz="2000" dirty="0"/>
              <a:t> </a:t>
            </a:r>
            <a:r>
              <a:rPr lang="en-GB" sz="2000" dirty="0" err="1"/>
              <a:t>werde</a:t>
            </a:r>
            <a:r>
              <a:rPr lang="en-GB" sz="2000" dirty="0"/>
              <a:t> </a:t>
            </a:r>
            <a:r>
              <a:rPr lang="en-GB" sz="2000" dirty="0" err="1"/>
              <a:t>immer</a:t>
            </a:r>
            <a:r>
              <a:rPr lang="en-GB" sz="2000" dirty="0"/>
              <a:t> </a:t>
            </a:r>
            <a:r>
              <a:rPr lang="en-GB" sz="2000" dirty="0" err="1"/>
              <a:t>pünktlich</a:t>
            </a:r>
            <a:r>
              <a:rPr lang="en-GB" sz="2000" dirty="0"/>
              <a:t> </a:t>
            </a:r>
            <a:r>
              <a:rPr lang="en-GB" sz="2000" dirty="0" err="1"/>
              <a:t>zur</a:t>
            </a:r>
            <a:r>
              <a:rPr lang="en-GB" sz="2000" dirty="0"/>
              <a:t> </a:t>
            </a:r>
            <a:r>
              <a:rPr lang="en-GB" sz="2000" dirty="0" err="1"/>
              <a:t>Deutschklasse</a:t>
            </a:r>
            <a:r>
              <a:rPr lang="en-GB" sz="2000" dirty="0"/>
              <a:t> </a:t>
            </a:r>
            <a:r>
              <a:rPr lang="en-GB" sz="2000" dirty="0" err="1"/>
              <a:t>kommen</a:t>
            </a:r>
            <a:r>
              <a:rPr lang="en-GB" sz="2000" dirty="0"/>
              <a:t> (1)</a:t>
            </a:r>
          </a:p>
        </p:txBody>
      </p:sp>
      <p:sp>
        <p:nvSpPr>
          <p:cNvPr id="11" name="Rectangle 10"/>
          <p:cNvSpPr/>
          <p:nvPr/>
        </p:nvSpPr>
        <p:spPr>
          <a:xfrm>
            <a:off x="2747963" y="1714500"/>
            <a:ext cx="3132137" cy="170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Ich</a:t>
            </a:r>
            <a:r>
              <a:rPr lang="en-GB" sz="2000" dirty="0"/>
              <a:t> </a:t>
            </a:r>
            <a:r>
              <a:rPr lang="en-GB" sz="2000" dirty="0" err="1"/>
              <a:t>habe</a:t>
            </a:r>
            <a:r>
              <a:rPr lang="en-GB" sz="2000" dirty="0"/>
              <a:t> Grammatik </a:t>
            </a:r>
            <a:r>
              <a:rPr lang="en-GB" sz="2000" dirty="0" err="1"/>
              <a:t>gelernt</a:t>
            </a:r>
            <a:r>
              <a:rPr lang="en-GB" sz="2000" dirty="0"/>
              <a:t> und </a:t>
            </a:r>
            <a:r>
              <a:rPr lang="en-GB" sz="2000" dirty="0" err="1"/>
              <a:t>ich</a:t>
            </a:r>
            <a:r>
              <a:rPr lang="en-GB" sz="2000" dirty="0"/>
              <a:t> </a:t>
            </a:r>
            <a:r>
              <a:rPr lang="en-GB" sz="2000" dirty="0" err="1"/>
              <a:t>habe</a:t>
            </a:r>
            <a:r>
              <a:rPr lang="en-GB" sz="2000" dirty="0"/>
              <a:t> </a:t>
            </a:r>
            <a:r>
              <a:rPr lang="en-GB" sz="2000" dirty="0" err="1"/>
              <a:t>gesungen</a:t>
            </a:r>
            <a:r>
              <a:rPr lang="en-GB" sz="2000"/>
              <a:t> (2)</a:t>
            </a:r>
            <a:endParaRPr lang="en-GB" sz="2000" dirty="0"/>
          </a:p>
        </p:txBody>
      </p:sp>
      <p:sp>
        <p:nvSpPr>
          <p:cNvPr id="12" name="Rectangle 11"/>
          <p:cNvSpPr/>
          <p:nvPr/>
        </p:nvSpPr>
        <p:spPr>
          <a:xfrm>
            <a:off x="2711450" y="3360738"/>
            <a:ext cx="3168650" cy="1700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Ja</a:t>
            </a:r>
            <a:r>
              <a:rPr lang="en-GB" sz="2000" dirty="0"/>
              <a:t> (5).</a:t>
            </a:r>
          </a:p>
        </p:txBody>
      </p:sp>
      <p:sp>
        <p:nvSpPr>
          <p:cNvPr id="13" name="Rectangle 12"/>
          <p:cNvSpPr/>
          <p:nvPr/>
        </p:nvSpPr>
        <p:spPr>
          <a:xfrm>
            <a:off x="2747963" y="5075238"/>
            <a:ext cx="3132137" cy="180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Nein. </a:t>
            </a:r>
            <a:r>
              <a:rPr lang="en-GB" sz="2000" dirty="0" err="1"/>
              <a:t>Ich</a:t>
            </a:r>
            <a:r>
              <a:rPr lang="en-GB" sz="2000" dirty="0"/>
              <a:t> muss </a:t>
            </a:r>
            <a:r>
              <a:rPr lang="en-GB" sz="2000" dirty="0" err="1"/>
              <a:t>Hausaufgaben</a:t>
            </a:r>
            <a:r>
              <a:rPr lang="en-GB" sz="2000" dirty="0"/>
              <a:t> </a:t>
            </a:r>
            <a:r>
              <a:rPr lang="en-GB" sz="2000" dirty="0" err="1"/>
              <a:t>machen</a:t>
            </a:r>
            <a:r>
              <a:rPr lang="en-GB" sz="2000" dirty="0"/>
              <a:t> (5)</a:t>
            </a:r>
          </a:p>
        </p:txBody>
      </p:sp>
      <p:sp>
        <p:nvSpPr>
          <p:cNvPr id="14" name="Rectangle 13"/>
          <p:cNvSpPr/>
          <p:nvPr/>
        </p:nvSpPr>
        <p:spPr>
          <a:xfrm>
            <a:off x="5916613" y="1701800"/>
            <a:ext cx="3227387" cy="170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a:solidFill>
                  <a:srgbClr val="FFFFFF"/>
                </a:solidFill>
              </a:rPr>
              <a:t>Man darf niemanden hänseln oder ärgern (1)</a:t>
            </a:r>
            <a:endParaRPr lang="en-GB" sz="2000">
              <a:solidFill>
                <a:srgbClr val="FFFFFF"/>
              </a:solidFill>
            </a:endParaRPr>
          </a:p>
        </p:txBody>
      </p:sp>
      <p:sp>
        <p:nvSpPr>
          <p:cNvPr id="15" name="Rectangle 14"/>
          <p:cNvSpPr/>
          <p:nvPr/>
        </p:nvSpPr>
        <p:spPr>
          <a:xfrm>
            <a:off x="5916613" y="3348038"/>
            <a:ext cx="3227387" cy="170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Manchmal</a:t>
            </a:r>
            <a:r>
              <a:rPr lang="en-GB" sz="2000" dirty="0"/>
              <a:t> </a:t>
            </a:r>
            <a:r>
              <a:rPr lang="en-GB" sz="2000" dirty="0" err="1"/>
              <a:t>ist</a:t>
            </a:r>
            <a:r>
              <a:rPr lang="en-GB" sz="2000" dirty="0"/>
              <a:t> </a:t>
            </a:r>
            <a:r>
              <a:rPr lang="en-GB" sz="2000" dirty="0" err="1"/>
              <a:t>es</a:t>
            </a:r>
            <a:r>
              <a:rPr lang="en-GB" sz="2000" dirty="0"/>
              <a:t> </a:t>
            </a:r>
            <a:r>
              <a:rPr lang="en-GB" sz="2000" dirty="0" err="1"/>
              <a:t>lustig</a:t>
            </a:r>
            <a:r>
              <a:rPr lang="en-GB" sz="2000" dirty="0"/>
              <a:t> </a:t>
            </a:r>
            <a:r>
              <a:rPr lang="en-GB" sz="2000" dirty="0" err="1"/>
              <a:t>aber</a:t>
            </a:r>
            <a:r>
              <a:rPr lang="en-GB" sz="2000" dirty="0"/>
              <a:t> </a:t>
            </a:r>
            <a:r>
              <a:rPr lang="en-GB" sz="2000" dirty="0" err="1"/>
              <a:t>leider</a:t>
            </a:r>
            <a:r>
              <a:rPr lang="en-GB" sz="2000" dirty="0"/>
              <a:t> </a:t>
            </a:r>
            <a:r>
              <a:rPr lang="en-GB" sz="2000" dirty="0" err="1"/>
              <a:t>ist</a:t>
            </a:r>
            <a:r>
              <a:rPr lang="en-GB" sz="2000" dirty="0"/>
              <a:t> </a:t>
            </a:r>
            <a:r>
              <a:rPr lang="en-GB" sz="2000" dirty="0" err="1"/>
              <a:t>Mathe</a:t>
            </a:r>
            <a:r>
              <a:rPr lang="en-GB" sz="2000" dirty="0"/>
              <a:t> oft </a:t>
            </a:r>
            <a:r>
              <a:rPr lang="en-GB" sz="2000" dirty="0" err="1"/>
              <a:t>nur</a:t>
            </a:r>
            <a:r>
              <a:rPr lang="en-GB" sz="2000" dirty="0"/>
              <a:t> </a:t>
            </a:r>
            <a:r>
              <a:rPr lang="en-GB" sz="2000" dirty="0" err="1"/>
              <a:t>langweilig</a:t>
            </a:r>
            <a:r>
              <a:rPr lang="en-GB" sz="2000" dirty="0"/>
              <a:t>. (2)</a:t>
            </a:r>
          </a:p>
        </p:txBody>
      </p:sp>
      <p:sp>
        <p:nvSpPr>
          <p:cNvPr id="16" name="Rectangle 15"/>
          <p:cNvSpPr/>
          <p:nvPr/>
        </p:nvSpPr>
        <p:spPr>
          <a:xfrm>
            <a:off x="5916613" y="5049838"/>
            <a:ext cx="3227387" cy="1835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err="1"/>
              <a:t>Ich</a:t>
            </a:r>
            <a:r>
              <a:rPr lang="en-GB" sz="2400" dirty="0"/>
              <a:t> muss </a:t>
            </a:r>
            <a:r>
              <a:rPr lang="en-GB" sz="2400" dirty="0" err="1"/>
              <a:t>Hausaufgaben</a:t>
            </a:r>
            <a:r>
              <a:rPr lang="en-GB" sz="2400" dirty="0"/>
              <a:t> </a:t>
            </a:r>
            <a:r>
              <a:rPr lang="en-GB" sz="2400" dirty="0" err="1"/>
              <a:t>machen</a:t>
            </a:r>
            <a:r>
              <a:rPr lang="en-GB" sz="2400" dirty="0"/>
              <a:t> (2)</a:t>
            </a:r>
          </a:p>
        </p:txBody>
      </p:sp>
    </p:spTree>
    <p:extLst>
      <p:ext uri="{BB962C8B-B14F-4D97-AF65-F5344CB8AC3E}">
        <p14:creationId xmlns:p14="http://schemas.microsoft.com/office/powerpoint/2010/main" val="282951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6" presetClass="exit" presetSubtype="0" fill="hold" grpId="0" nodeType="clickEffect">
                                  <p:stCondLst>
                                    <p:cond delay="0"/>
                                  </p:stCondLst>
                                  <p:childTnLst>
                                    <p:animEffect transition="out" filter="wipe(down)">
                                      <p:cBhvr>
                                        <p:cTn id="19" dur="180" accel="50000">
                                          <p:stCondLst>
                                            <p:cond delay="1820"/>
                                          </p:stCondLst>
                                        </p:cTn>
                                        <p:tgtEl>
                                          <p:spTgt spid="14"/>
                                        </p:tgtEl>
                                      </p:cBhvr>
                                    </p:animEffect>
                                    <p:anim calcmode="lin" valueType="num">
                                      <p:cBhvr>
                                        <p:cTn id="20"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21"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22"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27" dur="26">
                                          <p:stCondLst>
                                            <p:cond delay="620"/>
                                          </p:stCondLst>
                                        </p:cTn>
                                        <p:tgtEl>
                                          <p:spTgt spid="14"/>
                                        </p:tgtEl>
                                      </p:cBhvr>
                                      <p:to x="100000" y="60000"/>
                                    </p:animScale>
                                    <p:animScale>
                                      <p:cBhvr>
                                        <p:cTn id="28" dur="166" decel="50000">
                                          <p:stCondLst>
                                            <p:cond delay="64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set>
                                      <p:cBhvr>
                                        <p:cTn id="35"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2" presetClass="exit" presetSubtype="4" fill="hold" grpId="0" nodeType="clickEffect">
                                  <p:stCondLst>
                                    <p:cond delay="0"/>
                                  </p:stCondLst>
                                  <p:childTnLst>
                                    <p:animEffect transition="out" filter="wipe(down)">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21" presetClass="exit" presetSubtype="1" fill="hold" grpId="0" nodeType="clickEffect">
                                  <p:stCondLst>
                                    <p:cond delay="0"/>
                                  </p:stCondLst>
                                  <p:childTnLst>
                                    <p:animEffect transition="out" filter="wheel(1)">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5" presetClass="exit" presetSubtype="0" fill="hold" grpId="0" nodeType="clickEffect">
                                  <p:stCondLst>
                                    <p:cond delay="0"/>
                                  </p:stCondLst>
                                  <p:childTnLst>
                                    <p:animEffect transition="out" filter="fade">
                                      <p:cBhvr>
                                        <p:cTn id="52" dur="2000"/>
                                        <p:tgtEl>
                                          <p:spTgt spid="13"/>
                                        </p:tgtEl>
                                      </p:cBhvr>
                                    </p:animEffect>
                                    <p:anim calcmode="lin" valueType="num">
                                      <p:cBhvr>
                                        <p:cTn id="53"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2000"/>
                                        <p:tgtEl>
                                          <p:spTgt spid="13"/>
                                        </p:tgtEl>
                                        <p:attrNameLst>
                                          <p:attrName>ppt_h</p:attrName>
                                        </p:attrNameLst>
                                      </p:cBhvr>
                                      <p:tavLst>
                                        <p:tav tm="0">
                                          <p:val>
                                            <p:strVal val="ppt_h"/>
                                          </p:val>
                                        </p:tav>
                                        <p:tav tm="100000">
                                          <p:val>
                                            <p:strVal val="ppt_h"/>
                                          </p:val>
                                        </p:tav>
                                      </p:tavLst>
                                    </p:anim>
                                    <p:set>
                                      <p:cBhvr>
                                        <p:cTn id="55"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1" presetClass="exit" presetSubtype="0" fill="hold" grpId="0" nodeType="clickEffect">
                                  <p:stCondLst>
                                    <p:cond delay="0"/>
                                  </p:stCondLst>
                                  <p:childTnLst>
                                    <p:anim calcmode="lin" valueType="num">
                                      <p:cBhvr>
                                        <p:cTn id="60" dur="1000"/>
                                        <p:tgtEl>
                                          <p:spTgt spid="10"/>
                                        </p:tgtEl>
                                        <p:attrNameLst>
                                          <p:attrName>ppt_w</p:attrName>
                                        </p:attrNameLst>
                                      </p:cBhvr>
                                      <p:tavLst>
                                        <p:tav tm="0">
                                          <p:val>
                                            <p:strVal val="ppt_w"/>
                                          </p:val>
                                        </p:tav>
                                        <p:tav tm="100000">
                                          <p:val>
                                            <p:fltVal val="0"/>
                                          </p:val>
                                        </p:tav>
                                      </p:tavLst>
                                    </p:anim>
                                    <p:anim calcmode="lin" valueType="num">
                                      <p:cBhvr>
                                        <p:cTn id="61" dur="1000"/>
                                        <p:tgtEl>
                                          <p:spTgt spid="10"/>
                                        </p:tgtEl>
                                        <p:attrNameLst>
                                          <p:attrName>ppt_h</p:attrName>
                                        </p:attrNameLst>
                                      </p:cBhvr>
                                      <p:tavLst>
                                        <p:tav tm="0">
                                          <p:val>
                                            <p:strVal val="ppt_h"/>
                                          </p:val>
                                        </p:tav>
                                        <p:tav tm="100000">
                                          <p:val>
                                            <p:fltVal val="0"/>
                                          </p:val>
                                        </p:tav>
                                      </p:tavLst>
                                    </p:anim>
                                    <p:anim calcmode="lin" valueType="num">
                                      <p:cBhvr>
                                        <p:cTn id="62" dur="1000"/>
                                        <p:tgtEl>
                                          <p:spTgt spid="10"/>
                                        </p:tgtEl>
                                        <p:attrNameLst>
                                          <p:attrName>style.rotation</p:attrName>
                                        </p:attrNameLst>
                                      </p:cBhvr>
                                      <p:tavLst>
                                        <p:tav tm="0">
                                          <p:val>
                                            <p:fltVal val="0"/>
                                          </p:val>
                                        </p:tav>
                                        <p:tav tm="100000">
                                          <p:val>
                                            <p:fltVal val="90"/>
                                          </p:val>
                                        </p:tav>
                                      </p:tavLst>
                                    </p:anim>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exit" presetSubtype="0" fill="hold" grpId="0" nodeType="clickEffect">
                                  <p:stCondLst>
                                    <p:cond delay="0"/>
                                  </p:stCondLst>
                                  <p:childTnLst>
                                    <p:animEffect transition="out" filter="fade">
                                      <p:cBhvr>
                                        <p:cTn id="69" dur="1000"/>
                                        <p:tgtEl>
                                          <p:spTgt spid="9"/>
                                        </p:tgtEl>
                                      </p:cBhvr>
                                    </p:animEffect>
                                    <p:anim calcmode="lin" valueType="num">
                                      <p:cBhvr>
                                        <p:cTn id="70" dur="1000"/>
                                        <p:tgtEl>
                                          <p:spTgt spid="9"/>
                                        </p:tgtEl>
                                        <p:attrNameLst>
                                          <p:attrName>ppt_x</p:attrName>
                                        </p:attrNameLst>
                                      </p:cBhvr>
                                      <p:tavLst>
                                        <p:tav tm="0">
                                          <p:val>
                                            <p:strVal val="ppt_x"/>
                                          </p:val>
                                        </p:tav>
                                        <p:tav tm="100000">
                                          <p:val>
                                            <p:strVal val="ppt_x"/>
                                          </p:val>
                                        </p:tav>
                                      </p:tavLst>
                                    </p:anim>
                                    <p:anim calcmode="lin" valueType="num">
                                      <p:cBhvr>
                                        <p:cTn id="71" dur="1000"/>
                                        <p:tgtEl>
                                          <p:spTgt spid="9"/>
                                        </p:tgtEl>
                                        <p:attrNameLst>
                                          <p:attrName>ppt_y</p:attrName>
                                        </p:attrNameLst>
                                      </p:cBhvr>
                                      <p:tavLst>
                                        <p:tav tm="0">
                                          <p:val>
                                            <p:strVal val="ppt_y"/>
                                          </p:val>
                                        </p:tav>
                                        <p:tav tm="100000">
                                          <p:val>
                                            <p:strVal val="ppt_y+.1"/>
                                          </p:val>
                                        </p:tav>
                                      </p:tavLst>
                                    </p:anim>
                                    <p:set>
                                      <p:cBhvr>
                                        <p:cTn id="7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6" presetClass="exit" presetSubtype="0" fill="hold" grpId="0" nodeType="clickEffect">
                                  <p:stCondLst>
                                    <p:cond delay="0"/>
                                  </p:stCondLst>
                                  <p:childTnLst>
                                    <p:animEffect transition="out" filter="wipe(down)">
                                      <p:cBhvr>
                                        <p:cTn id="82" dur="180" accel="50000">
                                          <p:stCondLst>
                                            <p:cond delay="1820"/>
                                          </p:stCondLst>
                                        </p:cTn>
                                        <p:tgtEl>
                                          <p:spTgt spid="11"/>
                                        </p:tgtEl>
                                      </p:cBhvr>
                                    </p:animEffect>
                                    <p:anim calcmode="lin" valueType="num">
                                      <p:cBhvr>
                                        <p:cTn id="83"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84"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85"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6"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7"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8"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9"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90" dur="26">
                                          <p:stCondLst>
                                            <p:cond delay="620"/>
                                          </p:stCondLst>
                                        </p:cTn>
                                        <p:tgtEl>
                                          <p:spTgt spid="11"/>
                                        </p:tgtEl>
                                      </p:cBhvr>
                                      <p:to x="100000" y="60000"/>
                                    </p:animScale>
                                    <p:animScale>
                                      <p:cBhvr>
                                        <p:cTn id="91" dur="166" decel="50000">
                                          <p:stCondLst>
                                            <p:cond delay="64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set>
                                      <p:cBhvr>
                                        <p:cTn id="98"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9" restart="whenNotActive" fill="hold" evtFilter="cancelBubble" nodeType="interactiveSeq">
                <p:stCondLst>
                  <p:cond evt="onClick" delay="0">
                    <p:tgtEl>
                      <p:spTgt spid="1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53" presetClass="exit" presetSubtype="32" fill="hold" grpId="0" nodeType="clickEffect">
                                  <p:stCondLst>
                                    <p:cond delay="0"/>
                                  </p:stCondLst>
                                  <p:childTnLst>
                                    <p:anim calcmode="lin" valueType="num">
                                      <p:cBhvr>
                                        <p:cTn id="103" dur="500"/>
                                        <p:tgtEl>
                                          <p:spTgt spid="12"/>
                                        </p:tgtEl>
                                        <p:attrNameLst>
                                          <p:attrName>ppt_w</p:attrName>
                                        </p:attrNameLst>
                                      </p:cBhvr>
                                      <p:tavLst>
                                        <p:tav tm="0">
                                          <p:val>
                                            <p:strVal val="ppt_w"/>
                                          </p:val>
                                        </p:tav>
                                        <p:tav tm="100000">
                                          <p:val>
                                            <p:fltVal val="0"/>
                                          </p:val>
                                        </p:tav>
                                      </p:tavLst>
                                    </p:anim>
                                    <p:anim calcmode="lin" valueType="num">
                                      <p:cBhvr>
                                        <p:cTn id="104" dur="500"/>
                                        <p:tgtEl>
                                          <p:spTgt spid="12"/>
                                        </p:tgtEl>
                                        <p:attrNameLst>
                                          <p:attrName>ppt_h</p:attrName>
                                        </p:attrNameLst>
                                      </p:cBhvr>
                                      <p:tavLst>
                                        <p:tav tm="0">
                                          <p:val>
                                            <p:strVal val="ppt_h"/>
                                          </p:val>
                                        </p:tav>
                                        <p:tav tm="100000">
                                          <p:val>
                                            <p:fltVal val="0"/>
                                          </p:val>
                                        </p:tav>
                                      </p:tavLst>
                                    </p:anim>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7"/>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14313" y="395288"/>
            <a:ext cx="50720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t>Deutsch ist schwierig, ja?</a:t>
            </a:r>
            <a:br>
              <a:rPr lang="de-DE"/>
            </a:br>
            <a:r>
              <a:rPr lang="de-DE"/>
              <a:t>Hast du mein Goldfisch genommen?</a:t>
            </a:r>
            <a:br>
              <a:rPr lang="de-DE"/>
            </a:br>
            <a:r>
              <a:rPr lang="de-DE"/>
              <a:t>Wie findest du Mathe?</a:t>
            </a:r>
            <a:br>
              <a:rPr lang="de-DE"/>
            </a:br>
            <a:r>
              <a:rPr lang="de-DE"/>
              <a:t>Das langweiligste Fach ist Geschichte oder?</a:t>
            </a:r>
            <a:br>
              <a:rPr lang="de-DE"/>
            </a:br>
            <a:r>
              <a:rPr lang="de-DE"/>
              <a:t>Magst du Pizzasaft?</a:t>
            </a:r>
            <a:br>
              <a:rPr lang="de-DE"/>
            </a:br>
            <a:r>
              <a:rPr lang="de-DE"/>
              <a:t>Denkst du, dass Alex ist ein bisschen verrückt?</a:t>
            </a:r>
            <a:br>
              <a:rPr lang="de-DE"/>
            </a:br>
            <a:r>
              <a:rPr lang="de-DE"/>
              <a:t>Was hast du in den Ferien gemacht?</a:t>
            </a:r>
            <a:br>
              <a:rPr lang="de-DE"/>
            </a:br>
            <a:r>
              <a:rPr lang="de-DE"/>
              <a:t>Was ist das langweiligste Fach?</a:t>
            </a:r>
            <a:br>
              <a:rPr lang="de-DE"/>
            </a:br>
            <a:r>
              <a:rPr lang="de-DE"/>
              <a:t>Was du in dein letztes Deutschfach gelernt? </a:t>
            </a:r>
            <a:br>
              <a:rPr lang="de-DE"/>
            </a:br>
            <a:r>
              <a:rPr lang="de-DE"/>
              <a:t>Englisch ist interessant, oder?</a:t>
            </a:r>
            <a:br>
              <a:rPr lang="de-DE"/>
            </a:br>
            <a:r>
              <a:rPr lang="de-DE"/>
              <a:t>Möchtest du ins Kino gehen?</a:t>
            </a:r>
            <a:br>
              <a:rPr lang="de-DE"/>
            </a:br>
            <a:r>
              <a:rPr lang="de-DE"/>
              <a:t>Findest du Englisch langweilig, oder?</a:t>
            </a:r>
            <a:br>
              <a:rPr lang="de-DE"/>
            </a:br>
            <a:r>
              <a:rPr lang="de-DE"/>
              <a:t>Später kannst du Schaflaufen ?</a:t>
            </a:r>
            <a:br>
              <a:rPr lang="de-DE"/>
            </a:br>
            <a:r>
              <a:rPr lang="de-DE"/>
              <a:t>Was ist eine Schulregeln?</a:t>
            </a:r>
            <a:br>
              <a:rPr lang="de-DE"/>
            </a:br>
            <a:r>
              <a:rPr lang="de-DE"/>
              <a:t>Warum kannst du nicht mit mir nach Cambridge gehen?</a:t>
            </a:r>
            <a:br>
              <a:rPr lang="de-DE"/>
            </a:br>
            <a:r>
              <a:rPr lang="de-DE"/>
              <a:t>Magst du Geschichte?</a:t>
            </a:r>
            <a:br>
              <a:rPr lang="de-DE"/>
            </a:br>
            <a:r>
              <a:rPr lang="de-DE"/>
              <a:t>Wie findest du Geschichte?</a:t>
            </a:r>
            <a:br>
              <a:rPr lang="de-DE"/>
            </a:br>
            <a:r>
              <a:rPr lang="de-DE"/>
              <a:t>Frau Gillings, ist das du?</a:t>
            </a:r>
            <a:br>
              <a:rPr lang="de-DE"/>
            </a:br>
            <a:r>
              <a:rPr lang="de-DE"/>
              <a:t>Was musst du nächstes Jahr gemachen?</a:t>
            </a:r>
            <a:br>
              <a:rPr lang="de-DE"/>
            </a:br>
            <a:r>
              <a:rPr lang="de-DE"/>
              <a:t>Was musst du am Freitag machen?</a:t>
            </a:r>
            <a:br>
              <a:rPr lang="de-DE"/>
            </a:br>
            <a:r>
              <a:rPr lang="de-DE"/>
              <a:t>Ist Mathe langweilig?</a:t>
            </a:r>
            <a:br>
              <a:rPr lang="de-DE"/>
            </a:br>
            <a:endParaRPr lang="en-US"/>
          </a:p>
        </p:txBody>
      </p:sp>
      <p:sp>
        <p:nvSpPr>
          <p:cNvPr id="13315" name="Content Placeholder 6"/>
          <p:cNvSpPr>
            <a:spLocks noGrp="1"/>
          </p:cNvSpPr>
          <p:nvPr>
            <p:ph sz="quarter" idx="4"/>
          </p:nvPr>
        </p:nvSpPr>
        <p:spPr>
          <a:xfrm>
            <a:off x="5314950" y="357188"/>
            <a:ext cx="3328988" cy="6000750"/>
          </a:xfrm>
        </p:spPr>
        <p:txBody>
          <a:bodyPr/>
          <a:lstStyle/>
          <a:p>
            <a:r>
              <a:rPr lang="en-GB" sz="2800" smtClean="0"/>
              <a:t>Variety of formulations</a:t>
            </a:r>
          </a:p>
          <a:p>
            <a:r>
              <a:rPr lang="en-GB" sz="2800" smtClean="0"/>
              <a:t>Mixture of tenses</a:t>
            </a:r>
          </a:p>
          <a:p>
            <a:r>
              <a:rPr lang="en-GB" sz="2800" smtClean="0"/>
              <a:t>Use of statements + oder?</a:t>
            </a:r>
          </a:p>
          <a:p>
            <a:r>
              <a:rPr lang="en-GB" sz="2800" smtClean="0"/>
              <a:t>Some more complex question structures </a:t>
            </a:r>
          </a:p>
          <a:p>
            <a:r>
              <a:rPr lang="en-GB" sz="2800" smtClean="0"/>
              <a:t>Some mistakes!</a:t>
            </a:r>
          </a:p>
          <a:p>
            <a:r>
              <a:rPr lang="en-GB" sz="2800" smtClean="0"/>
              <a:t>Message-oriented</a:t>
            </a:r>
          </a:p>
          <a:p>
            <a:r>
              <a:rPr lang="en-GB" sz="2800" smtClean="0"/>
              <a:t>Humour!</a:t>
            </a:r>
          </a:p>
          <a:p>
            <a:r>
              <a:rPr lang="en-GB" sz="2800" smtClean="0"/>
              <a:t>Like EFL sessions</a:t>
            </a:r>
            <a:endParaRPr lang="en-US" sz="2800" smtClean="0"/>
          </a:p>
        </p:txBody>
      </p:sp>
    </p:spTree>
    <p:extLst>
      <p:ext uri="{BB962C8B-B14F-4D97-AF65-F5344CB8AC3E}">
        <p14:creationId xmlns:p14="http://schemas.microsoft.com/office/powerpoint/2010/main" val="400227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92370470"/>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5781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5818">
                <a:tc>
                  <a:txBody>
                    <a:bodyPr/>
                    <a:lstStyle/>
                    <a:p>
                      <a:pPr algn="l" fontAlgn="auto">
                        <a:spcBef>
                          <a:spcPts val="0"/>
                        </a:spcBef>
                        <a:spcAft>
                          <a:spcPts val="0"/>
                        </a:spcAft>
                        <a:defRPr/>
                      </a:pPr>
                      <a:r>
                        <a:rPr lang="en-GB" sz="3200" b="1" dirty="0" smtClean="0">
                          <a:solidFill>
                            <a:schemeClr val="bg1"/>
                          </a:solidFill>
                        </a:rPr>
                        <a:t>Questioning </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379487">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35228">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5:  Find someone who</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FIND SOMEONE WHO</a:t>
            </a:r>
            <a:endParaRPr lang="en-US" dirty="0"/>
          </a:p>
        </p:txBody>
      </p:sp>
      <p:pic>
        <p:nvPicPr>
          <p:cNvPr id="8" name="Picture 2"/>
          <p:cNvPicPr>
            <a:picLocks noChangeAspect="1" noChangeArrowheads="1"/>
          </p:cNvPicPr>
          <p:nvPr/>
        </p:nvPicPr>
        <p:blipFill>
          <a:blip r:embed="rId3">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3886808" y="4220081"/>
            <a:ext cx="1621296" cy="16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582435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57188" y="1285875"/>
            <a:ext cx="8429625" cy="5214938"/>
          </a:xfrm>
          <a:prstGeom prst="rect">
            <a:avLst/>
          </a:prstGeom>
          <a:solidFill>
            <a:srgbClr val="00FF00"/>
          </a:solidFill>
          <a:ln w="571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075" name="AutoShape 3"/>
          <p:cNvSpPr>
            <a:spLocks noChangeArrowheads="1"/>
          </p:cNvSpPr>
          <p:nvPr/>
        </p:nvSpPr>
        <p:spPr bwMode="auto">
          <a:xfrm>
            <a:off x="1857375" y="214313"/>
            <a:ext cx="5929313" cy="785812"/>
          </a:xfrm>
          <a:prstGeom prst="wedgeRoundRectCallout">
            <a:avLst>
              <a:gd name="adj1" fmla="val -40588"/>
              <a:gd name="adj2" fmla="val 110014"/>
              <a:gd name="adj3" fmla="val 16667"/>
            </a:avLst>
          </a:prstGeom>
          <a:solidFill>
            <a:schemeClr val="tx1"/>
          </a:solidFill>
          <a:ln w="9525">
            <a:solidFill>
              <a:srgbClr val="000000"/>
            </a:solidFill>
            <a:miter lim="800000"/>
            <a:headEnd/>
            <a:tailEnd/>
          </a:ln>
        </p:spPr>
        <p:txBody>
          <a:bodyPr anchor="ctr"/>
          <a:lstStyle/>
          <a:p>
            <a:pPr algn="ctr">
              <a:spcAft>
                <a:spcPts val="1000"/>
              </a:spcAft>
            </a:pPr>
            <a:r>
              <a:rPr lang="en-US" sz="2800" b="1">
                <a:solidFill>
                  <a:schemeClr val="bg1"/>
                </a:solidFill>
                <a:latin typeface="Kristen ITC" pitchFamily="66" charset="0"/>
              </a:rPr>
              <a:t>Trouve quelqu’un qui………….</a:t>
            </a:r>
            <a:endParaRPr lang="en-US" sz="2800">
              <a:solidFill>
                <a:schemeClr val="bg1"/>
              </a:solidFill>
            </a:endParaRPr>
          </a:p>
        </p:txBody>
      </p:sp>
      <p:sp>
        <p:nvSpPr>
          <p:cNvPr id="3076" name="TextBox 5"/>
          <p:cNvSpPr txBox="1">
            <a:spLocks noChangeArrowheads="1"/>
          </p:cNvSpPr>
          <p:nvPr/>
        </p:nvSpPr>
        <p:spPr bwMode="auto">
          <a:xfrm>
            <a:off x="642938" y="2143125"/>
            <a:ext cx="7786687" cy="4062413"/>
          </a:xfrm>
          <a:prstGeom prst="rect">
            <a:avLst/>
          </a:prstGeom>
          <a:noFill/>
          <a:ln w="9525">
            <a:noFill/>
            <a:miter lim="800000"/>
            <a:headEnd/>
            <a:tailEnd/>
          </a:ln>
        </p:spPr>
        <p:txBody>
          <a:bodyPr>
            <a:spAutoFit/>
          </a:bodyPr>
          <a:lstStyle/>
          <a:p>
            <a:pPr>
              <a:defRPr/>
            </a:pPr>
            <a:r>
              <a:rPr lang="en-GB" sz="4800" b="1" dirty="0">
                <a:latin typeface="+mn-lt"/>
              </a:rPr>
              <a:t>1. </a:t>
            </a:r>
            <a:r>
              <a:rPr lang="fr-FR" sz="4800" b="1" dirty="0">
                <a:latin typeface="+mn-lt"/>
              </a:rPr>
              <a:t>adore le tennis</a:t>
            </a:r>
            <a:endParaRPr lang="en-US" sz="4800" b="1" dirty="0">
              <a:latin typeface="+mn-lt"/>
            </a:endParaRPr>
          </a:p>
          <a:p>
            <a:pPr>
              <a:defRPr/>
            </a:pPr>
            <a:r>
              <a:rPr lang="en-GB" sz="4800" b="1" dirty="0">
                <a:latin typeface="+mn-lt"/>
              </a:rPr>
              <a:t>2. </a:t>
            </a:r>
            <a:r>
              <a:rPr lang="fr-FR" sz="4800" b="1" dirty="0">
                <a:latin typeface="+mn-lt"/>
              </a:rPr>
              <a:t>déteste le rugby </a:t>
            </a:r>
            <a:br>
              <a:rPr lang="fr-FR" sz="4800" b="1" dirty="0">
                <a:latin typeface="+mn-lt"/>
              </a:rPr>
            </a:br>
            <a:r>
              <a:rPr lang="en-GB" sz="4800" b="1" dirty="0">
                <a:latin typeface="+mn-lt"/>
              </a:rPr>
              <a:t>3. </a:t>
            </a:r>
            <a:r>
              <a:rPr lang="fr-FR" sz="4800" b="1" dirty="0">
                <a:latin typeface="+mn-lt"/>
              </a:rPr>
              <a:t>fait du judo</a:t>
            </a:r>
            <a:endParaRPr lang="en-US" sz="4800" b="1" dirty="0">
              <a:latin typeface="+mn-lt"/>
            </a:endParaRPr>
          </a:p>
          <a:p>
            <a:pPr>
              <a:defRPr/>
            </a:pPr>
            <a:r>
              <a:rPr lang="en-GB" sz="4800" b="1" dirty="0">
                <a:latin typeface="+mn-lt"/>
              </a:rPr>
              <a:t>4. </a:t>
            </a:r>
            <a:r>
              <a:rPr lang="fr-FR" sz="4800" b="1" dirty="0">
                <a:latin typeface="+mn-lt"/>
              </a:rPr>
              <a:t>joue au basketball</a:t>
            </a:r>
            <a:endParaRPr lang="en-US" sz="4800" b="1" dirty="0">
              <a:latin typeface="+mn-lt"/>
            </a:endParaRPr>
          </a:p>
          <a:p>
            <a:pPr>
              <a:defRPr/>
            </a:pPr>
            <a:r>
              <a:rPr lang="en-GB" sz="4800" b="1" dirty="0">
                <a:latin typeface="+mn-lt"/>
              </a:rPr>
              <a:t>5. </a:t>
            </a:r>
            <a:r>
              <a:rPr lang="fr-FR" sz="4800" b="1" dirty="0">
                <a:latin typeface="+mn-lt"/>
              </a:rPr>
              <a:t>adore le VTT</a:t>
            </a:r>
            <a:endParaRPr lang="en-US" sz="4800" b="1" dirty="0">
              <a:latin typeface="+mn-lt"/>
            </a:endParaRPr>
          </a:p>
          <a:p>
            <a:pPr>
              <a:defRPr/>
            </a:pPr>
            <a:endParaRPr lang="en-US" dirty="0">
              <a:latin typeface="Calibri" pitchFamily="34" charset="0"/>
            </a:endParaRPr>
          </a:p>
        </p:txBody>
      </p:sp>
    </p:spTree>
    <p:extLst>
      <p:ext uri="{BB962C8B-B14F-4D97-AF65-F5344CB8AC3E}">
        <p14:creationId xmlns:p14="http://schemas.microsoft.com/office/powerpoint/2010/main" val="636265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1857375" y="214313"/>
            <a:ext cx="5929313" cy="785812"/>
          </a:xfrm>
          <a:prstGeom prst="wedgeRoundRectCallout">
            <a:avLst>
              <a:gd name="adj1" fmla="val -40588"/>
              <a:gd name="adj2" fmla="val 110014"/>
              <a:gd name="adj3" fmla="val 16667"/>
            </a:avLst>
          </a:prstGeom>
          <a:solidFill>
            <a:schemeClr val="tx1"/>
          </a:solidFill>
          <a:ln w="9525">
            <a:solidFill>
              <a:srgbClr val="000000"/>
            </a:solidFill>
            <a:miter lim="800000"/>
            <a:headEnd/>
            <a:tailEnd/>
          </a:ln>
        </p:spPr>
        <p:txBody>
          <a:bodyPr anchor="ctr"/>
          <a:lstStyle/>
          <a:p>
            <a:pPr algn="ctr">
              <a:spcAft>
                <a:spcPts val="1000"/>
              </a:spcAft>
            </a:pPr>
            <a:r>
              <a:rPr lang="en-US" sz="2800" b="1">
                <a:solidFill>
                  <a:schemeClr val="bg1"/>
                </a:solidFill>
                <a:latin typeface="Kristen ITC" pitchFamily="66" charset="0"/>
              </a:rPr>
              <a:t>Findet eine Person, die………….</a:t>
            </a:r>
            <a:endParaRPr lang="en-US" sz="2800">
              <a:solidFill>
                <a:schemeClr val="bg1"/>
              </a:solidFill>
              <a:latin typeface="Calibri" pitchFamily="34" charset="0"/>
            </a:endParaRPr>
          </a:p>
        </p:txBody>
      </p:sp>
      <p:sp>
        <p:nvSpPr>
          <p:cNvPr id="1026" name="Text Box 2"/>
          <p:cNvSpPr txBox="1">
            <a:spLocks noChangeArrowheads="1"/>
          </p:cNvSpPr>
          <p:nvPr/>
        </p:nvSpPr>
        <p:spPr bwMode="auto">
          <a:xfrm>
            <a:off x="428625" y="1500188"/>
            <a:ext cx="7858125" cy="4929187"/>
          </a:xfrm>
          <a:prstGeom prst="rect">
            <a:avLst/>
          </a:prstGeom>
          <a:solidFill>
            <a:srgbClr val="FFFF00"/>
          </a:solidFill>
          <a:ln w="57150">
            <a:solidFill>
              <a:srgbClr val="000000"/>
            </a:solidFill>
            <a:miter lim="800000"/>
            <a:headEnd/>
            <a:tailEnd/>
          </a:ln>
        </p:spPr>
        <p:txBody>
          <a:bodyPr anchor="ctr"/>
          <a:lstStyle/>
          <a:p>
            <a:pPr fontAlgn="auto">
              <a:spcBef>
                <a:spcPts val="0"/>
              </a:spcBef>
              <a:spcAft>
                <a:spcPts val="0"/>
              </a:spcAft>
              <a:defRPr/>
            </a:pPr>
            <a:r>
              <a:rPr lang="en-GB" sz="4000" b="1" dirty="0">
                <a:latin typeface="+mn-lt"/>
              </a:rPr>
              <a:t>1.  </a:t>
            </a:r>
            <a:r>
              <a:rPr lang="en-GB" sz="4000" b="1" dirty="0" err="1">
                <a:latin typeface="+mn-lt"/>
              </a:rPr>
              <a:t>nur</a:t>
            </a:r>
            <a:r>
              <a:rPr lang="en-GB" sz="4000" b="1" dirty="0">
                <a:latin typeface="+mn-lt"/>
              </a:rPr>
              <a:t> </a:t>
            </a:r>
            <a:r>
              <a:rPr lang="en-GB" sz="4000" b="1" dirty="0" err="1">
                <a:latin typeface="+mn-lt"/>
              </a:rPr>
              <a:t>einen</a:t>
            </a:r>
            <a:r>
              <a:rPr lang="en-GB" sz="4000" b="1" dirty="0">
                <a:latin typeface="+mn-lt"/>
              </a:rPr>
              <a:t> </a:t>
            </a:r>
            <a:r>
              <a:rPr lang="en-GB" sz="4000" b="1" dirty="0" err="1">
                <a:latin typeface="+mn-lt"/>
              </a:rPr>
              <a:t>Bruder</a:t>
            </a:r>
            <a:r>
              <a:rPr lang="en-GB" sz="4000" b="1" dirty="0">
                <a:latin typeface="+mn-lt"/>
              </a:rPr>
              <a:t> hat</a:t>
            </a:r>
            <a:endParaRPr lang="en-US" sz="4000" dirty="0">
              <a:latin typeface="+mn-lt"/>
            </a:endParaRPr>
          </a:p>
          <a:p>
            <a:pPr fontAlgn="auto">
              <a:spcBef>
                <a:spcPts val="0"/>
              </a:spcBef>
              <a:spcAft>
                <a:spcPts val="0"/>
              </a:spcAft>
              <a:defRPr/>
            </a:pPr>
            <a:r>
              <a:rPr lang="en-GB" sz="4000" b="1" dirty="0">
                <a:latin typeface="+mn-lt"/>
              </a:rPr>
              <a:t>2.  </a:t>
            </a:r>
            <a:r>
              <a:rPr lang="en-GB" sz="4000" b="1" dirty="0" err="1">
                <a:latin typeface="+mn-lt"/>
              </a:rPr>
              <a:t>zwei</a:t>
            </a:r>
            <a:r>
              <a:rPr lang="en-GB" sz="4000" b="1" dirty="0">
                <a:latin typeface="+mn-lt"/>
              </a:rPr>
              <a:t> </a:t>
            </a:r>
            <a:r>
              <a:rPr lang="en-GB" sz="4000" b="1" dirty="0" err="1">
                <a:latin typeface="+mn-lt"/>
              </a:rPr>
              <a:t>Schwestern</a:t>
            </a:r>
            <a:r>
              <a:rPr lang="en-GB" sz="4000" b="1" dirty="0">
                <a:latin typeface="+mn-lt"/>
              </a:rPr>
              <a:t> hat</a:t>
            </a:r>
            <a:endParaRPr lang="en-US" sz="4000" dirty="0">
              <a:latin typeface="+mn-lt"/>
            </a:endParaRPr>
          </a:p>
          <a:p>
            <a:pPr fontAlgn="auto">
              <a:spcBef>
                <a:spcPts val="0"/>
              </a:spcBef>
              <a:spcAft>
                <a:spcPts val="0"/>
              </a:spcAft>
              <a:defRPr/>
            </a:pPr>
            <a:r>
              <a:rPr lang="en-GB" sz="4000" b="1" dirty="0">
                <a:latin typeface="+mn-lt"/>
              </a:rPr>
              <a:t>3.  in Toft </a:t>
            </a:r>
            <a:r>
              <a:rPr lang="en-GB" sz="4000" b="1" dirty="0" err="1">
                <a:latin typeface="+mn-lt"/>
              </a:rPr>
              <a:t>wohnt</a:t>
            </a:r>
            <a:endParaRPr lang="en-US" sz="4000" dirty="0">
              <a:latin typeface="+mn-lt"/>
            </a:endParaRPr>
          </a:p>
          <a:p>
            <a:pPr marL="342900" indent="-342900" fontAlgn="auto">
              <a:spcBef>
                <a:spcPts val="0"/>
              </a:spcBef>
              <a:spcAft>
                <a:spcPts val="0"/>
              </a:spcAft>
              <a:buFontTx/>
              <a:buAutoNum type="arabicPeriod" startAt="4"/>
              <a:defRPr/>
            </a:pPr>
            <a:r>
              <a:rPr lang="en-GB" sz="4000" b="1" dirty="0">
                <a:latin typeface="+mn-lt"/>
              </a:rPr>
              <a:t> </a:t>
            </a:r>
            <a:r>
              <a:rPr lang="en-GB" sz="4000" b="1" dirty="0" err="1">
                <a:latin typeface="+mn-lt"/>
              </a:rPr>
              <a:t>einen</a:t>
            </a:r>
            <a:r>
              <a:rPr lang="en-GB" sz="4000" b="1" dirty="0">
                <a:latin typeface="+mn-lt"/>
              </a:rPr>
              <a:t> </a:t>
            </a:r>
            <a:r>
              <a:rPr lang="en-GB" sz="4000" b="1" dirty="0" err="1">
                <a:latin typeface="+mn-lt"/>
              </a:rPr>
              <a:t>Hund</a:t>
            </a:r>
            <a:r>
              <a:rPr lang="en-GB" sz="4000" b="1" dirty="0">
                <a:latin typeface="+mn-lt"/>
              </a:rPr>
              <a:t> und </a:t>
            </a:r>
            <a:r>
              <a:rPr lang="en-GB" sz="4000" b="1" dirty="0" err="1">
                <a:latin typeface="+mn-lt"/>
              </a:rPr>
              <a:t>eine</a:t>
            </a:r>
            <a:r>
              <a:rPr lang="en-GB" sz="4000" b="1" dirty="0">
                <a:latin typeface="+mn-lt"/>
              </a:rPr>
              <a:t> </a:t>
            </a:r>
            <a:r>
              <a:rPr lang="en-GB" sz="4000" b="1" dirty="0" err="1">
                <a:latin typeface="+mn-lt"/>
              </a:rPr>
              <a:t>Katze</a:t>
            </a:r>
            <a:r>
              <a:rPr lang="en-GB" sz="4000" b="1" dirty="0">
                <a:latin typeface="+mn-lt"/>
              </a:rPr>
              <a:t> hat</a:t>
            </a:r>
          </a:p>
          <a:p>
            <a:pPr marL="342900" indent="-342900" fontAlgn="auto">
              <a:spcBef>
                <a:spcPts val="0"/>
              </a:spcBef>
              <a:spcAft>
                <a:spcPts val="0"/>
              </a:spcAft>
              <a:buFontTx/>
              <a:buAutoNum type="arabicPeriod" startAt="4"/>
              <a:defRPr/>
            </a:pPr>
            <a:r>
              <a:rPr lang="en-GB" sz="4000" b="1">
                <a:latin typeface="+mn-lt"/>
              </a:rPr>
              <a:t> den </a:t>
            </a:r>
            <a:r>
              <a:rPr lang="en-GB" sz="4000" b="1" dirty="0" err="1">
                <a:latin typeface="+mn-lt"/>
              </a:rPr>
              <a:t>Geburtstag</a:t>
            </a:r>
            <a:r>
              <a:rPr lang="en-GB" sz="4000" b="1" dirty="0">
                <a:latin typeface="+mn-lt"/>
              </a:rPr>
              <a:t> </a:t>
            </a:r>
            <a:r>
              <a:rPr lang="en-GB" sz="4000" b="1" dirty="0" err="1">
                <a:latin typeface="+mn-lt"/>
              </a:rPr>
              <a:t>im</a:t>
            </a:r>
            <a:r>
              <a:rPr lang="en-GB" sz="4000" b="1" dirty="0">
                <a:latin typeface="+mn-lt"/>
              </a:rPr>
              <a:t> </a:t>
            </a:r>
            <a:r>
              <a:rPr lang="en-GB" sz="4000" b="1" dirty="0" err="1">
                <a:latin typeface="+mn-lt"/>
              </a:rPr>
              <a:t>Dezember</a:t>
            </a:r>
            <a:r>
              <a:rPr lang="en-GB" sz="4000" b="1" dirty="0">
                <a:latin typeface="+mn-lt"/>
              </a:rPr>
              <a:t> hat</a:t>
            </a:r>
            <a:endParaRPr lang="en-US" sz="4000" dirty="0">
              <a:latin typeface="+mn-lt"/>
            </a:endParaRPr>
          </a:p>
          <a:p>
            <a:pPr marL="342900" indent="-342900"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3773196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106"/>
          </a:xfrm>
          <a:solidFill>
            <a:srgbClr val="002060"/>
          </a:solidFill>
        </p:spPr>
        <p:txBody>
          <a:bodyPr/>
          <a:lstStyle/>
          <a:p>
            <a:r>
              <a:rPr lang="en-GB" sz="3800" b="1" dirty="0" err="1" smtClean="0">
                <a:solidFill>
                  <a:srgbClr val="FFFF99"/>
                </a:solidFill>
                <a:effectLst>
                  <a:outerShdw blurRad="38100" dist="38100" dir="2700000" algn="tl">
                    <a:srgbClr val="000000"/>
                  </a:outerShdw>
                </a:effectLst>
              </a:rPr>
              <a:t>Busca</a:t>
            </a:r>
            <a:r>
              <a:rPr lang="en-GB" sz="3800" b="1" dirty="0" smtClean="0">
                <a:solidFill>
                  <a:srgbClr val="FFFF99"/>
                </a:solidFill>
                <a:effectLst>
                  <a:outerShdw blurRad="38100" dist="38100" dir="2700000" algn="tl">
                    <a:srgbClr val="000000"/>
                  </a:outerShdw>
                </a:effectLst>
              </a:rPr>
              <a:t> </a:t>
            </a:r>
            <a:r>
              <a:rPr lang="en-GB" sz="3800" b="1" dirty="0">
                <a:solidFill>
                  <a:srgbClr val="FFFF99"/>
                </a:solidFill>
                <a:effectLst>
                  <a:outerShdw blurRad="38100" dist="38100" dir="2700000" algn="tl">
                    <a:srgbClr val="000000"/>
                  </a:outerShdw>
                </a:effectLst>
              </a:rPr>
              <a:t>a la persona </a:t>
            </a:r>
            <a:r>
              <a:rPr lang="en-GB" sz="3800" b="1" dirty="0" err="1" smtClean="0">
                <a:solidFill>
                  <a:srgbClr val="FFFF99"/>
                </a:solidFill>
                <a:effectLst>
                  <a:outerShdw blurRad="38100" dist="38100" dir="2700000" algn="tl">
                    <a:srgbClr val="000000"/>
                  </a:outerShdw>
                </a:effectLst>
              </a:rPr>
              <a:t>que</a:t>
            </a:r>
            <a:r>
              <a:rPr lang="en-GB" sz="3800" b="1" dirty="0" smtClean="0">
                <a:solidFill>
                  <a:srgbClr val="FFFF99"/>
                </a:solidFill>
                <a:effectLst>
                  <a:outerShdw blurRad="38100" dist="38100" dir="2700000" algn="tl">
                    <a:srgbClr val="000000"/>
                  </a:outerShdw>
                </a:effectLst>
              </a:rPr>
              <a:t> / a </a:t>
            </a:r>
            <a:r>
              <a:rPr lang="en-GB" sz="3800" b="1" dirty="0" err="1" smtClean="0">
                <a:solidFill>
                  <a:srgbClr val="FFFF99"/>
                </a:solidFill>
                <a:effectLst>
                  <a:outerShdw blurRad="38100" dist="38100" dir="2700000" algn="tl">
                    <a:srgbClr val="000000"/>
                  </a:outerShdw>
                </a:effectLst>
              </a:rPr>
              <a:t>quién</a:t>
            </a:r>
            <a:r>
              <a:rPr lang="en-GB" sz="3800" b="1" dirty="0" smtClean="0">
                <a:solidFill>
                  <a:srgbClr val="FFFF99"/>
                </a:solidFill>
                <a:effectLst>
                  <a:outerShdw blurRad="38100" dist="38100" dir="2700000" algn="tl">
                    <a:srgbClr val="000000"/>
                  </a:outerShdw>
                </a:effectLst>
              </a:rPr>
              <a:t>…</a:t>
            </a:r>
            <a:endParaRPr lang="en-GB" sz="3800" b="1" dirty="0">
              <a:solidFill>
                <a:srgbClr val="FFFF99"/>
              </a:solidFill>
              <a:effectLst>
                <a:outerShdw blurRad="38100" dist="38100" dir="2700000" algn="tl">
                  <a:srgbClr val="000000"/>
                </a:outerShdw>
              </a:effectLst>
            </a:endParaRPr>
          </a:p>
        </p:txBody>
      </p:sp>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681" y="980728"/>
            <a:ext cx="1887537"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73688"/>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9" y="2492896"/>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solidFill>
                  <a:srgbClr val="000066"/>
                </a:solidFill>
              </a:rPr>
              <a:t> </a:t>
            </a:r>
            <a:r>
              <a:rPr lang="en-GB" sz="2800" b="1" dirty="0" err="1" smtClean="0">
                <a:solidFill>
                  <a:srgbClr val="000066"/>
                </a:solidFill>
                <a:latin typeface="Calibri" pitchFamily="34" charset="0"/>
                <a:cs typeface="Calibri" pitchFamily="34" charset="0"/>
              </a:rPr>
              <a:t>juega</a:t>
            </a:r>
            <a:r>
              <a:rPr lang="en-GB" sz="2800" b="1" dirty="0" smtClean="0">
                <a:solidFill>
                  <a:srgbClr val="000066"/>
                </a:solidFill>
                <a:latin typeface="Calibri" pitchFamily="34" charset="0"/>
                <a:cs typeface="Calibri" pitchFamily="34" charset="0"/>
              </a:rPr>
              <a:t> al </a:t>
            </a:r>
            <a:r>
              <a:rPr lang="en-GB" sz="2800" b="1" dirty="0" err="1" smtClean="0">
                <a:solidFill>
                  <a:srgbClr val="000066"/>
                </a:solidFill>
                <a:latin typeface="Calibri" pitchFamily="34" charset="0"/>
                <a:cs typeface="Calibri" pitchFamily="34" charset="0"/>
              </a:rPr>
              <a:t>fútbol</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sábados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va</a:t>
            </a:r>
            <a:r>
              <a:rPr lang="en-GB" sz="2800" b="1" dirty="0" smtClean="0">
                <a:solidFill>
                  <a:srgbClr val="000066"/>
                </a:solidFill>
                <a:latin typeface="Calibri" pitchFamily="34" charset="0"/>
                <a:cs typeface="Calibri" pitchFamily="34" charset="0"/>
              </a:rPr>
              <a:t> al cine a menudo.</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lee </a:t>
            </a:r>
            <a:r>
              <a:rPr lang="en-GB" sz="2800" b="1" dirty="0" err="1" smtClean="0">
                <a:solidFill>
                  <a:srgbClr val="000066"/>
                </a:solidFill>
                <a:latin typeface="Calibri" pitchFamily="34" charset="0"/>
                <a:cs typeface="Calibri" pitchFamily="34" charset="0"/>
              </a:rPr>
              <a:t>todos</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días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ve</a:t>
            </a:r>
            <a:r>
              <a:rPr lang="en-GB" sz="2800" b="1" dirty="0" smtClean="0">
                <a:solidFill>
                  <a:srgbClr val="000066"/>
                </a:solidFill>
                <a:latin typeface="Calibri" pitchFamily="34" charset="0"/>
                <a:cs typeface="Calibri" pitchFamily="34" charset="0"/>
              </a:rPr>
              <a:t> la </a:t>
            </a:r>
            <a:r>
              <a:rPr lang="en-GB" sz="2800" b="1" dirty="0" err="1" smtClean="0">
                <a:solidFill>
                  <a:srgbClr val="000066"/>
                </a:solidFill>
                <a:latin typeface="Calibri" pitchFamily="34" charset="0"/>
                <a:cs typeface="Calibri" pitchFamily="34" charset="0"/>
              </a:rPr>
              <a:t>tele</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cada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día</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nunca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descarga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música</a:t>
            </a:r>
            <a:r>
              <a:rPr lang="en-GB" sz="2800" b="1" dirty="0" smtClean="0">
                <a:solidFill>
                  <a:srgbClr val="000066"/>
                </a:solidFill>
                <a:latin typeface="Calibri" pitchFamily="34" charset="0"/>
                <a:cs typeface="Calibri" pitchFamily="34" charset="0"/>
              </a:rPr>
              <a:t> del Internet.</a:t>
            </a:r>
            <a:endParaRPr lang="en-GB" sz="28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293819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35259555"/>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506">
                <a:tc>
                  <a:txBody>
                    <a:bodyPr/>
                    <a:lstStyle/>
                    <a:p>
                      <a:pPr algn="l" fontAlgn="auto">
                        <a:spcBef>
                          <a:spcPts val="0"/>
                        </a:spcBef>
                        <a:spcAft>
                          <a:spcPts val="0"/>
                        </a:spcAft>
                        <a:defRPr/>
                      </a:pPr>
                      <a:r>
                        <a:rPr lang="en-GB" sz="32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6:  20 questions</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20 QUESTIONS</a:t>
            </a:r>
            <a:endParaRPr lang="en-US" dirty="0"/>
          </a:p>
        </p:txBody>
      </p:sp>
      <p:pic>
        <p:nvPicPr>
          <p:cNvPr id="8" name="Picture 2"/>
          <p:cNvPicPr>
            <a:picLocks noChangeAspect="1" noChangeArrowheads="1"/>
          </p:cNvPicPr>
          <p:nvPr/>
        </p:nvPicPr>
        <p:blipFill>
          <a:blip r:embed="rId3">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3886808" y="4220081"/>
            <a:ext cx="1621296" cy="16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47838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l="3326"/>
          <a:stretch>
            <a:fillRect/>
          </a:stretch>
        </p:blipFill>
        <p:spPr bwMode="auto">
          <a:xfrm>
            <a:off x="3995738" y="1412875"/>
            <a:ext cx="4895850" cy="3744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1" name="AutoShape 6"/>
          <p:cNvSpPr>
            <a:spLocks noChangeArrowheads="1"/>
          </p:cNvSpPr>
          <p:nvPr/>
        </p:nvSpPr>
        <p:spPr bwMode="auto">
          <a:xfrm>
            <a:off x="971550" y="150813"/>
            <a:ext cx="7129463" cy="1152525"/>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atin typeface="Calibri" pitchFamily="34" charset="0"/>
            </a:endParaRPr>
          </a:p>
        </p:txBody>
      </p:sp>
      <p:sp>
        <p:nvSpPr>
          <p:cNvPr id="17412" name="Text Box 6"/>
          <p:cNvSpPr txBox="1">
            <a:spLocks noChangeArrowheads="1"/>
          </p:cNvSpPr>
          <p:nvPr/>
        </p:nvSpPr>
        <p:spPr bwMode="auto">
          <a:xfrm>
            <a:off x="755650" y="150813"/>
            <a:ext cx="7524750" cy="1190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600">
                <a:solidFill>
                  <a:schemeClr val="bg1"/>
                </a:solidFill>
                <a:latin typeface="Calibri" pitchFamily="34" charset="0"/>
              </a:rPr>
              <a:t>What do you think we mean by unplanned or spontaneous speaking?</a:t>
            </a:r>
          </a:p>
        </p:txBody>
      </p:sp>
      <p:sp>
        <p:nvSpPr>
          <p:cNvPr id="17413" name="Text Box 7"/>
          <p:cNvSpPr txBox="1">
            <a:spLocks noChangeArrowheads="1"/>
          </p:cNvSpPr>
          <p:nvPr/>
        </p:nvSpPr>
        <p:spPr bwMode="auto">
          <a:xfrm>
            <a:off x="107950" y="4514850"/>
            <a:ext cx="84248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Calibri" pitchFamily="34" charset="0"/>
              </a:rPr>
              <a:t>a) Lack of prior preparation</a:t>
            </a:r>
          </a:p>
          <a:p>
            <a:pPr eaLnBrk="1" hangingPunct="1"/>
            <a:r>
              <a:rPr lang="en-GB" sz="2400">
                <a:latin typeface="Calibri" pitchFamily="34" charset="0"/>
              </a:rPr>
              <a:t>b) Absence of written support</a:t>
            </a:r>
          </a:p>
          <a:p>
            <a:pPr eaLnBrk="1" hangingPunct="1"/>
            <a:r>
              <a:rPr lang="en-GB" sz="2400">
                <a:latin typeface="Calibri" pitchFamily="34" charset="0"/>
              </a:rPr>
              <a:t>c) The immediacy of the experience</a:t>
            </a:r>
          </a:p>
          <a:p>
            <a:pPr eaLnBrk="1" hangingPunct="1"/>
            <a:r>
              <a:rPr lang="en-GB" sz="2400">
                <a:latin typeface="Calibri" pitchFamily="34" charset="0"/>
              </a:rPr>
              <a:t>d) Like a conversation</a:t>
            </a:r>
          </a:p>
          <a:p>
            <a:pPr eaLnBrk="1" hangingPunct="1"/>
            <a:r>
              <a:rPr lang="en-GB" sz="2400">
                <a:latin typeface="Calibri" pitchFamily="34" charset="0"/>
              </a:rPr>
              <a:t>e) Not knowing the questions/answers in advance</a:t>
            </a:r>
          </a:p>
        </p:txBody>
      </p:sp>
      <p:sp>
        <p:nvSpPr>
          <p:cNvPr id="17414" name="Text Box 8"/>
          <p:cNvSpPr txBox="1">
            <a:spLocks noChangeArrowheads="1"/>
          </p:cNvSpPr>
          <p:nvPr/>
        </p:nvSpPr>
        <p:spPr bwMode="auto">
          <a:xfrm>
            <a:off x="323850" y="1916113"/>
            <a:ext cx="3384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solidFill>
                  <a:srgbClr val="002060"/>
                </a:solidFill>
                <a:latin typeface="Calibri" pitchFamily="34" charset="0"/>
              </a:rPr>
              <a:t>289 students from Years 7 – 10 from 5 different secondary schools were asked.</a:t>
            </a:r>
          </a:p>
        </p:txBody>
      </p:sp>
      <p:sp>
        <p:nvSpPr>
          <p:cNvPr id="1741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7416" name="Picture 7"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05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t"/>
          <a:lstStyle/>
          <a:p>
            <a:r>
              <a:rPr lang="en-GB" sz="6600" b="1" dirty="0" smtClean="0"/>
              <a:t>20 questions</a:t>
            </a:r>
          </a:p>
        </p:txBody>
      </p:sp>
      <p:sp>
        <p:nvSpPr>
          <p:cNvPr id="6147" name="Rectangle 3"/>
          <p:cNvSpPr>
            <a:spLocks noChangeArrowheads="1"/>
          </p:cNvSpPr>
          <p:nvPr/>
        </p:nvSpPr>
        <p:spPr bwMode="auto">
          <a:xfrm>
            <a:off x="500063" y="14287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endParaRPr lang="en-GB" sz="4000">
              <a:latin typeface="Calibri" pitchFamily="34" charset="0"/>
            </a:endParaRPr>
          </a:p>
          <a:p>
            <a:pPr marL="609600" indent="-609600">
              <a:spcBef>
                <a:spcPct val="20000"/>
              </a:spcBef>
              <a:buFontTx/>
              <a:buAutoNum type="arabicParenR"/>
            </a:pPr>
            <a:r>
              <a:rPr lang="en-GB" sz="4000">
                <a:latin typeface="Calibri" pitchFamily="34" charset="0"/>
              </a:rPr>
              <a:t>Have you…?</a:t>
            </a:r>
          </a:p>
          <a:p>
            <a:pPr marL="609600" indent="-609600">
              <a:spcBef>
                <a:spcPct val="20000"/>
              </a:spcBef>
              <a:buFontTx/>
              <a:buAutoNum type="arabicParenR"/>
            </a:pPr>
            <a:r>
              <a:rPr lang="en-GB" sz="4000">
                <a:latin typeface="Calibri" pitchFamily="34" charset="0"/>
              </a:rPr>
              <a:t>Do you like…?</a:t>
            </a:r>
          </a:p>
          <a:p>
            <a:pPr marL="609600" indent="-609600">
              <a:spcBef>
                <a:spcPct val="20000"/>
              </a:spcBef>
              <a:buFontTx/>
              <a:buAutoNum type="arabicParenR"/>
            </a:pPr>
            <a:r>
              <a:rPr lang="en-GB" sz="4000">
                <a:latin typeface="Calibri" pitchFamily="34" charset="0"/>
              </a:rPr>
              <a:t>How…?</a:t>
            </a:r>
          </a:p>
          <a:p>
            <a:pPr marL="609600" indent="-609600">
              <a:spcBef>
                <a:spcPct val="20000"/>
              </a:spcBef>
              <a:buFontTx/>
              <a:buAutoNum type="arabicParenR"/>
            </a:pPr>
            <a:r>
              <a:rPr lang="en-GB" sz="4000">
                <a:latin typeface="Calibri" pitchFamily="34" charset="0"/>
              </a:rPr>
              <a:t>Where…?</a:t>
            </a:r>
          </a:p>
          <a:p>
            <a:pPr marL="609600" indent="-609600">
              <a:spcBef>
                <a:spcPct val="20000"/>
              </a:spcBef>
              <a:buFontTx/>
              <a:buAutoNum type="arabicParenR"/>
            </a:pPr>
            <a:r>
              <a:rPr lang="en-GB" sz="4000">
                <a:latin typeface="Calibri" pitchFamily="34" charset="0"/>
              </a:rPr>
              <a:t>Is…?</a:t>
            </a:r>
          </a:p>
        </p:txBody>
      </p:sp>
      <p:pic>
        <p:nvPicPr>
          <p:cNvPr id="4" name="Picture 2"/>
          <p:cNvPicPr>
            <a:picLocks noChangeAspect="1" noChangeArrowheads="1"/>
          </p:cNvPicPr>
          <p:nvPr/>
        </p:nvPicPr>
        <p:blipFill>
          <a:blip r:embed="rId2">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6876256" y="4653136"/>
            <a:ext cx="1621296" cy="16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43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GB" sz="6600" smtClean="0">
                <a:latin typeface="Bauhaus 93" pitchFamily="82" charset="0"/>
                <a:cs typeface="Arial" pitchFamily="34" charset="0"/>
              </a:rPr>
              <a:t>¿Piensas que …?</a:t>
            </a:r>
          </a:p>
        </p:txBody>
      </p:sp>
      <p:sp>
        <p:nvSpPr>
          <p:cNvPr id="8195" name="TextBox 2"/>
          <p:cNvSpPr txBox="1">
            <a:spLocks noChangeArrowheads="1"/>
          </p:cNvSpPr>
          <p:nvPr/>
        </p:nvSpPr>
        <p:spPr bwMode="auto">
          <a:xfrm>
            <a:off x="1071563" y="3714750"/>
            <a:ext cx="7072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600" i="1"/>
              <a:t>Do you think that………..?</a:t>
            </a:r>
            <a:endParaRPr lang="en-US" sz="3600" i="1"/>
          </a:p>
        </p:txBody>
      </p:sp>
      <p:pic>
        <p:nvPicPr>
          <p:cNvPr id="4" name="Picture 2"/>
          <p:cNvPicPr>
            <a:picLocks noChangeAspect="1" noChangeArrowheads="1"/>
          </p:cNvPicPr>
          <p:nvPr/>
        </p:nvPicPr>
        <p:blipFill>
          <a:blip r:embed="rId3">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3797071" y="4869160"/>
            <a:ext cx="1621296" cy="16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1129134"/>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592927">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262">
                <a:tc>
                  <a:txBody>
                    <a:bodyPr/>
                    <a:lstStyle/>
                    <a:p>
                      <a:pPr algn="l" fontAlgn="auto">
                        <a:spcBef>
                          <a:spcPts val="0"/>
                        </a:spcBef>
                        <a:spcAft>
                          <a:spcPts val="0"/>
                        </a:spcAft>
                        <a:defRPr/>
                      </a:pPr>
                      <a:r>
                        <a:rPr lang="en-GB" sz="32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491194">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329">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7:  </a:t>
            </a:r>
            <a:r>
              <a:rPr lang="en-GB" sz="2800" b="1" dirty="0" err="1" smtClean="0">
                <a:solidFill>
                  <a:srgbClr val="002060"/>
                </a:solidFill>
              </a:rPr>
              <a:t>Hotseating</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HOTSEATING</a:t>
            </a:r>
            <a:endParaRPr lang="en-US" dirty="0"/>
          </a:p>
        </p:txBody>
      </p:sp>
      <p:pic>
        <p:nvPicPr>
          <p:cNvPr id="8" name="Picture 2"/>
          <p:cNvPicPr>
            <a:picLocks noChangeAspect="1" noChangeArrowheads="1"/>
          </p:cNvPicPr>
          <p:nvPr/>
        </p:nvPicPr>
        <p:blipFill>
          <a:blip r:embed="rId3">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3886808" y="4220081"/>
            <a:ext cx="1621296" cy="16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628332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24-10-2010 08;36;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69875"/>
            <a:ext cx="828675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7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28471540"/>
              </p:ext>
            </p:extLst>
          </p:nvPr>
        </p:nvGraphicFramePr>
        <p:xfrm>
          <a:off x="179512" y="188640"/>
          <a:ext cx="8856984" cy="6441953"/>
        </p:xfrm>
        <a:graphic>
          <a:graphicData uri="http://schemas.openxmlformats.org/drawingml/2006/table">
            <a:tbl>
              <a:tblPr firstRow="1" bandRow="1">
                <a:tableStyleId>{5940675A-B579-460E-94D1-54222C63F5DA}</a:tableStyleId>
              </a:tblPr>
              <a:tblGrid>
                <a:gridCol w="8856984"/>
              </a:tblGrid>
              <a:tr h="59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6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4400" b="1" dirty="0" smtClean="0">
                          <a:solidFill>
                            <a:schemeClr val="bg1"/>
                          </a:solidFill>
                        </a:rPr>
                        <a:t>Manipulating language</a:t>
                      </a:r>
                      <a:r>
                        <a:rPr lang="en-GB" sz="4400" b="1" baseline="0" dirty="0" smtClean="0">
                          <a:solidFill>
                            <a:schemeClr val="bg1"/>
                          </a:solidFill>
                        </a:rPr>
                        <a:t>  </a:t>
                      </a:r>
                      <a:r>
                        <a:rPr lang="en-GB" sz="3200" b="1" dirty="0" smtClean="0">
                          <a:solidFill>
                            <a:schemeClr val="bg1"/>
                          </a:solidFill>
                        </a:rPr>
                        <a:t>(Sentence-building, creativity, improvisation)</a:t>
                      </a: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14250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50838">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endParaRPr lang="en-US" sz="2800" b="1"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557784"/>
            <a:ext cx="3619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108778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068447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8: Mastermind +</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MASTERMIND +</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772" y="4057972"/>
            <a:ext cx="2035324" cy="20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91032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6399713"/>
              </p:ext>
            </p:extLst>
          </p:nvPr>
        </p:nvGraphicFramePr>
        <p:xfrm>
          <a:off x="349667" y="572415"/>
          <a:ext cx="8496942" cy="4881675"/>
        </p:xfrm>
        <a:graphic>
          <a:graphicData uri="http://schemas.openxmlformats.org/drawingml/2006/table">
            <a:tbl>
              <a:tblPr firstRow="1" bandRow="1">
                <a:tableStyleId>{5940675A-B579-460E-94D1-54222C63F5DA}</a:tableStyleId>
              </a:tblPr>
              <a:tblGrid>
                <a:gridCol w="2832314"/>
                <a:gridCol w="2832314"/>
                <a:gridCol w="2832314"/>
              </a:tblGrid>
              <a:tr h="1627225">
                <a:tc>
                  <a:txBody>
                    <a:bodyPr/>
                    <a:lstStyle/>
                    <a:p>
                      <a:endParaRPr lang="en-GB" dirty="0"/>
                    </a:p>
                  </a:txBody>
                  <a:tcPr/>
                </a:tc>
                <a:tc>
                  <a:txBody>
                    <a:bodyPr/>
                    <a:lstStyle/>
                    <a:p>
                      <a:endParaRPr lang="en-GB" dirty="0"/>
                    </a:p>
                  </a:txBody>
                  <a:tcPr/>
                </a:tc>
                <a:tc>
                  <a:txBody>
                    <a:bodyPr/>
                    <a:lstStyle/>
                    <a:p>
                      <a:endParaRPr lang="en-GB"/>
                    </a:p>
                  </a:txBody>
                  <a:tcPr/>
                </a:tc>
              </a:tr>
              <a:tr h="1627225">
                <a:tc>
                  <a:txBody>
                    <a:bodyPr/>
                    <a:lstStyle/>
                    <a:p>
                      <a:endParaRPr lang="en-GB"/>
                    </a:p>
                  </a:txBody>
                  <a:tcPr/>
                </a:tc>
                <a:tc>
                  <a:txBody>
                    <a:bodyPr/>
                    <a:lstStyle/>
                    <a:p>
                      <a:endParaRPr lang="en-GB"/>
                    </a:p>
                  </a:txBody>
                  <a:tcPr/>
                </a:tc>
                <a:tc>
                  <a:txBody>
                    <a:bodyPr/>
                    <a:lstStyle/>
                    <a:p>
                      <a:endParaRPr lang="en-GB"/>
                    </a:p>
                  </a:txBody>
                  <a:tcPr/>
                </a:tc>
              </a:tr>
              <a:tr h="1627225">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8" name="Rectangle 7"/>
          <p:cNvSpPr/>
          <p:nvPr/>
        </p:nvSpPr>
        <p:spPr>
          <a:xfrm rot="20839463">
            <a:off x="3479046" y="2519932"/>
            <a:ext cx="2071686"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4800" b="1" dirty="0" err="1" smtClean="0"/>
              <a:t>juego</a:t>
            </a:r>
            <a:endParaRPr lang="en-GB" sz="2800" b="1" dirty="0"/>
          </a:p>
        </p:txBody>
      </p:sp>
      <p:sp>
        <p:nvSpPr>
          <p:cNvPr id="10" name="Rectangle 9"/>
          <p:cNvSpPr/>
          <p:nvPr/>
        </p:nvSpPr>
        <p:spPr>
          <a:xfrm rot="21322263">
            <a:off x="6364503" y="883397"/>
            <a:ext cx="2312368"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4400" b="1" dirty="0"/>
              <a:t>a</a:t>
            </a:r>
            <a:r>
              <a:rPr lang="en-GB" sz="4400" b="1" dirty="0" smtClean="0"/>
              <a:t>l </a:t>
            </a:r>
            <a:r>
              <a:rPr lang="en-GB" sz="4400" b="1" dirty="0" err="1" smtClean="0"/>
              <a:t>fútbol</a:t>
            </a:r>
            <a:endParaRPr lang="en-GB" b="1" dirty="0"/>
          </a:p>
        </p:txBody>
      </p:sp>
      <p:sp>
        <p:nvSpPr>
          <p:cNvPr id="12" name="Rectangle 11"/>
          <p:cNvSpPr>
            <a:spLocks noChangeArrowheads="1"/>
          </p:cNvSpPr>
          <p:nvPr/>
        </p:nvSpPr>
        <p:spPr bwMode="auto">
          <a:xfrm rot="21420600">
            <a:off x="539552" y="870866"/>
            <a:ext cx="2365498"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2400" b="1" dirty="0" smtClean="0">
                <a:latin typeface="Tahoma" pitchFamily="34" charset="0"/>
              </a:rPr>
              <a:t>El fin de </a:t>
            </a:r>
            <a:r>
              <a:rPr lang="en-GB" sz="2400" b="1" dirty="0" err="1" smtClean="0">
                <a:latin typeface="Tahoma" pitchFamily="34" charset="0"/>
              </a:rPr>
              <a:t>semana</a:t>
            </a:r>
            <a:r>
              <a:rPr lang="en-GB" sz="2400" b="1" dirty="0" smtClean="0">
                <a:latin typeface="Tahoma" pitchFamily="34" charset="0"/>
              </a:rPr>
              <a:t> </a:t>
            </a:r>
            <a:r>
              <a:rPr lang="en-GB" sz="2400" b="1" dirty="0" err="1" smtClean="0">
                <a:latin typeface="Tahoma" pitchFamily="34" charset="0"/>
              </a:rPr>
              <a:t>pasado</a:t>
            </a:r>
            <a:endParaRPr lang="en-GB" sz="1200" b="1" dirty="0">
              <a:latin typeface="Tahoma" pitchFamily="34" charset="0"/>
            </a:endParaRPr>
          </a:p>
        </p:txBody>
      </p:sp>
      <p:sp>
        <p:nvSpPr>
          <p:cNvPr id="13" name="Rectangle 12"/>
          <p:cNvSpPr>
            <a:spLocks noChangeArrowheads="1"/>
          </p:cNvSpPr>
          <p:nvPr/>
        </p:nvSpPr>
        <p:spPr bwMode="auto">
          <a:xfrm rot="224629">
            <a:off x="486048" y="4045832"/>
            <a:ext cx="2434384"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2800" b="1" dirty="0" smtClean="0">
                <a:latin typeface="Tahoma" pitchFamily="34" charset="0"/>
              </a:rPr>
              <a:t>El </a:t>
            </a:r>
            <a:r>
              <a:rPr lang="en-GB" sz="2800" b="1" dirty="0" err="1" smtClean="0">
                <a:latin typeface="Tahoma" pitchFamily="34" charset="0"/>
              </a:rPr>
              <a:t>próximo</a:t>
            </a:r>
            <a:r>
              <a:rPr lang="en-GB" sz="2800" b="1" dirty="0" smtClean="0">
                <a:latin typeface="Tahoma" pitchFamily="34" charset="0"/>
              </a:rPr>
              <a:t> fin de </a:t>
            </a:r>
            <a:r>
              <a:rPr lang="en-GB" sz="2800" b="1" dirty="0" err="1" smtClean="0">
                <a:latin typeface="Tahoma" pitchFamily="34" charset="0"/>
              </a:rPr>
              <a:t>semana</a:t>
            </a:r>
            <a:endParaRPr lang="en-GB" sz="1400" b="1" dirty="0">
              <a:latin typeface="Tahoma" pitchFamily="34" charset="0"/>
            </a:endParaRPr>
          </a:p>
        </p:txBody>
      </p:sp>
      <p:sp>
        <p:nvSpPr>
          <p:cNvPr id="14" name="Rectangle 13"/>
          <p:cNvSpPr>
            <a:spLocks noChangeArrowheads="1"/>
          </p:cNvSpPr>
          <p:nvPr/>
        </p:nvSpPr>
        <p:spPr bwMode="auto">
          <a:xfrm rot="20710162">
            <a:off x="3369125" y="4286767"/>
            <a:ext cx="2583194"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3200" b="1" dirty="0" err="1">
                <a:latin typeface="Tahoma" pitchFamily="34" charset="0"/>
              </a:rPr>
              <a:t>v</a:t>
            </a:r>
            <a:r>
              <a:rPr lang="en-GB" sz="3200" b="1" dirty="0" err="1" smtClean="0">
                <a:latin typeface="Tahoma" pitchFamily="34" charset="0"/>
              </a:rPr>
              <a:t>oy</a:t>
            </a:r>
            <a:r>
              <a:rPr lang="en-GB" sz="3200" b="1" dirty="0" smtClean="0">
                <a:latin typeface="Tahoma" pitchFamily="34" charset="0"/>
              </a:rPr>
              <a:t> a </a:t>
            </a:r>
            <a:r>
              <a:rPr lang="en-GB" sz="3200" b="1" dirty="0" err="1" smtClean="0">
                <a:latin typeface="Tahoma" pitchFamily="34" charset="0"/>
              </a:rPr>
              <a:t>jugar</a:t>
            </a:r>
            <a:endParaRPr lang="en-GB" sz="1600" b="1" dirty="0">
              <a:latin typeface="Tahoma" pitchFamily="34" charset="0"/>
            </a:endParaRPr>
          </a:p>
        </p:txBody>
      </p:sp>
      <p:sp>
        <p:nvSpPr>
          <p:cNvPr id="15" name="Rectangle 14"/>
          <p:cNvSpPr>
            <a:spLocks noChangeArrowheads="1"/>
          </p:cNvSpPr>
          <p:nvPr/>
        </p:nvSpPr>
        <p:spPr bwMode="auto">
          <a:xfrm rot="446862">
            <a:off x="6119279" y="2446540"/>
            <a:ext cx="2568437"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2800" b="1" dirty="0">
                <a:latin typeface="Tahoma" pitchFamily="34" charset="0"/>
              </a:rPr>
              <a:t>c</a:t>
            </a:r>
            <a:r>
              <a:rPr lang="en-GB" sz="2800" b="1" dirty="0" smtClean="0">
                <a:latin typeface="Tahoma" pitchFamily="34" charset="0"/>
              </a:rPr>
              <a:t>on los </a:t>
            </a:r>
            <a:r>
              <a:rPr lang="en-GB" sz="2800" b="1" dirty="0" err="1" smtClean="0">
                <a:latin typeface="Tahoma" pitchFamily="34" charset="0"/>
              </a:rPr>
              <a:t>videojuegos</a:t>
            </a:r>
            <a:endParaRPr lang="en-GB" sz="1400" b="1" dirty="0">
              <a:latin typeface="Tahoma" pitchFamily="34" charset="0"/>
            </a:endParaRPr>
          </a:p>
        </p:txBody>
      </p:sp>
      <p:sp>
        <p:nvSpPr>
          <p:cNvPr id="17" name="Rectangle 16"/>
          <p:cNvSpPr>
            <a:spLocks noChangeArrowheads="1"/>
          </p:cNvSpPr>
          <p:nvPr/>
        </p:nvSpPr>
        <p:spPr bwMode="auto">
          <a:xfrm rot="510297">
            <a:off x="3455711" y="1090622"/>
            <a:ext cx="2174261"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3600" b="1" dirty="0" err="1" smtClean="0">
                <a:latin typeface="Tahoma" pitchFamily="34" charset="0"/>
              </a:rPr>
              <a:t>jugué</a:t>
            </a:r>
            <a:endParaRPr lang="en-GB" sz="1800" b="1" dirty="0">
              <a:latin typeface="Tahoma" pitchFamily="34" charset="0"/>
            </a:endParaRPr>
          </a:p>
        </p:txBody>
      </p:sp>
      <p:sp>
        <p:nvSpPr>
          <p:cNvPr id="18" name="Rectangle 17"/>
          <p:cNvSpPr>
            <a:spLocks noChangeArrowheads="1"/>
          </p:cNvSpPr>
          <p:nvPr/>
        </p:nvSpPr>
        <p:spPr bwMode="auto">
          <a:xfrm rot="316839">
            <a:off x="459172" y="2755222"/>
            <a:ext cx="2592288"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2400" b="1" dirty="0" err="1" smtClean="0">
                <a:latin typeface="Tahoma" pitchFamily="34" charset="0"/>
              </a:rPr>
              <a:t>Normalmente</a:t>
            </a:r>
            <a:endParaRPr lang="en-GB" sz="1200" b="1" dirty="0">
              <a:latin typeface="Tahoma" pitchFamily="34" charset="0"/>
            </a:endParaRPr>
          </a:p>
        </p:txBody>
      </p:sp>
      <p:sp>
        <p:nvSpPr>
          <p:cNvPr id="21" name="TextBox 20"/>
          <p:cNvSpPr txBox="1"/>
          <p:nvPr/>
        </p:nvSpPr>
        <p:spPr>
          <a:xfrm>
            <a:off x="0" y="6088559"/>
            <a:ext cx="9196277" cy="769441"/>
          </a:xfrm>
          <a:prstGeom prst="rect">
            <a:avLst/>
          </a:prstGeom>
          <a:solidFill>
            <a:schemeClr val="tx1"/>
          </a:solidFill>
        </p:spPr>
        <p:txBody>
          <a:bodyPr wrap="square" rtlCol="0">
            <a:spAutoFit/>
          </a:bodyPr>
          <a:lstStyle/>
          <a:p>
            <a:pPr algn="ctr"/>
            <a:r>
              <a:rPr lang="en-GB" sz="4400" b="1" dirty="0" smtClean="0">
                <a:solidFill>
                  <a:srgbClr val="FFFFCC"/>
                </a:solidFill>
              </a:rPr>
              <a:t>¿</a:t>
            </a:r>
            <a:r>
              <a:rPr lang="en-GB" sz="4400" b="1" dirty="0" err="1" smtClean="0">
                <a:solidFill>
                  <a:srgbClr val="FFFFCC"/>
                </a:solidFill>
              </a:rPr>
              <a:t>Cómo</a:t>
            </a:r>
            <a:r>
              <a:rPr lang="en-GB" sz="4400" b="1" dirty="0" smtClean="0">
                <a:solidFill>
                  <a:srgbClr val="FFFFCC"/>
                </a:solidFill>
              </a:rPr>
              <a:t> se dice en </a:t>
            </a:r>
            <a:r>
              <a:rPr lang="en-GB" sz="4400" b="1" dirty="0" err="1" smtClean="0">
                <a:solidFill>
                  <a:srgbClr val="FFFFCC"/>
                </a:solidFill>
              </a:rPr>
              <a:t>español</a:t>
            </a:r>
            <a:r>
              <a:rPr lang="en-GB" sz="4400" b="1" dirty="0" smtClean="0">
                <a:solidFill>
                  <a:srgbClr val="FFFFCC"/>
                </a:solidFill>
              </a:rPr>
              <a:t>? </a:t>
            </a:r>
            <a:endParaRPr lang="en-GB" sz="4400" b="1" dirty="0">
              <a:solidFill>
                <a:srgbClr val="FFFFCC"/>
              </a:solidFill>
            </a:endParaRPr>
          </a:p>
        </p:txBody>
      </p:sp>
      <p:sp>
        <p:nvSpPr>
          <p:cNvPr id="22" name="Rectangle 21"/>
          <p:cNvSpPr>
            <a:spLocks noChangeArrowheads="1"/>
          </p:cNvSpPr>
          <p:nvPr/>
        </p:nvSpPr>
        <p:spPr bwMode="auto">
          <a:xfrm rot="21229612">
            <a:off x="6101817" y="4290305"/>
            <a:ext cx="2606018"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3600" b="1" dirty="0" smtClean="0">
                <a:latin typeface="Tahoma" pitchFamily="34" charset="0"/>
              </a:rPr>
              <a:t>al </a:t>
            </a:r>
            <a:r>
              <a:rPr lang="en-GB" sz="3600" b="1" dirty="0" err="1" smtClean="0">
                <a:latin typeface="Tahoma" pitchFamily="34" charset="0"/>
              </a:rPr>
              <a:t>tenis</a:t>
            </a:r>
            <a:endParaRPr lang="en-GB" sz="1800" b="1" dirty="0">
              <a:latin typeface="Tahoma" pitchFamily="34" charset="0"/>
            </a:endParaRPr>
          </a:p>
        </p:txBody>
      </p:sp>
    </p:spTree>
    <p:extLst>
      <p:ext uri="{BB962C8B-B14F-4D97-AF65-F5344CB8AC3E}">
        <p14:creationId xmlns:p14="http://schemas.microsoft.com/office/powerpoint/2010/main" val="21312726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1+#ppt_w/2"/>
                                          </p:val>
                                        </p:tav>
                                        <p:tav tm="100000">
                                          <p:val>
                                            <p:strVal val="#ppt_x"/>
                                          </p:val>
                                        </p:tav>
                                      </p:tavLst>
                                    </p:anim>
                                    <p:anim calcmode="lin" valueType="num">
                                      <p:cBhvr additive="base">
                                        <p:cTn id="28" dur="20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000" fill="hold"/>
                                        <p:tgtEl>
                                          <p:spTgt spid="17"/>
                                        </p:tgtEl>
                                        <p:attrNameLst>
                                          <p:attrName>ppt_x</p:attrName>
                                        </p:attrNameLst>
                                      </p:cBhvr>
                                      <p:tavLst>
                                        <p:tav tm="0">
                                          <p:val>
                                            <p:strVal val="0-#ppt_w/2"/>
                                          </p:val>
                                        </p:tav>
                                        <p:tav tm="100000">
                                          <p:val>
                                            <p:strVal val="#ppt_x"/>
                                          </p:val>
                                        </p:tav>
                                      </p:tavLst>
                                    </p:anim>
                                    <p:anim calcmode="lin" valueType="num">
                                      <p:cBhvr additive="base">
                                        <p:cTn id="32" dur="2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000" fill="hold"/>
                                        <p:tgtEl>
                                          <p:spTgt spid="18"/>
                                        </p:tgtEl>
                                        <p:attrNameLst>
                                          <p:attrName>ppt_x</p:attrName>
                                        </p:attrNameLst>
                                      </p:cBhvr>
                                      <p:tavLst>
                                        <p:tav tm="0">
                                          <p:val>
                                            <p:strVal val="#ppt_x"/>
                                          </p:val>
                                        </p:tav>
                                        <p:tav tm="100000">
                                          <p:val>
                                            <p:strVal val="#ppt_x"/>
                                          </p:val>
                                        </p:tav>
                                      </p:tavLst>
                                    </p:anim>
                                    <p:anim calcmode="lin" valueType="num">
                                      <p:cBhvr additive="base">
                                        <p:cTn id="36" dur="20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2000" fill="hold"/>
                                        <p:tgtEl>
                                          <p:spTgt spid="22"/>
                                        </p:tgtEl>
                                        <p:attrNameLst>
                                          <p:attrName>ppt_x</p:attrName>
                                        </p:attrNameLst>
                                      </p:cBhvr>
                                      <p:tavLst>
                                        <p:tav tm="0">
                                          <p:val>
                                            <p:strVal val="0-#ppt_w/2"/>
                                          </p:val>
                                        </p:tav>
                                        <p:tav tm="100000">
                                          <p:val>
                                            <p:strVal val="#ppt_x"/>
                                          </p:val>
                                        </p:tav>
                                      </p:tavLst>
                                    </p:anim>
                                    <p:anim calcmode="lin" valueType="num">
                                      <p:cBhvr additive="base">
                                        <p:cTn id="40" dur="2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20839463">
            <a:off x="564310" y="508653"/>
            <a:ext cx="2071686" cy="83099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4800" b="1" dirty="0" err="1" smtClean="0"/>
              <a:t>juego</a:t>
            </a:r>
            <a:endParaRPr lang="en-GB" sz="2800" b="1" dirty="0"/>
          </a:p>
        </p:txBody>
      </p:sp>
      <p:sp>
        <p:nvSpPr>
          <p:cNvPr id="10" name="Rectangle 9"/>
          <p:cNvSpPr/>
          <p:nvPr/>
        </p:nvSpPr>
        <p:spPr>
          <a:xfrm rot="21322263">
            <a:off x="6585703" y="2391048"/>
            <a:ext cx="2312368"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4400" b="1" dirty="0"/>
              <a:t>a</a:t>
            </a:r>
            <a:r>
              <a:rPr lang="en-GB" sz="4400" b="1" dirty="0" smtClean="0"/>
              <a:t>l </a:t>
            </a:r>
            <a:r>
              <a:rPr lang="en-GB" sz="4400" b="1" dirty="0" err="1" smtClean="0"/>
              <a:t>fútbol</a:t>
            </a:r>
            <a:endParaRPr lang="en-GB" b="1" dirty="0"/>
          </a:p>
        </p:txBody>
      </p:sp>
      <p:sp>
        <p:nvSpPr>
          <p:cNvPr id="12" name="Rectangle 11"/>
          <p:cNvSpPr>
            <a:spLocks noChangeArrowheads="1"/>
          </p:cNvSpPr>
          <p:nvPr/>
        </p:nvSpPr>
        <p:spPr bwMode="auto">
          <a:xfrm rot="21420600">
            <a:off x="3577480" y="391682"/>
            <a:ext cx="2365498"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400" b="1" dirty="0" smtClean="0">
                <a:latin typeface="Tahoma" pitchFamily="34" charset="0"/>
              </a:rPr>
              <a:t>El fin de </a:t>
            </a:r>
            <a:r>
              <a:rPr lang="en-GB" sz="2400" b="1" dirty="0" err="1" smtClean="0">
                <a:latin typeface="Tahoma" pitchFamily="34" charset="0"/>
              </a:rPr>
              <a:t>semana</a:t>
            </a:r>
            <a:r>
              <a:rPr lang="en-GB" sz="2400" b="1" dirty="0" smtClean="0">
                <a:latin typeface="Tahoma" pitchFamily="34" charset="0"/>
              </a:rPr>
              <a:t> </a:t>
            </a:r>
            <a:r>
              <a:rPr lang="en-GB" sz="2400" b="1" dirty="0" err="1" smtClean="0">
                <a:latin typeface="Tahoma" pitchFamily="34" charset="0"/>
              </a:rPr>
              <a:t>pasado</a:t>
            </a:r>
            <a:endParaRPr lang="en-GB" sz="1200" b="1" dirty="0">
              <a:latin typeface="Tahoma" pitchFamily="34" charset="0"/>
            </a:endParaRPr>
          </a:p>
        </p:txBody>
      </p:sp>
      <p:sp>
        <p:nvSpPr>
          <p:cNvPr id="13" name="Rectangle 12"/>
          <p:cNvSpPr>
            <a:spLocks noChangeArrowheads="1"/>
          </p:cNvSpPr>
          <p:nvPr/>
        </p:nvSpPr>
        <p:spPr bwMode="auto">
          <a:xfrm rot="224629">
            <a:off x="6524695" y="4208172"/>
            <a:ext cx="2434384" cy="138499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800" b="1" dirty="0" smtClean="0">
                <a:latin typeface="Tahoma" pitchFamily="34" charset="0"/>
              </a:rPr>
              <a:t>El </a:t>
            </a:r>
            <a:r>
              <a:rPr lang="en-GB" sz="2800" b="1" dirty="0" err="1" smtClean="0">
                <a:latin typeface="Tahoma" pitchFamily="34" charset="0"/>
              </a:rPr>
              <a:t>próximo</a:t>
            </a:r>
            <a:r>
              <a:rPr lang="en-GB" sz="2800" b="1" dirty="0" smtClean="0">
                <a:latin typeface="Tahoma" pitchFamily="34" charset="0"/>
              </a:rPr>
              <a:t> fin de </a:t>
            </a:r>
            <a:r>
              <a:rPr lang="en-GB" sz="2800" b="1" dirty="0" err="1" smtClean="0">
                <a:latin typeface="Tahoma" pitchFamily="34" charset="0"/>
              </a:rPr>
              <a:t>semana</a:t>
            </a:r>
            <a:endParaRPr lang="en-GB" sz="1400" b="1" dirty="0">
              <a:latin typeface="Tahoma" pitchFamily="34" charset="0"/>
            </a:endParaRPr>
          </a:p>
        </p:txBody>
      </p:sp>
      <p:sp>
        <p:nvSpPr>
          <p:cNvPr id="14" name="Rectangle 13"/>
          <p:cNvSpPr>
            <a:spLocks noChangeArrowheads="1"/>
          </p:cNvSpPr>
          <p:nvPr/>
        </p:nvSpPr>
        <p:spPr bwMode="auto">
          <a:xfrm rot="20710162">
            <a:off x="3743193" y="2258239"/>
            <a:ext cx="2583194"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3200" b="1" dirty="0" err="1">
                <a:latin typeface="Tahoma" pitchFamily="34" charset="0"/>
              </a:rPr>
              <a:t>v</a:t>
            </a:r>
            <a:r>
              <a:rPr lang="en-GB" sz="3200" b="1" dirty="0" err="1" smtClean="0">
                <a:latin typeface="Tahoma" pitchFamily="34" charset="0"/>
              </a:rPr>
              <a:t>oy</a:t>
            </a:r>
            <a:r>
              <a:rPr lang="en-GB" sz="3200" b="1" dirty="0" smtClean="0">
                <a:latin typeface="Tahoma" pitchFamily="34" charset="0"/>
              </a:rPr>
              <a:t> a </a:t>
            </a:r>
            <a:r>
              <a:rPr lang="en-GB" sz="3200" b="1" dirty="0" err="1" smtClean="0">
                <a:latin typeface="Tahoma" pitchFamily="34" charset="0"/>
              </a:rPr>
              <a:t>jugar</a:t>
            </a:r>
            <a:endParaRPr lang="en-GB" sz="1600" b="1" dirty="0">
              <a:latin typeface="Tahoma" pitchFamily="34" charset="0"/>
            </a:endParaRPr>
          </a:p>
        </p:txBody>
      </p:sp>
      <p:sp>
        <p:nvSpPr>
          <p:cNvPr id="15" name="Rectangle 14"/>
          <p:cNvSpPr>
            <a:spLocks noChangeArrowheads="1"/>
          </p:cNvSpPr>
          <p:nvPr/>
        </p:nvSpPr>
        <p:spPr bwMode="auto">
          <a:xfrm rot="446862">
            <a:off x="3182842" y="4133513"/>
            <a:ext cx="2568437" cy="95410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800" b="1" dirty="0">
                <a:latin typeface="Tahoma" pitchFamily="34" charset="0"/>
              </a:rPr>
              <a:t>c</a:t>
            </a:r>
            <a:r>
              <a:rPr lang="en-GB" sz="2800" b="1" dirty="0" smtClean="0">
                <a:latin typeface="Tahoma" pitchFamily="34" charset="0"/>
              </a:rPr>
              <a:t>on los </a:t>
            </a:r>
            <a:r>
              <a:rPr lang="en-GB" sz="2800" b="1" dirty="0" err="1" smtClean="0">
                <a:latin typeface="Tahoma" pitchFamily="34" charset="0"/>
              </a:rPr>
              <a:t>videojuegos</a:t>
            </a:r>
            <a:endParaRPr lang="en-GB" sz="1400" b="1" dirty="0">
              <a:latin typeface="Tahoma" pitchFamily="34" charset="0"/>
            </a:endParaRPr>
          </a:p>
        </p:txBody>
      </p:sp>
      <p:sp>
        <p:nvSpPr>
          <p:cNvPr id="17" name="Rectangle 16"/>
          <p:cNvSpPr>
            <a:spLocks noChangeArrowheads="1"/>
          </p:cNvSpPr>
          <p:nvPr/>
        </p:nvSpPr>
        <p:spPr bwMode="auto">
          <a:xfrm rot="510297">
            <a:off x="475853" y="4287401"/>
            <a:ext cx="2174261" cy="6463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3600" b="1" dirty="0" err="1" smtClean="0">
                <a:latin typeface="Tahoma" pitchFamily="34" charset="0"/>
              </a:rPr>
              <a:t>jugué</a:t>
            </a:r>
            <a:endParaRPr lang="en-GB" sz="1800" b="1" dirty="0">
              <a:latin typeface="Tahoma" pitchFamily="34" charset="0"/>
            </a:endParaRPr>
          </a:p>
        </p:txBody>
      </p:sp>
      <p:sp>
        <p:nvSpPr>
          <p:cNvPr id="18" name="Rectangle 17"/>
          <p:cNvSpPr>
            <a:spLocks noChangeArrowheads="1"/>
          </p:cNvSpPr>
          <p:nvPr/>
        </p:nvSpPr>
        <p:spPr bwMode="auto">
          <a:xfrm rot="1076807">
            <a:off x="403596" y="2544935"/>
            <a:ext cx="2592288"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400" b="1" dirty="0" err="1" smtClean="0">
                <a:latin typeface="Tahoma" pitchFamily="34" charset="0"/>
              </a:rPr>
              <a:t>Normalmente</a:t>
            </a:r>
            <a:endParaRPr lang="en-GB" sz="1200" b="1" dirty="0">
              <a:latin typeface="Tahoma" pitchFamily="34" charset="0"/>
            </a:endParaRPr>
          </a:p>
        </p:txBody>
      </p:sp>
      <p:sp>
        <p:nvSpPr>
          <p:cNvPr id="21" name="TextBox 20"/>
          <p:cNvSpPr txBox="1"/>
          <p:nvPr/>
        </p:nvSpPr>
        <p:spPr>
          <a:xfrm>
            <a:off x="0" y="6088559"/>
            <a:ext cx="9196277" cy="769441"/>
          </a:xfrm>
          <a:prstGeom prst="rect">
            <a:avLst/>
          </a:prstGeom>
          <a:solidFill>
            <a:schemeClr val="tx1"/>
          </a:solidFill>
        </p:spPr>
        <p:txBody>
          <a:bodyPr wrap="square" rtlCol="0">
            <a:spAutoFit/>
          </a:bodyPr>
          <a:lstStyle/>
          <a:p>
            <a:pPr algn="ctr"/>
            <a:r>
              <a:rPr lang="en-GB" sz="4400" b="1" dirty="0" smtClean="0">
                <a:solidFill>
                  <a:srgbClr val="FFFFCC"/>
                </a:solidFill>
              </a:rPr>
              <a:t>¿</a:t>
            </a:r>
            <a:r>
              <a:rPr lang="en-GB" sz="4400" b="1" dirty="0" err="1" smtClean="0">
                <a:solidFill>
                  <a:srgbClr val="FFFFCC"/>
                </a:solidFill>
              </a:rPr>
              <a:t>Cómo</a:t>
            </a:r>
            <a:r>
              <a:rPr lang="en-GB" sz="4400" b="1" dirty="0" smtClean="0">
                <a:solidFill>
                  <a:srgbClr val="FFFFCC"/>
                </a:solidFill>
              </a:rPr>
              <a:t> se dice en </a:t>
            </a:r>
            <a:r>
              <a:rPr lang="en-GB" sz="4400" b="1" dirty="0" err="1" smtClean="0">
                <a:solidFill>
                  <a:srgbClr val="FFFFCC"/>
                </a:solidFill>
              </a:rPr>
              <a:t>español</a:t>
            </a:r>
            <a:r>
              <a:rPr lang="en-GB" sz="4400" b="1" dirty="0" smtClean="0">
                <a:solidFill>
                  <a:srgbClr val="FFFFCC"/>
                </a:solidFill>
              </a:rPr>
              <a:t>? </a:t>
            </a:r>
            <a:endParaRPr lang="en-GB" sz="4400" b="1" dirty="0">
              <a:solidFill>
                <a:srgbClr val="FFFFCC"/>
              </a:solidFill>
            </a:endParaRPr>
          </a:p>
        </p:txBody>
      </p:sp>
      <p:sp>
        <p:nvSpPr>
          <p:cNvPr id="22" name="Rectangle 21"/>
          <p:cNvSpPr>
            <a:spLocks noChangeArrowheads="1"/>
          </p:cNvSpPr>
          <p:nvPr/>
        </p:nvSpPr>
        <p:spPr bwMode="auto">
          <a:xfrm rot="638249">
            <a:off x="6302559" y="737425"/>
            <a:ext cx="2606018" cy="6463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3600" b="1" dirty="0" smtClean="0">
                <a:latin typeface="Tahoma" pitchFamily="34" charset="0"/>
              </a:rPr>
              <a:t>al </a:t>
            </a:r>
            <a:r>
              <a:rPr lang="en-GB" sz="3600" b="1" dirty="0" err="1" smtClean="0">
                <a:latin typeface="Tahoma" pitchFamily="34" charset="0"/>
              </a:rPr>
              <a:t>tenis</a:t>
            </a:r>
            <a:endParaRPr lang="en-GB" sz="1800" b="1" dirty="0">
              <a:latin typeface="Tahoma" pitchFamily="34" charset="0"/>
            </a:endParaRPr>
          </a:p>
        </p:txBody>
      </p:sp>
    </p:spTree>
    <p:extLst>
      <p:ext uri="{BB962C8B-B14F-4D97-AF65-F5344CB8AC3E}">
        <p14:creationId xmlns:p14="http://schemas.microsoft.com/office/powerpoint/2010/main" val="9610537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1+#ppt_w/2"/>
                                          </p:val>
                                        </p:tav>
                                        <p:tav tm="100000">
                                          <p:val>
                                            <p:strVal val="#ppt_x"/>
                                          </p:val>
                                        </p:tav>
                                      </p:tavLst>
                                    </p:anim>
                                    <p:anim calcmode="lin" valueType="num">
                                      <p:cBhvr additive="base">
                                        <p:cTn id="28" dur="20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000" fill="hold"/>
                                        <p:tgtEl>
                                          <p:spTgt spid="17"/>
                                        </p:tgtEl>
                                        <p:attrNameLst>
                                          <p:attrName>ppt_x</p:attrName>
                                        </p:attrNameLst>
                                      </p:cBhvr>
                                      <p:tavLst>
                                        <p:tav tm="0">
                                          <p:val>
                                            <p:strVal val="0-#ppt_w/2"/>
                                          </p:val>
                                        </p:tav>
                                        <p:tav tm="100000">
                                          <p:val>
                                            <p:strVal val="#ppt_x"/>
                                          </p:val>
                                        </p:tav>
                                      </p:tavLst>
                                    </p:anim>
                                    <p:anim calcmode="lin" valueType="num">
                                      <p:cBhvr additive="base">
                                        <p:cTn id="32" dur="2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000" fill="hold"/>
                                        <p:tgtEl>
                                          <p:spTgt spid="18"/>
                                        </p:tgtEl>
                                        <p:attrNameLst>
                                          <p:attrName>ppt_x</p:attrName>
                                        </p:attrNameLst>
                                      </p:cBhvr>
                                      <p:tavLst>
                                        <p:tav tm="0">
                                          <p:val>
                                            <p:strVal val="#ppt_x"/>
                                          </p:val>
                                        </p:tav>
                                        <p:tav tm="100000">
                                          <p:val>
                                            <p:strVal val="#ppt_x"/>
                                          </p:val>
                                        </p:tav>
                                      </p:tavLst>
                                    </p:anim>
                                    <p:anim calcmode="lin" valueType="num">
                                      <p:cBhvr additive="base">
                                        <p:cTn id="36" dur="20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2000" fill="hold"/>
                                        <p:tgtEl>
                                          <p:spTgt spid="22"/>
                                        </p:tgtEl>
                                        <p:attrNameLst>
                                          <p:attrName>ppt_x</p:attrName>
                                        </p:attrNameLst>
                                      </p:cBhvr>
                                      <p:tavLst>
                                        <p:tav tm="0">
                                          <p:val>
                                            <p:strVal val="0-#ppt_w/2"/>
                                          </p:val>
                                        </p:tav>
                                        <p:tav tm="100000">
                                          <p:val>
                                            <p:strVal val="#ppt_x"/>
                                          </p:val>
                                        </p:tav>
                                      </p:tavLst>
                                    </p:anim>
                                    <p:anim calcmode="lin" valueType="num">
                                      <p:cBhvr additive="base">
                                        <p:cTn id="40" dur="2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20839463">
            <a:off x="564310" y="508653"/>
            <a:ext cx="2071686" cy="83099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4800" b="1" dirty="0" err="1" smtClean="0"/>
              <a:t>juego</a:t>
            </a:r>
            <a:endParaRPr lang="en-GB" sz="2800" b="1" dirty="0"/>
          </a:p>
        </p:txBody>
      </p:sp>
      <p:sp>
        <p:nvSpPr>
          <p:cNvPr id="10" name="Rectangle 9"/>
          <p:cNvSpPr/>
          <p:nvPr/>
        </p:nvSpPr>
        <p:spPr>
          <a:xfrm rot="21322263">
            <a:off x="6585703" y="2391048"/>
            <a:ext cx="231236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GB" sz="4400" b="1" dirty="0"/>
              <a:t>a</a:t>
            </a:r>
            <a:r>
              <a:rPr lang="en-GB" sz="4400" b="1" dirty="0" smtClean="0"/>
              <a:t>l </a:t>
            </a:r>
            <a:r>
              <a:rPr lang="en-GB" sz="4400" b="1" dirty="0" err="1" smtClean="0"/>
              <a:t>fútbol</a:t>
            </a:r>
            <a:endParaRPr lang="en-GB" b="1" dirty="0"/>
          </a:p>
        </p:txBody>
      </p:sp>
      <p:sp>
        <p:nvSpPr>
          <p:cNvPr id="12" name="Rectangle 11"/>
          <p:cNvSpPr>
            <a:spLocks noChangeArrowheads="1"/>
          </p:cNvSpPr>
          <p:nvPr/>
        </p:nvSpPr>
        <p:spPr bwMode="auto">
          <a:xfrm rot="21420600">
            <a:off x="3577480" y="391682"/>
            <a:ext cx="2365498"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b="1" dirty="0" smtClean="0">
                <a:latin typeface="Tahoma" pitchFamily="34" charset="0"/>
              </a:rPr>
              <a:t>El fin de </a:t>
            </a:r>
            <a:r>
              <a:rPr lang="en-GB" sz="2400" b="1" dirty="0" err="1" smtClean="0">
                <a:latin typeface="Tahoma" pitchFamily="34" charset="0"/>
              </a:rPr>
              <a:t>semana</a:t>
            </a:r>
            <a:r>
              <a:rPr lang="en-GB" sz="2400" b="1" dirty="0" smtClean="0">
                <a:latin typeface="Tahoma" pitchFamily="34" charset="0"/>
              </a:rPr>
              <a:t> </a:t>
            </a:r>
            <a:r>
              <a:rPr lang="en-GB" sz="2400" b="1" dirty="0" err="1" smtClean="0">
                <a:latin typeface="Tahoma" pitchFamily="34" charset="0"/>
              </a:rPr>
              <a:t>pasado</a:t>
            </a:r>
            <a:endParaRPr lang="en-GB" sz="1200" b="1" dirty="0">
              <a:latin typeface="Tahoma" pitchFamily="34" charset="0"/>
            </a:endParaRPr>
          </a:p>
        </p:txBody>
      </p:sp>
      <p:sp>
        <p:nvSpPr>
          <p:cNvPr id="13" name="Rectangle 12"/>
          <p:cNvSpPr>
            <a:spLocks noChangeArrowheads="1"/>
          </p:cNvSpPr>
          <p:nvPr/>
        </p:nvSpPr>
        <p:spPr bwMode="auto">
          <a:xfrm rot="224629">
            <a:off x="6524695" y="4208172"/>
            <a:ext cx="2434384" cy="138499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800" b="1" dirty="0" smtClean="0">
                <a:latin typeface="Tahoma" pitchFamily="34" charset="0"/>
              </a:rPr>
              <a:t>El </a:t>
            </a:r>
            <a:r>
              <a:rPr lang="en-GB" sz="2800" b="1" dirty="0" err="1" smtClean="0">
                <a:latin typeface="Tahoma" pitchFamily="34" charset="0"/>
              </a:rPr>
              <a:t>próximo</a:t>
            </a:r>
            <a:r>
              <a:rPr lang="en-GB" sz="2800" b="1" dirty="0" smtClean="0">
                <a:latin typeface="Tahoma" pitchFamily="34" charset="0"/>
              </a:rPr>
              <a:t> fin de </a:t>
            </a:r>
            <a:r>
              <a:rPr lang="en-GB" sz="2800" b="1" dirty="0" err="1" smtClean="0">
                <a:latin typeface="Tahoma" pitchFamily="34" charset="0"/>
              </a:rPr>
              <a:t>semana</a:t>
            </a:r>
            <a:endParaRPr lang="en-GB" sz="1400" b="1" dirty="0">
              <a:latin typeface="Tahoma" pitchFamily="34" charset="0"/>
            </a:endParaRPr>
          </a:p>
        </p:txBody>
      </p:sp>
      <p:sp>
        <p:nvSpPr>
          <p:cNvPr id="14" name="Rectangle 13"/>
          <p:cNvSpPr>
            <a:spLocks noChangeArrowheads="1"/>
          </p:cNvSpPr>
          <p:nvPr/>
        </p:nvSpPr>
        <p:spPr bwMode="auto">
          <a:xfrm rot="20710162">
            <a:off x="3743193" y="2258239"/>
            <a:ext cx="2583194"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3200" b="1" dirty="0" err="1">
                <a:latin typeface="Tahoma" pitchFamily="34" charset="0"/>
              </a:rPr>
              <a:t>v</a:t>
            </a:r>
            <a:r>
              <a:rPr lang="en-GB" sz="3200" b="1" dirty="0" err="1" smtClean="0">
                <a:latin typeface="Tahoma" pitchFamily="34" charset="0"/>
              </a:rPr>
              <a:t>oy</a:t>
            </a:r>
            <a:r>
              <a:rPr lang="en-GB" sz="3200" b="1" dirty="0" smtClean="0">
                <a:latin typeface="Tahoma" pitchFamily="34" charset="0"/>
              </a:rPr>
              <a:t> a </a:t>
            </a:r>
            <a:r>
              <a:rPr lang="en-GB" sz="3200" b="1" dirty="0" err="1" smtClean="0">
                <a:latin typeface="Tahoma" pitchFamily="34" charset="0"/>
              </a:rPr>
              <a:t>jugar</a:t>
            </a:r>
            <a:endParaRPr lang="en-GB" sz="1600" b="1" dirty="0">
              <a:latin typeface="Tahoma" pitchFamily="34" charset="0"/>
            </a:endParaRPr>
          </a:p>
        </p:txBody>
      </p:sp>
      <p:sp>
        <p:nvSpPr>
          <p:cNvPr id="15" name="Rectangle 14"/>
          <p:cNvSpPr>
            <a:spLocks noChangeArrowheads="1"/>
          </p:cNvSpPr>
          <p:nvPr/>
        </p:nvSpPr>
        <p:spPr bwMode="auto">
          <a:xfrm rot="446862">
            <a:off x="3182842" y="4133513"/>
            <a:ext cx="2568437"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800" b="1" dirty="0">
                <a:latin typeface="Tahoma" pitchFamily="34" charset="0"/>
              </a:rPr>
              <a:t>c</a:t>
            </a:r>
            <a:r>
              <a:rPr lang="en-GB" sz="2800" b="1" dirty="0" smtClean="0">
                <a:latin typeface="Tahoma" pitchFamily="34" charset="0"/>
              </a:rPr>
              <a:t>on los </a:t>
            </a:r>
            <a:r>
              <a:rPr lang="en-GB" sz="2800" b="1" dirty="0" err="1" smtClean="0">
                <a:latin typeface="Tahoma" pitchFamily="34" charset="0"/>
              </a:rPr>
              <a:t>videojuegos</a:t>
            </a:r>
            <a:endParaRPr lang="en-GB" sz="1400" b="1" dirty="0">
              <a:latin typeface="Tahoma" pitchFamily="34" charset="0"/>
            </a:endParaRPr>
          </a:p>
        </p:txBody>
      </p:sp>
      <p:sp>
        <p:nvSpPr>
          <p:cNvPr id="17" name="Rectangle 16"/>
          <p:cNvSpPr>
            <a:spLocks noChangeArrowheads="1"/>
          </p:cNvSpPr>
          <p:nvPr/>
        </p:nvSpPr>
        <p:spPr bwMode="auto">
          <a:xfrm rot="510297">
            <a:off x="475853" y="4287401"/>
            <a:ext cx="2174261"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3600" b="1" dirty="0" err="1" smtClean="0">
                <a:latin typeface="Tahoma" pitchFamily="34" charset="0"/>
              </a:rPr>
              <a:t>jugué</a:t>
            </a:r>
            <a:endParaRPr lang="en-GB" sz="1800" b="1" dirty="0">
              <a:latin typeface="Tahoma" pitchFamily="34" charset="0"/>
            </a:endParaRPr>
          </a:p>
        </p:txBody>
      </p:sp>
      <p:sp>
        <p:nvSpPr>
          <p:cNvPr id="18" name="Rectangle 17"/>
          <p:cNvSpPr>
            <a:spLocks noChangeArrowheads="1"/>
          </p:cNvSpPr>
          <p:nvPr/>
        </p:nvSpPr>
        <p:spPr bwMode="auto">
          <a:xfrm rot="1076807">
            <a:off x="403596" y="2544935"/>
            <a:ext cx="2592288"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b="1" dirty="0" err="1" smtClean="0">
                <a:latin typeface="Tahoma" pitchFamily="34" charset="0"/>
              </a:rPr>
              <a:t>Normalmente</a:t>
            </a:r>
            <a:endParaRPr lang="en-GB" sz="1200" b="1" dirty="0">
              <a:latin typeface="Tahoma" pitchFamily="34" charset="0"/>
            </a:endParaRPr>
          </a:p>
        </p:txBody>
      </p:sp>
      <p:sp>
        <p:nvSpPr>
          <p:cNvPr id="21" name="TextBox 20"/>
          <p:cNvSpPr txBox="1"/>
          <p:nvPr/>
        </p:nvSpPr>
        <p:spPr>
          <a:xfrm>
            <a:off x="0" y="6088559"/>
            <a:ext cx="9196277" cy="769441"/>
          </a:xfrm>
          <a:prstGeom prst="rect">
            <a:avLst/>
          </a:prstGeom>
          <a:solidFill>
            <a:schemeClr val="tx1"/>
          </a:solidFill>
        </p:spPr>
        <p:txBody>
          <a:bodyPr wrap="square" rtlCol="0">
            <a:spAutoFit/>
          </a:bodyPr>
          <a:lstStyle/>
          <a:p>
            <a:pPr algn="ctr"/>
            <a:r>
              <a:rPr lang="en-GB" sz="4400" b="1" dirty="0" smtClean="0">
                <a:solidFill>
                  <a:srgbClr val="FFFFCC"/>
                </a:solidFill>
              </a:rPr>
              <a:t>+ </a:t>
            </a:r>
            <a:r>
              <a:rPr lang="en-GB" sz="4400" b="1" dirty="0" err="1" smtClean="0">
                <a:solidFill>
                  <a:srgbClr val="FFFFCC"/>
                </a:solidFill>
              </a:rPr>
              <a:t>detalles</a:t>
            </a:r>
            <a:r>
              <a:rPr lang="en-GB" sz="4400" b="1" dirty="0" smtClean="0">
                <a:solidFill>
                  <a:srgbClr val="FFFFCC"/>
                </a:solidFill>
              </a:rPr>
              <a:t> / + </a:t>
            </a:r>
            <a:r>
              <a:rPr lang="en-GB" sz="4400" b="1" dirty="0" err="1" smtClean="0">
                <a:solidFill>
                  <a:srgbClr val="FFFFCC"/>
                </a:solidFill>
              </a:rPr>
              <a:t>opiniones</a:t>
            </a:r>
            <a:r>
              <a:rPr lang="en-GB" sz="4400" b="1" dirty="0" smtClean="0">
                <a:solidFill>
                  <a:srgbClr val="FFFFCC"/>
                </a:solidFill>
              </a:rPr>
              <a:t> / + </a:t>
            </a:r>
            <a:r>
              <a:rPr lang="en-GB" sz="4400" b="1" dirty="0" err="1" smtClean="0">
                <a:solidFill>
                  <a:srgbClr val="FFFFCC"/>
                </a:solidFill>
              </a:rPr>
              <a:t>razones</a:t>
            </a:r>
            <a:endParaRPr lang="en-GB" sz="4400" b="1" dirty="0">
              <a:solidFill>
                <a:srgbClr val="FFFFCC"/>
              </a:solidFill>
            </a:endParaRPr>
          </a:p>
        </p:txBody>
      </p:sp>
      <p:sp>
        <p:nvSpPr>
          <p:cNvPr id="22" name="Rectangle 21"/>
          <p:cNvSpPr>
            <a:spLocks noChangeArrowheads="1"/>
          </p:cNvSpPr>
          <p:nvPr/>
        </p:nvSpPr>
        <p:spPr bwMode="auto">
          <a:xfrm rot="638249">
            <a:off x="6302559" y="737425"/>
            <a:ext cx="2606018"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3600" b="1" dirty="0" smtClean="0">
                <a:latin typeface="Tahoma" pitchFamily="34" charset="0"/>
              </a:rPr>
              <a:t>al </a:t>
            </a:r>
            <a:r>
              <a:rPr lang="en-GB" sz="3600" b="1" dirty="0" err="1" smtClean="0">
                <a:latin typeface="Tahoma" pitchFamily="34" charset="0"/>
              </a:rPr>
              <a:t>tenis</a:t>
            </a:r>
            <a:endParaRPr lang="en-GB" sz="1800" b="1" dirty="0">
              <a:latin typeface="Tahoma" pitchFamily="34" charset="0"/>
            </a:endParaRPr>
          </a:p>
        </p:txBody>
      </p:sp>
    </p:spTree>
    <p:extLst>
      <p:ext uri="{BB962C8B-B14F-4D97-AF65-F5344CB8AC3E}">
        <p14:creationId xmlns:p14="http://schemas.microsoft.com/office/powerpoint/2010/main" val="5447500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1+#ppt_w/2"/>
                                          </p:val>
                                        </p:tav>
                                        <p:tav tm="100000">
                                          <p:val>
                                            <p:strVal val="#ppt_x"/>
                                          </p:val>
                                        </p:tav>
                                      </p:tavLst>
                                    </p:anim>
                                    <p:anim calcmode="lin" valueType="num">
                                      <p:cBhvr additive="base">
                                        <p:cTn id="28" dur="20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000" fill="hold"/>
                                        <p:tgtEl>
                                          <p:spTgt spid="17"/>
                                        </p:tgtEl>
                                        <p:attrNameLst>
                                          <p:attrName>ppt_x</p:attrName>
                                        </p:attrNameLst>
                                      </p:cBhvr>
                                      <p:tavLst>
                                        <p:tav tm="0">
                                          <p:val>
                                            <p:strVal val="0-#ppt_w/2"/>
                                          </p:val>
                                        </p:tav>
                                        <p:tav tm="100000">
                                          <p:val>
                                            <p:strVal val="#ppt_x"/>
                                          </p:val>
                                        </p:tav>
                                      </p:tavLst>
                                    </p:anim>
                                    <p:anim calcmode="lin" valueType="num">
                                      <p:cBhvr additive="base">
                                        <p:cTn id="32" dur="2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000" fill="hold"/>
                                        <p:tgtEl>
                                          <p:spTgt spid="18"/>
                                        </p:tgtEl>
                                        <p:attrNameLst>
                                          <p:attrName>ppt_x</p:attrName>
                                        </p:attrNameLst>
                                      </p:cBhvr>
                                      <p:tavLst>
                                        <p:tav tm="0">
                                          <p:val>
                                            <p:strVal val="#ppt_x"/>
                                          </p:val>
                                        </p:tav>
                                        <p:tav tm="100000">
                                          <p:val>
                                            <p:strVal val="#ppt_x"/>
                                          </p:val>
                                        </p:tav>
                                      </p:tavLst>
                                    </p:anim>
                                    <p:anim calcmode="lin" valueType="num">
                                      <p:cBhvr additive="base">
                                        <p:cTn id="36" dur="20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2000" fill="hold"/>
                                        <p:tgtEl>
                                          <p:spTgt spid="22"/>
                                        </p:tgtEl>
                                        <p:attrNameLst>
                                          <p:attrName>ppt_x</p:attrName>
                                        </p:attrNameLst>
                                      </p:cBhvr>
                                      <p:tavLst>
                                        <p:tav tm="0">
                                          <p:val>
                                            <p:strVal val="0-#ppt_w/2"/>
                                          </p:val>
                                        </p:tav>
                                        <p:tav tm="100000">
                                          <p:val>
                                            <p:strVal val="#ppt_x"/>
                                          </p:val>
                                        </p:tav>
                                      </p:tavLst>
                                    </p:anim>
                                    <p:anim calcmode="lin" valueType="num">
                                      <p:cBhvr additive="base">
                                        <p:cTn id="40" dur="2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061566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9: Target talk</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TARGET TALK</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772" y="4057972"/>
            <a:ext cx="2035324" cy="20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91064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p:cNvSpPr>
            <a:spLocks noChangeArrowheads="1"/>
          </p:cNvSpPr>
          <p:nvPr/>
        </p:nvSpPr>
        <p:spPr bwMode="auto">
          <a:xfrm>
            <a:off x="539750" y="2276475"/>
            <a:ext cx="8351838" cy="1584325"/>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atin typeface="Calibri" pitchFamily="34" charset="0"/>
            </a:endParaRPr>
          </a:p>
        </p:txBody>
      </p:sp>
      <p:sp>
        <p:nvSpPr>
          <p:cNvPr id="18435" name="Text Box 4"/>
          <p:cNvSpPr txBox="1">
            <a:spLocks noChangeArrowheads="1"/>
          </p:cNvSpPr>
          <p:nvPr/>
        </p:nvSpPr>
        <p:spPr bwMode="auto">
          <a:xfrm>
            <a:off x="971550" y="2276475"/>
            <a:ext cx="75247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200">
                <a:solidFill>
                  <a:schemeClr val="bg1"/>
                </a:solidFill>
                <a:latin typeface="Calibri" pitchFamily="34" charset="0"/>
              </a:rPr>
              <a:t>Why do you think unplanned or spontaneous speaking is an important focus in language learning?</a:t>
            </a:r>
          </a:p>
        </p:txBody>
      </p:sp>
      <p:sp>
        <p:nvSpPr>
          <p:cNvPr id="46086" name="AutoShape 6"/>
          <p:cNvSpPr>
            <a:spLocks noChangeArrowheads="1"/>
          </p:cNvSpPr>
          <p:nvPr/>
        </p:nvSpPr>
        <p:spPr bwMode="auto">
          <a:xfrm>
            <a:off x="323850" y="214313"/>
            <a:ext cx="3176588" cy="1630362"/>
          </a:xfrm>
          <a:prstGeom prst="wedgeRoundRectCallout">
            <a:avLst>
              <a:gd name="adj1" fmla="val -4324"/>
              <a:gd name="adj2" fmla="val 71639"/>
              <a:gd name="adj3" fmla="val 16667"/>
            </a:avLst>
          </a:prstGeom>
          <a:solidFill>
            <a:srgbClr val="FDFDFD"/>
          </a:solidFill>
          <a:ln w="9525">
            <a:solidFill>
              <a:srgbClr val="002060"/>
            </a:solidFill>
            <a:miter lim="800000"/>
            <a:headEnd/>
            <a:tailEnd/>
          </a:ln>
        </p:spPr>
        <p:txBody>
          <a:bodyPr/>
          <a:lstStyle/>
          <a:p>
            <a:pPr algn="ctr"/>
            <a:r>
              <a:rPr lang="en-GB" sz="2400" b="1">
                <a:solidFill>
                  <a:srgbClr val="002060"/>
                </a:solidFill>
                <a:latin typeface="Calibri" pitchFamily="34" charset="0"/>
              </a:rPr>
              <a:t>"Because in real life you don't know what the other person is going to say."</a:t>
            </a:r>
          </a:p>
        </p:txBody>
      </p:sp>
      <p:sp>
        <p:nvSpPr>
          <p:cNvPr id="46087" name="Text Box 7"/>
          <p:cNvSpPr txBox="1">
            <a:spLocks noChangeArrowheads="1"/>
          </p:cNvSpPr>
          <p:nvPr/>
        </p:nvSpPr>
        <p:spPr bwMode="auto">
          <a:xfrm>
            <a:off x="3671888" y="765175"/>
            <a:ext cx="5543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latin typeface="Calibri" pitchFamily="34" charset="0"/>
              </a:rPr>
              <a:t>2/3 students asked equate spontaneous speaking with ‘real life’ activity.</a:t>
            </a:r>
          </a:p>
        </p:txBody>
      </p:sp>
      <p:sp>
        <p:nvSpPr>
          <p:cNvPr id="46088" name="AutoShape 8"/>
          <p:cNvSpPr>
            <a:spLocks noChangeArrowheads="1"/>
          </p:cNvSpPr>
          <p:nvPr/>
        </p:nvSpPr>
        <p:spPr bwMode="auto">
          <a:xfrm>
            <a:off x="5500688" y="4437063"/>
            <a:ext cx="3392487" cy="1992312"/>
          </a:xfrm>
          <a:prstGeom prst="wedgeRoundRectCallout">
            <a:avLst>
              <a:gd name="adj1" fmla="val -32153"/>
              <a:gd name="adj2" fmla="val -78468"/>
              <a:gd name="adj3" fmla="val 16667"/>
            </a:avLst>
          </a:prstGeom>
          <a:solidFill>
            <a:srgbClr val="FDFDFD"/>
          </a:solidFill>
          <a:ln w="9525">
            <a:solidFill>
              <a:srgbClr val="002060"/>
            </a:solidFill>
            <a:miter lim="800000"/>
            <a:headEnd/>
            <a:tailEnd/>
          </a:ln>
        </p:spPr>
        <p:txBody>
          <a:bodyPr/>
          <a:lstStyle/>
          <a:p>
            <a:pPr algn="ctr"/>
            <a:r>
              <a:rPr lang="en-GB" sz="2400" b="1">
                <a:solidFill>
                  <a:srgbClr val="002060"/>
                </a:solidFill>
                <a:latin typeface="Calibri" pitchFamily="34" charset="0"/>
              </a:rPr>
              <a:t>"To make sure you definitely know it and are able to have conversations without reading off a sheet."</a:t>
            </a:r>
          </a:p>
        </p:txBody>
      </p:sp>
      <p:sp>
        <p:nvSpPr>
          <p:cNvPr id="46089" name="Text Box 9"/>
          <p:cNvSpPr txBox="1">
            <a:spLocks noChangeArrowheads="1"/>
          </p:cNvSpPr>
          <p:nvPr/>
        </p:nvSpPr>
        <p:spPr bwMode="auto">
          <a:xfrm>
            <a:off x="250825" y="4076700"/>
            <a:ext cx="5543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latin typeface="Calibri" pitchFamily="34" charset="0"/>
              </a:rPr>
              <a:t>Students feel that what they can do without notes/preparation is what they 'truly' know.</a:t>
            </a:r>
            <a:r>
              <a:rPr lang="en-GB">
                <a:latin typeface="Calibri" pitchFamily="34" charset="0"/>
              </a:rPr>
              <a:t> </a:t>
            </a:r>
          </a:p>
        </p:txBody>
      </p:sp>
      <p:sp>
        <p:nvSpPr>
          <p:cNvPr id="46090" name="Text Box 10"/>
          <p:cNvSpPr txBox="1">
            <a:spLocks noChangeArrowheads="1"/>
          </p:cNvSpPr>
          <p:nvPr/>
        </p:nvSpPr>
        <p:spPr bwMode="auto">
          <a:xfrm>
            <a:off x="250825" y="5337175"/>
            <a:ext cx="5543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latin typeface="Calibri" pitchFamily="34" charset="0"/>
              </a:rPr>
              <a:t>They also mention the link between spontaneous speaking and increased confidence.</a:t>
            </a:r>
            <a:r>
              <a:rPr lang="en-GB">
                <a:latin typeface="Calibri" pitchFamily="34" charset="0"/>
              </a:rPr>
              <a:t> </a:t>
            </a:r>
          </a:p>
        </p:txBody>
      </p:sp>
      <p:sp>
        <p:nvSpPr>
          <p:cNvPr id="1844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8442" name="Picture 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56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ssolve">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6088"/>
                                        </p:tgtEl>
                                        <p:attrNameLst>
                                          <p:attrName>style.visibility</p:attrName>
                                        </p:attrNameLst>
                                      </p:cBhvr>
                                      <p:to>
                                        <p:strVal val="visible"/>
                                      </p:to>
                                    </p:set>
                                    <p:animEffect transition="in" filter="dissolve">
                                      <p:cBhvr>
                                        <p:cTn id="16" dur="500"/>
                                        <p:tgtEl>
                                          <p:spTgt spid="460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p:bldP spid="46088" grpId="0" animBg="1"/>
      <p:bldP spid="46089" grpId="0"/>
      <p:bldP spid="4609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j02347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14313"/>
            <a:ext cx="342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WordArt 3"/>
          <p:cNvSpPr>
            <a:spLocks noChangeArrowheads="1" noChangeShapeType="1" noTextEdit="1"/>
          </p:cNvSpPr>
          <p:nvPr/>
        </p:nvSpPr>
        <p:spPr bwMode="auto">
          <a:xfrm>
            <a:off x="214313" y="2357438"/>
            <a:ext cx="86471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a:t>
            </a:r>
            <a:r>
              <a:rPr lang="fr-FR" sz="3600" kern="10" dirty="0" err="1" smtClean="0">
                <a:latin typeface="Calibri"/>
                <a:cs typeface="Calibri"/>
              </a:rPr>
              <a:t>Qué</a:t>
            </a:r>
            <a:r>
              <a:rPr lang="fr-FR" sz="3600" kern="10" dirty="0" smtClean="0">
                <a:latin typeface="Calibri"/>
                <a:cs typeface="Calibri"/>
              </a:rPr>
              <a:t> </a:t>
            </a:r>
            <a:r>
              <a:rPr lang="fr-FR" sz="3600" kern="10" dirty="0" err="1" smtClean="0">
                <a:latin typeface="Calibri"/>
                <a:cs typeface="Calibri"/>
              </a:rPr>
              <a:t>programas</a:t>
            </a:r>
            <a:r>
              <a:rPr lang="fr-FR" sz="3600" kern="10" dirty="0" smtClean="0">
                <a:latin typeface="Calibri"/>
                <a:cs typeface="Calibri"/>
              </a:rPr>
              <a:t> te </a:t>
            </a:r>
            <a:r>
              <a:rPr lang="fr-FR" sz="3600" kern="10" dirty="0" err="1" smtClean="0">
                <a:latin typeface="Calibri"/>
                <a:cs typeface="Calibri"/>
              </a:rPr>
              <a:t>gustan</a:t>
            </a:r>
            <a:r>
              <a:rPr lang="fr-FR" sz="3600" kern="10" dirty="0" smtClean="0">
                <a:latin typeface="Calibri"/>
                <a:cs typeface="Calibri"/>
              </a:rPr>
              <a:t>?</a:t>
            </a:r>
            <a:endParaRPr lang="en-GB" sz="3600" kern="10" dirty="0">
              <a:latin typeface="Calibri"/>
              <a:cs typeface="Calibri"/>
            </a:endParaRPr>
          </a:p>
        </p:txBody>
      </p:sp>
      <p:sp>
        <p:nvSpPr>
          <p:cNvPr id="23556" name="Text Box 4"/>
          <p:cNvSpPr txBox="1">
            <a:spLocks noChangeArrowheads="1"/>
          </p:cNvSpPr>
          <p:nvPr/>
        </p:nvSpPr>
        <p:spPr bwMode="auto">
          <a:xfrm>
            <a:off x="0" y="314325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t>Your answer must contain EXACTLY 7 words!</a:t>
            </a:r>
          </a:p>
        </p:txBody>
      </p:sp>
      <p:sp>
        <p:nvSpPr>
          <p:cNvPr id="8" name="WordArt 3"/>
          <p:cNvSpPr>
            <a:spLocks noChangeArrowheads="1" noChangeShapeType="1" noTextEdit="1"/>
          </p:cNvSpPr>
          <p:nvPr/>
        </p:nvSpPr>
        <p:spPr bwMode="auto">
          <a:xfrm>
            <a:off x="285750" y="3714750"/>
            <a:ext cx="86471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a:t>
            </a:r>
            <a:r>
              <a:rPr lang="fr-FR" sz="3600" kern="10" dirty="0" err="1" smtClean="0">
                <a:latin typeface="Calibri"/>
                <a:cs typeface="Calibri"/>
              </a:rPr>
              <a:t>Qué</a:t>
            </a:r>
            <a:r>
              <a:rPr lang="fr-FR" sz="3600" kern="10" dirty="0" smtClean="0">
                <a:latin typeface="Calibri"/>
                <a:cs typeface="Calibri"/>
              </a:rPr>
              <a:t> </a:t>
            </a:r>
            <a:r>
              <a:rPr lang="fr-FR" sz="3600" kern="10" dirty="0" err="1" smtClean="0">
                <a:latin typeface="Calibri"/>
                <a:cs typeface="Calibri"/>
              </a:rPr>
              <a:t>programas</a:t>
            </a:r>
            <a:r>
              <a:rPr lang="fr-FR" sz="3600" kern="10" dirty="0" smtClean="0">
                <a:latin typeface="Calibri"/>
                <a:cs typeface="Calibri"/>
              </a:rPr>
              <a:t> no te </a:t>
            </a:r>
            <a:r>
              <a:rPr lang="fr-FR" sz="3600" kern="10" dirty="0" err="1" smtClean="0">
                <a:latin typeface="Calibri"/>
                <a:cs typeface="Calibri"/>
              </a:rPr>
              <a:t>gustan</a:t>
            </a:r>
            <a:r>
              <a:rPr lang="fr-FR" sz="3600" kern="10" dirty="0" smtClean="0">
                <a:latin typeface="Calibri"/>
                <a:cs typeface="Calibri"/>
              </a:rPr>
              <a:t>?</a:t>
            </a:r>
            <a:endParaRPr lang="en-GB" sz="3600" kern="10" dirty="0">
              <a:latin typeface="Calibri"/>
              <a:cs typeface="Calibri"/>
            </a:endParaRPr>
          </a:p>
        </p:txBody>
      </p:sp>
      <p:sp>
        <p:nvSpPr>
          <p:cNvPr id="9" name="Text Box 4"/>
          <p:cNvSpPr txBox="1">
            <a:spLocks noChangeArrowheads="1"/>
          </p:cNvSpPr>
          <p:nvPr/>
        </p:nvSpPr>
        <p:spPr bwMode="auto">
          <a:xfrm>
            <a:off x="0" y="457200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dirty="0"/>
              <a:t>Your answer must contain more than </a:t>
            </a:r>
            <a:r>
              <a:rPr lang="en-GB" sz="2400" b="1" dirty="0" smtClean="0"/>
              <a:t>9 </a:t>
            </a:r>
            <a:r>
              <a:rPr lang="en-GB" sz="2400" b="1" dirty="0"/>
              <a:t>words!</a:t>
            </a:r>
          </a:p>
        </p:txBody>
      </p:sp>
    </p:spTree>
    <p:extLst>
      <p:ext uri="{BB962C8B-B14F-4D97-AF65-F5344CB8AC3E}">
        <p14:creationId xmlns:p14="http://schemas.microsoft.com/office/powerpoint/2010/main" val="32312216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8" grpId="0"/>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5887861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10: Say something else</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SAY SOMETHING ELSE</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772" y="4057972"/>
            <a:ext cx="2035324" cy="20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4096510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Kokoschka girl with d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914400"/>
            <a:ext cx="4194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5"/>
          <p:cNvSpPr>
            <a:spLocks noChangeArrowheads="1"/>
          </p:cNvSpPr>
          <p:nvPr/>
        </p:nvSpPr>
        <p:spPr bwMode="auto">
          <a:xfrm>
            <a:off x="381000" y="723900"/>
            <a:ext cx="4038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de-DE" sz="2400">
                <a:latin typeface="Calibri" pitchFamily="34" charset="0"/>
              </a:rPr>
              <a:t>1. Das Mädchen ist zwanzig Jahre alt.</a:t>
            </a:r>
            <a:endParaRPr lang="en-GB" sz="2400">
              <a:latin typeface="Calibri" pitchFamily="34" charset="0"/>
            </a:endParaRPr>
          </a:p>
          <a:p>
            <a:r>
              <a:rPr lang="de-DE" sz="2400">
                <a:latin typeface="Calibri" pitchFamily="34" charset="0"/>
              </a:rPr>
              <a:t>2. Es trägt ein schwarzes Kleid.</a:t>
            </a:r>
            <a:endParaRPr lang="en-GB" sz="2400">
              <a:latin typeface="Calibri" pitchFamily="34" charset="0"/>
            </a:endParaRPr>
          </a:p>
          <a:p>
            <a:r>
              <a:rPr lang="de-DE" sz="2400">
                <a:latin typeface="Calibri" pitchFamily="34" charset="0"/>
              </a:rPr>
              <a:t>3. Es ist in der Küche.</a:t>
            </a:r>
            <a:endParaRPr lang="en-GB" sz="2400">
              <a:latin typeface="Calibri" pitchFamily="34" charset="0"/>
            </a:endParaRPr>
          </a:p>
          <a:p>
            <a:r>
              <a:rPr lang="de-DE" sz="2400">
                <a:latin typeface="Calibri" pitchFamily="34" charset="0"/>
              </a:rPr>
              <a:t>4. Das Mädchen ist faul.</a:t>
            </a:r>
          </a:p>
          <a:p>
            <a:r>
              <a:rPr lang="de-DE" sz="2400">
                <a:latin typeface="Calibri" pitchFamily="34" charset="0"/>
              </a:rPr>
              <a:t>5. Es hat schwarze Haare.</a:t>
            </a:r>
            <a:endParaRPr lang="en-GB" sz="2400">
              <a:latin typeface="Calibri" pitchFamily="34" charset="0"/>
            </a:endParaRPr>
          </a:p>
          <a:p>
            <a:r>
              <a:rPr lang="de-DE" sz="2400">
                <a:latin typeface="Calibri" pitchFamily="34" charset="0"/>
              </a:rPr>
              <a:t>6. Das Zimmer ist schwarz und weiβ.</a:t>
            </a:r>
            <a:endParaRPr lang="en-GB" sz="2400">
              <a:latin typeface="Calibri" pitchFamily="34" charset="0"/>
            </a:endParaRPr>
          </a:p>
          <a:p>
            <a:r>
              <a:rPr lang="de-DE" sz="2400">
                <a:latin typeface="Calibri" pitchFamily="34" charset="0"/>
              </a:rPr>
              <a:t>7. Die Puppe ist glücklich und sehr gro</a:t>
            </a:r>
            <a:r>
              <a:rPr lang="el-GR" sz="2400">
                <a:latin typeface="Calibri" pitchFamily="34" charset="0"/>
                <a:cs typeface="Arial" charset="0"/>
              </a:rPr>
              <a:t>β</a:t>
            </a:r>
            <a:r>
              <a:rPr lang="en-GB" sz="2400">
                <a:latin typeface="Calibri" pitchFamily="34" charset="0"/>
                <a:cs typeface="Arial" charset="0"/>
              </a:rPr>
              <a:t>.</a:t>
            </a:r>
            <a:endParaRPr lang="el-GR" sz="2400">
              <a:latin typeface="Calibri" pitchFamily="34" charset="0"/>
              <a:cs typeface="Arial" charset="0"/>
            </a:endParaRPr>
          </a:p>
          <a:p>
            <a:r>
              <a:rPr lang="de-DE" sz="2400">
                <a:latin typeface="Calibri" pitchFamily="34" charset="0"/>
              </a:rPr>
              <a:t>8. Ich finde das Bild fantastisch.</a:t>
            </a:r>
          </a:p>
        </p:txBody>
      </p:sp>
      <p:sp>
        <p:nvSpPr>
          <p:cNvPr id="52228" name="Text Box 6"/>
          <p:cNvSpPr txBox="1">
            <a:spLocks noChangeArrowheads="1"/>
          </p:cNvSpPr>
          <p:nvPr/>
        </p:nvSpPr>
        <p:spPr bwMode="auto">
          <a:xfrm>
            <a:off x="152400" y="6019800"/>
            <a:ext cx="8839200"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600">
                <a:solidFill>
                  <a:schemeClr val="bg1"/>
                </a:solidFill>
                <a:latin typeface="Calibri" pitchFamily="34" charset="0"/>
              </a:rPr>
              <a:t>Sag etwas anders!</a:t>
            </a:r>
          </a:p>
        </p:txBody>
      </p:sp>
    </p:spTree>
    <p:extLst>
      <p:ext uri="{BB962C8B-B14F-4D97-AF65-F5344CB8AC3E}">
        <p14:creationId xmlns:p14="http://schemas.microsoft.com/office/powerpoint/2010/main" val="6061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516134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11: Odd one out</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ODD ONE OUT</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8005114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1908</a:t>
            </a:r>
            <a:endParaRPr lang="en-US" sz="13800" dirty="0">
              <a:solidFill>
                <a:srgbClr val="FF0000"/>
              </a:solidFill>
              <a:latin typeface="AntigoniBd" pitchFamily="34" charset="0"/>
            </a:endParaRPr>
          </a:p>
        </p:txBody>
      </p:sp>
      <p:sp>
        <p:nvSpPr>
          <p:cNvPr id="3" name="Rectangle 2"/>
          <p:cNvSpPr/>
          <p:nvPr/>
        </p:nvSpPr>
        <p:spPr>
          <a:xfrm>
            <a:off x="4572000" y="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1992</a:t>
            </a:r>
            <a:endParaRPr lang="en-US" sz="13800" dirty="0">
              <a:solidFill>
                <a:srgbClr val="FF0000"/>
              </a:solidFill>
              <a:latin typeface="AntigoniBd" pitchFamily="34" charset="0"/>
            </a:endParaRPr>
          </a:p>
        </p:txBody>
      </p:sp>
      <p:sp>
        <p:nvSpPr>
          <p:cNvPr id="4" name="Rectangle 3"/>
          <p:cNvSpPr/>
          <p:nvPr/>
        </p:nvSpPr>
        <p:spPr>
          <a:xfrm>
            <a:off x="0" y="342900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2012</a:t>
            </a:r>
            <a:endParaRPr lang="en-US" sz="13800" dirty="0">
              <a:solidFill>
                <a:srgbClr val="FF0000"/>
              </a:solidFill>
              <a:latin typeface="AntigoniBd" pitchFamily="34" charset="0"/>
            </a:endParaRPr>
          </a:p>
        </p:txBody>
      </p:sp>
      <p:sp>
        <p:nvSpPr>
          <p:cNvPr id="5" name="Rectangle 4"/>
          <p:cNvSpPr/>
          <p:nvPr/>
        </p:nvSpPr>
        <p:spPr>
          <a:xfrm>
            <a:off x="4572000" y="342900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1948</a:t>
            </a:r>
            <a:endParaRPr lang="en-US" sz="13800" dirty="0">
              <a:solidFill>
                <a:srgbClr val="FF0000"/>
              </a:solidFill>
              <a:latin typeface="AntigoniBd" pitchFamily="34" charset="0"/>
            </a:endParaRPr>
          </a:p>
        </p:txBody>
      </p:sp>
    </p:spTree>
    <p:extLst>
      <p:ext uri="{BB962C8B-B14F-4D97-AF65-F5344CB8AC3E}">
        <p14:creationId xmlns:p14="http://schemas.microsoft.com/office/powerpoint/2010/main" val="125442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r="11200"/>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l="5933" r="9499" b="4477"/>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l="11189"/>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49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500" fill="hold"/>
                                        <p:tgtEl>
                                          <p:spTgt spid="3075"/>
                                        </p:tgtEl>
                                        <p:attrNameLst>
                                          <p:attrName>ppt_w</p:attrName>
                                        </p:attrNameLst>
                                      </p:cBhvr>
                                      <p:tavLst>
                                        <p:tav tm="0">
                                          <p:val>
                                            <p:fltVal val="0"/>
                                          </p:val>
                                        </p:tav>
                                        <p:tav tm="100000">
                                          <p:val>
                                            <p:strVal val="#ppt_w"/>
                                          </p:val>
                                        </p:tav>
                                      </p:tavLst>
                                    </p:anim>
                                    <p:anim calcmode="lin" valueType="num">
                                      <p:cBhvr>
                                        <p:cTn id="16" dur="500" fill="hold"/>
                                        <p:tgtEl>
                                          <p:spTgt spid="3075"/>
                                        </p:tgtEl>
                                        <p:attrNameLst>
                                          <p:attrName>ppt_h</p:attrName>
                                        </p:attrNameLst>
                                      </p:cBhvr>
                                      <p:tavLst>
                                        <p:tav tm="0">
                                          <p:val>
                                            <p:fltVal val="0"/>
                                          </p:val>
                                        </p:tav>
                                        <p:tav tm="100000">
                                          <p:val>
                                            <p:strVal val="#ppt_h"/>
                                          </p:val>
                                        </p:tav>
                                      </p:tavLst>
                                    </p:anim>
                                    <p:anim calcmode="lin" valueType="num">
                                      <p:cBhvr>
                                        <p:cTn id="17" dur="500" fill="hold"/>
                                        <p:tgtEl>
                                          <p:spTgt spid="3075"/>
                                        </p:tgtEl>
                                        <p:attrNameLst>
                                          <p:attrName>style.rotation</p:attrName>
                                        </p:attrNameLst>
                                      </p:cBhvr>
                                      <p:tavLst>
                                        <p:tav tm="0">
                                          <p:val>
                                            <p:fltVal val="360"/>
                                          </p:val>
                                        </p:tav>
                                        <p:tav tm="100000">
                                          <p:val>
                                            <p:fltVal val="0"/>
                                          </p:val>
                                        </p:tav>
                                      </p:tavLst>
                                    </p:anim>
                                    <p:animEffect transition="in" filter="fade">
                                      <p:cBhvr>
                                        <p:cTn id="18" dur="500"/>
                                        <p:tgtEl>
                                          <p:spTgt spid="30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500" fill="hold"/>
                                        <p:tgtEl>
                                          <p:spTgt spid="3077"/>
                                        </p:tgtEl>
                                        <p:attrNameLst>
                                          <p:attrName>ppt_w</p:attrName>
                                        </p:attrNameLst>
                                      </p:cBhvr>
                                      <p:tavLst>
                                        <p:tav tm="0">
                                          <p:val>
                                            <p:fltVal val="0"/>
                                          </p:val>
                                        </p:tav>
                                        <p:tav tm="100000">
                                          <p:val>
                                            <p:strVal val="#ppt_w"/>
                                          </p:val>
                                        </p:tav>
                                      </p:tavLst>
                                    </p:anim>
                                    <p:anim calcmode="lin" valueType="num">
                                      <p:cBhvr>
                                        <p:cTn id="24" dur="500" fill="hold"/>
                                        <p:tgtEl>
                                          <p:spTgt spid="3077"/>
                                        </p:tgtEl>
                                        <p:attrNameLst>
                                          <p:attrName>ppt_h</p:attrName>
                                        </p:attrNameLst>
                                      </p:cBhvr>
                                      <p:tavLst>
                                        <p:tav tm="0">
                                          <p:val>
                                            <p:fltVal val="0"/>
                                          </p:val>
                                        </p:tav>
                                        <p:tav tm="100000">
                                          <p:val>
                                            <p:strVal val="#ppt_h"/>
                                          </p:val>
                                        </p:tav>
                                      </p:tavLst>
                                    </p:anim>
                                    <p:anim calcmode="lin" valueType="num">
                                      <p:cBhvr>
                                        <p:cTn id="25" dur="500" fill="hold"/>
                                        <p:tgtEl>
                                          <p:spTgt spid="3077"/>
                                        </p:tgtEl>
                                        <p:attrNameLst>
                                          <p:attrName>style.rotation</p:attrName>
                                        </p:attrNameLst>
                                      </p:cBhvr>
                                      <p:tavLst>
                                        <p:tav tm="0">
                                          <p:val>
                                            <p:fltVal val="360"/>
                                          </p:val>
                                        </p:tav>
                                        <p:tav tm="100000">
                                          <p:val>
                                            <p:fltVal val="0"/>
                                          </p:val>
                                        </p:tav>
                                      </p:tavLst>
                                    </p:anim>
                                    <p:animEffect transition="in" filter="fade">
                                      <p:cBhvr>
                                        <p:cTn id="26" dur="500"/>
                                        <p:tgtEl>
                                          <p:spTgt spid="30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anim calcmode="lin" valueType="num">
                                      <p:cBhvr>
                                        <p:cTn id="33" dur="500" fill="hold"/>
                                        <p:tgtEl>
                                          <p:spTgt spid="3076"/>
                                        </p:tgtEl>
                                        <p:attrNameLst>
                                          <p:attrName>style.rotation</p:attrName>
                                        </p:attrNameLst>
                                      </p:cBhvr>
                                      <p:tavLst>
                                        <p:tav tm="0">
                                          <p:val>
                                            <p:fltVal val="360"/>
                                          </p:val>
                                        </p:tav>
                                        <p:tav tm="100000">
                                          <p:val>
                                            <p:fltVal val="0"/>
                                          </p:val>
                                        </p:tav>
                                      </p:tavLst>
                                    </p:anim>
                                    <p:animEffect transition="in" filter="fade">
                                      <p:cBhvr>
                                        <p:cTn id="3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76182334"/>
              </p:ext>
            </p:extLst>
          </p:nvPr>
        </p:nvGraphicFramePr>
        <p:xfrm>
          <a:off x="179512" y="52185"/>
          <a:ext cx="8712968" cy="6620241"/>
        </p:xfrm>
        <a:graphic>
          <a:graphicData uri="http://schemas.openxmlformats.org/drawingml/2006/table">
            <a:tbl>
              <a:tblPr firstRow="1" bandRow="1">
                <a:tableStyleId>{5940675A-B579-460E-94D1-54222C63F5DA}</a:tableStyleId>
              </a:tblPr>
              <a:tblGrid>
                <a:gridCol w="8712968"/>
              </a:tblGrid>
              <a:tr h="618634">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671">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839806">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77026">
                <a:tc>
                  <a:txBody>
                    <a:bodyPr/>
                    <a:lstStyle/>
                    <a:p>
                      <a:pPr algn="r"/>
                      <a:endParaRPr lang="en-GB" sz="1600" b="1" i="1" dirty="0" smtClean="0"/>
                    </a:p>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83976" y="616530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12:  Picture responses</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PICTURE RESPONSES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772" y="4005064"/>
            <a:ext cx="2035324" cy="20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14834" y="74260"/>
            <a:ext cx="647716" cy="647716"/>
          </a:xfrm>
          <a:prstGeom prst="rect">
            <a:avLst/>
          </a:prstGeom>
        </p:spPr>
      </p:pic>
    </p:spTree>
    <p:extLst>
      <p:ext uri="{BB962C8B-B14F-4D97-AF65-F5344CB8AC3E}">
        <p14:creationId xmlns:p14="http://schemas.microsoft.com/office/powerpoint/2010/main" val="18587250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39088707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6" name="TextBox 3"/>
          <p:cNvSpPr txBox="1">
            <a:spLocks noChangeArrowheads="1"/>
          </p:cNvSpPr>
          <p:nvPr/>
        </p:nvSpPr>
        <p:spPr bwMode="auto">
          <a:xfrm>
            <a:off x="0" y="3500438"/>
            <a:ext cx="62150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latin typeface="Calibri" pitchFamily="34" charset="0"/>
              </a:rPr>
              <a:t>Décris les différences:</a:t>
            </a:r>
            <a:r>
              <a:rPr lang="en-GB">
                <a:latin typeface="Calibri" pitchFamily="34" charset="0"/>
              </a:rPr>
              <a:t/>
            </a:r>
            <a:br>
              <a:rPr lang="en-GB">
                <a:latin typeface="Calibri" pitchFamily="34" charset="0"/>
              </a:rPr>
            </a:br>
            <a:r>
              <a:rPr lang="en-GB">
                <a:latin typeface="Calibri" pitchFamily="34" charset="0"/>
              </a:rPr>
              <a:t>Il est dix heures – il est trois heures</a:t>
            </a:r>
            <a:br>
              <a:rPr lang="en-GB">
                <a:latin typeface="Calibri" pitchFamily="34" charset="0"/>
              </a:rPr>
            </a:br>
            <a:r>
              <a:rPr lang="en-GB">
                <a:latin typeface="Calibri" pitchFamily="34" charset="0"/>
              </a:rPr>
              <a:t>le chien est grand – le chien est petit</a:t>
            </a:r>
            <a:br>
              <a:rPr lang="en-GB">
                <a:latin typeface="Calibri" pitchFamily="34" charset="0"/>
              </a:rPr>
            </a:br>
            <a:r>
              <a:rPr lang="en-GB">
                <a:latin typeface="Calibri" pitchFamily="34" charset="0"/>
              </a:rPr>
              <a:t>La voiture est jaune – la voiture est noire</a:t>
            </a:r>
            <a:br>
              <a:rPr lang="en-GB">
                <a:latin typeface="Calibri" pitchFamily="34" charset="0"/>
              </a:rPr>
            </a:br>
            <a:r>
              <a:rPr lang="en-GB">
                <a:latin typeface="Calibri" pitchFamily="34" charset="0"/>
              </a:rPr>
              <a:t>il y a des chaussures dans le magasin – il y a des gâteaux</a:t>
            </a:r>
            <a:br>
              <a:rPr lang="en-GB">
                <a:latin typeface="Calibri" pitchFamily="34" charset="0"/>
              </a:rPr>
            </a:br>
            <a:r>
              <a:rPr lang="en-GB">
                <a:latin typeface="Calibri" pitchFamily="34" charset="0"/>
              </a:rPr>
              <a:t>il y a un velo – il n’y a pas de velo</a:t>
            </a:r>
            <a:br>
              <a:rPr lang="en-GB">
                <a:latin typeface="Calibri" pitchFamily="34" charset="0"/>
              </a:rPr>
            </a:br>
            <a:r>
              <a:rPr lang="en-GB">
                <a:latin typeface="Calibri" pitchFamily="34" charset="0"/>
              </a:rPr>
              <a:t>la dame dans la voiture est jeune– la dame est vieille</a:t>
            </a:r>
            <a:br>
              <a:rPr lang="en-GB">
                <a:latin typeface="Calibri" pitchFamily="34" charset="0"/>
              </a:rPr>
            </a:br>
            <a:r>
              <a:rPr lang="en-GB">
                <a:latin typeface="Calibri" pitchFamily="34" charset="0"/>
              </a:rPr>
              <a:t>l’homme lit un journal- l’homme boit un coca</a:t>
            </a:r>
            <a:br>
              <a:rPr lang="en-GB">
                <a:latin typeface="Calibri" pitchFamily="34" charset="0"/>
              </a:rPr>
            </a:br>
            <a:r>
              <a:rPr lang="en-GB">
                <a:latin typeface="Calibri" pitchFamily="34" charset="0"/>
              </a:rPr>
              <a:t>la dame dans la voiture n’écoute pas de musique- la dame dans la voiture ecoute de la musique</a:t>
            </a:r>
            <a:br>
              <a:rPr lang="en-GB">
                <a:latin typeface="Calibri" pitchFamily="34" charset="0"/>
              </a:rPr>
            </a:br>
            <a:r>
              <a:rPr lang="en-GB">
                <a:latin typeface="Calibri" pitchFamily="34" charset="0"/>
              </a:rPr>
              <a:t>il fait mauvais – il fait beau</a:t>
            </a:r>
            <a:br>
              <a:rPr lang="en-GB">
                <a:latin typeface="Calibri" pitchFamily="34" charset="0"/>
              </a:rPr>
            </a:br>
            <a:r>
              <a:rPr lang="en-GB">
                <a:latin typeface="Calibri" pitchFamily="34" charset="0"/>
              </a:rPr>
              <a:t>il y a deux arbres – il y a trois arbres</a:t>
            </a:r>
            <a:endParaRPr lang="en-US">
              <a:latin typeface="Calibri" pitchFamily="34" charset="0"/>
            </a:endParaRPr>
          </a:p>
        </p:txBody>
      </p:sp>
      <p:sp>
        <p:nvSpPr>
          <p:cNvPr id="3077" name="TextBox 5"/>
          <p:cNvSpPr txBox="1">
            <a:spLocks noChangeArrowheads="1"/>
          </p:cNvSpPr>
          <p:nvPr/>
        </p:nvSpPr>
        <p:spPr bwMode="auto">
          <a:xfrm>
            <a:off x="6215063" y="3643313"/>
            <a:ext cx="27860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Questions</a:t>
            </a:r>
            <a:br>
              <a:rPr lang="en-US">
                <a:latin typeface="Calibri" pitchFamily="34" charset="0"/>
              </a:rPr>
            </a:br>
            <a:r>
              <a:rPr lang="en-US">
                <a:latin typeface="Calibri" pitchFamily="34" charset="0"/>
              </a:rPr>
              <a:t>il y a combien de personnes dans les deux photos?</a:t>
            </a:r>
            <a:br>
              <a:rPr lang="en-US">
                <a:latin typeface="Calibri" pitchFamily="34" charset="0"/>
              </a:rPr>
            </a:br>
            <a:r>
              <a:rPr lang="en-US">
                <a:latin typeface="Calibri" pitchFamily="34" charset="0"/>
              </a:rPr>
              <a:t>Quel temps fait-il?</a:t>
            </a:r>
            <a:br>
              <a:rPr lang="en-US">
                <a:latin typeface="Calibri" pitchFamily="34" charset="0"/>
              </a:rPr>
            </a:br>
            <a:r>
              <a:rPr lang="en-US">
                <a:latin typeface="Calibri" pitchFamily="34" charset="0"/>
              </a:rPr>
              <a:t>Le chien est de quelle couleur?</a:t>
            </a:r>
            <a:br>
              <a:rPr lang="en-US">
                <a:latin typeface="Calibri" pitchFamily="34" charset="0"/>
              </a:rPr>
            </a:br>
            <a:r>
              <a:rPr lang="en-US">
                <a:latin typeface="Calibri" pitchFamily="34" charset="0"/>
              </a:rPr>
              <a:t>Quelle heure est-il?</a:t>
            </a:r>
            <a:br>
              <a:rPr lang="en-US">
                <a:latin typeface="Calibri" pitchFamily="34" charset="0"/>
              </a:rPr>
            </a:br>
            <a:r>
              <a:rPr lang="en-US">
                <a:latin typeface="Calibri" pitchFamily="34" charset="0"/>
              </a:rPr>
              <a:t>Que fait l’homme?</a:t>
            </a:r>
            <a:br>
              <a:rPr lang="en-US">
                <a:latin typeface="Calibri" pitchFamily="34" charset="0"/>
              </a:rPr>
            </a:br>
            <a:r>
              <a:rPr lang="en-US">
                <a:latin typeface="Calibri" pitchFamily="34" charset="0"/>
              </a:rPr>
              <a:t>Il y a combien d’arbres?</a:t>
            </a:r>
          </a:p>
        </p:txBody>
      </p:sp>
    </p:spTree>
    <p:extLst>
      <p:ext uri="{BB962C8B-B14F-4D97-AF65-F5344CB8AC3E}">
        <p14:creationId xmlns:p14="http://schemas.microsoft.com/office/powerpoint/2010/main" val="17956056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Documents and Settings\Family\Application Data\Microsoft\Media Catalog\Downloaded Clips\cl9f\j0399784.jpg"/>
          <p:cNvPicPr>
            <a:picLocks noChangeAspect="1" noChangeArrowheads="1"/>
          </p:cNvPicPr>
          <p:nvPr/>
        </p:nvPicPr>
        <p:blipFill>
          <a:blip r:embed="rId3">
            <a:extLst>
              <a:ext uri="{28A0092B-C50C-407E-A947-70E740481C1C}">
                <a14:useLocalDpi xmlns:a14="http://schemas.microsoft.com/office/drawing/2010/main" val="0"/>
              </a:ext>
            </a:extLst>
          </a:blip>
          <a:srcRect b="32295"/>
          <a:stretch>
            <a:fillRect/>
          </a:stretch>
        </p:blipFill>
        <p:spPr bwMode="auto">
          <a:xfrm>
            <a:off x="533400" y="4191000"/>
            <a:ext cx="208121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5"/>
          <p:cNvSpPr>
            <a:spLocks noChangeArrowheads="1"/>
          </p:cNvSpPr>
          <p:nvPr/>
        </p:nvSpPr>
        <p:spPr bwMode="auto">
          <a:xfrm>
            <a:off x="2667000" y="228600"/>
            <a:ext cx="6477000" cy="4495800"/>
          </a:xfrm>
          <a:prstGeom prst="cloudCallout">
            <a:avLst>
              <a:gd name="adj1" fmla="val -53676"/>
              <a:gd name="adj2" fmla="val 4188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latin typeface="Calibri" pitchFamily="34" charset="0"/>
            </a:endParaRPr>
          </a:p>
        </p:txBody>
      </p:sp>
      <p:pic>
        <p:nvPicPr>
          <p:cNvPr id="2052" name="Picture 6" descr="C:\Documents and Settings\Family\Application Data\Microsoft\Media Catalog\Downloaded Clips\cl40\j016174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762000"/>
            <a:ext cx="18145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C:\Documents and Settings\Family\Application Data\Microsoft\Media Catalog\Downloaded Clips\cla5\j041332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1981200"/>
            <a:ext cx="16764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C:\Documents and Settings\Family\Application Data\Microsoft\Media Catalog\Downloaded Clips\cla1\j04031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685800"/>
            <a:ext cx="1371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C:\Documents and Settings\Family\Application Data\Microsoft\Media Catalog\Downloaded Clips\cl4e\j019522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1981200"/>
            <a:ext cx="18097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descr="C:\Documents and Settings\Family\Desktop\Columbus\Holidays\sombrer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352800"/>
            <a:ext cx="144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C:\Documents and Settings\Family\Desktop\Columbus\Holidays\swim.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2895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C:\Documents and Settings\Family\Desktop\Columbus\Holidays\beach.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1592263"/>
            <a:ext cx="130175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4" descr="C:\Documents and Settings\Family\Desktop\Columbus\Holidays\parents.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685800"/>
            <a:ext cx="1524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C:\Documents and Settings\Family\Desktop\Columbus\Holidays\all-thumbs-up.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048000"/>
            <a:ext cx="129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42875" y="142875"/>
            <a:ext cx="2857500" cy="17145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t>Qu’est-ce</a:t>
            </a:r>
            <a:r>
              <a:rPr lang="en-US" sz="2800" dirty="0"/>
              <a:t> </a:t>
            </a:r>
            <a:r>
              <a:rPr lang="en-US" sz="2800" dirty="0" err="1"/>
              <a:t>que</a:t>
            </a:r>
            <a:r>
              <a:rPr lang="en-US" sz="2800" dirty="0"/>
              <a:t> Laura </a:t>
            </a:r>
            <a:r>
              <a:rPr lang="en-US" sz="2800" dirty="0" err="1"/>
              <a:t>va</a:t>
            </a:r>
            <a:r>
              <a:rPr lang="en-US" sz="2800" dirty="0"/>
              <a:t> faire pendant les </a:t>
            </a:r>
            <a:r>
              <a:rPr lang="en-US" sz="2800" dirty="0" err="1"/>
              <a:t>vacances</a:t>
            </a:r>
            <a:r>
              <a:rPr lang="en-US" sz="2800" dirty="0"/>
              <a:t>?</a:t>
            </a:r>
          </a:p>
        </p:txBody>
      </p:sp>
      <p:sp>
        <p:nvSpPr>
          <p:cNvPr id="14" name="Rounded Rectangle 13"/>
          <p:cNvSpPr/>
          <p:nvPr/>
        </p:nvSpPr>
        <p:spPr>
          <a:xfrm>
            <a:off x="5786438" y="5072063"/>
            <a:ext cx="3214687" cy="1643062"/>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t>Qu’est-ce</a:t>
            </a:r>
            <a:r>
              <a:rPr lang="en-US" sz="3600" dirty="0"/>
              <a:t> </a:t>
            </a:r>
            <a:r>
              <a:rPr lang="en-US" sz="3600" dirty="0" err="1"/>
              <a:t>qu’elle</a:t>
            </a:r>
            <a:r>
              <a:rPr lang="en-US" sz="3600" dirty="0"/>
              <a:t> ne </a:t>
            </a:r>
            <a:r>
              <a:rPr lang="en-US" sz="3600" dirty="0" err="1"/>
              <a:t>va</a:t>
            </a:r>
            <a:r>
              <a:rPr lang="en-US" sz="3600" dirty="0"/>
              <a:t> pas faire?</a:t>
            </a:r>
          </a:p>
        </p:txBody>
      </p:sp>
    </p:spTree>
    <p:extLst>
      <p:ext uri="{BB962C8B-B14F-4D97-AF65-F5344CB8AC3E}">
        <p14:creationId xmlns:p14="http://schemas.microsoft.com/office/powerpoint/2010/main" val="311834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p:cNvSpPr>
            <a:spLocks noChangeArrowheads="1"/>
          </p:cNvSpPr>
          <p:nvPr/>
        </p:nvSpPr>
        <p:spPr bwMode="auto">
          <a:xfrm>
            <a:off x="539750" y="2276475"/>
            <a:ext cx="8351838" cy="1081088"/>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atin typeface="Calibri" pitchFamily="34" charset="0"/>
            </a:endParaRPr>
          </a:p>
        </p:txBody>
      </p:sp>
      <p:sp>
        <p:nvSpPr>
          <p:cNvPr id="19459" name="Text Box 3"/>
          <p:cNvSpPr txBox="1">
            <a:spLocks noChangeArrowheads="1"/>
          </p:cNvSpPr>
          <p:nvPr/>
        </p:nvSpPr>
        <p:spPr bwMode="auto">
          <a:xfrm>
            <a:off x="971550" y="2338388"/>
            <a:ext cx="752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solidFill>
                  <a:schemeClr val="bg1"/>
                </a:solidFill>
                <a:latin typeface="Calibri" pitchFamily="34" charset="0"/>
              </a:rPr>
              <a:t>Define a confident language learner - how would he/she cope in an unplanned speaking situation?</a:t>
            </a:r>
          </a:p>
        </p:txBody>
      </p:sp>
      <p:sp>
        <p:nvSpPr>
          <p:cNvPr id="49156" name="AutoShape 4"/>
          <p:cNvSpPr>
            <a:spLocks noChangeArrowheads="1"/>
          </p:cNvSpPr>
          <p:nvPr/>
        </p:nvSpPr>
        <p:spPr bwMode="auto">
          <a:xfrm>
            <a:off x="323850" y="188913"/>
            <a:ext cx="3455988" cy="1511300"/>
          </a:xfrm>
          <a:prstGeom prst="wedgeRoundRectCallout">
            <a:avLst>
              <a:gd name="adj1" fmla="val -13847"/>
              <a:gd name="adj2" fmla="val 81199"/>
              <a:gd name="adj3" fmla="val 16667"/>
            </a:avLst>
          </a:prstGeom>
          <a:solidFill>
            <a:srgbClr val="FDFDFD"/>
          </a:solidFill>
          <a:ln w="9525">
            <a:solidFill>
              <a:srgbClr val="002060"/>
            </a:solidFill>
            <a:miter lim="800000"/>
            <a:headEnd/>
            <a:tailEnd/>
          </a:ln>
        </p:spPr>
        <p:txBody>
          <a:bodyPr/>
          <a:lstStyle/>
          <a:p>
            <a:pPr algn="ctr"/>
            <a:r>
              <a:rPr lang="en-GB" sz="2000" b="1">
                <a:solidFill>
                  <a:srgbClr val="002060"/>
                </a:solidFill>
                <a:latin typeface="Calibri" pitchFamily="34" charset="0"/>
              </a:rPr>
              <a:t>"They would cope really well because they would speak confidently and spontaneously really easily'</a:t>
            </a:r>
            <a:r>
              <a:rPr lang="en-GB" sz="2000">
                <a:solidFill>
                  <a:srgbClr val="002060"/>
                </a:solidFill>
                <a:latin typeface="Calibri" pitchFamily="34" charset="0"/>
              </a:rPr>
              <a:t> </a:t>
            </a:r>
          </a:p>
        </p:txBody>
      </p:sp>
      <p:sp>
        <p:nvSpPr>
          <p:cNvPr id="49157" name="Text Box 5"/>
          <p:cNvSpPr txBox="1">
            <a:spLocks noChangeArrowheads="1"/>
          </p:cNvSpPr>
          <p:nvPr/>
        </p:nvSpPr>
        <p:spPr bwMode="auto">
          <a:xfrm>
            <a:off x="3924300" y="188913"/>
            <a:ext cx="50403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latin typeface="Calibri" pitchFamily="34" charset="0"/>
              </a:rPr>
              <a:t>2/3 answers are unrealistic and do not mention strategies or attributes of a language learner in unrehearsed speaking situations.  </a:t>
            </a:r>
          </a:p>
        </p:txBody>
      </p:sp>
      <p:sp>
        <p:nvSpPr>
          <p:cNvPr id="49159" name="Text Box 7"/>
          <p:cNvSpPr txBox="1">
            <a:spLocks noChangeArrowheads="1"/>
          </p:cNvSpPr>
          <p:nvPr/>
        </p:nvSpPr>
        <p:spPr bwMode="auto">
          <a:xfrm>
            <a:off x="250825" y="3357563"/>
            <a:ext cx="41767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1)  Most other answers stress </a:t>
            </a:r>
            <a:r>
              <a:rPr lang="en-GB" i="1">
                <a:latin typeface="Calibri" pitchFamily="34" charset="0"/>
              </a:rPr>
              <a:t>fluency</a:t>
            </a:r>
            <a:r>
              <a:rPr lang="en-GB">
                <a:latin typeface="Calibri" pitchFamily="34" charset="0"/>
              </a:rPr>
              <a:t> as key</a:t>
            </a:r>
          </a:p>
          <a:p>
            <a:pPr eaLnBrk="1" hangingPunct="1"/>
            <a:r>
              <a:rPr lang="en-GB">
                <a:latin typeface="Calibri" pitchFamily="34" charset="0"/>
              </a:rPr>
              <a:t>2)  Fewer mention </a:t>
            </a:r>
            <a:r>
              <a:rPr lang="en-GB" i="1">
                <a:latin typeface="Calibri" pitchFamily="34" charset="0"/>
              </a:rPr>
              <a:t>accuracy</a:t>
            </a:r>
          </a:p>
          <a:p>
            <a:pPr eaLnBrk="1" hangingPunct="1"/>
            <a:r>
              <a:rPr lang="en-GB">
                <a:latin typeface="Calibri" pitchFamily="34" charset="0"/>
              </a:rPr>
              <a:t>3)  Top set students most likely to mention </a:t>
            </a:r>
            <a:r>
              <a:rPr lang="en-GB" i="1">
                <a:latin typeface="Calibri" pitchFamily="34" charset="0"/>
              </a:rPr>
              <a:t>accuracy AND fluency</a:t>
            </a:r>
            <a:r>
              <a:rPr lang="en-GB">
                <a:latin typeface="Calibri" pitchFamily="34" charset="0"/>
              </a:rPr>
              <a:t> together </a:t>
            </a:r>
          </a:p>
          <a:p>
            <a:pPr eaLnBrk="1" hangingPunct="1"/>
            <a:r>
              <a:rPr lang="en-GB">
                <a:latin typeface="Calibri" pitchFamily="34" charset="0"/>
              </a:rPr>
              <a:t>4)  A few mention quality of language, including </a:t>
            </a:r>
            <a:r>
              <a:rPr lang="en-GB" i="1">
                <a:latin typeface="Calibri" pitchFamily="34" charset="0"/>
              </a:rPr>
              <a:t>range of vocabulary, tense use, opinions, extended answers -</a:t>
            </a:r>
            <a:r>
              <a:rPr lang="en-GB">
                <a:latin typeface="Calibri" pitchFamily="34" charset="0"/>
              </a:rPr>
              <a:t> particularly Year 10 learners and 9 top sets</a:t>
            </a:r>
          </a:p>
        </p:txBody>
      </p:sp>
      <p:sp>
        <p:nvSpPr>
          <p:cNvPr id="49161" name="Text Box 9"/>
          <p:cNvSpPr txBox="1">
            <a:spLocks noChangeArrowheads="1"/>
          </p:cNvSpPr>
          <p:nvPr/>
        </p:nvSpPr>
        <p:spPr bwMode="auto">
          <a:xfrm>
            <a:off x="4572000" y="3357563"/>
            <a:ext cx="453707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rPr>
              <a:t>5) Rare answers mention attributes of a confident </a:t>
            </a:r>
            <a:r>
              <a:rPr lang="en-GB" dirty="0" smtClean="0">
                <a:latin typeface="Calibri" pitchFamily="34" charset="0"/>
              </a:rPr>
              <a:t>learner: </a:t>
            </a:r>
            <a:r>
              <a:rPr lang="en-GB" dirty="0">
                <a:latin typeface="Calibri" pitchFamily="34" charset="0"/>
              </a:rPr>
              <a:t>risk-taking, not afraid of mistakes, responds readily, good pronunciation</a:t>
            </a:r>
          </a:p>
          <a:p>
            <a:pPr eaLnBrk="1" hangingPunct="1"/>
            <a:r>
              <a:rPr lang="en-GB" dirty="0">
                <a:latin typeface="Calibri" pitchFamily="34" charset="0"/>
              </a:rPr>
              <a:t>6) Very few mentioned these strategies: listen </a:t>
            </a:r>
            <a:r>
              <a:rPr lang="en-GB" i="1" dirty="0">
                <a:latin typeface="Calibri" pitchFamily="34" charset="0"/>
              </a:rPr>
              <a:t>carefully to pick out key words and understand the question, take time to think, use words and structures they know, ignore mistakes and keep going, use gestures and facial expression to help support meaning</a:t>
            </a:r>
          </a:p>
          <a:p>
            <a:pPr eaLnBrk="1" hangingPunct="1">
              <a:spcBef>
                <a:spcPct val="50000"/>
              </a:spcBef>
            </a:pPr>
            <a:endParaRPr lang="en-GB" i="1" dirty="0">
              <a:latin typeface="Calibri" pitchFamily="34" charset="0"/>
            </a:endParaRPr>
          </a:p>
        </p:txBody>
      </p:sp>
      <p:sp>
        <p:nvSpPr>
          <p:cNvPr id="1946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9465" name="Picture 8"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4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15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p:bldP spid="49159" grpId="0"/>
      <p:bldP spid="4916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fontAlgn="auto">
              <a:spcAft>
                <a:spcPts val="0"/>
              </a:spcAft>
              <a:defRPr/>
            </a:pPr>
            <a:endParaRPr lang="en-US" smtClean="0"/>
          </a:p>
        </p:txBody>
      </p:sp>
      <p:pic>
        <p:nvPicPr>
          <p:cNvPr id="2051" name="Picture 4" descr="New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928688"/>
            <a:ext cx="6797675"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4714875" y="214313"/>
            <a:ext cx="3571875" cy="1714500"/>
          </a:xfrm>
          <a:prstGeom prst="cloudCallout">
            <a:avLst>
              <a:gd name="adj1" fmla="val -56584"/>
              <a:gd name="adj2" fmla="val 39512"/>
            </a:avLst>
          </a:prstGeom>
          <a:solidFill>
            <a:schemeClr val="bg2"/>
          </a:solidFill>
          <a:ln w="57150">
            <a:solidFill>
              <a:srgbClr val="3339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8584633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852901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13: Definitions</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DEFINITIONS</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0053843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027222"/>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atletismo</a:t>
            </a:r>
            <a:endParaRPr lang="en-GB" sz="2400" dirty="0">
              <a:solidFill>
                <a:schemeClr val="bg1"/>
              </a:solidFill>
            </a:endParaRPr>
          </a:p>
        </p:txBody>
      </p:sp>
      <p:sp>
        <p:nvSpPr>
          <p:cNvPr id="5" name="TextBox 4"/>
          <p:cNvSpPr txBox="1"/>
          <p:nvPr/>
        </p:nvSpPr>
        <p:spPr>
          <a:xfrm>
            <a:off x="827584" y="1486163"/>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bádminton</a:t>
            </a:r>
            <a:endParaRPr lang="en-GB" sz="2400" dirty="0">
              <a:solidFill>
                <a:schemeClr val="bg1"/>
              </a:solidFill>
            </a:endParaRPr>
          </a:p>
        </p:txBody>
      </p:sp>
      <p:sp>
        <p:nvSpPr>
          <p:cNvPr id="6" name="TextBox 5"/>
          <p:cNvSpPr txBox="1"/>
          <p:nvPr/>
        </p:nvSpPr>
        <p:spPr>
          <a:xfrm>
            <a:off x="827584" y="1943725"/>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baloncesto</a:t>
            </a:r>
            <a:endParaRPr lang="en-GB" sz="2400" dirty="0">
              <a:solidFill>
                <a:schemeClr val="bg1"/>
              </a:solidFill>
            </a:endParaRPr>
          </a:p>
        </p:txBody>
      </p:sp>
      <p:sp>
        <p:nvSpPr>
          <p:cNvPr id="7" name="TextBox 6"/>
          <p:cNvSpPr txBox="1"/>
          <p:nvPr/>
        </p:nvSpPr>
        <p:spPr>
          <a:xfrm>
            <a:off x="827584" y="2405390"/>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balonmano</a:t>
            </a:r>
            <a:endParaRPr lang="en-GB" sz="2400" dirty="0">
              <a:solidFill>
                <a:schemeClr val="bg1"/>
              </a:solidFill>
            </a:endParaRPr>
          </a:p>
        </p:txBody>
      </p:sp>
      <p:sp>
        <p:nvSpPr>
          <p:cNvPr id="8" name="TextBox 7"/>
          <p:cNvSpPr txBox="1"/>
          <p:nvPr/>
        </p:nvSpPr>
        <p:spPr>
          <a:xfrm>
            <a:off x="827584" y="2864331"/>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boxeo</a:t>
            </a:r>
            <a:endParaRPr lang="en-GB" sz="2400" dirty="0">
              <a:solidFill>
                <a:schemeClr val="bg1"/>
              </a:solidFill>
            </a:endParaRPr>
          </a:p>
        </p:txBody>
      </p:sp>
      <p:sp>
        <p:nvSpPr>
          <p:cNvPr id="9" name="TextBox 8"/>
          <p:cNvSpPr txBox="1"/>
          <p:nvPr/>
        </p:nvSpPr>
        <p:spPr>
          <a:xfrm>
            <a:off x="827584" y="3325996"/>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ciclismo</a:t>
            </a:r>
            <a:endParaRPr lang="en-GB" sz="2400" dirty="0">
              <a:solidFill>
                <a:schemeClr val="bg1"/>
              </a:solidFill>
            </a:endParaRPr>
          </a:p>
        </p:txBody>
      </p:sp>
      <p:sp>
        <p:nvSpPr>
          <p:cNvPr id="10" name="TextBox 9"/>
          <p:cNvSpPr txBox="1"/>
          <p:nvPr/>
        </p:nvSpPr>
        <p:spPr>
          <a:xfrm>
            <a:off x="827584" y="3759423"/>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a:t>
            </a:r>
            <a:r>
              <a:rPr lang="en-GB" sz="2400" dirty="0" err="1" smtClean="0">
                <a:solidFill>
                  <a:schemeClr val="bg1"/>
                </a:solidFill>
              </a:rPr>
              <a:t>esgrima</a:t>
            </a:r>
            <a:endParaRPr lang="en-GB" sz="2400" dirty="0">
              <a:solidFill>
                <a:schemeClr val="bg1"/>
              </a:solidFill>
            </a:endParaRPr>
          </a:p>
        </p:txBody>
      </p:sp>
      <p:sp>
        <p:nvSpPr>
          <p:cNvPr id="11" name="TextBox 10"/>
          <p:cNvSpPr txBox="1"/>
          <p:nvPr/>
        </p:nvSpPr>
        <p:spPr>
          <a:xfrm>
            <a:off x="827584" y="4191471"/>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fútbol</a:t>
            </a:r>
            <a:endParaRPr lang="en-GB" sz="2400" dirty="0">
              <a:solidFill>
                <a:schemeClr val="bg1"/>
              </a:solidFill>
            </a:endParaRPr>
          </a:p>
        </p:txBody>
      </p:sp>
      <p:sp>
        <p:nvSpPr>
          <p:cNvPr id="12" name="TextBox 11"/>
          <p:cNvSpPr txBox="1"/>
          <p:nvPr/>
        </p:nvSpPr>
        <p:spPr>
          <a:xfrm>
            <a:off x="827584" y="4623519"/>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a:t>
            </a:r>
            <a:r>
              <a:rPr lang="en-GB" sz="2400" dirty="0" err="1" smtClean="0">
                <a:solidFill>
                  <a:schemeClr val="bg1"/>
                </a:solidFill>
              </a:rPr>
              <a:t>gimnasia</a:t>
            </a:r>
            <a:endParaRPr lang="en-GB" sz="2400" dirty="0">
              <a:solidFill>
                <a:schemeClr val="bg1"/>
              </a:solidFill>
            </a:endParaRPr>
          </a:p>
        </p:txBody>
      </p:sp>
      <p:sp>
        <p:nvSpPr>
          <p:cNvPr id="13" name="TextBox 12"/>
          <p:cNvSpPr txBox="1"/>
          <p:nvPr/>
        </p:nvSpPr>
        <p:spPr>
          <a:xfrm>
            <a:off x="827584" y="5055567"/>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a:t>
            </a:r>
            <a:r>
              <a:rPr lang="en-GB" sz="2400" dirty="0" err="1" smtClean="0">
                <a:solidFill>
                  <a:schemeClr val="bg1"/>
                </a:solidFill>
              </a:rPr>
              <a:t>halterofilia</a:t>
            </a:r>
            <a:endParaRPr lang="en-GB" sz="2400" dirty="0">
              <a:solidFill>
                <a:schemeClr val="bg1"/>
              </a:solidFill>
            </a:endParaRPr>
          </a:p>
        </p:txBody>
      </p:sp>
      <p:sp>
        <p:nvSpPr>
          <p:cNvPr id="15" name="TextBox 14"/>
          <p:cNvSpPr txBox="1"/>
          <p:nvPr/>
        </p:nvSpPr>
        <p:spPr>
          <a:xfrm>
            <a:off x="3347864" y="1484784"/>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hockey</a:t>
            </a:r>
            <a:endParaRPr lang="en-GB" sz="2400" dirty="0">
              <a:solidFill>
                <a:schemeClr val="bg1"/>
              </a:solidFill>
            </a:endParaRPr>
          </a:p>
        </p:txBody>
      </p:sp>
      <p:sp>
        <p:nvSpPr>
          <p:cNvPr id="25" name="TextBox 24"/>
          <p:cNvSpPr txBox="1"/>
          <p:nvPr/>
        </p:nvSpPr>
        <p:spPr>
          <a:xfrm>
            <a:off x="3347864" y="1947828"/>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judo</a:t>
            </a:r>
            <a:endParaRPr lang="en-GB" sz="2400" dirty="0">
              <a:solidFill>
                <a:schemeClr val="bg1"/>
              </a:solidFill>
            </a:endParaRPr>
          </a:p>
        </p:txBody>
      </p:sp>
      <p:sp>
        <p:nvSpPr>
          <p:cNvPr id="26" name="TextBox 25"/>
          <p:cNvSpPr txBox="1"/>
          <p:nvPr/>
        </p:nvSpPr>
        <p:spPr>
          <a:xfrm>
            <a:off x="3347864" y="2405390"/>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a:t>
            </a:r>
            <a:r>
              <a:rPr lang="en-GB" sz="2400" dirty="0" err="1" smtClean="0">
                <a:solidFill>
                  <a:schemeClr val="bg1"/>
                </a:solidFill>
              </a:rPr>
              <a:t>lucha</a:t>
            </a:r>
            <a:endParaRPr lang="en-GB" sz="2400" dirty="0">
              <a:solidFill>
                <a:schemeClr val="bg1"/>
              </a:solidFill>
            </a:endParaRPr>
          </a:p>
        </p:txBody>
      </p:sp>
      <p:sp>
        <p:nvSpPr>
          <p:cNvPr id="27" name="TextBox 26"/>
          <p:cNvSpPr txBox="1"/>
          <p:nvPr/>
        </p:nvSpPr>
        <p:spPr>
          <a:xfrm>
            <a:off x="3347864" y="2867055"/>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a:t>
            </a:r>
            <a:r>
              <a:rPr lang="en-GB" sz="2400" dirty="0" err="1" smtClean="0">
                <a:solidFill>
                  <a:schemeClr val="bg1"/>
                </a:solidFill>
              </a:rPr>
              <a:t>natación</a:t>
            </a:r>
            <a:endParaRPr lang="en-GB" sz="2400" dirty="0">
              <a:solidFill>
                <a:schemeClr val="bg1"/>
              </a:solidFill>
            </a:endParaRPr>
          </a:p>
        </p:txBody>
      </p:sp>
      <p:sp>
        <p:nvSpPr>
          <p:cNvPr id="28" name="TextBox 27"/>
          <p:cNvSpPr txBox="1"/>
          <p:nvPr/>
        </p:nvSpPr>
        <p:spPr>
          <a:xfrm>
            <a:off x="3347864" y="3325996"/>
            <a:ext cx="2520280" cy="430887"/>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200" dirty="0" err="1">
                <a:solidFill>
                  <a:schemeClr val="bg1"/>
                </a:solidFill>
              </a:rPr>
              <a:t>p</a:t>
            </a:r>
            <a:r>
              <a:rPr lang="en-GB" sz="2200" dirty="0" err="1" smtClean="0">
                <a:solidFill>
                  <a:schemeClr val="bg1"/>
                </a:solidFill>
              </a:rPr>
              <a:t>entatlón</a:t>
            </a:r>
            <a:r>
              <a:rPr lang="en-GB" sz="2200" dirty="0" smtClean="0">
                <a:solidFill>
                  <a:schemeClr val="bg1"/>
                </a:solidFill>
              </a:rPr>
              <a:t> </a:t>
            </a:r>
            <a:r>
              <a:rPr lang="en-GB" sz="2200" dirty="0" err="1" smtClean="0">
                <a:solidFill>
                  <a:schemeClr val="bg1"/>
                </a:solidFill>
              </a:rPr>
              <a:t>moderno</a:t>
            </a:r>
            <a:endParaRPr lang="en-GB" sz="2200" dirty="0">
              <a:solidFill>
                <a:schemeClr val="bg1"/>
              </a:solidFill>
            </a:endParaRPr>
          </a:p>
        </p:txBody>
      </p:sp>
      <p:sp>
        <p:nvSpPr>
          <p:cNvPr id="29" name="TextBox 28"/>
          <p:cNvSpPr txBox="1"/>
          <p:nvPr/>
        </p:nvSpPr>
        <p:spPr>
          <a:xfrm>
            <a:off x="3347864" y="3756665"/>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piragüismo</a:t>
            </a:r>
            <a:endParaRPr lang="en-GB" sz="2400" dirty="0">
              <a:solidFill>
                <a:schemeClr val="bg1"/>
              </a:solidFill>
            </a:endParaRPr>
          </a:p>
        </p:txBody>
      </p:sp>
      <p:sp>
        <p:nvSpPr>
          <p:cNvPr id="30" name="TextBox 29"/>
          <p:cNvSpPr txBox="1"/>
          <p:nvPr/>
        </p:nvSpPr>
        <p:spPr>
          <a:xfrm>
            <a:off x="3347864" y="4190092"/>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remo</a:t>
            </a:r>
            <a:endParaRPr lang="en-GB" sz="2400" dirty="0">
              <a:solidFill>
                <a:schemeClr val="bg1"/>
              </a:solidFill>
            </a:endParaRPr>
          </a:p>
        </p:txBody>
      </p:sp>
      <p:sp>
        <p:nvSpPr>
          <p:cNvPr id="31" name="TextBox 30"/>
          <p:cNvSpPr txBox="1"/>
          <p:nvPr/>
        </p:nvSpPr>
        <p:spPr>
          <a:xfrm>
            <a:off x="3347864" y="4622140"/>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taekwondo</a:t>
            </a:r>
            <a:endParaRPr lang="en-GB" sz="2400" dirty="0">
              <a:solidFill>
                <a:schemeClr val="bg1"/>
              </a:solidFill>
            </a:endParaRPr>
          </a:p>
        </p:txBody>
      </p:sp>
      <p:sp>
        <p:nvSpPr>
          <p:cNvPr id="32" name="TextBox 31"/>
          <p:cNvSpPr txBox="1"/>
          <p:nvPr/>
        </p:nvSpPr>
        <p:spPr>
          <a:xfrm>
            <a:off x="3347864" y="5054188"/>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tenis</a:t>
            </a:r>
            <a:endParaRPr lang="en-GB" sz="2400" dirty="0">
              <a:solidFill>
                <a:schemeClr val="bg1"/>
              </a:solidFill>
            </a:endParaRPr>
          </a:p>
        </p:txBody>
      </p:sp>
      <p:sp>
        <p:nvSpPr>
          <p:cNvPr id="34" name="TextBox 33"/>
          <p:cNvSpPr txBox="1"/>
          <p:nvPr/>
        </p:nvSpPr>
        <p:spPr>
          <a:xfrm>
            <a:off x="3350490" y="1027222"/>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a:t>
            </a:r>
            <a:r>
              <a:rPr lang="en-GB" sz="2400" dirty="0" err="1" smtClean="0">
                <a:solidFill>
                  <a:schemeClr val="bg1"/>
                </a:solidFill>
              </a:rPr>
              <a:t>hípica</a:t>
            </a:r>
            <a:endParaRPr lang="en-GB" sz="2400" dirty="0">
              <a:solidFill>
                <a:schemeClr val="bg1"/>
              </a:solidFill>
            </a:endParaRPr>
          </a:p>
        </p:txBody>
      </p:sp>
      <p:sp>
        <p:nvSpPr>
          <p:cNvPr id="35" name="TextBox 34"/>
          <p:cNvSpPr txBox="1"/>
          <p:nvPr/>
        </p:nvSpPr>
        <p:spPr>
          <a:xfrm>
            <a:off x="5868144" y="1024498"/>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tenis</a:t>
            </a:r>
            <a:r>
              <a:rPr lang="en-GB" sz="2400" dirty="0" smtClean="0">
                <a:solidFill>
                  <a:schemeClr val="bg1"/>
                </a:solidFill>
              </a:rPr>
              <a:t> de mesa</a:t>
            </a:r>
            <a:endParaRPr lang="en-GB" sz="2400" dirty="0">
              <a:solidFill>
                <a:schemeClr val="bg1"/>
              </a:solidFill>
            </a:endParaRPr>
          </a:p>
        </p:txBody>
      </p:sp>
      <p:sp>
        <p:nvSpPr>
          <p:cNvPr id="36" name="TextBox 35"/>
          <p:cNvSpPr txBox="1"/>
          <p:nvPr/>
        </p:nvSpPr>
        <p:spPr>
          <a:xfrm>
            <a:off x="5868144" y="1487542"/>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tiro</a:t>
            </a:r>
            <a:endParaRPr lang="en-GB" sz="2400" dirty="0">
              <a:solidFill>
                <a:schemeClr val="bg1"/>
              </a:solidFill>
            </a:endParaRPr>
          </a:p>
        </p:txBody>
      </p:sp>
      <p:sp>
        <p:nvSpPr>
          <p:cNvPr id="37" name="TextBox 36"/>
          <p:cNvSpPr txBox="1"/>
          <p:nvPr/>
        </p:nvSpPr>
        <p:spPr>
          <a:xfrm>
            <a:off x="5870770" y="1949207"/>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tiro</a:t>
            </a:r>
            <a:r>
              <a:rPr lang="en-GB" sz="2400" dirty="0" smtClean="0">
                <a:solidFill>
                  <a:schemeClr val="bg1"/>
                </a:solidFill>
              </a:rPr>
              <a:t> con </a:t>
            </a:r>
            <a:r>
              <a:rPr lang="en-GB" sz="2400" dirty="0" err="1" smtClean="0">
                <a:solidFill>
                  <a:schemeClr val="bg1"/>
                </a:solidFill>
              </a:rPr>
              <a:t>arco</a:t>
            </a:r>
            <a:endParaRPr lang="en-GB" sz="2400" dirty="0">
              <a:solidFill>
                <a:schemeClr val="bg1"/>
              </a:solidFill>
            </a:endParaRPr>
          </a:p>
        </p:txBody>
      </p:sp>
      <p:sp>
        <p:nvSpPr>
          <p:cNvPr id="38" name="TextBox 37"/>
          <p:cNvSpPr txBox="1"/>
          <p:nvPr/>
        </p:nvSpPr>
        <p:spPr>
          <a:xfrm>
            <a:off x="5868144" y="2406769"/>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triatlón</a:t>
            </a:r>
            <a:endParaRPr lang="en-GB" sz="2400" dirty="0">
              <a:solidFill>
                <a:schemeClr val="bg1"/>
              </a:solidFill>
            </a:endParaRPr>
          </a:p>
        </p:txBody>
      </p:sp>
      <p:sp>
        <p:nvSpPr>
          <p:cNvPr id="39" name="TextBox 38"/>
          <p:cNvSpPr txBox="1"/>
          <p:nvPr/>
        </p:nvSpPr>
        <p:spPr>
          <a:xfrm>
            <a:off x="5868144" y="2865710"/>
            <a:ext cx="2520280" cy="461665"/>
          </a:xfrm>
          <a:prstGeom prst="rect">
            <a:avLst/>
          </a:prstGeom>
          <a:solidFill>
            <a:srgbClr val="FF0000"/>
          </a:solidFill>
          <a:ln w="57150">
            <a:solidFill>
              <a:schemeClr val="tx1"/>
            </a:solidFill>
          </a:ln>
        </p:spPr>
        <p:txBody>
          <a:bodyPr wrap="square" rtlCol="0">
            <a:spAutoFit/>
          </a:bodyPr>
          <a:lstStyle/>
          <a:p>
            <a:pPr algn="ctr"/>
            <a:r>
              <a:rPr lang="en-GB" sz="2400" dirty="0" smtClean="0">
                <a:solidFill>
                  <a:schemeClr val="bg1"/>
                </a:solidFill>
              </a:rPr>
              <a:t>la vela</a:t>
            </a:r>
            <a:endParaRPr lang="en-GB" sz="2400" dirty="0">
              <a:solidFill>
                <a:schemeClr val="bg1"/>
              </a:solidFill>
            </a:endParaRPr>
          </a:p>
        </p:txBody>
      </p:sp>
      <p:sp>
        <p:nvSpPr>
          <p:cNvPr id="40" name="TextBox 39"/>
          <p:cNvSpPr txBox="1"/>
          <p:nvPr/>
        </p:nvSpPr>
        <p:spPr>
          <a:xfrm>
            <a:off x="5868144" y="3311877"/>
            <a:ext cx="2520280" cy="46166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GB" sz="2400" dirty="0" smtClean="0">
                <a:solidFill>
                  <a:schemeClr val="bg1"/>
                </a:solidFill>
              </a:rPr>
              <a:t>el </a:t>
            </a:r>
            <a:r>
              <a:rPr lang="en-GB" sz="2400" dirty="0" err="1" smtClean="0">
                <a:solidFill>
                  <a:schemeClr val="bg1"/>
                </a:solidFill>
              </a:rPr>
              <a:t>voleibol</a:t>
            </a:r>
            <a:endParaRPr lang="en-GB" sz="2400" dirty="0">
              <a:solidFill>
                <a:schemeClr val="bg1"/>
              </a:solidFill>
            </a:endParaRPr>
          </a:p>
        </p:txBody>
      </p:sp>
    </p:spTree>
    <p:extLst>
      <p:ext uri="{BB962C8B-B14F-4D97-AF65-F5344CB8AC3E}">
        <p14:creationId xmlns:p14="http://schemas.microsoft.com/office/powerpoint/2010/main" val="41791775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75" y="785813"/>
          <a:ext cx="8858250" cy="5568950"/>
        </p:xfrm>
        <a:graphic>
          <a:graphicData uri="http://schemas.openxmlformats.org/drawingml/2006/table">
            <a:tbl>
              <a:tblPr/>
              <a:tblGrid>
                <a:gridCol w="7215188"/>
                <a:gridCol w="1643062"/>
              </a:tblGrid>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1.  Es el deporte más popular en Inglaterra y en España.</a:t>
                      </a:r>
                      <a:endParaRPr kumimoji="0" lang="en-US"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2.  Es un deporte individual que es popular en Inglaterra, que se hace cerca del agua.</a:t>
                      </a:r>
                      <a:endParaRPr kumimoji="0" lang="en-US"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3.  Es un deporte de equipo que se juega con una pelota y se puede jugarlo en la playa.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4.  Es un deporte acuático y olímpico en el cuál ganó medalla de oro Rebecca Adlington en Beijing.</a:t>
                      </a:r>
                      <a:endParaRPr kumimoji="0" lang="en-US"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5.  Es un deporte que originó en Inglaterra en una ciudad que lleva el mismo nombre.</a:t>
                      </a:r>
                      <a:endParaRPr kumimoji="0" lang="en-US"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6.  Es un deporte individual cuyo objetivo es subir.</a:t>
                      </a:r>
                      <a:endParaRPr kumimoji="0" lang="en-US"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7.  Es un deporte que es como una mezcla entre el fútbol y el baloncesto.</a:t>
                      </a:r>
                      <a:endParaRPr kumimoji="0" lang="en-US"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00" name="TextBox 2"/>
          <p:cNvSpPr txBox="1">
            <a:spLocks noChangeArrowheads="1"/>
          </p:cNvSpPr>
          <p:nvPr/>
        </p:nvSpPr>
        <p:spPr bwMode="auto">
          <a:xfrm>
            <a:off x="142875" y="68263"/>
            <a:ext cx="8786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a:t>¿De qué deporte se habla aquí?</a:t>
            </a:r>
          </a:p>
        </p:txBody>
      </p:sp>
      <p:sp>
        <p:nvSpPr>
          <p:cNvPr id="6" name="TextBox 8"/>
          <p:cNvSpPr txBox="1">
            <a:spLocks noChangeArrowheads="1"/>
          </p:cNvSpPr>
          <p:nvPr/>
        </p:nvSpPr>
        <p:spPr bwMode="auto">
          <a:xfrm>
            <a:off x="6572250" y="6550025"/>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5375" y="65500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974437"/>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50" y="357188"/>
          <a:ext cx="8572500" cy="5715000"/>
        </p:xfrm>
        <a:graphic>
          <a:graphicData uri="http://schemas.openxmlformats.org/drawingml/2006/table">
            <a:tbl>
              <a:tblPr/>
              <a:tblGrid>
                <a:gridCol w="2357438"/>
                <a:gridCol w="1928812"/>
                <a:gridCol w="2143125"/>
                <a:gridCol w="2143125"/>
              </a:tblGrid>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Es un deporte ...</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It’s a..........sport</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que se juega/se hace....</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...that you play/do...</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de equipo/individual</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team/individual</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con una pelota</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with a ball</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de combate</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combat</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en una cancha</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on a court</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acuático</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water</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con ...jugadores</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with....players</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olímpico</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Olympic</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sobre/en el agua</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on/in the water</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popular (en/con)</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popular (in/with)</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Es un deporte que...</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It’s a sport that...</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muy  caro/barato</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very expensive/</a:t>
                      </a:r>
                      <a:br>
                        <a:rPr kumimoji="0" lang="en-GB" sz="1800" b="0" i="0" u="none" strike="noStrike" cap="none" normalizeH="0" baseline="0" smtClean="0">
                          <a:ln>
                            <a:noFill/>
                          </a:ln>
                          <a:solidFill>
                            <a:schemeClr val="tx1"/>
                          </a:solidFill>
                          <a:effectLst/>
                          <a:latin typeface="Calibri" pitchFamily="34" charset="0"/>
                        </a:rPr>
                      </a:br>
                      <a:r>
                        <a:rPr kumimoji="0" lang="en-GB" sz="1800" b="0" i="0" u="none" strike="noStrike" cap="none" normalizeH="0" baseline="0" smtClean="0">
                          <a:ln>
                            <a:noFill/>
                          </a:ln>
                          <a:solidFill>
                            <a:schemeClr val="tx1"/>
                          </a:solidFill>
                          <a:effectLst/>
                          <a:latin typeface="Calibri" pitchFamily="34" charset="0"/>
                        </a:rPr>
                        <a:t>cheap</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(no) me guesta porque...</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I (don’t) like because...</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emocionante/aburrido</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exciting/boring</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Es como una mezcla entre........ y..</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It’s like a mixture between.... and....</a:t>
                      </a: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8"/>
          <p:cNvSpPr txBox="1">
            <a:spLocks noChangeArrowheads="1"/>
          </p:cNvSpPr>
          <p:nvPr/>
        </p:nvSpPr>
        <p:spPr bwMode="auto">
          <a:xfrm>
            <a:off x="6572250" y="6550025"/>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5375" y="65500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509640"/>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56970447"/>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600" b="1" dirty="0" smtClean="0">
                          <a:solidFill>
                            <a:schemeClr val="bg1"/>
                          </a:solidFill>
                        </a:rPr>
                        <a:t>Increasing interactivity </a:t>
                      </a:r>
                      <a:br>
                        <a:rPr lang="en-GB" sz="3600" b="1" dirty="0" smtClean="0">
                          <a:solidFill>
                            <a:schemeClr val="bg1"/>
                          </a:solidFill>
                        </a:rPr>
                      </a:br>
                      <a:r>
                        <a:rPr lang="en-GB" sz="2000" b="1" dirty="0" smtClean="0">
                          <a:solidFill>
                            <a:schemeClr val="bg1"/>
                          </a:solidFill>
                        </a:rPr>
                        <a:t>(spontaneity, sustaining the flow, intonation)</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14: Spend the words</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SPEND THE WORDS</a:t>
            </a:r>
            <a:endParaRPr lang="en-US" dirty="0"/>
          </a:p>
        </p:txBody>
      </p:sp>
      <p:pic>
        <p:nvPicPr>
          <p:cNvPr id="6" name="Picture 3"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12" y="450912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40363905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5288" y="2205038"/>
          <a:ext cx="8569325" cy="4419602"/>
        </p:xfrm>
        <a:graphic>
          <a:graphicData uri="http://schemas.openxmlformats.org/drawingml/2006/table">
            <a:tbl>
              <a:tblPr/>
              <a:tblGrid>
                <a:gridCol w="1728787"/>
                <a:gridCol w="1727200"/>
                <a:gridCol w="1649413"/>
                <a:gridCol w="1714500"/>
                <a:gridCol w="1749425"/>
              </a:tblGrid>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um...zu...</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schwerer als</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leicht</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aufstehen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es würde...geben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man darf (nicht/kein(e))</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wir müssen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streng</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nicht leiden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Mobbing</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200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dreckig</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meiner Meinung nach</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AGs</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...fällt mir/fallen mir</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gestern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letzte Woche</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Deutschland</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Schulregeln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weder…noch…</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können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Mittagspause</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gute Noten</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vielleicht</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Schuluniform</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smtClean="0">
                          <a:ln>
                            <a:noFill/>
                          </a:ln>
                          <a:solidFill>
                            <a:schemeClr val="bg1"/>
                          </a:solidFill>
                          <a:effectLst/>
                          <a:latin typeface="Calibri" pitchFamily="34" charset="0"/>
                          <a:cs typeface="Calibri" pitchFamily="34" charset="0"/>
                        </a:rPr>
                        <a:t>Gang</a:t>
                      </a:r>
                      <a:endParaRPr kumimoji="0" lang="en-GB" sz="2000" b="1"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1614" marR="616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8472" name="TextBox 3"/>
          <p:cNvSpPr txBox="1">
            <a:spLocks noChangeArrowheads="1"/>
          </p:cNvSpPr>
          <p:nvPr/>
        </p:nvSpPr>
        <p:spPr bwMode="auto">
          <a:xfrm>
            <a:off x="357188" y="249238"/>
            <a:ext cx="85010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u="sng">
                <a:latin typeface="Calibri" pitchFamily="34" charset="0"/>
                <a:cs typeface="Calibri" pitchFamily="34" charset="0"/>
              </a:rPr>
              <a:t>Spend the Words</a:t>
            </a:r>
          </a:p>
          <a:p>
            <a:pPr eaLnBrk="1" hangingPunct="1"/>
            <a:r>
              <a:rPr lang="en-GB" b="1">
                <a:latin typeface="Calibri" pitchFamily="34" charset="0"/>
                <a:cs typeface="Calibri" pitchFamily="34" charset="0"/>
              </a:rPr>
              <a:t>Take it in turns to ask and answer the same questions as before. This time, rather than speaking for as long as you can, you need to try and include the words below and ‘spend’ the words as you answer your 5 questions. Your partner will cross them off as you use them and you need to do the same for your partner. The first to use up all the words is the winner. </a:t>
            </a:r>
          </a:p>
        </p:txBody>
      </p:sp>
    </p:spTree>
    <p:extLst>
      <p:ext uri="{BB962C8B-B14F-4D97-AF65-F5344CB8AC3E}">
        <p14:creationId xmlns:p14="http://schemas.microsoft.com/office/powerpoint/2010/main" val="38696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6263265"/>
              </p:ext>
            </p:extLst>
          </p:nvPr>
        </p:nvGraphicFramePr>
        <p:xfrm>
          <a:off x="1259632" y="1587705"/>
          <a:ext cx="6768753" cy="3353463"/>
        </p:xfrm>
        <a:graphic>
          <a:graphicData uri="http://schemas.openxmlformats.org/drawingml/2006/table">
            <a:tbl>
              <a:tblPr firstRow="1" bandRow="1">
                <a:tableStyleId>{5940675A-B579-460E-94D1-54222C63F5DA}</a:tableStyleId>
              </a:tblPr>
              <a:tblGrid>
                <a:gridCol w="2256251"/>
                <a:gridCol w="2256251"/>
                <a:gridCol w="2256251"/>
              </a:tblGrid>
              <a:tr h="843501">
                <a:tc>
                  <a:txBody>
                    <a:bodyPr/>
                    <a:lstStyle/>
                    <a:p>
                      <a:pPr algn="ctr"/>
                      <a:r>
                        <a:rPr lang="en-GB" sz="2400" dirty="0" smtClean="0"/>
                        <a:t>Me </a:t>
                      </a:r>
                      <a:r>
                        <a:rPr lang="en-GB" sz="2400" dirty="0" err="1" smtClean="0"/>
                        <a:t>gusta</a:t>
                      </a:r>
                      <a:r>
                        <a:rPr lang="en-GB" sz="2400" b="1" dirty="0" err="1" smtClean="0"/>
                        <a:t>n</a:t>
                      </a:r>
                      <a:r>
                        <a:rPr lang="en-GB" sz="2400" dirty="0" smtClean="0"/>
                        <a:t> mucho</a:t>
                      </a:r>
                      <a:endParaRPr lang="en-GB" sz="2400" dirty="0"/>
                    </a:p>
                  </a:txBody>
                  <a:tcPr anchor="ctr"/>
                </a:tc>
                <a:tc>
                  <a:txBody>
                    <a:bodyPr/>
                    <a:lstStyle/>
                    <a:p>
                      <a:pPr algn="ctr"/>
                      <a:r>
                        <a:rPr lang="en-GB" sz="2400" dirty="0" err="1" smtClean="0"/>
                        <a:t>tiene</a:t>
                      </a:r>
                      <a:r>
                        <a:rPr lang="en-GB" sz="2400" dirty="0" smtClean="0"/>
                        <a:t> </a:t>
                      </a:r>
                      <a:r>
                        <a:rPr lang="en-GB" sz="2400" dirty="0" err="1" smtClean="0"/>
                        <a:t>lugar</a:t>
                      </a:r>
                      <a:r>
                        <a:rPr lang="en-GB" sz="2400" dirty="0" smtClean="0"/>
                        <a:t> en</a:t>
                      </a:r>
                      <a:endParaRPr lang="en-GB" sz="2400" dirty="0"/>
                    </a:p>
                  </a:txBody>
                  <a:tcPr anchor="ctr"/>
                </a:tc>
                <a:tc>
                  <a:txBody>
                    <a:bodyPr/>
                    <a:lstStyle/>
                    <a:p>
                      <a:pPr algn="ctr"/>
                      <a:r>
                        <a:rPr lang="en-GB" sz="2400" dirty="0" err="1" smtClean="0"/>
                        <a:t>Mi</a:t>
                      </a:r>
                      <a:r>
                        <a:rPr lang="en-GB" sz="2400" dirty="0" smtClean="0"/>
                        <a:t> </a:t>
                      </a:r>
                      <a:r>
                        <a:rPr lang="en-GB" sz="2400" dirty="0" err="1" smtClean="0"/>
                        <a:t>programa</a:t>
                      </a:r>
                      <a:r>
                        <a:rPr lang="en-GB" sz="2400" baseline="0" dirty="0" smtClean="0"/>
                        <a:t> </a:t>
                      </a:r>
                      <a:r>
                        <a:rPr lang="en-GB" sz="2400" baseline="0" dirty="0" err="1" smtClean="0"/>
                        <a:t>preferido</a:t>
                      </a:r>
                      <a:endParaRPr lang="en-GB" sz="2400" dirty="0"/>
                    </a:p>
                  </a:txBody>
                  <a:tcPr anchor="ctr"/>
                </a:tc>
              </a:tr>
              <a:tr h="843501">
                <a:tc>
                  <a:txBody>
                    <a:bodyPr/>
                    <a:lstStyle/>
                    <a:p>
                      <a:pPr algn="ctr"/>
                      <a:r>
                        <a:rPr lang="en-GB" sz="2400" dirty="0" err="1" smtClean="0"/>
                        <a:t>entretenido</a:t>
                      </a:r>
                      <a:r>
                        <a:rPr lang="en-GB" sz="2400" dirty="0" smtClean="0"/>
                        <a:t/>
                      </a:r>
                      <a:br>
                        <a:rPr lang="en-GB" sz="2400" dirty="0" smtClean="0"/>
                      </a:br>
                      <a:r>
                        <a:rPr lang="en-GB" sz="2400" dirty="0" smtClean="0"/>
                        <a:t>(a/</a:t>
                      </a:r>
                      <a:r>
                        <a:rPr lang="en-GB" sz="2400" dirty="0" err="1" smtClean="0"/>
                        <a:t>os</a:t>
                      </a:r>
                      <a:r>
                        <a:rPr lang="en-GB" sz="2400" dirty="0" smtClean="0"/>
                        <a:t>/as)</a:t>
                      </a:r>
                      <a:endParaRPr lang="en-GB" sz="2400" dirty="0"/>
                    </a:p>
                  </a:txBody>
                  <a:tcPr anchor="ctr"/>
                </a:tc>
                <a:tc>
                  <a:txBody>
                    <a:bodyPr/>
                    <a:lstStyle/>
                    <a:p>
                      <a:pPr algn="ctr"/>
                      <a:r>
                        <a:rPr lang="en-GB" sz="2400" dirty="0" smtClean="0"/>
                        <a:t>son</a:t>
                      </a:r>
                      <a:endParaRPr lang="en-GB" sz="2400" dirty="0"/>
                    </a:p>
                  </a:txBody>
                  <a:tcPr anchor="ctr"/>
                </a:tc>
                <a:tc>
                  <a:txBody>
                    <a:bodyPr/>
                    <a:lstStyle/>
                    <a:p>
                      <a:pPr algn="ctr"/>
                      <a:r>
                        <a:rPr lang="en-GB" sz="2400" dirty="0" err="1" smtClean="0"/>
                        <a:t>Prefiero</a:t>
                      </a:r>
                      <a:endParaRPr lang="en-GB" sz="2400" dirty="0"/>
                    </a:p>
                  </a:txBody>
                  <a:tcPr anchor="ctr"/>
                </a:tc>
              </a:tr>
              <a:tr h="843501">
                <a:tc>
                  <a:txBody>
                    <a:bodyPr/>
                    <a:lstStyle/>
                    <a:p>
                      <a:pPr algn="ctr"/>
                      <a:r>
                        <a:rPr lang="en-GB" sz="2400" dirty="0" err="1" smtClean="0"/>
                        <a:t>porque</a:t>
                      </a:r>
                      <a:endParaRPr lang="en-GB" sz="2400" dirty="0"/>
                    </a:p>
                  </a:txBody>
                  <a:tcPr anchor="ctr"/>
                </a:tc>
                <a:tc>
                  <a:txBody>
                    <a:bodyPr/>
                    <a:lstStyle/>
                    <a:p>
                      <a:pPr algn="ctr"/>
                      <a:r>
                        <a:rPr lang="en-GB" sz="2400" dirty="0" err="1" smtClean="0"/>
                        <a:t>trata</a:t>
                      </a:r>
                      <a:r>
                        <a:rPr lang="en-GB" sz="2400" dirty="0" smtClean="0"/>
                        <a:t> de</a:t>
                      </a:r>
                      <a:endParaRPr lang="en-GB" sz="2400" dirty="0"/>
                    </a:p>
                  </a:txBody>
                  <a:tcPr anchor="ctr"/>
                </a:tc>
                <a:tc>
                  <a:txBody>
                    <a:bodyPr/>
                    <a:lstStyle/>
                    <a:p>
                      <a:pPr algn="ctr"/>
                      <a:r>
                        <a:rPr lang="en-GB" sz="2400" dirty="0" smtClean="0"/>
                        <a:t>No me </a:t>
                      </a:r>
                      <a:r>
                        <a:rPr lang="en-GB" sz="2400" dirty="0" err="1" smtClean="0"/>
                        <a:t>gusta</a:t>
                      </a:r>
                      <a:r>
                        <a:rPr lang="en-GB" sz="2400" b="1" dirty="0" err="1" smtClean="0"/>
                        <a:t>n</a:t>
                      </a:r>
                      <a:r>
                        <a:rPr lang="en-GB" sz="2400" dirty="0" smtClean="0"/>
                        <a:t> </a:t>
                      </a:r>
                      <a:r>
                        <a:rPr lang="en-GB" sz="2400" dirty="0" err="1" smtClean="0"/>
                        <a:t>tanto</a:t>
                      </a:r>
                      <a:endParaRPr lang="en-GB" sz="2400" dirty="0"/>
                    </a:p>
                  </a:txBody>
                  <a:tcPr anchor="ctr"/>
                </a:tc>
              </a:tr>
              <a:tr h="565841">
                <a:tc>
                  <a:txBody>
                    <a:bodyPr/>
                    <a:lstStyle/>
                    <a:p>
                      <a:pPr algn="ctr"/>
                      <a:r>
                        <a:rPr lang="en-GB" sz="2400" dirty="0" smtClean="0"/>
                        <a:t>A mi </a:t>
                      </a:r>
                      <a:r>
                        <a:rPr lang="en-GB" sz="2400" dirty="0" err="1" smtClean="0"/>
                        <a:t>madre</a:t>
                      </a:r>
                      <a:endParaRPr lang="en-GB" sz="2400" dirty="0"/>
                    </a:p>
                  </a:txBody>
                  <a:tcPr anchor="ctr"/>
                </a:tc>
                <a:tc>
                  <a:txBody>
                    <a:bodyPr/>
                    <a:lstStyle/>
                    <a:p>
                      <a:pPr algn="ctr"/>
                      <a:r>
                        <a:rPr lang="en-GB" sz="2400" dirty="0" err="1" smtClean="0"/>
                        <a:t>una</a:t>
                      </a:r>
                      <a:r>
                        <a:rPr lang="en-GB" sz="2400" dirty="0" smtClean="0"/>
                        <a:t> </a:t>
                      </a:r>
                      <a:r>
                        <a:rPr lang="en-GB" sz="2400" dirty="0" err="1" smtClean="0"/>
                        <a:t>telenovela</a:t>
                      </a:r>
                      <a:endParaRPr lang="en-GB" sz="2400" dirty="0"/>
                    </a:p>
                  </a:txBody>
                  <a:tcPr anchor="ctr"/>
                </a:tc>
                <a:tc>
                  <a:txBody>
                    <a:bodyPr/>
                    <a:lstStyle/>
                    <a:p>
                      <a:pPr algn="ctr"/>
                      <a:r>
                        <a:rPr lang="en-GB" sz="2400" dirty="0" smtClean="0"/>
                        <a:t>tonto</a:t>
                      </a:r>
                      <a:br>
                        <a:rPr lang="en-GB" sz="2400" dirty="0" smtClean="0"/>
                      </a:br>
                      <a:r>
                        <a:rPr lang="en-GB" sz="2400" dirty="0" smtClean="0"/>
                        <a:t>(a/</a:t>
                      </a:r>
                      <a:r>
                        <a:rPr lang="en-GB" sz="2400" dirty="0" err="1" smtClean="0"/>
                        <a:t>os</a:t>
                      </a:r>
                      <a:r>
                        <a:rPr lang="en-GB" sz="2400" dirty="0" smtClean="0"/>
                        <a:t>/as)</a:t>
                      </a:r>
                      <a:endParaRPr lang="en-GB" sz="2400" dirty="0"/>
                    </a:p>
                  </a:txBody>
                  <a:tcPr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45224"/>
            <a:ext cx="1246689" cy="12408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348088"/>
            <a:ext cx="1303567" cy="1337972"/>
          </a:xfrm>
          <a:prstGeom prst="rect">
            <a:avLst/>
          </a:prstGeom>
        </p:spPr>
      </p:pic>
      <p:pic>
        <p:nvPicPr>
          <p:cNvPr id="5" name="Picture 8" descr="MCj013668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510845"/>
            <a:ext cx="1376705" cy="1109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Cj040772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188640"/>
            <a:ext cx="1123242" cy="1123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331722"/>
            <a:ext cx="1008112" cy="1370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Cj031186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06" y="3645024"/>
            <a:ext cx="991190" cy="99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Cj013670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0490" y="2060848"/>
            <a:ext cx="1132710" cy="832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039667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385" y="1716698"/>
            <a:ext cx="978011" cy="1002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CBS01654_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1806" y="233089"/>
            <a:ext cx="1159124" cy="1006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MMj0283580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682622" y="305128"/>
            <a:ext cx="1337868" cy="10622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eletubbi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9778" y="3501008"/>
            <a:ext cx="914135" cy="13903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p:cNvGrpSpPr>
          <p:nvPr/>
        </p:nvGrpSpPr>
        <p:grpSpPr bwMode="auto">
          <a:xfrm>
            <a:off x="2665157" y="245307"/>
            <a:ext cx="1194866" cy="1008112"/>
            <a:chOff x="4377" y="1435"/>
            <a:chExt cx="1242" cy="1050"/>
          </a:xfrm>
        </p:grpSpPr>
        <p:pic>
          <p:nvPicPr>
            <p:cNvPr id="15" name="Picture 14" descr="mur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7" y="1616"/>
              <a:ext cx="1242" cy="8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3vptmmnc[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4" y="1435"/>
              <a:ext cx="821" cy="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60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8" y="-243408"/>
            <a:ext cx="9396926"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226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88770310"/>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506">
                <a:tc>
                  <a:txBody>
                    <a:bodyPr/>
                    <a:lstStyle/>
                    <a:p>
                      <a:pPr algn="l" fontAlgn="auto">
                        <a:spcBef>
                          <a:spcPts val="0"/>
                        </a:spcBef>
                        <a:spcAft>
                          <a:spcPts val="0"/>
                        </a:spcAft>
                        <a:defRPr/>
                      </a:pPr>
                      <a:r>
                        <a:rPr lang="en-GB" sz="2800" b="1" dirty="0" smtClean="0">
                          <a:solidFill>
                            <a:schemeClr val="bg1"/>
                          </a:solidFill>
                        </a:rPr>
                        <a:t>Developing quality </a:t>
                      </a:r>
                      <a:r>
                        <a:rPr lang="en-GB" sz="2000" b="1" dirty="0" smtClean="0">
                          <a:solidFill>
                            <a:schemeClr val="bg1"/>
                          </a:solidFill>
                        </a:rPr>
                        <a:t>(Assessing,</a:t>
                      </a:r>
                      <a:r>
                        <a:rPr lang="en-GB" sz="2000" b="1" baseline="0" dirty="0" smtClean="0">
                          <a:solidFill>
                            <a:schemeClr val="bg1"/>
                          </a:solidFill>
                        </a:rPr>
                        <a:t> improving, enhancing, modelling)</a:t>
                      </a:r>
                      <a:endParaRPr lang="en-GB" sz="2000" b="1" dirty="0" smtClean="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15: Bingo</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BINGO</a:t>
            </a:r>
            <a:endParaRPr lang="en-US" dirty="0"/>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11242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7"/>
          <p:cNvSpPr>
            <a:spLocks noChangeArrowheads="1"/>
          </p:cNvSpPr>
          <p:nvPr/>
        </p:nvSpPr>
        <p:spPr bwMode="auto">
          <a:xfrm>
            <a:off x="4859338" y="404813"/>
            <a:ext cx="4105275" cy="5688012"/>
          </a:xfrm>
          <a:prstGeom prst="roundRect">
            <a:avLst>
              <a:gd name="adj" fmla="val 16667"/>
            </a:avLst>
          </a:prstGeom>
          <a:solidFill>
            <a:srgbClr val="002060"/>
          </a:solidFill>
          <a:ln w="9525">
            <a:solidFill>
              <a:srgbClr val="002060"/>
            </a:solidFill>
            <a:round/>
            <a:headEnd/>
            <a:tailEnd/>
          </a:ln>
        </p:spPr>
        <p:txBody>
          <a:bodyPr wrap="none" anchor="ctr"/>
          <a:lstStyle/>
          <a:p>
            <a:endParaRPr lang="en-GB">
              <a:latin typeface="Calibri" pitchFamily="34" charset="0"/>
            </a:endParaRPr>
          </a:p>
        </p:txBody>
      </p:sp>
      <p:sp>
        <p:nvSpPr>
          <p:cNvPr id="20483" name="Text Box 4"/>
          <p:cNvSpPr txBox="1">
            <a:spLocks noChangeArrowheads="1"/>
          </p:cNvSpPr>
          <p:nvPr/>
        </p:nvSpPr>
        <p:spPr bwMode="auto">
          <a:xfrm>
            <a:off x="250825" y="404813"/>
            <a:ext cx="4321175"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Speaking targets</a:t>
            </a:r>
          </a:p>
          <a:p>
            <a:pPr eaLnBrk="1" hangingPunct="1">
              <a:buFontTx/>
              <a:buChar char="•"/>
            </a:pPr>
            <a:r>
              <a:rPr lang="en-GB" sz="2400">
                <a:latin typeface="Calibri" pitchFamily="34" charset="0"/>
              </a:rPr>
              <a:t>Give detailed information</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Express personal opinions</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Justify points of view</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Use longer sequences of speech</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Use a variety of vocabulary and structures</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Use time references</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Refer to the past</a:t>
            </a:r>
            <a:br>
              <a:rPr lang="en-GB" sz="2400">
                <a:latin typeface="Calibri" pitchFamily="34" charset="0"/>
              </a:rPr>
            </a:br>
            <a:endParaRPr lang="en-GB" sz="2400">
              <a:latin typeface="Calibri" pitchFamily="34" charset="0"/>
            </a:endParaRPr>
          </a:p>
          <a:p>
            <a:pPr eaLnBrk="1" hangingPunct="1">
              <a:buFontTx/>
              <a:buChar char="•"/>
            </a:pPr>
            <a:r>
              <a:rPr lang="en-GB" sz="2400">
                <a:latin typeface="Calibri" pitchFamily="34" charset="0"/>
              </a:rPr>
              <a:t>Refer to the future</a:t>
            </a:r>
          </a:p>
        </p:txBody>
      </p:sp>
      <p:sp>
        <p:nvSpPr>
          <p:cNvPr id="20484" name="TextBox 3"/>
          <p:cNvSpPr txBox="1">
            <a:spLocks noChangeArrowheads="1"/>
          </p:cNvSpPr>
          <p:nvPr/>
        </p:nvSpPr>
        <p:spPr bwMode="auto">
          <a:xfrm>
            <a:off x="4933950" y="476250"/>
            <a:ext cx="3959225"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solidFill>
                  <a:schemeClr val="bg1"/>
                </a:solidFill>
                <a:latin typeface="Calibri" pitchFamily="34" charset="0"/>
              </a:rPr>
              <a:t/>
            </a:r>
            <a:br>
              <a:rPr lang="en-GB" sz="2400" b="1">
                <a:solidFill>
                  <a:schemeClr val="bg1"/>
                </a:solidFill>
                <a:latin typeface="Calibri" pitchFamily="34" charset="0"/>
              </a:rPr>
            </a:br>
            <a:r>
              <a:rPr lang="en-GB" sz="2400" b="1">
                <a:solidFill>
                  <a:schemeClr val="bg1"/>
                </a:solidFill>
                <a:latin typeface="Calibri" pitchFamily="34" charset="0"/>
              </a:rPr>
              <a:t>Do these speaking targets work for spontaneous talk? </a:t>
            </a:r>
            <a:br>
              <a:rPr lang="en-GB" sz="2400" b="1">
                <a:solidFill>
                  <a:schemeClr val="bg1"/>
                </a:solidFill>
                <a:latin typeface="Calibri" pitchFamily="34" charset="0"/>
              </a:rPr>
            </a:br>
            <a:r>
              <a:rPr lang="en-GB" sz="2400" b="1">
                <a:solidFill>
                  <a:schemeClr val="bg1"/>
                </a:solidFill>
                <a:latin typeface="Calibri" pitchFamily="34" charset="0"/>
              </a:rPr>
              <a:t> </a:t>
            </a:r>
            <a:br>
              <a:rPr lang="en-GB" sz="2400" b="1">
                <a:solidFill>
                  <a:schemeClr val="bg1"/>
                </a:solidFill>
                <a:latin typeface="Calibri" pitchFamily="34" charset="0"/>
              </a:rPr>
            </a:br>
            <a:r>
              <a:rPr lang="en-GB" sz="2400" b="1">
                <a:solidFill>
                  <a:schemeClr val="bg1"/>
                </a:solidFill>
                <a:latin typeface="Calibri" pitchFamily="34" charset="0"/>
              </a:rPr>
              <a:t>Can learners have these sorts of targets in their heads in an unplanned speaking situation?</a:t>
            </a:r>
            <a:br>
              <a:rPr lang="en-GB" sz="2400" b="1">
                <a:solidFill>
                  <a:schemeClr val="bg1"/>
                </a:solidFill>
                <a:latin typeface="Calibri" pitchFamily="34" charset="0"/>
              </a:rPr>
            </a:br>
            <a:endParaRPr lang="en-GB" sz="2400" b="1">
              <a:solidFill>
                <a:schemeClr val="bg1"/>
              </a:solidFill>
              <a:latin typeface="Calibri" pitchFamily="34" charset="0"/>
            </a:endParaRPr>
          </a:p>
          <a:p>
            <a:pPr algn="ctr" eaLnBrk="1" hangingPunct="1"/>
            <a:r>
              <a:rPr lang="en-GB" sz="2400" b="1">
                <a:solidFill>
                  <a:schemeClr val="bg1"/>
                </a:solidFill>
                <a:latin typeface="Calibri" pitchFamily="34" charset="0"/>
              </a:rPr>
              <a:t>If not, what targets or strategies would we give to learners who are trying to hold a 'conversation' in the target language?</a:t>
            </a:r>
          </a:p>
        </p:txBody>
      </p:sp>
      <p:sp>
        <p:nvSpPr>
          <p:cNvPr id="2048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0486"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74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857250"/>
          <a:ext cx="8143875" cy="5143500"/>
        </p:xfrm>
        <a:graphic>
          <a:graphicData uri="http://schemas.openxmlformats.org/drawingml/2006/table">
            <a:tbl>
              <a:tblPr firstRow="1" bandRow="1">
                <a:tableStyleId>{5940675A-B579-460E-94D1-54222C63F5DA}</a:tableStyleId>
              </a:tblPr>
              <a:tblGrid>
                <a:gridCol w="2714625"/>
                <a:gridCol w="2714625"/>
                <a:gridCol w="2714625"/>
              </a:tblGrid>
              <a:tr h="1714500">
                <a:tc>
                  <a:txBody>
                    <a:bodyPr/>
                    <a:lstStyle/>
                    <a:p>
                      <a:pPr algn="ctr"/>
                      <a:r>
                        <a:rPr lang="en-GB" sz="4800" dirty="0" smtClean="0"/>
                        <a:t>Opinion</a:t>
                      </a:r>
                      <a:endParaRPr lang="en-US" sz="4800" dirty="0"/>
                    </a:p>
                  </a:txBody>
                  <a:tcPr marL="91439" marR="91439" anchor="ctr"/>
                </a:tc>
                <a:tc>
                  <a:txBody>
                    <a:bodyPr/>
                    <a:lstStyle/>
                    <a:p>
                      <a:pPr algn="ctr"/>
                      <a:r>
                        <a:rPr lang="en-GB" sz="4800" dirty="0" smtClean="0"/>
                        <a:t>Present</a:t>
                      </a:r>
                      <a:endParaRPr lang="en-US" sz="4800" dirty="0"/>
                    </a:p>
                  </a:txBody>
                  <a:tcPr marL="91439" marR="91439" anchor="ctr"/>
                </a:tc>
                <a:tc>
                  <a:txBody>
                    <a:bodyPr/>
                    <a:lstStyle/>
                    <a:p>
                      <a:pPr algn="ctr"/>
                      <a:r>
                        <a:rPr lang="en-GB" sz="4800" dirty="0" smtClean="0"/>
                        <a:t>Future</a:t>
                      </a:r>
                      <a:endParaRPr lang="en-US" sz="4800" dirty="0"/>
                    </a:p>
                  </a:txBody>
                  <a:tcPr marL="91439" marR="91439" anchor="ctr"/>
                </a:tc>
              </a:tr>
              <a:tr h="1714500">
                <a:tc>
                  <a:txBody>
                    <a:bodyPr/>
                    <a:lstStyle/>
                    <a:p>
                      <a:pPr algn="ctr"/>
                      <a:r>
                        <a:rPr lang="en-GB" sz="4800" dirty="0" smtClean="0"/>
                        <a:t>Reason</a:t>
                      </a:r>
                      <a:endParaRPr lang="en-US" sz="4800" dirty="0"/>
                    </a:p>
                  </a:txBody>
                  <a:tcPr marL="91439" marR="91439" anchor="ctr"/>
                </a:tc>
                <a:tc>
                  <a:txBody>
                    <a:bodyPr/>
                    <a:lstStyle/>
                    <a:p>
                      <a:pPr algn="ctr"/>
                      <a:r>
                        <a:rPr lang="en-GB" sz="4400" dirty="0" smtClean="0"/>
                        <a:t>Time</a:t>
                      </a:r>
                      <a:r>
                        <a:rPr lang="en-GB" sz="4400" baseline="0" dirty="0" smtClean="0"/>
                        <a:t> expression</a:t>
                      </a:r>
                      <a:endParaRPr lang="en-US" sz="4400" dirty="0"/>
                    </a:p>
                  </a:txBody>
                  <a:tcPr marL="91439" marR="91439" anchor="ctr"/>
                </a:tc>
                <a:tc>
                  <a:txBody>
                    <a:bodyPr/>
                    <a:lstStyle/>
                    <a:p>
                      <a:pPr algn="ctr"/>
                      <a:r>
                        <a:rPr lang="en-GB" sz="4000" dirty="0" smtClean="0"/>
                        <a:t>Comparison</a:t>
                      </a:r>
                      <a:endParaRPr lang="en-US" sz="4000" dirty="0"/>
                    </a:p>
                  </a:txBody>
                  <a:tcPr marL="91439" marR="91439" anchor="ctr"/>
                </a:tc>
              </a:tr>
              <a:tr h="1714500">
                <a:tc>
                  <a:txBody>
                    <a:bodyPr/>
                    <a:lstStyle/>
                    <a:p>
                      <a:pPr algn="ctr"/>
                      <a:r>
                        <a:rPr lang="en-GB" sz="4000" dirty="0" smtClean="0"/>
                        <a:t>Complexity</a:t>
                      </a:r>
                      <a:endParaRPr lang="en-US" sz="4000" dirty="0"/>
                    </a:p>
                  </a:txBody>
                  <a:tcPr marL="91439" marR="91439" anchor="ctr"/>
                </a:tc>
                <a:tc>
                  <a:txBody>
                    <a:bodyPr/>
                    <a:lstStyle/>
                    <a:p>
                      <a:pPr algn="ctr"/>
                      <a:r>
                        <a:rPr lang="en-GB" sz="4800" dirty="0" smtClean="0"/>
                        <a:t>Past</a:t>
                      </a:r>
                      <a:endParaRPr lang="en-US" sz="4800" dirty="0"/>
                    </a:p>
                  </a:txBody>
                  <a:tcPr marL="91439" marR="91439" anchor="ctr"/>
                </a:tc>
                <a:tc>
                  <a:txBody>
                    <a:bodyPr/>
                    <a:lstStyle/>
                    <a:p>
                      <a:pPr algn="ctr"/>
                      <a:r>
                        <a:rPr lang="en-GB" sz="4800" dirty="0" smtClean="0"/>
                        <a:t>Reference to others</a:t>
                      </a:r>
                      <a:endParaRPr lang="en-US" sz="4800" dirty="0"/>
                    </a:p>
                  </a:txBody>
                  <a:tcPr marL="91439" marR="91439" anchor="ctr"/>
                </a:tc>
              </a:tr>
            </a:tbl>
          </a:graphicData>
        </a:graphic>
      </p:graphicFrame>
      <p:sp>
        <p:nvSpPr>
          <p:cNvPr id="10651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spTree>
    <p:extLst>
      <p:ext uri="{BB962C8B-B14F-4D97-AF65-F5344CB8AC3E}">
        <p14:creationId xmlns:p14="http://schemas.microsoft.com/office/powerpoint/2010/main" val="163314248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94465663"/>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16:  Debate</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DEBATE</a:t>
            </a:r>
            <a:endParaRPr lang="en-US" dirty="0"/>
          </a:p>
        </p:txBody>
      </p:sp>
      <p:pic>
        <p:nvPicPr>
          <p:cNvPr id="8" name="Picture 2" descr="F:\WiderProfessionalRoles\AST\2010-11\Newcastle July 2011\Images\The-Speaking-Well-membership-speeches-talks-presentations-confidence-memoryremember-speeche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79" y="3650467"/>
            <a:ext cx="1843410" cy="1838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8828" y="3463749"/>
            <a:ext cx="3453251" cy="2589939"/>
          </a:xfrm>
          <a:prstGeom prst="rect">
            <a:avLst/>
          </a:prstGeom>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2860393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6480720" cy="369332"/>
          </a:xfrm>
          <a:prstGeom prst="rect">
            <a:avLst/>
          </a:prstGeom>
          <a:noFill/>
        </p:spPr>
        <p:txBody>
          <a:bodyPr wrap="square" rtlCol="0">
            <a:spAutoFit/>
          </a:bodyPr>
          <a:lstStyle/>
          <a:p>
            <a:r>
              <a:rPr lang="en-GB" dirty="0" smtClean="0"/>
              <a:t>Los debates</a:t>
            </a:r>
            <a:endParaRPr lang="en-GB" dirty="0"/>
          </a:p>
        </p:txBody>
      </p:sp>
      <p:sp>
        <p:nvSpPr>
          <p:cNvPr id="6" name="TextBox 5"/>
          <p:cNvSpPr txBox="1"/>
          <p:nvPr/>
        </p:nvSpPr>
        <p:spPr>
          <a:xfrm>
            <a:off x="251520" y="533579"/>
            <a:ext cx="8496944" cy="1569660"/>
          </a:xfrm>
          <a:prstGeom prst="rect">
            <a:avLst/>
          </a:prstGeom>
          <a:noFill/>
          <a:ln>
            <a:solidFill>
              <a:schemeClr val="tx1"/>
            </a:solidFill>
          </a:ln>
        </p:spPr>
        <p:txBody>
          <a:bodyPr wrap="square" rtlCol="0">
            <a:spAutoFit/>
          </a:bodyPr>
          <a:lstStyle/>
          <a:p>
            <a:r>
              <a:rPr lang="en-GB" sz="1600" dirty="0" smtClean="0"/>
              <a:t>This term we will have 8 short debates.  Each person will have one debate where s/he defends the motion and one where s/he attacks it.  For the other 6 debates, s/he will have the role of either supporting or criticising the argument, through questions, discussion, and giving opinions.  Everyone must have prepared enough to talk in every debate.  Each person only has the major preparation role twice this term and will make a presentation of 2-3 minutes laying out their arguments for or against the motion.  Then there will be some discussion (up to 10 minutes) and finally a vote.</a:t>
            </a:r>
            <a:endParaRPr lang="en-GB" sz="1600" dirty="0"/>
          </a:p>
        </p:txBody>
      </p:sp>
      <p:graphicFrame>
        <p:nvGraphicFramePr>
          <p:cNvPr id="7" name="Table 6"/>
          <p:cNvGraphicFramePr>
            <a:graphicFrameLocks noGrp="1"/>
          </p:cNvGraphicFramePr>
          <p:nvPr>
            <p:extLst>
              <p:ext uri="{D42A27DB-BD31-4B8C-83A1-F6EECF244321}">
                <p14:modId xmlns:p14="http://schemas.microsoft.com/office/powerpoint/2010/main" val="341523210"/>
              </p:ext>
            </p:extLst>
          </p:nvPr>
        </p:nvGraphicFramePr>
        <p:xfrm>
          <a:off x="284064" y="2276872"/>
          <a:ext cx="8464400" cy="4447407"/>
        </p:xfrm>
        <a:graphic>
          <a:graphicData uri="http://schemas.openxmlformats.org/drawingml/2006/table">
            <a:tbl>
              <a:tblPr firstRow="1" bandRow="1">
                <a:tableStyleId>{5940675A-B579-460E-94D1-54222C63F5DA}</a:tableStyleId>
              </a:tblPr>
              <a:tblGrid>
                <a:gridCol w="1335608"/>
                <a:gridCol w="2896592"/>
                <a:gridCol w="2116100"/>
                <a:gridCol w="2116100"/>
              </a:tblGrid>
              <a:tr h="424047">
                <a:tc>
                  <a:txBody>
                    <a:bodyPr/>
                    <a:lstStyle/>
                    <a:p>
                      <a:r>
                        <a:rPr lang="en-GB" dirty="0" smtClean="0"/>
                        <a:t>Week/Date</a:t>
                      </a:r>
                      <a:endParaRPr lang="en-GB" dirty="0"/>
                    </a:p>
                  </a:txBody>
                  <a:tcPr/>
                </a:tc>
                <a:tc>
                  <a:txBody>
                    <a:bodyPr/>
                    <a:lstStyle/>
                    <a:p>
                      <a:r>
                        <a:rPr lang="en-GB" dirty="0" smtClean="0"/>
                        <a:t>Motion</a:t>
                      </a:r>
                      <a:endParaRPr lang="en-GB" dirty="0"/>
                    </a:p>
                  </a:txBody>
                  <a:tcPr/>
                </a:tc>
                <a:tc>
                  <a:txBody>
                    <a:bodyPr/>
                    <a:lstStyle/>
                    <a:p>
                      <a:r>
                        <a:rPr lang="en-GB" dirty="0" smtClean="0"/>
                        <a:t>Defending</a:t>
                      </a:r>
                      <a:endParaRPr lang="en-GB" dirty="0"/>
                    </a:p>
                  </a:txBody>
                  <a:tcPr/>
                </a:tc>
                <a:tc>
                  <a:txBody>
                    <a:bodyPr/>
                    <a:lstStyle/>
                    <a:p>
                      <a:r>
                        <a:rPr lang="en-GB" dirty="0" smtClean="0"/>
                        <a:t>Attacking</a:t>
                      </a:r>
                      <a:endParaRPr lang="en-GB" dirty="0"/>
                    </a:p>
                  </a:txBody>
                  <a:tcPr/>
                </a:tc>
              </a:tr>
              <a:tr h="424047">
                <a:tc>
                  <a:txBody>
                    <a:bodyPr/>
                    <a:lstStyle/>
                    <a:p>
                      <a:r>
                        <a:rPr lang="en-GB" sz="1200" b="0" dirty="0" err="1" smtClean="0"/>
                        <a:t>Wk</a:t>
                      </a:r>
                      <a:r>
                        <a:rPr lang="en-GB" sz="1200" b="0" dirty="0" smtClean="0"/>
                        <a:t> 2</a:t>
                      </a:r>
                      <a:br>
                        <a:rPr lang="en-GB" sz="1200" b="0" dirty="0" smtClean="0"/>
                      </a:br>
                      <a:r>
                        <a:rPr lang="en-GB" sz="1200" b="0" dirty="0" smtClean="0"/>
                        <a:t>Thurs</a:t>
                      </a:r>
                      <a:r>
                        <a:rPr lang="en-GB" sz="1200" b="0" baseline="0" dirty="0" smtClean="0"/>
                        <a:t> 12 Jan</a:t>
                      </a:r>
                      <a:endParaRPr lang="en-GB" sz="1200" b="0" dirty="0"/>
                    </a:p>
                  </a:txBody>
                  <a:tcPr/>
                </a:tc>
                <a:tc>
                  <a:txBody>
                    <a:bodyPr/>
                    <a:lstStyle/>
                    <a:p>
                      <a:r>
                        <a:rPr lang="en-GB" sz="1200" b="0" baseline="0" dirty="0" smtClean="0"/>
                        <a:t>“Un </a:t>
                      </a:r>
                      <a:r>
                        <a:rPr lang="en-GB" sz="1200" b="0" baseline="0" dirty="0" err="1" smtClean="0"/>
                        <a:t>buen</a:t>
                      </a:r>
                      <a:r>
                        <a:rPr lang="en-GB" sz="1200" b="0" baseline="0" dirty="0" smtClean="0"/>
                        <a:t> </a:t>
                      </a:r>
                      <a:r>
                        <a:rPr lang="en-GB" sz="1200" b="0" baseline="0" dirty="0" err="1" smtClean="0"/>
                        <a:t>profesor</a:t>
                      </a:r>
                      <a:r>
                        <a:rPr lang="en-GB" sz="1200" b="0" baseline="0" dirty="0" smtClean="0"/>
                        <a:t> </a:t>
                      </a:r>
                      <a:r>
                        <a:rPr lang="en-GB" sz="1200" b="0" baseline="0" dirty="0" err="1" smtClean="0"/>
                        <a:t>es</a:t>
                      </a:r>
                      <a:r>
                        <a:rPr lang="en-GB" sz="1200" b="0" baseline="0" dirty="0" smtClean="0"/>
                        <a:t> un </a:t>
                      </a:r>
                      <a:r>
                        <a:rPr lang="en-GB" sz="1200" b="0" baseline="0" dirty="0" err="1" smtClean="0"/>
                        <a:t>profesor</a:t>
                      </a:r>
                      <a:r>
                        <a:rPr lang="en-GB" sz="1200" b="0" baseline="0" dirty="0" smtClean="0"/>
                        <a:t> </a:t>
                      </a:r>
                      <a:r>
                        <a:rPr lang="en-GB" sz="1200" b="0" baseline="0" dirty="0" err="1" smtClean="0"/>
                        <a:t>estricto</a:t>
                      </a:r>
                      <a:r>
                        <a:rPr lang="en-GB" sz="1200" b="0" baseline="0" dirty="0" smtClean="0"/>
                        <a:t>”.</a:t>
                      </a:r>
                      <a:endParaRPr lang="en-GB" sz="1200" b="0" dirty="0"/>
                    </a:p>
                  </a:txBody>
                  <a:tcPr/>
                </a:tc>
                <a:tc>
                  <a:txBody>
                    <a:bodyPr/>
                    <a:lstStyle/>
                    <a:p>
                      <a:r>
                        <a:rPr lang="en-GB" sz="1200" b="0" dirty="0" smtClean="0"/>
                        <a:t>Maria (Martha, Eden, </a:t>
                      </a:r>
                      <a:r>
                        <a:rPr lang="en-GB" sz="1200" b="0" dirty="0" err="1" smtClean="0"/>
                        <a:t>Sofie</a:t>
                      </a:r>
                      <a:r>
                        <a:rPr lang="en-GB" sz="1200" b="0" dirty="0" smtClean="0"/>
                        <a:t>)</a:t>
                      </a:r>
                      <a:endParaRPr lang="en-GB" sz="1200" b="0" dirty="0"/>
                    </a:p>
                  </a:txBody>
                  <a:tcPr/>
                </a:tc>
                <a:tc>
                  <a:txBody>
                    <a:bodyPr/>
                    <a:lstStyle/>
                    <a:p>
                      <a:r>
                        <a:rPr lang="en-GB" sz="1200" b="0" dirty="0" smtClean="0"/>
                        <a:t>Freddie (Eddie, Kate, Molly)</a:t>
                      </a:r>
                      <a:endParaRPr lang="en-GB" sz="1200" b="0" dirty="0"/>
                    </a:p>
                  </a:txBody>
                  <a:tcPr/>
                </a:tc>
              </a:tr>
              <a:tr h="424047">
                <a:tc>
                  <a:txBody>
                    <a:bodyPr/>
                    <a:lstStyle/>
                    <a:p>
                      <a:r>
                        <a:rPr lang="en-GB" sz="1200" b="0" dirty="0" err="1" smtClean="0"/>
                        <a:t>Wk</a:t>
                      </a:r>
                      <a:r>
                        <a:rPr lang="en-GB" sz="1200" b="0" dirty="0" smtClean="0"/>
                        <a:t> 3  </a:t>
                      </a:r>
                      <a:br>
                        <a:rPr lang="en-GB" sz="1200" b="0" dirty="0" smtClean="0"/>
                      </a:br>
                      <a:r>
                        <a:rPr lang="en-GB" sz="1200" b="0" dirty="0" smtClean="0"/>
                        <a:t>Thurs</a:t>
                      </a:r>
                      <a:r>
                        <a:rPr lang="en-GB" sz="1200" b="0" baseline="0" dirty="0" smtClean="0"/>
                        <a:t> 19 Jan</a:t>
                      </a:r>
                      <a:endParaRPr lang="en-GB" sz="1200" b="0" dirty="0"/>
                    </a:p>
                  </a:txBody>
                  <a:tcPr/>
                </a:tc>
                <a:tc>
                  <a:txBody>
                    <a:bodyPr/>
                    <a:lstStyle/>
                    <a:p>
                      <a:r>
                        <a:rPr lang="en-GB" sz="1200" b="0" dirty="0" smtClean="0"/>
                        <a:t>“No</a:t>
                      </a:r>
                      <a:r>
                        <a:rPr lang="en-GB" sz="1200" b="0" baseline="0" dirty="0" smtClean="0"/>
                        <a:t> </a:t>
                      </a:r>
                      <a:r>
                        <a:rPr lang="en-GB" sz="1200" b="0" baseline="0" dirty="0" err="1" smtClean="0"/>
                        <a:t>hace</a:t>
                      </a:r>
                      <a:r>
                        <a:rPr lang="en-GB" sz="1200" b="0" baseline="0" dirty="0" smtClean="0"/>
                        <a:t> </a:t>
                      </a:r>
                      <a:r>
                        <a:rPr lang="en-GB" sz="1200" b="0" baseline="0" dirty="0" err="1" smtClean="0"/>
                        <a:t>falta</a:t>
                      </a:r>
                      <a:r>
                        <a:rPr lang="en-GB" sz="1200" b="0" baseline="0" dirty="0" smtClean="0"/>
                        <a:t> </a:t>
                      </a:r>
                      <a:r>
                        <a:rPr lang="en-GB" sz="1200" b="0" baseline="0" dirty="0" err="1" smtClean="0"/>
                        <a:t>aprender</a:t>
                      </a:r>
                      <a:r>
                        <a:rPr lang="en-GB" sz="1200" b="0" baseline="0" dirty="0" smtClean="0"/>
                        <a:t> los </a:t>
                      </a:r>
                      <a:r>
                        <a:rPr lang="en-GB" sz="1200" b="0" baseline="0" dirty="0" err="1" smtClean="0"/>
                        <a:t>idiomas</a:t>
                      </a:r>
                      <a:r>
                        <a:rPr lang="en-GB" sz="1200" b="0" baseline="0" dirty="0" smtClean="0"/>
                        <a:t> </a:t>
                      </a:r>
                      <a:r>
                        <a:rPr lang="en-GB" sz="1200" b="0" baseline="0" dirty="0" err="1" smtClean="0"/>
                        <a:t>extranjeros</a:t>
                      </a:r>
                      <a:r>
                        <a:rPr lang="en-GB" sz="1200" b="0" baseline="0" dirty="0" smtClean="0"/>
                        <a:t> </a:t>
                      </a:r>
                      <a:r>
                        <a:rPr lang="en-GB" sz="1200" b="0" baseline="0" dirty="0" err="1" smtClean="0"/>
                        <a:t>porque</a:t>
                      </a:r>
                      <a:r>
                        <a:rPr lang="en-GB" sz="1200" b="0" baseline="0" dirty="0" smtClean="0"/>
                        <a:t> </a:t>
                      </a:r>
                      <a:r>
                        <a:rPr lang="en-GB" sz="1200" b="0" baseline="0" dirty="0" err="1" smtClean="0"/>
                        <a:t>todo</a:t>
                      </a:r>
                      <a:r>
                        <a:rPr lang="en-GB" sz="1200" b="0" baseline="0" dirty="0" smtClean="0"/>
                        <a:t> el </a:t>
                      </a:r>
                      <a:r>
                        <a:rPr lang="en-GB" sz="1200" b="0" baseline="0" dirty="0" err="1" smtClean="0"/>
                        <a:t>mundo</a:t>
                      </a:r>
                      <a:r>
                        <a:rPr lang="en-GB" sz="1200" b="0" baseline="0" dirty="0" smtClean="0"/>
                        <a:t> </a:t>
                      </a:r>
                      <a:r>
                        <a:rPr lang="en-GB" sz="1200" b="0" baseline="0" dirty="0" err="1" smtClean="0"/>
                        <a:t>habla</a:t>
                      </a:r>
                      <a:r>
                        <a:rPr lang="en-GB" sz="1200" b="0" baseline="0" dirty="0" smtClean="0"/>
                        <a:t> </a:t>
                      </a:r>
                      <a:r>
                        <a:rPr lang="en-GB" sz="1200" b="0" baseline="0" dirty="0" err="1" smtClean="0"/>
                        <a:t>inglés</a:t>
                      </a:r>
                      <a:r>
                        <a:rPr lang="en-GB" sz="1200" b="0" baseline="0" dirty="0" smtClean="0"/>
                        <a:t>.”</a:t>
                      </a:r>
                      <a:endParaRPr lang="en-GB" sz="1200" b="0" dirty="0"/>
                    </a:p>
                  </a:txBody>
                  <a:tcPr/>
                </a:tc>
                <a:tc>
                  <a:txBody>
                    <a:bodyPr/>
                    <a:lstStyle/>
                    <a:p>
                      <a:r>
                        <a:rPr lang="en-GB" sz="1200" b="0" dirty="0" smtClean="0"/>
                        <a:t>Martha (Eddie, Freddie, Molly)</a:t>
                      </a:r>
                      <a:endParaRPr lang="en-GB" sz="1200" b="0" dirty="0"/>
                    </a:p>
                  </a:txBody>
                  <a:tcPr/>
                </a:tc>
                <a:tc>
                  <a:txBody>
                    <a:bodyPr/>
                    <a:lstStyle/>
                    <a:p>
                      <a:r>
                        <a:rPr lang="en-GB" sz="1200" b="0" dirty="0" smtClean="0"/>
                        <a:t>Kate (Maria, Eden,</a:t>
                      </a:r>
                      <a:r>
                        <a:rPr lang="en-GB" sz="1200" b="0" baseline="0" dirty="0" smtClean="0"/>
                        <a:t> </a:t>
                      </a:r>
                      <a:r>
                        <a:rPr lang="en-GB" sz="1200" b="0" baseline="0" dirty="0" err="1" smtClean="0"/>
                        <a:t>Sofie</a:t>
                      </a:r>
                      <a:r>
                        <a:rPr lang="en-GB" sz="1200" b="0" baseline="0" dirty="0" smtClean="0"/>
                        <a:t>)</a:t>
                      </a:r>
                      <a:endParaRPr lang="en-GB" sz="1200" b="0" dirty="0"/>
                    </a:p>
                  </a:txBody>
                  <a:tcPr/>
                </a:tc>
              </a:tr>
              <a:tr h="424047">
                <a:tc>
                  <a:txBody>
                    <a:bodyPr/>
                    <a:lstStyle/>
                    <a:p>
                      <a:r>
                        <a:rPr lang="en-GB" sz="1200" b="0" dirty="0" err="1" smtClean="0"/>
                        <a:t>Wk</a:t>
                      </a:r>
                      <a:r>
                        <a:rPr lang="en-GB" sz="1200" b="0" dirty="0" smtClean="0"/>
                        <a:t> 4</a:t>
                      </a:r>
                      <a:br>
                        <a:rPr lang="en-GB" sz="1200" b="0" dirty="0" smtClean="0"/>
                      </a:br>
                      <a:r>
                        <a:rPr lang="en-GB" sz="1200" b="0" dirty="0" smtClean="0"/>
                        <a:t>Thurs</a:t>
                      </a:r>
                      <a:r>
                        <a:rPr lang="en-GB" sz="1200" b="0" baseline="0" dirty="0" smtClean="0"/>
                        <a:t> 26 Jan</a:t>
                      </a:r>
                      <a:endParaRPr lang="en-GB" sz="1200" b="0" dirty="0"/>
                    </a:p>
                  </a:txBody>
                  <a:tcPr/>
                </a:tc>
                <a:tc>
                  <a:txBody>
                    <a:bodyPr/>
                    <a:lstStyle/>
                    <a:p>
                      <a:r>
                        <a:rPr lang="en-GB" sz="1200" b="0" baseline="0" dirty="0" smtClean="0"/>
                        <a:t>“El </a:t>
                      </a:r>
                      <a:r>
                        <a:rPr lang="en-GB" sz="1200" b="0" baseline="0" dirty="0" err="1" smtClean="0"/>
                        <a:t>sistema</a:t>
                      </a:r>
                      <a:r>
                        <a:rPr lang="en-GB" sz="1200" b="0" baseline="0" dirty="0" smtClean="0"/>
                        <a:t> </a:t>
                      </a:r>
                      <a:r>
                        <a:rPr lang="en-GB" sz="1200" b="0" baseline="0" dirty="0" err="1" smtClean="0"/>
                        <a:t>educativo</a:t>
                      </a:r>
                      <a:r>
                        <a:rPr lang="en-GB" sz="1200" b="0" baseline="0" dirty="0" smtClean="0"/>
                        <a:t> </a:t>
                      </a:r>
                      <a:r>
                        <a:rPr lang="en-GB" sz="1200" b="0" baseline="0" dirty="0" err="1" smtClean="0"/>
                        <a:t>español</a:t>
                      </a:r>
                      <a:r>
                        <a:rPr lang="en-GB" sz="1200" b="0" baseline="0" dirty="0" smtClean="0"/>
                        <a:t> </a:t>
                      </a:r>
                      <a:r>
                        <a:rPr lang="en-GB" sz="1200" b="0" baseline="0" dirty="0" err="1" smtClean="0"/>
                        <a:t>es</a:t>
                      </a:r>
                      <a:r>
                        <a:rPr lang="en-GB" sz="1200" b="0" baseline="0" dirty="0" smtClean="0"/>
                        <a:t> </a:t>
                      </a:r>
                      <a:r>
                        <a:rPr lang="en-GB" sz="1200" b="0" baseline="0" dirty="0" err="1" smtClean="0"/>
                        <a:t>mejor</a:t>
                      </a:r>
                      <a:r>
                        <a:rPr lang="en-GB" sz="1200" b="0" baseline="0" dirty="0" smtClean="0"/>
                        <a:t> </a:t>
                      </a:r>
                      <a:r>
                        <a:rPr lang="en-GB" sz="1200" b="0" baseline="0" dirty="0" err="1" smtClean="0"/>
                        <a:t>que</a:t>
                      </a:r>
                      <a:r>
                        <a:rPr lang="en-GB" sz="1200" b="0" baseline="0" dirty="0" smtClean="0"/>
                        <a:t> el </a:t>
                      </a:r>
                      <a:r>
                        <a:rPr lang="en-GB" sz="1200" b="0" baseline="0" dirty="0" err="1" smtClean="0"/>
                        <a:t>sistema</a:t>
                      </a:r>
                      <a:r>
                        <a:rPr lang="en-GB" sz="1200" b="0" baseline="0" dirty="0" smtClean="0"/>
                        <a:t> </a:t>
                      </a:r>
                      <a:r>
                        <a:rPr lang="en-GB" sz="1200" b="0" baseline="0" dirty="0" err="1" smtClean="0"/>
                        <a:t>inglés</a:t>
                      </a:r>
                      <a:r>
                        <a:rPr lang="en-GB" sz="1200" b="0" baseline="0" dirty="0" smtClean="0"/>
                        <a:t>.”</a:t>
                      </a:r>
                      <a:endParaRPr lang="en-GB" sz="1200" b="0" dirty="0"/>
                    </a:p>
                  </a:txBody>
                  <a:tcPr/>
                </a:tc>
                <a:tc>
                  <a:txBody>
                    <a:bodyPr/>
                    <a:lstStyle/>
                    <a:p>
                      <a:r>
                        <a:rPr lang="en-GB" sz="1200" b="0" dirty="0" smtClean="0"/>
                        <a:t>Eddy (Kate,</a:t>
                      </a:r>
                      <a:r>
                        <a:rPr lang="en-GB" sz="1200" b="0" baseline="0" dirty="0" smtClean="0"/>
                        <a:t> Eden, Maria)</a:t>
                      </a:r>
                      <a:endParaRPr lang="en-GB" sz="1200" b="0" dirty="0"/>
                    </a:p>
                  </a:txBody>
                  <a:tcPr/>
                </a:tc>
                <a:tc>
                  <a:txBody>
                    <a:bodyPr/>
                    <a:lstStyle/>
                    <a:p>
                      <a:r>
                        <a:rPr lang="en-GB" sz="1200" b="0" dirty="0" smtClean="0"/>
                        <a:t>Molly (Martha, Freddie, </a:t>
                      </a:r>
                      <a:r>
                        <a:rPr lang="en-GB" sz="1200" b="0" dirty="0" err="1" smtClean="0"/>
                        <a:t>Sofie</a:t>
                      </a:r>
                      <a:r>
                        <a:rPr lang="en-GB" sz="1200" b="0" dirty="0" smtClean="0"/>
                        <a:t>)</a:t>
                      </a:r>
                      <a:endParaRPr lang="en-GB" sz="1200" b="0" dirty="0"/>
                    </a:p>
                  </a:txBody>
                  <a:tcPr/>
                </a:tc>
              </a:tr>
              <a:tr h="424047">
                <a:tc>
                  <a:txBody>
                    <a:bodyPr/>
                    <a:lstStyle/>
                    <a:p>
                      <a:r>
                        <a:rPr lang="en-GB" sz="1200" b="0" dirty="0" err="1" smtClean="0"/>
                        <a:t>Wk</a:t>
                      </a:r>
                      <a:r>
                        <a:rPr lang="en-GB" sz="1200" b="0" dirty="0" smtClean="0"/>
                        <a:t> 6</a:t>
                      </a:r>
                      <a:br>
                        <a:rPr lang="en-GB" sz="1200" b="0" dirty="0" smtClean="0"/>
                      </a:br>
                      <a:r>
                        <a:rPr lang="en-GB" sz="1200" b="0" dirty="0" smtClean="0"/>
                        <a:t>Thurs</a:t>
                      </a:r>
                      <a:r>
                        <a:rPr lang="en-GB" sz="1200" b="0" baseline="0" dirty="0" smtClean="0"/>
                        <a:t> 9 Feb</a:t>
                      </a:r>
                      <a:endParaRPr lang="en-GB" sz="1200" b="0" dirty="0"/>
                    </a:p>
                  </a:txBody>
                  <a:tcPr/>
                </a:tc>
                <a:tc>
                  <a:txBody>
                    <a:bodyPr/>
                    <a:lstStyle/>
                    <a:p>
                      <a:r>
                        <a:rPr lang="en-GB" sz="1200" b="0" dirty="0" smtClean="0"/>
                        <a:t>“La </a:t>
                      </a:r>
                      <a:r>
                        <a:rPr lang="en-GB" sz="1200" b="0" dirty="0" err="1" smtClean="0"/>
                        <a:t>educación</a:t>
                      </a:r>
                      <a:r>
                        <a:rPr lang="en-GB" sz="1200" b="0" dirty="0" smtClean="0"/>
                        <a:t> </a:t>
                      </a:r>
                      <a:r>
                        <a:rPr lang="en-GB" sz="1200" b="0" dirty="0" err="1" smtClean="0"/>
                        <a:t>separada</a:t>
                      </a:r>
                      <a:r>
                        <a:rPr lang="en-GB" sz="1200" b="0" dirty="0" smtClean="0"/>
                        <a:t> no </a:t>
                      </a:r>
                      <a:r>
                        <a:rPr lang="en-GB" sz="1200" b="0" dirty="0" err="1" smtClean="0"/>
                        <a:t>es</a:t>
                      </a:r>
                      <a:r>
                        <a:rPr lang="en-GB" sz="1200" b="0" dirty="0" smtClean="0"/>
                        <a:t> </a:t>
                      </a:r>
                      <a:r>
                        <a:rPr lang="en-GB" sz="1200" b="0" dirty="0" err="1" smtClean="0"/>
                        <a:t>una</a:t>
                      </a:r>
                      <a:r>
                        <a:rPr lang="en-GB" sz="1200" b="0" dirty="0" smtClean="0"/>
                        <a:t> </a:t>
                      </a:r>
                      <a:r>
                        <a:rPr lang="en-GB" sz="1200" b="0" dirty="0" err="1" smtClean="0"/>
                        <a:t>educación</a:t>
                      </a:r>
                      <a:r>
                        <a:rPr lang="en-GB" sz="1200" b="0" dirty="0" smtClean="0"/>
                        <a:t> </a:t>
                      </a:r>
                      <a:r>
                        <a:rPr lang="en-GB" sz="1200" b="0" dirty="0" err="1" smtClean="0"/>
                        <a:t>buena</a:t>
                      </a:r>
                      <a:r>
                        <a:rPr lang="en-GB" sz="1200" b="0" dirty="0" smtClean="0"/>
                        <a:t>.”</a:t>
                      </a:r>
                      <a:endParaRPr lang="en-GB" sz="1200" b="0" dirty="0"/>
                    </a:p>
                  </a:txBody>
                  <a:tcPr/>
                </a:tc>
                <a:tc>
                  <a:txBody>
                    <a:bodyPr/>
                    <a:lstStyle/>
                    <a:p>
                      <a:r>
                        <a:rPr lang="en-GB" sz="1200" b="0" dirty="0" err="1" smtClean="0"/>
                        <a:t>Sofie</a:t>
                      </a:r>
                      <a:r>
                        <a:rPr lang="en-GB" sz="1200" b="0" dirty="0" smtClean="0"/>
                        <a:t> (Eddie, Molly, Kate)</a:t>
                      </a:r>
                      <a:endParaRPr lang="en-GB" sz="1200" b="0" dirty="0"/>
                    </a:p>
                  </a:txBody>
                  <a:tcPr/>
                </a:tc>
                <a:tc>
                  <a:txBody>
                    <a:bodyPr/>
                    <a:lstStyle/>
                    <a:p>
                      <a:r>
                        <a:rPr lang="en-GB" sz="1200" b="0" dirty="0" smtClean="0"/>
                        <a:t>Eden (Freddie, Martha, Maria)</a:t>
                      </a:r>
                      <a:endParaRPr lang="en-GB" sz="1200" b="0" dirty="0"/>
                    </a:p>
                  </a:txBody>
                  <a:tcPr/>
                </a:tc>
              </a:tr>
              <a:tr h="424047">
                <a:tc>
                  <a:txBody>
                    <a:bodyPr/>
                    <a:lstStyle/>
                    <a:p>
                      <a:r>
                        <a:rPr lang="en-GB" sz="1200" b="0" dirty="0" err="1" smtClean="0"/>
                        <a:t>Wk</a:t>
                      </a:r>
                      <a:r>
                        <a:rPr lang="en-GB" sz="1200" b="0" dirty="0" smtClean="0"/>
                        <a:t> 9</a:t>
                      </a:r>
                      <a:br>
                        <a:rPr lang="en-GB" sz="1200" b="0" dirty="0" smtClean="0"/>
                      </a:br>
                      <a:r>
                        <a:rPr lang="en-GB" sz="1200" b="0" dirty="0" smtClean="0"/>
                        <a:t>Thurs</a:t>
                      </a:r>
                      <a:r>
                        <a:rPr lang="en-GB" sz="1200" b="0" baseline="0" dirty="0" smtClean="0"/>
                        <a:t> 8 Mar</a:t>
                      </a:r>
                      <a:endParaRPr lang="en-GB" sz="1200" b="0" dirty="0"/>
                    </a:p>
                  </a:txBody>
                  <a:tcPr/>
                </a:tc>
                <a:tc>
                  <a:txBody>
                    <a:bodyPr/>
                    <a:lstStyle/>
                    <a:p>
                      <a:r>
                        <a:rPr lang="en-GB" sz="1200" b="0" dirty="0" smtClean="0"/>
                        <a:t>“</a:t>
                      </a:r>
                      <a:r>
                        <a:rPr lang="en-GB" sz="1200" b="0" dirty="0" err="1" smtClean="0"/>
                        <a:t>Más</a:t>
                      </a:r>
                      <a:r>
                        <a:rPr lang="en-GB" sz="1200" b="0" dirty="0" smtClean="0"/>
                        <a:t> vale la </a:t>
                      </a:r>
                      <a:r>
                        <a:rPr lang="en-GB" sz="1200" b="0" dirty="0" err="1" smtClean="0"/>
                        <a:t>pena</a:t>
                      </a:r>
                      <a:r>
                        <a:rPr lang="en-GB" sz="1200" b="0" dirty="0" smtClean="0"/>
                        <a:t> </a:t>
                      </a:r>
                      <a:r>
                        <a:rPr lang="en-GB" sz="1200" b="0" dirty="0" err="1" smtClean="0"/>
                        <a:t>trabajar</a:t>
                      </a:r>
                      <a:r>
                        <a:rPr lang="en-GB" sz="1200" b="0" dirty="0" smtClean="0"/>
                        <a:t> </a:t>
                      </a:r>
                      <a:r>
                        <a:rPr lang="en-GB" sz="1200" b="0" dirty="0" err="1" smtClean="0"/>
                        <a:t>que</a:t>
                      </a:r>
                      <a:r>
                        <a:rPr lang="en-GB" sz="1200" b="0" dirty="0" smtClean="0"/>
                        <a:t> </a:t>
                      </a:r>
                      <a:r>
                        <a:rPr lang="en-GB" sz="1200" b="0" dirty="0" err="1" smtClean="0"/>
                        <a:t>estudiar</a:t>
                      </a:r>
                      <a:r>
                        <a:rPr lang="en-GB" sz="1200" b="0" dirty="0" smtClean="0"/>
                        <a:t>.”</a:t>
                      </a:r>
                      <a:endParaRPr lang="en-GB" sz="1200" b="0" dirty="0"/>
                    </a:p>
                  </a:txBody>
                  <a:tcPr/>
                </a:tc>
                <a:tc>
                  <a:txBody>
                    <a:bodyPr/>
                    <a:lstStyle/>
                    <a:p>
                      <a:r>
                        <a:rPr lang="en-GB" sz="1200" b="0" dirty="0" smtClean="0"/>
                        <a:t>Freddie (Molly, Martha, Eden)</a:t>
                      </a:r>
                      <a:endParaRPr lang="en-GB" sz="1200" b="0" dirty="0"/>
                    </a:p>
                  </a:txBody>
                  <a:tcPr/>
                </a:tc>
                <a:tc>
                  <a:txBody>
                    <a:bodyPr/>
                    <a:lstStyle/>
                    <a:p>
                      <a:r>
                        <a:rPr lang="en-GB" sz="1200" b="0" dirty="0" smtClean="0"/>
                        <a:t>Maria (Eddie, Kate, </a:t>
                      </a:r>
                      <a:r>
                        <a:rPr lang="en-GB" sz="1200" b="0" dirty="0" err="1" smtClean="0"/>
                        <a:t>Sofie</a:t>
                      </a:r>
                      <a:r>
                        <a:rPr lang="en-GB" sz="1200" b="0" dirty="0" smtClean="0"/>
                        <a:t>)</a:t>
                      </a:r>
                      <a:endParaRPr lang="en-GB" sz="1200" b="0" dirty="0"/>
                    </a:p>
                  </a:txBody>
                  <a:tcPr/>
                </a:tc>
              </a:tr>
              <a:tr h="424047">
                <a:tc>
                  <a:txBody>
                    <a:bodyPr/>
                    <a:lstStyle/>
                    <a:p>
                      <a:r>
                        <a:rPr lang="en-GB" sz="1200" b="0" dirty="0" err="1" smtClean="0"/>
                        <a:t>Wk</a:t>
                      </a:r>
                      <a:r>
                        <a:rPr lang="en-GB" sz="1200" b="0" dirty="0" smtClean="0"/>
                        <a:t> 11</a:t>
                      </a:r>
                      <a:br>
                        <a:rPr lang="en-GB" sz="1200" b="0" dirty="0" smtClean="0"/>
                      </a:br>
                      <a:r>
                        <a:rPr lang="en-GB" sz="1200" b="0" dirty="0" smtClean="0"/>
                        <a:t>Thurs</a:t>
                      </a:r>
                      <a:r>
                        <a:rPr lang="en-GB" sz="1200" b="0" baseline="0" dirty="0" smtClean="0"/>
                        <a:t> 22 Mar</a:t>
                      </a:r>
                      <a:endParaRPr lang="en-GB"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“Hay </a:t>
                      </a:r>
                      <a:r>
                        <a:rPr lang="en-GB" sz="1200" b="0" dirty="0" err="1" smtClean="0"/>
                        <a:t>que</a:t>
                      </a:r>
                      <a:r>
                        <a:rPr lang="en-GB" sz="1200" b="0" dirty="0" smtClean="0"/>
                        <a:t> </a:t>
                      </a:r>
                      <a:r>
                        <a:rPr lang="en-GB" sz="1200" b="0" dirty="0" err="1" smtClean="0"/>
                        <a:t>controlar</a:t>
                      </a:r>
                      <a:r>
                        <a:rPr lang="en-GB" sz="1200" b="0" dirty="0" smtClean="0"/>
                        <a:t> la </a:t>
                      </a:r>
                      <a:r>
                        <a:rPr lang="en-GB" sz="1200" b="0" dirty="0" err="1" smtClean="0"/>
                        <a:t>venta</a:t>
                      </a:r>
                      <a:r>
                        <a:rPr lang="en-GB" sz="1200" b="0" dirty="0" smtClean="0"/>
                        <a:t> de </a:t>
                      </a:r>
                      <a:r>
                        <a:rPr lang="en-GB" sz="1200" b="0" dirty="0" err="1" smtClean="0"/>
                        <a:t>ropa</a:t>
                      </a:r>
                      <a:r>
                        <a:rPr lang="en-GB" sz="1200" b="0" dirty="0" smtClean="0"/>
                        <a:t> </a:t>
                      </a:r>
                      <a:r>
                        <a:rPr lang="en-GB" sz="1200" b="0" dirty="0" err="1" smtClean="0"/>
                        <a:t>barata</a:t>
                      </a:r>
                      <a:r>
                        <a:rPr lang="en-GB" sz="1200" b="0" dirty="0" smtClean="0"/>
                        <a:t> </a:t>
                      </a:r>
                      <a:r>
                        <a:rPr lang="en-GB" sz="1200" b="0" dirty="0" err="1" smtClean="0"/>
                        <a:t>para</a:t>
                      </a:r>
                      <a:r>
                        <a:rPr lang="en-GB" sz="1200" b="0" dirty="0" smtClean="0"/>
                        <a:t> </a:t>
                      </a:r>
                      <a:r>
                        <a:rPr lang="en-GB" sz="1200" b="0" dirty="0" err="1" smtClean="0"/>
                        <a:t>proteger</a:t>
                      </a:r>
                      <a:r>
                        <a:rPr lang="en-GB" sz="1200" b="0" dirty="0" smtClean="0"/>
                        <a:t> a los </a:t>
                      </a:r>
                      <a:r>
                        <a:rPr lang="en-GB" sz="1200" b="0" dirty="0" err="1" smtClean="0"/>
                        <a:t>niños</a:t>
                      </a:r>
                      <a:r>
                        <a:rPr lang="en-GB" sz="1200" b="0" dirty="0" smtClean="0"/>
                        <a:t> del </a:t>
                      </a:r>
                      <a:r>
                        <a:rPr lang="en-GB" sz="1200" b="0" dirty="0" err="1" smtClean="0"/>
                        <a:t>tercer</a:t>
                      </a:r>
                      <a:r>
                        <a:rPr lang="en-GB" sz="1200" b="0" dirty="0" smtClean="0"/>
                        <a:t> </a:t>
                      </a:r>
                      <a:r>
                        <a:rPr lang="en-GB" sz="1200" b="0" dirty="0" err="1" smtClean="0"/>
                        <a:t>mundo</a:t>
                      </a:r>
                      <a:r>
                        <a:rPr lang="en-GB" sz="1200" b="0" dirty="0" smtClean="0"/>
                        <a:t>.”</a:t>
                      </a:r>
                    </a:p>
                  </a:txBody>
                  <a:tcPr/>
                </a:tc>
                <a:tc>
                  <a:txBody>
                    <a:bodyPr/>
                    <a:lstStyle/>
                    <a:p>
                      <a:r>
                        <a:rPr lang="en-GB" sz="1200" b="0" dirty="0" smtClean="0"/>
                        <a:t>Molly (Martha, Kate, </a:t>
                      </a:r>
                      <a:r>
                        <a:rPr lang="en-GB" sz="1200" b="0" dirty="0" err="1" smtClean="0"/>
                        <a:t>Sofie</a:t>
                      </a:r>
                      <a:r>
                        <a:rPr lang="en-GB" sz="1200" b="0" dirty="0" smtClean="0"/>
                        <a:t>)</a:t>
                      </a:r>
                      <a:endParaRPr lang="en-GB" sz="1200" b="0" dirty="0"/>
                    </a:p>
                  </a:txBody>
                  <a:tcPr/>
                </a:tc>
                <a:tc>
                  <a:txBody>
                    <a:bodyPr/>
                    <a:lstStyle/>
                    <a:p>
                      <a:r>
                        <a:rPr lang="en-GB" sz="1200" b="0" dirty="0" smtClean="0"/>
                        <a:t>Eddy (Freddie,</a:t>
                      </a:r>
                      <a:r>
                        <a:rPr lang="en-GB" sz="1200" b="0" baseline="0" dirty="0" smtClean="0"/>
                        <a:t> Eden, Maria)</a:t>
                      </a:r>
                      <a:endParaRPr lang="en-GB" sz="1200" b="0" dirty="0"/>
                    </a:p>
                  </a:txBody>
                  <a:tcPr/>
                </a:tc>
              </a:tr>
              <a:tr h="424047">
                <a:tc>
                  <a:txBody>
                    <a:bodyPr/>
                    <a:lstStyle/>
                    <a:p>
                      <a:r>
                        <a:rPr lang="en-GB" sz="1200" b="0" dirty="0" err="1" smtClean="0"/>
                        <a:t>Wk</a:t>
                      </a:r>
                      <a:r>
                        <a:rPr lang="en-GB" sz="1200" b="0" dirty="0" smtClean="0"/>
                        <a:t> 12</a:t>
                      </a:r>
                      <a:br>
                        <a:rPr lang="en-GB" sz="1200" b="0" dirty="0" smtClean="0"/>
                      </a:br>
                      <a:r>
                        <a:rPr lang="en-GB" sz="1200" b="0" dirty="0" smtClean="0"/>
                        <a:t>Thurs</a:t>
                      </a:r>
                      <a:r>
                        <a:rPr lang="en-GB" sz="1200" b="0" baseline="0" dirty="0" smtClean="0"/>
                        <a:t> 29 Mar</a:t>
                      </a:r>
                      <a:endParaRPr lang="en-GB" sz="1200" b="0" dirty="0"/>
                    </a:p>
                  </a:txBody>
                  <a:tcPr/>
                </a:tc>
                <a:tc>
                  <a:txBody>
                    <a:bodyPr/>
                    <a:lstStyle/>
                    <a:p>
                      <a:r>
                        <a:rPr lang="en-GB" sz="1200" b="0" dirty="0" smtClean="0"/>
                        <a:t>“Los </a:t>
                      </a:r>
                      <a:r>
                        <a:rPr lang="en-GB" sz="1200" b="0" dirty="0" err="1" smtClean="0"/>
                        <a:t>que</a:t>
                      </a:r>
                      <a:r>
                        <a:rPr lang="en-GB" sz="1200" b="0" dirty="0" smtClean="0"/>
                        <a:t> no </a:t>
                      </a:r>
                      <a:r>
                        <a:rPr lang="en-GB" sz="1200" b="0" dirty="0" err="1" smtClean="0"/>
                        <a:t>trabajan</a:t>
                      </a:r>
                      <a:r>
                        <a:rPr lang="en-GB" sz="1200" b="0" dirty="0" smtClean="0"/>
                        <a:t> no </a:t>
                      </a:r>
                      <a:r>
                        <a:rPr lang="en-GB" sz="1200" b="0" dirty="0" err="1" smtClean="0"/>
                        <a:t>merecen</a:t>
                      </a:r>
                      <a:r>
                        <a:rPr lang="en-GB" sz="1200" b="0" baseline="0" dirty="0" smtClean="0"/>
                        <a:t> </a:t>
                      </a:r>
                      <a:r>
                        <a:rPr lang="en-GB" sz="1200" b="0" baseline="0" dirty="0" err="1" smtClean="0"/>
                        <a:t>ayuda</a:t>
                      </a:r>
                      <a:r>
                        <a:rPr lang="en-GB" sz="1200" b="0" baseline="0" dirty="0" smtClean="0"/>
                        <a:t> del Estado.”</a:t>
                      </a:r>
                      <a:endParaRPr lang="en-GB" sz="1200" b="0" dirty="0"/>
                    </a:p>
                  </a:txBody>
                  <a:tcPr/>
                </a:tc>
                <a:tc>
                  <a:txBody>
                    <a:bodyPr/>
                    <a:lstStyle/>
                    <a:p>
                      <a:r>
                        <a:rPr lang="en-GB" sz="1200" b="0" dirty="0" smtClean="0"/>
                        <a:t>Eden (Maria, Freddie,</a:t>
                      </a:r>
                      <a:r>
                        <a:rPr lang="en-GB" sz="1200" b="0" baseline="0" dirty="0" smtClean="0"/>
                        <a:t> Molly)</a:t>
                      </a:r>
                      <a:endParaRPr lang="en-GB" sz="1200" b="0" dirty="0"/>
                    </a:p>
                  </a:txBody>
                  <a:tcPr/>
                </a:tc>
                <a:tc>
                  <a:txBody>
                    <a:bodyPr/>
                    <a:lstStyle/>
                    <a:p>
                      <a:r>
                        <a:rPr lang="en-GB" sz="1200" b="0" dirty="0" err="1" smtClean="0"/>
                        <a:t>Sofie</a:t>
                      </a:r>
                      <a:r>
                        <a:rPr lang="en-GB" sz="1200" b="0" dirty="0" smtClean="0"/>
                        <a:t> (Martha,</a:t>
                      </a:r>
                      <a:r>
                        <a:rPr lang="en-GB" sz="1200" b="0" baseline="0" dirty="0" smtClean="0"/>
                        <a:t> Eddy, Kate)</a:t>
                      </a:r>
                      <a:endParaRPr lang="en-GB" sz="1200" b="0" dirty="0"/>
                    </a:p>
                  </a:txBody>
                  <a:tcPr/>
                </a:tc>
              </a:tr>
              <a:tr h="424047">
                <a:tc>
                  <a:txBody>
                    <a:bodyPr/>
                    <a:lstStyle/>
                    <a:p>
                      <a:r>
                        <a:rPr lang="en-GB" sz="1200" b="0" dirty="0" err="1" smtClean="0"/>
                        <a:t>Wk</a:t>
                      </a:r>
                      <a:r>
                        <a:rPr lang="en-GB" sz="1200" b="0" baseline="0" dirty="0" smtClean="0"/>
                        <a:t> 1</a:t>
                      </a:r>
                      <a:br>
                        <a:rPr lang="en-GB" sz="1200" b="0" baseline="0" dirty="0" smtClean="0"/>
                      </a:br>
                      <a:r>
                        <a:rPr lang="en-GB" sz="1200" b="0" baseline="0" dirty="0" smtClean="0"/>
                        <a:t>Thurs 18 Apr</a:t>
                      </a:r>
                      <a:endParaRPr lang="en-GB" sz="1200" b="0" dirty="0"/>
                    </a:p>
                  </a:txBody>
                  <a:tcPr/>
                </a:tc>
                <a:tc>
                  <a:txBody>
                    <a:bodyPr/>
                    <a:lstStyle/>
                    <a:p>
                      <a:r>
                        <a:rPr lang="en-GB" sz="1200" b="0" dirty="0" smtClean="0"/>
                        <a:t>“La </a:t>
                      </a:r>
                      <a:r>
                        <a:rPr lang="en-GB" sz="1200" b="0" dirty="0" err="1" smtClean="0"/>
                        <a:t>descriminación</a:t>
                      </a:r>
                      <a:r>
                        <a:rPr lang="en-GB" sz="1200" b="0" dirty="0" smtClean="0"/>
                        <a:t> </a:t>
                      </a:r>
                      <a:r>
                        <a:rPr lang="en-GB" sz="1200" b="0" dirty="0" err="1" smtClean="0"/>
                        <a:t>laboral</a:t>
                      </a:r>
                      <a:r>
                        <a:rPr lang="en-GB" sz="1200" b="0" dirty="0" smtClean="0"/>
                        <a:t> </a:t>
                      </a:r>
                      <a:r>
                        <a:rPr lang="en-GB" sz="1200" b="0" dirty="0" err="1" smtClean="0"/>
                        <a:t>ya</a:t>
                      </a:r>
                      <a:r>
                        <a:rPr lang="en-GB" sz="1200" b="0" dirty="0" smtClean="0"/>
                        <a:t> no </a:t>
                      </a:r>
                      <a:r>
                        <a:rPr lang="en-GB" sz="1200" b="0" dirty="0" err="1" smtClean="0"/>
                        <a:t>existe</a:t>
                      </a:r>
                      <a:r>
                        <a:rPr lang="en-GB" sz="1200" b="0" dirty="0" smtClean="0"/>
                        <a:t>”.</a:t>
                      </a:r>
                      <a:endParaRPr lang="en-GB" sz="1200" b="0" dirty="0"/>
                    </a:p>
                  </a:txBody>
                  <a:tcPr/>
                </a:tc>
                <a:tc>
                  <a:txBody>
                    <a:bodyPr/>
                    <a:lstStyle/>
                    <a:p>
                      <a:r>
                        <a:rPr lang="en-GB" sz="1200" b="0" dirty="0" smtClean="0"/>
                        <a:t>Kate (</a:t>
                      </a:r>
                      <a:r>
                        <a:rPr lang="en-GB" sz="1200" b="0" dirty="0" err="1" smtClean="0"/>
                        <a:t>Sofie</a:t>
                      </a:r>
                      <a:r>
                        <a:rPr lang="en-GB" sz="1200" b="0" dirty="0" smtClean="0"/>
                        <a:t>, Eddy, Molly)</a:t>
                      </a:r>
                      <a:endParaRPr lang="en-GB" sz="1200" b="0" dirty="0"/>
                    </a:p>
                  </a:txBody>
                  <a:tcPr/>
                </a:tc>
                <a:tc>
                  <a:txBody>
                    <a:bodyPr/>
                    <a:lstStyle/>
                    <a:p>
                      <a:r>
                        <a:rPr lang="en-GB" sz="1200" b="0" dirty="0" smtClean="0"/>
                        <a:t>Martha (Eden, Maria, Freddie)</a:t>
                      </a:r>
                      <a:endParaRPr lang="en-GB" sz="1200" b="0" dirty="0"/>
                    </a:p>
                  </a:txBody>
                  <a:tcPr/>
                </a:tc>
              </a:tr>
            </a:tbl>
          </a:graphicData>
        </a:graphic>
      </p:graphicFrame>
    </p:spTree>
    <p:extLst>
      <p:ext uri="{BB962C8B-B14F-4D97-AF65-F5344CB8AC3E}">
        <p14:creationId xmlns:p14="http://schemas.microsoft.com/office/powerpoint/2010/main" val="33082539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04664"/>
            <a:ext cx="3429000"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 y="-531440"/>
            <a:ext cx="3810000" cy="2857500"/>
          </a:xfrm>
          <a:prstGeom prst="rect">
            <a:avLst/>
          </a:prstGeom>
        </p:spPr>
      </p:pic>
      <p:sp>
        <p:nvSpPr>
          <p:cNvPr id="7" name="Rectangle 6"/>
          <p:cNvSpPr/>
          <p:nvPr/>
        </p:nvSpPr>
        <p:spPr>
          <a:xfrm>
            <a:off x="247345" y="2338880"/>
            <a:ext cx="4756703" cy="1200329"/>
          </a:xfrm>
          <a:prstGeom prst="rect">
            <a:avLst/>
          </a:prstGeom>
        </p:spPr>
        <p:txBody>
          <a:bodyPr wrap="square">
            <a:spAutoFit/>
          </a:bodyPr>
          <a:lstStyle/>
          <a:p>
            <a:r>
              <a:rPr lang="es-ES" dirty="0" smtClean="0"/>
              <a:t>Un </a:t>
            </a:r>
            <a:r>
              <a:rPr lang="es-ES" b="1" dirty="0" smtClean="0"/>
              <a:t>debate</a:t>
            </a:r>
            <a:r>
              <a:rPr lang="es-ES" dirty="0" smtClean="0"/>
              <a:t> es una técnica, tradicionalmente de comunicación oral, que consiste en la discusión de opiniones antagónicas entre dos o más personas sobre un tema o problema.</a:t>
            </a:r>
            <a:endParaRPr lang="en-GB" dirty="0"/>
          </a:p>
        </p:txBody>
      </p:sp>
      <p:sp>
        <p:nvSpPr>
          <p:cNvPr id="8" name="Rectangle 7"/>
          <p:cNvSpPr/>
          <p:nvPr/>
        </p:nvSpPr>
        <p:spPr>
          <a:xfrm>
            <a:off x="504023" y="4397490"/>
            <a:ext cx="8289065" cy="1200329"/>
          </a:xfrm>
          <a:prstGeom prst="rect">
            <a:avLst/>
          </a:prstGeom>
        </p:spPr>
        <p:txBody>
          <a:bodyPr wrap="none">
            <a:spAutoFit/>
          </a:bodyPr>
          <a:lstStyle/>
          <a:p>
            <a:pPr algn="ctr"/>
            <a:r>
              <a:rPr lang="en-GB" sz="3600" b="1" baseline="0" dirty="0" err="1" smtClean="0"/>
              <a:t>Tema</a:t>
            </a:r>
            <a:r>
              <a:rPr lang="en-GB" sz="3600" b="1" baseline="0" dirty="0" smtClean="0"/>
              <a:t> del debate:</a:t>
            </a:r>
            <a:r>
              <a:rPr lang="en-GB" sz="3600" b="1" dirty="0" smtClean="0"/>
              <a:t>  </a:t>
            </a:r>
            <a:br>
              <a:rPr lang="en-GB" sz="3600" b="1" dirty="0" smtClean="0"/>
            </a:br>
            <a:r>
              <a:rPr lang="en-GB" sz="3600" b="1" baseline="0" dirty="0" smtClean="0"/>
              <a:t>“un </a:t>
            </a:r>
            <a:r>
              <a:rPr lang="en-GB" sz="3600" b="1" baseline="0" dirty="0" err="1" smtClean="0"/>
              <a:t>buen</a:t>
            </a:r>
            <a:r>
              <a:rPr lang="en-GB" sz="3600" b="1" baseline="0" dirty="0" smtClean="0"/>
              <a:t> </a:t>
            </a:r>
            <a:r>
              <a:rPr lang="en-GB" sz="3600" b="1" baseline="0" dirty="0" err="1" smtClean="0"/>
              <a:t>profesor</a:t>
            </a:r>
            <a:r>
              <a:rPr lang="en-GB" sz="3600" b="1" baseline="0" dirty="0" smtClean="0"/>
              <a:t> </a:t>
            </a:r>
            <a:r>
              <a:rPr lang="en-GB" sz="3600" b="1" baseline="0" dirty="0" err="1" smtClean="0"/>
              <a:t>es</a:t>
            </a:r>
            <a:r>
              <a:rPr lang="en-GB" sz="3600" b="1" baseline="0" dirty="0" smtClean="0"/>
              <a:t> un </a:t>
            </a:r>
            <a:r>
              <a:rPr lang="en-GB" sz="3600" b="1" baseline="0" dirty="0" err="1" smtClean="0"/>
              <a:t>profesor</a:t>
            </a:r>
            <a:r>
              <a:rPr lang="en-GB" sz="3600" b="1" baseline="0" dirty="0" smtClean="0"/>
              <a:t> </a:t>
            </a:r>
            <a:r>
              <a:rPr lang="en-GB" sz="3600" b="1" baseline="0" dirty="0" err="1" smtClean="0"/>
              <a:t>estricto</a:t>
            </a:r>
            <a:r>
              <a:rPr lang="en-GB" sz="3600" b="1" baseline="0" dirty="0" smtClean="0"/>
              <a:t>”</a:t>
            </a:r>
            <a:endParaRPr lang="en-GB" sz="3600" dirty="0"/>
          </a:p>
        </p:txBody>
      </p:sp>
    </p:spTree>
    <p:extLst>
      <p:ext uri="{BB962C8B-B14F-4D97-AF65-F5344CB8AC3E}">
        <p14:creationId xmlns:p14="http://schemas.microsoft.com/office/powerpoint/2010/main" val="30540131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00050" y="3501008"/>
            <a:ext cx="4953000" cy="769441"/>
          </a:xfrm>
          <a:prstGeom prst="rect">
            <a:avLst/>
          </a:prstGeom>
          <a:solidFill>
            <a:srgbClr val="FFFFCC"/>
          </a:solidFill>
          <a:ln>
            <a:noFill/>
          </a:ln>
          <a:effectLst/>
        </p:spPr>
        <p:txBody>
          <a:bodyPr>
            <a:spAutoFit/>
          </a:bodyPr>
          <a:lstStyle/>
          <a:p>
            <a:pPr algn="ctr">
              <a:spcBef>
                <a:spcPct val="50000"/>
              </a:spcBef>
            </a:pPr>
            <a:r>
              <a:rPr lang="en-GB" sz="4400" b="1">
                <a:solidFill>
                  <a:srgbClr val="002060"/>
                </a:solidFill>
                <a:latin typeface="Calibri" pitchFamily="34" charset="0"/>
                <a:cs typeface="Calibri" pitchFamily="34" charset="0"/>
              </a:rPr>
              <a:t>En mi </a:t>
            </a:r>
            <a:r>
              <a:rPr lang="en-GB" sz="4400" b="1" noProof="1">
                <a:solidFill>
                  <a:srgbClr val="002060"/>
                </a:solidFill>
                <a:latin typeface="Calibri" pitchFamily="34" charset="0"/>
                <a:cs typeface="Calibri" pitchFamily="34" charset="0"/>
              </a:rPr>
              <a:t>opinión</a:t>
            </a:r>
          </a:p>
        </p:txBody>
      </p:sp>
      <p:sp>
        <p:nvSpPr>
          <p:cNvPr id="2051" name="AutoShape 3"/>
          <p:cNvSpPr>
            <a:spLocks noChangeArrowheads="1"/>
          </p:cNvSpPr>
          <p:nvPr/>
        </p:nvSpPr>
        <p:spPr bwMode="auto">
          <a:xfrm>
            <a:off x="6019800" y="2636912"/>
            <a:ext cx="2895600" cy="1191794"/>
          </a:xfrm>
          <a:prstGeom prst="wedgeEllipseCallout">
            <a:avLst>
              <a:gd name="adj1" fmla="val -60963"/>
              <a:gd name="adj2" fmla="val -391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¡ni hablar!</a:t>
            </a:r>
          </a:p>
        </p:txBody>
      </p:sp>
      <p:sp>
        <p:nvSpPr>
          <p:cNvPr id="2053" name="AutoShape 5"/>
          <p:cNvSpPr>
            <a:spLocks noChangeArrowheads="1"/>
          </p:cNvSpPr>
          <p:nvPr/>
        </p:nvSpPr>
        <p:spPr bwMode="auto">
          <a:xfrm>
            <a:off x="3276600" y="548680"/>
            <a:ext cx="2438400" cy="1430153"/>
          </a:xfrm>
          <a:prstGeom prst="wedgeRoundRectCallout">
            <a:avLst>
              <a:gd name="adj1" fmla="val -27979"/>
              <a:gd name="adj2" fmla="val 93725"/>
              <a:gd name="adj3" fmla="val 166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Tienes toda la razón</a:t>
            </a:r>
          </a:p>
        </p:txBody>
      </p:sp>
      <p:sp>
        <p:nvSpPr>
          <p:cNvPr id="2054" name="AutoShape 6"/>
          <p:cNvSpPr>
            <a:spLocks noChangeArrowheads="1"/>
          </p:cNvSpPr>
          <p:nvPr/>
        </p:nvSpPr>
        <p:spPr bwMode="auto">
          <a:xfrm>
            <a:off x="381000" y="4941168"/>
            <a:ext cx="2819400" cy="1787691"/>
          </a:xfrm>
          <a:prstGeom prst="wedgeRoundRectCallout">
            <a:avLst>
              <a:gd name="adj1" fmla="val 38796"/>
              <a:gd name="adj2" fmla="val -69861"/>
              <a:gd name="adj3" fmla="val 166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Estoy totalmente de acuerdo</a:t>
            </a:r>
          </a:p>
        </p:txBody>
      </p:sp>
      <p:sp>
        <p:nvSpPr>
          <p:cNvPr id="2055" name="AutoShape 7"/>
          <p:cNvSpPr>
            <a:spLocks noChangeArrowheads="1"/>
          </p:cNvSpPr>
          <p:nvPr/>
        </p:nvSpPr>
        <p:spPr bwMode="auto">
          <a:xfrm>
            <a:off x="6038800" y="620688"/>
            <a:ext cx="2876600" cy="1787297"/>
          </a:xfrm>
          <a:prstGeom prst="wedgeEllipseCallout">
            <a:avLst>
              <a:gd name="adj1" fmla="val -61174"/>
              <a:gd name="adj2" fmla="val 52684"/>
            </a:avLst>
          </a:prstGeom>
          <a:solidFill>
            <a:srgbClr val="002060"/>
          </a:solidFill>
          <a:ln w="9525">
            <a:solidFill>
              <a:schemeClr val="tx1"/>
            </a:solidFill>
            <a:miter lim="800000"/>
            <a:headEnd/>
            <a:tailEnd/>
          </a:ln>
          <a:effectLst/>
        </p:spPr>
        <p:txBody>
          <a:bodyPr/>
          <a:lstStyle/>
          <a:p>
            <a:pPr algn="ctr"/>
            <a:r>
              <a:rPr lang="en-GB" sz="3200" dirty="0">
                <a:solidFill>
                  <a:srgbClr val="FFFFCC"/>
                </a:solidFill>
                <a:latin typeface="Calibri" pitchFamily="34" charset="0"/>
                <a:cs typeface="Calibri" pitchFamily="34" charset="0"/>
              </a:rPr>
              <a:t>p</a:t>
            </a:r>
            <a:r>
              <a:rPr lang="en-GB" sz="3200" noProof="1">
                <a:solidFill>
                  <a:srgbClr val="FFFFCC"/>
                </a:solidFill>
                <a:latin typeface="Calibri" pitchFamily="34" charset="0"/>
                <a:cs typeface="Calibri" pitchFamily="34" charset="0"/>
              </a:rPr>
              <a:t>ero no es </a:t>
            </a:r>
            <a:r>
              <a:rPr lang="en-GB" sz="3200" noProof="1" smtClean="0">
                <a:solidFill>
                  <a:srgbClr val="FFFFCC"/>
                </a:solidFill>
                <a:latin typeface="Calibri" pitchFamily="34" charset="0"/>
                <a:cs typeface="Calibri" pitchFamily="34" charset="0"/>
              </a:rPr>
              <a:t>verdad..</a:t>
            </a:r>
            <a:endParaRPr lang="en-GB" sz="3200" noProof="1">
              <a:solidFill>
                <a:srgbClr val="FFFFCC"/>
              </a:solidFill>
              <a:latin typeface="Calibri" pitchFamily="34" charset="0"/>
              <a:cs typeface="Calibri" pitchFamily="34" charset="0"/>
            </a:endParaRPr>
          </a:p>
        </p:txBody>
      </p:sp>
      <p:sp>
        <p:nvSpPr>
          <p:cNvPr id="2056" name="AutoShape 8"/>
          <p:cNvSpPr>
            <a:spLocks noChangeArrowheads="1"/>
          </p:cNvSpPr>
          <p:nvPr/>
        </p:nvSpPr>
        <p:spPr bwMode="auto">
          <a:xfrm>
            <a:off x="5715000" y="4159931"/>
            <a:ext cx="3124200" cy="1486273"/>
          </a:xfrm>
          <a:prstGeom prst="wedgeEllipseCallout">
            <a:avLst>
              <a:gd name="adj1" fmla="val -52589"/>
              <a:gd name="adj2" fmla="val -103884"/>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¡En absoluto!</a:t>
            </a:r>
          </a:p>
        </p:txBody>
      </p:sp>
      <p:sp>
        <p:nvSpPr>
          <p:cNvPr id="2057" name="AutoShape 9"/>
          <p:cNvSpPr>
            <a:spLocks noChangeArrowheads="1"/>
          </p:cNvSpPr>
          <p:nvPr/>
        </p:nvSpPr>
        <p:spPr bwMode="auto">
          <a:xfrm>
            <a:off x="381000" y="1802656"/>
            <a:ext cx="2762200" cy="1668512"/>
          </a:xfrm>
          <a:prstGeom prst="cloudCallout">
            <a:avLst>
              <a:gd name="adj1" fmla="val 68045"/>
              <a:gd name="adj2" fmla="val 41258"/>
            </a:avLst>
          </a:prstGeom>
          <a:solidFill>
            <a:srgbClr val="002060"/>
          </a:solidFill>
          <a:ln w="9525">
            <a:solidFill>
              <a:schemeClr val="tx1"/>
            </a:solidFill>
            <a:round/>
            <a:headEnd/>
            <a:tailEnd/>
          </a:ln>
          <a:effectLst/>
        </p:spPr>
        <p:txBody>
          <a:bodyPr anchor="ctr"/>
          <a:lstStyle/>
          <a:p>
            <a:pPr algn="ctr"/>
            <a:r>
              <a:rPr lang="en-GB" sz="2400" dirty="0" smtClean="0">
                <a:solidFill>
                  <a:srgbClr val="FFFFCC"/>
                </a:solidFill>
                <a:latin typeface="Calibri" pitchFamily="34" charset="0"/>
                <a:cs typeface="Calibri" pitchFamily="34" charset="0"/>
              </a:rPr>
              <a:t>Has </a:t>
            </a:r>
            <a:r>
              <a:rPr lang="en-GB" sz="2400" dirty="0" err="1" smtClean="0">
                <a:solidFill>
                  <a:srgbClr val="FFFFCC"/>
                </a:solidFill>
                <a:latin typeface="Calibri" pitchFamily="34" charset="0"/>
                <a:cs typeface="Calibri" pitchFamily="34" charset="0"/>
              </a:rPr>
              <a:t>dicho</a:t>
            </a:r>
            <a:r>
              <a:rPr lang="en-GB" sz="2400" dirty="0" smtClean="0">
                <a:solidFill>
                  <a:srgbClr val="FFFFCC"/>
                </a:solidFill>
                <a:latin typeface="Calibri" pitchFamily="34" charset="0"/>
                <a:cs typeface="Calibri" pitchFamily="34" charset="0"/>
              </a:rPr>
              <a:t> </a:t>
            </a:r>
            <a:r>
              <a:rPr lang="en-GB" sz="2400" dirty="0" err="1" smtClean="0">
                <a:solidFill>
                  <a:srgbClr val="FFFFCC"/>
                </a:solidFill>
                <a:latin typeface="Calibri" pitchFamily="34" charset="0"/>
                <a:cs typeface="Calibri" pitchFamily="34" charset="0"/>
              </a:rPr>
              <a:t>que</a:t>
            </a:r>
            <a:r>
              <a:rPr lang="en-GB" sz="2400" dirty="0" smtClean="0">
                <a:solidFill>
                  <a:srgbClr val="FFFFCC"/>
                </a:solidFill>
                <a:latin typeface="Calibri" pitchFamily="34" charset="0"/>
                <a:cs typeface="Calibri" pitchFamily="34" charset="0"/>
              </a:rPr>
              <a:t> ….</a:t>
            </a:r>
            <a:r>
              <a:rPr lang="en-GB" sz="2400" dirty="0" err="1" smtClean="0">
                <a:solidFill>
                  <a:srgbClr val="FFFFCC"/>
                </a:solidFill>
                <a:latin typeface="Calibri" pitchFamily="34" charset="0"/>
                <a:cs typeface="Calibri" pitchFamily="34" charset="0"/>
              </a:rPr>
              <a:t>pero</a:t>
            </a:r>
            <a:endParaRPr lang="en-GB" sz="2400" noProof="1">
              <a:solidFill>
                <a:srgbClr val="FFFFCC"/>
              </a:solidFill>
              <a:latin typeface="Calibri" pitchFamily="34" charset="0"/>
              <a:cs typeface="Calibri" pitchFamily="34" charset="0"/>
            </a:endParaRPr>
          </a:p>
        </p:txBody>
      </p:sp>
      <p:sp>
        <p:nvSpPr>
          <p:cNvPr id="2058" name="AutoShape 10"/>
          <p:cNvSpPr>
            <a:spLocks noChangeArrowheads="1"/>
          </p:cNvSpPr>
          <p:nvPr/>
        </p:nvSpPr>
        <p:spPr bwMode="auto">
          <a:xfrm>
            <a:off x="3543300" y="4903068"/>
            <a:ext cx="2743200" cy="1710680"/>
          </a:xfrm>
          <a:prstGeom prst="cloudCallout">
            <a:avLst>
              <a:gd name="adj1" fmla="val -51389"/>
              <a:gd name="adj2" fmla="val -61407"/>
            </a:avLst>
          </a:prstGeom>
          <a:solidFill>
            <a:srgbClr val="002060"/>
          </a:solidFill>
          <a:ln w="9525">
            <a:solidFill>
              <a:schemeClr val="tx1"/>
            </a:solidFill>
            <a:round/>
            <a:headEnd/>
            <a:tailEnd/>
          </a:ln>
          <a:effectLst/>
        </p:spPr>
        <p:txBody>
          <a:bodyPr/>
          <a:lstStyle/>
          <a:p>
            <a:pPr algn="ctr"/>
            <a:r>
              <a:rPr lang="en-GB" sz="3200" noProof="1">
                <a:solidFill>
                  <a:srgbClr val="FFFFCC"/>
                </a:solidFill>
                <a:latin typeface="Calibri" pitchFamily="34" charset="0"/>
                <a:cs typeface="Calibri" pitchFamily="34" charset="0"/>
              </a:rPr>
              <a:t>Bueno, depende</a:t>
            </a:r>
          </a:p>
        </p:txBody>
      </p:sp>
      <p:sp>
        <p:nvSpPr>
          <p:cNvPr id="10" name="AutoShape 5"/>
          <p:cNvSpPr>
            <a:spLocks noChangeArrowheads="1"/>
          </p:cNvSpPr>
          <p:nvPr/>
        </p:nvSpPr>
        <p:spPr bwMode="auto">
          <a:xfrm>
            <a:off x="179512" y="145539"/>
            <a:ext cx="2438400" cy="1430153"/>
          </a:xfrm>
          <a:prstGeom prst="wedgeRoundRectCallout">
            <a:avLst>
              <a:gd name="adj1" fmla="val 67348"/>
              <a:gd name="adj2" fmla="val 36361"/>
              <a:gd name="adj3" fmla="val 16667"/>
            </a:avLst>
          </a:prstGeom>
          <a:solidFill>
            <a:srgbClr val="002060"/>
          </a:solidFill>
          <a:ln w="9525">
            <a:solidFill>
              <a:schemeClr val="tx1"/>
            </a:solidFill>
            <a:miter lim="800000"/>
            <a:headEnd/>
            <a:tailEnd/>
          </a:ln>
          <a:effectLst/>
        </p:spPr>
        <p:txBody>
          <a:bodyPr/>
          <a:lstStyle/>
          <a:p>
            <a:pPr algn="ctr"/>
            <a:r>
              <a:rPr lang="en-GB" sz="2800" noProof="1" smtClean="0">
                <a:solidFill>
                  <a:srgbClr val="FFFFCC"/>
                </a:solidFill>
                <a:latin typeface="Calibri" pitchFamily="34" charset="0"/>
                <a:cs typeface="Calibri" pitchFamily="34" charset="0"/>
              </a:rPr>
              <a:t>Si te entiendo bien, piensas que..</a:t>
            </a:r>
            <a:endParaRPr lang="en-GB" sz="2800" noProof="1">
              <a:solidFill>
                <a:srgbClr val="FFFFCC"/>
              </a:solidFill>
              <a:latin typeface="Calibri" pitchFamily="34" charset="0"/>
              <a:cs typeface="Calibri" pitchFamily="34" charset="0"/>
            </a:endParaRPr>
          </a:p>
        </p:txBody>
      </p:sp>
    </p:spTree>
    <p:extLst>
      <p:ext uri="{BB962C8B-B14F-4D97-AF65-F5344CB8AC3E}">
        <p14:creationId xmlns:p14="http://schemas.microsoft.com/office/powerpoint/2010/main" val="24714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3" grpId="0" animBg="1" autoUpdateAnimBg="0"/>
      <p:bldP spid="2054" grpId="0" animBg="1" autoUpdateAnimBg="0"/>
      <p:bldP spid="2055" grpId="0" animBg="1" autoUpdateAnimBg="0"/>
      <p:bldP spid="2056" grpId="0" animBg="1" autoUpdateAnimBg="0"/>
      <p:bldP spid="2057" grpId="0" animBg="1" autoUpdateAnimBg="0"/>
      <p:bldP spid="2058" grpId="0" animBg="1" autoUpdateAnimBg="0"/>
      <p:bldP spid="1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57188" y="714375"/>
            <a:ext cx="8358187" cy="4954588"/>
          </a:xfrm>
          <a:prstGeom prst="rect">
            <a:avLst/>
          </a:prstGeom>
          <a:noFill/>
          <a:ln w="762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GB" sz="2800" b="1">
                <a:latin typeface="Calibri" pitchFamily="34" charset="0"/>
              </a:rPr>
              <a:t>Conclusions:</a:t>
            </a:r>
            <a:br>
              <a:rPr lang="en-GB" sz="2800" b="1">
                <a:latin typeface="Calibri" pitchFamily="34" charset="0"/>
              </a:rPr>
            </a:br>
            <a:r>
              <a:rPr lang="en-GB">
                <a:latin typeface="Calibri" pitchFamily="34" charset="0"/>
              </a:rPr>
              <a:t/>
            </a:r>
            <a:br>
              <a:rPr lang="en-GB">
                <a:latin typeface="Calibri" pitchFamily="34" charset="0"/>
              </a:rPr>
            </a:br>
            <a:r>
              <a:rPr lang="en-GB">
                <a:latin typeface="Calibri" pitchFamily="34" charset="0"/>
              </a:rPr>
              <a:t>Emerging from the analysis of our learner questionnaire data and analysis of learner responses to completing the different spontaneous talk tasks we prepared and trialled during this project is the notion that planned speaking implicates a different skills set from unplanned speaking; that both have an important place but that teachers should seek to exploit opportunities for spontaneous or unplanned target language talk as this has in our experience been a neglected aspect of pedagogy.  </a:t>
            </a:r>
            <a:br>
              <a:rPr lang="en-GB">
                <a:latin typeface="Calibri" pitchFamily="34" charset="0"/>
              </a:rPr>
            </a:br>
            <a:r>
              <a:rPr lang="en-GB">
                <a:latin typeface="Calibri" pitchFamily="34" charset="0"/>
              </a:rPr>
              <a:t/>
            </a:r>
            <a:br>
              <a:rPr lang="en-GB">
                <a:latin typeface="Calibri" pitchFamily="34" charset="0"/>
              </a:rPr>
            </a:br>
            <a:r>
              <a:rPr lang="en-GB">
                <a:latin typeface="Calibri" pitchFamily="34" charset="0"/>
              </a:rPr>
              <a:t>To encourage learners to approach spontaneous speaking in the classroom more effectively, it may be useful to stress certain skills that underpin unplanned spoken performance as distinct from others that are foregrounded in planned speaking activities.  </a:t>
            </a:r>
            <a:br>
              <a:rPr lang="en-GB">
                <a:latin typeface="Calibri" pitchFamily="34" charset="0"/>
              </a:rPr>
            </a:br>
            <a:r>
              <a:rPr lang="en-GB">
                <a:latin typeface="Calibri" pitchFamily="34" charset="0"/>
              </a:rPr>
              <a:t/>
            </a:r>
            <a:br>
              <a:rPr lang="en-GB">
                <a:latin typeface="Calibri" pitchFamily="34" charset="0"/>
              </a:rPr>
            </a:br>
            <a:r>
              <a:rPr lang="en-GB">
                <a:latin typeface="Calibri" pitchFamily="34" charset="0"/>
              </a:rPr>
              <a:t>A provisional list of strategies that may promote spontaneous interaction in the target language is on the next and final slide.</a:t>
            </a:r>
            <a:endParaRPr lang="en-US">
              <a:latin typeface="Calibri" pitchFamily="34" charset="0"/>
            </a:endParaRPr>
          </a:p>
        </p:txBody>
      </p:sp>
      <p:sp>
        <p:nvSpPr>
          <p:cNvPr id="2150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1508" name="Picture 3"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9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4741</Words>
  <Application>Microsoft Office PowerPoint</Application>
  <PresentationFormat>On-screen Show (4:3)</PresentationFormat>
  <Paragraphs>747</Paragraphs>
  <Slides>84</Slides>
  <Notes>53</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 empezar…</vt:lpstr>
      <vt:lpstr>PowerPoint Presentation</vt:lpstr>
      <vt:lpstr>¡Un poco de teatro!</vt:lpstr>
      <vt:lpstr>PowerPoint Presentation</vt:lpstr>
      <vt:lpstr>¡Un poco de teatro!</vt:lpstr>
      <vt:lpstr>PowerPoint Presentation</vt:lpstr>
      <vt:lpstr>¡Un poco de teatro!</vt:lpstr>
      <vt:lpstr>¡Un poco de teatro!</vt:lpstr>
      <vt:lpstr>¡Un poco de teatro!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Busca a la persona que / a quién…</vt:lpstr>
      <vt:lpstr>PowerPoint Presentation</vt:lpstr>
      <vt:lpstr>20 questions</vt:lpstr>
      <vt:lpstr>¿Piensas 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Mark Dawes</cp:lastModifiedBy>
  <cp:revision>63</cp:revision>
  <dcterms:created xsi:type="dcterms:W3CDTF">2011-09-19T16:08:59Z</dcterms:created>
  <dcterms:modified xsi:type="dcterms:W3CDTF">2012-02-06T18:56:38Z</dcterms:modified>
</cp:coreProperties>
</file>