
<file path=[Content_Types].xml><?xml version="1.0" encoding="utf-8"?>
<Types xmlns="http://schemas.openxmlformats.org/package/2006/content-types">
  <Default Extension="mp3" ContentType="audio/unknown"/>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7" r:id="rId2"/>
    <p:sldId id="258" r:id="rId3"/>
    <p:sldId id="259" r:id="rId4"/>
    <p:sldId id="260" r:id="rId5"/>
    <p:sldId id="261" r:id="rId6"/>
    <p:sldId id="262" r:id="rId7"/>
    <p:sldId id="263" r:id="rId8"/>
    <p:sldId id="264" r:id="rId9"/>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1657" autoAdjust="0"/>
  </p:normalViewPr>
  <p:slideViewPr>
    <p:cSldViewPr>
      <p:cViewPr varScale="1">
        <p:scale>
          <a:sx n="58" d="100"/>
          <a:sy n="58" d="100"/>
        </p:scale>
        <p:origin x="-314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360759E-0E3D-4ECE-8822-FB0EE894143E}" type="datetimeFigureOut">
              <a:rPr lang="fr-FR" smtClean="0"/>
              <a:t>11/01/2013</a:t>
            </a:fld>
            <a:endParaRPr lang="fr-F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0F29AA3-E709-4A18-85FD-AEAE9C87358B}" type="slidenum">
              <a:rPr lang="fr-FR" smtClean="0"/>
              <a:t>‹#›</a:t>
            </a:fld>
            <a:endParaRPr lang="fr-FR"/>
          </a:p>
        </p:txBody>
      </p:sp>
    </p:spTree>
    <p:extLst>
      <p:ext uri="{BB962C8B-B14F-4D97-AF65-F5344CB8AC3E}">
        <p14:creationId xmlns:p14="http://schemas.microsoft.com/office/powerpoint/2010/main" val="17762984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For our final session, we are going to focus on the other important</a:t>
            </a:r>
            <a:r>
              <a:rPr lang="en-GB" baseline="0" dirty="0" smtClean="0"/>
              <a:t> skill we identified this morning as having a role in our ability to speak, or converse.  We have to understand what we are hearing.  The skill of listening is therefore important in 50% of your GCSE grade.  It is obviously vital for the listening exam (worth 20%) but also for the speaking (30%).</a:t>
            </a:r>
            <a:br>
              <a:rPr lang="en-GB" baseline="0" dirty="0" smtClean="0"/>
            </a:br>
            <a:r>
              <a:rPr lang="en-GB" baseline="0" dirty="0" smtClean="0"/>
              <a:t/>
            </a:r>
            <a:br>
              <a:rPr lang="en-GB" baseline="0" dirty="0" smtClean="0"/>
            </a:br>
            <a:endParaRPr lang="fr-FR" dirty="0"/>
          </a:p>
        </p:txBody>
      </p:sp>
      <p:sp>
        <p:nvSpPr>
          <p:cNvPr id="4" name="Slide Number Placeholder 3"/>
          <p:cNvSpPr>
            <a:spLocks noGrp="1"/>
          </p:cNvSpPr>
          <p:nvPr>
            <p:ph type="sldNum" sz="quarter" idx="10"/>
          </p:nvPr>
        </p:nvSpPr>
        <p:spPr/>
        <p:txBody>
          <a:bodyPr/>
          <a:lstStyle/>
          <a:p>
            <a:fld id="{29B6A9CD-B34F-42C7-8B4C-6F9722CF4B56}" type="slidenum">
              <a:rPr lang="fr-FR" smtClean="0"/>
              <a:t>1</a:t>
            </a:fld>
            <a:endParaRPr lang="fr-FR"/>
          </a:p>
        </p:txBody>
      </p:sp>
    </p:spTree>
    <p:extLst>
      <p:ext uri="{BB962C8B-B14F-4D97-AF65-F5344CB8AC3E}">
        <p14:creationId xmlns:p14="http://schemas.microsoft.com/office/powerpoint/2010/main" val="38795677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Read these in this order:</a:t>
            </a:r>
            <a:br>
              <a:rPr lang="en-GB" dirty="0" smtClean="0"/>
            </a:br>
            <a:r>
              <a:rPr lang="en-GB" dirty="0" smtClean="0"/>
              <a:t>1.  </a:t>
            </a:r>
            <a:r>
              <a:rPr lang="en-GB" dirty="0" err="1" smtClean="0"/>
              <a:t>Vamos</a:t>
            </a:r>
            <a:r>
              <a:rPr lang="en-GB" dirty="0" smtClean="0"/>
              <a:t> a </a:t>
            </a:r>
            <a:r>
              <a:rPr lang="en-GB" dirty="0" err="1" smtClean="0"/>
              <a:t>ir</a:t>
            </a:r>
            <a:r>
              <a:rPr lang="en-GB" dirty="0" smtClean="0"/>
              <a:t> de </a:t>
            </a:r>
            <a:r>
              <a:rPr lang="en-GB" dirty="0" err="1" smtClean="0"/>
              <a:t>vacaciones</a:t>
            </a:r>
            <a:r>
              <a:rPr lang="en-GB" dirty="0" smtClean="0"/>
              <a:t/>
            </a:r>
            <a:br>
              <a:rPr lang="en-GB" dirty="0" smtClean="0"/>
            </a:br>
            <a:r>
              <a:rPr lang="en-GB" dirty="0" smtClean="0"/>
              <a:t>2.  </a:t>
            </a:r>
            <a:r>
              <a:rPr lang="en-GB" dirty="0" err="1" smtClean="0"/>
              <a:t>Puedo</a:t>
            </a:r>
            <a:r>
              <a:rPr lang="en-GB" dirty="0" smtClean="0"/>
              <a:t> </a:t>
            </a:r>
            <a:r>
              <a:rPr lang="en-GB" dirty="0" err="1" smtClean="0"/>
              <a:t>ir</a:t>
            </a:r>
            <a:r>
              <a:rPr lang="en-GB" dirty="0" smtClean="0"/>
              <a:t> de </a:t>
            </a:r>
            <a:r>
              <a:rPr lang="en-GB" dirty="0" err="1" smtClean="0"/>
              <a:t>vacaciones</a:t>
            </a:r>
            <a:r>
              <a:rPr lang="en-GB" dirty="0" smtClean="0"/>
              <a:t>.</a:t>
            </a:r>
            <a:br>
              <a:rPr lang="en-GB" dirty="0" smtClean="0"/>
            </a:br>
            <a:r>
              <a:rPr lang="en-GB" dirty="0" smtClean="0"/>
              <a:t>3.  </a:t>
            </a:r>
            <a:r>
              <a:rPr lang="en-GB" dirty="0" err="1" smtClean="0"/>
              <a:t>Voy</a:t>
            </a:r>
            <a:r>
              <a:rPr lang="en-GB" dirty="0" smtClean="0"/>
              <a:t> a </a:t>
            </a:r>
            <a:r>
              <a:rPr lang="en-GB" dirty="0" err="1" smtClean="0"/>
              <a:t>ir</a:t>
            </a:r>
            <a:r>
              <a:rPr lang="en-GB" dirty="0" smtClean="0"/>
              <a:t> de </a:t>
            </a:r>
            <a:r>
              <a:rPr lang="en-GB" dirty="0" err="1" smtClean="0"/>
              <a:t>vacaciones</a:t>
            </a:r>
            <a:r>
              <a:rPr lang="en-GB" dirty="0" smtClean="0"/>
              <a:t/>
            </a:r>
            <a:br>
              <a:rPr lang="en-GB" dirty="0" smtClean="0"/>
            </a:br>
            <a:r>
              <a:rPr lang="en-GB" baseline="0" dirty="0" smtClean="0"/>
              <a:t>4.  Lo </a:t>
            </a:r>
            <a:r>
              <a:rPr lang="en-GB" baseline="0" dirty="0" err="1" smtClean="0"/>
              <a:t>mejor</a:t>
            </a:r>
            <a:r>
              <a:rPr lang="en-GB" baseline="0" dirty="0" smtClean="0"/>
              <a:t> </a:t>
            </a:r>
            <a:r>
              <a:rPr lang="en-GB" baseline="0" dirty="0" err="1" smtClean="0"/>
              <a:t>será</a:t>
            </a:r>
            <a:r>
              <a:rPr lang="en-GB" baseline="0" dirty="0" smtClean="0"/>
              <a:t> </a:t>
            </a:r>
            <a:r>
              <a:rPr lang="en-GB" baseline="0" dirty="0" err="1" smtClean="0"/>
              <a:t>ir</a:t>
            </a:r>
            <a:r>
              <a:rPr lang="en-GB" baseline="0" dirty="0" smtClean="0"/>
              <a:t> de </a:t>
            </a:r>
            <a:r>
              <a:rPr lang="en-GB" baseline="0" dirty="0" err="1" smtClean="0"/>
              <a:t>vacaciones</a:t>
            </a:r>
            <a:r>
              <a:rPr lang="en-GB" baseline="0" dirty="0" smtClean="0"/>
              <a:t>.</a:t>
            </a:r>
            <a:br>
              <a:rPr lang="en-GB" baseline="0" dirty="0" smtClean="0"/>
            </a:br>
            <a:r>
              <a:rPr lang="en-GB" baseline="0" dirty="0" smtClean="0"/>
              <a:t>5.  </a:t>
            </a:r>
            <a:r>
              <a:rPr lang="en-GB" baseline="0" dirty="0" err="1" smtClean="0"/>
              <a:t>Quiero</a:t>
            </a:r>
            <a:r>
              <a:rPr lang="en-GB" baseline="0" dirty="0" smtClean="0"/>
              <a:t> </a:t>
            </a:r>
            <a:r>
              <a:rPr lang="en-GB" baseline="0" dirty="0" err="1" smtClean="0"/>
              <a:t>ir</a:t>
            </a:r>
            <a:r>
              <a:rPr lang="en-GB" baseline="0" dirty="0" smtClean="0"/>
              <a:t> de </a:t>
            </a:r>
            <a:r>
              <a:rPr lang="en-GB" baseline="0" dirty="0" err="1" smtClean="0"/>
              <a:t>vacaciones</a:t>
            </a:r>
            <a:r>
              <a:rPr lang="en-GB" baseline="0" dirty="0" smtClean="0"/>
              <a:t>.</a:t>
            </a:r>
            <a:br>
              <a:rPr lang="en-GB" baseline="0" dirty="0" smtClean="0"/>
            </a:br>
            <a:r>
              <a:rPr lang="en-GB" baseline="0" dirty="0" smtClean="0"/>
              <a:t>6.  Me </a:t>
            </a:r>
            <a:r>
              <a:rPr lang="en-GB" baseline="0" dirty="0" err="1" smtClean="0"/>
              <a:t>gustaría</a:t>
            </a:r>
            <a:r>
              <a:rPr lang="en-GB" baseline="0" dirty="0" smtClean="0"/>
              <a:t> </a:t>
            </a:r>
            <a:r>
              <a:rPr lang="en-GB" baseline="0" dirty="0" err="1" smtClean="0"/>
              <a:t>ir</a:t>
            </a:r>
            <a:r>
              <a:rPr lang="en-GB" baseline="0" dirty="0" smtClean="0"/>
              <a:t> de </a:t>
            </a:r>
            <a:r>
              <a:rPr lang="en-GB" baseline="0" dirty="0" err="1" smtClean="0"/>
              <a:t>vacaciones</a:t>
            </a:r>
            <a:r>
              <a:rPr lang="en-GB" baseline="0" dirty="0" smtClean="0"/>
              <a:t>.</a:t>
            </a:r>
            <a:br>
              <a:rPr lang="en-GB" baseline="0" dirty="0" smtClean="0"/>
            </a:br>
            <a:r>
              <a:rPr lang="en-GB" baseline="0" dirty="0" smtClean="0"/>
              <a:t>7.  </a:t>
            </a:r>
            <a:r>
              <a:rPr lang="en-GB" baseline="0" dirty="0" err="1" smtClean="0"/>
              <a:t>Tengo</a:t>
            </a:r>
            <a:r>
              <a:rPr lang="en-GB" baseline="0" dirty="0" smtClean="0"/>
              <a:t> la </a:t>
            </a:r>
            <a:r>
              <a:rPr lang="en-GB" baseline="0" dirty="0" err="1" smtClean="0"/>
              <a:t>intención</a:t>
            </a:r>
            <a:r>
              <a:rPr lang="en-GB" baseline="0" dirty="0" smtClean="0"/>
              <a:t> de </a:t>
            </a:r>
            <a:r>
              <a:rPr lang="en-GB" baseline="0" dirty="0" err="1" smtClean="0"/>
              <a:t>ir</a:t>
            </a:r>
            <a:r>
              <a:rPr lang="en-GB" baseline="0" dirty="0" smtClean="0"/>
              <a:t> de </a:t>
            </a:r>
            <a:r>
              <a:rPr lang="en-GB" baseline="0" dirty="0" err="1" smtClean="0"/>
              <a:t>vacaciones</a:t>
            </a:r>
            <a:r>
              <a:rPr lang="en-GB" baseline="0" dirty="0" smtClean="0"/>
              <a:t>.</a:t>
            </a:r>
            <a:br>
              <a:rPr lang="en-GB" baseline="0" dirty="0" smtClean="0"/>
            </a:br>
            <a:r>
              <a:rPr lang="en-GB" baseline="0" dirty="0" smtClean="0"/>
              <a:t>8.  </a:t>
            </a:r>
            <a:r>
              <a:rPr lang="en-GB" baseline="0" dirty="0" err="1" smtClean="0"/>
              <a:t>Espero</a:t>
            </a:r>
            <a:r>
              <a:rPr lang="en-GB" baseline="0" dirty="0" smtClean="0"/>
              <a:t> </a:t>
            </a:r>
            <a:r>
              <a:rPr lang="en-GB" baseline="0" dirty="0" err="1" smtClean="0"/>
              <a:t>ir</a:t>
            </a:r>
            <a:r>
              <a:rPr lang="en-GB" baseline="0" dirty="0" smtClean="0"/>
              <a:t> de </a:t>
            </a:r>
            <a:r>
              <a:rPr lang="en-GB" baseline="0" dirty="0" err="1" smtClean="0"/>
              <a:t>vacaciones</a:t>
            </a:r>
            <a:r>
              <a:rPr lang="en-GB" baseline="0" dirty="0" smtClean="0"/>
              <a:t>.</a:t>
            </a:r>
            <a:br>
              <a:rPr lang="en-GB" baseline="0" dirty="0" smtClean="0"/>
            </a:br>
            <a:r>
              <a:rPr lang="en-GB" baseline="0" dirty="0" smtClean="0"/>
              <a:t>9.  </a:t>
            </a:r>
            <a:r>
              <a:rPr lang="en-GB" baseline="0" dirty="0" err="1" smtClean="0"/>
              <a:t>Tengo</a:t>
            </a:r>
            <a:r>
              <a:rPr lang="en-GB" baseline="0" dirty="0" smtClean="0"/>
              <a:t> que </a:t>
            </a:r>
            <a:r>
              <a:rPr lang="en-GB" baseline="0" dirty="0" err="1" smtClean="0"/>
              <a:t>ir</a:t>
            </a:r>
            <a:r>
              <a:rPr lang="en-GB" baseline="0" dirty="0" smtClean="0"/>
              <a:t> de </a:t>
            </a:r>
            <a:r>
              <a:rPr lang="en-GB" baseline="0" dirty="0" err="1" smtClean="0"/>
              <a:t>vacaciones</a:t>
            </a:r>
            <a:r>
              <a:rPr lang="en-GB" baseline="0" dirty="0" smtClean="0"/>
              <a:t>.</a:t>
            </a:r>
            <a:endParaRPr lang="fr-FR" dirty="0"/>
          </a:p>
        </p:txBody>
      </p:sp>
      <p:sp>
        <p:nvSpPr>
          <p:cNvPr id="4" name="Slide Number Placeholder 3"/>
          <p:cNvSpPr>
            <a:spLocks noGrp="1"/>
          </p:cNvSpPr>
          <p:nvPr>
            <p:ph type="sldNum" sz="quarter" idx="10"/>
          </p:nvPr>
        </p:nvSpPr>
        <p:spPr/>
        <p:txBody>
          <a:bodyPr/>
          <a:lstStyle/>
          <a:p>
            <a:fld id="{22C204EB-5000-4179-B6AE-9000FA957961}" type="slidenum">
              <a:rPr lang="fr-FR" smtClean="0"/>
              <a:t>3</a:t>
            </a:fld>
            <a:endParaRPr lang="fr-FR"/>
          </a:p>
        </p:txBody>
      </p:sp>
    </p:spTree>
    <p:extLst>
      <p:ext uri="{BB962C8B-B14F-4D97-AF65-F5344CB8AC3E}">
        <p14:creationId xmlns:p14="http://schemas.microsoft.com/office/powerpoint/2010/main" val="40574610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Read these in this order:</a:t>
            </a:r>
            <a:br>
              <a:rPr lang="en-GB" dirty="0" smtClean="0"/>
            </a:br>
            <a:r>
              <a:rPr lang="en-GB" dirty="0" smtClean="0"/>
              <a:t>1.  </a:t>
            </a:r>
            <a:r>
              <a:rPr lang="en-GB" dirty="0" err="1" smtClean="0"/>
              <a:t>Vamos</a:t>
            </a:r>
            <a:r>
              <a:rPr lang="en-GB" dirty="0" smtClean="0"/>
              <a:t> a </a:t>
            </a:r>
            <a:r>
              <a:rPr lang="en-GB" dirty="0" err="1" smtClean="0"/>
              <a:t>ir</a:t>
            </a:r>
            <a:r>
              <a:rPr lang="en-GB" dirty="0" smtClean="0"/>
              <a:t> de </a:t>
            </a:r>
            <a:r>
              <a:rPr lang="en-GB" dirty="0" err="1" smtClean="0"/>
              <a:t>vacaciones</a:t>
            </a:r>
            <a:r>
              <a:rPr lang="en-GB" dirty="0" smtClean="0"/>
              <a:t/>
            </a:r>
            <a:br>
              <a:rPr lang="en-GB" dirty="0" smtClean="0"/>
            </a:br>
            <a:r>
              <a:rPr lang="en-GB" dirty="0" smtClean="0"/>
              <a:t>2.  </a:t>
            </a:r>
            <a:r>
              <a:rPr lang="en-GB" dirty="0" err="1" smtClean="0"/>
              <a:t>Puedo</a:t>
            </a:r>
            <a:r>
              <a:rPr lang="en-GB" dirty="0" smtClean="0"/>
              <a:t> </a:t>
            </a:r>
            <a:r>
              <a:rPr lang="en-GB" dirty="0" err="1" smtClean="0"/>
              <a:t>ir</a:t>
            </a:r>
            <a:r>
              <a:rPr lang="en-GB" dirty="0" smtClean="0"/>
              <a:t> de </a:t>
            </a:r>
            <a:r>
              <a:rPr lang="en-GB" dirty="0" err="1" smtClean="0"/>
              <a:t>vacaciones</a:t>
            </a:r>
            <a:r>
              <a:rPr lang="en-GB" dirty="0" smtClean="0"/>
              <a:t>.</a:t>
            </a:r>
            <a:br>
              <a:rPr lang="en-GB" dirty="0" smtClean="0"/>
            </a:br>
            <a:r>
              <a:rPr lang="en-GB" dirty="0" smtClean="0"/>
              <a:t>3.  </a:t>
            </a:r>
            <a:r>
              <a:rPr lang="en-GB" dirty="0" err="1" smtClean="0"/>
              <a:t>Voy</a:t>
            </a:r>
            <a:r>
              <a:rPr lang="en-GB" dirty="0" smtClean="0"/>
              <a:t> a </a:t>
            </a:r>
            <a:r>
              <a:rPr lang="en-GB" dirty="0" err="1" smtClean="0"/>
              <a:t>ir</a:t>
            </a:r>
            <a:r>
              <a:rPr lang="en-GB" dirty="0" smtClean="0"/>
              <a:t> de </a:t>
            </a:r>
            <a:r>
              <a:rPr lang="en-GB" dirty="0" err="1" smtClean="0"/>
              <a:t>vacaciones</a:t>
            </a:r>
            <a:r>
              <a:rPr lang="en-GB" dirty="0" smtClean="0"/>
              <a:t/>
            </a:r>
            <a:br>
              <a:rPr lang="en-GB" dirty="0" smtClean="0"/>
            </a:br>
            <a:r>
              <a:rPr lang="en-GB" baseline="0" dirty="0" smtClean="0"/>
              <a:t>4.  Lo </a:t>
            </a:r>
            <a:r>
              <a:rPr lang="en-GB" baseline="0" dirty="0" err="1" smtClean="0"/>
              <a:t>mejor</a:t>
            </a:r>
            <a:r>
              <a:rPr lang="en-GB" baseline="0" dirty="0" smtClean="0"/>
              <a:t> </a:t>
            </a:r>
            <a:r>
              <a:rPr lang="en-GB" baseline="0" dirty="0" err="1" smtClean="0"/>
              <a:t>será</a:t>
            </a:r>
            <a:r>
              <a:rPr lang="en-GB" baseline="0" dirty="0" smtClean="0"/>
              <a:t> </a:t>
            </a:r>
            <a:r>
              <a:rPr lang="en-GB" baseline="0" dirty="0" err="1" smtClean="0"/>
              <a:t>ir</a:t>
            </a:r>
            <a:r>
              <a:rPr lang="en-GB" baseline="0" dirty="0" smtClean="0"/>
              <a:t> de </a:t>
            </a:r>
            <a:r>
              <a:rPr lang="en-GB" baseline="0" dirty="0" err="1" smtClean="0"/>
              <a:t>vacaciones</a:t>
            </a:r>
            <a:r>
              <a:rPr lang="en-GB" baseline="0" dirty="0" smtClean="0"/>
              <a:t>.</a:t>
            </a:r>
            <a:br>
              <a:rPr lang="en-GB" baseline="0" dirty="0" smtClean="0"/>
            </a:br>
            <a:r>
              <a:rPr lang="en-GB" baseline="0" dirty="0" smtClean="0"/>
              <a:t>5.  </a:t>
            </a:r>
            <a:r>
              <a:rPr lang="en-GB" baseline="0" dirty="0" err="1" smtClean="0"/>
              <a:t>Quiero</a:t>
            </a:r>
            <a:r>
              <a:rPr lang="en-GB" baseline="0" dirty="0" smtClean="0"/>
              <a:t> </a:t>
            </a:r>
            <a:r>
              <a:rPr lang="en-GB" baseline="0" dirty="0" err="1" smtClean="0"/>
              <a:t>ir</a:t>
            </a:r>
            <a:r>
              <a:rPr lang="en-GB" baseline="0" dirty="0" smtClean="0"/>
              <a:t> de </a:t>
            </a:r>
            <a:r>
              <a:rPr lang="en-GB" baseline="0" dirty="0" err="1" smtClean="0"/>
              <a:t>vacaciones</a:t>
            </a:r>
            <a:r>
              <a:rPr lang="en-GB" baseline="0" dirty="0" smtClean="0"/>
              <a:t>.</a:t>
            </a:r>
            <a:br>
              <a:rPr lang="en-GB" baseline="0" dirty="0" smtClean="0"/>
            </a:br>
            <a:r>
              <a:rPr lang="en-GB" baseline="0" dirty="0" smtClean="0"/>
              <a:t>6.  Me </a:t>
            </a:r>
            <a:r>
              <a:rPr lang="en-GB" baseline="0" dirty="0" err="1" smtClean="0"/>
              <a:t>gustaría</a:t>
            </a:r>
            <a:r>
              <a:rPr lang="en-GB" baseline="0" dirty="0" smtClean="0"/>
              <a:t> </a:t>
            </a:r>
            <a:r>
              <a:rPr lang="en-GB" baseline="0" dirty="0" err="1" smtClean="0"/>
              <a:t>ir</a:t>
            </a:r>
            <a:r>
              <a:rPr lang="en-GB" baseline="0" dirty="0" smtClean="0"/>
              <a:t> de </a:t>
            </a:r>
            <a:r>
              <a:rPr lang="en-GB" baseline="0" dirty="0" err="1" smtClean="0"/>
              <a:t>vacaciones</a:t>
            </a:r>
            <a:r>
              <a:rPr lang="en-GB" baseline="0" dirty="0" smtClean="0"/>
              <a:t>.</a:t>
            </a:r>
            <a:br>
              <a:rPr lang="en-GB" baseline="0" dirty="0" smtClean="0"/>
            </a:br>
            <a:r>
              <a:rPr lang="en-GB" baseline="0" dirty="0" smtClean="0"/>
              <a:t>7.  </a:t>
            </a:r>
            <a:r>
              <a:rPr lang="en-GB" baseline="0" dirty="0" err="1" smtClean="0"/>
              <a:t>Tengo</a:t>
            </a:r>
            <a:r>
              <a:rPr lang="en-GB" baseline="0" dirty="0" smtClean="0"/>
              <a:t> la </a:t>
            </a:r>
            <a:r>
              <a:rPr lang="en-GB" baseline="0" dirty="0" err="1" smtClean="0"/>
              <a:t>intención</a:t>
            </a:r>
            <a:r>
              <a:rPr lang="en-GB" baseline="0" dirty="0" smtClean="0"/>
              <a:t> de </a:t>
            </a:r>
            <a:r>
              <a:rPr lang="en-GB" baseline="0" dirty="0" err="1" smtClean="0"/>
              <a:t>ir</a:t>
            </a:r>
            <a:r>
              <a:rPr lang="en-GB" baseline="0" dirty="0" smtClean="0"/>
              <a:t> de </a:t>
            </a:r>
            <a:r>
              <a:rPr lang="en-GB" baseline="0" dirty="0" err="1" smtClean="0"/>
              <a:t>vacaciones</a:t>
            </a:r>
            <a:r>
              <a:rPr lang="en-GB" baseline="0" dirty="0" smtClean="0"/>
              <a:t>.</a:t>
            </a:r>
            <a:br>
              <a:rPr lang="en-GB" baseline="0" dirty="0" smtClean="0"/>
            </a:br>
            <a:r>
              <a:rPr lang="en-GB" baseline="0" dirty="0" smtClean="0"/>
              <a:t>8.  </a:t>
            </a:r>
            <a:r>
              <a:rPr lang="en-GB" baseline="0" dirty="0" err="1" smtClean="0"/>
              <a:t>Espero</a:t>
            </a:r>
            <a:r>
              <a:rPr lang="en-GB" baseline="0" dirty="0" smtClean="0"/>
              <a:t> </a:t>
            </a:r>
            <a:r>
              <a:rPr lang="en-GB" baseline="0" dirty="0" err="1" smtClean="0"/>
              <a:t>ir</a:t>
            </a:r>
            <a:r>
              <a:rPr lang="en-GB" baseline="0" dirty="0" smtClean="0"/>
              <a:t> de </a:t>
            </a:r>
            <a:r>
              <a:rPr lang="en-GB" baseline="0" dirty="0" err="1" smtClean="0"/>
              <a:t>vacaciones</a:t>
            </a:r>
            <a:r>
              <a:rPr lang="en-GB" baseline="0" dirty="0" smtClean="0"/>
              <a:t>.</a:t>
            </a:r>
            <a:br>
              <a:rPr lang="en-GB" baseline="0" dirty="0" smtClean="0"/>
            </a:br>
            <a:r>
              <a:rPr lang="en-GB" baseline="0" dirty="0" smtClean="0"/>
              <a:t>9.  </a:t>
            </a:r>
            <a:r>
              <a:rPr lang="en-GB" baseline="0" dirty="0" err="1" smtClean="0"/>
              <a:t>Tengo</a:t>
            </a:r>
            <a:r>
              <a:rPr lang="en-GB" baseline="0" dirty="0" smtClean="0"/>
              <a:t> que </a:t>
            </a:r>
            <a:r>
              <a:rPr lang="en-GB" baseline="0" dirty="0" err="1" smtClean="0"/>
              <a:t>ir</a:t>
            </a:r>
            <a:r>
              <a:rPr lang="en-GB" baseline="0" dirty="0" smtClean="0"/>
              <a:t> de </a:t>
            </a:r>
            <a:r>
              <a:rPr lang="en-GB" baseline="0" dirty="0" err="1" smtClean="0"/>
              <a:t>vacaciones</a:t>
            </a:r>
            <a:r>
              <a:rPr lang="en-GB" baseline="0" dirty="0" smtClean="0"/>
              <a:t>.</a:t>
            </a:r>
            <a:endParaRPr lang="fr-FR" dirty="0"/>
          </a:p>
        </p:txBody>
      </p:sp>
      <p:sp>
        <p:nvSpPr>
          <p:cNvPr id="4" name="Slide Number Placeholder 3"/>
          <p:cNvSpPr>
            <a:spLocks noGrp="1"/>
          </p:cNvSpPr>
          <p:nvPr>
            <p:ph type="sldNum" sz="quarter" idx="10"/>
          </p:nvPr>
        </p:nvSpPr>
        <p:spPr/>
        <p:txBody>
          <a:bodyPr/>
          <a:lstStyle/>
          <a:p>
            <a:fld id="{22C204EB-5000-4179-B6AE-9000FA957961}" type="slidenum">
              <a:rPr lang="fr-FR" smtClean="0"/>
              <a:t>4</a:t>
            </a:fld>
            <a:endParaRPr lang="fr-FR"/>
          </a:p>
        </p:txBody>
      </p:sp>
    </p:spTree>
    <p:extLst>
      <p:ext uri="{BB962C8B-B14F-4D97-AF65-F5344CB8AC3E}">
        <p14:creationId xmlns:p14="http://schemas.microsoft.com/office/powerpoint/2010/main" val="40574610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Many of the most common words in Spanish are adverbs (e.g. </a:t>
            </a:r>
            <a:r>
              <a:rPr lang="en-GB" sz="1200" i="1" kern="1200" dirty="0" err="1" smtClean="0">
                <a:solidFill>
                  <a:schemeClr val="tx1"/>
                </a:solidFill>
                <a:effectLst/>
                <a:latin typeface="+mn-lt"/>
                <a:ea typeface="+mn-ea"/>
                <a:cs typeface="+mn-cs"/>
              </a:rPr>
              <a:t>después</a:t>
            </a:r>
            <a:r>
              <a:rPr lang="en-GB" sz="1200" kern="1200" dirty="0" smtClean="0">
                <a:solidFill>
                  <a:schemeClr val="tx1"/>
                </a:solidFill>
                <a:effectLst/>
                <a:latin typeface="+mn-lt"/>
                <a:ea typeface="+mn-ea"/>
                <a:cs typeface="+mn-cs"/>
              </a:rPr>
              <a:t>), prepositions (e.g</a:t>
            </a:r>
            <a:r>
              <a:rPr lang="en-GB" sz="1200" i="1" kern="1200" dirty="0" smtClean="0">
                <a:solidFill>
                  <a:schemeClr val="tx1"/>
                </a:solidFill>
                <a:effectLst/>
                <a:latin typeface="+mn-lt"/>
                <a:ea typeface="+mn-ea"/>
                <a:cs typeface="+mn-cs"/>
              </a:rPr>
              <a:t>. con</a:t>
            </a:r>
            <a:r>
              <a:rPr lang="en-GB" sz="1200" kern="1200" dirty="0" smtClean="0">
                <a:solidFill>
                  <a:schemeClr val="tx1"/>
                </a:solidFill>
                <a:effectLst/>
                <a:latin typeface="+mn-lt"/>
                <a:ea typeface="+mn-ea"/>
                <a:cs typeface="+mn-cs"/>
              </a:rPr>
              <a:t>) or conjunctions (e.g. </a:t>
            </a:r>
            <a:r>
              <a:rPr lang="en-GB" sz="1200" i="1" kern="1200" dirty="0" err="1" smtClean="0">
                <a:solidFill>
                  <a:schemeClr val="tx1"/>
                </a:solidFill>
                <a:effectLst/>
                <a:latin typeface="+mn-lt"/>
                <a:ea typeface="+mn-ea"/>
                <a:cs typeface="+mn-cs"/>
              </a:rPr>
              <a:t>porque</a:t>
            </a:r>
            <a:r>
              <a:rPr lang="en-GB" sz="1200" kern="1200" dirty="0" smtClean="0">
                <a:solidFill>
                  <a:schemeClr val="tx1"/>
                </a:solidFill>
                <a:effectLst/>
                <a:latin typeface="+mn-lt"/>
                <a:ea typeface="+mn-ea"/>
                <a:cs typeface="+mn-cs"/>
              </a:rPr>
              <a:t>).  (Only 7% are nouns).  Listening out for these small words is very important when making sense of Spanish texts. </a:t>
            </a:r>
            <a:br>
              <a:rPr lang="en-GB" sz="1200" kern="1200" dirty="0" smtClean="0">
                <a:solidFill>
                  <a:schemeClr val="tx1"/>
                </a:solidFill>
                <a:effectLst/>
                <a:latin typeface="+mn-lt"/>
                <a:ea typeface="+mn-ea"/>
                <a:cs typeface="+mn-cs"/>
              </a:rPr>
            </a:b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A  </a:t>
            </a:r>
            <a:r>
              <a:rPr lang="en-GB" dirty="0" err="1" smtClean="0"/>
              <a:t>Sevilla</a:t>
            </a:r>
            <a:r>
              <a:rPr lang="en-GB" baseline="0" dirty="0" smtClean="0"/>
              <a:t> no </a:t>
            </a:r>
            <a:r>
              <a:rPr lang="en-GB" baseline="0" dirty="0" err="1" smtClean="0"/>
              <a:t>es</a:t>
            </a:r>
            <a:r>
              <a:rPr lang="en-GB" baseline="0" dirty="0" smtClean="0"/>
              <a:t> </a:t>
            </a:r>
            <a:r>
              <a:rPr lang="en-GB" baseline="0" dirty="0" err="1" smtClean="0"/>
              <a:t>una</a:t>
            </a:r>
            <a:r>
              <a:rPr lang="en-GB" baseline="0" dirty="0" smtClean="0"/>
              <a:t> ciudad </a:t>
            </a:r>
            <a:r>
              <a:rPr lang="en-GB" baseline="0" dirty="0" err="1" smtClean="0"/>
              <a:t>muy</a:t>
            </a:r>
            <a:r>
              <a:rPr lang="en-GB" baseline="0" dirty="0" smtClean="0"/>
              <a:t> </a:t>
            </a:r>
            <a:r>
              <a:rPr lang="en-GB" baseline="0" dirty="0" err="1" smtClean="0"/>
              <a:t>conocida</a:t>
            </a:r>
            <a:r>
              <a:rPr lang="en-GB" baseline="0" dirty="0" smtClean="0"/>
              <a:t> </a:t>
            </a:r>
            <a:r>
              <a:rPr lang="en-GB" baseline="0" dirty="0" err="1" smtClean="0"/>
              <a:t>por</a:t>
            </a:r>
            <a:r>
              <a:rPr lang="en-GB" baseline="0" dirty="0" smtClean="0"/>
              <a:t> </a:t>
            </a:r>
            <a:r>
              <a:rPr lang="en-GB" baseline="0" dirty="0" err="1" smtClean="0"/>
              <a:t>su</a:t>
            </a:r>
            <a:r>
              <a:rPr lang="en-GB" baseline="0" dirty="0" smtClean="0"/>
              <a:t> </a:t>
            </a:r>
            <a:r>
              <a:rPr lang="en-GB" baseline="0" dirty="0" err="1" smtClean="0"/>
              <a:t>universidad</a:t>
            </a:r>
            <a:r>
              <a:rPr lang="en-GB" dirty="0" smtClean="0"/>
              <a:t>.</a:t>
            </a:r>
            <a:br>
              <a:rPr lang="en-GB" dirty="0" smtClean="0"/>
            </a:br>
            <a:r>
              <a:rPr lang="en-GB" dirty="0" smtClean="0"/>
              <a:t>B  La ciudad </a:t>
            </a:r>
            <a:r>
              <a:rPr lang="en-GB" dirty="0" err="1" smtClean="0"/>
              <a:t>está</a:t>
            </a:r>
            <a:r>
              <a:rPr lang="en-GB" dirty="0" smtClean="0"/>
              <a:t> </a:t>
            </a:r>
            <a:r>
              <a:rPr lang="en-GB" baseline="0" dirty="0" smtClean="0"/>
              <a:t>a menudo </a:t>
            </a:r>
            <a:r>
              <a:rPr lang="en-GB" baseline="0" dirty="0" err="1" smtClean="0"/>
              <a:t>llena</a:t>
            </a:r>
            <a:r>
              <a:rPr lang="en-GB" baseline="0" dirty="0" smtClean="0"/>
              <a:t> de </a:t>
            </a:r>
            <a:r>
              <a:rPr lang="en-GB" baseline="0" dirty="0" err="1" smtClean="0"/>
              <a:t>turistas</a:t>
            </a:r>
            <a:r>
              <a:rPr lang="en-GB" baseline="0" dirty="0" smtClean="0"/>
              <a:t>.</a:t>
            </a:r>
            <a:br>
              <a:rPr lang="en-GB" baseline="0" dirty="0" smtClean="0"/>
            </a:br>
            <a:r>
              <a:rPr lang="en-GB" dirty="0" smtClean="0"/>
              <a:t>C  Los </a:t>
            </a:r>
            <a:r>
              <a:rPr lang="en-GB" dirty="0" err="1" smtClean="0"/>
              <a:t>lunes</a:t>
            </a:r>
            <a:r>
              <a:rPr lang="en-GB" dirty="0" smtClean="0"/>
              <a:t> hay un gran </a:t>
            </a:r>
            <a:r>
              <a:rPr lang="en-GB" dirty="0" err="1" smtClean="0"/>
              <a:t>mercado</a:t>
            </a:r>
            <a:r>
              <a:rPr lang="en-GB" dirty="0" smtClean="0"/>
              <a:t> en la plaza</a:t>
            </a:r>
            <a:r>
              <a:rPr lang="en-GB" baseline="0" dirty="0" smtClean="0"/>
              <a:t> mayor.</a:t>
            </a:r>
            <a:br>
              <a:rPr lang="en-GB" baseline="0" dirty="0" smtClean="0"/>
            </a:br>
            <a:r>
              <a:rPr lang="en-GB" baseline="0" dirty="0" smtClean="0"/>
              <a:t>D Hay un gran </a:t>
            </a:r>
            <a:r>
              <a:rPr lang="en-GB" baseline="0" dirty="0" err="1" smtClean="0"/>
              <a:t>centro</a:t>
            </a:r>
            <a:r>
              <a:rPr lang="en-GB" baseline="0" dirty="0" smtClean="0"/>
              <a:t> </a:t>
            </a:r>
            <a:r>
              <a:rPr lang="en-GB" baseline="0" dirty="0" err="1" smtClean="0"/>
              <a:t>comercial</a:t>
            </a:r>
            <a:r>
              <a:rPr lang="en-GB" baseline="0" dirty="0" smtClean="0"/>
              <a:t> y nada </a:t>
            </a:r>
            <a:r>
              <a:rPr lang="en-GB" baseline="0" dirty="0" err="1" smtClean="0"/>
              <a:t>es</a:t>
            </a:r>
            <a:r>
              <a:rPr lang="en-GB" baseline="0" dirty="0" smtClean="0"/>
              <a:t> </a:t>
            </a:r>
            <a:r>
              <a:rPr lang="en-GB" baseline="0" dirty="0" err="1" smtClean="0"/>
              <a:t>caro</a:t>
            </a:r>
            <a:r>
              <a:rPr lang="en-GB" baseline="0" dirty="0" smtClean="0"/>
              <a:t>.</a:t>
            </a:r>
            <a:br>
              <a:rPr lang="en-GB" baseline="0" dirty="0" smtClean="0"/>
            </a:br>
            <a:r>
              <a:rPr lang="en-GB" baseline="0" dirty="0" smtClean="0"/>
              <a:t>E  Los </a:t>
            </a:r>
            <a:r>
              <a:rPr lang="en-GB" baseline="0" dirty="0" err="1" smtClean="0"/>
              <a:t>turistas</a:t>
            </a:r>
            <a:r>
              <a:rPr lang="en-GB" baseline="0" dirty="0" smtClean="0"/>
              <a:t> </a:t>
            </a:r>
            <a:r>
              <a:rPr lang="en-GB" baseline="0" dirty="0" err="1" smtClean="0"/>
              <a:t>deben</a:t>
            </a:r>
            <a:r>
              <a:rPr lang="en-GB" baseline="0" dirty="0" smtClean="0"/>
              <a:t> </a:t>
            </a:r>
            <a:r>
              <a:rPr lang="en-GB" baseline="0" dirty="0" err="1" smtClean="0"/>
              <a:t>visitar</a:t>
            </a:r>
            <a:r>
              <a:rPr lang="en-GB" baseline="0" dirty="0" smtClean="0"/>
              <a:t> la </a:t>
            </a:r>
            <a:r>
              <a:rPr lang="en-GB" baseline="0" dirty="0" err="1" smtClean="0"/>
              <a:t>catedral</a:t>
            </a:r>
            <a:r>
              <a:rPr lang="en-GB" baseline="0" dirty="0" smtClean="0"/>
              <a:t> los </a:t>
            </a:r>
            <a:r>
              <a:rPr lang="en-GB" baseline="0" dirty="0" err="1" smtClean="0"/>
              <a:t>domingos</a:t>
            </a:r>
            <a:r>
              <a:rPr lang="en-GB" baseline="0" dirty="0" smtClean="0"/>
              <a:t>.</a:t>
            </a:r>
            <a:endParaRPr lang="fr-FR"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fr-FR" dirty="0" smtClean="0"/>
          </a:p>
          <a:p>
            <a:endParaRPr lang="fr-FR" dirty="0"/>
          </a:p>
        </p:txBody>
      </p:sp>
      <p:sp>
        <p:nvSpPr>
          <p:cNvPr id="4" name="Slide Number Placeholder 3"/>
          <p:cNvSpPr>
            <a:spLocks noGrp="1"/>
          </p:cNvSpPr>
          <p:nvPr>
            <p:ph type="sldNum" sz="quarter" idx="10"/>
          </p:nvPr>
        </p:nvSpPr>
        <p:spPr/>
        <p:txBody>
          <a:bodyPr/>
          <a:lstStyle/>
          <a:p>
            <a:fld id="{22C204EB-5000-4179-B6AE-9000FA957961}" type="slidenum">
              <a:rPr lang="fr-FR" smtClean="0"/>
              <a:t>5</a:t>
            </a:fld>
            <a:endParaRPr lang="fr-FR"/>
          </a:p>
        </p:txBody>
      </p:sp>
    </p:spTree>
    <p:extLst>
      <p:ext uri="{BB962C8B-B14F-4D97-AF65-F5344CB8AC3E}">
        <p14:creationId xmlns:p14="http://schemas.microsoft.com/office/powerpoint/2010/main" val="40574610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smtClean="0"/>
              <a:t>Mola</a:t>
            </a:r>
            <a:r>
              <a:rPr lang="en-GB" dirty="0" smtClean="0"/>
              <a:t> TB p.66 PB p.71 CD2 Track 9</a:t>
            </a:r>
            <a:br>
              <a:rPr lang="en-GB" dirty="0" smtClean="0"/>
            </a:br>
            <a:endParaRPr lang="en-GB" dirty="0" smtClean="0"/>
          </a:p>
          <a:p>
            <a:r>
              <a:rPr lang="en-GB" dirty="0" smtClean="0"/>
              <a:t>Ask students to:</a:t>
            </a:r>
            <a:br>
              <a:rPr lang="en-GB" dirty="0" smtClean="0"/>
            </a:br>
            <a:r>
              <a:rPr lang="en-GB" dirty="0" smtClean="0"/>
              <a:t>1.</a:t>
            </a:r>
            <a:r>
              <a:rPr lang="en-GB" baseline="0" dirty="0" smtClean="0"/>
              <a:t>  Think about the information being asked for in each</a:t>
            </a:r>
            <a:br>
              <a:rPr lang="en-GB" baseline="0" dirty="0" smtClean="0"/>
            </a:br>
            <a:r>
              <a:rPr lang="en-GB" baseline="0" dirty="0" smtClean="0"/>
              <a:t>2.  Anticipate the answers they might hear with a partner – jot them down on the blank page opposite in Spanish!</a:t>
            </a:r>
            <a:br>
              <a:rPr lang="en-GB" baseline="0" dirty="0" smtClean="0"/>
            </a:br>
            <a:r>
              <a:rPr lang="en-GB" baseline="0" dirty="0" smtClean="0"/>
              <a:t>3.  Ask them to think which ones are most worthwhile anticipating?  (year of birth)</a:t>
            </a:r>
            <a:br>
              <a:rPr lang="en-GB" baseline="0" dirty="0" smtClean="0"/>
            </a:br>
            <a:r>
              <a:rPr lang="en-GB" baseline="0" dirty="0" smtClean="0"/>
              <a:t>4.  Which are hardest to anticipate in advance? name, ambitions,  </a:t>
            </a:r>
            <a:r>
              <a:rPr lang="en-GB" baseline="0" dirty="0" err="1" smtClean="0"/>
              <a:t>donde</a:t>
            </a:r>
            <a:r>
              <a:rPr lang="en-GB" baseline="0" dirty="0" smtClean="0"/>
              <a:t> </a:t>
            </a:r>
            <a:r>
              <a:rPr lang="en-GB" baseline="0" dirty="0" err="1" smtClean="0"/>
              <a:t>quiere</a:t>
            </a:r>
            <a:r>
              <a:rPr lang="en-GB" baseline="0" dirty="0" smtClean="0"/>
              <a:t> </a:t>
            </a:r>
            <a:r>
              <a:rPr lang="en-GB" baseline="0" dirty="0" err="1" smtClean="0"/>
              <a:t>trabajar</a:t>
            </a:r>
            <a:endParaRPr lang="en-GB" baseline="0" dirty="0" smtClean="0"/>
          </a:p>
          <a:p>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After they have had a few minutes to work on this, ask them to tell you what they have written down for each.  Highlight the usefulness of anticipating the year. Mil </a:t>
            </a:r>
            <a:r>
              <a:rPr lang="en-GB" baseline="0" dirty="0" err="1" smtClean="0"/>
              <a:t>novecientos</a:t>
            </a:r>
            <a:r>
              <a:rPr lang="en-GB" baseline="0" dirty="0" smtClean="0"/>
              <a:t> </a:t>
            </a:r>
            <a:r>
              <a:rPr lang="en-GB" baseline="0" dirty="0" err="1" smtClean="0"/>
              <a:t>noventa</a:t>
            </a:r>
            <a:r>
              <a:rPr lang="en-GB" baseline="0" dirty="0" smtClean="0"/>
              <a:t> y … She is bound to be between 16 – 25. If 25 = mil </a:t>
            </a:r>
            <a:r>
              <a:rPr lang="en-GB" baseline="0" dirty="0" err="1" smtClean="0"/>
              <a:t>novecientos</a:t>
            </a:r>
            <a:r>
              <a:rPr lang="en-GB" baseline="0" dirty="0" smtClean="0"/>
              <a:t> </a:t>
            </a:r>
            <a:r>
              <a:rPr lang="en-GB" baseline="0" dirty="0" err="1" smtClean="0"/>
              <a:t>ochenta</a:t>
            </a:r>
            <a:r>
              <a:rPr lang="en-GB" baseline="0" dirty="0" smtClean="0"/>
              <a:t> y </a:t>
            </a:r>
            <a:r>
              <a:rPr lang="en-GB" baseline="0" dirty="0" err="1" smtClean="0"/>
              <a:t>siete</a:t>
            </a:r>
            <a:r>
              <a:rPr lang="en-GB" baseline="0" dirty="0" smtClean="0"/>
              <a:t>  if 16 = mil </a:t>
            </a:r>
            <a:r>
              <a:rPr lang="en-GB" baseline="0" dirty="0" err="1" smtClean="0"/>
              <a:t>novecientos</a:t>
            </a:r>
            <a:r>
              <a:rPr lang="en-GB" baseline="0" dirty="0" smtClean="0"/>
              <a:t> </a:t>
            </a:r>
            <a:r>
              <a:rPr lang="en-GB" baseline="0" dirty="0" err="1" smtClean="0"/>
              <a:t>noventa</a:t>
            </a:r>
            <a:r>
              <a:rPr lang="en-GB" baseline="0" dirty="0" smtClean="0"/>
              <a:t> y </a:t>
            </a:r>
            <a:r>
              <a:rPr lang="en-GB" baseline="0" dirty="0" err="1" smtClean="0"/>
              <a:t>seis</a:t>
            </a:r>
            <a:r>
              <a:rPr lang="en-GB" baseline="0" dirty="0" smtClean="0"/>
              <a:t>. Careful with dates though as years change.  We can’t assume this was recorded in 2012.  So the thinking here is about preparing your brain to hear possible numbers.</a:t>
            </a:r>
            <a:endParaRPr lang="fr-FR" dirty="0" smtClean="0"/>
          </a:p>
          <a:p>
            <a:endParaRPr lang="en-GB" baseline="0" dirty="0" smtClean="0"/>
          </a:p>
          <a:p>
            <a:endParaRPr lang="en-GB" baseline="0" dirty="0" smtClean="0"/>
          </a:p>
          <a:p>
            <a:r>
              <a:rPr lang="en-GB" baseline="0" dirty="0" smtClean="0"/>
              <a:t>Then listen to the piece.  What might a post-listening strategy be?  Check through your answers for consistency.  It’s an interview with one person.  She’s not so likely to say she loves sport and then she wants to work as an English teacher.  Have you got something appropriate for each question?  No gaps- never leave gaps.  Have you got the right number of pieces of information for each question?</a:t>
            </a:r>
            <a:endParaRPr lang="fr-FR" dirty="0"/>
          </a:p>
        </p:txBody>
      </p:sp>
      <p:sp>
        <p:nvSpPr>
          <p:cNvPr id="4" name="Slide Number Placeholder 3"/>
          <p:cNvSpPr>
            <a:spLocks noGrp="1"/>
          </p:cNvSpPr>
          <p:nvPr>
            <p:ph type="sldNum" sz="quarter" idx="10"/>
          </p:nvPr>
        </p:nvSpPr>
        <p:spPr/>
        <p:txBody>
          <a:bodyPr/>
          <a:lstStyle/>
          <a:p>
            <a:fld id="{73EF7B9D-9468-4EEC-A7D3-1E82493CD31F}" type="slidenum">
              <a:rPr lang="fr-FR" smtClean="0"/>
              <a:t>6</a:t>
            </a:fld>
            <a:endParaRPr lang="fr-FR"/>
          </a:p>
        </p:txBody>
      </p:sp>
    </p:spTree>
    <p:extLst>
      <p:ext uri="{BB962C8B-B14F-4D97-AF65-F5344CB8AC3E}">
        <p14:creationId xmlns:p14="http://schemas.microsoft.com/office/powerpoint/2010/main" val="40395815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Listening task – 1. identify/match the 6 questions they hear</a:t>
            </a:r>
            <a:r>
              <a:rPr lang="en-GB" baseline="0" dirty="0" smtClean="0"/>
              <a:t> to English meanings  2.  listen again and try to write the questions</a:t>
            </a:r>
            <a:br>
              <a:rPr lang="en-GB" baseline="0" dirty="0" smtClean="0"/>
            </a:br>
            <a:r>
              <a:rPr lang="en-GB" baseline="0" dirty="0" smtClean="0"/>
              <a:t>Edexcel Spanish Higher – Heinemann p.130 ex.3</a:t>
            </a:r>
            <a:br>
              <a:rPr lang="en-GB" baseline="0" dirty="0" smtClean="0"/>
            </a:br>
            <a:r>
              <a:rPr lang="en-GB" baseline="0" dirty="0" smtClean="0"/>
              <a:t>CD4 Track 7</a:t>
            </a:r>
            <a:endParaRPr lang="fr-FR" dirty="0"/>
          </a:p>
        </p:txBody>
      </p:sp>
      <p:sp>
        <p:nvSpPr>
          <p:cNvPr id="4" name="Slide Number Placeholder 3"/>
          <p:cNvSpPr>
            <a:spLocks noGrp="1"/>
          </p:cNvSpPr>
          <p:nvPr>
            <p:ph type="sldNum" sz="quarter" idx="10"/>
          </p:nvPr>
        </p:nvSpPr>
        <p:spPr/>
        <p:txBody>
          <a:bodyPr/>
          <a:lstStyle/>
          <a:p>
            <a:fld id="{F22D0FD9-ABD2-4B68-8F77-0D18082AB1A9}" type="slidenum">
              <a:rPr lang="fr-FR" smtClean="0"/>
              <a:t>7</a:t>
            </a:fld>
            <a:endParaRPr lang="fr-FR"/>
          </a:p>
        </p:txBody>
      </p:sp>
    </p:spTree>
    <p:extLst>
      <p:ext uri="{BB962C8B-B14F-4D97-AF65-F5344CB8AC3E}">
        <p14:creationId xmlns:p14="http://schemas.microsoft.com/office/powerpoint/2010/main" val="12807607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For our final session, we are going to focus on the other important</a:t>
            </a:r>
            <a:r>
              <a:rPr lang="en-GB" baseline="0" dirty="0" smtClean="0"/>
              <a:t> skill we identified this morning as having a role in our ability to speak, or converse.  We have to understand what we are hearing.  The skill of listening is therefore important in 50% of your GCSE grade.  It is obviously vital for the listening exam (worth 20%) but also for the speaking (30%).</a:t>
            </a:r>
            <a:br>
              <a:rPr lang="en-GB" baseline="0" dirty="0" smtClean="0"/>
            </a:br>
            <a:r>
              <a:rPr lang="en-GB" baseline="0" dirty="0" smtClean="0"/>
              <a:t/>
            </a:r>
            <a:br>
              <a:rPr lang="en-GB" baseline="0" dirty="0" smtClean="0"/>
            </a:br>
            <a:endParaRPr lang="fr-FR" dirty="0"/>
          </a:p>
        </p:txBody>
      </p:sp>
      <p:sp>
        <p:nvSpPr>
          <p:cNvPr id="4" name="Slide Number Placeholder 3"/>
          <p:cNvSpPr>
            <a:spLocks noGrp="1"/>
          </p:cNvSpPr>
          <p:nvPr>
            <p:ph type="sldNum" sz="quarter" idx="10"/>
          </p:nvPr>
        </p:nvSpPr>
        <p:spPr/>
        <p:txBody>
          <a:bodyPr/>
          <a:lstStyle/>
          <a:p>
            <a:fld id="{29B6A9CD-B34F-42C7-8B4C-6F9722CF4B56}" type="slidenum">
              <a:rPr lang="fr-FR" smtClean="0"/>
              <a:t>8</a:t>
            </a:fld>
            <a:endParaRPr lang="fr-FR"/>
          </a:p>
        </p:txBody>
      </p:sp>
    </p:spTree>
    <p:extLst>
      <p:ext uri="{BB962C8B-B14F-4D97-AF65-F5344CB8AC3E}">
        <p14:creationId xmlns:p14="http://schemas.microsoft.com/office/powerpoint/2010/main" val="38795677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F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r-FR"/>
          </a:p>
        </p:txBody>
      </p:sp>
      <p:sp>
        <p:nvSpPr>
          <p:cNvPr id="4" name="Date Placeholder 3"/>
          <p:cNvSpPr>
            <a:spLocks noGrp="1"/>
          </p:cNvSpPr>
          <p:nvPr>
            <p:ph type="dt" sz="half" idx="10"/>
          </p:nvPr>
        </p:nvSpPr>
        <p:spPr/>
        <p:txBody>
          <a:bodyPr/>
          <a:lstStyle/>
          <a:p>
            <a:fld id="{264B01E1-D45D-41B6-8190-5416F1D274A2}" type="datetimeFigureOut">
              <a:rPr lang="fr-FR" smtClean="0"/>
              <a:t>11/01/2013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F373722-53F5-4E11-96CA-5C803E71AB56}" type="slidenum">
              <a:rPr lang="fr-FR" smtClean="0"/>
              <a:t>‹#›</a:t>
            </a:fld>
            <a:endParaRPr lang="fr-FR"/>
          </a:p>
        </p:txBody>
      </p:sp>
    </p:spTree>
    <p:extLst>
      <p:ext uri="{BB962C8B-B14F-4D97-AF65-F5344CB8AC3E}">
        <p14:creationId xmlns:p14="http://schemas.microsoft.com/office/powerpoint/2010/main" val="21330805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264B01E1-D45D-41B6-8190-5416F1D274A2}" type="datetimeFigureOut">
              <a:rPr lang="fr-FR" smtClean="0"/>
              <a:t>11/01/2013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F373722-53F5-4E11-96CA-5C803E71AB56}" type="slidenum">
              <a:rPr lang="fr-FR" smtClean="0"/>
              <a:t>‹#›</a:t>
            </a:fld>
            <a:endParaRPr lang="fr-FR"/>
          </a:p>
        </p:txBody>
      </p:sp>
    </p:spTree>
    <p:extLst>
      <p:ext uri="{BB962C8B-B14F-4D97-AF65-F5344CB8AC3E}">
        <p14:creationId xmlns:p14="http://schemas.microsoft.com/office/powerpoint/2010/main" val="21476613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r-F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264B01E1-D45D-41B6-8190-5416F1D274A2}" type="datetimeFigureOut">
              <a:rPr lang="fr-FR" smtClean="0"/>
              <a:t>11/01/2013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F373722-53F5-4E11-96CA-5C803E71AB56}" type="slidenum">
              <a:rPr lang="fr-FR" smtClean="0"/>
              <a:t>‹#›</a:t>
            </a:fld>
            <a:endParaRPr lang="fr-FR"/>
          </a:p>
        </p:txBody>
      </p:sp>
    </p:spTree>
    <p:extLst>
      <p:ext uri="{BB962C8B-B14F-4D97-AF65-F5344CB8AC3E}">
        <p14:creationId xmlns:p14="http://schemas.microsoft.com/office/powerpoint/2010/main" val="19009101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264B01E1-D45D-41B6-8190-5416F1D274A2}" type="datetimeFigureOut">
              <a:rPr lang="fr-FR" smtClean="0"/>
              <a:t>11/01/2013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F373722-53F5-4E11-96CA-5C803E71AB56}" type="slidenum">
              <a:rPr lang="fr-FR" smtClean="0"/>
              <a:t>‹#›</a:t>
            </a:fld>
            <a:endParaRPr lang="fr-FR"/>
          </a:p>
        </p:txBody>
      </p:sp>
    </p:spTree>
    <p:extLst>
      <p:ext uri="{BB962C8B-B14F-4D97-AF65-F5344CB8AC3E}">
        <p14:creationId xmlns:p14="http://schemas.microsoft.com/office/powerpoint/2010/main" val="27293733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F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64B01E1-D45D-41B6-8190-5416F1D274A2}" type="datetimeFigureOut">
              <a:rPr lang="fr-FR" smtClean="0"/>
              <a:t>11/01/2013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F373722-53F5-4E11-96CA-5C803E71AB56}" type="slidenum">
              <a:rPr lang="fr-FR" smtClean="0"/>
              <a:t>‹#›</a:t>
            </a:fld>
            <a:endParaRPr lang="fr-FR"/>
          </a:p>
        </p:txBody>
      </p:sp>
    </p:spTree>
    <p:extLst>
      <p:ext uri="{BB962C8B-B14F-4D97-AF65-F5344CB8AC3E}">
        <p14:creationId xmlns:p14="http://schemas.microsoft.com/office/powerpoint/2010/main" val="32956392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Date Placeholder 4"/>
          <p:cNvSpPr>
            <a:spLocks noGrp="1"/>
          </p:cNvSpPr>
          <p:nvPr>
            <p:ph type="dt" sz="half" idx="10"/>
          </p:nvPr>
        </p:nvSpPr>
        <p:spPr/>
        <p:txBody>
          <a:bodyPr/>
          <a:lstStyle/>
          <a:p>
            <a:fld id="{264B01E1-D45D-41B6-8190-5416F1D274A2}" type="datetimeFigureOut">
              <a:rPr lang="fr-FR" smtClean="0"/>
              <a:t>11/01/2013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6F373722-53F5-4E11-96CA-5C803E71AB56}" type="slidenum">
              <a:rPr lang="fr-FR" smtClean="0"/>
              <a:t>‹#›</a:t>
            </a:fld>
            <a:endParaRPr lang="fr-FR"/>
          </a:p>
        </p:txBody>
      </p:sp>
    </p:spTree>
    <p:extLst>
      <p:ext uri="{BB962C8B-B14F-4D97-AF65-F5344CB8AC3E}">
        <p14:creationId xmlns:p14="http://schemas.microsoft.com/office/powerpoint/2010/main" val="29827139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r-F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7" name="Date Placeholder 6"/>
          <p:cNvSpPr>
            <a:spLocks noGrp="1"/>
          </p:cNvSpPr>
          <p:nvPr>
            <p:ph type="dt" sz="half" idx="10"/>
          </p:nvPr>
        </p:nvSpPr>
        <p:spPr/>
        <p:txBody>
          <a:bodyPr/>
          <a:lstStyle/>
          <a:p>
            <a:fld id="{264B01E1-D45D-41B6-8190-5416F1D274A2}" type="datetimeFigureOut">
              <a:rPr lang="fr-FR" smtClean="0"/>
              <a:t>11/01/2013</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6F373722-53F5-4E11-96CA-5C803E71AB56}" type="slidenum">
              <a:rPr lang="fr-FR" smtClean="0"/>
              <a:t>‹#›</a:t>
            </a:fld>
            <a:endParaRPr lang="fr-FR"/>
          </a:p>
        </p:txBody>
      </p:sp>
    </p:spTree>
    <p:extLst>
      <p:ext uri="{BB962C8B-B14F-4D97-AF65-F5344CB8AC3E}">
        <p14:creationId xmlns:p14="http://schemas.microsoft.com/office/powerpoint/2010/main" val="42378460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Date Placeholder 2"/>
          <p:cNvSpPr>
            <a:spLocks noGrp="1"/>
          </p:cNvSpPr>
          <p:nvPr>
            <p:ph type="dt" sz="half" idx="10"/>
          </p:nvPr>
        </p:nvSpPr>
        <p:spPr/>
        <p:txBody>
          <a:bodyPr/>
          <a:lstStyle/>
          <a:p>
            <a:fld id="{264B01E1-D45D-41B6-8190-5416F1D274A2}" type="datetimeFigureOut">
              <a:rPr lang="fr-FR" smtClean="0"/>
              <a:t>11/01/2013</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6F373722-53F5-4E11-96CA-5C803E71AB56}" type="slidenum">
              <a:rPr lang="fr-FR" smtClean="0"/>
              <a:t>‹#›</a:t>
            </a:fld>
            <a:endParaRPr lang="fr-FR"/>
          </a:p>
        </p:txBody>
      </p:sp>
    </p:spTree>
    <p:extLst>
      <p:ext uri="{BB962C8B-B14F-4D97-AF65-F5344CB8AC3E}">
        <p14:creationId xmlns:p14="http://schemas.microsoft.com/office/powerpoint/2010/main" val="32065865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4B01E1-D45D-41B6-8190-5416F1D274A2}" type="datetimeFigureOut">
              <a:rPr lang="fr-FR" smtClean="0"/>
              <a:t>11/01/2013</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6F373722-53F5-4E11-96CA-5C803E71AB56}" type="slidenum">
              <a:rPr lang="fr-FR" smtClean="0"/>
              <a:t>‹#›</a:t>
            </a:fld>
            <a:endParaRPr lang="fr-FR"/>
          </a:p>
        </p:txBody>
      </p:sp>
    </p:spTree>
    <p:extLst>
      <p:ext uri="{BB962C8B-B14F-4D97-AF65-F5344CB8AC3E}">
        <p14:creationId xmlns:p14="http://schemas.microsoft.com/office/powerpoint/2010/main" val="3324271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F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4B01E1-D45D-41B6-8190-5416F1D274A2}" type="datetimeFigureOut">
              <a:rPr lang="fr-FR" smtClean="0"/>
              <a:t>11/01/2013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6F373722-53F5-4E11-96CA-5C803E71AB56}" type="slidenum">
              <a:rPr lang="fr-FR" smtClean="0"/>
              <a:t>‹#›</a:t>
            </a:fld>
            <a:endParaRPr lang="fr-FR"/>
          </a:p>
        </p:txBody>
      </p:sp>
    </p:spTree>
    <p:extLst>
      <p:ext uri="{BB962C8B-B14F-4D97-AF65-F5344CB8AC3E}">
        <p14:creationId xmlns:p14="http://schemas.microsoft.com/office/powerpoint/2010/main" val="15805148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F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4B01E1-D45D-41B6-8190-5416F1D274A2}" type="datetimeFigureOut">
              <a:rPr lang="fr-FR" smtClean="0"/>
              <a:t>11/01/2013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6F373722-53F5-4E11-96CA-5C803E71AB56}" type="slidenum">
              <a:rPr lang="fr-FR" smtClean="0"/>
              <a:t>‹#›</a:t>
            </a:fld>
            <a:endParaRPr lang="fr-FR"/>
          </a:p>
        </p:txBody>
      </p:sp>
    </p:spTree>
    <p:extLst>
      <p:ext uri="{BB962C8B-B14F-4D97-AF65-F5344CB8AC3E}">
        <p14:creationId xmlns:p14="http://schemas.microsoft.com/office/powerpoint/2010/main" val="3130574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fr-F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4B01E1-D45D-41B6-8190-5416F1D274A2}" type="datetimeFigureOut">
              <a:rPr lang="fr-FR" smtClean="0"/>
              <a:t>11/01/2013</a:t>
            </a:fld>
            <a:endParaRPr lang="fr-F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373722-53F5-4E11-96CA-5C803E71AB56}" type="slidenum">
              <a:rPr lang="fr-FR" smtClean="0"/>
              <a:t>‹#›</a:t>
            </a:fld>
            <a:endParaRPr lang="fr-FR"/>
          </a:p>
        </p:txBody>
      </p:sp>
    </p:spTree>
    <p:extLst>
      <p:ext uri="{BB962C8B-B14F-4D97-AF65-F5344CB8AC3E}">
        <p14:creationId xmlns:p14="http://schemas.microsoft.com/office/powerpoint/2010/main" val="10192293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2.png"/><Relationship Id="rId4"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5" Type="http://schemas.openxmlformats.org/officeDocument/2006/relationships/image" Target="../media/image2.png"/><Relationship Id="rId4"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476672"/>
            <a:ext cx="7772400" cy="1470025"/>
          </a:xfrm>
        </p:spPr>
        <p:txBody>
          <a:bodyPr/>
          <a:lstStyle/>
          <a:p>
            <a:r>
              <a:rPr lang="en-GB" b="1" dirty="0" smtClean="0"/>
              <a:t>Get the best grade you can in GCSE Spanish speaking</a:t>
            </a:r>
            <a:endParaRPr lang="fr-FR" b="1" dirty="0"/>
          </a:p>
        </p:txBody>
      </p:sp>
      <p:sp>
        <p:nvSpPr>
          <p:cNvPr id="3" name="Subtitle 2"/>
          <p:cNvSpPr>
            <a:spLocks noGrp="1"/>
          </p:cNvSpPr>
          <p:nvPr>
            <p:ph type="subTitle" idx="1"/>
          </p:nvPr>
        </p:nvSpPr>
        <p:spPr>
          <a:xfrm>
            <a:off x="1371600" y="2590056"/>
            <a:ext cx="6400800" cy="1752600"/>
          </a:xfrm>
        </p:spPr>
        <p:txBody>
          <a:bodyPr/>
          <a:lstStyle/>
          <a:p>
            <a:r>
              <a:rPr lang="en-GB" dirty="0" smtClean="0"/>
              <a:t>Session 4</a:t>
            </a:r>
            <a:br>
              <a:rPr lang="en-GB" dirty="0" smtClean="0"/>
            </a:br>
            <a:r>
              <a:rPr lang="en-GB" dirty="0" smtClean="0"/>
              <a:t>The importance of listening </a:t>
            </a:r>
            <a:endParaRPr lang="fr-FR" dirty="0"/>
          </a:p>
        </p:txBody>
      </p:sp>
      <p:pic>
        <p:nvPicPr>
          <p:cNvPr id="4" name="Picture 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9872" y="3933056"/>
            <a:ext cx="2413000" cy="248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Tree>
    <p:extLst>
      <p:ext uri="{BB962C8B-B14F-4D97-AF65-F5344CB8AC3E}">
        <p14:creationId xmlns:p14="http://schemas.microsoft.com/office/powerpoint/2010/main" val="4144457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A73E3B"/>
          </a:solidFill>
          <a:effectLst>
            <a:outerShdw blurRad="50800" dist="38100" dir="2700000" algn="tl" rotWithShape="0">
              <a:prstClr val="black">
                <a:alpha val="40000"/>
              </a:prstClr>
            </a:outerShdw>
          </a:effectLst>
        </p:spPr>
        <p:txBody>
          <a:bodyPr>
            <a:noAutofit/>
          </a:bodyPr>
          <a:lstStyle/>
          <a:p>
            <a:r>
              <a:rPr lang="en-GB" sz="7200" b="1" dirty="0" smtClean="0">
                <a:solidFill>
                  <a:schemeClr val="bg1">
                    <a:lumMod val="95000"/>
                  </a:schemeClr>
                </a:solidFill>
                <a:latin typeface="Segoe Print" pitchFamily="2" charset="0"/>
              </a:rPr>
              <a:t>Listening</a:t>
            </a:r>
            <a:endParaRPr lang="fr-FR" sz="7200" b="1" dirty="0">
              <a:solidFill>
                <a:schemeClr val="bg1">
                  <a:lumMod val="95000"/>
                </a:schemeClr>
              </a:solidFill>
              <a:latin typeface="Segoe Print" pitchFamily="2" charset="0"/>
            </a:endParaRPr>
          </a:p>
        </p:txBody>
      </p:sp>
      <p:sp>
        <p:nvSpPr>
          <p:cNvPr id="3" name="Content Placeholder 2"/>
          <p:cNvSpPr>
            <a:spLocks noGrp="1"/>
          </p:cNvSpPr>
          <p:nvPr>
            <p:ph idx="1"/>
          </p:nvPr>
        </p:nvSpPr>
        <p:spPr/>
        <p:txBody>
          <a:bodyPr/>
          <a:lstStyle/>
          <a:p>
            <a:pPr marL="0" indent="0">
              <a:buNone/>
            </a:pPr>
            <a:endParaRPr lang="fr-FR" dirty="0"/>
          </a:p>
          <a:p>
            <a:pPr lvl="0"/>
            <a:r>
              <a:rPr lang="en-GB" sz="3600" dirty="0"/>
              <a:t>Pre-listening strategies </a:t>
            </a:r>
            <a:r>
              <a:rPr lang="en-GB" sz="3600" dirty="0" smtClean="0"/>
              <a:t/>
            </a:r>
            <a:br>
              <a:rPr lang="en-GB" sz="3600" dirty="0" smtClean="0"/>
            </a:br>
            <a:endParaRPr lang="fr-FR" sz="3600" dirty="0"/>
          </a:p>
          <a:p>
            <a:pPr lvl="0"/>
            <a:r>
              <a:rPr lang="en-GB" sz="3600" dirty="0" smtClean="0"/>
              <a:t>Tips </a:t>
            </a:r>
            <a:r>
              <a:rPr lang="en-GB" sz="3600" dirty="0"/>
              <a:t>for successful </a:t>
            </a:r>
            <a:r>
              <a:rPr lang="en-GB" sz="3600" dirty="0" smtClean="0"/>
              <a:t>listening</a:t>
            </a:r>
            <a:br>
              <a:rPr lang="en-GB" sz="3600" dirty="0" smtClean="0"/>
            </a:br>
            <a:endParaRPr lang="en-GB" sz="3600" dirty="0" smtClean="0"/>
          </a:p>
          <a:p>
            <a:pPr marL="0" lvl="0" indent="0">
              <a:buNone/>
            </a:pPr>
            <a:endParaRPr lang="fr-FR" dirty="0"/>
          </a:p>
          <a:p>
            <a:endParaRPr lang="fr-FR" dirty="0"/>
          </a:p>
        </p:txBody>
      </p:sp>
    </p:spTree>
    <p:extLst>
      <p:ext uri="{BB962C8B-B14F-4D97-AF65-F5344CB8AC3E}">
        <p14:creationId xmlns:p14="http://schemas.microsoft.com/office/powerpoint/2010/main" val="28481866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92450507"/>
              </p:ext>
            </p:extLst>
          </p:nvPr>
        </p:nvGraphicFramePr>
        <p:xfrm>
          <a:off x="323528" y="1268760"/>
          <a:ext cx="5688632" cy="4937933"/>
        </p:xfrm>
        <a:graphic>
          <a:graphicData uri="http://schemas.openxmlformats.org/drawingml/2006/table">
            <a:tbl>
              <a:tblPr firstRow="1" bandRow="1">
                <a:tableStyleId>{5940675A-B579-460E-94D1-54222C63F5DA}</a:tableStyleId>
              </a:tblPr>
              <a:tblGrid>
                <a:gridCol w="4815840"/>
                <a:gridCol w="872792"/>
              </a:tblGrid>
              <a:tr h="522539">
                <a:tc>
                  <a:txBody>
                    <a:bodyPr/>
                    <a:lstStyle/>
                    <a:p>
                      <a:r>
                        <a:rPr lang="en-GB" sz="2400" dirty="0" smtClean="0"/>
                        <a:t>A  I want to go on</a:t>
                      </a:r>
                      <a:r>
                        <a:rPr lang="en-GB" sz="2400" baseline="0" dirty="0" smtClean="0"/>
                        <a:t> holiday</a:t>
                      </a:r>
                      <a:r>
                        <a:rPr lang="en-GB" sz="2400" dirty="0" smtClean="0"/>
                        <a:t>.</a:t>
                      </a:r>
                      <a:endParaRPr lang="fr-FR" sz="2400" dirty="0"/>
                    </a:p>
                  </a:txBody>
                  <a:tcPr anchor="ctr"/>
                </a:tc>
                <a:tc>
                  <a:txBody>
                    <a:bodyPr/>
                    <a:lstStyle/>
                    <a:p>
                      <a:pPr algn="ctr"/>
                      <a:endParaRPr lang="fr-FR"/>
                    </a:p>
                  </a:txBody>
                  <a:tcPr anchor="ctr"/>
                </a:tc>
              </a:tr>
              <a:tr h="522539">
                <a:tc>
                  <a:txBody>
                    <a:bodyPr/>
                    <a:lstStyle/>
                    <a:p>
                      <a:r>
                        <a:rPr lang="en-GB" sz="2400" dirty="0" smtClean="0"/>
                        <a:t>B  I hope to go on holiday.</a:t>
                      </a:r>
                      <a:endParaRPr lang="fr-FR" sz="2400" dirty="0"/>
                    </a:p>
                  </a:txBody>
                  <a:tcPr anchor="ctr"/>
                </a:tc>
                <a:tc>
                  <a:txBody>
                    <a:bodyPr/>
                    <a:lstStyle/>
                    <a:p>
                      <a:pPr algn="ctr"/>
                      <a:endParaRPr lang="fr-FR"/>
                    </a:p>
                  </a:txBody>
                  <a:tcPr anchor="ctr"/>
                </a:tc>
              </a:tr>
              <a:tr h="522539">
                <a:tc>
                  <a:txBody>
                    <a:bodyPr/>
                    <a:lstStyle/>
                    <a:p>
                      <a:r>
                        <a:rPr lang="en-GB" sz="2400" dirty="0" smtClean="0"/>
                        <a:t>C  I can go on holiday.</a:t>
                      </a:r>
                      <a:endParaRPr lang="fr-FR" sz="2400" dirty="0"/>
                    </a:p>
                  </a:txBody>
                  <a:tcPr anchor="ctr"/>
                </a:tc>
                <a:tc>
                  <a:txBody>
                    <a:bodyPr/>
                    <a:lstStyle/>
                    <a:p>
                      <a:pPr algn="ctr"/>
                      <a:endParaRPr lang="fr-FR"/>
                    </a:p>
                  </a:txBody>
                  <a:tcPr anchor="ctr"/>
                </a:tc>
              </a:tr>
              <a:tr h="522539">
                <a:tc>
                  <a:txBody>
                    <a:bodyPr/>
                    <a:lstStyle/>
                    <a:p>
                      <a:r>
                        <a:rPr lang="en-GB" sz="2400" dirty="0" smtClean="0"/>
                        <a:t>D  I have to go on</a:t>
                      </a:r>
                      <a:r>
                        <a:rPr lang="en-GB" sz="2400" baseline="0" dirty="0" smtClean="0"/>
                        <a:t> holiday.</a:t>
                      </a:r>
                      <a:endParaRPr lang="fr-FR" sz="2400" dirty="0"/>
                    </a:p>
                  </a:txBody>
                  <a:tcPr anchor="ctr"/>
                </a:tc>
                <a:tc>
                  <a:txBody>
                    <a:bodyPr/>
                    <a:lstStyle/>
                    <a:p>
                      <a:pPr algn="ctr"/>
                      <a:endParaRPr lang="fr-FR"/>
                    </a:p>
                  </a:txBody>
                  <a:tcPr anchor="ctr"/>
                </a:tc>
              </a:tr>
              <a:tr h="522539">
                <a:tc>
                  <a:txBody>
                    <a:bodyPr/>
                    <a:lstStyle/>
                    <a:p>
                      <a:r>
                        <a:rPr lang="en-GB" sz="2400" dirty="0" smtClean="0"/>
                        <a:t>E  I’m going to go on holiday.</a:t>
                      </a:r>
                      <a:endParaRPr lang="fr-FR" sz="2400" dirty="0"/>
                    </a:p>
                  </a:txBody>
                  <a:tcPr anchor="ctr"/>
                </a:tc>
                <a:tc>
                  <a:txBody>
                    <a:bodyPr/>
                    <a:lstStyle/>
                    <a:p>
                      <a:pPr algn="ctr"/>
                      <a:endParaRPr lang="fr-FR"/>
                    </a:p>
                  </a:txBody>
                  <a:tcPr anchor="ctr"/>
                </a:tc>
              </a:tr>
              <a:tr h="411641">
                <a:tc>
                  <a:txBody>
                    <a:bodyPr/>
                    <a:lstStyle/>
                    <a:p>
                      <a:r>
                        <a:rPr lang="en-GB" sz="2400" dirty="0" smtClean="0"/>
                        <a:t>F  We’re going to go on</a:t>
                      </a:r>
                      <a:r>
                        <a:rPr lang="en-GB" sz="2400" baseline="0" dirty="0" smtClean="0"/>
                        <a:t> holiday.</a:t>
                      </a:r>
                      <a:endParaRPr lang="fr-FR" sz="2400" dirty="0"/>
                    </a:p>
                  </a:txBody>
                  <a:tcPr anchor="ctr"/>
                </a:tc>
                <a:tc>
                  <a:txBody>
                    <a:bodyPr/>
                    <a:lstStyle/>
                    <a:p>
                      <a:pPr algn="ctr"/>
                      <a:r>
                        <a:rPr lang="en-GB" sz="2400" b="1" dirty="0" smtClean="0">
                          <a:solidFill>
                            <a:srgbClr val="0070C0"/>
                          </a:solidFill>
                        </a:rPr>
                        <a:t>1</a:t>
                      </a:r>
                      <a:endParaRPr lang="fr-FR" sz="2400" b="1" dirty="0">
                        <a:solidFill>
                          <a:srgbClr val="0070C0"/>
                        </a:solidFill>
                      </a:endParaRPr>
                    </a:p>
                  </a:txBody>
                  <a:tcPr anchor="ctr"/>
                </a:tc>
              </a:tr>
              <a:tr h="522539">
                <a:tc>
                  <a:txBody>
                    <a:bodyPr/>
                    <a:lstStyle/>
                    <a:p>
                      <a:r>
                        <a:rPr lang="en-GB" sz="2400" dirty="0" smtClean="0"/>
                        <a:t>G </a:t>
                      </a:r>
                      <a:r>
                        <a:rPr lang="en-GB" sz="2400" baseline="0" dirty="0" smtClean="0"/>
                        <a:t> I would like to go on holiday</a:t>
                      </a:r>
                      <a:endParaRPr lang="fr-FR" sz="2400" dirty="0"/>
                    </a:p>
                  </a:txBody>
                  <a:tcPr anchor="ctr"/>
                </a:tc>
                <a:tc>
                  <a:txBody>
                    <a:bodyPr/>
                    <a:lstStyle/>
                    <a:p>
                      <a:pPr algn="ctr"/>
                      <a:endParaRPr lang="fr-FR"/>
                    </a:p>
                  </a:txBody>
                  <a:tcPr anchor="ctr"/>
                </a:tc>
              </a:tr>
              <a:tr h="522539">
                <a:tc>
                  <a:txBody>
                    <a:bodyPr/>
                    <a:lstStyle/>
                    <a:p>
                      <a:r>
                        <a:rPr lang="en-GB" sz="2400" dirty="0" smtClean="0"/>
                        <a:t>H  The best</a:t>
                      </a:r>
                      <a:r>
                        <a:rPr lang="en-GB" sz="2400" baseline="0" dirty="0" smtClean="0"/>
                        <a:t> thing will be to go on holiday.</a:t>
                      </a:r>
                      <a:endParaRPr lang="fr-FR" sz="2400" dirty="0"/>
                    </a:p>
                  </a:txBody>
                  <a:tcPr anchor="ctr"/>
                </a:tc>
                <a:tc>
                  <a:txBody>
                    <a:bodyPr/>
                    <a:lstStyle/>
                    <a:p>
                      <a:pPr algn="ctr"/>
                      <a:endParaRPr lang="fr-FR" dirty="0"/>
                    </a:p>
                  </a:txBody>
                  <a:tcPr anchor="ctr"/>
                </a:tc>
              </a:tr>
              <a:tr h="522539">
                <a:tc>
                  <a:txBody>
                    <a:bodyPr/>
                    <a:lstStyle/>
                    <a:p>
                      <a:r>
                        <a:rPr lang="en-GB" sz="2400" dirty="0" smtClean="0"/>
                        <a:t>I  I’m intending</a:t>
                      </a:r>
                      <a:r>
                        <a:rPr lang="en-GB" sz="2400" baseline="0" dirty="0" smtClean="0"/>
                        <a:t> to go on holiday.</a:t>
                      </a:r>
                      <a:endParaRPr lang="fr-FR" sz="2400" dirty="0"/>
                    </a:p>
                  </a:txBody>
                  <a:tcPr anchor="ctr"/>
                </a:tc>
                <a:tc>
                  <a:txBody>
                    <a:bodyPr/>
                    <a:lstStyle/>
                    <a:p>
                      <a:pPr algn="ctr"/>
                      <a:endParaRPr lang="fr-FR" dirty="0"/>
                    </a:p>
                  </a:txBody>
                  <a:tcPr anchor="ctr"/>
                </a:tc>
              </a:tr>
            </a:tbl>
          </a:graphicData>
        </a:graphic>
      </p:graphicFrame>
      <p:sp>
        <p:nvSpPr>
          <p:cNvPr id="3" name="TextBox 2"/>
          <p:cNvSpPr txBox="1"/>
          <p:nvPr/>
        </p:nvSpPr>
        <p:spPr>
          <a:xfrm>
            <a:off x="251520" y="476672"/>
            <a:ext cx="7056784" cy="769441"/>
          </a:xfrm>
          <a:prstGeom prst="rect">
            <a:avLst/>
          </a:prstGeom>
          <a:noFill/>
        </p:spPr>
        <p:txBody>
          <a:bodyPr wrap="square" rtlCol="0">
            <a:spAutoFit/>
          </a:bodyPr>
          <a:lstStyle/>
          <a:p>
            <a:r>
              <a:rPr lang="en-GB" sz="4400" b="1" dirty="0" smtClean="0"/>
              <a:t>1</a:t>
            </a:r>
            <a:r>
              <a:rPr lang="en-GB" sz="2400" b="1" dirty="0" smtClean="0"/>
              <a:t>  </a:t>
            </a:r>
            <a:r>
              <a:rPr lang="en-GB" sz="2400" b="1" dirty="0" err="1" smtClean="0"/>
              <a:t>Escucha</a:t>
            </a:r>
            <a:r>
              <a:rPr lang="en-GB" sz="2400" b="1" dirty="0" smtClean="0"/>
              <a:t> </a:t>
            </a:r>
            <a:r>
              <a:rPr lang="en-GB" sz="2400" b="1" dirty="0" err="1" smtClean="0"/>
              <a:t>las</a:t>
            </a:r>
            <a:r>
              <a:rPr lang="en-GB" sz="2400" b="1" dirty="0" smtClean="0"/>
              <a:t> </a:t>
            </a:r>
            <a:r>
              <a:rPr lang="en-GB" sz="2400" b="1" dirty="0" err="1" smtClean="0"/>
              <a:t>frases</a:t>
            </a:r>
            <a:r>
              <a:rPr lang="en-GB" sz="2400" b="1" dirty="0" smtClean="0"/>
              <a:t> y </a:t>
            </a:r>
            <a:r>
              <a:rPr lang="en-GB" sz="2400" b="1" dirty="0" err="1" smtClean="0"/>
              <a:t>apunta</a:t>
            </a:r>
            <a:r>
              <a:rPr lang="en-GB" sz="2400" b="1" dirty="0" smtClean="0"/>
              <a:t> el </a:t>
            </a:r>
            <a:r>
              <a:rPr lang="en-GB" sz="2400" b="1" dirty="0" err="1" smtClean="0"/>
              <a:t>orden</a:t>
            </a:r>
            <a:r>
              <a:rPr lang="en-GB" sz="2400" b="1" dirty="0" smtClean="0"/>
              <a:t> </a:t>
            </a:r>
            <a:r>
              <a:rPr lang="en-GB" sz="2400" b="1" dirty="0" err="1" smtClean="0"/>
              <a:t>correcto</a:t>
            </a:r>
            <a:r>
              <a:rPr lang="en-GB" sz="2400" b="1" dirty="0" smtClean="0"/>
              <a:t> (1-9)</a:t>
            </a:r>
            <a:endParaRPr lang="fr-FR" sz="2400" b="1" dirty="0"/>
          </a:p>
        </p:txBody>
      </p:sp>
      <p:sp>
        <p:nvSpPr>
          <p:cNvPr id="5" name="TextBox 4"/>
          <p:cNvSpPr txBox="1"/>
          <p:nvPr/>
        </p:nvSpPr>
        <p:spPr>
          <a:xfrm>
            <a:off x="6372200" y="1556792"/>
            <a:ext cx="2628601" cy="3785652"/>
          </a:xfrm>
          <a:prstGeom prst="rect">
            <a:avLst/>
          </a:prstGeom>
          <a:noFill/>
        </p:spPr>
        <p:txBody>
          <a:bodyPr wrap="square" rtlCol="0">
            <a:spAutoFit/>
          </a:bodyPr>
          <a:lstStyle/>
          <a:p>
            <a:r>
              <a:rPr lang="en-GB" sz="2400" b="1" dirty="0" smtClean="0">
                <a:latin typeface="Segoe Print" pitchFamily="2" charset="0"/>
              </a:rPr>
              <a:t>Strategy 1</a:t>
            </a:r>
            <a:r>
              <a:rPr lang="en-GB" sz="2400" dirty="0" smtClean="0"/>
              <a:t/>
            </a:r>
            <a:br>
              <a:rPr lang="en-GB" sz="2400" dirty="0" smtClean="0"/>
            </a:br>
            <a:r>
              <a:rPr lang="en-GB" sz="2400" dirty="0" smtClean="0"/>
              <a:t>Use </a:t>
            </a:r>
            <a:r>
              <a:rPr lang="en-GB" sz="2400" b="1" dirty="0" smtClean="0">
                <a:latin typeface="Segoe Print" pitchFamily="2" charset="0"/>
              </a:rPr>
              <a:t>PREDICTION</a:t>
            </a:r>
            <a:r>
              <a:rPr lang="en-GB" sz="2400" dirty="0" smtClean="0"/>
              <a:t> as a pre-listening strategy.  Highlight the words that change and anticipate the Spanish you will hear for each.</a:t>
            </a:r>
            <a:endParaRPr lang="fr-FR" sz="2400" dirty="0"/>
          </a:p>
        </p:txBody>
      </p:sp>
    </p:spTree>
    <p:extLst>
      <p:ext uri="{BB962C8B-B14F-4D97-AF65-F5344CB8AC3E}">
        <p14:creationId xmlns:p14="http://schemas.microsoft.com/office/powerpoint/2010/main" val="24711256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11460784"/>
              </p:ext>
            </p:extLst>
          </p:nvPr>
        </p:nvGraphicFramePr>
        <p:xfrm>
          <a:off x="323528" y="1268760"/>
          <a:ext cx="5688632" cy="4937933"/>
        </p:xfrm>
        <a:graphic>
          <a:graphicData uri="http://schemas.openxmlformats.org/drawingml/2006/table">
            <a:tbl>
              <a:tblPr firstRow="1" bandRow="1">
                <a:tableStyleId>{5940675A-B579-460E-94D1-54222C63F5DA}</a:tableStyleId>
              </a:tblPr>
              <a:tblGrid>
                <a:gridCol w="4815840"/>
                <a:gridCol w="872792"/>
              </a:tblGrid>
              <a:tr h="522539">
                <a:tc>
                  <a:txBody>
                    <a:bodyPr/>
                    <a:lstStyle/>
                    <a:p>
                      <a:r>
                        <a:rPr lang="en-GB" sz="2400" dirty="0" smtClean="0"/>
                        <a:t>A  I want to go on</a:t>
                      </a:r>
                      <a:r>
                        <a:rPr lang="en-GB" sz="2400" baseline="0" dirty="0" smtClean="0"/>
                        <a:t> holiday</a:t>
                      </a:r>
                      <a:r>
                        <a:rPr lang="en-GB" sz="2400" dirty="0" smtClean="0"/>
                        <a:t>.</a:t>
                      </a:r>
                      <a:endParaRPr lang="fr-FR" sz="2400" dirty="0"/>
                    </a:p>
                  </a:txBody>
                  <a:tcPr anchor="ctr"/>
                </a:tc>
                <a:tc>
                  <a:txBody>
                    <a:bodyPr/>
                    <a:lstStyle/>
                    <a:p>
                      <a:pPr algn="ctr"/>
                      <a:endParaRPr lang="fr-FR"/>
                    </a:p>
                  </a:txBody>
                  <a:tcPr anchor="ctr"/>
                </a:tc>
              </a:tr>
              <a:tr h="522539">
                <a:tc>
                  <a:txBody>
                    <a:bodyPr/>
                    <a:lstStyle/>
                    <a:p>
                      <a:r>
                        <a:rPr lang="en-GB" sz="2400" dirty="0" smtClean="0"/>
                        <a:t>B  I hope to go on holiday.</a:t>
                      </a:r>
                      <a:endParaRPr lang="fr-FR" sz="2400" dirty="0"/>
                    </a:p>
                  </a:txBody>
                  <a:tcPr anchor="ctr"/>
                </a:tc>
                <a:tc>
                  <a:txBody>
                    <a:bodyPr/>
                    <a:lstStyle/>
                    <a:p>
                      <a:pPr algn="ctr"/>
                      <a:endParaRPr lang="fr-FR"/>
                    </a:p>
                  </a:txBody>
                  <a:tcPr anchor="ctr"/>
                </a:tc>
              </a:tr>
              <a:tr h="522539">
                <a:tc>
                  <a:txBody>
                    <a:bodyPr/>
                    <a:lstStyle/>
                    <a:p>
                      <a:r>
                        <a:rPr lang="en-GB" sz="2400" dirty="0" smtClean="0"/>
                        <a:t>C  I can go on holiday.</a:t>
                      </a:r>
                      <a:endParaRPr lang="fr-FR" sz="2400" dirty="0"/>
                    </a:p>
                  </a:txBody>
                  <a:tcPr anchor="ctr"/>
                </a:tc>
                <a:tc>
                  <a:txBody>
                    <a:bodyPr/>
                    <a:lstStyle/>
                    <a:p>
                      <a:pPr algn="ctr"/>
                      <a:endParaRPr lang="fr-FR"/>
                    </a:p>
                  </a:txBody>
                  <a:tcPr anchor="ctr"/>
                </a:tc>
              </a:tr>
              <a:tr h="522539">
                <a:tc>
                  <a:txBody>
                    <a:bodyPr/>
                    <a:lstStyle/>
                    <a:p>
                      <a:r>
                        <a:rPr lang="en-GB" sz="2400" dirty="0" smtClean="0"/>
                        <a:t>D  I have to go on</a:t>
                      </a:r>
                      <a:r>
                        <a:rPr lang="en-GB" sz="2400" baseline="0" dirty="0" smtClean="0"/>
                        <a:t> holiday.</a:t>
                      </a:r>
                      <a:endParaRPr lang="fr-FR" sz="2400" dirty="0"/>
                    </a:p>
                  </a:txBody>
                  <a:tcPr anchor="ctr"/>
                </a:tc>
                <a:tc>
                  <a:txBody>
                    <a:bodyPr/>
                    <a:lstStyle/>
                    <a:p>
                      <a:pPr algn="ctr"/>
                      <a:endParaRPr lang="fr-FR"/>
                    </a:p>
                  </a:txBody>
                  <a:tcPr anchor="ctr"/>
                </a:tc>
              </a:tr>
              <a:tr h="522539">
                <a:tc>
                  <a:txBody>
                    <a:bodyPr/>
                    <a:lstStyle/>
                    <a:p>
                      <a:r>
                        <a:rPr lang="en-GB" sz="2400" dirty="0" smtClean="0"/>
                        <a:t>E  I’m going to go on holiday.</a:t>
                      </a:r>
                      <a:endParaRPr lang="fr-FR" sz="2400" dirty="0"/>
                    </a:p>
                  </a:txBody>
                  <a:tcPr anchor="ctr"/>
                </a:tc>
                <a:tc>
                  <a:txBody>
                    <a:bodyPr/>
                    <a:lstStyle/>
                    <a:p>
                      <a:pPr algn="ctr"/>
                      <a:endParaRPr lang="fr-FR"/>
                    </a:p>
                  </a:txBody>
                  <a:tcPr anchor="ctr"/>
                </a:tc>
              </a:tr>
              <a:tr h="411641">
                <a:tc>
                  <a:txBody>
                    <a:bodyPr/>
                    <a:lstStyle/>
                    <a:p>
                      <a:r>
                        <a:rPr lang="en-GB" sz="2400" dirty="0" smtClean="0"/>
                        <a:t>F  We’re going to go on</a:t>
                      </a:r>
                      <a:r>
                        <a:rPr lang="en-GB" sz="2400" baseline="0" dirty="0" smtClean="0"/>
                        <a:t> holiday.</a:t>
                      </a:r>
                      <a:endParaRPr lang="fr-FR" sz="2400" dirty="0"/>
                    </a:p>
                  </a:txBody>
                  <a:tcPr anchor="ctr"/>
                </a:tc>
                <a:tc>
                  <a:txBody>
                    <a:bodyPr/>
                    <a:lstStyle/>
                    <a:p>
                      <a:pPr algn="ctr"/>
                      <a:r>
                        <a:rPr lang="en-GB" sz="2400" b="1" dirty="0" smtClean="0">
                          <a:solidFill>
                            <a:srgbClr val="0070C0"/>
                          </a:solidFill>
                        </a:rPr>
                        <a:t>1</a:t>
                      </a:r>
                      <a:endParaRPr lang="fr-FR" sz="2400" b="1" dirty="0">
                        <a:solidFill>
                          <a:srgbClr val="0070C0"/>
                        </a:solidFill>
                      </a:endParaRPr>
                    </a:p>
                  </a:txBody>
                  <a:tcPr anchor="ctr"/>
                </a:tc>
              </a:tr>
              <a:tr h="522539">
                <a:tc>
                  <a:txBody>
                    <a:bodyPr/>
                    <a:lstStyle/>
                    <a:p>
                      <a:r>
                        <a:rPr lang="en-GB" sz="2400" dirty="0" smtClean="0"/>
                        <a:t>G </a:t>
                      </a:r>
                      <a:r>
                        <a:rPr lang="en-GB" sz="2400" baseline="0" dirty="0" smtClean="0"/>
                        <a:t> I would like to go on holiday</a:t>
                      </a:r>
                      <a:endParaRPr lang="fr-FR" sz="2400" dirty="0"/>
                    </a:p>
                  </a:txBody>
                  <a:tcPr anchor="ctr"/>
                </a:tc>
                <a:tc>
                  <a:txBody>
                    <a:bodyPr/>
                    <a:lstStyle/>
                    <a:p>
                      <a:pPr algn="ctr"/>
                      <a:endParaRPr lang="fr-FR"/>
                    </a:p>
                  </a:txBody>
                  <a:tcPr anchor="ctr"/>
                </a:tc>
              </a:tr>
              <a:tr h="522539">
                <a:tc>
                  <a:txBody>
                    <a:bodyPr/>
                    <a:lstStyle/>
                    <a:p>
                      <a:r>
                        <a:rPr lang="en-GB" sz="2400" dirty="0" smtClean="0"/>
                        <a:t>H  The best</a:t>
                      </a:r>
                      <a:r>
                        <a:rPr lang="en-GB" sz="2400" baseline="0" dirty="0" smtClean="0"/>
                        <a:t> thing will be to go on holiday.</a:t>
                      </a:r>
                      <a:endParaRPr lang="fr-FR" sz="2400" dirty="0"/>
                    </a:p>
                  </a:txBody>
                  <a:tcPr anchor="ctr"/>
                </a:tc>
                <a:tc>
                  <a:txBody>
                    <a:bodyPr/>
                    <a:lstStyle/>
                    <a:p>
                      <a:pPr algn="ctr"/>
                      <a:endParaRPr lang="fr-FR" dirty="0"/>
                    </a:p>
                  </a:txBody>
                  <a:tcPr anchor="ctr"/>
                </a:tc>
              </a:tr>
              <a:tr h="522539">
                <a:tc>
                  <a:txBody>
                    <a:bodyPr/>
                    <a:lstStyle/>
                    <a:p>
                      <a:r>
                        <a:rPr lang="en-GB" sz="2400" dirty="0" smtClean="0"/>
                        <a:t>I  I’m intending</a:t>
                      </a:r>
                      <a:r>
                        <a:rPr lang="en-GB" sz="2400" baseline="0" dirty="0" smtClean="0"/>
                        <a:t> to go on holiday.</a:t>
                      </a:r>
                      <a:endParaRPr lang="fr-FR" sz="2400" dirty="0"/>
                    </a:p>
                  </a:txBody>
                  <a:tcPr anchor="ctr"/>
                </a:tc>
                <a:tc>
                  <a:txBody>
                    <a:bodyPr/>
                    <a:lstStyle/>
                    <a:p>
                      <a:pPr algn="ctr"/>
                      <a:endParaRPr lang="fr-FR" dirty="0"/>
                    </a:p>
                  </a:txBody>
                  <a:tcPr anchor="ctr"/>
                </a:tc>
              </a:tr>
            </a:tbl>
          </a:graphicData>
        </a:graphic>
      </p:graphicFrame>
      <p:sp>
        <p:nvSpPr>
          <p:cNvPr id="4" name="TextBox 3"/>
          <p:cNvSpPr txBox="1"/>
          <p:nvPr/>
        </p:nvSpPr>
        <p:spPr>
          <a:xfrm>
            <a:off x="5289139" y="2329716"/>
            <a:ext cx="576064" cy="523220"/>
          </a:xfrm>
          <a:prstGeom prst="rect">
            <a:avLst/>
          </a:prstGeom>
          <a:noFill/>
        </p:spPr>
        <p:txBody>
          <a:bodyPr wrap="square" rtlCol="0" anchor="ctr">
            <a:spAutoFit/>
          </a:bodyPr>
          <a:lstStyle/>
          <a:p>
            <a:pPr algn="ctr"/>
            <a:r>
              <a:rPr lang="en-GB" sz="2800" b="1" dirty="0" smtClean="0">
                <a:solidFill>
                  <a:srgbClr val="0070C0"/>
                </a:solidFill>
              </a:rPr>
              <a:t>2</a:t>
            </a:r>
            <a:endParaRPr lang="fr-FR" sz="2800" b="1" dirty="0">
              <a:solidFill>
                <a:srgbClr val="0070C0"/>
              </a:solidFill>
            </a:endParaRPr>
          </a:p>
        </p:txBody>
      </p:sp>
      <p:sp>
        <p:nvSpPr>
          <p:cNvPr id="5" name="TextBox 4"/>
          <p:cNvSpPr txBox="1"/>
          <p:nvPr/>
        </p:nvSpPr>
        <p:spPr>
          <a:xfrm>
            <a:off x="5278997" y="3337828"/>
            <a:ext cx="576064" cy="523220"/>
          </a:xfrm>
          <a:prstGeom prst="rect">
            <a:avLst/>
          </a:prstGeom>
          <a:noFill/>
        </p:spPr>
        <p:txBody>
          <a:bodyPr wrap="square" rtlCol="0" anchor="ctr">
            <a:spAutoFit/>
          </a:bodyPr>
          <a:lstStyle/>
          <a:p>
            <a:pPr algn="ctr"/>
            <a:r>
              <a:rPr lang="en-GB" sz="2800" b="1" dirty="0" smtClean="0">
                <a:solidFill>
                  <a:srgbClr val="0070C0"/>
                </a:solidFill>
              </a:rPr>
              <a:t>3</a:t>
            </a:r>
            <a:endParaRPr lang="fr-FR" sz="2800" b="1" dirty="0">
              <a:solidFill>
                <a:srgbClr val="0070C0"/>
              </a:solidFill>
            </a:endParaRPr>
          </a:p>
        </p:txBody>
      </p:sp>
      <p:sp>
        <p:nvSpPr>
          <p:cNvPr id="6" name="TextBox 5"/>
          <p:cNvSpPr txBox="1"/>
          <p:nvPr/>
        </p:nvSpPr>
        <p:spPr>
          <a:xfrm>
            <a:off x="5289139" y="4884664"/>
            <a:ext cx="576064" cy="523220"/>
          </a:xfrm>
          <a:prstGeom prst="rect">
            <a:avLst/>
          </a:prstGeom>
          <a:noFill/>
        </p:spPr>
        <p:txBody>
          <a:bodyPr wrap="square" rtlCol="0" anchor="ctr">
            <a:spAutoFit/>
          </a:bodyPr>
          <a:lstStyle/>
          <a:p>
            <a:pPr algn="ctr"/>
            <a:r>
              <a:rPr lang="en-GB" sz="2800" b="1" dirty="0" smtClean="0">
                <a:solidFill>
                  <a:srgbClr val="0070C0"/>
                </a:solidFill>
              </a:rPr>
              <a:t>4</a:t>
            </a:r>
            <a:endParaRPr lang="fr-FR" sz="2800" b="1" dirty="0">
              <a:solidFill>
                <a:srgbClr val="0070C0"/>
              </a:solidFill>
            </a:endParaRPr>
          </a:p>
        </p:txBody>
      </p:sp>
      <p:sp>
        <p:nvSpPr>
          <p:cNvPr id="7" name="TextBox 6"/>
          <p:cNvSpPr txBox="1"/>
          <p:nvPr/>
        </p:nvSpPr>
        <p:spPr>
          <a:xfrm>
            <a:off x="5292080" y="1283276"/>
            <a:ext cx="576064" cy="523220"/>
          </a:xfrm>
          <a:prstGeom prst="rect">
            <a:avLst/>
          </a:prstGeom>
          <a:noFill/>
        </p:spPr>
        <p:txBody>
          <a:bodyPr wrap="square" rtlCol="0" anchor="ctr">
            <a:spAutoFit/>
          </a:bodyPr>
          <a:lstStyle/>
          <a:p>
            <a:pPr algn="ctr"/>
            <a:r>
              <a:rPr lang="en-GB" sz="2800" b="1" dirty="0" smtClean="0">
                <a:solidFill>
                  <a:srgbClr val="0070C0"/>
                </a:solidFill>
              </a:rPr>
              <a:t>5</a:t>
            </a:r>
            <a:endParaRPr lang="fr-FR" sz="2800" b="1" dirty="0">
              <a:solidFill>
                <a:srgbClr val="0070C0"/>
              </a:solidFill>
            </a:endParaRPr>
          </a:p>
        </p:txBody>
      </p:sp>
      <p:sp>
        <p:nvSpPr>
          <p:cNvPr id="8" name="TextBox 7"/>
          <p:cNvSpPr txBox="1"/>
          <p:nvPr/>
        </p:nvSpPr>
        <p:spPr>
          <a:xfrm>
            <a:off x="5292080" y="4345940"/>
            <a:ext cx="576064" cy="523220"/>
          </a:xfrm>
          <a:prstGeom prst="rect">
            <a:avLst/>
          </a:prstGeom>
          <a:noFill/>
        </p:spPr>
        <p:txBody>
          <a:bodyPr wrap="square" rtlCol="0" anchor="ctr">
            <a:spAutoFit/>
          </a:bodyPr>
          <a:lstStyle/>
          <a:p>
            <a:pPr algn="ctr"/>
            <a:r>
              <a:rPr lang="en-GB" sz="2800" b="1" dirty="0" smtClean="0">
                <a:solidFill>
                  <a:srgbClr val="0070C0"/>
                </a:solidFill>
              </a:rPr>
              <a:t>6</a:t>
            </a:r>
            <a:endParaRPr lang="fr-FR" sz="2800" b="1" dirty="0">
              <a:solidFill>
                <a:srgbClr val="0070C0"/>
              </a:solidFill>
            </a:endParaRPr>
          </a:p>
        </p:txBody>
      </p:sp>
      <p:sp>
        <p:nvSpPr>
          <p:cNvPr id="9" name="TextBox 8"/>
          <p:cNvSpPr txBox="1"/>
          <p:nvPr/>
        </p:nvSpPr>
        <p:spPr>
          <a:xfrm>
            <a:off x="5306224" y="5661248"/>
            <a:ext cx="576064" cy="523220"/>
          </a:xfrm>
          <a:prstGeom prst="rect">
            <a:avLst/>
          </a:prstGeom>
          <a:noFill/>
        </p:spPr>
        <p:txBody>
          <a:bodyPr wrap="square" rtlCol="0" anchor="ctr">
            <a:spAutoFit/>
          </a:bodyPr>
          <a:lstStyle/>
          <a:p>
            <a:pPr algn="ctr"/>
            <a:r>
              <a:rPr lang="en-GB" sz="2800" b="1" dirty="0" smtClean="0">
                <a:solidFill>
                  <a:srgbClr val="0070C0"/>
                </a:solidFill>
              </a:rPr>
              <a:t>7</a:t>
            </a:r>
            <a:endParaRPr lang="fr-FR" sz="2800" b="1" dirty="0">
              <a:solidFill>
                <a:srgbClr val="0070C0"/>
              </a:solidFill>
            </a:endParaRPr>
          </a:p>
        </p:txBody>
      </p:sp>
      <p:sp>
        <p:nvSpPr>
          <p:cNvPr id="10" name="TextBox 9"/>
          <p:cNvSpPr txBox="1"/>
          <p:nvPr/>
        </p:nvSpPr>
        <p:spPr>
          <a:xfrm>
            <a:off x="5289139" y="1806496"/>
            <a:ext cx="576064" cy="523220"/>
          </a:xfrm>
          <a:prstGeom prst="rect">
            <a:avLst/>
          </a:prstGeom>
          <a:noFill/>
        </p:spPr>
        <p:txBody>
          <a:bodyPr wrap="square" rtlCol="0" anchor="ctr">
            <a:spAutoFit/>
          </a:bodyPr>
          <a:lstStyle/>
          <a:p>
            <a:pPr algn="ctr"/>
            <a:r>
              <a:rPr lang="en-GB" sz="2800" b="1" dirty="0" smtClean="0">
                <a:solidFill>
                  <a:srgbClr val="0070C0"/>
                </a:solidFill>
              </a:rPr>
              <a:t>8</a:t>
            </a:r>
            <a:endParaRPr lang="fr-FR" sz="2800" b="1" dirty="0">
              <a:solidFill>
                <a:srgbClr val="0070C0"/>
              </a:solidFill>
            </a:endParaRPr>
          </a:p>
        </p:txBody>
      </p:sp>
      <p:sp>
        <p:nvSpPr>
          <p:cNvPr id="11" name="TextBox 10"/>
          <p:cNvSpPr txBox="1"/>
          <p:nvPr/>
        </p:nvSpPr>
        <p:spPr>
          <a:xfrm>
            <a:off x="5306224" y="2852936"/>
            <a:ext cx="576064" cy="523220"/>
          </a:xfrm>
          <a:prstGeom prst="rect">
            <a:avLst/>
          </a:prstGeom>
          <a:noFill/>
        </p:spPr>
        <p:txBody>
          <a:bodyPr wrap="square" rtlCol="0" anchor="ctr">
            <a:spAutoFit/>
          </a:bodyPr>
          <a:lstStyle/>
          <a:p>
            <a:pPr algn="ctr"/>
            <a:r>
              <a:rPr lang="en-GB" sz="2800" b="1" dirty="0" smtClean="0">
                <a:solidFill>
                  <a:srgbClr val="0070C0"/>
                </a:solidFill>
              </a:rPr>
              <a:t>9</a:t>
            </a:r>
            <a:endParaRPr lang="fr-FR" sz="2800" b="1" dirty="0">
              <a:solidFill>
                <a:srgbClr val="0070C0"/>
              </a:solidFill>
            </a:endParaRPr>
          </a:p>
        </p:txBody>
      </p:sp>
      <p:sp>
        <p:nvSpPr>
          <p:cNvPr id="12" name="TextBox 11"/>
          <p:cNvSpPr txBox="1"/>
          <p:nvPr/>
        </p:nvSpPr>
        <p:spPr>
          <a:xfrm rot="16200000">
            <a:off x="4621651" y="2083205"/>
            <a:ext cx="7416824" cy="1323439"/>
          </a:xfrm>
          <a:prstGeom prst="rect">
            <a:avLst/>
          </a:prstGeom>
          <a:noFill/>
        </p:spPr>
        <p:txBody>
          <a:bodyPr wrap="square" rtlCol="0">
            <a:spAutoFit/>
          </a:bodyPr>
          <a:lstStyle/>
          <a:p>
            <a:r>
              <a:rPr lang="en-GB" sz="8000" dirty="0" err="1" smtClean="0">
                <a:latin typeface="Segoe Print" pitchFamily="2" charset="0"/>
              </a:rPr>
              <a:t>Respuestas</a:t>
            </a:r>
            <a:endParaRPr lang="fr-FR" sz="8000" dirty="0">
              <a:latin typeface="Segoe Print" pitchFamily="2" charset="0"/>
            </a:endParaRPr>
          </a:p>
        </p:txBody>
      </p:sp>
    </p:spTree>
    <p:extLst>
      <p:ext uri="{BB962C8B-B14F-4D97-AF65-F5344CB8AC3E}">
        <p14:creationId xmlns:p14="http://schemas.microsoft.com/office/powerpoint/2010/main" val="4065556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grpId="0" nodeType="clickEffect">
                                  <p:stCondLst>
                                    <p:cond delay="0"/>
                                  </p:stCondLst>
                                  <p:iterate type="lt">
                                    <p:tmPct val="4000"/>
                                  </p:iterate>
                                  <p:childTnLst>
                                    <p:set>
                                      <p:cBhvr override="childStyle">
                                        <p:cTn id="6" dur="500" fill="hold"/>
                                        <p:tgtEl>
                                          <p:spTgt spid="12"/>
                                        </p:tgtEl>
                                        <p:attrNameLst>
                                          <p:attrName>style.color</p:attrName>
                                        </p:attrNameLst>
                                      </p:cBhvr>
                                      <p:to>
                                        <p:clrVal>
                                          <a:srgbClr val="A73E3B"/>
                                        </p:clrVal>
                                      </p:to>
                                    </p:set>
                                    <p:set>
                                      <p:cBhvr>
                                        <p:cTn id="7" dur="500" fill="hold"/>
                                        <p:tgtEl>
                                          <p:spTgt spid="12"/>
                                        </p:tgtEl>
                                        <p:attrNameLst>
                                          <p:attrName>fillcolor</p:attrName>
                                        </p:attrNameLst>
                                      </p:cBhvr>
                                      <p:to>
                                        <p:clrVal>
                                          <a:srgbClr val="A73E3B"/>
                                        </p:clrVal>
                                      </p:to>
                                    </p:set>
                                    <p:set>
                                      <p:cBhvr>
                                        <p:cTn id="8" dur="500" fill="hold"/>
                                        <p:tgtEl>
                                          <p:spTgt spid="12"/>
                                        </p:tgtEl>
                                        <p:attrNameLst>
                                          <p:attrName>fill.type</p:attrName>
                                        </p:attrNameLst>
                                      </p:cBhvr>
                                      <p:to>
                                        <p:strVal val="solid"/>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5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500"/>
                                        <p:tgtEl>
                                          <p:spTgt spid="9"/>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500"/>
                                        <p:tgtEl>
                                          <p:spTgt spid="10"/>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fade">
                                      <p:cBhvr>
                                        <p:cTn id="4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708707505"/>
              </p:ext>
            </p:extLst>
          </p:nvPr>
        </p:nvGraphicFramePr>
        <p:xfrm>
          <a:off x="323528" y="1268760"/>
          <a:ext cx="8280920" cy="4724400"/>
        </p:xfrm>
        <a:graphic>
          <a:graphicData uri="http://schemas.openxmlformats.org/drawingml/2006/table">
            <a:tbl>
              <a:tblPr firstRow="1" bandRow="1">
                <a:tableStyleId>{5940675A-B579-460E-94D1-54222C63F5DA}</a:tableStyleId>
              </a:tblPr>
              <a:tblGrid>
                <a:gridCol w="7010400"/>
                <a:gridCol w="1270520"/>
              </a:tblGrid>
              <a:tr h="522539">
                <a:tc>
                  <a:txBody>
                    <a:bodyPr/>
                    <a:lstStyle/>
                    <a:p>
                      <a:r>
                        <a:rPr lang="en-GB" sz="2800" dirty="0" smtClean="0"/>
                        <a:t>1  </a:t>
                      </a:r>
                      <a:r>
                        <a:rPr lang="en-GB" sz="2800" dirty="0" err="1" smtClean="0"/>
                        <a:t>Sevilla</a:t>
                      </a:r>
                      <a:r>
                        <a:rPr lang="en-GB" sz="2800" baseline="0" dirty="0" smtClean="0"/>
                        <a:t> is </a:t>
                      </a:r>
                      <a:r>
                        <a:rPr lang="en-GB" sz="2800" b="1" i="1" baseline="0" dirty="0" smtClean="0"/>
                        <a:t>very / quite / not very </a:t>
                      </a:r>
                      <a:r>
                        <a:rPr lang="en-GB" sz="2800" baseline="0" dirty="0" smtClean="0"/>
                        <a:t>well-known for its university.</a:t>
                      </a:r>
                      <a:endParaRPr lang="fr-FR" sz="2800" dirty="0"/>
                    </a:p>
                  </a:txBody>
                  <a:tcPr anchor="ctr"/>
                </a:tc>
                <a:tc>
                  <a:txBody>
                    <a:bodyPr/>
                    <a:lstStyle/>
                    <a:p>
                      <a:pPr algn="ctr"/>
                      <a:endParaRPr lang="fr-FR"/>
                    </a:p>
                  </a:txBody>
                  <a:tcPr anchor="ctr"/>
                </a:tc>
              </a:tr>
              <a:tr h="522539">
                <a:tc>
                  <a:txBody>
                    <a:bodyPr/>
                    <a:lstStyle/>
                    <a:p>
                      <a:r>
                        <a:rPr lang="en-GB" sz="2800" dirty="0" smtClean="0"/>
                        <a:t>2 The</a:t>
                      </a:r>
                      <a:r>
                        <a:rPr lang="en-GB" sz="2800" baseline="0" dirty="0" smtClean="0"/>
                        <a:t> city is </a:t>
                      </a:r>
                      <a:r>
                        <a:rPr lang="en-GB" sz="2800" b="1" i="1" baseline="0" dirty="0" smtClean="0"/>
                        <a:t>always / often / sometimes </a:t>
                      </a:r>
                      <a:r>
                        <a:rPr lang="en-GB" sz="2800" baseline="0" dirty="0" smtClean="0"/>
                        <a:t>full of tourists.</a:t>
                      </a:r>
                      <a:endParaRPr lang="fr-FR" sz="2800" dirty="0"/>
                    </a:p>
                  </a:txBody>
                  <a:tcPr anchor="ctr"/>
                </a:tc>
                <a:tc>
                  <a:txBody>
                    <a:bodyPr/>
                    <a:lstStyle/>
                    <a:p>
                      <a:pPr algn="ctr"/>
                      <a:endParaRPr lang="fr-FR"/>
                    </a:p>
                  </a:txBody>
                  <a:tcPr anchor="ctr"/>
                </a:tc>
              </a:tr>
              <a:tr h="522539">
                <a:tc>
                  <a:txBody>
                    <a:bodyPr/>
                    <a:lstStyle/>
                    <a:p>
                      <a:r>
                        <a:rPr lang="en-GB" sz="2800" dirty="0" smtClean="0"/>
                        <a:t>3 There is a big market in the town square on </a:t>
                      </a:r>
                      <a:r>
                        <a:rPr lang="en-GB" sz="2800" b="1" i="1" dirty="0" smtClean="0"/>
                        <a:t>Sundays / Mondays</a:t>
                      </a:r>
                      <a:r>
                        <a:rPr lang="en-GB" sz="2800" b="1" i="1" baseline="0" dirty="0" smtClean="0"/>
                        <a:t> / Tuesdays.</a:t>
                      </a:r>
                      <a:endParaRPr lang="fr-FR" sz="2800" b="1" i="1" dirty="0"/>
                    </a:p>
                  </a:txBody>
                  <a:tcPr anchor="ctr"/>
                </a:tc>
                <a:tc>
                  <a:txBody>
                    <a:bodyPr/>
                    <a:lstStyle/>
                    <a:p>
                      <a:pPr algn="ctr"/>
                      <a:endParaRPr lang="fr-FR"/>
                    </a:p>
                  </a:txBody>
                  <a:tcPr anchor="ctr"/>
                </a:tc>
              </a:tr>
              <a:tr h="522539">
                <a:tc>
                  <a:txBody>
                    <a:bodyPr/>
                    <a:lstStyle/>
                    <a:p>
                      <a:r>
                        <a:rPr lang="en-GB" sz="2800" dirty="0" smtClean="0"/>
                        <a:t>4  </a:t>
                      </a:r>
                      <a:r>
                        <a:rPr lang="en-GB" sz="2800" b="1" i="1" dirty="0" smtClean="0"/>
                        <a:t>Nothing / clothing / everything </a:t>
                      </a:r>
                      <a:r>
                        <a:rPr lang="en-GB" sz="2800" dirty="0" smtClean="0"/>
                        <a:t>is expensive.</a:t>
                      </a:r>
                      <a:endParaRPr lang="fr-FR" sz="2800" dirty="0"/>
                    </a:p>
                  </a:txBody>
                  <a:tcPr anchor="ctr"/>
                </a:tc>
                <a:tc>
                  <a:txBody>
                    <a:bodyPr/>
                    <a:lstStyle/>
                    <a:p>
                      <a:pPr algn="ctr"/>
                      <a:endParaRPr lang="fr-FR"/>
                    </a:p>
                  </a:txBody>
                  <a:tcPr anchor="ctr"/>
                </a:tc>
              </a:tr>
              <a:tr h="522539">
                <a:tc>
                  <a:txBody>
                    <a:bodyPr/>
                    <a:lstStyle/>
                    <a:p>
                      <a:r>
                        <a:rPr lang="en-GB" sz="2800" dirty="0" smtClean="0"/>
                        <a:t>5 Tourists </a:t>
                      </a:r>
                      <a:r>
                        <a:rPr lang="en-GB" sz="2800" b="1" i="1" dirty="0" smtClean="0"/>
                        <a:t>cannot / want to</a:t>
                      </a:r>
                      <a:r>
                        <a:rPr lang="en-GB" sz="2800" b="1" i="1" baseline="0" dirty="0" smtClean="0"/>
                        <a:t> / should / </a:t>
                      </a:r>
                      <a:r>
                        <a:rPr lang="en-GB" sz="2800" baseline="0" dirty="0" smtClean="0"/>
                        <a:t>visit the cathedral on Sundays.</a:t>
                      </a:r>
                      <a:endParaRPr lang="fr-FR" sz="2800" dirty="0"/>
                    </a:p>
                  </a:txBody>
                  <a:tcPr anchor="ctr"/>
                </a:tc>
                <a:tc>
                  <a:txBody>
                    <a:bodyPr/>
                    <a:lstStyle/>
                    <a:p>
                      <a:pPr algn="ctr"/>
                      <a:endParaRPr lang="fr-FR" dirty="0"/>
                    </a:p>
                  </a:txBody>
                  <a:tcPr anchor="ctr"/>
                </a:tc>
              </a:tr>
            </a:tbl>
          </a:graphicData>
        </a:graphic>
      </p:graphicFrame>
      <p:sp>
        <p:nvSpPr>
          <p:cNvPr id="3" name="TextBox 2"/>
          <p:cNvSpPr txBox="1"/>
          <p:nvPr/>
        </p:nvSpPr>
        <p:spPr>
          <a:xfrm>
            <a:off x="251520" y="260648"/>
            <a:ext cx="8064896" cy="707886"/>
          </a:xfrm>
          <a:prstGeom prst="rect">
            <a:avLst/>
          </a:prstGeom>
          <a:noFill/>
        </p:spPr>
        <p:txBody>
          <a:bodyPr wrap="square" rtlCol="0">
            <a:spAutoFit/>
          </a:bodyPr>
          <a:lstStyle/>
          <a:p>
            <a:r>
              <a:rPr lang="en-GB" sz="4000" b="1" dirty="0" smtClean="0"/>
              <a:t>2 </a:t>
            </a:r>
            <a:r>
              <a:rPr lang="en-GB" sz="2400" b="1" dirty="0" smtClean="0"/>
              <a:t> </a:t>
            </a:r>
            <a:r>
              <a:rPr lang="en-GB" sz="2400" b="1" dirty="0" err="1" smtClean="0"/>
              <a:t>Escucha</a:t>
            </a:r>
            <a:r>
              <a:rPr lang="en-GB" sz="2400" b="1" dirty="0" smtClean="0"/>
              <a:t> </a:t>
            </a:r>
            <a:r>
              <a:rPr lang="en-GB" sz="2400" b="1" dirty="0" err="1" smtClean="0"/>
              <a:t>las</a:t>
            </a:r>
            <a:r>
              <a:rPr lang="en-GB" sz="2400" b="1" dirty="0" smtClean="0"/>
              <a:t> </a:t>
            </a:r>
            <a:r>
              <a:rPr lang="en-GB" sz="2400" b="1" dirty="0" err="1" smtClean="0"/>
              <a:t>frases</a:t>
            </a:r>
            <a:r>
              <a:rPr lang="en-GB" sz="2400" b="1" dirty="0" smtClean="0"/>
              <a:t> y </a:t>
            </a:r>
            <a:r>
              <a:rPr lang="en-GB" sz="2400" b="1" dirty="0" err="1" smtClean="0"/>
              <a:t>elige</a:t>
            </a:r>
            <a:r>
              <a:rPr lang="en-GB" sz="2400" b="1" dirty="0" smtClean="0"/>
              <a:t> la </a:t>
            </a:r>
            <a:r>
              <a:rPr lang="en-GB" sz="2400" b="1" dirty="0" err="1" smtClean="0"/>
              <a:t>respuesta</a:t>
            </a:r>
            <a:r>
              <a:rPr lang="en-GB" sz="2400" b="1" dirty="0" smtClean="0"/>
              <a:t> </a:t>
            </a:r>
            <a:r>
              <a:rPr lang="en-GB" sz="2400" b="1" dirty="0" err="1" smtClean="0"/>
              <a:t>correcta</a:t>
            </a:r>
            <a:r>
              <a:rPr lang="en-GB" sz="2400" b="1" dirty="0" smtClean="0"/>
              <a:t>. (1-5)</a:t>
            </a:r>
            <a:endParaRPr lang="fr-FR" sz="2400" b="1" dirty="0"/>
          </a:p>
        </p:txBody>
      </p:sp>
      <p:sp>
        <p:nvSpPr>
          <p:cNvPr id="4" name="Oval 3"/>
          <p:cNvSpPr/>
          <p:nvPr/>
        </p:nvSpPr>
        <p:spPr>
          <a:xfrm>
            <a:off x="3995936" y="1196752"/>
            <a:ext cx="1440160" cy="720080"/>
          </a:xfrm>
          <a:prstGeom prst="ellipse">
            <a:avLst/>
          </a:prstGeom>
          <a:noFill/>
          <a:ln w="57150">
            <a:solidFill>
              <a:srgbClr val="A73E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Oval 4"/>
          <p:cNvSpPr/>
          <p:nvPr/>
        </p:nvSpPr>
        <p:spPr>
          <a:xfrm>
            <a:off x="3203848" y="2132856"/>
            <a:ext cx="1440160" cy="720080"/>
          </a:xfrm>
          <a:prstGeom prst="ellipse">
            <a:avLst/>
          </a:prstGeom>
          <a:noFill/>
          <a:ln w="57150">
            <a:solidFill>
              <a:srgbClr val="A73E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Oval 5"/>
          <p:cNvSpPr/>
          <p:nvPr/>
        </p:nvSpPr>
        <p:spPr>
          <a:xfrm>
            <a:off x="1766930" y="3501008"/>
            <a:ext cx="1724950" cy="648072"/>
          </a:xfrm>
          <a:prstGeom prst="ellipse">
            <a:avLst/>
          </a:prstGeom>
          <a:noFill/>
          <a:ln w="57150">
            <a:solidFill>
              <a:srgbClr val="A73E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Oval 6"/>
          <p:cNvSpPr/>
          <p:nvPr/>
        </p:nvSpPr>
        <p:spPr>
          <a:xfrm>
            <a:off x="683568" y="4005064"/>
            <a:ext cx="1440160" cy="720080"/>
          </a:xfrm>
          <a:prstGeom prst="ellipse">
            <a:avLst/>
          </a:prstGeom>
          <a:noFill/>
          <a:ln w="57150">
            <a:solidFill>
              <a:srgbClr val="A73E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Oval 7"/>
          <p:cNvSpPr/>
          <p:nvPr/>
        </p:nvSpPr>
        <p:spPr>
          <a:xfrm>
            <a:off x="4427984" y="4941168"/>
            <a:ext cx="1440160" cy="720080"/>
          </a:xfrm>
          <a:prstGeom prst="ellipse">
            <a:avLst/>
          </a:prstGeom>
          <a:noFill/>
          <a:ln w="57150">
            <a:solidFill>
              <a:srgbClr val="A73E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354361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circle(in)">
                                      <p:cBhvr>
                                        <p:cTn id="22" dur="2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circle(in)">
                                      <p:cBhvr>
                                        <p:cTn id="2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567381456"/>
              </p:ext>
            </p:extLst>
          </p:nvPr>
        </p:nvGraphicFramePr>
        <p:xfrm>
          <a:off x="875928" y="1124744"/>
          <a:ext cx="7440488" cy="5166790"/>
        </p:xfrm>
        <a:graphic>
          <a:graphicData uri="http://schemas.openxmlformats.org/drawingml/2006/table">
            <a:tbl>
              <a:tblPr firstRow="1" bandRow="1">
                <a:tableStyleId>{5940675A-B579-460E-94D1-54222C63F5DA}</a:tableStyleId>
              </a:tblPr>
              <a:tblGrid>
                <a:gridCol w="2759968"/>
                <a:gridCol w="4680520"/>
              </a:tblGrid>
              <a:tr h="446575">
                <a:tc>
                  <a:txBody>
                    <a:bodyPr/>
                    <a:lstStyle/>
                    <a:p>
                      <a:r>
                        <a:rPr lang="en-GB" sz="2000" b="1" dirty="0" err="1" smtClean="0"/>
                        <a:t>Apellido</a:t>
                      </a:r>
                      <a:r>
                        <a:rPr lang="en-GB" sz="2000" b="1" dirty="0" smtClean="0"/>
                        <a:t>:</a:t>
                      </a:r>
                      <a:endParaRPr lang="fr-FR" sz="2000" b="1" dirty="0"/>
                    </a:p>
                  </a:txBody>
                  <a:tcPr/>
                </a:tc>
                <a:tc>
                  <a:txBody>
                    <a:bodyPr/>
                    <a:lstStyle/>
                    <a:p>
                      <a:r>
                        <a:rPr lang="en-GB" sz="2000" dirty="0" err="1" smtClean="0"/>
                        <a:t>Belén</a:t>
                      </a:r>
                      <a:endParaRPr lang="fr-FR" sz="2000" dirty="0"/>
                    </a:p>
                  </a:txBody>
                  <a:tcPr/>
                </a:tc>
              </a:tr>
              <a:tr h="446575">
                <a:tc>
                  <a:txBody>
                    <a:bodyPr/>
                    <a:lstStyle/>
                    <a:p>
                      <a:r>
                        <a:rPr lang="en-GB" sz="2000" b="1" dirty="0" smtClean="0"/>
                        <a:t>Name:</a:t>
                      </a:r>
                      <a:endParaRPr lang="fr-FR" sz="2000" b="1" dirty="0"/>
                    </a:p>
                  </a:txBody>
                  <a:tcPr/>
                </a:tc>
                <a:tc>
                  <a:txBody>
                    <a:bodyPr/>
                    <a:lstStyle/>
                    <a:p>
                      <a:endParaRPr lang="fr-FR" sz="2000"/>
                    </a:p>
                  </a:txBody>
                  <a:tcPr/>
                </a:tc>
              </a:tr>
              <a:tr h="446575">
                <a:tc>
                  <a:txBody>
                    <a:bodyPr/>
                    <a:lstStyle/>
                    <a:p>
                      <a:r>
                        <a:rPr lang="en-GB" sz="2000" b="1" dirty="0" smtClean="0"/>
                        <a:t>Date of birth</a:t>
                      </a:r>
                      <a:r>
                        <a:rPr lang="en-GB" sz="2000" b="1" baseline="0" dirty="0" smtClean="0"/>
                        <a:t>:</a:t>
                      </a:r>
                      <a:endParaRPr lang="fr-FR" sz="2000" b="1" dirty="0"/>
                    </a:p>
                  </a:txBody>
                  <a:tcPr/>
                </a:tc>
                <a:tc>
                  <a:txBody>
                    <a:bodyPr/>
                    <a:lstStyle/>
                    <a:p>
                      <a:endParaRPr lang="fr-FR" sz="2000"/>
                    </a:p>
                  </a:txBody>
                  <a:tcPr/>
                </a:tc>
              </a:tr>
              <a:tr h="446575">
                <a:tc>
                  <a:txBody>
                    <a:bodyPr/>
                    <a:lstStyle/>
                    <a:p>
                      <a:r>
                        <a:rPr lang="en-GB" sz="2000" b="1" dirty="0" smtClean="0"/>
                        <a:t>Age:</a:t>
                      </a:r>
                      <a:endParaRPr lang="fr-FR" sz="2000" b="1" dirty="0"/>
                    </a:p>
                  </a:txBody>
                  <a:tcPr/>
                </a:tc>
                <a:tc>
                  <a:txBody>
                    <a:bodyPr/>
                    <a:lstStyle/>
                    <a:p>
                      <a:endParaRPr lang="fr-FR" sz="2000"/>
                    </a:p>
                  </a:txBody>
                  <a:tcPr/>
                </a:tc>
              </a:tr>
              <a:tr h="446575">
                <a:tc>
                  <a:txBody>
                    <a:bodyPr/>
                    <a:lstStyle/>
                    <a:p>
                      <a:r>
                        <a:rPr lang="en-GB" sz="2000" b="1" dirty="0" smtClean="0"/>
                        <a:t>Nationality:</a:t>
                      </a:r>
                      <a:endParaRPr lang="fr-FR" sz="2000" b="1" dirty="0"/>
                    </a:p>
                  </a:txBody>
                  <a:tcPr/>
                </a:tc>
                <a:tc>
                  <a:txBody>
                    <a:bodyPr/>
                    <a:lstStyle/>
                    <a:p>
                      <a:endParaRPr lang="fr-FR" sz="2000"/>
                    </a:p>
                  </a:txBody>
                  <a:tcPr/>
                </a:tc>
              </a:tr>
              <a:tr h="446575">
                <a:tc>
                  <a:txBody>
                    <a:bodyPr/>
                    <a:lstStyle/>
                    <a:p>
                      <a:r>
                        <a:rPr lang="en-GB" sz="2000" b="1" dirty="0" smtClean="0"/>
                        <a:t>Best subjects (3):</a:t>
                      </a:r>
                      <a:endParaRPr lang="fr-FR" sz="2000" b="1" dirty="0"/>
                    </a:p>
                  </a:txBody>
                  <a:tcPr/>
                </a:tc>
                <a:tc>
                  <a:txBody>
                    <a:bodyPr/>
                    <a:lstStyle/>
                    <a:p>
                      <a:endParaRPr lang="fr-FR" sz="2000"/>
                    </a:p>
                  </a:txBody>
                  <a:tcPr/>
                </a:tc>
              </a:tr>
              <a:tr h="446575">
                <a:tc>
                  <a:txBody>
                    <a:bodyPr/>
                    <a:lstStyle/>
                    <a:p>
                      <a:r>
                        <a:rPr lang="en-GB" sz="2000" b="1" dirty="0" smtClean="0"/>
                        <a:t>Free time activities (2):</a:t>
                      </a:r>
                      <a:endParaRPr lang="fr-FR" sz="2000" b="1" dirty="0"/>
                    </a:p>
                  </a:txBody>
                  <a:tcPr/>
                </a:tc>
                <a:tc>
                  <a:txBody>
                    <a:bodyPr/>
                    <a:lstStyle/>
                    <a:p>
                      <a:endParaRPr lang="fr-FR" sz="2000"/>
                    </a:p>
                  </a:txBody>
                  <a:tcPr/>
                </a:tc>
              </a:tr>
              <a:tr h="446575">
                <a:tc>
                  <a:txBody>
                    <a:bodyPr/>
                    <a:lstStyle/>
                    <a:p>
                      <a:r>
                        <a:rPr lang="en-GB" sz="2000" b="1" dirty="0" smtClean="0"/>
                        <a:t>Where wants to work</a:t>
                      </a:r>
                      <a:r>
                        <a:rPr lang="en-GB" sz="2000" b="1" baseline="0" dirty="0" smtClean="0"/>
                        <a:t>:</a:t>
                      </a:r>
                      <a:endParaRPr lang="fr-FR" sz="2000" b="1" dirty="0"/>
                    </a:p>
                  </a:txBody>
                  <a:tcPr/>
                </a:tc>
                <a:tc>
                  <a:txBody>
                    <a:bodyPr/>
                    <a:lstStyle/>
                    <a:p>
                      <a:endParaRPr lang="fr-FR" sz="2000"/>
                    </a:p>
                  </a:txBody>
                  <a:tcPr/>
                </a:tc>
              </a:tr>
              <a:tr h="446575">
                <a:tc>
                  <a:txBody>
                    <a:bodyPr/>
                    <a:lstStyle/>
                    <a:p>
                      <a:r>
                        <a:rPr lang="en-GB" sz="2000" b="1" dirty="0" smtClean="0"/>
                        <a:t>Why:</a:t>
                      </a:r>
                      <a:endParaRPr lang="fr-FR" sz="2000" b="1" dirty="0"/>
                    </a:p>
                  </a:txBody>
                  <a:tcPr/>
                </a:tc>
                <a:tc>
                  <a:txBody>
                    <a:bodyPr/>
                    <a:lstStyle/>
                    <a:p>
                      <a:endParaRPr lang="fr-FR" sz="2000" dirty="0"/>
                    </a:p>
                  </a:txBody>
                  <a:tcPr/>
                </a:tc>
              </a:tr>
              <a:tr h="446575">
                <a:tc>
                  <a:txBody>
                    <a:bodyPr/>
                    <a:lstStyle/>
                    <a:p>
                      <a:r>
                        <a:rPr lang="en-GB" sz="2000" b="1" dirty="0" smtClean="0"/>
                        <a:t>Qualities (3):</a:t>
                      </a:r>
                    </a:p>
                    <a:p>
                      <a:endParaRPr lang="fr-FR" sz="2000" b="1" dirty="0"/>
                    </a:p>
                  </a:txBody>
                  <a:tcPr/>
                </a:tc>
                <a:tc>
                  <a:txBody>
                    <a:bodyPr/>
                    <a:lstStyle/>
                    <a:p>
                      <a:endParaRPr lang="fr-FR" sz="2000" dirty="0"/>
                    </a:p>
                  </a:txBody>
                  <a:tcPr/>
                </a:tc>
              </a:tr>
              <a:tr h="446575">
                <a:tc>
                  <a:txBody>
                    <a:bodyPr/>
                    <a:lstStyle/>
                    <a:p>
                      <a:r>
                        <a:rPr lang="en-GB" sz="2000" b="1" dirty="0" smtClean="0"/>
                        <a:t>Ambition:</a:t>
                      </a:r>
                      <a:endParaRPr lang="fr-FR" sz="2000" b="1" dirty="0"/>
                    </a:p>
                  </a:txBody>
                  <a:tcPr/>
                </a:tc>
                <a:tc>
                  <a:txBody>
                    <a:bodyPr/>
                    <a:lstStyle/>
                    <a:p>
                      <a:endParaRPr lang="fr-FR" sz="2000" dirty="0"/>
                    </a:p>
                  </a:txBody>
                  <a:tcPr/>
                </a:tc>
              </a:tr>
            </a:tbl>
          </a:graphicData>
        </a:graphic>
      </p:graphicFrame>
      <p:sp>
        <p:nvSpPr>
          <p:cNvPr id="3" name="TextBox 2"/>
          <p:cNvSpPr txBox="1"/>
          <p:nvPr/>
        </p:nvSpPr>
        <p:spPr>
          <a:xfrm>
            <a:off x="179512" y="44624"/>
            <a:ext cx="8892480" cy="1015663"/>
          </a:xfrm>
          <a:prstGeom prst="rect">
            <a:avLst/>
          </a:prstGeom>
          <a:noFill/>
        </p:spPr>
        <p:txBody>
          <a:bodyPr wrap="square" rtlCol="0">
            <a:spAutoFit/>
          </a:bodyPr>
          <a:lstStyle/>
          <a:p>
            <a:r>
              <a:rPr lang="en-GB" sz="4000" b="1" dirty="0" smtClean="0"/>
              <a:t>3</a:t>
            </a:r>
            <a:r>
              <a:rPr lang="en-GB" sz="3200" b="1" dirty="0" smtClean="0"/>
              <a:t>  Las </a:t>
            </a:r>
            <a:r>
              <a:rPr lang="en-GB" sz="3200" b="1" dirty="0" err="1" smtClean="0"/>
              <a:t>prácticas</a:t>
            </a:r>
            <a:r>
              <a:rPr lang="en-GB" sz="3200" b="1" dirty="0" smtClean="0"/>
              <a:t> de </a:t>
            </a:r>
            <a:r>
              <a:rPr lang="en-GB" sz="3200" b="1" dirty="0" err="1" smtClean="0"/>
              <a:t>trabajo</a:t>
            </a:r>
            <a:r>
              <a:rPr lang="en-GB" sz="3200" b="1" dirty="0" smtClean="0"/>
              <a:t/>
            </a:r>
            <a:br>
              <a:rPr lang="en-GB" sz="3200" b="1" dirty="0" smtClean="0"/>
            </a:br>
            <a:r>
              <a:rPr lang="en-GB" sz="2000" dirty="0" smtClean="0"/>
              <a:t>Listen to the person being interviewed and fill in her answers in English.</a:t>
            </a:r>
            <a:endParaRPr lang="fr-FR" sz="2800" dirty="0"/>
          </a:p>
        </p:txBody>
      </p:sp>
      <p:graphicFrame>
        <p:nvGraphicFramePr>
          <p:cNvPr id="4" name="Table 3"/>
          <p:cNvGraphicFramePr>
            <a:graphicFrameLocks noGrp="1"/>
          </p:cNvGraphicFramePr>
          <p:nvPr>
            <p:extLst>
              <p:ext uri="{D42A27DB-BD31-4B8C-83A1-F6EECF244321}">
                <p14:modId xmlns:p14="http://schemas.microsoft.com/office/powerpoint/2010/main" val="3365599218"/>
              </p:ext>
            </p:extLst>
          </p:nvPr>
        </p:nvGraphicFramePr>
        <p:xfrm>
          <a:off x="251520" y="1212527"/>
          <a:ext cx="599728" cy="4896545"/>
        </p:xfrm>
        <a:graphic>
          <a:graphicData uri="http://schemas.openxmlformats.org/drawingml/2006/table">
            <a:tbl>
              <a:tblPr firstRow="1" bandRow="1">
                <a:tableStyleId>{2D5ABB26-0587-4C30-8999-92F81FD0307C}</a:tableStyleId>
              </a:tblPr>
              <a:tblGrid>
                <a:gridCol w="599728"/>
              </a:tblGrid>
              <a:tr h="436978">
                <a:tc>
                  <a:txBody>
                    <a:bodyPr/>
                    <a:lstStyle/>
                    <a:p>
                      <a:endParaRPr lang="fr-FR" sz="2000" dirty="0"/>
                    </a:p>
                  </a:txBody>
                  <a:tcPr/>
                </a:tc>
              </a:tr>
              <a:tr h="436978">
                <a:tc>
                  <a:txBody>
                    <a:bodyPr/>
                    <a:lstStyle/>
                    <a:p>
                      <a:pPr algn="r"/>
                      <a:r>
                        <a:rPr lang="en-GB" sz="2000" dirty="0" smtClean="0"/>
                        <a:t>1</a:t>
                      </a:r>
                      <a:endParaRPr lang="fr-FR" sz="2000" dirty="0"/>
                    </a:p>
                  </a:txBody>
                  <a:tcPr/>
                </a:tc>
              </a:tr>
              <a:tr h="436978">
                <a:tc>
                  <a:txBody>
                    <a:bodyPr/>
                    <a:lstStyle/>
                    <a:p>
                      <a:pPr algn="r"/>
                      <a:r>
                        <a:rPr lang="en-GB" sz="2000" dirty="0" smtClean="0"/>
                        <a:t>2</a:t>
                      </a:r>
                      <a:endParaRPr lang="fr-FR" sz="2000" dirty="0"/>
                    </a:p>
                  </a:txBody>
                  <a:tcPr/>
                </a:tc>
              </a:tr>
              <a:tr h="436978">
                <a:tc>
                  <a:txBody>
                    <a:bodyPr/>
                    <a:lstStyle/>
                    <a:p>
                      <a:pPr algn="r"/>
                      <a:r>
                        <a:rPr lang="en-GB" sz="2000" dirty="0" smtClean="0"/>
                        <a:t>3</a:t>
                      </a:r>
                      <a:endParaRPr lang="fr-FR" sz="2000" dirty="0"/>
                    </a:p>
                  </a:txBody>
                  <a:tcPr/>
                </a:tc>
              </a:tr>
              <a:tr h="436978">
                <a:tc>
                  <a:txBody>
                    <a:bodyPr/>
                    <a:lstStyle/>
                    <a:p>
                      <a:pPr algn="r"/>
                      <a:r>
                        <a:rPr lang="en-GB" sz="2000" dirty="0" smtClean="0"/>
                        <a:t>4</a:t>
                      </a:r>
                      <a:endParaRPr lang="fr-FR" sz="2000" dirty="0"/>
                    </a:p>
                  </a:txBody>
                  <a:tcPr/>
                </a:tc>
              </a:tr>
              <a:tr h="436978">
                <a:tc>
                  <a:txBody>
                    <a:bodyPr/>
                    <a:lstStyle/>
                    <a:p>
                      <a:pPr algn="r"/>
                      <a:r>
                        <a:rPr lang="en-GB" sz="2000" dirty="0" smtClean="0"/>
                        <a:t>5</a:t>
                      </a:r>
                      <a:endParaRPr lang="fr-FR" sz="2000" dirty="0"/>
                    </a:p>
                  </a:txBody>
                  <a:tcPr/>
                </a:tc>
              </a:tr>
              <a:tr h="436978">
                <a:tc>
                  <a:txBody>
                    <a:bodyPr/>
                    <a:lstStyle/>
                    <a:p>
                      <a:pPr algn="r"/>
                      <a:r>
                        <a:rPr lang="en-GB" sz="2000" dirty="0" smtClean="0"/>
                        <a:t>6</a:t>
                      </a:r>
                      <a:endParaRPr lang="fr-FR" sz="2000" dirty="0"/>
                    </a:p>
                  </a:txBody>
                  <a:tcPr/>
                </a:tc>
              </a:tr>
              <a:tr h="436978">
                <a:tc>
                  <a:txBody>
                    <a:bodyPr/>
                    <a:lstStyle/>
                    <a:p>
                      <a:pPr algn="r"/>
                      <a:r>
                        <a:rPr lang="en-GB" sz="2000" dirty="0" smtClean="0"/>
                        <a:t>7</a:t>
                      </a:r>
                      <a:endParaRPr lang="fr-FR" sz="2000" dirty="0"/>
                    </a:p>
                  </a:txBody>
                  <a:tcPr/>
                </a:tc>
              </a:tr>
              <a:tr h="466907">
                <a:tc>
                  <a:txBody>
                    <a:bodyPr/>
                    <a:lstStyle/>
                    <a:p>
                      <a:pPr algn="r"/>
                      <a:r>
                        <a:rPr lang="en-GB" sz="2000" dirty="0" smtClean="0"/>
                        <a:t>8</a:t>
                      </a:r>
                      <a:endParaRPr lang="fr-FR" sz="2000" dirty="0"/>
                    </a:p>
                  </a:txBody>
                  <a:tcPr/>
                </a:tc>
              </a:tr>
              <a:tr h="466907">
                <a:tc>
                  <a:txBody>
                    <a:bodyPr/>
                    <a:lstStyle/>
                    <a:p>
                      <a:pPr algn="r"/>
                      <a:r>
                        <a:rPr lang="en-GB" sz="2000" dirty="0" smtClean="0"/>
                        <a:t>9</a:t>
                      </a:r>
                      <a:endParaRPr lang="fr-FR" sz="2000" dirty="0"/>
                    </a:p>
                  </a:txBody>
                  <a:tcPr/>
                </a:tc>
              </a:tr>
              <a:tr h="466907">
                <a:tc>
                  <a:txBody>
                    <a:bodyPr/>
                    <a:lstStyle/>
                    <a:p>
                      <a:pPr algn="r"/>
                      <a:r>
                        <a:rPr lang="en-GB" sz="2000" dirty="0" smtClean="0"/>
                        <a:t>10</a:t>
                      </a:r>
                      <a:endParaRPr lang="fr-FR" sz="2000" dirty="0"/>
                    </a:p>
                  </a:txBody>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353733103"/>
              </p:ext>
            </p:extLst>
          </p:nvPr>
        </p:nvGraphicFramePr>
        <p:xfrm>
          <a:off x="8532440" y="5244976"/>
          <a:ext cx="455712" cy="792480"/>
        </p:xfrm>
        <a:graphic>
          <a:graphicData uri="http://schemas.openxmlformats.org/drawingml/2006/table">
            <a:tbl>
              <a:tblPr firstRow="1" bandRow="1">
                <a:tableStyleId>{5940675A-B579-460E-94D1-54222C63F5DA}</a:tableStyleId>
              </a:tblPr>
              <a:tblGrid>
                <a:gridCol w="455712"/>
              </a:tblGrid>
              <a:tr h="370840">
                <a:tc>
                  <a:txBody>
                    <a:bodyPr/>
                    <a:lstStyle/>
                    <a:p>
                      <a:pPr algn="ctr"/>
                      <a:endParaRPr lang="fr-FR" sz="2000" b="1" dirty="0"/>
                    </a:p>
                  </a:txBody>
                  <a:tcPr/>
                </a:tc>
              </a:tr>
              <a:tr h="370840">
                <a:tc>
                  <a:txBody>
                    <a:bodyPr/>
                    <a:lstStyle/>
                    <a:p>
                      <a:pPr algn="ctr"/>
                      <a:r>
                        <a:rPr lang="en-GB" sz="2000" b="1" dirty="0" smtClean="0"/>
                        <a:t>15</a:t>
                      </a:r>
                      <a:endParaRPr lang="fr-FR" sz="2000" b="1" dirty="0"/>
                    </a:p>
                  </a:txBody>
                  <a:tcPr/>
                </a:tc>
              </a:tr>
            </a:tbl>
          </a:graphicData>
        </a:graphic>
      </p:graphicFrame>
      <p:pic>
        <p:nvPicPr>
          <p:cNvPr id="6" name="09 Track 9.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740352" y="158299"/>
            <a:ext cx="609600" cy="609600"/>
          </a:xfrm>
          <a:prstGeom prst="rect">
            <a:avLst/>
          </a:prstGeom>
        </p:spPr>
      </p:pic>
      <p:sp>
        <p:nvSpPr>
          <p:cNvPr id="7" name="TextBox 6"/>
          <p:cNvSpPr txBox="1"/>
          <p:nvPr/>
        </p:nvSpPr>
        <p:spPr>
          <a:xfrm>
            <a:off x="3635896" y="1500560"/>
            <a:ext cx="2826568" cy="523220"/>
          </a:xfrm>
          <a:prstGeom prst="rect">
            <a:avLst/>
          </a:prstGeom>
          <a:noFill/>
        </p:spPr>
        <p:txBody>
          <a:bodyPr wrap="square" rtlCol="0">
            <a:spAutoFit/>
          </a:bodyPr>
          <a:lstStyle/>
          <a:p>
            <a:r>
              <a:rPr lang="en-GB" sz="2800" b="1" dirty="0" smtClean="0">
                <a:solidFill>
                  <a:srgbClr val="A73E3B"/>
                </a:solidFill>
                <a:latin typeface="Segoe Print" pitchFamily="2" charset="0"/>
              </a:rPr>
              <a:t>Ana</a:t>
            </a:r>
            <a:endParaRPr lang="fr-FR" sz="2800" b="1" dirty="0">
              <a:solidFill>
                <a:srgbClr val="A73E3B"/>
              </a:solidFill>
              <a:latin typeface="Segoe Print" pitchFamily="2" charset="0"/>
            </a:endParaRPr>
          </a:p>
        </p:txBody>
      </p:sp>
      <p:sp>
        <p:nvSpPr>
          <p:cNvPr id="8" name="TextBox 7"/>
          <p:cNvSpPr txBox="1"/>
          <p:nvPr/>
        </p:nvSpPr>
        <p:spPr>
          <a:xfrm>
            <a:off x="3635896" y="1932608"/>
            <a:ext cx="2826568" cy="523220"/>
          </a:xfrm>
          <a:prstGeom prst="rect">
            <a:avLst/>
          </a:prstGeom>
          <a:noFill/>
        </p:spPr>
        <p:txBody>
          <a:bodyPr wrap="square" rtlCol="0">
            <a:spAutoFit/>
          </a:bodyPr>
          <a:lstStyle/>
          <a:p>
            <a:r>
              <a:rPr lang="en-GB" sz="2800" b="1" dirty="0" smtClean="0">
                <a:solidFill>
                  <a:srgbClr val="A73E3B"/>
                </a:solidFill>
                <a:latin typeface="Segoe Print" pitchFamily="2" charset="0"/>
              </a:rPr>
              <a:t>12 July 1992</a:t>
            </a:r>
            <a:endParaRPr lang="fr-FR" sz="2800" b="1" dirty="0">
              <a:solidFill>
                <a:srgbClr val="A73E3B"/>
              </a:solidFill>
              <a:latin typeface="Segoe Print" pitchFamily="2" charset="0"/>
            </a:endParaRPr>
          </a:p>
        </p:txBody>
      </p:sp>
      <p:sp>
        <p:nvSpPr>
          <p:cNvPr id="9" name="TextBox 8"/>
          <p:cNvSpPr txBox="1"/>
          <p:nvPr/>
        </p:nvSpPr>
        <p:spPr>
          <a:xfrm>
            <a:off x="3654152" y="2417500"/>
            <a:ext cx="2826568" cy="523220"/>
          </a:xfrm>
          <a:prstGeom prst="rect">
            <a:avLst/>
          </a:prstGeom>
          <a:noFill/>
        </p:spPr>
        <p:txBody>
          <a:bodyPr wrap="square" rtlCol="0">
            <a:spAutoFit/>
          </a:bodyPr>
          <a:lstStyle/>
          <a:p>
            <a:r>
              <a:rPr lang="en-GB" sz="2800" b="1" dirty="0" smtClean="0">
                <a:solidFill>
                  <a:srgbClr val="A73E3B"/>
                </a:solidFill>
                <a:latin typeface="Segoe Print" pitchFamily="2" charset="0"/>
              </a:rPr>
              <a:t>16</a:t>
            </a:r>
            <a:endParaRPr lang="fr-FR" sz="2800" b="1" dirty="0">
              <a:solidFill>
                <a:srgbClr val="A73E3B"/>
              </a:solidFill>
              <a:latin typeface="Segoe Print" pitchFamily="2" charset="0"/>
            </a:endParaRPr>
          </a:p>
        </p:txBody>
      </p:sp>
      <p:sp>
        <p:nvSpPr>
          <p:cNvPr id="10" name="TextBox 9"/>
          <p:cNvSpPr txBox="1"/>
          <p:nvPr/>
        </p:nvSpPr>
        <p:spPr>
          <a:xfrm>
            <a:off x="3654152" y="2849548"/>
            <a:ext cx="2826568" cy="523220"/>
          </a:xfrm>
          <a:prstGeom prst="rect">
            <a:avLst/>
          </a:prstGeom>
          <a:noFill/>
        </p:spPr>
        <p:txBody>
          <a:bodyPr wrap="square" rtlCol="0">
            <a:spAutoFit/>
          </a:bodyPr>
          <a:lstStyle/>
          <a:p>
            <a:r>
              <a:rPr lang="en-GB" sz="2800" b="1" dirty="0" smtClean="0">
                <a:solidFill>
                  <a:srgbClr val="A73E3B"/>
                </a:solidFill>
                <a:latin typeface="Segoe Print" pitchFamily="2" charset="0"/>
              </a:rPr>
              <a:t>Spanish</a:t>
            </a:r>
            <a:endParaRPr lang="fr-FR" sz="2800" b="1" dirty="0">
              <a:solidFill>
                <a:srgbClr val="A73E3B"/>
              </a:solidFill>
              <a:latin typeface="Segoe Print" pitchFamily="2" charset="0"/>
            </a:endParaRPr>
          </a:p>
        </p:txBody>
      </p:sp>
      <p:sp>
        <p:nvSpPr>
          <p:cNvPr id="11" name="TextBox 10"/>
          <p:cNvSpPr txBox="1"/>
          <p:nvPr/>
        </p:nvSpPr>
        <p:spPr>
          <a:xfrm>
            <a:off x="3654152" y="3415159"/>
            <a:ext cx="5094312" cy="461665"/>
          </a:xfrm>
          <a:prstGeom prst="rect">
            <a:avLst/>
          </a:prstGeom>
          <a:noFill/>
        </p:spPr>
        <p:txBody>
          <a:bodyPr wrap="square" rtlCol="0">
            <a:spAutoFit/>
          </a:bodyPr>
          <a:lstStyle/>
          <a:p>
            <a:r>
              <a:rPr lang="en-GB" sz="2400" b="1" dirty="0" smtClean="0">
                <a:solidFill>
                  <a:srgbClr val="A73E3B"/>
                </a:solidFill>
                <a:latin typeface="Segoe Print" pitchFamily="2" charset="0"/>
              </a:rPr>
              <a:t>Maths, Science, Languages</a:t>
            </a:r>
            <a:endParaRPr lang="fr-FR" sz="2400" b="1" dirty="0">
              <a:solidFill>
                <a:srgbClr val="A73E3B"/>
              </a:solidFill>
              <a:latin typeface="Segoe Print" pitchFamily="2" charset="0"/>
            </a:endParaRPr>
          </a:p>
        </p:txBody>
      </p:sp>
      <p:sp>
        <p:nvSpPr>
          <p:cNvPr id="12" name="TextBox 11"/>
          <p:cNvSpPr txBox="1"/>
          <p:nvPr/>
        </p:nvSpPr>
        <p:spPr>
          <a:xfrm>
            <a:off x="3707904" y="3785652"/>
            <a:ext cx="4464496" cy="523220"/>
          </a:xfrm>
          <a:prstGeom prst="rect">
            <a:avLst/>
          </a:prstGeom>
          <a:noFill/>
        </p:spPr>
        <p:txBody>
          <a:bodyPr wrap="square" rtlCol="0">
            <a:spAutoFit/>
          </a:bodyPr>
          <a:lstStyle/>
          <a:p>
            <a:r>
              <a:rPr lang="en-GB" sz="2800" b="1" dirty="0" smtClean="0">
                <a:solidFill>
                  <a:srgbClr val="A73E3B"/>
                </a:solidFill>
                <a:latin typeface="Segoe Print" pitchFamily="2" charset="0"/>
              </a:rPr>
              <a:t>Sports and computers</a:t>
            </a:r>
            <a:endParaRPr lang="fr-FR" sz="2800" b="1" dirty="0">
              <a:solidFill>
                <a:srgbClr val="A73E3B"/>
              </a:solidFill>
              <a:latin typeface="Segoe Print" pitchFamily="2" charset="0"/>
            </a:endParaRPr>
          </a:p>
        </p:txBody>
      </p:sp>
      <p:sp>
        <p:nvSpPr>
          <p:cNvPr id="13" name="TextBox 12"/>
          <p:cNvSpPr txBox="1"/>
          <p:nvPr/>
        </p:nvSpPr>
        <p:spPr>
          <a:xfrm>
            <a:off x="3689648" y="4236864"/>
            <a:ext cx="4482752" cy="523220"/>
          </a:xfrm>
          <a:prstGeom prst="rect">
            <a:avLst/>
          </a:prstGeom>
          <a:noFill/>
        </p:spPr>
        <p:txBody>
          <a:bodyPr wrap="square" rtlCol="0">
            <a:spAutoFit/>
          </a:bodyPr>
          <a:lstStyle/>
          <a:p>
            <a:r>
              <a:rPr lang="en-GB" sz="2800" b="1" dirty="0" smtClean="0">
                <a:solidFill>
                  <a:srgbClr val="A73E3B"/>
                </a:solidFill>
                <a:latin typeface="Segoe Print" pitchFamily="2" charset="0"/>
              </a:rPr>
              <a:t>in a sports centre</a:t>
            </a:r>
            <a:endParaRPr lang="fr-FR" sz="2800" b="1" dirty="0">
              <a:solidFill>
                <a:srgbClr val="A73E3B"/>
              </a:solidFill>
              <a:latin typeface="Segoe Print" pitchFamily="2" charset="0"/>
            </a:endParaRPr>
          </a:p>
        </p:txBody>
      </p:sp>
      <p:sp>
        <p:nvSpPr>
          <p:cNvPr id="14" name="TextBox 13"/>
          <p:cNvSpPr txBox="1"/>
          <p:nvPr/>
        </p:nvSpPr>
        <p:spPr>
          <a:xfrm>
            <a:off x="3707904" y="4721756"/>
            <a:ext cx="4464496" cy="523220"/>
          </a:xfrm>
          <a:prstGeom prst="rect">
            <a:avLst/>
          </a:prstGeom>
          <a:noFill/>
        </p:spPr>
        <p:txBody>
          <a:bodyPr wrap="square" rtlCol="0">
            <a:spAutoFit/>
          </a:bodyPr>
          <a:lstStyle/>
          <a:p>
            <a:r>
              <a:rPr lang="en-GB" sz="2800" b="1" dirty="0" smtClean="0">
                <a:solidFill>
                  <a:srgbClr val="A73E3B"/>
                </a:solidFill>
                <a:latin typeface="Segoe Print" pitchFamily="2" charset="0"/>
              </a:rPr>
              <a:t>would be interesting</a:t>
            </a:r>
            <a:endParaRPr lang="fr-FR" sz="2800" b="1" dirty="0">
              <a:solidFill>
                <a:srgbClr val="A73E3B"/>
              </a:solidFill>
              <a:latin typeface="Segoe Print" pitchFamily="2" charset="0"/>
            </a:endParaRPr>
          </a:p>
        </p:txBody>
      </p:sp>
      <p:sp>
        <p:nvSpPr>
          <p:cNvPr id="15" name="TextBox 14"/>
          <p:cNvSpPr txBox="1"/>
          <p:nvPr/>
        </p:nvSpPr>
        <p:spPr>
          <a:xfrm>
            <a:off x="3689648" y="5118283"/>
            <a:ext cx="4770784" cy="830997"/>
          </a:xfrm>
          <a:prstGeom prst="rect">
            <a:avLst/>
          </a:prstGeom>
          <a:noFill/>
        </p:spPr>
        <p:txBody>
          <a:bodyPr wrap="square" rtlCol="0">
            <a:spAutoFit/>
          </a:bodyPr>
          <a:lstStyle/>
          <a:p>
            <a:r>
              <a:rPr lang="en-GB" sz="2400" b="1" dirty="0" smtClean="0">
                <a:solidFill>
                  <a:srgbClr val="A73E3B"/>
                </a:solidFill>
                <a:latin typeface="Segoe Print" pitchFamily="2" charset="0"/>
              </a:rPr>
              <a:t>hard-working, honest, gets on well with people</a:t>
            </a:r>
            <a:endParaRPr lang="fr-FR" sz="2400" b="1" dirty="0">
              <a:solidFill>
                <a:srgbClr val="A73E3B"/>
              </a:solidFill>
              <a:latin typeface="Segoe Print" pitchFamily="2" charset="0"/>
            </a:endParaRPr>
          </a:p>
        </p:txBody>
      </p:sp>
      <p:sp>
        <p:nvSpPr>
          <p:cNvPr id="16" name="TextBox 15"/>
          <p:cNvSpPr txBox="1"/>
          <p:nvPr/>
        </p:nvSpPr>
        <p:spPr>
          <a:xfrm>
            <a:off x="3689648" y="5858108"/>
            <a:ext cx="4660304" cy="523220"/>
          </a:xfrm>
          <a:prstGeom prst="rect">
            <a:avLst/>
          </a:prstGeom>
          <a:noFill/>
        </p:spPr>
        <p:txBody>
          <a:bodyPr wrap="square" rtlCol="0">
            <a:spAutoFit/>
          </a:bodyPr>
          <a:lstStyle/>
          <a:p>
            <a:r>
              <a:rPr lang="en-GB" sz="2800" b="1" dirty="0" smtClean="0">
                <a:solidFill>
                  <a:srgbClr val="A73E3B"/>
                </a:solidFill>
                <a:latin typeface="Segoe Print" pitchFamily="2" charset="0"/>
              </a:rPr>
              <a:t>to be a PE teacher</a:t>
            </a:r>
            <a:endParaRPr lang="fr-FR" sz="2800" b="1" dirty="0">
              <a:solidFill>
                <a:srgbClr val="A73E3B"/>
              </a:solidFill>
              <a:latin typeface="Segoe Print" pitchFamily="2" charset="0"/>
            </a:endParaRPr>
          </a:p>
        </p:txBody>
      </p:sp>
    </p:spTree>
    <p:extLst>
      <p:ext uri="{BB962C8B-B14F-4D97-AF65-F5344CB8AC3E}">
        <p14:creationId xmlns:p14="http://schemas.microsoft.com/office/powerpoint/2010/main" val="2303507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500"/>
                                        <p:tgtEl>
                                          <p:spTgt spid="15"/>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53" restart="whenNotActive" fill="hold" evtFilter="cancelBubble" nodeType="interactiveSeq">
                <p:stCondLst>
                  <p:cond evt="onClick" delay="0">
                    <p:tgtEl>
                      <p:spTgt spid="6"/>
                    </p:tgtEl>
                  </p:cond>
                </p:stCondLst>
                <p:endSync evt="end" delay="0">
                  <p:rtn val="all"/>
                </p:endSync>
                <p:childTnLst>
                  <p:par>
                    <p:cTn id="54" fill="hold">
                      <p:stCondLst>
                        <p:cond delay="0"/>
                      </p:stCondLst>
                      <p:childTnLst>
                        <p:par>
                          <p:cTn id="55" fill="hold">
                            <p:stCondLst>
                              <p:cond delay="0"/>
                            </p:stCondLst>
                            <p:childTnLst>
                              <p:par>
                                <p:cTn id="56" presetID="1" presetClass="mediacall" presetSubtype="0" fill="hold" nodeType="clickEffect">
                                  <p:stCondLst>
                                    <p:cond delay="0"/>
                                  </p:stCondLst>
                                  <p:childTnLst>
                                    <p:cmd type="call" cmd="playFrom(0.0)">
                                      <p:cBhvr>
                                        <p:cTn id="57" dur="81922" fill="hold"/>
                                        <p:tgtEl>
                                          <p:spTgt spid="6"/>
                                        </p:tgtEl>
                                      </p:cBhvr>
                                    </p:cmd>
                                  </p:childTnLst>
                                </p:cTn>
                              </p:par>
                            </p:childTnLst>
                          </p:cTn>
                        </p:par>
                      </p:childTnLst>
                    </p:cTn>
                  </p:par>
                </p:childTnLst>
              </p:cTn>
              <p:nextCondLst>
                <p:cond evt="onClick" delay="0">
                  <p:tgtEl>
                    <p:spTgt spid="6"/>
                  </p:tgtEl>
                </p:cond>
              </p:nextCondLst>
            </p:seq>
            <p:audio>
              <p:cMediaNode vol="80000">
                <p:cTn id="58" fill="hold" display="0">
                  <p:stCondLst>
                    <p:cond delay="indefinite"/>
                  </p:stCondLst>
                  <p:endCondLst>
                    <p:cond evt="onStopAudio" delay="0">
                      <p:tgtEl>
                        <p:sldTgt/>
                      </p:tgtEl>
                    </p:cond>
                  </p:endCondLst>
                </p:cTn>
                <p:tgtEl>
                  <p:spTgt spid="6"/>
                </p:tgtEl>
              </p:cMediaNode>
            </p:audio>
          </p:childTnLst>
        </p:cTn>
      </p:par>
    </p:tnLst>
    <p:bldLst>
      <p:bldP spid="7" grpId="0"/>
      <p:bldP spid="8" grpId="0"/>
      <p:bldP spid="9" grpId="0"/>
      <p:bldP spid="10" grpId="0"/>
      <p:bldP spid="11" grpId="0"/>
      <p:bldP spid="12" grpId="0"/>
      <p:bldP spid="13" grpId="0"/>
      <p:bldP spid="14" grpId="0"/>
      <p:bldP spid="15"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7504" y="44624"/>
            <a:ext cx="8568952" cy="707886"/>
          </a:xfrm>
          <a:prstGeom prst="rect">
            <a:avLst/>
          </a:prstGeom>
          <a:noFill/>
        </p:spPr>
        <p:txBody>
          <a:bodyPr wrap="square" rtlCol="0">
            <a:spAutoFit/>
          </a:bodyPr>
          <a:lstStyle/>
          <a:p>
            <a:r>
              <a:rPr lang="fr-FR" sz="4000" b="1" dirty="0" smtClean="0">
                <a:latin typeface="Calibri"/>
              </a:rPr>
              <a:t>4</a:t>
            </a:r>
            <a:r>
              <a:rPr lang="fr-FR" sz="2400" b="1" dirty="0" smtClean="0">
                <a:latin typeface="Calibri"/>
              </a:rPr>
              <a:t>  </a:t>
            </a:r>
            <a:r>
              <a:rPr lang="fr-FR" sz="3200" b="1" dirty="0" smtClean="0">
                <a:latin typeface="Calibri"/>
              </a:rPr>
              <a:t>¿</a:t>
            </a:r>
            <a:r>
              <a:rPr lang="fr-FR" sz="3200" b="1" dirty="0" err="1" smtClean="0">
                <a:latin typeface="Calibri"/>
              </a:rPr>
              <a:t>Cuáles</a:t>
            </a:r>
            <a:r>
              <a:rPr lang="fr-FR" sz="3200" b="1" dirty="0" smtClean="0">
                <a:latin typeface="Calibri"/>
              </a:rPr>
              <a:t> </a:t>
            </a:r>
            <a:r>
              <a:rPr lang="fr-FR" sz="3200" b="1" dirty="0" smtClean="0">
                <a:latin typeface="Calibri"/>
              </a:rPr>
              <a:t>son las </a:t>
            </a:r>
            <a:r>
              <a:rPr lang="fr-FR" sz="3200" b="1" dirty="0" err="1" smtClean="0">
                <a:latin typeface="Calibri"/>
              </a:rPr>
              <a:t>preguntas</a:t>
            </a:r>
            <a:r>
              <a:rPr lang="fr-FR" sz="3200" b="1" dirty="0" smtClean="0">
                <a:latin typeface="Calibri"/>
              </a:rPr>
              <a:t>?</a:t>
            </a:r>
            <a:endParaRPr lang="fr-FR" sz="3200" b="1" dirty="0"/>
          </a:p>
        </p:txBody>
      </p:sp>
      <p:graphicFrame>
        <p:nvGraphicFramePr>
          <p:cNvPr id="5" name="Table 4"/>
          <p:cNvGraphicFramePr>
            <a:graphicFrameLocks noGrp="1"/>
          </p:cNvGraphicFramePr>
          <p:nvPr>
            <p:extLst>
              <p:ext uri="{D42A27DB-BD31-4B8C-83A1-F6EECF244321}">
                <p14:modId xmlns:p14="http://schemas.microsoft.com/office/powerpoint/2010/main" val="1391546125"/>
              </p:ext>
            </p:extLst>
          </p:nvPr>
        </p:nvGraphicFramePr>
        <p:xfrm>
          <a:off x="323528" y="908720"/>
          <a:ext cx="8424937" cy="5616624"/>
        </p:xfrm>
        <a:graphic>
          <a:graphicData uri="http://schemas.openxmlformats.org/drawingml/2006/table">
            <a:tbl>
              <a:tblPr firstRow="1" bandRow="1">
                <a:tableStyleId>{5940675A-B579-460E-94D1-54222C63F5DA}</a:tableStyleId>
              </a:tblPr>
              <a:tblGrid>
                <a:gridCol w="423060"/>
                <a:gridCol w="441036"/>
                <a:gridCol w="3960440"/>
                <a:gridCol w="288032"/>
                <a:gridCol w="3312369"/>
              </a:tblGrid>
              <a:tr h="936104">
                <a:tc>
                  <a:txBody>
                    <a:bodyPr/>
                    <a:lstStyle/>
                    <a:p>
                      <a:pPr algn="ctr"/>
                      <a:r>
                        <a:rPr lang="en-GB" sz="2800" b="1" dirty="0" smtClean="0">
                          <a:solidFill>
                            <a:srgbClr val="0070C0"/>
                          </a:solidFill>
                        </a:rPr>
                        <a:t>1</a:t>
                      </a:r>
                      <a:endParaRPr lang="fr-FR" sz="2800" b="1" dirty="0">
                        <a:solidFill>
                          <a:srgbClr val="0070C0"/>
                        </a:solidFill>
                      </a:endParaRPr>
                    </a:p>
                  </a:txBody>
                  <a:tcPr anchor="ctr"/>
                </a:tc>
                <a:tc>
                  <a:txBody>
                    <a:bodyPr/>
                    <a:lstStyle/>
                    <a:p>
                      <a:endParaRPr lang="fr-FR" sz="2000" dirty="0"/>
                    </a:p>
                  </a:txBody>
                  <a:tcPr anchor="ctr"/>
                </a:tc>
                <a:tc>
                  <a:txBody>
                    <a:bodyPr/>
                    <a:lstStyle/>
                    <a:p>
                      <a:endParaRPr lang="fr-FR" sz="2000" dirty="0"/>
                    </a:p>
                  </a:txBody>
                  <a:tcPr anchor="ctr"/>
                </a:tc>
                <a:tc>
                  <a:txBody>
                    <a:bodyPr/>
                    <a:lstStyle/>
                    <a:p>
                      <a:pPr algn="ctr"/>
                      <a:r>
                        <a:rPr lang="en-GB" sz="2400" b="1" dirty="0" smtClean="0">
                          <a:solidFill>
                            <a:srgbClr val="0070C0"/>
                          </a:solidFill>
                        </a:rPr>
                        <a:t>a</a:t>
                      </a:r>
                      <a:endParaRPr lang="fr-FR" sz="2400" b="1" dirty="0">
                        <a:solidFill>
                          <a:srgbClr val="0070C0"/>
                        </a:solidFill>
                      </a:endParaRPr>
                    </a:p>
                  </a:txBody>
                  <a:tcPr anchor="ctr"/>
                </a:tc>
                <a:tc>
                  <a:txBody>
                    <a:bodyPr/>
                    <a:lstStyle/>
                    <a:p>
                      <a:r>
                        <a:rPr lang="en-GB" sz="2000" dirty="0" smtClean="0"/>
                        <a:t>What is there </a:t>
                      </a:r>
                      <a:r>
                        <a:rPr lang="en-GB" sz="2000" dirty="0" err="1" smtClean="0"/>
                        <a:t>there</a:t>
                      </a:r>
                      <a:r>
                        <a:rPr lang="en-GB" sz="2000" dirty="0" smtClean="0"/>
                        <a:t>?</a:t>
                      </a:r>
                      <a:endParaRPr lang="fr-FR" sz="2000" dirty="0"/>
                    </a:p>
                  </a:txBody>
                  <a:tcPr anchor="ctr"/>
                </a:tc>
              </a:tr>
              <a:tr h="936104">
                <a:tc>
                  <a:txBody>
                    <a:bodyPr/>
                    <a:lstStyle/>
                    <a:p>
                      <a:pPr algn="ctr"/>
                      <a:r>
                        <a:rPr lang="en-GB" sz="2800" b="1" dirty="0" smtClean="0">
                          <a:solidFill>
                            <a:srgbClr val="0070C0"/>
                          </a:solidFill>
                        </a:rPr>
                        <a:t>2</a:t>
                      </a:r>
                      <a:endParaRPr lang="fr-FR" sz="2800" b="1" dirty="0">
                        <a:solidFill>
                          <a:srgbClr val="0070C0"/>
                        </a:solidFill>
                      </a:endParaRPr>
                    </a:p>
                  </a:txBody>
                  <a:tcPr anchor="ctr"/>
                </a:tc>
                <a:tc>
                  <a:txBody>
                    <a:bodyPr/>
                    <a:lstStyle/>
                    <a:p>
                      <a:endParaRPr lang="fr-FR" sz="2000"/>
                    </a:p>
                  </a:txBody>
                  <a:tcPr anchor="ctr"/>
                </a:tc>
                <a:tc>
                  <a:txBody>
                    <a:bodyPr/>
                    <a:lstStyle/>
                    <a:p>
                      <a:endParaRPr lang="fr-FR" sz="2000"/>
                    </a:p>
                  </a:txBody>
                  <a:tcPr anchor="ctr"/>
                </a:tc>
                <a:tc>
                  <a:txBody>
                    <a:bodyPr/>
                    <a:lstStyle/>
                    <a:p>
                      <a:pPr algn="ctr"/>
                      <a:r>
                        <a:rPr lang="en-GB" sz="2400" b="1" dirty="0" smtClean="0">
                          <a:solidFill>
                            <a:srgbClr val="0070C0"/>
                          </a:solidFill>
                        </a:rPr>
                        <a:t>b</a:t>
                      </a:r>
                      <a:endParaRPr lang="fr-FR" sz="2400" b="1" dirty="0">
                        <a:solidFill>
                          <a:srgbClr val="0070C0"/>
                        </a:solidFill>
                      </a:endParaRPr>
                    </a:p>
                  </a:txBody>
                  <a:tcPr anchor="ctr"/>
                </a:tc>
                <a:tc>
                  <a:txBody>
                    <a:bodyPr/>
                    <a:lstStyle/>
                    <a:p>
                      <a:r>
                        <a:rPr lang="en-GB" sz="2000" dirty="0" smtClean="0"/>
                        <a:t>What do you do with your friends?</a:t>
                      </a:r>
                      <a:endParaRPr lang="fr-FR" sz="2000" dirty="0"/>
                    </a:p>
                  </a:txBody>
                  <a:tcPr anchor="ctr"/>
                </a:tc>
              </a:tr>
              <a:tr h="936104">
                <a:tc>
                  <a:txBody>
                    <a:bodyPr/>
                    <a:lstStyle/>
                    <a:p>
                      <a:pPr algn="ctr"/>
                      <a:r>
                        <a:rPr lang="en-GB" sz="2800" b="1" dirty="0" smtClean="0">
                          <a:solidFill>
                            <a:srgbClr val="0070C0"/>
                          </a:solidFill>
                        </a:rPr>
                        <a:t>3</a:t>
                      </a:r>
                      <a:endParaRPr lang="fr-FR" sz="2800" b="1" dirty="0">
                        <a:solidFill>
                          <a:srgbClr val="0070C0"/>
                        </a:solidFill>
                      </a:endParaRPr>
                    </a:p>
                  </a:txBody>
                  <a:tcPr anchor="ctr"/>
                </a:tc>
                <a:tc>
                  <a:txBody>
                    <a:bodyPr/>
                    <a:lstStyle/>
                    <a:p>
                      <a:endParaRPr lang="fr-FR" sz="2000"/>
                    </a:p>
                  </a:txBody>
                  <a:tcPr anchor="ctr"/>
                </a:tc>
                <a:tc>
                  <a:txBody>
                    <a:bodyPr/>
                    <a:lstStyle/>
                    <a:p>
                      <a:endParaRPr lang="fr-FR" sz="2000"/>
                    </a:p>
                  </a:txBody>
                  <a:tcPr anchor="ctr"/>
                </a:tc>
                <a:tc>
                  <a:txBody>
                    <a:bodyPr/>
                    <a:lstStyle/>
                    <a:p>
                      <a:pPr algn="ctr"/>
                      <a:r>
                        <a:rPr lang="en-GB" sz="2400" b="1" dirty="0" smtClean="0">
                          <a:solidFill>
                            <a:srgbClr val="0070C0"/>
                          </a:solidFill>
                        </a:rPr>
                        <a:t>c</a:t>
                      </a:r>
                      <a:endParaRPr lang="fr-FR" sz="2400" b="1" dirty="0">
                        <a:solidFill>
                          <a:srgbClr val="0070C0"/>
                        </a:solidFill>
                      </a:endParaRPr>
                    </a:p>
                  </a:txBody>
                  <a:tcPr anchor="ctr"/>
                </a:tc>
                <a:tc>
                  <a:txBody>
                    <a:bodyPr/>
                    <a:lstStyle/>
                    <a:p>
                      <a:r>
                        <a:rPr lang="en-GB" sz="2000" dirty="0" smtClean="0"/>
                        <a:t>Where do you live?</a:t>
                      </a:r>
                      <a:endParaRPr lang="fr-FR" sz="2000" dirty="0"/>
                    </a:p>
                  </a:txBody>
                  <a:tcPr anchor="ctr"/>
                </a:tc>
              </a:tr>
              <a:tr h="936104">
                <a:tc>
                  <a:txBody>
                    <a:bodyPr/>
                    <a:lstStyle/>
                    <a:p>
                      <a:pPr algn="ctr"/>
                      <a:r>
                        <a:rPr lang="en-GB" sz="2800" b="1" dirty="0" smtClean="0">
                          <a:solidFill>
                            <a:srgbClr val="0070C0"/>
                          </a:solidFill>
                        </a:rPr>
                        <a:t>4</a:t>
                      </a:r>
                      <a:endParaRPr lang="fr-FR" sz="2800" b="1" dirty="0">
                        <a:solidFill>
                          <a:srgbClr val="0070C0"/>
                        </a:solidFill>
                      </a:endParaRPr>
                    </a:p>
                  </a:txBody>
                  <a:tcPr anchor="ctr"/>
                </a:tc>
                <a:tc>
                  <a:txBody>
                    <a:bodyPr/>
                    <a:lstStyle/>
                    <a:p>
                      <a:endParaRPr lang="fr-FR" sz="2000"/>
                    </a:p>
                  </a:txBody>
                  <a:tcPr anchor="ctr"/>
                </a:tc>
                <a:tc>
                  <a:txBody>
                    <a:bodyPr/>
                    <a:lstStyle/>
                    <a:p>
                      <a:endParaRPr lang="fr-FR" sz="2000"/>
                    </a:p>
                  </a:txBody>
                  <a:tcPr anchor="ctr"/>
                </a:tc>
                <a:tc>
                  <a:txBody>
                    <a:bodyPr/>
                    <a:lstStyle/>
                    <a:p>
                      <a:pPr algn="ctr"/>
                      <a:r>
                        <a:rPr lang="en-GB" sz="2400" b="1" dirty="0" smtClean="0">
                          <a:solidFill>
                            <a:srgbClr val="0070C0"/>
                          </a:solidFill>
                        </a:rPr>
                        <a:t>d</a:t>
                      </a:r>
                      <a:endParaRPr lang="fr-FR" sz="2400" b="1" dirty="0">
                        <a:solidFill>
                          <a:srgbClr val="0070C0"/>
                        </a:solidFill>
                      </a:endParaRPr>
                    </a:p>
                  </a:txBody>
                  <a:tcPr anchor="ctr"/>
                </a:tc>
                <a:tc>
                  <a:txBody>
                    <a:bodyPr/>
                    <a:lstStyle/>
                    <a:p>
                      <a:r>
                        <a:rPr lang="en-GB" sz="2000" dirty="0" smtClean="0"/>
                        <a:t>What do you think of your area?</a:t>
                      </a:r>
                      <a:endParaRPr lang="fr-FR" sz="2000" dirty="0"/>
                    </a:p>
                  </a:txBody>
                  <a:tcPr anchor="ctr"/>
                </a:tc>
              </a:tr>
              <a:tr h="936104">
                <a:tc>
                  <a:txBody>
                    <a:bodyPr/>
                    <a:lstStyle/>
                    <a:p>
                      <a:pPr algn="ctr"/>
                      <a:r>
                        <a:rPr lang="en-GB" sz="2800" b="1" dirty="0" smtClean="0">
                          <a:solidFill>
                            <a:srgbClr val="0070C0"/>
                          </a:solidFill>
                        </a:rPr>
                        <a:t>5</a:t>
                      </a:r>
                      <a:endParaRPr lang="fr-FR" sz="2800" b="1" dirty="0">
                        <a:solidFill>
                          <a:srgbClr val="0070C0"/>
                        </a:solidFill>
                      </a:endParaRPr>
                    </a:p>
                  </a:txBody>
                  <a:tcPr anchor="ctr"/>
                </a:tc>
                <a:tc>
                  <a:txBody>
                    <a:bodyPr/>
                    <a:lstStyle/>
                    <a:p>
                      <a:endParaRPr lang="fr-FR" sz="2000"/>
                    </a:p>
                  </a:txBody>
                  <a:tcPr anchor="ctr"/>
                </a:tc>
                <a:tc>
                  <a:txBody>
                    <a:bodyPr/>
                    <a:lstStyle/>
                    <a:p>
                      <a:endParaRPr lang="fr-FR" sz="2000"/>
                    </a:p>
                  </a:txBody>
                  <a:tcPr anchor="ctr"/>
                </a:tc>
                <a:tc>
                  <a:txBody>
                    <a:bodyPr/>
                    <a:lstStyle/>
                    <a:p>
                      <a:pPr algn="ctr"/>
                      <a:r>
                        <a:rPr lang="en-GB" sz="2400" b="1" dirty="0" smtClean="0">
                          <a:solidFill>
                            <a:srgbClr val="0070C0"/>
                          </a:solidFill>
                        </a:rPr>
                        <a:t>e</a:t>
                      </a:r>
                      <a:endParaRPr lang="fr-FR" sz="2400" b="1" dirty="0">
                        <a:solidFill>
                          <a:srgbClr val="0070C0"/>
                        </a:solidFill>
                      </a:endParaRPr>
                    </a:p>
                  </a:txBody>
                  <a:tcPr anchor="ctr"/>
                </a:tc>
                <a:tc>
                  <a:txBody>
                    <a:bodyPr/>
                    <a:lstStyle/>
                    <a:p>
                      <a:r>
                        <a:rPr lang="en-GB" sz="2000" dirty="0" smtClean="0"/>
                        <a:t>What is your town like?</a:t>
                      </a:r>
                      <a:endParaRPr lang="fr-FR" sz="2000" dirty="0"/>
                    </a:p>
                  </a:txBody>
                  <a:tcPr anchor="ctr"/>
                </a:tc>
              </a:tr>
              <a:tr h="936104">
                <a:tc>
                  <a:txBody>
                    <a:bodyPr/>
                    <a:lstStyle/>
                    <a:p>
                      <a:pPr algn="ctr"/>
                      <a:r>
                        <a:rPr lang="en-GB" sz="2800" b="1" dirty="0" smtClean="0">
                          <a:solidFill>
                            <a:srgbClr val="0070C0"/>
                          </a:solidFill>
                        </a:rPr>
                        <a:t>6</a:t>
                      </a:r>
                      <a:endParaRPr lang="fr-FR" sz="2800" b="1" dirty="0">
                        <a:solidFill>
                          <a:srgbClr val="0070C0"/>
                        </a:solidFill>
                      </a:endParaRPr>
                    </a:p>
                  </a:txBody>
                  <a:tcPr anchor="ctr"/>
                </a:tc>
                <a:tc>
                  <a:txBody>
                    <a:bodyPr/>
                    <a:lstStyle/>
                    <a:p>
                      <a:endParaRPr lang="fr-FR" sz="2000" dirty="0"/>
                    </a:p>
                  </a:txBody>
                  <a:tcPr anchor="ctr"/>
                </a:tc>
                <a:tc>
                  <a:txBody>
                    <a:bodyPr/>
                    <a:lstStyle/>
                    <a:p>
                      <a:endParaRPr lang="fr-FR" sz="2000" dirty="0"/>
                    </a:p>
                  </a:txBody>
                  <a:tcPr anchor="ctr"/>
                </a:tc>
                <a:tc>
                  <a:txBody>
                    <a:bodyPr/>
                    <a:lstStyle/>
                    <a:p>
                      <a:pPr algn="ctr"/>
                      <a:r>
                        <a:rPr lang="en-GB" sz="2400" b="1" dirty="0" smtClean="0">
                          <a:solidFill>
                            <a:srgbClr val="0070C0"/>
                          </a:solidFill>
                        </a:rPr>
                        <a:t>f</a:t>
                      </a:r>
                      <a:endParaRPr lang="fr-FR" sz="2400" b="1" dirty="0">
                        <a:solidFill>
                          <a:srgbClr val="0070C0"/>
                        </a:solidFill>
                      </a:endParaRPr>
                    </a:p>
                  </a:txBody>
                  <a:tcPr anchor="ctr"/>
                </a:tc>
                <a:tc>
                  <a:txBody>
                    <a:bodyPr/>
                    <a:lstStyle/>
                    <a:p>
                      <a:r>
                        <a:rPr lang="en-GB" sz="2000" dirty="0" smtClean="0"/>
                        <a:t>What do you think of your village?</a:t>
                      </a:r>
                      <a:endParaRPr lang="fr-FR" sz="2000" dirty="0"/>
                    </a:p>
                  </a:txBody>
                  <a:tcPr anchor="ctr"/>
                </a:tc>
              </a:tr>
            </a:tbl>
          </a:graphicData>
        </a:graphic>
      </p:graphicFrame>
      <p:pic>
        <p:nvPicPr>
          <p:cNvPr id="6" name="07 Track 7.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884368" y="114672"/>
            <a:ext cx="609600" cy="609600"/>
          </a:xfrm>
          <a:prstGeom prst="rect">
            <a:avLst/>
          </a:prstGeom>
        </p:spPr>
      </p:pic>
      <p:sp>
        <p:nvSpPr>
          <p:cNvPr id="7" name="TextBox 6"/>
          <p:cNvSpPr txBox="1"/>
          <p:nvPr/>
        </p:nvSpPr>
        <p:spPr>
          <a:xfrm>
            <a:off x="683568" y="849486"/>
            <a:ext cx="576064" cy="923330"/>
          </a:xfrm>
          <a:prstGeom prst="rect">
            <a:avLst/>
          </a:prstGeom>
          <a:noFill/>
        </p:spPr>
        <p:txBody>
          <a:bodyPr wrap="square" rtlCol="0">
            <a:spAutoFit/>
          </a:bodyPr>
          <a:lstStyle/>
          <a:p>
            <a:r>
              <a:rPr lang="en-GB" sz="5400" b="1" dirty="0" smtClean="0">
                <a:solidFill>
                  <a:srgbClr val="00B050"/>
                </a:solidFill>
              </a:rPr>
              <a:t>c</a:t>
            </a:r>
            <a:endParaRPr lang="fr-FR" sz="5400" b="1" dirty="0">
              <a:solidFill>
                <a:srgbClr val="00B050"/>
              </a:solidFill>
            </a:endParaRPr>
          </a:p>
        </p:txBody>
      </p:sp>
      <p:sp>
        <p:nvSpPr>
          <p:cNvPr id="8" name="TextBox 7"/>
          <p:cNvSpPr txBox="1"/>
          <p:nvPr/>
        </p:nvSpPr>
        <p:spPr>
          <a:xfrm>
            <a:off x="683568" y="1772816"/>
            <a:ext cx="576064" cy="923330"/>
          </a:xfrm>
          <a:prstGeom prst="rect">
            <a:avLst/>
          </a:prstGeom>
          <a:noFill/>
        </p:spPr>
        <p:txBody>
          <a:bodyPr wrap="square" rtlCol="0">
            <a:spAutoFit/>
          </a:bodyPr>
          <a:lstStyle/>
          <a:p>
            <a:r>
              <a:rPr lang="en-GB" sz="5400" b="1" dirty="0">
                <a:solidFill>
                  <a:srgbClr val="00B050"/>
                </a:solidFill>
              </a:rPr>
              <a:t>f</a:t>
            </a:r>
            <a:endParaRPr lang="fr-FR" sz="5400" b="1" dirty="0">
              <a:solidFill>
                <a:srgbClr val="00B050"/>
              </a:solidFill>
            </a:endParaRPr>
          </a:p>
        </p:txBody>
      </p:sp>
      <p:sp>
        <p:nvSpPr>
          <p:cNvPr id="9" name="TextBox 8"/>
          <p:cNvSpPr txBox="1"/>
          <p:nvPr/>
        </p:nvSpPr>
        <p:spPr>
          <a:xfrm>
            <a:off x="683568" y="2721694"/>
            <a:ext cx="576064" cy="923330"/>
          </a:xfrm>
          <a:prstGeom prst="rect">
            <a:avLst/>
          </a:prstGeom>
          <a:noFill/>
        </p:spPr>
        <p:txBody>
          <a:bodyPr wrap="square" rtlCol="0">
            <a:spAutoFit/>
          </a:bodyPr>
          <a:lstStyle/>
          <a:p>
            <a:r>
              <a:rPr lang="en-GB" sz="5400" b="1" dirty="0">
                <a:solidFill>
                  <a:srgbClr val="00B050"/>
                </a:solidFill>
              </a:rPr>
              <a:t>e</a:t>
            </a:r>
            <a:endParaRPr lang="fr-FR" sz="5400" b="1" dirty="0">
              <a:solidFill>
                <a:srgbClr val="00B050"/>
              </a:solidFill>
            </a:endParaRPr>
          </a:p>
        </p:txBody>
      </p:sp>
      <p:sp>
        <p:nvSpPr>
          <p:cNvPr id="10" name="TextBox 9"/>
          <p:cNvSpPr txBox="1"/>
          <p:nvPr/>
        </p:nvSpPr>
        <p:spPr>
          <a:xfrm>
            <a:off x="683568" y="3657798"/>
            <a:ext cx="576064" cy="923330"/>
          </a:xfrm>
          <a:prstGeom prst="rect">
            <a:avLst/>
          </a:prstGeom>
          <a:noFill/>
        </p:spPr>
        <p:txBody>
          <a:bodyPr wrap="square" rtlCol="0">
            <a:spAutoFit/>
          </a:bodyPr>
          <a:lstStyle/>
          <a:p>
            <a:r>
              <a:rPr lang="en-GB" sz="5400" b="1" dirty="0">
                <a:solidFill>
                  <a:srgbClr val="00B050"/>
                </a:solidFill>
              </a:rPr>
              <a:t>a</a:t>
            </a:r>
            <a:endParaRPr lang="fr-FR" sz="5400" b="1" dirty="0">
              <a:solidFill>
                <a:srgbClr val="00B050"/>
              </a:solidFill>
            </a:endParaRPr>
          </a:p>
        </p:txBody>
      </p:sp>
      <p:sp>
        <p:nvSpPr>
          <p:cNvPr id="11" name="TextBox 10"/>
          <p:cNvSpPr txBox="1"/>
          <p:nvPr/>
        </p:nvSpPr>
        <p:spPr>
          <a:xfrm>
            <a:off x="683568" y="4593902"/>
            <a:ext cx="576064" cy="923330"/>
          </a:xfrm>
          <a:prstGeom prst="rect">
            <a:avLst/>
          </a:prstGeom>
          <a:noFill/>
        </p:spPr>
        <p:txBody>
          <a:bodyPr wrap="square" rtlCol="0">
            <a:spAutoFit/>
          </a:bodyPr>
          <a:lstStyle/>
          <a:p>
            <a:r>
              <a:rPr lang="en-GB" sz="5400" b="1" dirty="0">
                <a:solidFill>
                  <a:srgbClr val="00B050"/>
                </a:solidFill>
              </a:rPr>
              <a:t>d</a:t>
            </a:r>
            <a:endParaRPr lang="fr-FR" sz="5400" b="1" dirty="0">
              <a:solidFill>
                <a:srgbClr val="00B050"/>
              </a:solidFill>
            </a:endParaRPr>
          </a:p>
        </p:txBody>
      </p:sp>
      <p:sp>
        <p:nvSpPr>
          <p:cNvPr id="12" name="TextBox 11"/>
          <p:cNvSpPr txBox="1"/>
          <p:nvPr/>
        </p:nvSpPr>
        <p:spPr>
          <a:xfrm>
            <a:off x="683568" y="5530006"/>
            <a:ext cx="576064" cy="923330"/>
          </a:xfrm>
          <a:prstGeom prst="rect">
            <a:avLst/>
          </a:prstGeom>
          <a:noFill/>
        </p:spPr>
        <p:txBody>
          <a:bodyPr wrap="square" rtlCol="0">
            <a:spAutoFit/>
          </a:bodyPr>
          <a:lstStyle/>
          <a:p>
            <a:r>
              <a:rPr lang="en-GB" sz="5400" b="1" dirty="0">
                <a:solidFill>
                  <a:srgbClr val="00B050"/>
                </a:solidFill>
              </a:rPr>
              <a:t>b</a:t>
            </a:r>
            <a:endParaRPr lang="fr-FR" sz="5400" b="1" dirty="0">
              <a:solidFill>
                <a:srgbClr val="00B050"/>
              </a:solidFill>
            </a:endParaRPr>
          </a:p>
        </p:txBody>
      </p:sp>
      <p:sp>
        <p:nvSpPr>
          <p:cNvPr id="13" name="TextBox 12"/>
          <p:cNvSpPr txBox="1"/>
          <p:nvPr/>
        </p:nvSpPr>
        <p:spPr>
          <a:xfrm>
            <a:off x="1187624" y="1052736"/>
            <a:ext cx="3888432" cy="584775"/>
          </a:xfrm>
          <a:prstGeom prst="rect">
            <a:avLst/>
          </a:prstGeom>
          <a:noFill/>
        </p:spPr>
        <p:txBody>
          <a:bodyPr wrap="square" rtlCol="0">
            <a:spAutoFit/>
          </a:bodyPr>
          <a:lstStyle/>
          <a:p>
            <a:r>
              <a:rPr lang="fr-FR" sz="3200" b="1" dirty="0" smtClean="0">
                <a:solidFill>
                  <a:srgbClr val="00B050"/>
                </a:solidFill>
                <a:latin typeface="Calibri"/>
              </a:rPr>
              <a:t>¿</a:t>
            </a:r>
            <a:r>
              <a:rPr lang="fr-FR" sz="3200" b="1" dirty="0" err="1" smtClean="0">
                <a:solidFill>
                  <a:srgbClr val="00B050"/>
                </a:solidFill>
                <a:latin typeface="Calibri"/>
              </a:rPr>
              <a:t>Dónde</a:t>
            </a:r>
            <a:r>
              <a:rPr lang="fr-FR" sz="3200" b="1" dirty="0" smtClean="0">
                <a:solidFill>
                  <a:srgbClr val="00B050"/>
                </a:solidFill>
                <a:latin typeface="Calibri"/>
              </a:rPr>
              <a:t> vives?</a:t>
            </a:r>
            <a:endParaRPr lang="fr-FR" sz="3200" b="1" dirty="0">
              <a:solidFill>
                <a:srgbClr val="00B050"/>
              </a:solidFill>
            </a:endParaRPr>
          </a:p>
        </p:txBody>
      </p:sp>
      <p:sp>
        <p:nvSpPr>
          <p:cNvPr id="14" name="TextBox 13"/>
          <p:cNvSpPr txBox="1"/>
          <p:nvPr/>
        </p:nvSpPr>
        <p:spPr>
          <a:xfrm>
            <a:off x="1187624" y="1772816"/>
            <a:ext cx="3888432" cy="1077218"/>
          </a:xfrm>
          <a:prstGeom prst="rect">
            <a:avLst/>
          </a:prstGeom>
          <a:noFill/>
        </p:spPr>
        <p:txBody>
          <a:bodyPr wrap="square" rtlCol="0">
            <a:spAutoFit/>
          </a:bodyPr>
          <a:lstStyle/>
          <a:p>
            <a:r>
              <a:rPr lang="fr-FR" sz="3200" b="1" dirty="0" smtClean="0">
                <a:solidFill>
                  <a:srgbClr val="00B050"/>
                </a:solidFill>
                <a:latin typeface="Calibri"/>
              </a:rPr>
              <a:t>¿</a:t>
            </a:r>
            <a:r>
              <a:rPr lang="fr-FR" sz="3200" b="1" dirty="0" err="1" smtClean="0">
                <a:solidFill>
                  <a:srgbClr val="00B050"/>
                </a:solidFill>
                <a:latin typeface="Calibri"/>
              </a:rPr>
              <a:t>Qué</a:t>
            </a:r>
            <a:r>
              <a:rPr lang="fr-FR" sz="3200" b="1" dirty="0" smtClean="0">
                <a:solidFill>
                  <a:srgbClr val="00B050"/>
                </a:solidFill>
                <a:latin typeface="Calibri"/>
              </a:rPr>
              <a:t> opinas de tu pueblo?</a:t>
            </a:r>
            <a:endParaRPr lang="fr-FR" sz="3200" b="1" dirty="0">
              <a:solidFill>
                <a:srgbClr val="00B050"/>
              </a:solidFill>
            </a:endParaRPr>
          </a:p>
        </p:txBody>
      </p:sp>
      <p:sp>
        <p:nvSpPr>
          <p:cNvPr id="15" name="TextBox 14"/>
          <p:cNvSpPr txBox="1"/>
          <p:nvPr/>
        </p:nvSpPr>
        <p:spPr>
          <a:xfrm>
            <a:off x="1187624" y="2916233"/>
            <a:ext cx="3888432" cy="584775"/>
          </a:xfrm>
          <a:prstGeom prst="rect">
            <a:avLst/>
          </a:prstGeom>
          <a:noFill/>
        </p:spPr>
        <p:txBody>
          <a:bodyPr wrap="square" rtlCol="0">
            <a:spAutoFit/>
          </a:bodyPr>
          <a:lstStyle/>
          <a:p>
            <a:r>
              <a:rPr lang="fr-FR" sz="3200" b="1" dirty="0" smtClean="0">
                <a:solidFill>
                  <a:srgbClr val="00B050"/>
                </a:solidFill>
                <a:latin typeface="Calibri"/>
              </a:rPr>
              <a:t>¿</a:t>
            </a:r>
            <a:r>
              <a:rPr lang="fr-FR" sz="3200" b="1" dirty="0" err="1" smtClean="0">
                <a:solidFill>
                  <a:srgbClr val="00B050"/>
                </a:solidFill>
                <a:latin typeface="Calibri"/>
              </a:rPr>
              <a:t>Cómo</a:t>
            </a:r>
            <a:r>
              <a:rPr lang="fr-FR" sz="3200" b="1" dirty="0" smtClean="0">
                <a:solidFill>
                  <a:srgbClr val="00B050"/>
                </a:solidFill>
                <a:latin typeface="Calibri"/>
              </a:rPr>
              <a:t> es tu </a:t>
            </a:r>
            <a:r>
              <a:rPr lang="fr-FR" sz="3200" b="1" dirty="0" err="1" smtClean="0">
                <a:solidFill>
                  <a:srgbClr val="00B050"/>
                </a:solidFill>
                <a:latin typeface="Calibri"/>
              </a:rPr>
              <a:t>ciudad</a:t>
            </a:r>
            <a:r>
              <a:rPr lang="fr-FR" sz="3200" b="1" dirty="0" smtClean="0">
                <a:solidFill>
                  <a:srgbClr val="00B050"/>
                </a:solidFill>
                <a:latin typeface="Calibri"/>
              </a:rPr>
              <a:t>?</a:t>
            </a:r>
            <a:endParaRPr lang="fr-FR" sz="3200" b="1" dirty="0">
              <a:solidFill>
                <a:srgbClr val="00B050"/>
              </a:solidFill>
            </a:endParaRPr>
          </a:p>
        </p:txBody>
      </p:sp>
      <p:sp>
        <p:nvSpPr>
          <p:cNvPr id="16" name="TextBox 15"/>
          <p:cNvSpPr txBox="1"/>
          <p:nvPr/>
        </p:nvSpPr>
        <p:spPr>
          <a:xfrm>
            <a:off x="1187624" y="3791942"/>
            <a:ext cx="3888432" cy="584775"/>
          </a:xfrm>
          <a:prstGeom prst="rect">
            <a:avLst/>
          </a:prstGeom>
          <a:noFill/>
        </p:spPr>
        <p:txBody>
          <a:bodyPr wrap="square" rtlCol="0">
            <a:spAutoFit/>
          </a:bodyPr>
          <a:lstStyle/>
          <a:p>
            <a:r>
              <a:rPr lang="fr-FR" sz="3200" b="1" dirty="0" smtClean="0">
                <a:solidFill>
                  <a:srgbClr val="00B050"/>
                </a:solidFill>
                <a:latin typeface="Calibri"/>
              </a:rPr>
              <a:t>¿</a:t>
            </a:r>
            <a:r>
              <a:rPr lang="fr-FR" sz="3200" b="1" dirty="0" err="1" smtClean="0">
                <a:solidFill>
                  <a:srgbClr val="00B050"/>
                </a:solidFill>
                <a:latin typeface="Calibri"/>
              </a:rPr>
              <a:t>Qué</a:t>
            </a:r>
            <a:r>
              <a:rPr lang="fr-FR" sz="3200" b="1" dirty="0" smtClean="0">
                <a:solidFill>
                  <a:srgbClr val="00B050"/>
                </a:solidFill>
                <a:latin typeface="Calibri"/>
              </a:rPr>
              <a:t> </a:t>
            </a:r>
            <a:r>
              <a:rPr lang="fr-FR" sz="3200" b="1" dirty="0" err="1" smtClean="0">
                <a:solidFill>
                  <a:srgbClr val="00B050"/>
                </a:solidFill>
                <a:latin typeface="Calibri"/>
              </a:rPr>
              <a:t>hay</a:t>
            </a:r>
            <a:r>
              <a:rPr lang="fr-FR" sz="3200" b="1" dirty="0" smtClean="0">
                <a:solidFill>
                  <a:srgbClr val="00B050"/>
                </a:solidFill>
                <a:latin typeface="Calibri"/>
              </a:rPr>
              <a:t> </a:t>
            </a:r>
            <a:r>
              <a:rPr lang="fr-FR" sz="3200" b="1" dirty="0" err="1" smtClean="0">
                <a:solidFill>
                  <a:srgbClr val="00B050"/>
                </a:solidFill>
                <a:latin typeface="Calibri"/>
              </a:rPr>
              <a:t>allí</a:t>
            </a:r>
            <a:r>
              <a:rPr lang="fr-FR" sz="3200" b="1" dirty="0" smtClean="0">
                <a:solidFill>
                  <a:srgbClr val="00B050"/>
                </a:solidFill>
                <a:latin typeface="Calibri"/>
              </a:rPr>
              <a:t>?</a:t>
            </a:r>
            <a:endParaRPr lang="fr-FR" sz="3200" b="1" dirty="0">
              <a:solidFill>
                <a:srgbClr val="00B050"/>
              </a:solidFill>
            </a:endParaRPr>
          </a:p>
        </p:txBody>
      </p:sp>
      <p:sp>
        <p:nvSpPr>
          <p:cNvPr id="17" name="TextBox 16"/>
          <p:cNvSpPr txBox="1"/>
          <p:nvPr/>
        </p:nvSpPr>
        <p:spPr>
          <a:xfrm>
            <a:off x="1187624" y="4581128"/>
            <a:ext cx="3888432" cy="1077218"/>
          </a:xfrm>
          <a:prstGeom prst="rect">
            <a:avLst/>
          </a:prstGeom>
          <a:noFill/>
        </p:spPr>
        <p:txBody>
          <a:bodyPr wrap="square" rtlCol="0">
            <a:spAutoFit/>
          </a:bodyPr>
          <a:lstStyle/>
          <a:p>
            <a:r>
              <a:rPr lang="fr-FR" sz="3200" b="1" dirty="0" smtClean="0">
                <a:solidFill>
                  <a:srgbClr val="00B050"/>
                </a:solidFill>
                <a:latin typeface="Calibri"/>
              </a:rPr>
              <a:t>¿</a:t>
            </a:r>
            <a:r>
              <a:rPr lang="fr-FR" sz="3200" b="1" dirty="0" err="1" smtClean="0">
                <a:solidFill>
                  <a:srgbClr val="00B050"/>
                </a:solidFill>
                <a:latin typeface="Calibri"/>
              </a:rPr>
              <a:t>Qué</a:t>
            </a:r>
            <a:r>
              <a:rPr lang="fr-FR" sz="3200" b="1" dirty="0" smtClean="0">
                <a:solidFill>
                  <a:srgbClr val="00B050"/>
                </a:solidFill>
                <a:latin typeface="Calibri"/>
              </a:rPr>
              <a:t> opinas de tu </a:t>
            </a:r>
            <a:r>
              <a:rPr lang="fr-FR" sz="3200" b="1" dirty="0" err="1" smtClean="0">
                <a:solidFill>
                  <a:srgbClr val="00B050"/>
                </a:solidFill>
                <a:latin typeface="Calibri"/>
              </a:rPr>
              <a:t>barrio</a:t>
            </a:r>
            <a:r>
              <a:rPr lang="fr-FR" sz="3200" b="1" dirty="0" smtClean="0">
                <a:solidFill>
                  <a:srgbClr val="00B050"/>
                </a:solidFill>
                <a:latin typeface="Calibri"/>
              </a:rPr>
              <a:t>?</a:t>
            </a:r>
            <a:endParaRPr lang="fr-FR" sz="3200" b="1" dirty="0">
              <a:solidFill>
                <a:srgbClr val="00B050"/>
              </a:solidFill>
            </a:endParaRPr>
          </a:p>
        </p:txBody>
      </p:sp>
      <p:sp>
        <p:nvSpPr>
          <p:cNvPr id="18" name="TextBox 17"/>
          <p:cNvSpPr txBox="1"/>
          <p:nvPr/>
        </p:nvSpPr>
        <p:spPr>
          <a:xfrm>
            <a:off x="1187624" y="5517232"/>
            <a:ext cx="3888432" cy="1077218"/>
          </a:xfrm>
          <a:prstGeom prst="rect">
            <a:avLst/>
          </a:prstGeom>
          <a:noFill/>
        </p:spPr>
        <p:txBody>
          <a:bodyPr wrap="square" rtlCol="0">
            <a:spAutoFit/>
          </a:bodyPr>
          <a:lstStyle/>
          <a:p>
            <a:r>
              <a:rPr lang="fr-FR" sz="3200" b="1" dirty="0" smtClean="0">
                <a:solidFill>
                  <a:srgbClr val="00B050"/>
                </a:solidFill>
                <a:latin typeface="Calibri"/>
              </a:rPr>
              <a:t>¿</a:t>
            </a:r>
            <a:r>
              <a:rPr lang="fr-FR" sz="3200" b="1" dirty="0" err="1" smtClean="0">
                <a:solidFill>
                  <a:srgbClr val="00B050"/>
                </a:solidFill>
                <a:latin typeface="Calibri"/>
              </a:rPr>
              <a:t>Qué</a:t>
            </a:r>
            <a:r>
              <a:rPr lang="fr-FR" sz="3200" b="1" dirty="0" smtClean="0">
                <a:solidFill>
                  <a:srgbClr val="00B050"/>
                </a:solidFill>
                <a:latin typeface="Calibri"/>
              </a:rPr>
              <a:t> </a:t>
            </a:r>
            <a:r>
              <a:rPr lang="fr-FR" sz="3200" b="1" dirty="0" err="1" smtClean="0">
                <a:solidFill>
                  <a:srgbClr val="00B050"/>
                </a:solidFill>
                <a:latin typeface="Calibri"/>
              </a:rPr>
              <a:t>haces</a:t>
            </a:r>
            <a:r>
              <a:rPr lang="fr-FR" sz="3200" b="1" dirty="0" smtClean="0">
                <a:solidFill>
                  <a:srgbClr val="00B050"/>
                </a:solidFill>
                <a:latin typeface="Calibri"/>
              </a:rPr>
              <a:t> con tus amigos?</a:t>
            </a:r>
            <a:endParaRPr lang="fr-FR" sz="3200" b="1" dirty="0">
              <a:solidFill>
                <a:srgbClr val="00B050"/>
              </a:solidFill>
            </a:endParaRPr>
          </a:p>
        </p:txBody>
      </p:sp>
    </p:spTree>
    <p:extLst>
      <p:ext uri="{BB962C8B-B14F-4D97-AF65-F5344CB8AC3E}">
        <p14:creationId xmlns:p14="http://schemas.microsoft.com/office/powerpoint/2010/main" val="1770237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500"/>
                                        <p:tgtEl>
                                          <p:spTgt spid="15"/>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500"/>
                                        <p:tgtEl>
                                          <p:spTgt spid="16"/>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500"/>
                                        <p:tgtEl>
                                          <p:spTgt spid="17"/>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fade">
                                      <p:cBhvr>
                                        <p:cTn id="6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63" restart="whenNotActive" fill="hold" evtFilter="cancelBubble" nodeType="interactiveSeq">
                <p:stCondLst>
                  <p:cond evt="onClick" delay="0">
                    <p:tgtEl>
                      <p:spTgt spid="6"/>
                    </p:tgtEl>
                  </p:cond>
                </p:stCondLst>
                <p:endSync evt="end" delay="0">
                  <p:rtn val="all"/>
                </p:endSync>
                <p:childTnLst>
                  <p:par>
                    <p:cTn id="64" fill="hold">
                      <p:stCondLst>
                        <p:cond delay="0"/>
                      </p:stCondLst>
                      <p:childTnLst>
                        <p:par>
                          <p:cTn id="65" fill="hold">
                            <p:stCondLst>
                              <p:cond delay="0"/>
                            </p:stCondLst>
                            <p:childTnLst>
                              <p:par>
                                <p:cTn id="66" presetID="1" presetClass="mediacall" presetSubtype="0" fill="hold" nodeType="clickEffect">
                                  <p:stCondLst>
                                    <p:cond delay="0"/>
                                  </p:stCondLst>
                                  <p:childTnLst>
                                    <p:cmd type="call" cmd="playFrom(0.0)">
                                      <p:cBhvr>
                                        <p:cTn id="67" dur="55913" fill="hold"/>
                                        <p:tgtEl>
                                          <p:spTgt spid="6"/>
                                        </p:tgtEl>
                                      </p:cBhvr>
                                    </p:cmd>
                                  </p:childTnLst>
                                </p:cTn>
                              </p:par>
                            </p:childTnLst>
                          </p:cTn>
                        </p:par>
                      </p:childTnLst>
                    </p:cTn>
                  </p:par>
                </p:childTnLst>
              </p:cTn>
              <p:nextCondLst>
                <p:cond evt="onClick" delay="0">
                  <p:tgtEl>
                    <p:spTgt spid="6"/>
                  </p:tgtEl>
                </p:cond>
              </p:nextCondLst>
            </p:seq>
            <p:audio>
              <p:cMediaNode vol="80000">
                <p:cTn id="68" fill="hold" display="0">
                  <p:stCondLst>
                    <p:cond delay="indefinite"/>
                  </p:stCondLst>
                  <p:endCondLst>
                    <p:cond evt="onStopAudio" delay="0">
                      <p:tgtEl>
                        <p:sldTgt/>
                      </p:tgtEl>
                    </p:cond>
                  </p:endCondLst>
                </p:cTn>
                <p:tgtEl>
                  <p:spTgt spid="6"/>
                </p:tgtEl>
              </p:cMediaNode>
            </p:audio>
          </p:childTnLst>
        </p:cTn>
      </p:par>
    </p:tnLst>
    <p:bldLst>
      <p:bldP spid="7" grpId="0"/>
      <p:bldP spid="8" grpId="0"/>
      <p:bldP spid="9" grpId="0"/>
      <p:bldP spid="10" grpId="0"/>
      <p:bldP spid="11" grpId="0"/>
      <p:bldP spid="12" grpId="0"/>
      <p:bldP spid="13" grpId="0"/>
      <p:bldP spid="14" grpId="0"/>
      <p:bldP spid="15" grpId="0"/>
      <p:bldP spid="16" grpId="0"/>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476672"/>
            <a:ext cx="7772400" cy="1470025"/>
          </a:xfrm>
        </p:spPr>
        <p:txBody>
          <a:bodyPr/>
          <a:lstStyle/>
          <a:p>
            <a:r>
              <a:rPr lang="en-GB" b="1" dirty="0" smtClean="0"/>
              <a:t>Get the best grade you can in GCSE Spanish speaking</a:t>
            </a:r>
            <a:endParaRPr lang="fr-FR" b="1" dirty="0"/>
          </a:p>
        </p:txBody>
      </p:sp>
      <p:sp>
        <p:nvSpPr>
          <p:cNvPr id="3" name="Subtitle 2"/>
          <p:cNvSpPr>
            <a:spLocks noGrp="1"/>
          </p:cNvSpPr>
          <p:nvPr>
            <p:ph type="subTitle" idx="1"/>
          </p:nvPr>
        </p:nvSpPr>
        <p:spPr>
          <a:xfrm>
            <a:off x="1371600" y="2590056"/>
            <a:ext cx="6400800" cy="1752600"/>
          </a:xfrm>
        </p:spPr>
        <p:txBody>
          <a:bodyPr/>
          <a:lstStyle/>
          <a:p>
            <a:r>
              <a:rPr lang="en-GB" dirty="0" smtClean="0"/>
              <a:t>Session 4</a:t>
            </a:r>
            <a:br>
              <a:rPr lang="en-GB" dirty="0" smtClean="0"/>
            </a:br>
            <a:r>
              <a:rPr lang="en-GB" dirty="0" smtClean="0"/>
              <a:t>The importance of listening </a:t>
            </a:r>
            <a:endParaRPr lang="fr-FR" dirty="0"/>
          </a:p>
        </p:txBody>
      </p:sp>
      <p:pic>
        <p:nvPicPr>
          <p:cNvPr id="4" name="Picture 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9872" y="3933056"/>
            <a:ext cx="2413000" cy="248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Tree>
    <p:extLst>
      <p:ext uri="{BB962C8B-B14F-4D97-AF65-F5344CB8AC3E}">
        <p14:creationId xmlns:p14="http://schemas.microsoft.com/office/powerpoint/2010/main" val="160746546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137</TotalTime>
  <Words>724</Words>
  <Application>Microsoft Office PowerPoint</Application>
  <PresentationFormat>On-screen Show (4:3)</PresentationFormat>
  <Paragraphs>131</Paragraphs>
  <Slides>8</Slides>
  <Notes>7</Notes>
  <HiddenSlides>0</HiddenSlides>
  <MMClips>2</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Get the best grade you can in GCSE Spanish speaking</vt:lpstr>
      <vt:lpstr>Listening</vt:lpstr>
      <vt:lpstr>PowerPoint Presentation</vt:lpstr>
      <vt:lpstr>PowerPoint Presentation</vt:lpstr>
      <vt:lpstr>PowerPoint Presentation</vt:lpstr>
      <vt:lpstr>PowerPoint Presentation</vt:lpstr>
      <vt:lpstr>PowerPoint Presentation</vt:lpstr>
      <vt:lpstr>Get the best grade you can in GCSE Spanish speaking</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Get the best grade you can in GCSE Spanish speaking</dc:title>
  <dc:creator>Mark Dawes</dc:creator>
  <cp:lastModifiedBy>Mark Dawes</cp:lastModifiedBy>
  <cp:revision>3</cp:revision>
  <dcterms:created xsi:type="dcterms:W3CDTF">2013-01-11T17:35:06Z</dcterms:created>
  <dcterms:modified xsi:type="dcterms:W3CDTF">2013-01-11T19:52:25Z</dcterms:modified>
</cp:coreProperties>
</file>