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60" r:id="rId5"/>
    <p:sldId id="261" r:id="rId6"/>
    <p:sldId id="262" r:id="rId7"/>
    <p:sldId id="266" r:id="rId8"/>
    <p:sldId id="263" r:id="rId9"/>
    <p:sldId id="267" r:id="rId10"/>
    <p:sldId id="264" r:id="rId11"/>
    <p:sldId id="265" r:id="rId12"/>
    <p:sldId id="268"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2514" autoAdjust="0"/>
  </p:normalViewPr>
  <p:slideViewPr>
    <p:cSldViewPr>
      <p:cViewPr varScale="1">
        <p:scale>
          <a:sx n="72" d="100"/>
          <a:sy n="72" d="100"/>
        </p:scale>
        <p:origin x="-275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FF0E8B-774D-49AB-8104-2AFD0390FDA3}" type="datetimeFigureOut">
              <a:rPr lang="fr-FR" smtClean="0"/>
              <a:t>11/01/2013</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B6A9CD-B34F-42C7-8B4C-6F9722CF4B56}" type="slidenum">
              <a:rPr lang="fr-FR" smtClean="0"/>
              <a:t>‹#›</a:t>
            </a:fld>
            <a:endParaRPr lang="fr-FR"/>
          </a:p>
        </p:txBody>
      </p:sp>
    </p:spTree>
    <p:extLst>
      <p:ext uri="{BB962C8B-B14F-4D97-AF65-F5344CB8AC3E}">
        <p14:creationId xmlns:p14="http://schemas.microsoft.com/office/powerpoint/2010/main" val="2684407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morning we worked first on tone of voice, confidence</a:t>
            </a:r>
            <a:r>
              <a:rPr lang="en-GB" baseline="0" dirty="0" smtClean="0"/>
              <a:t> and spontaneity.  We also looked at quality of language and 10 key features of C/B grade work at GCSE.</a:t>
            </a:r>
            <a:br>
              <a:rPr lang="en-GB" baseline="0" dirty="0" smtClean="0"/>
            </a:br>
            <a:r>
              <a:rPr lang="en-GB" baseline="0" dirty="0" smtClean="0"/>
              <a:t>This afternoon we are going to look first at one memory strategy.  </a:t>
            </a:r>
            <a:endParaRPr lang="fr-FR" dirty="0"/>
          </a:p>
        </p:txBody>
      </p:sp>
      <p:sp>
        <p:nvSpPr>
          <p:cNvPr id="4" name="Slide Number Placeholder 3"/>
          <p:cNvSpPr>
            <a:spLocks noGrp="1"/>
          </p:cNvSpPr>
          <p:nvPr>
            <p:ph type="sldNum" sz="quarter" idx="10"/>
          </p:nvPr>
        </p:nvSpPr>
        <p:spPr/>
        <p:txBody>
          <a:bodyPr/>
          <a:lstStyle/>
          <a:p>
            <a:fld id="{29B6A9CD-B34F-42C7-8B4C-6F9722CF4B56}" type="slidenum">
              <a:rPr lang="fr-FR" smtClean="0"/>
              <a:t>1</a:t>
            </a:fld>
            <a:endParaRPr lang="fr-FR"/>
          </a:p>
        </p:txBody>
      </p:sp>
    </p:spTree>
    <p:extLst>
      <p:ext uri="{BB962C8B-B14F-4D97-AF65-F5344CB8AC3E}">
        <p14:creationId xmlns:p14="http://schemas.microsoft.com/office/powerpoint/2010/main" val="3879567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Demonstrating</a:t>
            </a:r>
            <a:r>
              <a:rPr lang="en-GB" baseline="0" dirty="0" smtClean="0"/>
              <a:t> the value of ‘active’ learning.  You have to ‘do something’ to learn, not just read the sheet over and over and hope that the knowledge will go in.  This hardly ever happens!</a:t>
            </a:r>
          </a:p>
          <a:p>
            <a:r>
              <a:rPr lang="en-GB" baseline="0" dirty="0" smtClean="0"/>
              <a:t>The other thing that is vital to know is that it is nearly impossible to memorise things well that you don’t understand. So, you need to take care that you don’t use </a:t>
            </a:r>
            <a:r>
              <a:rPr lang="en-GB" baseline="0" dirty="0" err="1" smtClean="0"/>
              <a:t>google</a:t>
            </a:r>
            <a:r>
              <a:rPr lang="en-GB" baseline="0" dirty="0" smtClean="0"/>
              <a:t> translate or copy down things in class that are too complex and you don’t understand each word.  This is why you need to be independent in what you produce in the first place.  Otherwise keeping it in your head will be a meaningless and probably unsuccessful endeavour.</a:t>
            </a:r>
            <a:br>
              <a:rPr lang="en-GB" baseline="0" dirty="0" smtClean="0"/>
            </a:br>
            <a:r>
              <a:rPr lang="en-GB" baseline="0" dirty="0" smtClean="0"/>
              <a:t/>
            </a:r>
            <a:br>
              <a:rPr lang="en-GB" baseline="0" dirty="0" smtClean="0"/>
            </a:br>
            <a:endParaRPr lang="fr-FR" dirty="0"/>
          </a:p>
        </p:txBody>
      </p:sp>
      <p:sp>
        <p:nvSpPr>
          <p:cNvPr id="4" name="Slide Number Placeholder 3"/>
          <p:cNvSpPr>
            <a:spLocks noGrp="1"/>
          </p:cNvSpPr>
          <p:nvPr>
            <p:ph type="sldNum" sz="quarter" idx="10"/>
          </p:nvPr>
        </p:nvSpPr>
        <p:spPr/>
        <p:txBody>
          <a:bodyPr/>
          <a:lstStyle/>
          <a:p>
            <a:fld id="{29B6A9CD-B34F-42C7-8B4C-6F9722CF4B56}" type="slidenum">
              <a:rPr lang="fr-FR" smtClean="0"/>
              <a:t>3</a:t>
            </a:fld>
            <a:endParaRPr lang="fr-FR"/>
          </a:p>
        </p:txBody>
      </p:sp>
    </p:spTree>
    <p:extLst>
      <p:ext uri="{BB962C8B-B14F-4D97-AF65-F5344CB8AC3E}">
        <p14:creationId xmlns:p14="http://schemas.microsoft.com/office/powerpoint/2010/main" val="3245940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method</a:t>
            </a:r>
            <a:r>
              <a:rPr lang="en-GB" baseline="0" dirty="0" smtClean="0"/>
              <a:t> – chunking – is the most successful and effective strategy to support memorisation for most people.  </a:t>
            </a:r>
            <a:br>
              <a:rPr lang="en-GB" baseline="0" dirty="0" smtClean="0"/>
            </a:br>
            <a:r>
              <a:rPr lang="en-GB" baseline="0" dirty="0" smtClean="0"/>
              <a:t>We’re going to try it out this afternoon, with a short paragraph that uses a lots of the same language we were working with this morning, so you should already know it fairly well.  </a:t>
            </a:r>
            <a:endParaRPr lang="fr-FR" dirty="0"/>
          </a:p>
        </p:txBody>
      </p:sp>
      <p:sp>
        <p:nvSpPr>
          <p:cNvPr id="4" name="Slide Number Placeholder 3"/>
          <p:cNvSpPr>
            <a:spLocks noGrp="1"/>
          </p:cNvSpPr>
          <p:nvPr>
            <p:ph type="sldNum" sz="quarter" idx="10"/>
          </p:nvPr>
        </p:nvSpPr>
        <p:spPr/>
        <p:txBody>
          <a:bodyPr/>
          <a:lstStyle/>
          <a:p>
            <a:fld id="{29B6A9CD-B34F-42C7-8B4C-6F9722CF4B56}" type="slidenum">
              <a:rPr lang="fr-FR" smtClean="0"/>
              <a:t>4</a:t>
            </a:fld>
            <a:endParaRPr lang="fr-FR"/>
          </a:p>
        </p:txBody>
      </p:sp>
    </p:spTree>
    <p:extLst>
      <p:ext uri="{BB962C8B-B14F-4D97-AF65-F5344CB8AC3E}">
        <p14:creationId xmlns:p14="http://schemas.microsoft.com/office/powerpoint/2010/main" val="1747330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What you’ve done this afternoon should convince you</a:t>
            </a:r>
            <a:r>
              <a:rPr lang="en-GB" baseline="0" dirty="0" smtClean="0"/>
              <a:t> of the value of revising actively, of taking up the advantage the exam board gives of allowing some key words / pictures on a prompt sheet, and of the value of using that prompt sheet to prepare as thoroughly as you can.  </a:t>
            </a:r>
            <a:br>
              <a:rPr lang="en-GB" baseline="0" dirty="0" smtClean="0"/>
            </a:br>
            <a:r>
              <a:rPr lang="en-GB" baseline="0" dirty="0" smtClean="0"/>
              <a:t>There will always be certain questions (no matter which exam board you do) that you can predict and prepare for.  </a:t>
            </a:r>
            <a:endParaRPr lang="fr-FR" dirty="0"/>
          </a:p>
        </p:txBody>
      </p:sp>
      <p:sp>
        <p:nvSpPr>
          <p:cNvPr id="4" name="Slide Number Placeholder 3"/>
          <p:cNvSpPr>
            <a:spLocks noGrp="1"/>
          </p:cNvSpPr>
          <p:nvPr>
            <p:ph type="sldNum" sz="quarter" idx="10"/>
          </p:nvPr>
        </p:nvSpPr>
        <p:spPr/>
        <p:txBody>
          <a:bodyPr/>
          <a:lstStyle/>
          <a:p>
            <a:fld id="{29B6A9CD-B34F-42C7-8B4C-6F9722CF4B56}" type="slidenum">
              <a:rPr lang="fr-FR" smtClean="0"/>
              <a:t>12</a:t>
            </a:fld>
            <a:endParaRPr lang="fr-FR"/>
          </a:p>
        </p:txBody>
      </p:sp>
    </p:spTree>
    <p:extLst>
      <p:ext uri="{BB962C8B-B14F-4D97-AF65-F5344CB8AC3E}">
        <p14:creationId xmlns:p14="http://schemas.microsoft.com/office/powerpoint/2010/main" val="3879567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539FAE45-45B5-43B5-BEA6-979B82847D39}" type="datetimeFigureOut">
              <a:rPr lang="fr-FR" smtClean="0"/>
              <a:t>11/01/2013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53ACEFB-8109-47B2-A06D-9DFF181AD094}" type="slidenum">
              <a:rPr lang="fr-FR" smtClean="0"/>
              <a:t>‹#›</a:t>
            </a:fld>
            <a:endParaRPr lang="fr-FR"/>
          </a:p>
        </p:txBody>
      </p:sp>
    </p:spTree>
    <p:extLst>
      <p:ext uri="{BB962C8B-B14F-4D97-AF65-F5344CB8AC3E}">
        <p14:creationId xmlns:p14="http://schemas.microsoft.com/office/powerpoint/2010/main" val="2474065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539FAE45-45B5-43B5-BEA6-979B82847D39}" type="datetimeFigureOut">
              <a:rPr lang="fr-FR" smtClean="0"/>
              <a:t>11/01/2013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53ACEFB-8109-47B2-A06D-9DFF181AD094}" type="slidenum">
              <a:rPr lang="fr-FR" smtClean="0"/>
              <a:t>‹#›</a:t>
            </a:fld>
            <a:endParaRPr lang="fr-FR"/>
          </a:p>
        </p:txBody>
      </p:sp>
    </p:spTree>
    <p:extLst>
      <p:ext uri="{BB962C8B-B14F-4D97-AF65-F5344CB8AC3E}">
        <p14:creationId xmlns:p14="http://schemas.microsoft.com/office/powerpoint/2010/main" val="3558876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539FAE45-45B5-43B5-BEA6-979B82847D39}" type="datetimeFigureOut">
              <a:rPr lang="fr-FR" smtClean="0"/>
              <a:t>11/01/2013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53ACEFB-8109-47B2-A06D-9DFF181AD094}" type="slidenum">
              <a:rPr lang="fr-FR" smtClean="0"/>
              <a:t>‹#›</a:t>
            </a:fld>
            <a:endParaRPr lang="fr-FR"/>
          </a:p>
        </p:txBody>
      </p:sp>
    </p:spTree>
    <p:extLst>
      <p:ext uri="{BB962C8B-B14F-4D97-AF65-F5344CB8AC3E}">
        <p14:creationId xmlns:p14="http://schemas.microsoft.com/office/powerpoint/2010/main" val="2905584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539FAE45-45B5-43B5-BEA6-979B82847D39}" type="datetimeFigureOut">
              <a:rPr lang="fr-FR" smtClean="0"/>
              <a:t>11/01/2013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53ACEFB-8109-47B2-A06D-9DFF181AD094}" type="slidenum">
              <a:rPr lang="fr-FR" smtClean="0"/>
              <a:t>‹#›</a:t>
            </a:fld>
            <a:endParaRPr lang="fr-FR"/>
          </a:p>
        </p:txBody>
      </p:sp>
    </p:spTree>
    <p:extLst>
      <p:ext uri="{BB962C8B-B14F-4D97-AF65-F5344CB8AC3E}">
        <p14:creationId xmlns:p14="http://schemas.microsoft.com/office/powerpoint/2010/main" val="3483273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9FAE45-45B5-43B5-BEA6-979B82847D39}" type="datetimeFigureOut">
              <a:rPr lang="fr-FR" smtClean="0"/>
              <a:t>11/01/2013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53ACEFB-8109-47B2-A06D-9DFF181AD094}" type="slidenum">
              <a:rPr lang="fr-FR" smtClean="0"/>
              <a:t>‹#›</a:t>
            </a:fld>
            <a:endParaRPr lang="fr-FR"/>
          </a:p>
        </p:txBody>
      </p:sp>
    </p:spTree>
    <p:extLst>
      <p:ext uri="{BB962C8B-B14F-4D97-AF65-F5344CB8AC3E}">
        <p14:creationId xmlns:p14="http://schemas.microsoft.com/office/powerpoint/2010/main" val="3100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539FAE45-45B5-43B5-BEA6-979B82847D39}" type="datetimeFigureOut">
              <a:rPr lang="fr-FR" smtClean="0"/>
              <a:t>11/01/2013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53ACEFB-8109-47B2-A06D-9DFF181AD094}" type="slidenum">
              <a:rPr lang="fr-FR" smtClean="0"/>
              <a:t>‹#›</a:t>
            </a:fld>
            <a:endParaRPr lang="fr-FR"/>
          </a:p>
        </p:txBody>
      </p:sp>
    </p:spTree>
    <p:extLst>
      <p:ext uri="{BB962C8B-B14F-4D97-AF65-F5344CB8AC3E}">
        <p14:creationId xmlns:p14="http://schemas.microsoft.com/office/powerpoint/2010/main" val="694460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539FAE45-45B5-43B5-BEA6-979B82847D39}" type="datetimeFigureOut">
              <a:rPr lang="fr-FR" smtClean="0"/>
              <a:t>11/01/2013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53ACEFB-8109-47B2-A06D-9DFF181AD094}" type="slidenum">
              <a:rPr lang="fr-FR" smtClean="0"/>
              <a:t>‹#›</a:t>
            </a:fld>
            <a:endParaRPr lang="fr-FR"/>
          </a:p>
        </p:txBody>
      </p:sp>
    </p:spTree>
    <p:extLst>
      <p:ext uri="{BB962C8B-B14F-4D97-AF65-F5344CB8AC3E}">
        <p14:creationId xmlns:p14="http://schemas.microsoft.com/office/powerpoint/2010/main" val="27314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539FAE45-45B5-43B5-BEA6-979B82847D39}" type="datetimeFigureOut">
              <a:rPr lang="fr-FR" smtClean="0"/>
              <a:t>11/01/2013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53ACEFB-8109-47B2-A06D-9DFF181AD094}" type="slidenum">
              <a:rPr lang="fr-FR" smtClean="0"/>
              <a:t>‹#›</a:t>
            </a:fld>
            <a:endParaRPr lang="fr-FR"/>
          </a:p>
        </p:txBody>
      </p:sp>
    </p:spTree>
    <p:extLst>
      <p:ext uri="{BB962C8B-B14F-4D97-AF65-F5344CB8AC3E}">
        <p14:creationId xmlns:p14="http://schemas.microsoft.com/office/powerpoint/2010/main" val="1033601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9FAE45-45B5-43B5-BEA6-979B82847D39}" type="datetimeFigureOut">
              <a:rPr lang="fr-FR" smtClean="0"/>
              <a:t>11/01/2013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53ACEFB-8109-47B2-A06D-9DFF181AD094}" type="slidenum">
              <a:rPr lang="fr-FR" smtClean="0"/>
              <a:t>‹#›</a:t>
            </a:fld>
            <a:endParaRPr lang="fr-FR"/>
          </a:p>
        </p:txBody>
      </p:sp>
    </p:spTree>
    <p:extLst>
      <p:ext uri="{BB962C8B-B14F-4D97-AF65-F5344CB8AC3E}">
        <p14:creationId xmlns:p14="http://schemas.microsoft.com/office/powerpoint/2010/main" val="3522981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9FAE45-45B5-43B5-BEA6-979B82847D39}" type="datetimeFigureOut">
              <a:rPr lang="fr-FR" smtClean="0"/>
              <a:t>11/01/2013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53ACEFB-8109-47B2-A06D-9DFF181AD094}" type="slidenum">
              <a:rPr lang="fr-FR" smtClean="0"/>
              <a:t>‹#›</a:t>
            </a:fld>
            <a:endParaRPr lang="fr-FR"/>
          </a:p>
        </p:txBody>
      </p:sp>
    </p:spTree>
    <p:extLst>
      <p:ext uri="{BB962C8B-B14F-4D97-AF65-F5344CB8AC3E}">
        <p14:creationId xmlns:p14="http://schemas.microsoft.com/office/powerpoint/2010/main" val="3450401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9FAE45-45B5-43B5-BEA6-979B82847D39}" type="datetimeFigureOut">
              <a:rPr lang="fr-FR" smtClean="0"/>
              <a:t>11/01/2013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53ACEFB-8109-47B2-A06D-9DFF181AD094}" type="slidenum">
              <a:rPr lang="fr-FR" smtClean="0"/>
              <a:t>‹#›</a:t>
            </a:fld>
            <a:endParaRPr lang="fr-FR"/>
          </a:p>
        </p:txBody>
      </p:sp>
    </p:spTree>
    <p:extLst>
      <p:ext uri="{BB962C8B-B14F-4D97-AF65-F5344CB8AC3E}">
        <p14:creationId xmlns:p14="http://schemas.microsoft.com/office/powerpoint/2010/main" val="149169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9FAE45-45B5-43B5-BEA6-979B82847D39}" type="datetimeFigureOut">
              <a:rPr lang="fr-FR" smtClean="0"/>
              <a:t>11/01/2013</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3ACEFB-8109-47B2-A06D-9DFF181AD094}" type="slidenum">
              <a:rPr lang="fr-FR" smtClean="0"/>
              <a:t>‹#›</a:t>
            </a:fld>
            <a:endParaRPr lang="fr-FR"/>
          </a:p>
        </p:txBody>
      </p:sp>
    </p:spTree>
    <p:extLst>
      <p:ext uri="{BB962C8B-B14F-4D97-AF65-F5344CB8AC3E}">
        <p14:creationId xmlns:p14="http://schemas.microsoft.com/office/powerpoint/2010/main" val="2322082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4.gif"/><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76672"/>
            <a:ext cx="7772400" cy="1470025"/>
          </a:xfrm>
        </p:spPr>
        <p:txBody>
          <a:bodyPr/>
          <a:lstStyle/>
          <a:p>
            <a:r>
              <a:rPr lang="en-GB" b="1" dirty="0" smtClean="0"/>
              <a:t>Get the best grade you can in GCSE Spanish speaking</a:t>
            </a:r>
            <a:endParaRPr lang="fr-FR" b="1" dirty="0"/>
          </a:p>
        </p:txBody>
      </p:sp>
      <p:sp>
        <p:nvSpPr>
          <p:cNvPr id="3" name="Subtitle 2"/>
          <p:cNvSpPr>
            <a:spLocks noGrp="1"/>
          </p:cNvSpPr>
          <p:nvPr>
            <p:ph type="subTitle" idx="1"/>
          </p:nvPr>
        </p:nvSpPr>
        <p:spPr>
          <a:xfrm>
            <a:off x="1371600" y="2590056"/>
            <a:ext cx="6400800" cy="1752600"/>
          </a:xfrm>
        </p:spPr>
        <p:txBody>
          <a:bodyPr/>
          <a:lstStyle/>
          <a:p>
            <a:r>
              <a:rPr lang="en-GB" dirty="0" smtClean="0"/>
              <a:t>Session 3</a:t>
            </a:r>
            <a:br>
              <a:rPr lang="en-GB" dirty="0" smtClean="0"/>
            </a:br>
            <a:r>
              <a:rPr lang="en-GB" dirty="0" smtClean="0"/>
              <a:t>Memory matters</a:t>
            </a:r>
            <a:endParaRPr lang="fr-FR" dirty="0"/>
          </a:p>
        </p:txBody>
      </p:sp>
      <p:pic>
        <p:nvPicPr>
          <p:cNvPr id="4"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872" y="3933056"/>
            <a:ext cx="2413000" cy="248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a:tailEnd/>
              </a14:hiddenLine>
            </a:ext>
          </a:extLst>
        </p:spPr>
      </p:pic>
    </p:spTree>
    <p:extLst>
      <p:ext uri="{BB962C8B-B14F-4D97-AF65-F5344CB8AC3E}">
        <p14:creationId xmlns:p14="http://schemas.microsoft.com/office/powerpoint/2010/main" val="114395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4432" y="1351617"/>
            <a:ext cx="8136904" cy="1938992"/>
          </a:xfrm>
          <a:prstGeom prst="rect">
            <a:avLst/>
          </a:prstGeom>
        </p:spPr>
        <p:txBody>
          <a:bodyPr wrap="square">
            <a:spAutoFit/>
          </a:bodyPr>
          <a:lstStyle/>
          <a:p>
            <a:pPr marL="285750" indent="-285750">
              <a:buFont typeface="Wingdings" pitchFamily="2" charset="2"/>
              <a:buChar char="§"/>
            </a:pPr>
            <a:r>
              <a:rPr lang="en-GB" sz="2400" dirty="0" smtClean="0"/>
              <a:t>Now turn over and draw the boxes again</a:t>
            </a:r>
          </a:p>
          <a:p>
            <a:pPr marL="285750" indent="-285750">
              <a:buFont typeface="Wingdings" pitchFamily="2" charset="2"/>
              <a:buChar char="§"/>
            </a:pPr>
            <a:r>
              <a:rPr lang="en-GB" sz="2400" dirty="0" smtClean="0"/>
              <a:t>This time put the first letter of each word only, followed by a line. E.g. m__ g________ l__ c_________</a:t>
            </a:r>
          </a:p>
          <a:p>
            <a:pPr marL="342900" indent="-342900">
              <a:buFont typeface="Wingdings" pitchFamily="2" charset="2"/>
              <a:buChar char="§"/>
            </a:pPr>
            <a:r>
              <a:rPr lang="en-GB" sz="2400" dirty="0" smtClean="0"/>
              <a:t>When you have finished, try to </a:t>
            </a:r>
            <a:r>
              <a:rPr lang="en-GB" sz="2400" dirty="0" smtClean="0"/>
              <a:t>say </a:t>
            </a:r>
            <a:r>
              <a:rPr lang="en-GB" sz="2400" dirty="0" smtClean="0"/>
              <a:t>the text </a:t>
            </a:r>
            <a:r>
              <a:rPr lang="en-GB" sz="2400" dirty="0" smtClean="0"/>
              <a:t>just looking at this version</a:t>
            </a:r>
            <a:endParaRPr lang="en-GB" sz="2400" dirty="0" smtClean="0"/>
          </a:p>
        </p:txBody>
      </p:sp>
      <p:graphicFrame>
        <p:nvGraphicFramePr>
          <p:cNvPr id="3" name="Table 2"/>
          <p:cNvGraphicFramePr>
            <a:graphicFrameLocks noGrp="1"/>
          </p:cNvGraphicFramePr>
          <p:nvPr>
            <p:extLst>
              <p:ext uri="{D42A27DB-BD31-4B8C-83A1-F6EECF244321}">
                <p14:modId xmlns:p14="http://schemas.microsoft.com/office/powerpoint/2010/main" val="2171724267"/>
              </p:ext>
            </p:extLst>
          </p:nvPr>
        </p:nvGraphicFramePr>
        <p:xfrm>
          <a:off x="7020272" y="3695541"/>
          <a:ext cx="1895871" cy="741680"/>
        </p:xfrm>
        <a:graphic>
          <a:graphicData uri="http://schemas.openxmlformats.org/drawingml/2006/table">
            <a:tbl>
              <a:tblPr firstRow="1" bandRow="1">
                <a:tableStyleId>{5940675A-B579-460E-94D1-54222C63F5DA}</a:tableStyleId>
              </a:tblPr>
              <a:tblGrid>
                <a:gridCol w="631957"/>
                <a:gridCol w="631957"/>
                <a:gridCol w="631957"/>
              </a:tblGrid>
              <a:tr h="370840">
                <a:tc>
                  <a:txBody>
                    <a:bodyPr/>
                    <a:lstStyle/>
                    <a:p>
                      <a:endParaRPr lang="fr-FR"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endParaRPr lang="fr-F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TextBox 3"/>
          <p:cNvSpPr txBox="1"/>
          <p:nvPr/>
        </p:nvSpPr>
        <p:spPr>
          <a:xfrm>
            <a:off x="306420" y="3274293"/>
            <a:ext cx="8352928" cy="584775"/>
          </a:xfrm>
          <a:prstGeom prst="rect">
            <a:avLst/>
          </a:prstGeom>
          <a:noFill/>
        </p:spPr>
        <p:txBody>
          <a:bodyPr wrap="square" rtlCol="0">
            <a:spAutoFit/>
          </a:bodyPr>
          <a:lstStyle/>
          <a:p>
            <a:pPr algn="ctr"/>
            <a:r>
              <a:rPr lang="en-GB" sz="3200" b="1" dirty="0" smtClean="0"/>
              <a:t>Now take a 3 minute break</a:t>
            </a:r>
            <a:endParaRPr lang="fr-FR" sz="3200" b="1" dirty="0"/>
          </a:p>
        </p:txBody>
      </p:sp>
      <p:sp>
        <p:nvSpPr>
          <p:cNvPr id="5" name="Rectangle 4"/>
          <p:cNvSpPr/>
          <p:nvPr/>
        </p:nvSpPr>
        <p:spPr>
          <a:xfrm>
            <a:off x="547936" y="4066381"/>
            <a:ext cx="8136904" cy="2308324"/>
          </a:xfrm>
          <a:prstGeom prst="rect">
            <a:avLst/>
          </a:prstGeom>
        </p:spPr>
        <p:txBody>
          <a:bodyPr wrap="square">
            <a:spAutoFit/>
          </a:bodyPr>
          <a:lstStyle/>
          <a:p>
            <a:pPr marL="285750" indent="-285750">
              <a:buFont typeface="Wingdings" pitchFamily="2" charset="2"/>
              <a:buChar char="§"/>
            </a:pPr>
            <a:r>
              <a:rPr lang="en-GB" sz="2400" dirty="0" smtClean="0"/>
              <a:t>Now turn over and draw the boxes again</a:t>
            </a:r>
          </a:p>
          <a:p>
            <a:pPr marL="285750" indent="-285750">
              <a:buFont typeface="Wingdings" pitchFamily="2" charset="2"/>
              <a:buChar char="§"/>
            </a:pPr>
            <a:r>
              <a:rPr lang="en-GB" sz="2400" dirty="0" smtClean="0"/>
              <a:t>This time put a picture in each box instead of any words</a:t>
            </a:r>
          </a:p>
          <a:p>
            <a:pPr marL="285750" indent="-285750">
              <a:buFont typeface="Wingdings" pitchFamily="2" charset="2"/>
              <a:buChar char="§"/>
            </a:pPr>
            <a:r>
              <a:rPr lang="en-GB" sz="2400" dirty="0" smtClean="0"/>
              <a:t>Try to use colourful, (even humorous) images to link to the idea of the sentence</a:t>
            </a:r>
          </a:p>
          <a:p>
            <a:pPr marL="342900" indent="-342900">
              <a:buFont typeface="Wingdings" pitchFamily="2" charset="2"/>
              <a:buChar char="§"/>
            </a:pPr>
            <a:r>
              <a:rPr lang="en-GB" sz="2400" dirty="0" smtClean="0"/>
              <a:t>When you have finished, try to </a:t>
            </a:r>
            <a:r>
              <a:rPr lang="en-GB" sz="2400" dirty="0" smtClean="0"/>
              <a:t>say the paragraph without </a:t>
            </a:r>
            <a:r>
              <a:rPr lang="en-GB" sz="2400" dirty="0" smtClean="0"/>
              <a:t>looking at your notes.</a:t>
            </a:r>
          </a:p>
        </p:txBody>
      </p:sp>
      <p:graphicFrame>
        <p:nvGraphicFramePr>
          <p:cNvPr id="6" name="Table 5"/>
          <p:cNvGraphicFramePr>
            <a:graphicFrameLocks noGrp="1"/>
          </p:cNvGraphicFramePr>
          <p:nvPr>
            <p:extLst>
              <p:ext uri="{D42A27DB-BD31-4B8C-83A1-F6EECF244321}">
                <p14:modId xmlns:p14="http://schemas.microsoft.com/office/powerpoint/2010/main" val="2620617903"/>
              </p:ext>
            </p:extLst>
          </p:nvPr>
        </p:nvGraphicFramePr>
        <p:xfrm>
          <a:off x="6007039" y="908720"/>
          <a:ext cx="1895871" cy="741680"/>
        </p:xfrm>
        <a:graphic>
          <a:graphicData uri="http://schemas.openxmlformats.org/drawingml/2006/table">
            <a:tbl>
              <a:tblPr firstRow="1" bandRow="1">
                <a:tableStyleId>{5940675A-B579-460E-94D1-54222C63F5DA}</a:tableStyleId>
              </a:tblPr>
              <a:tblGrid>
                <a:gridCol w="631957"/>
                <a:gridCol w="631957"/>
                <a:gridCol w="631957"/>
              </a:tblGrid>
              <a:tr h="370840">
                <a:tc>
                  <a:txBody>
                    <a:bodyPr/>
                    <a:lstStyle/>
                    <a:p>
                      <a:endParaRPr lang="fr-FR"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endParaRPr lang="fr-F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7" name="Picture 6"/>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906018" y="5470796"/>
            <a:ext cx="1192152" cy="1390844"/>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188640"/>
            <a:ext cx="1268734" cy="1253509"/>
          </a:xfrm>
          <a:prstGeom prst="rect">
            <a:avLst/>
          </a:prstGeom>
        </p:spPr>
      </p:pic>
    </p:spTree>
    <p:extLst>
      <p:ext uri="{BB962C8B-B14F-4D97-AF65-F5344CB8AC3E}">
        <p14:creationId xmlns:p14="http://schemas.microsoft.com/office/powerpoint/2010/main" val="42507400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22208726"/>
              </p:ext>
            </p:extLst>
          </p:nvPr>
        </p:nvGraphicFramePr>
        <p:xfrm>
          <a:off x="395535" y="3429000"/>
          <a:ext cx="8424936" cy="3312368"/>
        </p:xfrm>
        <a:graphic>
          <a:graphicData uri="http://schemas.openxmlformats.org/drawingml/2006/table">
            <a:tbl>
              <a:tblPr firstRow="1" bandRow="1">
                <a:tableStyleId>{5940675A-B579-460E-94D1-54222C63F5DA}</a:tableStyleId>
              </a:tblPr>
              <a:tblGrid>
                <a:gridCol w="2808312"/>
                <a:gridCol w="2808312"/>
                <a:gridCol w="2808312"/>
              </a:tblGrid>
              <a:tr h="1656184">
                <a:tc>
                  <a:txBody>
                    <a:bodyPr/>
                    <a:lstStyle/>
                    <a:p>
                      <a:endParaRPr lang="fr-FR" dirty="0"/>
                    </a:p>
                  </a:txBody>
                  <a:tcPr/>
                </a:tc>
                <a:tc>
                  <a:txBody>
                    <a:bodyPr/>
                    <a:lstStyle/>
                    <a:p>
                      <a:endParaRPr lang="fr-FR" dirty="0"/>
                    </a:p>
                  </a:txBody>
                  <a:tcPr/>
                </a:tc>
                <a:tc>
                  <a:txBody>
                    <a:bodyPr/>
                    <a:lstStyle/>
                    <a:p>
                      <a:endParaRPr lang="fr-FR"/>
                    </a:p>
                  </a:txBody>
                  <a:tcPr/>
                </a:tc>
              </a:tr>
              <a:tr h="1656184">
                <a:tc>
                  <a:txBody>
                    <a:bodyPr/>
                    <a:lstStyle/>
                    <a:p>
                      <a:endParaRPr lang="fr-FR"/>
                    </a:p>
                  </a:txBody>
                  <a:tcPr/>
                </a:tc>
                <a:tc>
                  <a:txBody>
                    <a:bodyPr/>
                    <a:lstStyle/>
                    <a:p>
                      <a:endParaRPr lang="fr-FR"/>
                    </a:p>
                  </a:txBody>
                  <a:tcPr/>
                </a:tc>
                <a:tc>
                  <a:txBody>
                    <a:bodyPr/>
                    <a:lstStyle/>
                    <a:p>
                      <a:endParaRPr lang="fr-FR" dirty="0"/>
                    </a:p>
                  </a:txBody>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577278646"/>
              </p:ext>
            </p:extLst>
          </p:nvPr>
        </p:nvGraphicFramePr>
        <p:xfrm>
          <a:off x="395536" y="116632"/>
          <a:ext cx="8424936" cy="3024336"/>
        </p:xfrm>
        <a:graphic>
          <a:graphicData uri="http://schemas.openxmlformats.org/drawingml/2006/table">
            <a:tbl>
              <a:tblPr firstRow="1" bandRow="1">
                <a:tableStyleId>{5940675A-B579-460E-94D1-54222C63F5DA}</a:tableStyleId>
              </a:tblPr>
              <a:tblGrid>
                <a:gridCol w="2808312"/>
                <a:gridCol w="2808312"/>
                <a:gridCol w="2808312"/>
              </a:tblGrid>
              <a:tr h="1512168">
                <a:tc>
                  <a:txBody>
                    <a:bodyPr/>
                    <a:lstStyle/>
                    <a:p>
                      <a:endParaRPr lang="fr-FR" dirty="0"/>
                    </a:p>
                  </a:txBody>
                  <a:tcPr/>
                </a:tc>
                <a:tc>
                  <a:txBody>
                    <a:bodyPr/>
                    <a:lstStyle/>
                    <a:p>
                      <a:endParaRPr lang="fr-FR"/>
                    </a:p>
                  </a:txBody>
                  <a:tcPr/>
                </a:tc>
                <a:tc>
                  <a:txBody>
                    <a:bodyPr/>
                    <a:lstStyle/>
                    <a:p>
                      <a:endParaRPr lang="fr-FR"/>
                    </a:p>
                  </a:txBody>
                  <a:tcPr/>
                </a:tc>
              </a:tr>
              <a:tr h="1512168">
                <a:tc>
                  <a:txBody>
                    <a:bodyPr/>
                    <a:lstStyle/>
                    <a:p>
                      <a:endParaRPr lang="fr-FR"/>
                    </a:p>
                  </a:txBody>
                  <a:tcPr/>
                </a:tc>
                <a:tc>
                  <a:txBody>
                    <a:bodyPr/>
                    <a:lstStyle/>
                    <a:p>
                      <a:endParaRPr lang="fr-FR"/>
                    </a:p>
                  </a:txBody>
                  <a:tcPr/>
                </a:tc>
                <a:tc>
                  <a:txBody>
                    <a:bodyPr/>
                    <a:lstStyle/>
                    <a:p>
                      <a:endParaRPr lang="fr-FR" dirty="0"/>
                    </a:p>
                  </a:txBody>
                  <a:tcPr/>
                </a:tc>
              </a:tr>
            </a:tbl>
          </a:graphicData>
        </a:graphic>
      </p:graphicFrame>
    </p:spTree>
    <p:extLst>
      <p:ext uri="{BB962C8B-B14F-4D97-AF65-F5344CB8AC3E}">
        <p14:creationId xmlns:p14="http://schemas.microsoft.com/office/powerpoint/2010/main" val="7128733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76672"/>
            <a:ext cx="7772400" cy="1470025"/>
          </a:xfrm>
        </p:spPr>
        <p:txBody>
          <a:bodyPr/>
          <a:lstStyle/>
          <a:p>
            <a:r>
              <a:rPr lang="en-GB" b="1" dirty="0" smtClean="0"/>
              <a:t>Get the best grade you can in </a:t>
            </a:r>
            <a:r>
              <a:rPr lang="en-GB" b="1" smtClean="0"/>
              <a:t>GCSE Spanish </a:t>
            </a:r>
            <a:r>
              <a:rPr lang="en-GB" b="1" dirty="0" smtClean="0"/>
              <a:t>speaking</a:t>
            </a:r>
            <a:endParaRPr lang="fr-FR" b="1" dirty="0"/>
          </a:p>
        </p:txBody>
      </p:sp>
      <p:sp>
        <p:nvSpPr>
          <p:cNvPr id="3" name="Subtitle 2"/>
          <p:cNvSpPr>
            <a:spLocks noGrp="1"/>
          </p:cNvSpPr>
          <p:nvPr>
            <p:ph type="subTitle" idx="1"/>
          </p:nvPr>
        </p:nvSpPr>
        <p:spPr>
          <a:xfrm>
            <a:off x="1371600" y="2590056"/>
            <a:ext cx="6400800" cy="1752600"/>
          </a:xfrm>
        </p:spPr>
        <p:txBody>
          <a:bodyPr/>
          <a:lstStyle/>
          <a:p>
            <a:r>
              <a:rPr lang="en-GB" dirty="0" smtClean="0"/>
              <a:t>Session 3</a:t>
            </a:r>
            <a:br>
              <a:rPr lang="en-GB" dirty="0" smtClean="0"/>
            </a:br>
            <a:r>
              <a:rPr lang="en-GB" dirty="0" smtClean="0"/>
              <a:t>Memory matters</a:t>
            </a:r>
            <a:endParaRPr lang="fr-FR" dirty="0"/>
          </a:p>
        </p:txBody>
      </p:sp>
      <p:pic>
        <p:nvPicPr>
          <p:cNvPr id="4"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872" y="3933056"/>
            <a:ext cx="2413000" cy="248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a:tailEnd/>
              </a14:hiddenLine>
            </a:ext>
          </a:extLst>
        </p:spPr>
      </p:pic>
    </p:spTree>
    <p:extLst>
      <p:ext uri="{BB962C8B-B14F-4D97-AF65-F5344CB8AC3E}">
        <p14:creationId xmlns:p14="http://schemas.microsoft.com/office/powerpoint/2010/main" val="30021751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71600" y="260648"/>
            <a:ext cx="7474931" cy="1107996"/>
          </a:xfrm>
          <a:prstGeom prst="rect">
            <a:avLst/>
          </a:prstGeom>
        </p:spPr>
        <p:txBody>
          <a:bodyPr wrap="none">
            <a:spAutoFit/>
          </a:bodyPr>
          <a:lstStyle/>
          <a:p>
            <a:r>
              <a:rPr lang="fr-FR" sz="6600" b="1" dirty="0" smtClean="0"/>
              <a:t>1 </a:t>
            </a:r>
            <a:r>
              <a:rPr lang="fr-FR" sz="6600" b="1" dirty="0" smtClean="0"/>
              <a:t>memory </a:t>
            </a:r>
            <a:r>
              <a:rPr lang="fr-FR" sz="6600" b="1" dirty="0" smtClean="0"/>
              <a:t>technique</a:t>
            </a:r>
            <a:endParaRPr lang="fr-FR" sz="6600" dirty="0"/>
          </a:p>
        </p:txBody>
      </p:sp>
      <p:pic>
        <p:nvPicPr>
          <p:cNvPr id="6" name="Picture 23" descr="untitled.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76622" y="1484784"/>
            <a:ext cx="4176464" cy="382606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rot="20997107">
            <a:off x="1228891" y="4118012"/>
            <a:ext cx="6410892" cy="1862048"/>
          </a:xfrm>
          <a:prstGeom prst="rect">
            <a:avLst/>
          </a:prstGeom>
          <a:noFill/>
        </p:spPr>
        <p:txBody>
          <a:bodyPr wrap="square" rtlCol="0">
            <a:spAutoFit/>
          </a:bodyPr>
          <a:lstStyle/>
          <a:p>
            <a:pPr algn="ctr"/>
            <a:r>
              <a:rPr lang="en-GB" sz="11500" b="1" dirty="0" smtClean="0"/>
              <a:t>Chunking</a:t>
            </a:r>
            <a:endParaRPr lang="fr-FR" sz="11500" b="1" dirty="0"/>
          </a:p>
        </p:txBody>
      </p:sp>
    </p:spTree>
    <p:extLst>
      <p:ext uri="{BB962C8B-B14F-4D97-AF65-F5344CB8AC3E}">
        <p14:creationId xmlns:p14="http://schemas.microsoft.com/office/powerpoint/2010/main" val="3892705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67544" y="404664"/>
            <a:ext cx="8316142" cy="6120680"/>
          </a:xfrm>
        </p:spPr>
      </p:pic>
    </p:spTree>
    <p:extLst>
      <p:ext uri="{BB962C8B-B14F-4D97-AF65-F5344CB8AC3E}">
        <p14:creationId xmlns:p14="http://schemas.microsoft.com/office/powerpoint/2010/main" val="1296386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260648"/>
            <a:ext cx="6984776" cy="6432530"/>
          </a:xfrm>
          <a:prstGeom prst="rect">
            <a:avLst/>
          </a:prstGeom>
        </p:spPr>
        <p:txBody>
          <a:bodyPr wrap="square">
            <a:spAutoFit/>
          </a:bodyPr>
          <a:lstStyle/>
          <a:p>
            <a:r>
              <a:rPr lang="fr-FR" sz="3200" b="1" dirty="0" smtClean="0"/>
              <a:t>Memory </a:t>
            </a:r>
            <a:r>
              <a:rPr lang="fr-FR" sz="3200" b="1" dirty="0"/>
              <a:t>techniques</a:t>
            </a:r>
            <a:r>
              <a:rPr lang="fr-FR" sz="3200" b="1" dirty="0" smtClean="0"/>
              <a:t>: </a:t>
            </a:r>
            <a:r>
              <a:rPr lang="fr-FR" sz="6000" b="1" dirty="0" smtClean="0"/>
              <a:t>1</a:t>
            </a:r>
            <a:br>
              <a:rPr lang="fr-FR" sz="6000" b="1" dirty="0" smtClean="0"/>
            </a:br>
            <a:r>
              <a:rPr lang="fr-FR" sz="4000" b="1" dirty="0" err="1" smtClean="0"/>
              <a:t>Chunking</a:t>
            </a:r>
            <a:endParaRPr lang="fr-FR" sz="2000" u="sng" dirty="0"/>
          </a:p>
          <a:p>
            <a:pPr marL="285750" indent="-285750">
              <a:buFont typeface="Wingdings" pitchFamily="2" charset="2"/>
              <a:buChar char="§"/>
            </a:pPr>
            <a:r>
              <a:rPr lang="en-GB" sz="2400" dirty="0"/>
              <a:t>Break your work down into </a:t>
            </a:r>
            <a:r>
              <a:rPr lang="en-GB" sz="2400" dirty="0" smtClean="0"/>
              <a:t>sentence ‘chunks’</a:t>
            </a:r>
            <a:endParaRPr lang="en-GB" sz="2400" dirty="0"/>
          </a:p>
          <a:p>
            <a:pPr marL="285750" indent="-285750">
              <a:buFont typeface="Wingdings" pitchFamily="2" charset="2"/>
              <a:buChar char="§"/>
            </a:pPr>
            <a:r>
              <a:rPr lang="en-GB" sz="2400" dirty="0"/>
              <a:t>Take </a:t>
            </a:r>
            <a:r>
              <a:rPr lang="en-GB" sz="2400" dirty="0" smtClean="0"/>
              <a:t>one paragraph and count the number of sentences</a:t>
            </a:r>
          </a:p>
          <a:p>
            <a:pPr marL="285750" indent="-285750">
              <a:buFont typeface="Wingdings" pitchFamily="2" charset="2"/>
              <a:buChar char="§"/>
            </a:pPr>
            <a:r>
              <a:rPr lang="en-GB" sz="2400" dirty="0" smtClean="0"/>
              <a:t>Draw that number of boxes onto a page</a:t>
            </a:r>
          </a:p>
          <a:p>
            <a:pPr marL="285750" indent="-285750">
              <a:buFont typeface="Wingdings" pitchFamily="2" charset="2"/>
              <a:buChar char="§"/>
            </a:pPr>
            <a:r>
              <a:rPr lang="en-GB" sz="2400" dirty="0" smtClean="0"/>
              <a:t>Write each sentence into a box from left  to right</a:t>
            </a:r>
          </a:p>
          <a:p>
            <a:pPr marL="285750" indent="-285750">
              <a:buFont typeface="Wingdings" pitchFamily="2" charset="2"/>
              <a:buChar char="§"/>
            </a:pPr>
            <a:r>
              <a:rPr lang="en-GB" sz="2400" dirty="0" smtClean="0"/>
              <a:t> Look at the first sentence and read it out loud. Then, close your eyes and say (‘seeing the words in your mind’) or ‘air write’ the sentence without looking at it</a:t>
            </a:r>
          </a:p>
          <a:p>
            <a:pPr marL="285750" indent="-285750">
              <a:buFont typeface="Wingdings" pitchFamily="2" charset="2"/>
              <a:buChar char="§"/>
            </a:pPr>
            <a:r>
              <a:rPr lang="en-GB" sz="2400" dirty="0" smtClean="0"/>
              <a:t>Repeat the step above, this time with the first </a:t>
            </a:r>
            <a:r>
              <a:rPr lang="en-GB" sz="2400" b="1" dirty="0" smtClean="0"/>
              <a:t>2</a:t>
            </a:r>
            <a:r>
              <a:rPr lang="en-GB" sz="2400" dirty="0" smtClean="0"/>
              <a:t> sentences</a:t>
            </a:r>
          </a:p>
          <a:p>
            <a:pPr marL="285750" indent="-285750">
              <a:buFont typeface="Wingdings" pitchFamily="2" charset="2"/>
              <a:buChar char="§"/>
            </a:pPr>
            <a:r>
              <a:rPr lang="en-GB" sz="2400" dirty="0" smtClean="0"/>
              <a:t>Next, try it with </a:t>
            </a:r>
            <a:r>
              <a:rPr lang="en-GB" sz="2400" b="1" dirty="0" smtClean="0"/>
              <a:t>3</a:t>
            </a:r>
            <a:r>
              <a:rPr lang="en-GB" sz="2400" dirty="0" smtClean="0"/>
              <a:t> sentences. Then </a:t>
            </a:r>
            <a:r>
              <a:rPr lang="en-GB" sz="2400" b="1" dirty="0" smtClean="0"/>
              <a:t>4</a:t>
            </a:r>
            <a:r>
              <a:rPr lang="en-GB" sz="2400" dirty="0" smtClean="0"/>
              <a:t>. Repeat until you have (mostly)memorized the first paragraph</a:t>
            </a:r>
          </a:p>
        </p:txBody>
      </p:sp>
      <p:graphicFrame>
        <p:nvGraphicFramePr>
          <p:cNvPr id="3" name="Table 2"/>
          <p:cNvGraphicFramePr>
            <a:graphicFrameLocks noGrp="1"/>
          </p:cNvGraphicFramePr>
          <p:nvPr>
            <p:extLst>
              <p:ext uri="{D42A27DB-BD31-4B8C-83A1-F6EECF244321}">
                <p14:modId xmlns:p14="http://schemas.microsoft.com/office/powerpoint/2010/main" val="2044852835"/>
              </p:ext>
            </p:extLst>
          </p:nvPr>
        </p:nvGraphicFramePr>
        <p:xfrm>
          <a:off x="6132846" y="2564904"/>
          <a:ext cx="1895871" cy="741680"/>
        </p:xfrm>
        <a:graphic>
          <a:graphicData uri="http://schemas.openxmlformats.org/drawingml/2006/table">
            <a:tbl>
              <a:tblPr firstRow="1" bandRow="1">
                <a:tableStyleId>{5940675A-B579-460E-94D1-54222C63F5DA}</a:tableStyleId>
              </a:tblPr>
              <a:tblGrid>
                <a:gridCol w="631957"/>
                <a:gridCol w="631957"/>
                <a:gridCol w="631957"/>
              </a:tblGrid>
              <a:tr h="370840">
                <a:tc>
                  <a:txBody>
                    <a:bodyPr/>
                    <a:lstStyle/>
                    <a:p>
                      <a:endParaRPr lang="fr-FR"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endParaRPr lang="fr-F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2" name="Picture 1"/>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524328" y="5157192"/>
            <a:ext cx="1552192" cy="1810891"/>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44008" y="105882"/>
            <a:ext cx="1506659" cy="1488579"/>
          </a:xfrm>
          <a:prstGeom prst="rect">
            <a:avLst/>
          </a:prstGeom>
        </p:spPr>
      </p:pic>
    </p:spTree>
    <p:extLst>
      <p:ext uri="{BB962C8B-B14F-4D97-AF65-F5344CB8AC3E}">
        <p14:creationId xmlns:p14="http://schemas.microsoft.com/office/powerpoint/2010/main" val="22083329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4400" y="980728"/>
            <a:ext cx="7200800" cy="4524315"/>
          </a:xfrm>
          <a:prstGeom prst="rect">
            <a:avLst/>
          </a:prstGeom>
        </p:spPr>
        <p:txBody>
          <a:bodyPr wrap="square">
            <a:spAutoFit/>
          </a:bodyPr>
          <a:lstStyle/>
          <a:p>
            <a:r>
              <a:rPr lang="fr-FR" sz="3200" dirty="0" smtClean="0"/>
              <a:t>« </a:t>
            </a:r>
            <a:r>
              <a:rPr lang="fr-FR" sz="3200" dirty="0" smtClean="0"/>
              <a:t>El fin de </a:t>
            </a:r>
            <a:r>
              <a:rPr lang="fr-FR" sz="3200" dirty="0" err="1" smtClean="0"/>
              <a:t>semana</a:t>
            </a:r>
            <a:r>
              <a:rPr lang="fr-FR" sz="3200" dirty="0" smtClean="0"/>
              <a:t> </a:t>
            </a:r>
            <a:r>
              <a:rPr lang="fr-FR" sz="3200" dirty="0" err="1" smtClean="0"/>
              <a:t>pasado</a:t>
            </a:r>
            <a:r>
              <a:rPr lang="fr-FR" sz="3200" dirty="0" smtClean="0"/>
              <a:t>, (</a:t>
            </a:r>
            <a:r>
              <a:rPr lang="fr-FR" sz="3200" i="1" dirty="0" err="1" smtClean="0"/>
              <a:t>quería</a:t>
            </a:r>
            <a:r>
              <a:rPr lang="fr-FR" sz="3200" i="1" dirty="0" smtClean="0"/>
              <a:t> </a:t>
            </a:r>
            <a:r>
              <a:rPr lang="fr-FR" sz="3200" i="1" dirty="0" err="1" smtClean="0"/>
              <a:t>ir</a:t>
            </a:r>
            <a:r>
              <a:rPr lang="fr-FR" sz="3200" i="1" dirty="0" smtClean="0"/>
              <a:t> a Londres </a:t>
            </a:r>
            <a:r>
              <a:rPr lang="fr-FR" sz="3200" i="1" dirty="0" err="1" smtClean="0"/>
              <a:t>pero</a:t>
            </a:r>
            <a:r>
              <a:rPr lang="fr-FR" sz="3200" i="1" dirty="0" smtClean="0"/>
              <a:t> no </a:t>
            </a:r>
            <a:r>
              <a:rPr lang="fr-FR" sz="3200" i="1" dirty="0" err="1" smtClean="0"/>
              <a:t>pude</a:t>
            </a:r>
            <a:r>
              <a:rPr lang="fr-FR" sz="3200" i="1" dirty="0" smtClean="0"/>
              <a:t> </a:t>
            </a:r>
            <a:r>
              <a:rPr lang="fr-FR" sz="3200" i="1" dirty="0" err="1" smtClean="0"/>
              <a:t>así</a:t>
            </a:r>
            <a:r>
              <a:rPr lang="fr-FR" sz="3200" i="1" dirty="0" smtClean="0"/>
              <a:t> que</a:t>
            </a:r>
            <a:r>
              <a:rPr lang="fr-FR" sz="3200" dirty="0" smtClean="0">
                <a:latin typeface="Calibri"/>
              </a:rPr>
              <a:t>) </a:t>
            </a:r>
            <a:r>
              <a:rPr lang="fr-FR" sz="3200" dirty="0" smtClean="0"/>
              <a:t>fui a la </a:t>
            </a:r>
            <a:r>
              <a:rPr lang="fr-FR" sz="3200" dirty="0" err="1" smtClean="0"/>
              <a:t>ciudad</a:t>
            </a:r>
            <a:r>
              <a:rPr lang="fr-FR" sz="3200" dirty="0" smtClean="0"/>
              <a:t> con mis amigos.  </a:t>
            </a:r>
            <a:r>
              <a:rPr lang="fr-FR" sz="3200" dirty="0" err="1" smtClean="0"/>
              <a:t>Fuimos</a:t>
            </a:r>
            <a:r>
              <a:rPr lang="fr-FR" sz="3200" dirty="0" smtClean="0"/>
              <a:t> de </a:t>
            </a:r>
            <a:r>
              <a:rPr lang="fr-FR" sz="3200" dirty="0" err="1" smtClean="0"/>
              <a:t>compras</a:t>
            </a:r>
            <a:r>
              <a:rPr lang="fr-FR" sz="3200" dirty="0" smtClean="0"/>
              <a:t>.  </a:t>
            </a:r>
            <a:r>
              <a:rPr lang="fr-FR" sz="3200" dirty="0" err="1" smtClean="0"/>
              <a:t>Compré</a:t>
            </a:r>
            <a:r>
              <a:rPr lang="fr-FR" sz="3200" dirty="0" smtClean="0"/>
              <a:t> </a:t>
            </a:r>
            <a:r>
              <a:rPr lang="fr-FR" sz="3200" dirty="0" err="1" smtClean="0"/>
              <a:t>una</a:t>
            </a:r>
            <a:r>
              <a:rPr lang="fr-FR" sz="3200" dirty="0" smtClean="0"/>
              <a:t> </a:t>
            </a:r>
            <a:r>
              <a:rPr lang="fr-FR" sz="3200" dirty="0" err="1" smtClean="0"/>
              <a:t>camiseta</a:t>
            </a:r>
            <a:r>
              <a:rPr lang="fr-FR" sz="3200" dirty="0" smtClean="0"/>
              <a:t> y un cd.  </a:t>
            </a:r>
            <a:r>
              <a:rPr lang="fr-FR" sz="3200" dirty="0" err="1" smtClean="0"/>
              <a:t>Luego</a:t>
            </a:r>
            <a:r>
              <a:rPr lang="fr-FR" sz="3200" dirty="0" smtClean="0"/>
              <a:t> </a:t>
            </a:r>
            <a:r>
              <a:rPr lang="fr-FR" sz="3200" dirty="0" err="1" smtClean="0"/>
              <a:t>fuimos</a:t>
            </a:r>
            <a:r>
              <a:rPr lang="fr-FR" sz="3200" dirty="0" smtClean="0"/>
              <a:t> a Burger King para </a:t>
            </a:r>
            <a:r>
              <a:rPr lang="fr-FR" sz="3200" dirty="0" err="1" smtClean="0"/>
              <a:t>comer</a:t>
            </a:r>
            <a:r>
              <a:rPr lang="fr-FR" sz="3200" dirty="0" smtClean="0"/>
              <a:t>.  </a:t>
            </a:r>
            <a:r>
              <a:rPr lang="fr-FR" sz="3200" dirty="0" err="1" smtClean="0"/>
              <a:t>Comí</a:t>
            </a:r>
            <a:r>
              <a:rPr lang="fr-FR" sz="3200" dirty="0" smtClean="0"/>
              <a:t> </a:t>
            </a:r>
            <a:r>
              <a:rPr lang="fr-FR" sz="3200" dirty="0" err="1" smtClean="0"/>
              <a:t>unas</a:t>
            </a:r>
            <a:r>
              <a:rPr lang="fr-FR" sz="3200" dirty="0" smtClean="0"/>
              <a:t> </a:t>
            </a:r>
            <a:r>
              <a:rPr lang="fr-FR" sz="3200" dirty="0" err="1" smtClean="0"/>
              <a:t>patatas</a:t>
            </a:r>
            <a:r>
              <a:rPr lang="fr-FR" sz="3200" dirty="0" smtClean="0"/>
              <a:t> fritas y </a:t>
            </a:r>
            <a:r>
              <a:rPr lang="fr-FR" sz="3200" dirty="0" err="1" smtClean="0"/>
              <a:t>bebí</a:t>
            </a:r>
            <a:r>
              <a:rPr lang="fr-FR" sz="3200" dirty="0" smtClean="0"/>
              <a:t> </a:t>
            </a:r>
            <a:r>
              <a:rPr lang="fr-FR" sz="3200" dirty="0" err="1" smtClean="0"/>
              <a:t>una</a:t>
            </a:r>
            <a:r>
              <a:rPr lang="fr-FR" sz="3200" dirty="0" smtClean="0"/>
              <a:t> cola.  </a:t>
            </a:r>
            <a:r>
              <a:rPr lang="fr-FR" sz="3200" dirty="0" err="1" smtClean="0"/>
              <a:t>Después</a:t>
            </a:r>
            <a:r>
              <a:rPr lang="fr-FR" sz="3200" dirty="0" smtClean="0"/>
              <a:t> </a:t>
            </a:r>
            <a:r>
              <a:rPr lang="fr-FR" sz="3200" dirty="0" err="1" smtClean="0"/>
              <a:t>volví</a:t>
            </a:r>
            <a:r>
              <a:rPr lang="fr-FR" sz="3200" dirty="0" smtClean="0"/>
              <a:t> a casa para ver </a:t>
            </a:r>
            <a:r>
              <a:rPr lang="fr-FR" sz="3200" dirty="0" err="1" smtClean="0"/>
              <a:t>una</a:t>
            </a:r>
            <a:r>
              <a:rPr lang="fr-FR" sz="3200" dirty="0" smtClean="0"/>
              <a:t> </a:t>
            </a:r>
            <a:r>
              <a:rPr lang="fr-FR" sz="3200" dirty="0" err="1" smtClean="0"/>
              <a:t>película</a:t>
            </a:r>
            <a:r>
              <a:rPr lang="fr-FR" sz="3200" dirty="0" smtClean="0"/>
              <a:t>.  </a:t>
            </a:r>
            <a:r>
              <a:rPr lang="fr-FR" sz="3200" dirty="0" smtClean="0">
                <a:latin typeface="Calibri"/>
              </a:rPr>
              <a:t>¡</a:t>
            </a:r>
            <a:r>
              <a:rPr lang="fr-FR" sz="3200" dirty="0" err="1" smtClean="0"/>
              <a:t>Fue</a:t>
            </a:r>
            <a:r>
              <a:rPr lang="fr-FR" sz="3200" dirty="0" smtClean="0"/>
              <a:t> </a:t>
            </a:r>
            <a:r>
              <a:rPr lang="fr-FR" sz="3200" dirty="0" err="1" smtClean="0"/>
              <a:t>fenomenal</a:t>
            </a:r>
            <a:r>
              <a:rPr lang="fr-FR" sz="3200" dirty="0" smtClean="0"/>
              <a:t>! »</a:t>
            </a:r>
          </a:p>
          <a:p>
            <a:endParaRPr lang="fr-FR" sz="3200" dirty="0"/>
          </a:p>
        </p:txBody>
      </p:sp>
    </p:spTree>
    <p:extLst>
      <p:ext uri="{BB962C8B-B14F-4D97-AF65-F5344CB8AC3E}">
        <p14:creationId xmlns:p14="http://schemas.microsoft.com/office/powerpoint/2010/main" val="14943792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14476721"/>
              </p:ext>
            </p:extLst>
          </p:nvPr>
        </p:nvGraphicFramePr>
        <p:xfrm>
          <a:off x="395535" y="3068960"/>
          <a:ext cx="8424936" cy="3528392"/>
        </p:xfrm>
        <a:graphic>
          <a:graphicData uri="http://schemas.openxmlformats.org/drawingml/2006/table">
            <a:tbl>
              <a:tblPr firstRow="1" bandRow="1">
                <a:tableStyleId>{5940675A-B579-460E-94D1-54222C63F5DA}</a:tableStyleId>
              </a:tblPr>
              <a:tblGrid>
                <a:gridCol w="2808312"/>
                <a:gridCol w="2808312"/>
                <a:gridCol w="2808312"/>
              </a:tblGrid>
              <a:tr h="1764196">
                <a:tc>
                  <a:txBody>
                    <a:bodyPr/>
                    <a:lstStyle/>
                    <a:p>
                      <a:endParaRPr lang="fr-FR" dirty="0"/>
                    </a:p>
                  </a:txBody>
                  <a:tcPr/>
                </a:tc>
                <a:tc>
                  <a:txBody>
                    <a:bodyPr/>
                    <a:lstStyle/>
                    <a:p>
                      <a:endParaRPr lang="fr-FR"/>
                    </a:p>
                  </a:txBody>
                  <a:tcPr/>
                </a:tc>
                <a:tc>
                  <a:txBody>
                    <a:bodyPr/>
                    <a:lstStyle/>
                    <a:p>
                      <a:endParaRPr lang="fr-FR"/>
                    </a:p>
                  </a:txBody>
                  <a:tcPr/>
                </a:tc>
              </a:tr>
              <a:tr h="1764196">
                <a:tc>
                  <a:txBody>
                    <a:bodyPr/>
                    <a:lstStyle/>
                    <a:p>
                      <a:endParaRPr lang="fr-FR"/>
                    </a:p>
                  </a:txBody>
                  <a:tcPr/>
                </a:tc>
                <a:tc>
                  <a:txBody>
                    <a:bodyPr/>
                    <a:lstStyle/>
                    <a:p>
                      <a:endParaRPr lang="fr-FR"/>
                    </a:p>
                  </a:txBody>
                  <a:tcPr/>
                </a:tc>
                <a:tc>
                  <a:txBody>
                    <a:bodyPr/>
                    <a:lstStyle/>
                    <a:p>
                      <a:endParaRPr lang="fr-FR" dirty="0"/>
                    </a:p>
                  </a:txBody>
                  <a:tcPr/>
                </a:tc>
              </a:tr>
            </a:tbl>
          </a:graphicData>
        </a:graphic>
      </p:graphicFrame>
      <p:sp>
        <p:nvSpPr>
          <p:cNvPr id="6" name="Rectangle 5"/>
          <p:cNvSpPr/>
          <p:nvPr/>
        </p:nvSpPr>
        <p:spPr>
          <a:xfrm>
            <a:off x="751498" y="260648"/>
            <a:ext cx="7708934" cy="3170099"/>
          </a:xfrm>
          <a:prstGeom prst="rect">
            <a:avLst/>
          </a:prstGeom>
        </p:spPr>
        <p:txBody>
          <a:bodyPr wrap="square">
            <a:spAutoFit/>
          </a:bodyPr>
          <a:lstStyle/>
          <a:p>
            <a:r>
              <a:rPr lang="fr-FR" sz="2800" dirty="0" smtClean="0"/>
              <a:t>« </a:t>
            </a:r>
            <a:r>
              <a:rPr lang="fr-FR" sz="2800" dirty="0" smtClean="0"/>
              <a:t>El fin de </a:t>
            </a:r>
            <a:r>
              <a:rPr lang="fr-FR" sz="2800" dirty="0" err="1" smtClean="0"/>
              <a:t>semana</a:t>
            </a:r>
            <a:r>
              <a:rPr lang="fr-FR" sz="2800" dirty="0" smtClean="0"/>
              <a:t> </a:t>
            </a:r>
            <a:r>
              <a:rPr lang="fr-FR" sz="2800" dirty="0" err="1" smtClean="0"/>
              <a:t>pasado</a:t>
            </a:r>
            <a:r>
              <a:rPr lang="fr-FR" sz="2800" dirty="0" smtClean="0"/>
              <a:t>, (</a:t>
            </a:r>
            <a:r>
              <a:rPr lang="fr-FR" sz="2800" i="1" dirty="0" err="1" smtClean="0"/>
              <a:t>quería</a:t>
            </a:r>
            <a:r>
              <a:rPr lang="fr-FR" sz="2800" i="1" dirty="0" smtClean="0"/>
              <a:t> </a:t>
            </a:r>
            <a:r>
              <a:rPr lang="fr-FR" sz="2800" i="1" dirty="0" err="1" smtClean="0"/>
              <a:t>ir</a:t>
            </a:r>
            <a:r>
              <a:rPr lang="fr-FR" sz="2800" i="1" dirty="0" smtClean="0"/>
              <a:t> a Londres </a:t>
            </a:r>
            <a:r>
              <a:rPr lang="fr-FR" sz="2800" i="1" dirty="0" err="1" smtClean="0"/>
              <a:t>pero</a:t>
            </a:r>
            <a:r>
              <a:rPr lang="fr-FR" sz="2800" i="1" dirty="0" smtClean="0"/>
              <a:t> no </a:t>
            </a:r>
            <a:r>
              <a:rPr lang="fr-FR" sz="2800" i="1" dirty="0" err="1" smtClean="0"/>
              <a:t>pude</a:t>
            </a:r>
            <a:r>
              <a:rPr lang="fr-FR" sz="2800" i="1" dirty="0" smtClean="0"/>
              <a:t> </a:t>
            </a:r>
            <a:r>
              <a:rPr lang="fr-FR" sz="2800" i="1" dirty="0" err="1" smtClean="0"/>
              <a:t>así</a:t>
            </a:r>
            <a:r>
              <a:rPr lang="fr-FR" sz="2800" i="1" dirty="0" smtClean="0"/>
              <a:t> que</a:t>
            </a:r>
            <a:r>
              <a:rPr lang="fr-FR" sz="2800" dirty="0" smtClean="0">
                <a:latin typeface="Calibri"/>
              </a:rPr>
              <a:t>) </a:t>
            </a:r>
            <a:r>
              <a:rPr lang="fr-FR" sz="2800" dirty="0" smtClean="0"/>
              <a:t>fui a la </a:t>
            </a:r>
            <a:r>
              <a:rPr lang="fr-FR" sz="2800" dirty="0" err="1" smtClean="0"/>
              <a:t>ciudad</a:t>
            </a:r>
            <a:r>
              <a:rPr lang="fr-FR" sz="2800" dirty="0" smtClean="0"/>
              <a:t> con mis amigos.  </a:t>
            </a:r>
            <a:r>
              <a:rPr lang="fr-FR" sz="2800" dirty="0" err="1" smtClean="0"/>
              <a:t>Fuimos</a:t>
            </a:r>
            <a:r>
              <a:rPr lang="fr-FR" sz="2800" dirty="0" smtClean="0"/>
              <a:t> de </a:t>
            </a:r>
            <a:r>
              <a:rPr lang="fr-FR" sz="2800" dirty="0" err="1" smtClean="0"/>
              <a:t>compras</a:t>
            </a:r>
            <a:r>
              <a:rPr lang="fr-FR" sz="2800" dirty="0" smtClean="0"/>
              <a:t>.  </a:t>
            </a:r>
            <a:r>
              <a:rPr lang="fr-FR" sz="2800" dirty="0" err="1" smtClean="0"/>
              <a:t>Compré</a:t>
            </a:r>
            <a:r>
              <a:rPr lang="fr-FR" sz="2800" dirty="0" smtClean="0"/>
              <a:t> </a:t>
            </a:r>
            <a:r>
              <a:rPr lang="fr-FR" sz="2800" dirty="0" err="1" smtClean="0"/>
              <a:t>una</a:t>
            </a:r>
            <a:r>
              <a:rPr lang="fr-FR" sz="2800" dirty="0" smtClean="0"/>
              <a:t> </a:t>
            </a:r>
            <a:r>
              <a:rPr lang="fr-FR" sz="2800" dirty="0" err="1" smtClean="0"/>
              <a:t>camiseta</a:t>
            </a:r>
            <a:r>
              <a:rPr lang="fr-FR" sz="2800" dirty="0" smtClean="0"/>
              <a:t> y un cd.  </a:t>
            </a:r>
            <a:r>
              <a:rPr lang="fr-FR" sz="2800" dirty="0" err="1" smtClean="0"/>
              <a:t>Luego</a:t>
            </a:r>
            <a:r>
              <a:rPr lang="fr-FR" sz="2800" dirty="0" smtClean="0"/>
              <a:t> </a:t>
            </a:r>
            <a:r>
              <a:rPr lang="fr-FR" sz="2800" dirty="0" err="1" smtClean="0"/>
              <a:t>fuimos</a:t>
            </a:r>
            <a:r>
              <a:rPr lang="fr-FR" sz="2800" dirty="0" smtClean="0"/>
              <a:t> a Burger King para </a:t>
            </a:r>
            <a:r>
              <a:rPr lang="fr-FR" sz="2800" dirty="0" err="1" smtClean="0"/>
              <a:t>comer</a:t>
            </a:r>
            <a:r>
              <a:rPr lang="fr-FR" sz="2800" dirty="0" smtClean="0"/>
              <a:t>.  </a:t>
            </a:r>
            <a:r>
              <a:rPr lang="fr-FR" sz="2800" dirty="0" err="1" smtClean="0"/>
              <a:t>Comí</a:t>
            </a:r>
            <a:r>
              <a:rPr lang="fr-FR" sz="2800" dirty="0" smtClean="0"/>
              <a:t> </a:t>
            </a:r>
            <a:r>
              <a:rPr lang="fr-FR" sz="2800" dirty="0" err="1" smtClean="0"/>
              <a:t>unas</a:t>
            </a:r>
            <a:r>
              <a:rPr lang="fr-FR" sz="2800" dirty="0" smtClean="0"/>
              <a:t> </a:t>
            </a:r>
            <a:r>
              <a:rPr lang="fr-FR" sz="2800" dirty="0" err="1" smtClean="0"/>
              <a:t>patatas</a:t>
            </a:r>
            <a:r>
              <a:rPr lang="fr-FR" sz="2800" dirty="0" smtClean="0"/>
              <a:t> fritas y </a:t>
            </a:r>
            <a:r>
              <a:rPr lang="fr-FR" sz="2800" dirty="0" err="1" smtClean="0"/>
              <a:t>bebí</a:t>
            </a:r>
            <a:r>
              <a:rPr lang="fr-FR" sz="2800" dirty="0" smtClean="0"/>
              <a:t> </a:t>
            </a:r>
            <a:r>
              <a:rPr lang="fr-FR" sz="2800" dirty="0" err="1" smtClean="0"/>
              <a:t>una</a:t>
            </a:r>
            <a:r>
              <a:rPr lang="fr-FR" sz="2800" dirty="0" smtClean="0"/>
              <a:t> cola.  </a:t>
            </a:r>
            <a:r>
              <a:rPr lang="fr-FR" sz="2800" dirty="0" err="1" smtClean="0"/>
              <a:t>Después</a:t>
            </a:r>
            <a:r>
              <a:rPr lang="fr-FR" sz="2800" dirty="0" smtClean="0"/>
              <a:t> </a:t>
            </a:r>
            <a:r>
              <a:rPr lang="fr-FR" sz="2800" dirty="0" err="1" smtClean="0"/>
              <a:t>volví</a:t>
            </a:r>
            <a:r>
              <a:rPr lang="fr-FR" sz="2800" dirty="0" smtClean="0"/>
              <a:t> a casa para ver </a:t>
            </a:r>
            <a:r>
              <a:rPr lang="fr-FR" sz="2800" dirty="0" err="1" smtClean="0"/>
              <a:t>una</a:t>
            </a:r>
            <a:r>
              <a:rPr lang="fr-FR" sz="2800" dirty="0" smtClean="0"/>
              <a:t> </a:t>
            </a:r>
            <a:r>
              <a:rPr lang="fr-FR" sz="2800" dirty="0" err="1" smtClean="0"/>
              <a:t>película</a:t>
            </a:r>
            <a:r>
              <a:rPr lang="fr-FR" sz="2800" dirty="0" smtClean="0"/>
              <a:t>.  </a:t>
            </a:r>
            <a:r>
              <a:rPr lang="fr-FR" sz="2800" dirty="0" smtClean="0">
                <a:latin typeface="Calibri"/>
              </a:rPr>
              <a:t>¡</a:t>
            </a:r>
            <a:r>
              <a:rPr lang="fr-FR" sz="2800" dirty="0" err="1" smtClean="0"/>
              <a:t>Fue</a:t>
            </a:r>
            <a:r>
              <a:rPr lang="fr-FR" sz="2800" dirty="0" smtClean="0"/>
              <a:t> </a:t>
            </a:r>
            <a:r>
              <a:rPr lang="fr-FR" sz="2800" dirty="0" err="1" smtClean="0"/>
              <a:t>fenomenal</a:t>
            </a:r>
            <a:r>
              <a:rPr lang="fr-FR" sz="2800" dirty="0" smtClean="0"/>
              <a:t>! »</a:t>
            </a:r>
          </a:p>
          <a:p>
            <a:endParaRPr lang="fr-FR" sz="3200" dirty="0"/>
          </a:p>
        </p:txBody>
      </p:sp>
    </p:spTree>
    <p:extLst>
      <p:ext uri="{BB962C8B-B14F-4D97-AF65-F5344CB8AC3E}">
        <p14:creationId xmlns:p14="http://schemas.microsoft.com/office/powerpoint/2010/main" val="2217628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7925" y="476672"/>
            <a:ext cx="7040791" cy="5909310"/>
          </a:xfrm>
          <a:prstGeom prst="rect">
            <a:avLst/>
          </a:prstGeom>
        </p:spPr>
        <p:txBody>
          <a:bodyPr wrap="square">
            <a:spAutoFit/>
          </a:bodyPr>
          <a:lstStyle/>
          <a:p>
            <a:r>
              <a:rPr lang="en-GB" sz="5400" b="1" i="1" dirty="0">
                <a:latin typeface="MV Boli" pitchFamily="2" charset="0"/>
                <a:cs typeface="MV Boli" pitchFamily="2" charset="0"/>
              </a:rPr>
              <a:t>" </a:t>
            </a:r>
            <a:r>
              <a:rPr lang="en-GB" sz="5400" b="1" i="1" dirty="0" smtClean="0">
                <a:latin typeface="MV Boli" pitchFamily="2" charset="0"/>
                <a:cs typeface="MV Boli" pitchFamily="2" charset="0"/>
              </a:rPr>
              <a:t>Active learning is the key to remembering. You have to DO something to keep the words in your head.”</a:t>
            </a:r>
            <a:endParaRPr lang="en-GB" sz="5400" b="1" i="1" dirty="0">
              <a:latin typeface="MV Boli" pitchFamily="2" charset="0"/>
              <a:cs typeface="MV Boli" pitchFamily="2" charset="0"/>
            </a:endParaRPr>
          </a:p>
        </p:txBody>
      </p:sp>
      <p:pic>
        <p:nvPicPr>
          <p:cNvPr id="4" name="Picture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524328" y="5157192"/>
            <a:ext cx="1552192" cy="1810891"/>
          </a:xfrm>
          <a:prstGeom prst="rect">
            <a:avLst/>
          </a:prstGeom>
        </p:spPr>
      </p:pic>
    </p:spTree>
    <p:extLst>
      <p:ext uri="{BB962C8B-B14F-4D97-AF65-F5344CB8AC3E}">
        <p14:creationId xmlns:p14="http://schemas.microsoft.com/office/powerpoint/2010/main" val="15548006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5472608" cy="2308324"/>
          </a:xfrm>
          <a:prstGeom prst="rect">
            <a:avLst/>
          </a:prstGeom>
        </p:spPr>
        <p:txBody>
          <a:bodyPr wrap="square">
            <a:spAutoFit/>
          </a:bodyPr>
          <a:lstStyle/>
          <a:p>
            <a:r>
              <a:rPr lang="en-GB" sz="2400" dirty="0"/>
              <a:t>After a study session, take a quick </a:t>
            </a:r>
            <a:r>
              <a:rPr lang="en-GB" sz="2400" dirty="0" smtClean="0"/>
              <a:t>nap or relax. </a:t>
            </a:r>
            <a:r>
              <a:rPr lang="en-GB" sz="2400" dirty="0"/>
              <a:t>New memories are very vulnerable, but studies have shown that sleep helps your new memories stick. After your nap, repeat the memory technique once more for maximum retention.</a:t>
            </a:r>
          </a:p>
        </p:txBody>
      </p:sp>
      <p:sp>
        <p:nvSpPr>
          <p:cNvPr id="3" name="Rectangle 2"/>
          <p:cNvSpPr/>
          <p:nvPr/>
        </p:nvSpPr>
        <p:spPr>
          <a:xfrm>
            <a:off x="3013316" y="2996952"/>
            <a:ext cx="5877515" cy="1200329"/>
          </a:xfrm>
          <a:prstGeom prst="rect">
            <a:avLst/>
          </a:prstGeom>
          <a:solidFill>
            <a:srgbClr val="FFC000"/>
          </a:solidFill>
          <a:effectLst>
            <a:outerShdw blurRad="50800" dist="38100" dir="5400000" algn="t" rotWithShape="0">
              <a:prstClr val="black">
                <a:alpha val="40000"/>
              </a:prstClr>
            </a:outerShdw>
          </a:effectLst>
        </p:spPr>
        <p:txBody>
          <a:bodyPr wrap="square">
            <a:spAutoFit/>
          </a:bodyPr>
          <a:lstStyle/>
          <a:p>
            <a:r>
              <a:rPr lang="en-GB" sz="2400" dirty="0" smtClean="0"/>
              <a:t>Ok, </a:t>
            </a:r>
            <a:r>
              <a:rPr lang="en-GB" sz="2400" dirty="0"/>
              <a:t>you can't sleep </a:t>
            </a:r>
            <a:r>
              <a:rPr lang="en-GB" sz="2400" dirty="0" smtClean="0"/>
              <a:t>now but </a:t>
            </a:r>
            <a:r>
              <a:rPr lang="en-GB" sz="2400" dirty="0"/>
              <a:t>talk about </a:t>
            </a:r>
            <a:r>
              <a:rPr lang="en-GB" sz="2400" dirty="0" smtClean="0"/>
              <a:t>something </a:t>
            </a:r>
            <a:r>
              <a:rPr lang="en-GB" sz="2400" dirty="0"/>
              <a:t>else for </a:t>
            </a:r>
            <a:r>
              <a:rPr lang="en-GB" sz="2400" b="1" dirty="0" smtClean="0"/>
              <a:t>3 minutes </a:t>
            </a:r>
            <a:r>
              <a:rPr lang="en-GB" sz="2400" dirty="0" smtClean="0"/>
              <a:t>(yes, have a chat!) </a:t>
            </a:r>
            <a:r>
              <a:rPr lang="en-GB" sz="2400" dirty="0"/>
              <a:t>then </a:t>
            </a:r>
            <a:r>
              <a:rPr lang="en-GB" sz="2400" dirty="0" smtClean="0"/>
              <a:t>we will do stage 2. </a:t>
            </a:r>
            <a:endParaRPr lang="en-GB" sz="2400" dirty="0"/>
          </a:p>
        </p:txBody>
      </p:sp>
      <p:sp>
        <p:nvSpPr>
          <p:cNvPr id="4" name="Rectangle 3"/>
          <p:cNvSpPr/>
          <p:nvPr/>
        </p:nvSpPr>
        <p:spPr>
          <a:xfrm>
            <a:off x="258124" y="5409220"/>
            <a:ext cx="7128792" cy="1200329"/>
          </a:xfrm>
          <a:prstGeom prst="rect">
            <a:avLst/>
          </a:prstGeom>
        </p:spPr>
        <p:txBody>
          <a:bodyPr wrap="square">
            <a:spAutoFit/>
          </a:bodyPr>
          <a:lstStyle/>
          <a:p>
            <a:r>
              <a:rPr lang="en-GB" sz="2400" dirty="0" smtClean="0"/>
              <a:t>Try to do your </a:t>
            </a:r>
            <a:r>
              <a:rPr lang="en-GB" sz="2400" dirty="0" smtClean="0"/>
              <a:t>Spanish learning </a:t>
            </a:r>
            <a:r>
              <a:rPr lang="en-GB" sz="2400" dirty="0" smtClean="0"/>
              <a:t>work an hour before bed time - spend </a:t>
            </a:r>
            <a:r>
              <a:rPr lang="en-GB" sz="2400" b="1" dirty="0" smtClean="0"/>
              <a:t>half an hour </a:t>
            </a:r>
            <a:r>
              <a:rPr lang="en-GB" sz="2400" dirty="0" smtClean="0"/>
              <a:t>on it, </a:t>
            </a:r>
            <a:r>
              <a:rPr lang="en-GB" sz="2400" b="1" dirty="0" smtClean="0"/>
              <a:t>half an hour </a:t>
            </a:r>
            <a:r>
              <a:rPr lang="en-GB" sz="2400" dirty="0" smtClean="0"/>
              <a:t>getting ready for bed and then sleep.</a:t>
            </a:r>
            <a:endParaRPr lang="en-GB" sz="2400" dirty="0"/>
          </a:p>
        </p:txBody>
      </p:sp>
      <p:pic>
        <p:nvPicPr>
          <p:cNvPr id="5" name="Picture 4"/>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740352" y="5409220"/>
            <a:ext cx="1336168" cy="1558863"/>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72200" y="548680"/>
            <a:ext cx="2459894" cy="1713726"/>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9592" y="2993068"/>
            <a:ext cx="1635738" cy="1635738"/>
          </a:xfrm>
          <a:prstGeom prst="rect">
            <a:avLst/>
          </a:prstGeom>
        </p:spPr>
      </p:pic>
    </p:spTree>
    <p:extLst>
      <p:ext uri="{BB962C8B-B14F-4D97-AF65-F5344CB8AC3E}">
        <p14:creationId xmlns:p14="http://schemas.microsoft.com/office/powerpoint/2010/main" val="9819574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908720"/>
            <a:ext cx="7040791" cy="5078313"/>
          </a:xfrm>
          <a:prstGeom prst="rect">
            <a:avLst/>
          </a:prstGeom>
        </p:spPr>
        <p:txBody>
          <a:bodyPr wrap="square">
            <a:spAutoFit/>
          </a:bodyPr>
          <a:lstStyle/>
          <a:p>
            <a:r>
              <a:rPr lang="en-GB" sz="5400" b="1" i="1" dirty="0">
                <a:latin typeface="MV Boli" pitchFamily="2" charset="0"/>
                <a:cs typeface="MV Boli" pitchFamily="2" charset="0"/>
              </a:rPr>
              <a:t>" It's much easier to remember </a:t>
            </a:r>
            <a:r>
              <a:rPr lang="en-GB" sz="5400" b="1" i="1" dirty="0" smtClean="0">
                <a:latin typeface="MV Boli" pitchFamily="2" charset="0"/>
                <a:cs typeface="MV Boli" pitchFamily="2" charset="0"/>
              </a:rPr>
              <a:t>colourful</a:t>
            </a:r>
            <a:r>
              <a:rPr lang="en-GB" sz="5400" b="1" i="1" dirty="0">
                <a:latin typeface="MV Boli" pitchFamily="2" charset="0"/>
                <a:cs typeface="MV Boli" pitchFamily="2" charset="0"/>
              </a:rPr>
              <a:t>, memorable mental images, than it is to remember dull facts." </a:t>
            </a:r>
          </a:p>
        </p:txBody>
      </p:sp>
      <p:pic>
        <p:nvPicPr>
          <p:cNvPr id="4" name="Picture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524328" y="5157192"/>
            <a:ext cx="1552192" cy="1810891"/>
          </a:xfrm>
          <a:prstGeom prst="rect">
            <a:avLst/>
          </a:prstGeom>
        </p:spPr>
      </p:pic>
    </p:spTree>
    <p:extLst>
      <p:ext uri="{BB962C8B-B14F-4D97-AF65-F5344CB8AC3E}">
        <p14:creationId xmlns:p14="http://schemas.microsoft.com/office/powerpoint/2010/main" val="41775957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TotalTime>
  <Words>522</Words>
  <Application>Microsoft Office PowerPoint</Application>
  <PresentationFormat>On-screen Show (4:3)</PresentationFormat>
  <Paragraphs>38</Paragraphs>
  <Slides>12</Slides>
  <Notes>4</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Get the best grade you can in GCSE Spanish speaking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Get the best grade you can in GCSE Spanish speaking</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 the best grade you can in GCSE Spanish speaking</dc:title>
  <dc:creator>Mark Dawes</dc:creator>
  <cp:lastModifiedBy>Mark Dawes</cp:lastModifiedBy>
  <cp:revision>11</cp:revision>
  <dcterms:created xsi:type="dcterms:W3CDTF">2013-01-11T16:48:12Z</dcterms:created>
  <dcterms:modified xsi:type="dcterms:W3CDTF">2013-01-11T21:01:35Z</dcterms:modified>
</cp:coreProperties>
</file>