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5" r:id="rId6"/>
    <p:sldId id="266" r:id="rId7"/>
    <p:sldId id="263"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029" autoAdjust="0"/>
  </p:normalViewPr>
  <p:slideViewPr>
    <p:cSldViewPr>
      <p:cViewPr>
        <p:scale>
          <a:sx n="55" d="100"/>
          <a:sy n="55" d="100"/>
        </p:scale>
        <p:origin x="-3234"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0759E-0E3D-4ECE-8822-FB0EE894143E}" type="datetimeFigureOut">
              <a:rPr lang="fr-FR" smtClean="0"/>
              <a:pPr/>
              <a:t>17/01/2013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29AA3-E709-4A18-85FD-AEAE9C87358B}" type="slidenum">
              <a:rPr lang="fr-FR" smtClean="0"/>
              <a:pPr/>
              <a:t>‹#›</a:t>
            </a:fld>
            <a:endParaRPr lang="fr-FR"/>
          </a:p>
        </p:txBody>
      </p:sp>
    </p:spTree>
    <p:extLst>
      <p:ext uri="{BB962C8B-B14F-4D97-AF65-F5344CB8AC3E}">
        <p14:creationId xmlns:p14="http://schemas.microsoft.com/office/powerpoint/2010/main" val="177629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our final session, we are going to focus on the other important</a:t>
            </a:r>
            <a:r>
              <a:rPr lang="en-GB" baseline="0" dirty="0" smtClean="0"/>
              <a:t> skill we identified this morning as having a role in our ability to speak, or converse.  We have to understand what we are hearing.  The skill of listening is therefore important in 50% of your GCSE grade.  It is obviously vital for the listening exam (worth 20%) but also for the speaking (30%).</a:t>
            </a:r>
            <a:br>
              <a:rPr lang="en-GB" baseline="0" dirty="0" smtClean="0"/>
            </a:br>
            <a:r>
              <a:rPr lang="en-GB" baseline="0" dirty="0" smtClean="0"/>
              <a:t/>
            </a:r>
            <a:br>
              <a:rPr lang="en-GB" baseline="0" dirty="0" smtClean="0"/>
            </a:br>
            <a:endParaRPr lang="fr-FR" dirty="0"/>
          </a:p>
        </p:txBody>
      </p:sp>
      <p:sp>
        <p:nvSpPr>
          <p:cNvPr id="4" name="Slide Number Placeholder 3"/>
          <p:cNvSpPr>
            <a:spLocks noGrp="1"/>
          </p:cNvSpPr>
          <p:nvPr>
            <p:ph type="sldNum" sz="quarter" idx="10"/>
          </p:nvPr>
        </p:nvSpPr>
        <p:spPr/>
        <p:txBody>
          <a:bodyPr/>
          <a:lstStyle/>
          <a:p>
            <a:fld id="{29B6A9CD-B34F-42C7-8B4C-6F9722CF4B56}" type="slidenum">
              <a:rPr lang="fr-FR" smtClean="0"/>
              <a:pPr/>
              <a:t>1</a:t>
            </a:fld>
            <a:endParaRPr lang="fr-FR"/>
          </a:p>
        </p:txBody>
      </p:sp>
    </p:spTree>
    <p:extLst>
      <p:ext uri="{BB962C8B-B14F-4D97-AF65-F5344CB8AC3E}">
        <p14:creationId xmlns:p14="http://schemas.microsoft.com/office/powerpoint/2010/main" val="387956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these in this order:</a:t>
            </a:r>
            <a:br>
              <a:rPr lang="en-GB" dirty="0" smtClean="0"/>
            </a:br>
            <a:r>
              <a:rPr lang="en-GB" dirty="0" smtClean="0"/>
              <a:t>1.  </a:t>
            </a:r>
            <a:r>
              <a:rPr lang="en-GB" dirty="0" err="1" smtClean="0"/>
              <a:t>Wir</a:t>
            </a:r>
            <a:r>
              <a:rPr lang="en-GB" dirty="0" smtClean="0"/>
              <a:t> </a:t>
            </a:r>
            <a:r>
              <a:rPr lang="en-GB" dirty="0" err="1" smtClean="0"/>
              <a:t>werden</a:t>
            </a:r>
            <a:r>
              <a:rPr lang="en-GB" dirty="0" smtClean="0"/>
              <a:t> in den </a:t>
            </a:r>
            <a:r>
              <a:rPr lang="en-GB" dirty="0" err="1" smtClean="0"/>
              <a:t>Urlaub</a:t>
            </a:r>
            <a:r>
              <a:rPr lang="en-GB" dirty="0" smtClean="0"/>
              <a:t> </a:t>
            </a:r>
            <a:r>
              <a:rPr lang="en-GB" dirty="0" err="1" smtClean="0"/>
              <a:t>gehen</a:t>
            </a:r>
            <a:r>
              <a:rPr lang="en-GB" dirty="0" smtClean="0"/>
              <a:t>.</a:t>
            </a:r>
            <a:br>
              <a:rPr lang="en-GB" dirty="0" smtClean="0"/>
            </a:br>
            <a:r>
              <a:rPr lang="en-GB" dirty="0" smtClean="0"/>
              <a:t>2.  </a:t>
            </a:r>
            <a:r>
              <a:rPr lang="en-GB" dirty="0" err="1" smtClean="0"/>
              <a:t>Ich</a:t>
            </a:r>
            <a:r>
              <a:rPr lang="en-GB" baseline="0" dirty="0" smtClean="0"/>
              <a:t> </a:t>
            </a:r>
            <a:r>
              <a:rPr lang="en-GB" baseline="0" dirty="0" err="1" smtClean="0"/>
              <a:t>kann</a:t>
            </a:r>
            <a:r>
              <a:rPr lang="en-GB" baseline="0" dirty="0" smtClean="0"/>
              <a:t> in den </a:t>
            </a:r>
            <a:r>
              <a:rPr lang="en-GB" baseline="0" dirty="0" err="1" smtClean="0"/>
              <a:t>Urlaub</a:t>
            </a:r>
            <a:r>
              <a:rPr lang="en-GB" baseline="0" dirty="0" smtClean="0"/>
              <a:t> </a:t>
            </a:r>
            <a:r>
              <a:rPr lang="en-GB" baseline="0" dirty="0" err="1" smtClean="0"/>
              <a:t>gehen</a:t>
            </a:r>
            <a:r>
              <a:rPr lang="en-GB" dirty="0" smtClean="0"/>
              <a:t>.</a:t>
            </a:r>
            <a:br>
              <a:rPr lang="en-GB" dirty="0" smtClean="0"/>
            </a:br>
            <a:r>
              <a:rPr lang="en-GB" dirty="0" smtClean="0"/>
              <a:t>3.  </a:t>
            </a:r>
            <a:r>
              <a:rPr lang="en-GB" dirty="0" err="1" smtClean="0"/>
              <a:t>Ich</a:t>
            </a:r>
            <a:r>
              <a:rPr lang="en-GB" baseline="0" dirty="0" smtClean="0"/>
              <a:t> </a:t>
            </a:r>
            <a:r>
              <a:rPr lang="en-GB" baseline="0" dirty="0" err="1" smtClean="0"/>
              <a:t>werde</a:t>
            </a:r>
            <a:r>
              <a:rPr lang="en-GB" baseline="0" dirty="0" smtClean="0"/>
              <a:t> in den </a:t>
            </a:r>
            <a:r>
              <a:rPr lang="en-GB" baseline="0" dirty="0" err="1" smtClean="0"/>
              <a:t>Urlaub</a:t>
            </a:r>
            <a:r>
              <a:rPr lang="en-GB" baseline="0" dirty="0" smtClean="0"/>
              <a:t> </a:t>
            </a:r>
            <a:r>
              <a:rPr lang="en-GB" baseline="0" dirty="0" err="1" smtClean="0"/>
              <a:t>gehen</a:t>
            </a:r>
            <a:r>
              <a:rPr lang="en-GB" baseline="0" dirty="0" smtClean="0"/>
              <a:t>.</a:t>
            </a:r>
            <a:r>
              <a:rPr lang="en-GB" dirty="0" smtClean="0"/>
              <a:t/>
            </a:r>
            <a:br>
              <a:rPr lang="en-GB" dirty="0" smtClean="0"/>
            </a:br>
            <a:r>
              <a:rPr lang="en-GB" baseline="0" dirty="0" smtClean="0"/>
              <a:t>4.  Das </a:t>
            </a:r>
            <a:r>
              <a:rPr lang="en-GB" baseline="0" dirty="0" err="1" smtClean="0"/>
              <a:t>Beste</a:t>
            </a:r>
            <a:r>
              <a:rPr lang="en-GB" baseline="0" dirty="0" smtClean="0"/>
              <a:t> </a:t>
            </a:r>
            <a:r>
              <a:rPr lang="en-GB" baseline="0" dirty="0" err="1" smtClean="0"/>
              <a:t>wird</a:t>
            </a:r>
            <a:r>
              <a:rPr lang="en-GB" baseline="0" dirty="0" smtClean="0"/>
              <a:t> </a:t>
            </a:r>
            <a:r>
              <a:rPr lang="en-GB" baseline="0" dirty="0" err="1" smtClean="0"/>
              <a:t>sein</a:t>
            </a:r>
            <a:r>
              <a:rPr lang="en-GB" baseline="0" dirty="0" smtClean="0"/>
              <a:t>, in den </a:t>
            </a:r>
            <a:r>
              <a:rPr lang="en-GB" baseline="0" dirty="0" err="1" smtClean="0"/>
              <a:t>Urlaub</a:t>
            </a:r>
            <a:r>
              <a:rPr lang="en-GB" baseline="0" dirty="0" smtClean="0"/>
              <a:t> </a:t>
            </a:r>
            <a:r>
              <a:rPr lang="en-GB" baseline="0" dirty="0" err="1" smtClean="0"/>
              <a:t>zu</a:t>
            </a:r>
            <a:r>
              <a:rPr lang="en-GB" baseline="0" dirty="0" smtClean="0"/>
              <a:t> </a:t>
            </a:r>
            <a:r>
              <a:rPr lang="en-GB" baseline="0" dirty="0" err="1" smtClean="0"/>
              <a:t>gehen</a:t>
            </a:r>
            <a:r>
              <a:rPr lang="en-GB" baseline="0" dirty="0" smtClean="0"/>
              <a:t>.</a:t>
            </a:r>
            <a:br>
              <a:rPr lang="en-GB" baseline="0" dirty="0" smtClean="0"/>
            </a:br>
            <a:r>
              <a:rPr lang="en-GB" baseline="0" dirty="0" smtClean="0"/>
              <a:t>5.  </a:t>
            </a:r>
            <a:r>
              <a:rPr lang="en-GB" baseline="0" dirty="0" err="1" smtClean="0"/>
              <a:t>Ich</a:t>
            </a:r>
            <a:r>
              <a:rPr lang="en-GB" baseline="0" dirty="0" smtClean="0"/>
              <a:t> </a:t>
            </a:r>
            <a:r>
              <a:rPr lang="en-GB" baseline="0" dirty="0" err="1" smtClean="0"/>
              <a:t>möchte</a:t>
            </a:r>
            <a:r>
              <a:rPr lang="en-GB" baseline="0" dirty="0" smtClean="0"/>
              <a:t> in den </a:t>
            </a:r>
            <a:r>
              <a:rPr lang="en-GB" baseline="0" dirty="0" err="1" smtClean="0"/>
              <a:t>Urlaub</a:t>
            </a:r>
            <a:r>
              <a:rPr lang="en-GB" baseline="0" dirty="0" smtClean="0"/>
              <a:t> </a:t>
            </a:r>
            <a:r>
              <a:rPr lang="en-GB" baseline="0" dirty="0" err="1" smtClean="0"/>
              <a:t>gehen</a:t>
            </a:r>
            <a:r>
              <a:rPr lang="en-GB" baseline="0" dirty="0" smtClean="0"/>
              <a:t>.</a:t>
            </a:r>
            <a:br>
              <a:rPr lang="en-GB" baseline="0" dirty="0" smtClean="0"/>
            </a:br>
            <a:r>
              <a:rPr lang="en-GB" baseline="0" dirty="0" smtClean="0"/>
              <a:t>6.  </a:t>
            </a:r>
            <a:r>
              <a:rPr lang="en-GB" baseline="0" dirty="0" err="1" smtClean="0"/>
              <a:t>Ich</a:t>
            </a:r>
            <a:r>
              <a:rPr lang="en-GB" baseline="0" dirty="0" smtClean="0"/>
              <a:t> </a:t>
            </a:r>
            <a:r>
              <a:rPr lang="en-GB" baseline="0" dirty="0" err="1" smtClean="0"/>
              <a:t>würde</a:t>
            </a:r>
            <a:r>
              <a:rPr lang="en-GB" baseline="0" dirty="0" smtClean="0"/>
              <a:t> </a:t>
            </a:r>
            <a:r>
              <a:rPr lang="en-GB" baseline="0" dirty="0" err="1" smtClean="0"/>
              <a:t>gerne</a:t>
            </a:r>
            <a:r>
              <a:rPr lang="en-GB" baseline="0" dirty="0" smtClean="0"/>
              <a:t> in den </a:t>
            </a:r>
            <a:r>
              <a:rPr lang="en-GB" baseline="0" dirty="0" err="1" smtClean="0"/>
              <a:t>Urlaub</a:t>
            </a:r>
            <a:r>
              <a:rPr lang="en-GB" baseline="0" dirty="0" smtClean="0"/>
              <a:t> </a:t>
            </a:r>
            <a:r>
              <a:rPr lang="en-GB" baseline="0" dirty="0" err="1" smtClean="0"/>
              <a:t>gehen</a:t>
            </a:r>
            <a:r>
              <a:rPr lang="en-GB" baseline="0" dirty="0" smtClean="0"/>
              <a:t>.</a:t>
            </a:r>
            <a:br>
              <a:rPr lang="en-GB" baseline="0" dirty="0" smtClean="0"/>
            </a:br>
            <a:r>
              <a:rPr lang="en-GB" baseline="0" dirty="0" smtClean="0"/>
              <a:t>7.  </a:t>
            </a:r>
            <a:r>
              <a:rPr lang="en-GB" baseline="0" dirty="0" err="1" smtClean="0"/>
              <a:t>Ich</a:t>
            </a:r>
            <a:r>
              <a:rPr lang="en-GB" baseline="0" dirty="0" smtClean="0"/>
              <a:t> </a:t>
            </a:r>
            <a:r>
              <a:rPr lang="en-GB" baseline="0" dirty="0" err="1" smtClean="0"/>
              <a:t>habe</a:t>
            </a:r>
            <a:r>
              <a:rPr lang="en-GB" baseline="0" dirty="0" smtClean="0"/>
              <a:t> </a:t>
            </a:r>
            <a:r>
              <a:rPr lang="en-GB" baseline="0" dirty="0" err="1" smtClean="0"/>
              <a:t>vor</a:t>
            </a:r>
            <a:r>
              <a:rPr lang="en-GB" baseline="0" dirty="0" smtClean="0"/>
              <a:t>, in den </a:t>
            </a:r>
            <a:r>
              <a:rPr lang="en-GB" baseline="0" dirty="0" err="1" smtClean="0"/>
              <a:t>Urlaub</a:t>
            </a:r>
            <a:r>
              <a:rPr lang="en-GB" baseline="0" dirty="0" smtClean="0"/>
              <a:t> </a:t>
            </a:r>
            <a:r>
              <a:rPr lang="en-GB" baseline="0" dirty="0" err="1" smtClean="0"/>
              <a:t>zu</a:t>
            </a:r>
            <a:r>
              <a:rPr lang="en-GB" baseline="0" dirty="0" smtClean="0"/>
              <a:t> </a:t>
            </a:r>
            <a:r>
              <a:rPr lang="en-GB" baseline="0" dirty="0" err="1" smtClean="0"/>
              <a:t>gehen</a:t>
            </a:r>
            <a:r>
              <a:rPr lang="en-GB" baseline="0" dirty="0" smtClean="0"/>
              <a:t>.</a:t>
            </a:r>
            <a:br>
              <a:rPr lang="en-GB" baseline="0" dirty="0" smtClean="0"/>
            </a:br>
            <a:r>
              <a:rPr lang="en-GB" baseline="0" dirty="0" smtClean="0"/>
              <a:t>8.  </a:t>
            </a:r>
            <a:r>
              <a:rPr lang="en-GB" baseline="0" dirty="0" err="1" smtClean="0"/>
              <a:t>Ich</a:t>
            </a:r>
            <a:r>
              <a:rPr lang="en-GB" baseline="0" dirty="0" smtClean="0"/>
              <a:t> </a:t>
            </a:r>
            <a:r>
              <a:rPr lang="en-GB" baseline="0" dirty="0" err="1" smtClean="0"/>
              <a:t>hoffe</a:t>
            </a:r>
            <a:r>
              <a:rPr lang="en-GB" baseline="0" dirty="0" smtClean="0"/>
              <a:t>, </a:t>
            </a:r>
            <a:r>
              <a:rPr lang="en-GB" baseline="0" dirty="0" err="1" smtClean="0"/>
              <a:t>dass</a:t>
            </a:r>
            <a:r>
              <a:rPr lang="en-GB" baseline="0" dirty="0" smtClean="0"/>
              <a:t> </a:t>
            </a:r>
            <a:r>
              <a:rPr lang="en-GB" baseline="0" dirty="0" err="1" smtClean="0"/>
              <a:t>ich</a:t>
            </a:r>
            <a:r>
              <a:rPr lang="en-GB" baseline="0" dirty="0" smtClean="0"/>
              <a:t> in den </a:t>
            </a:r>
            <a:r>
              <a:rPr lang="en-GB" baseline="0" dirty="0" err="1" smtClean="0"/>
              <a:t>Urlaub</a:t>
            </a:r>
            <a:r>
              <a:rPr lang="en-GB" baseline="0" dirty="0" smtClean="0"/>
              <a:t> </a:t>
            </a:r>
            <a:r>
              <a:rPr lang="en-GB" baseline="0" dirty="0" err="1" smtClean="0"/>
              <a:t>gehe</a:t>
            </a:r>
            <a:r>
              <a:rPr lang="en-GB" baseline="0" dirty="0" smtClean="0"/>
              <a:t>.</a:t>
            </a:r>
            <a:br>
              <a:rPr lang="en-GB" baseline="0" dirty="0" smtClean="0"/>
            </a:br>
            <a:r>
              <a:rPr lang="en-GB" baseline="0" dirty="0" smtClean="0"/>
              <a:t>9.  </a:t>
            </a:r>
            <a:r>
              <a:rPr lang="en-GB" baseline="0" dirty="0" err="1" smtClean="0"/>
              <a:t>Ich</a:t>
            </a:r>
            <a:r>
              <a:rPr lang="en-GB" baseline="0" dirty="0" smtClean="0"/>
              <a:t> muss in den </a:t>
            </a:r>
            <a:r>
              <a:rPr lang="en-GB" baseline="0" dirty="0" err="1" smtClean="0"/>
              <a:t>Urlaub</a:t>
            </a:r>
            <a:r>
              <a:rPr lang="en-GB" baseline="0" dirty="0" smtClean="0"/>
              <a:t> </a:t>
            </a:r>
            <a:r>
              <a:rPr lang="en-GB" baseline="0" dirty="0" err="1" smtClean="0"/>
              <a:t>gehen</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pPr/>
              <a:t>3</a:t>
            </a:fld>
            <a:endParaRPr lang="fr-FR"/>
          </a:p>
        </p:txBody>
      </p:sp>
    </p:spTree>
    <p:extLst>
      <p:ext uri="{BB962C8B-B14F-4D97-AF65-F5344CB8AC3E}">
        <p14:creationId xmlns:p14="http://schemas.microsoft.com/office/powerpoint/2010/main" val="405746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these in this order:</a:t>
            </a:r>
            <a:br>
              <a:rPr lang="en-GB" dirty="0" smtClean="0"/>
            </a:br>
            <a:r>
              <a:rPr lang="de-DE" dirty="0" smtClean="0"/>
              <a:t>1.  Wir werden in den Urlaub gehen.</a:t>
            </a:r>
            <a:br>
              <a:rPr lang="de-DE" dirty="0" smtClean="0"/>
            </a:br>
            <a:r>
              <a:rPr lang="de-DE" dirty="0" smtClean="0"/>
              <a:t>2.  Ich kann in den Urlaub gehen.</a:t>
            </a:r>
            <a:br>
              <a:rPr lang="de-DE" dirty="0" smtClean="0"/>
            </a:br>
            <a:r>
              <a:rPr lang="de-DE" dirty="0" smtClean="0"/>
              <a:t>3.  Ich werde in den Urlaub gehen.</a:t>
            </a:r>
            <a:br>
              <a:rPr lang="de-DE" dirty="0" smtClean="0"/>
            </a:br>
            <a:r>
              <a:rPr lang="de-DE" dirty="0" smtClean="0"/>
              <a:t>4.  Das Beste wird sein, in den Urlaub zu gehen.</a:t>
            </a:r>
            <a:br>
              <a:rPr lang="de-DE" dirty="0" smtClean="0"/>
            </a:br>
            <a:r>
              <a:rPr lang="de-DE" dirty="0" smtClean="0"/>
              <a:t>5.  Ich möchte in den Urlaub gehen.</a:t>
            </a:r>
            <a:br>
              <a:rPr lang="de-DE" dirty="0" smtClean="0"/>
            </a:br>
            <a:r>
              <a:rPr lang="de-DE" dirty="0" smtClean="0"/>
              <a:t>6.  Ich würde gerne in den Urlaub gehen.</a:t>
            </a:r>
            <a:br>
              <a:rPr lang="de-DE" dirty="0" smtClean="0"/>
            </a:br>
            <a:r>
              <a:rPr lang="de-DE" dirty="0" smtClean="0"/>
              <a:t>7.  Ich habe vor in den Urlaub zu gehen.</a:t>
            </a:r>
            <a:br>
              <a:rPr lang="de-DE" dirty="0" smtClean="0"/>
            </a:br>
            <a:r>
              <a:rPr lang="de-DE" dirty="0" smtClean="0"/>
              <a:t>8.  Ich hoffe, dass ich in den Urlaub gehe.</a:t>
            </a:r>
            <a:br>
              <a:rPr lang="de-DE" dirty="0" smtClean="0"/>
            </a:br>
            <a:r>
              <a:rPr lang="de-DE" dirty="0" smtClean="0"/>
              <a:t>9.  Ich muss in den Urlaub gehen.</a:t>
            </a:r>
          </a:p>
          <a:p>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pPr/>
              <a:t>4</a:t>
            </a:fld>
            <a:endParaRPr lang="fr-FR"/>
          </a:p>
        </p:txBody>
      </p:sp>
    </p:spTree>
    <p:extLst>
      <p:ext uri="{BB962C8B-B14F-4D97-AF65-F5344CB8AC3E}">
        <p14:creationId xmlns:p14="http://schemas.microsoft.com/office/powerpoint/2010/main" val="405746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Edexcel</a:t>
            </a:r>
            <a:r>
              <a:rPr lang="en-GB" sz="1200" kern="1200" dirty="0" smtClean="0">
                <a:solidFill>
                  <a:schemeClr val="tx1"/>
                </a:solidFill>
                <a:effectLst/>
                <a:latin typeface="+mn-lt"/>
                <a:ea typeface="+mn-ea"/>
                <a:cs typeface="+mn-cs"/>
              </a:rPr>
              <a:t> German Higher</a:t>
            </a:r>
            <a:r>
              <a:rPr lang="en-GB" sz="1200" kern="1200" baseline="0" dirty="0" smtClean="0">
                <a:solidFill>
                  <a:schemeClr val="tx1"/>
                </a:solidFill>
                <a:effectLst/>
                <a:latin typeface="+mn-lt"/>
                <a:ea typeface="+mn-ea"/>
                <a:cs typeface="+mn-cs"/>
              </a:rPr>
              <a:t> – P31 ex3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Lots of common words in German are adverbs (e.g. </a:t>
            </a:r>
            <a:r>
              <a:rPr lang="en-GB" sz="1200" i="1" kern="1200" dirty="0" err="1" smtClean="0">
                <a:solidFill>
                  <a:schemeClr val="tx1"/>
                </a:solidFill>
                <a:effectLst/>
                <a:latin typeface="+mn-lt"/>
                <a:ea typeface="+mn-ea"/>
                <a:cs typeface="+mn-cs"/>
              </a:rPr>
              <a:t>nach</a:t>
            </a:r>
            <a:r>
              <a:rPr lang="en-GB" sz="1200" kern="1200" dirty="0" smtClean="0">
                <a:solidFill>
                  <a:schemeClr val="tx1"/>
                </a:solidFill>
                <a:effectLst/>
                <a:latin typeface="+mn-lt"/>
                <a:ea typeface="+mn-ea"/>
                <a:cs typeface="+mn-cs"/>
              </a:rPr>
              <a:t>), prepositions (e.g</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mit</a:t>
            </a:r>
            <a:r>
              <a:rPr lang="en-GB" sz="1200" kern="1200" dirty="0" smtClean="0">
                <a:solidFill>
                  <a:schemeClr val="tx1"/>
                </a:solidFill>
                <a:effectLst/>
                <a:latin typeface="+mn-lt"/>
                <a:ea typeface="+mn-ea"/>
                <a:cs typeface="+mn-cs"/>
              </a:rPr>
              <a:t>) or conjunctions (e.g. </a:t>
            </a:r>
            <a:r>
              <a:rPr lang="en-GB" sz="1200" i="1" kern="1200" dirty="0" err="1" smtClean="0">
                <a:solidFill>
                  <a:schemeClr val="tx1"/>
                </a:solidFill>
                <a:effectLst/>
                <a:latin typeface="+mn-lt"/>
                <a:ea typeface="+mn-ea"/>
                <a:cs typeface="+mn-cs"/>
              </a:rPr>
              <a:t>weil</a:t>
            </a:r>
            <a:r>
              <a:rPr lang="en-GB" sz="1200" kern="1200" dirty="0" smtClean="0">
                <a:solidFill>
                  <a:schemeClr val="tx1"/>
                </a:solidFill>
                <a:effectLst/>
                <a:latin typeface="+mn-lt"/>
                <a:ea typeface="+mn-ea"/>
                <a:cs typeface="+mn-cs"/>
              </a:rPr>
              <a:t>).  (Only 7% are nouns).  Listening out for these small words is very important when making sense of German texts.   Also remember that you are unlikely</a:t>
            </a:r>
            <a:r>
              <a:rPr lang="en-GB" sz="1200" kern="1200" baseline="0" dirty="0" smtClean="0">
                <a:solidFill>
                  <a:schemeClr val="tx1"/>
                </a:solidFill>
                <a:effectLst/>
                <a:latin typeface="+mn-lt"/>
                <a:ea typeface="+mn-ea"/>
                <a:cs typeface="+mn-cs"/>
              </a:rPr>
              <a:t> to hear the exact same sentence as the one in this type of exercise, key words are important, but you must listen to the context also.</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Tapescript</a:t>
            </a:r>
            <a:r>
              <a:rPr lang="en-GB"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1"/>
            <a:r>
              <a:rPr lang="de-DE" sz="1200" i="1" kern="1200" dirty="0" smtClean="0">
                <a:solidFill>
                  <a:schemeClr val="tx1"/>
                </a:solidFill>
                <a:latin typeface="+mn-lt"/>
                <a:ea typeface="+mn-ea"/>
                <a:cs typeface="+mn-cs"/>
              </a:rPr>
              <a:t>Gestern bin ich alleine um 09:15 Uhr mit dem Zug nach Berlin gefahren. Es war ein sonniger Tag und zuerst habe ich einen schönen Spaziergang durch die Innenstadt gemacht. Dort habe ich viele Sehenswürdigkeiten auf einmal gesehen, wie zum Beispiel den Fernsehturm und den Checkpoint Charlie. Ich habe viele Fotos gemacht und bin in die Souvenirshops gegangen. Ich habe Andenken für meine Familie gekauft.</a:t>
            </a:r>
            <a:endParaRPr lang="fr-FR" sz="1200" i="1" kern="1200" dirty="0" smtClean="0">
              <a:solidFill>
                <a:schemeClr val="tx1"/>
              </a:solidFill>
              <a:latin typeface="+mn-lt"/>
              <a:ea typeface="+mn-ea"/>
              <a:cs typeface="+mn-cs"/>
            </a:endParaRPr>
          </a:p>
          <a:p>
            <a:pPr lvl="1"/>
            <a:r>
              <a:rPr lang="de-DE" sz="1200" i="1" kern="1200" dirty="0" smtClean="0">
                <a:solidFill>
                  <a:schemeClr val="tx1"/>
                </a:solidFill>
                <a:latin typeface="+mn-lt"/>
                <a:ea typeface="+mn-ea"/>
                <a:cs typeface="+mn-cs"/>
              </a:rPr>
              <a:t>Am Spätnachmittag habe ich meinen Cousin in der Nähe des Tiergartens getroffen. Wir haben in einer Pizzeria gegessen und dann bin ich mit ihm ins Open-Air-Konzert gegangen – das war super toll! Um Mitternacht haben wir noch einen Spaziergang durch die schöne Stadt gemacht. Die Stadt ist spektakulär, die Leute sind sehr freundlich, das Wetter war wunderschön und ich denke, ich habe mich total in diese Stadt verliebt!</a:t>
            </a:r>
            <a:endParaRPr lang="fr-FR" sz="1200"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BBD4C5-CD28-42C2-A071-68797C2C2104}"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GB" dirty="0" err="1" smtClean="0">
                <a:latin typeface="Times New Roman" pitchFamily="18" charset="0"/>
              </a:rPr>
              <a:t>Edexcel</a:t>
            </a:r>
            <a:r>
              <a:rPr lang="en-GB" dirty="0" smtClean="0">
                <a:latin typeface="Times New Roman" pitchFamily="18" charset="0"/>
              </a:rPr>
              <a:t> German – Higher</a:t>
            </a:r>
            <a:r>
              <a:rPr lang="en-GB" baseline="0" dirty="0" smtClean="0">
                <a:latin typeface="Times New Roman" pitchFamily="18" charset="0"/>
              </a:rPr>
              <a:t> – P110 ex3</a:t>
            </a:r>
            <a:endParaRPr lang="en-GB" dirty="0" smtClean="0">
              <a:latin typeface="Times New Roman" pitchFamily="18" charset="0"/>
            </a:endParaRPr>
          </a:p>
          <a:p>
            <a:endParaRPr lang="en-GB" dirty="0" smtClean="0">
              <a:latin typeface="Times New Roman" pitchFamily="18" charset="0"/>
            </a:endParaRPr>
          </a:p>
          <a:p>
            <a:r>
              <a:rPr lang="en-GB" dirty="0" smtClean="0"/>
              <a:t>Ask students to:</a:t>
            </a:r>
            <a:br>
              <a:rPr lang="en-GB" dirty="0" smtClean="0"/>
            </a:br>
            <a:r>
              <a:rPr lang="en-GB" dirty="0" smtClean="0"/>
              <a:t>1.</a:t>
            </a:r>
            <a:r>
              <a:rPr lang="en-GB" baseline="0" dirty="0" smtClean="0"/>
              <a:t>  Think about the information being asked for in each</a:t>
            </a:r>
            <a:br>
              <a:rPr lang="en-GB" baseline="0" dirty="0" smtClean="0"/>
            </a:br>
            <a:r>
              <a:rPr lang="en-GB" baseline="0" dirty="0" smtClean="0"/>
              <a:t>2.  Anticipate the answers they might hear with a partner – jot them down on the blank page opposite in German!</a:t>
            </a:r>
            <a:br>
              <a:rPr lang="en-GB" baseline="0" dirty="0" smtClean="0"/>
            </a:br>
            <a:r>
              <a:rPr lang="en-GB" baseline="0" dirty="0" smtClean="0"/>
              <a:t>3.  Ask them to think which ones are most worthwhile anticipating?  (work </a:t>
            </a:r>
            <a:r>
              <a:rPr lang="en-GB" baseline="0" dirty="0" err="1" smtClean="0"/>
              <a:t>exerience</a:t>
            </a:r>
            <a:r>
              <a:rPr lang="en-GB" baseline="0" dirty="0" smtClean="0"/>
              <a:t>, languages spoken, personal characteristics)</a:t>
            </a:r>
            <a:br>
              <a:rPr lang="en-GB" baseline="0" dirty="0" smtClean="0"/>
            </a:br>
            <a:r>
              <a:rPr lang="en-GB" baseline="0" dirty="0" smtClean="0"/>
              <a:t>4.  Which are hardest to anticipate in advance? name, hours of work, hometown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After they have had a few minutes to work on this, ask them to tell you what they have written down for each.  Highlight the usefulness of anticipating possible answers.  So the thinking here is about preparing your brain to hear possible vocabulary.</a:t>
            </a:r>
            <a:endParaRPr lang="fr-FR" dirty="0" smtClean="0"/>
          </a:p>
          <a:p>
            <a:endParaRPr lang="en-GB" baseline="0" dirty="0" smtClean="0"/>
          </a:p>
          <a:p>
            <a:endParaRPr lang="en-GB" baseline="0" dirty="0" smtClean="0"/>
          </a:p>
          <a:p>
            <a:r>
              <a:rPr lang="en-GB" baseline="0" dirty="0" smtClean="0"/>
              <a:t>Then listen to the piece.  What might a post-listening strategy be?  Check through your answers for consistency.  It’s an interview with one person.  She’s not so likely to say she loves sport and then she wants to work as an English teacher.  Have you got something appropriate for each question?  No gaps- never leave gaps.  Have you got the right number of pieces of information for each question?</a:t>
            </a:r>
            <a:endParaRPr lang="fr-FR" dirty="0" smtClean="0"/>
          </a:p>
          <a:p>
            <a:endParaRPr lang="en-GB" dirty="0" smtClean="0">
              <a:latin typeface="Times New Roman" pitchFamily="18" charset="0"/>
            </a:endParaRPr>
          </a:p>
          <a:p>
            <a:r>
              <a:rPr lang="en-GB" dirty="0" err="1" smtClean="0">
                <a:latin typeface="Times New Roman" pitchFamily="18" charset="0"/>
              </a:rPr>
              <a:t>Tapescript</a:t>
            </a:r>
            <a:endParaRPr lang="en-GB" dirty="0" smtClean="0">
              <a:latin typeface="Times New Roman" pitchFamily="18" charset="0"/>
            </a:endParaRPr>
          </a:p>
          <a:p>
            <a:r>
              <a:rPr lang="de-DE" sz="1200" kern="1200" dirty="0" smtClean="0">
                <a:solidFill>
                  <a:schemeClr val="tx1"/>
                </a:solidFill>
                <a:latin typeface="+mn-lt"/>
                <a:ea typeface="+mn-ea"/>
                <a:cs typeface="+mn-cs"/>
              </a:rPr>
              <a:t>- Guten Tag! Wie Sie schon wissen, sind wir hier in Köln ein großes und beliebtes Hotel. Sie haben sich bei uns um eine Stelle beim Empfang beworben und wir haben einige Fragen an Sie. Wir möchten Sie ein bisschen kennenlernen. OK. Können wir anfangen?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Ja.</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OK Annabel, können Sie sich bitte vorstellen?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Ich bin Annabel Carty und ich komme aus Oxford in England. Ich lerne in der Schule Deutsch und ich will meine Deutschkenntnisse verbessern. Aber ich will auch Berufserfahrungen in einem guten Hotel sammeln. Ich weiß, dass Ihr Hotel einen guten Ruf hat und ich habe mich sofort beworben.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Danke, Annabel. Sie können bestimmt Englisch, und Sie sprechen gut Deutsch.</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Danke sehr.</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Warum bewerben Sie sich um diese Stelle?</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Ich will meine Deutschkenntnisse verbessern, und ich habe in England bereits Erfahrungen als Empfangsmitarbeiterin und Rezeptionistin gesammelt. Ich war auch schon in Köln und die Umgebung hier hat mir sehr gefallen. Man kann hier viel machen und hat viele Unternehmungsmöglichkeiten.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Und was für eine Person sind Sie?</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Ich bin sehr fleißig und zuverlässig. Ich komme gut mit anderen aus – ich bin immer guter Laune und freundlich. Ich arbeite gern in einem Team, aber ich kann auch alleine arbeiten. Ich bin selbstständig und hilfsbereit. </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Danke. Sie haben bereits Arbeitserfahrungen am Empfang und haben als Rezeptionistin gearbeitet? </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Ja. Ich hatte einen Teilzeitjob in einem Hotel – ich habe als Rezeptionistin gearbeitet. Aber ich habe auch mit Kunden in einem Geschäft gearbeitet. Für mein Arbeitspraktikum habe ich in einem Geschäft gearbeitet, wo ich an der Kasse war und Kunden bedient habe. Das hat mir gefallen. Ich mag mit Leuten arbeiten.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Und haben Sie Fragen an uns, Annabel?</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Ja. Wann sind die Arbeitszeiten?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Das hängt davon ab. Die Mitarbeiter beim Empfang sind bei uns Schichtarbeiter. Haben Sie noch eine Frage?</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Nein. Vielen Dank für die Chance, dass ich mich bei Ihnen vorstellen durfte und meine Fähigkeiten beschreiben konnte.</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Danke. Und wir werden Sie später anrufen und Ihnen mitteilen, ob Sie den Job bekommen haben.</a:t>
            </a:r>
            <a:endParaRPr lang="fr-FR" sz="1200" kern="1200" dirty="0" smtClean="0">
              <a:solidFill>
                <a:schemeClr val="tx1"/>
              </a:solidFill>
              <a:latin typeface="+mn-lt"/>
              <a:ea typeface="+mn-ea"/>
              <a:cs typeface="+mn-cs"/>
            </a:endParaRPr>
          </a:p>
          <a:p>
            <a:endParaRPr lang="en-GB" dirty="0" smtClean="0">
              <a:latin typeface="Times New Roman" pitchFamily="18" charset="0"/>
            </a:endParaRPr>
          </a:p>
        </p:txBody>
      </p:sp>
      <p:sp>
        <p:nvSpPr>
          <p:cNvPr id="15364" name="Slide Number Placeholder 3"/>
          <p:cNvSpPr>
            <a:spLocks noGrp="1"/>
          </p:cNvSpPr>
          <p:nvPr>
            <p:ph type="sldNum" sz="quarter" idx="5"/>
          </p:nvPr>
        </p:nvSpPr>
        <p:spPr>
          <a:noFill/>
        </p:spPr>
        <p:txBody>
          <a:bodyPr/>
          <a:lstStyle/>
          <a:p>
            <a:fld id="{24664DE4-674A-4924-B4FC-246BABBB1E0C}"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 – 1. explain to students</a:t>
            </a:r>
            <a:r>
              <a:rPr lang="en-GB" baseline="0" dirty="0" smtClean="0"/>
              <a:t> that they are going to hear an interview about Lilli’s music preferences.  They must firstly listen and write the order of the 5 questions asked.  2.  listen again and try to write the questions</a:t>
            </a:r>
            <a:br>
              <a:rPr lang="en-GB" baseline="0" dirty="0" smtClean="0"/>
            </a:br>
            <a:r>
              <a:rPr lang="en-GB" baseline="0" dirty="0" err="1" smtClean="0"/>
              <a:t>Edexcel</a:t>
            </a:r>
            <a:r>
              <a:rPr lang="en-GB" baseline="0" dirty="0" smtClean="0"/>
              <a:t> German Higher </a:t>
            </a:r>
            <a:r>
              <a:rPr lang="de-DE" sz="1200" b="1" kern="1200" dirty="0" smtClean="0">
                <a:solidFill>
                  <a:schemeClr val="tx1"/>
                </a:solidFill>
                <a:latin typeface="+mn-lt"/>
                <a:ea typeface="+mn-ea"/>
                <a:cs typeface="+mn-cs"/>
              </a:rPr>
              <a:t>Audio transcript</a:t>
            </a:r>
            <a:endParaRPr lang="fr-FR" sz="1200" b="1"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Ex. 2, page 10</a:t>
            </a:r>
            <a:endParaRPr lang="fr-FR" sz="1200" b="1"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He, Lilli, was für Musik hörst du gern?</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Meine Lieblingsgruppen sind </a:t>
            </a:r>
            <a:r>
              <a:rPr lang="de-DE" sz="1200" i="1" kern="1200" dirty="0" smtClean="0">
                <a:solidFill>
                  <a:schemeClr val="tx1"/>
                </a:solidFill>
                <a:latin typeface="+mn-lt"/>
                <a:ea typeface="+mn-ea"/>
                <a:cs typeface="+mn-cs"/>
              </a:rPr>
              <a:t>Black Sabbath</a:t>
            </a:r>
            <a:r>
              <a:rPr lang="de-DE" sz="1200" kern="1200" dirty="0" smtClean="0">
                <a:solidFill>
                  <a:schemeClr val="tx1"/>
                </a:solidFill>
                <a:latin typeface="+mn-lt"/>
                <a:ea typeface="+mn-ea"/>
                <a:cs typeface="+mn-cs"/>
              </a:rPr>
              <a:t> und </a:t>
            </a:r>
            <a:r>
              <a:rPr lang="de-DE" sz="1200" i="1" kern="1200" dirty="0" smtClean="0">
                <a:solidFill>
                  <a:schemeClr val="tx1"/>
                </a:solidFill>
                <a:latin typeface="+mn-lt"/>
                <a:ea typeface="+mn-ea"/>
                <a:cs typeface="+mn-cs"/>
              </a:rPr>
              <a:t>Led Zeppelin</a:t>
            </a:r>
            <a:r>
              <a:rPr lang="de-DE" sz="1200" kern="1200" dirty="0" smtClean="0">
                <a:solidFill>
                  <a:schemeClr val="tx1"/>
                </a:solidFill>
                <a:latin typeface="+mn-lt"/>
                <a:ea typeface="+mn-ea"/>
                <a:cs typeface="+mn-cs"/>
              </a:rPr>
              <a:t>. Ich liebe Heavymetal-Musik. Das ist eine Art Rockmusik. Ich habe ganz lange Haare und ich kann einfach headbangen. Na ja – ich finde Heavymetal-Musik toll. </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Und warum hörst du Rockmusik und nicht zum Beispiel Popmusik?</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Heavymetal-Musik ist sehr rhythmisch und dynamisch. Popmusik finde ich oft langsam und melancholisch. Rockmusik hat aber einen guten Beat. Musik macht aggressiv und ich kann viel Energie beim Crowdsurfing einsetzen oder wenn ich im Moshpit tanze. </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Wie kaufst du Musik?</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Ich lade nur selten Musik vom Internet herunter. Meistens teile ich Musik über Bluetooth mit Freunden. Auf dem Handy habe ich eine ganze Menge Lieder. </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Wann hörst du Musik?</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Fast immer. Ich höre abends, morgens und am Wochenende Musik.</a:t>
            </a:r>
            <a:endParaRPr lang="fr-FR"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r>
              <a:rPr lang="de-DE" sz="1200" kern="1200" dirty="0" smtClean="0">
                <a:solidFill>
                  <a:schemeClr val="tx1"/>
                </a:solidFill>
                <a:latin typeface="+mn-lt"/>
                <a:ea typeface="+mn-ea"/>
                <a:cs typeface="+mn-cs"/>
              </a:rPr>
              <a:t>Wo hörst du Musik?</a:t>
            </a:r>
            <a:endParaRPr lang="fr-FR"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Oft bei Freunden, aber auch im Park oder auf Konzerten. Auf Partys hören wir auch Musik und wir spielen alle zusammen Luftgitarre. </a:t>
            </a:r>
            <a:r>
              <a:rPr lang="en-US" sz="1200" kern="1200" dirty="0" err="1" smtClean="0">
                <a:solidFill>
                  <a:schemeClr val="tx1"/>
                </a:solidFill>
                <a:latin typeface="+mn-lt"/>
                <a:ea typeface="+mn-ea"/>
                <a:cs typeface="+mn-cs"/>
              </a:rPr>
              <a:t>Klasse</a:t>
            </a:r>
            <a:r>
              <a:rPr lang="en-US" sz="1200" kern="1200" dirty="0" smtClean="0">
                <a:solidFill>
                  <a:schemeClr val="tx1"/>
                </a:solidFill>
                <a:latin typeface="+mn-lt"/>
                <a:ea typeface="+mn-ea"/>
                <a:cs typeface="+mn-cs"/>
              </a:rPr>
              <a:t>!</a:t>
            </a:r>
            <a:endParaRPr lang="fr-FR"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2D0FD9-ABD2-4B68-8F77-0D18082AB1A9}" type="slidenum">
              <a:rPr lang="fr-FR" smtClean="0"/>
              <a:pPr/>
              <a:t>7</a:t>
            </a:fld>
            <a:endParaRPr lang="fr-FR"/>
          </a:p>
        </p:txBody>
      </p:sp>
    </p:spTree>
    <p:extLst>
      <p:ext uri="{BB962C8B-B14F-4D97-AF65-F5344CB8AC3E}">
        <p14:creationId xmlns:p14="http://schemas.microsoft.com/office/powerpoint/2010/main" val="128076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our final session, we are going to focus on the other important</a:t>
            </a:r>
            <a:r>
              <a:rPr lang="en-GB" baseline="0" dirty="0" smtClean="0"/>
              <a:t> skill we identified this morning as having a role in our ability to speak, or converse.  We have to understand what we are hearing.  The skill of listening is therefore important in 50% of your GCSE grade.  It is obviously vital for the listening exam (worth 20%) but also for the speaking (30%).</a:t>
            </a:r>
            <a:br>
              <a:rPr lang="en-GB" baseline="0" dirty="0" smtClean="0"/>
            </a:br>
            <a:r>
              <a:rPr lang="en-GB" baseline="0" dirty="0" smtClean="0"/>
              <a:t/>
            </a:r>
            <a:br>
              <a:rPr lang="en-GB" baseline="0" dirty="0" smtClean="0"/>
            </a:br>
            <a:endParaRPr lang="fr-FR" dirty="0"/>
          </a:p>
        </p:txBody>
      </p:sp>
      <p:sp>
        <p:nvSpPr>
          <p:cNvPr id="4" name="Slide Number Placeholder 3"/>
          <p:cNvSpPr>
            <a:spLocks noGrp="1"/>
          </p:cNvSpPr>
          <p:nvPr>
            <p:ph type="sldNum" sz="quarter" idx="10"/>
          </p:nvPr>
        </p:nvSpPr>
        <p:spPr/>
        <p:txBody>
          <a:bodyPr/>
          <a:lstStyle/>
          <a:p>
            <a:fld id="{29B6A9CD-B34F-42C7-8B4C-6F9722CF4B56}" type="slidenum">
              <a:rPr lang="fr-FR" smtClean="0"/>
              <a:pPr/>
              <a:t>8</a:t>
            </a:fld>
            <a:endParaRPr lang="fr-FR"/>
          </a:p>
        </p:txBody>
      </p:sp>
    </p:spTree>
    <p:extLst>
      <p:ext uri="{BB962C8B-B14F-4D97-AF65-F5344CB8AC3E}">
        <p14:creationId xmlns:p14="http://schemas.microsoft.com/office/powerpoint/2010/main" val="38795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213308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214766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190091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272937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329563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298271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42378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32065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3324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158051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B01E1-D45D-41B6-8190-5416F1D274A2}" type="datetimeFigureOut">
              <a:rPr lang="fr-FR" smtClean="0"/>
              <a:pPr/>
              <a:t>17/01/2013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pPr/>
              <a:t>‹#›</a:t>
            </a:fld>
            <a:endParaRPr lang="fr-FR"/>
          </a:p>
        </p:txBody>
      </p:sp>
    </p:spTree>
    <p:extLst>
      <p:ext uri="{BB962C8B-B14F-4D97-AF65-F5344CB8AC3E}">
        <p14:creationId xmlns:p14="http://schemas.microsoft.com/office/powerpoint/2010/main" val="31305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01E1-D45D-41B6-8190-5416F1D274A2}" type="datetimeFigureOut">
              <a:rPr lang="fr-FR" smtClean="0"/>
              <a:pPr/>
              <a:t>17/01/2013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73722-53F5-4E11-96CA-5C803E71AB56}" type="slidenum">
              <a:rPr lang="fr-FR" smtClean="0"/>
              <a:pPr/>
              <a:t>‹#›</a:t>
            </a:fld>
            <a:endParaRPr lang="fr-FR"/>
          </a:p>
        </p:txBody>
      </p:sp>
    </p:spTree>
    <p:extLst>
      <p:ext uri="{BB962C8B-B14F-4D97-AF65-F5344CB8AC3E}">
        <p14:creationId xmlns:p14="http://schemas.microsoft.com/office/powerpoint/2010/main" val="101922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file:///C:\Documents%20and%20Settings\jd\My%20Documents\KS4\gcse\activeteach\german\german%20higher\059rc02u03h03.mp3" TargetMode="Externa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4.png"/><Relationship Id="rId2" Type="http://schemas.microsoft.com/office/2007/relationships/media" Target="../media/media2.mp3"/><Relationship Id="rId1" Type="http://schemas.openxmlformats.org/officeDocument/2006/relationships/audio" Target="file:///C:\Documents%20and%20Settings\jd\My%20Documents\KS4\gcse\activeteach\german\german%20higher\231rc06u04h03.mp3" TargetMode="Externa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4.png"/><Relationship Id="rId2" Type="http://schemas.microsoft.com/office/2007/relationships/media" Target="../media/media3.mp3"/><Relationship Id="rId1" Type="http://schemas.openxmlformats.org/officeDocument/2006/relationships/audio" Target="file:///C:\Documents%20and%20Settings\jd\My%20Documents\admin%20docs\PM\jzd\Y10%20speaking%20day%20DfE\Jane\german%20speaking%20day\german%20speaking%20day\ex%204.mp3" TargetMode="Externa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t>Get the best grade you can in GCSE German speaking</a:t>
            </a:r>
            <a:endParaRPr lang="fr-FR" b="1" dirty="0"/>
          </a:p>
        </p:txBody>
      </p:sp>
      <p:sp>
        <p:nvSpPr>
          <p:cNvPr id="3" name="Subtitle 2"/>
          <p:cNvSpPr>
            <a:spLocks noGrp="1"/>
          </p:cNvSpPr>
          <p:nvPr>
            <p:ph type="subTitle" idx="1"/>
          </p:nvPr>
        </p:nvSpPr>
        <p:spPr>
          <a:xfrm>
            <a:off x="1371600" y="2590056"/>
            <a:ext cx="6400800" cy="1752600"/>
          </a:xfrm>
        </p:spPr>
        <p:txBody>
          <a:bodyPr/>
          <a:lstStyle/>
          <a:p>
            <a:r>
              <a:rPr lang="en-GB" dirty="0" smtClean="0"/>
              <a:t>Session 4</a:t>
            </a:r>
            <a:br>
              <a:rPr lang="en-GB" dirty="0" smtClean="0"/>
            </a:br>
            <a:r>
              <a:rPr lang="en-GB" dirty="0" smtClean="0"/>
              <a:t>The importance of listening </a:t>
            </a:r>
            <a:endParaRPr lang="fr-FR" dirty="0"/>
          </a:p>
        </p:txBody>
      </p:sp>
      <p:pic>
        <p:nvPicPr>
          <p:cNvPr id="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933056"/>
            <a:ext cx="241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414445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73E3B"/>
          </a:solidFill>
          <a:effectLst>
            <a:outerShdw blurRad="50800" dist="38100" dir="2700000" algn="tl" rotWithShape="0">
              <a:prstClr val="black">
                <a:alpha val="40000"/>
              </a:prstClr>
            </a:outerShdw>
          </a:effectLst>
        </p:spPr>
        <p:txBody>
          <a:bodyPr>
            <a:noAutofit/>
          </a:bodyPr>
          <a:lstStyle/>
          <a:p>
            <a:r>
              <a:rPr lang="en-GB" sz="7200" b="1" dirty="0" smtClean="0">
                <a:solidFill>
                  <a:schemeClr val="bg1">
                    <a:lumMod val="95000"/>
                  </a:schemeClr>
                </a:solidFill>
                <a:latin typeface="Segoe Print" pitchFamily="2" charset="0"/>
              </a:rPr>
              <a:t>Listening</a:t>
            </a:r>
            <a:endParaRPr lang="fr-FR" sz="7200" b="1" dirty="0">
              <a:solidFill>
                <a:schemeClr val="bg1">
                  <a:lumMod val="95000"/>
                </a:schemeClr>
              </a:solidFill>
              <a:latin typeface="Segoe Print" pitchFamily="2" charset="0"/>
            </a:endParaRPr>
          </a:p>
        </p:txBody>
      </p:sp>
      <p:sp>
        <p:nvSpPr>
          <p:cNvPr id="3" name="Content Placeholder 2"/>
          <p:cNvSpPr>
            <a:spLocks noGrp="1"/>
          </p:cNvSpPr>
          <p:nvPr>
            <p:ph idx="1"/>
          </p:nvPr>
        </p:nvSpPr>
        <p:spPr/>
        <p:txBody>
          <a:bodyPr/>
          <a:lstStyle/>
          <a:p>
            <a:pPr marL="0" indent="0">
              <a:buNone/>
            </a:pPr>
            <a:endParaRPr lang="fr-FR" dirty="0"/>
          </a:p>
          <a:p>
            <a:pPr lvl="0"/>
            <a:r>
              <a:rPr lang="en-GB" sz="3600" dirty="0"/>
              <a:t>Pre-listening strategies </a:t>
            </a:r>
            <a:r>
              <a:rPr lang="en-GB" sz="3600" dirty="0" smtClean="0"/>
              <a:t/>
            </a:r>
            <a:br>
              <a:rPr lang="en-GB" sz="3600" dirty="0" smtClean="0"/>
            </a:br>
            <a:endParaRPr lang="fr-FR" sz="3600" dirty="0"/>
          </a:p>
          <a:p>
            <a:pPr lvl="0"/>
            <a:r>
              <a:rPr lang="en-GB" sz="3600" dirty="0" smtClean="0"/>
              <a:t>Tips </a:t>
            </a:r>
            <a:r>
              <a:rPr lang="en-GB" sz="3600" dirty="0"/>
              <a:t>for successful </a:t>
            </a:r>
            <a:r>
              <a:rPr lang="en-GB" sz="3600" dirty="0" smtClean="0"/>
              <a:t>listening</a:t>
            </a:r>
            <a:br>
              <a:rPr lang="en-GB" sz="3600" dirty="0" smtClean="0"/>
            </a:br>
            <a:endParaRPr lang="en-GB" sz="3600" dirty="0" smtClean="0"/>
          </a:p>
          <a:p>
            <a:pPr marL="0" lvl="0" indent="0">
              <a:buNone/>
            </a:pPr>
            <a:endParaRPr lang="fr-FR" dirty="0"/>
          </a:p>
          <a:p>
            <a:endParaRPr lang="fr-FR" dirty="0"/>
          </a:p>
        </p:txBody>
      </p:sp>
    </p:spTree>
    <p:extLst>
      <p:ext uri="{BB962C8B-B14F-4D97-AF65-F5344CB8AC3E}">
        <p14:creationId xmlns:p14="http://schemas.microsoft.com/office/powerpoint/2010/main" val="284818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50507"/>
              </p:ext>
            </p:extLst>
          </p:nvPr>
        </p:nvGraphicFramePr>
        <p:xfrm>
          <a:off x="323528" y="1268760"/>
          <a:ext cx="5688632" cy="4937933"/>
        </p:xfrm>
        <a:graphic>
          <a:graphicData uri="http://schemas.openxmlformats.org/drawingml/2006/table">
            <a:tbl>
              <a:tblPr firstRow="1" bandRow="1">
                <a:tableStyleId>{5940675A-B579-460E-94D1-54222C63F5DA}</a:tableStyleId>
              </a:tblPr>
              <a:tblGrid>
                <a:gridCol w="4815840"/>
                <a:gridCol w="872792"/>
              </a:tblGrid>
              <a:tr h="522539">
                <a:tc>
                  <a:txBody>
                    <a:bodyPr/>
                    <a:lstStyle/>
                    <a:p>
                      <a:r>
                        <a:rPr lang="en-GB" sz="2400" dirty="0" smtClean="0"/>
                        <a:t>A  I want to go on</a:t>
                      </a:r>
                      <a:r>
                        <a:rPr lang="en-GB" sz="2400" baseline="0" dirty="0" smtClean="0"/>
                        <a:t> holiday</a:t>
                      </a:r>
                      <a:r>
                        <a:rPr lang="en-GB" sz="2400" dirty="0" smtClean="0"/>
                        <a:t>.</a:t>
                      </a:r>
                      <a:endParaRPr lang="fr-FR" sz="2400" dirty="0"/>
                    </a:p>
                  </a:txBody>
                  <a:tcPr anchor="ctr"/>
                </a:tc>
                <a:tc>
                  <a:txBody>
                    <a:bodyPr/>
                    <a:lstStyle/>
                    <a:p>
                      <a:pPr algn="ctr"/>
                      <a:endParaRPr lang="fr-FR"/>
                    </a:p>
                  </a:txBody>
                  <a:tcPr anchor="ctr"/>
                </a:tc>
              </a:tr>
              <a:tr h="522539">
                <a:tc>
                  <a:txBody>
                    <a:bodyPr/>
                    <a:lstStyle/>
                    <a:p>
                      <a:r>
                        <a:rPr lang="en-GB" sz="2400" dirty="0" smtClean="0"/>
                        <a:t>B  I hope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C  I can go on holiday.</a:t>
                      </a:r>
                      <a:endParaRPr lang="fr-FR" sz="2400" dirty="0"/>
                    </a:p>
                  </a:txBody>
                  <a:tcPr anchor="ctr"/>
                </a:tc>
                <a:tc>
                  <a:txBody>
                    <a:bodyPr/>
                    <a:lstStyle/>
                    <a:p>
                      <a:pPr algn="ctr"/>
                      <a:endParaRPr lang="fr-FR"/>
                    </a:p>
                  </a:txBody>
                  <a:tcPr anchor="ctr"/>
                </a:tc>
              </a:tr>
              <a:tr h="522539">
                <a:tc>
                  <a:txBody>
                    <a:bodyPr/>
                    <a:lstStyle/>
                    <a:p>
                      <a:r>
                        <a:rPr lang="en-GB" sz="2400" dirty="0" smtClean="0"/>
                        <a:t>D  I have to go on</a:t>
                      </a:r>
                      <a:r>
                        <a:rPr lang="en-GB" sz="2400" baseline="0" dirty="0" smtClean="0"/>
                        <a:t> holiday.</a:t>
                      </a:r>
                      <a:endParaRPr lang="fr-FR" sz="2400" dirty="0"/>
                    </a:p>
                  </a:txBody>
                  <a:tcPr anchor="ctr"/>
                </a:tc>
                <a:tc>
                  <a:txBody>
                    <a:bodyPr/>
                    <a:lstStyle/>
                    <a:p>
                      <a:pPr algn="ctr"/>
                      <a:endParaRPr lang="fr-FR"/>
                    </a:p>
                  </a:txBody>
                  <a:tcPr anchor="ctr"/>
                </a:tc>
              </a:tr>
              <a:tr h="522539">
                <a:tc>
                  <a:txBody>
                    <a:bodyPr/>
                    <a:lstStyle/>
                    <a:p>
                      <a:r>
                        <a:rPr lang="en-GB" sz="2400" dirty="0" smtClean="0"/>
                        <a:t>E  I’m going to go on holiday.</a:t>
                      </a:r>
                      <a:endParaRPr lang="fr-FR" sz="2400" dirty="0"/>
                    </a:p>
                  </a:txBody>
                  <a:tcPr anchor="ctr"/>
                </a:tc>
                <a:tc>
                  <a:txBody>
                    <a:bodyPr/>
                    <a:lstStyle/>
                    <a:p>
                      <a:pPr algn="ctr"/>
                      <a:endParaRPr lang="fr-FR"/>
                    </a:p>
                  </a:txBody>
                  <a:tcPr anchor="ctr"/>
                </a:tc>
              </a:tr>
              <a:tr h="411641">
                <a:tc>
                  <a:txBody>
                    <a:bodyPr/>
                    <a:lstStyle/>
                    <a:p>
                      <a:r>
                        <a:rPr lang="en-GB" sz="2400" dirty="0" smtClean="0"/>
                        <a:t>F  We’re going to go on</a:t>
                      </a:r>
                      <a:r>
                        <a:rPr lang="en-GB" sz="2400" baseline="0" dirty="0" smtClean="0"/>
                        <a:t> holiday.</a:t>
                      </a:r>
                      <a:endParaRPr lang="fr-FR" sz="2400" dirty="0"/>
                    </a:p>
                  </a:txBody>
                  <a:tcPr anchor="ctr"/>
                </a:tc>
                <a:tc>
                  <a:txBody>
                    <a:bodyPr/>
                    <a:lstStyle/>
                    <a:p>
                      <a:pPr algn="ctr"/>
                      <a:r>
                        <a:rPr lang="en-GB" sz="2400" b="1" dirty="0" smtClean="0">
                          <a:solidFill>
                            <a:srgbClr val="0070C0"/>
                          </a:solidFill>
                        </a:rPr>
                        <a:t>1</a:t>
                      </a:r>
                      <a:endParaRPr lang="fr-FR" sz="2400" b="1" dirty="0">
                        <a:solidFill>
                          <a:srgbClr val="0070C0"/>
                        </a:solidFill>
                      </a:endParaRPr>
                    </a:p>
                  </a:txBody>
                  <a:tcPr anchor="ctr"/>
                </a:tc>
              </a:tr>
              <a:tr h="522539">
                <a:tc>
                  <a:txBody>
                    <a:bodyPr/>
                    <a:lstStyle/>
                    <a:p>
                      <a:r>
                        <a:rPr lang="en-GB" sz="2400" dirty="0" smtClean="0"/>
                        <a:t>G </a:t>
                      </a:r>
                      <a:r>
                        <a:rPr lang="en-GB" sz="2400" baseline="0" dirty="0" smtClean="0"/>
                        <a:t> I would like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H  The best</a:t>
                      </a:r>
                      <a:r>
                        <a:rPr lang="en-GB" sz="2400" baseline="0" dirty="0" smtClean="0"/>
                        <a:t> thing will be to go on holiday.</a:t>
                      </a:r>
                      <a:endParaRPr lang="fr-FR" sz="2400" dirty="0"/>
                    </a:p>
                  </a:txBody>
                  <a:tcPr anchor="ctr"/>
                </a:tc>
                <a:tc>
                  <a:txBody>
                    <a:bodyPr/>
                    <a:lstStyle/>
                    <a:p>
                      <a:pPr algn="ctr"/>
                      <a:endParaRPr lang="fr-FR" dirty="0"/>
                    </a:p>
                  </a:txBody>
                  <a:tcPr anchor="ctr"/>
                </a:tc>
              </a:tr>
              <a:tr h="522539">
                <a:tc>
                  <a:txBody>
                    <a:bodyPr/>
                    <a:lstStyle/>
                    <a:p>
                      <a:r>
                        <a:rPr lang="en-GB" sz="2400" dirty="0" smtClean="0"/>
                        <a:t>I  I’m intending</a:t>
                      </a:r>
                      <a:r>
                        <a:rPr lang="en-GB" sz="2400" baseline="0" dirty="0" smtClean="0"/>
                        <a:t> to go on holiday.</a:t>
                      </a:r>
                      <a:endParaRPr lang="fr-FR" sz="2400" dirty="0"/>
                    </a:p>
                  </a:txBody>
                  <a:tcPr anchor="ctr"/>
                </a:tc>
                <a:tc>
                  <a:txBody>
                    <a:bodyPr/>
                    <a:lstStyle/>
                    <a:p>
                      <a:pPr algn="ctr"/>
                      <a:endParaRPr lang="fr-FR" dirty="0"/>
                    </a:p>
                  </a:txBody>
                  <a:tcPr anchor="ctr"/>
                </a:tc>
              </a:tr>
            </a:tbl>
          </a:graphicData>
        </a:graphic>
      </p:graphicFrame>
      <p:sp>
        <p:nvSpPr>
          <p:cNvPr id="3" name="TextBox 2"/>
          <p:cNvSpPr txBox="1"/>
          <p:nvPr/>
        </p:nvSpPr>
        <p:spPr>
          <a:xfrm>
            <a:off x="251520" y="476672"/>
            <a:ext cx="7056784" cy="769441"/>
          </a:xfrm>
          <a:prstGeom prst="rect">
            <a:avLst/>
          </a:prstGeom>
          <a:noFill/>
        </p:spPr>
        <p:txBody>
          <a:bodyPr wrap="square" rtlCol="0">
            <a:spAutoFit/>
          </a:bodyPr>
          <a:lstStyle/>
          <a:p>
            <a:r>
              <a:rPr lang="en-GB" sz="4400" b="1" dirty="0" smtClean="0"/>
              <a:t>1</a:t>
            </a:r>
            <a:r>
              <a:rPr lang="en-GB" sz="2400" b="1" dirty="0" smtClean="0"/>
              <a:t>  </a:t>
            </a:r>
            <a:r>
              <a:rPr lang="en-GB" sz="2400" b="1" dirty="0" err="1" smtClean="0"/>
              <a:t>H</a:t>
            </a:r>
            <a:r>
              <a:rPr lang="en-GB" sz="2400" b="1" dirty="0" err="1" smtClean="0">
                <a:latin typeface="Calibri"/>
              </a:rPr>
              <a:t>ör</a:t>
            </a:r>
            <a:r>
              <a:rPr lang="en-GB" sz="2400" b="1" dirty="0" smtClean="0">
                <a:latin typeface="Calibri"/>
              </a:rPr>
              <a:t> </a:t>
            </a:r>
            <a:r>
              <a:rPr lang="en-GB" sz="2400" b="1" dirty="0" err="1" smtClean="0">
                <a:latin typeface="Calibri"/>
              </a:rPr>
              <a:t>zu</a:t>
            </a:r>
            <a:r>
              <a:rPr lang="en-GB" sz="2400" b="1" dirty="0" smtClean="0">
                <a:latin typeface="Calibri"/>
              </a:rPr>
              <a:t>.  Was </a:t>
            </a:r>
            <a:r>
              <a:rPr lang="en-GB" sz="2400" b="1" dirty="0" err="1" smtClean="0">
                <a:latin typeface="Calibri"/>
              </a:rPr>
              <a:t>ist</a:t>
            </a:r>
            <a:r>
              <a:rPr lang="en-GB" sz="2400" b="1" dirty="0" smtClean="0">
                <a:latin typeface="Calibri"/>
              </a:rPr>
              <a:t> die </a:t>
            </a:r>
            <a:r>
              <a:rPr lang="en-GB" sz="2400" b="1" dirty="0" err="1" smtClean="0">
                <a:latin typeface="Calibri"/>
              </a:rPr>
              <a:t>richtige</a:t>
            </a:r>
            <a:r>
              <a:rPr lang="en-GB" sz="2400" b="1" dirty="0" smtClean="0">
                <a:latin typeface="Calibri"/>
              </a:rPr>
              <a:t> </a:t>
            </a:r>
            <a:r>
              <a:rPr lang="en-GB" sz="2400" b="1" dirty="0" err="1" smtClean="0">
                <a:latin typeface="Calibri"/>
              </a:rPr>
              <a:t>Reihenfolge</a:t>
            </a:r>
            <a:r>
              <a:rPr lang="en-GB" sz="2400" b="1" dirty="0" smtClean="0">
                <a:latin typeface="Calibri"/>
              </a:rPr>
              <a:t>? </a:t>
            </a:r>
            <a:r>
              <a:rPr lang="en-GB" sz="2400" b="1" dirty="0" smtClean="0"/>
              <a:t>(1-9)</a:t>
            </a:r>
            <a:endParaRPr lang="fr-FR" sz="2400" b="1" dirty="0"/>
          </a:p>
        </p:txBody>
      </p:sp>
      <p:sp>
        <p:nvSpPr>
          <p:cNvPr id="5" name="TextBox 4"/>
          <p:cNvSpPr txBox="1"/>
          <p:nvPr/>
        </p:nvSpPr>
        <p:spPr>
          <a:xfrm>
            <a:off x="6372200" y="1556792"/>
            <a:ext cx="2628601" cy="3785652"/>
          </a:xfrm>
          <a:prstGeom prst="rect">
            <a:avLst/>
          </a:prstGeom>
          <a:noFill/>
        </p:spPr>
        <p:txBody>
          <a:bodyPr wrap="square" rtlCol="0">
            <a:spAutoFit/>
          </a:bodyPr>
          <a:lstStyle/>
          <a:p>
            <a:r>
              <a:rPr lang="en-GB" sz="2400" b="1" dirty="0" smtClean="0">
                <a:latin typeface="Segoe Print" pitchFamily="2" charset="0"/>
              </a:rPr>
              <a:t>Strategy 1</a:t>
            </a:r>
            <a:r>
              <a:rPr lang="en-GB" sz="2400" dirty="0" smtClean="0"/>
              <a:t/>
            </a:r>
            <a:br>
              <a:rPr lang="en-GB" sz="2400" dirty="0" smtClean="0"/>
            </a:br>
            <a:r>
              <a:rPr lang="en-GB" sz="2400" dirty="0" smtClean="0"/>
              <a:t>Use </a:t>
            </a:r>
            <a:r>
              <a:rPr lang="en-GB" sz="2400" b="1" dirty="0" smtClean="0">
                <a:latin typeface="Segoe Print" pitchFamily="2" charset="0"/>
              </a:rPr>
              <a:t>PREDICTION</a:t>
            </a:r>
            <a:r>
              <a:rPr lang="en-GB" sz="2400" dirty="0" smtClean="0"/>
              <a:t> as a pre-listening strategy.  Highlight the words that change and anticipate the German you will hear for each.</a:t>
            </a:r>
            <a:endParaRPr lang="fr-FR" sz="2400" dirty="0"/>
          </a:p>
        </p:txBody>
      </p:sp>
    </p:spTree>
    <p:extLst>
      <p:ext uri="{BB962C8B-B14F-4D97-AF65-F5344CB8AC3E}">
        <p14:creationId xmlns:p14="http://schemas.microsoft.com/office/powerpoint/2010/main" val="2471125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460784"/>
              </p:ext>
            </p:extLst>
          </p:nvPr>
        </p:nvGraphicFramePr>
        <p:xfrm>
          <a:off x="323528" y="1268760"/>
          <a:ext cx="5688632" cy="4937933"/>
        </p:xfrm>
        <a:graphic>
          <a:graphicData uri="http://schemas.openxmlformats.org/drawingml/2006/table">
            <a:tbl>
              <a:tblPr firstRow="1" bandRow="1">
                <a:tableStyleId>{5940675A-B579-460E-94D1-54222C63F5DA}</a:tableStyleId>
              </a:tblPr>
              <a:tblGrid>
                <a:gridCol w="4815840"/>
                <a:gridCol w="872792"/>
              </a:tblGrid>
              <a:tr h="522539">
                <a:tc>
                  <a:txBody>
                    <a:bodyPr/>
                    <a:lstStyle/>
                    <a:p>
                      <a:r>
                        <a:rPr lang="en-GB" sz="2400" dirty="0" smtClean="0"/>
                        <a:t>A  I want to go on</a:t>
                      </a:r>
                      <a:r>
                        <a:rPr lang="en-GB" sz="2400" baseline="0" dirty="0" smtClean="0"/>
                        <a:t> holiday</a:t>
                      </a:r>
                      <a:r>
                        <a:rPr lang="en-GB" sz="2400" dirty="0" smtClean="0"/>
                        <a:t>.</a:t>
                      </a:r>
                      <a:endParaRPr lang="fr-FR" sz="2400" dirty="0"/>
                    </a:p>
                  </a:txBody>
                  <a:tcPr anchor="ctr"/>
                </a:tc>
                <a:tc>
                  <a:txBody>
                    <a:bodyPr/>
                    <a:lstStyle/>
                    <a:p>
                      <a:pPr algn="ctr"/>
                      <a:endParaRPr lang="fr-FR"/>
                    </a:p>
                  </a:txBody>
                  <a:tcPr anchor="ctr"/>
                </a:tc>
              </a:tr>
              <a:tr h="522539">
                <a:tc>
                  <a:txBody>
                    <a:bodyPr/>
                    <a:lstStyle/>
                    <a:p>
                      <a:r>
                        <a:rPr lang="en-GB" sz="2400" dirty="0" smtClean="0"/>
                        <a:t>B  I hope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C  I can go on holiday.</a:t>
                      </a:r>
                      <a:endParaRPr lang="fr-FR" sz="2400" dirty="0"/>
                    </a:p>
                  </a:txBody>
                  <a:tcPr anchor="ctr"/>
                </a:tc>
                <a:tc>
                  <a:txBody>
                    <a:bodyPr/>
                    <a:lstStyle/>
                    <a:p>
                      <a:pPr algn="ctr"/>
                      <a:endParaRPr lang="fr-FR"/>
                    </a:p>
                  </a:txBody>
                  <a:tcPr anchor="ctr"/>
                </a:tc>
              </a:tr>
              <a:tr h="522539">
                <a:tc>
                  <a:txBody>
                    <a:bodyPr/>
                    <a:lstStyle/>
                    <a:p>
                      <a:r>
                        <a:rPr lang="en-GB" sz="2400" dirty="0" smtClean="0"/>
                        <a:t>D  I have to go on</a:t>
                      </a:r>
                      <a:r>
                        <a:rPr lang="en-GB" sz="2400" baseline="0" dirty="0" smtClean="0"/>
                        <a:t> holiday.</a:t>
                      </a:r>
                      <a:endParaRPr lang="fr-FR" sz="2400" dirty="0"/>
                    </a:p>
                  </a:txBody>
                  <a:tcPr anchor="ctr"/>
                </a:tc>
                <a:tc>
                  <a:txBody>
                    <a:bodyPr/>
                    <a:lstStyle/>
                    <a:p>
                      <a:pPr algn="ctr"/>
                      <a:endParaRPr lang="fr-FR"/>
                    </a:p>
                  </a:txBody>
                  <a:tcPr anchor="ctr"/>
                </a:tc>
              </a:tr>
              <a:tr h="522539">
                <a:tc>
                  <a:txBody>
                    <a:bodyPr/>
                    <a:lstStyle/>
                    <a:p>
                      <a:r>
                        <a:rPr lang="en-GB" sz="2400" dirty="0" smtClean="0"/>
                        <a:t>E  I’m going to go on holiday.</a:t>
                      </a:r>
                      <a:endParaRPr lang="fr-FR" sz="2400" dirty="0"/>
                    </a:p>
                  </a:txBody>
                  <a:tcPr anchor="ctr"/>
                </a:tc>
                <a:tc>
                  <a:txBody>
                    <a:bodyPr/>
                    <a:lstStyle/>
                    <a:p>
                      <a:pPr algn="ctr"/>
                      <a:endParaRPr lang="fr-FR"/>
                    </a:p>
                  </a:txBody>
                  <a:tcPr anchor="ctr"/>
                </a:tc>
              </a:tr>
              <a:tr h="411641">
                <a:tc>
                  <a:txBody>
                    <a:bodyPr/>
                    <a:lstStyle/>
                    <a:p>
                      <a:r>
                        <a:rPr lang="en-GB" sz="2400" dirty="0" smtClean="0"/>
                        <a:t>F  We’re going to go on</a:t>
                      </a:r>
                      <a:r>
                        <a:rPr lang="en-GB" sz="2400" baseline="0" dirty="0" smtClean="0"/>
                        <a:t> holiday.</a:t>
                      </a:r>
                      <a:endParaRPr lang="fr-FR" sz="2400" dirty="0"/>
                    </a:p>
                  </a:txBody>
                  <a:tcPr anchor="ctr"/>
                </a:tc>
                <a:tc>
                  <a:txBody>
                    <a:bodyPr/>
                    <a:lstStyle/>
                    <a:p>
                      <a:pPr algn="ctr"/>
                      <a:r>
                        <a:rPr lang="en-GB" sz="2400" b="1" dirty="0" smtClean="0">
                          <a:solidFill>
                            <a:srgbClr val="0070C0"/>
                          </a:solidFill>
                        </a:rPr>
                        <a:t>1</a:t>
                      </a:r>
                      <a:endParaRPr lang="fr-FR" sz="2400" b="1" dirty="0">
                        <a:solidFill>
                          <a:srgbClr val="0070C0"/>
                        </a:solidFill>
                      </a:endParaRPr>
                    </a:p>
                  </a:txBody>
                  <a:tcPr anchor="ctr"/>
                </a:tc>
              </a:tr>
              <a:tr h="522539">
                <a:tc>
                  <a:txBody>
                    <a:bodyPr/>
                    <a:lstStyle/>
                    <a:p>
                      <a:r>
                        <a:rPr lang="en-GB" sz="2400" dirty="0" smtClean="0"/>
                        <a:t>G </a:t>
                      </a:r>
                      <a:r>
                        <a:rPr lang="en-GB" sz="2400" baseline="0" dirty="0" smtClean="0"/>
                        <a:t> I would like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H  The best</a:t>
                      </a:r>
                      <a:r>
                        <a:rPr lang="en-GB" sz="2400" baseline="0" dirty="0" smtClean="0"/>
                        <a:t> thing will be to go on holiday.</a:t>
                      </a:r>
                      <a:endParaRPr lang="fr-FR" sz="2400" dirty="0"/>
                    </a:p>
                  </a:txBody>
                  <a:tcPr anchor="ctr"/>
                </a:tc>
                <a:tc>
                  <a:txBody>
                    <a:bodyPr/>
                    <a:lstStyle/>
                    <a:p>
                      <a:pPr algn="ctr"/>
                      <a:endParaRPr lang="fr-FR" dirty="0"/>
                    </a:p>
                  </a:txBody>
                  <a:tcPr anchor="ctr"/>
                </a:tc>
              </a:tr>
              <a:tr h="522539">
                <a:tc>
                  <a:txBody>
                    <a:bodyPr/>
                    <a:lstStyle/>
                    <a:p>
                      <a:r>
                        <a:rPr lang="en-GB" sz="2400" dirty="0" smtClean="0"/>
                        <a:t>I  I’m intending</a:t>
                      </a:r>
                      <a:r>
                        <a:rPr lang="en-GB" sz="2400" baseline="0" dirty="0" smtClean="0"/>
                        <a:t> to go on holiday.</a:t>
                      </a:r>
                      <a:endParaRPr lang="fr-FR" sz="2400" dirty="0"/>
                    </a:p>
                  </a:txBody>
                  <a:tcPr anchor="ctr"/>
                </a:tc>
                <a:tc>
                  <a:txBody>
                    <a:bodyPr/>
                    <a:lstStyle/>
                    <a:p>
                      <a:pPr algn="ctr"/>
                      <a:endParaRPr lang="fr-FR" dirty="0"/>
                    </a:p>
                  </a:txBody>
                  <a:tcPr anchor="ctr"/>
                </a:tc>
              </a:tr>
            </a:tbl>
          </a:graphicData>
        </a:graphic>
      </p:graphicFrame>
      <p:sp>
        <p:nvSpPr>
          <p:cNvPr id="4" name="TextBox 3"/>
          <p:cNvSpPr txBox="1"/>
          <p:nvPr/>
        </p:nvSpPr>
        <p:spPr>
          <a:xfrm>
            <a:off x="5289139" y="2329716"/>
            <a:ext cx="576064" cy="523220"/>
          </a:xfrm>
          <a:prstGeom prst="rect">
            <a:avLst/>
          </a:prstGeom>
          <a:noFill/>
        </p:spPr>
        <p:txBody>
          <a:bodyPr wrap="square" rtlCol="0" anchor="ctr">
            <a:spAutoFit/>
          </a:bodyPr>
          <a:lstStyle/>
          <a:p>
            <a:pPr algn="ctr"/>
            <a:r>
              <a:rPr lang="en-GB" sz="2800" b="1" dirty="0" smtClean="0">
                <a:solidFill>
                  <a:srgbClr val="0070C0"/>
                </a:solidFill>
              </a:rPr>
              <a:t>2</a:t>
            </a:r>
            <a:endParaRPr lang="fr-FR" sz="2800" b="1" dirty="0">
              <a:solidFill>
                <a:srgbClr val="0070C0"/>
              </a:solidFill>
            </a:endParaRPr>
          </a:p>
        </p:txBody>
      </p:sp>
      <p:sp>
        <p:nvSpPr>
          <p:cNvPr id="5" name="TextBox 4"/>
          <p:cNvSpPr txBox="1"/>
          <p:nvPr/>
        </p:nvSpPr>
        <p:spPr>
          <a:xfrm>
            <a:off x="5278997" y="3337828"/>
            <a:ext cx="576064" cy="523220"/>
          </a:xfrm>
          <a:prstGeom prst="rect">
            <a:avLst/>
          </a:prstGeom>
          <a:noFill/>
        </p:spPr>
        <p:txBody>
          <a:bodyPr wrap="square" rtlCol="0" anchor="ctr">
            <a:spAutoFit/>
          </a:bodyPr>
          <a:lstStyle/>
          <a:p>
            <a:pPr algn="ctr"/>
            <a:r>
              <a:rPr lang="en-GB" sz="2800" b="1" dirty="0" smtClean="0">
                <a:solidFill>
                  <a:srgbClr val="0070C0"/>
                </a:solidFill>
              </a:rPr>
              <a:t>3</a:t>
            </a:r>
            <a:endParaRPr lang="fr-FR" sz="2800" b="1" dirty="0">
              <a:solidFill>
                <a:srgbClr val="0070C0"/>
              </a:solidFill>
            </a:endParaRPr>
          </a:p>
        </p:txBody>
      </p:sp>
      <p:sp>
        <p:nvSpPr>
          <p:cNvPr id="6" name="TextBox 5"/>
          <p:cNvSpPr txBox="1"/>
          <p:nvPr/>
        </p:nvSpPr>
        <p:spPr>
          <a:xfrm>
            <a:off x="5289139" y="4884664"/>
            <a:ext cx="576064" cy="523220"/>
          </a:xfrm>
          <a:prstGeom prst="rect">
            <a:avLst/>
          </a:prstGeom>
          <a:noFill/>
        </p:spPr>
        <p:txBody>
          <a:bodyPr wrap="square" rtlCol="0" anchor="ctr">
            <a:spAutoFit/>
          </a:bodyPr>
          <a:lstStyle/>
          <a:p>
            <a:pPr algn="ctr"/>
            <a:r>
              <a:rPr lang="en-GB" sz="2800" b="1" dirty="0" smtClean="0">
                <a:solidFill>
                  <a:srgbClr val="0070C0"/>
                </a:solidFill>
              </a:rPr>
              <a:t>4</a:t>
            </a:r>
            <a:endParaRPr lang="fr-FR" sz="2800" b="1" dirty="0">
              <a:solidFill>
                <a:srgbClr val="0070C0"/>
              </a:solidFill>
            </a:endParaRPr>
          </a:p>
        </p:txBody>
      </p:sp>
      <p:sp>
        <p:nvSpPr>
          <p:cNvPr id="7" name="TextBox 6"/>
          <p:cNvSpPr txBox="1"/>
          <p:nvPr/>
        </p:nvSpPr>
        <p:spPr>
          <a:xfrm>
            <a:off x="5292080" y="1283276"/>
            <a:ext cx="576064" cy="523220"/>
          </a:xfrm>
          <a:prstGeom prst="rect">
            <a:avLst/>
          </a:prstGeom>
          <a:noFill/>
        </p:spPr>
        <p:txBody>
          <a:bodyPr wrap="square" rtlCol="0" anchor="ctr">
            <a:spAutoFit/>
          </a:bodyPr>
          <a:lstStyle/>
          <a:p>
            <a:pPr algn="ctr"/>
            <a:r>
              <a:rPr lang="en-GB" sz="2800" b="1" dirty="0" smtClean="0">
                <a:solidFill>
                  <a:srgbClr val="0070C0"/>
                </a:solidFill>
              </a:rPr>
              <a:t>5</a:t>
            </a:r>
            <a:endParaRPr lang="fr-FR" sz="2800" b="1" dirty="0">
              <a:solidFill>
                <a:srgbClr val="0070C0"/>
              </a:solidFill>
            </a:endParaRPr>
          </a:p>
        </p:txBody>
      </p:sp>
      <p:sp>
        <p:nvSpPr>
          <p:cNvPr id="8" name="TextBox 7"/>
          <p:cNvSpPr txBox="1"/>
          <p:nvPr/>
        </p:nvSpPr>
        <p:spPr>
          <a:xfrm>
            <a:off x="5292080" y="4345940"/>
            <a:ext cx="576064" cy="523220"/>
          </a:xfrm>
          <a:prstGeom prst="rect">
            <a:avLst/>
          </a:prstGeom>
          <a:noFill/>
        </p:spPr>
        <p:txBody>
          <a:bodyPr wrap="square" rtlCol="0" anchor="ctr">
            <a:spAutoFit/>
          </a:bodyPr>
          <a:lstStyle/>
          <a:p>
            <a:pPr algn="ctr"/>
            <a:r>
              <a:rPr lang="en-GB" sz="2800" b="1" dirty="0" smtClean="0">
                <a:solidFill>
                  <a:srgbClr val="0070C0"/>
                </a:solidFill>
              </a:rPr>
              <a:t>6</a:t>
            </a:r>
            <a:endParaRPr lang="fr-FR" sz="2800" b="1" dirty="0">
              <a:solidFill>
                <a:srgbClr val="0070C0"/>
              </a:solidFill>
            </a:endParaRPr>
          </a:p>
        </p:txBody>
      </p:sp>
      <p:sp>
        <p:nvSpPr>
          <p:cNvPr id="9" name="TextBox 8"/>
          <p:cNvSpPr txBox="1"/>
          <p:nvPr/>
        </p:nvSpPr>
        <p:spPr>
          <a:xfrm>
            <a:off x="5306224" y="5661248"/>
            <a:ext cx="576064" cy="523220"/>
          </a:xfrm>
          <a:prstGeom prst="rect">
            <a:avLst/>
          </a:prstGeom>
          <a:noFill/>
        </p:spPr>
        <p:txBody>
          <a:bodyPr wrap="square" rtlCol="0" anchor="ctr">
            <a:spAutoFit/>
          </a:bodyPr>
          <a:lstStyle/>
          <a:p>
            <a:pPr algn="ctr"/>
            <a:r>
              <a:rPr lang="en-GB" sz="2800" b="1" dirty="0" smtClean="0">
                <a:solidFill>
                  <a:srgbClr val="0070C0"/>
                </a:solidFill>
              </a:rPr>
              <a:t>7</a:t>
            </a:r>
            <a:endParaRPr lang="fr-FR" sz="2800" b="1" dirty="0">
              <a:solidFill>
                <a:srgbClr val="0070C0"/>
              </a:solidFill>
            </a:endParaRPr>
          </a:p>
        </p:txBody>
      </p:sp>
      <p:sp>
        <p:nvSpPr>
          <p:cNvPr id="10" name="TextBox 9"/>
          <p:cNvSpPr txBox="1"/>
          <p:nvPr/>
        </p:nvSpPr>
        <p:spPr>
          <a:xfrm>
            <a:off x="5289139" y="1806496"/>
            <a:ext cx="576064" cy="523220"/>
          </a:xfrm>
          <a:prstGeom prst="rect">
            <a:avLst/>
          </a:prstGeom>
          <a:noFill/>
        </p:spPr>
        <p:txBody>
          <a:bodyPr wrap="square" rtlCol="0" anchor="ctr">
            <a:spAutoFit/>
          </a:bodyPr>
          <a:lstStyle/>
          <a:p>
            <a:pPr algn="ctr"/>
            <a:r>
              <a:rPr lang="en-GB" sz="2800" b="1" dirty="0" smtClean="0">
                <a:solidFill>
                  <a:srgbClr val="0070C0"/>
                </a:solidFill>
              </a:rPr>
              <a:t>8</a:t>
            </a:r>
            <a:endParaRPr lang="fr-FR" sz="2800" b="1" dirty="0">
              <a:solidFill>
                <a:srgbClr val="0070C0"/>
              </a:solidFill>
            </a:endParaRPr>
          </a:p>
        </p:txBody>
      </p:sp>
      <p:sp>
        <p:nvSpPr>
          <p:cNvPr id="11" name="TextBox 10"/>
          <p:cNvSpPr txBox="1"/>
          <p:nvPr/>
        </p:nvSpPr>
        <p:spPr>
          <a:xfrm>
            <a:off x="5306224" y="2852936"/>
            <a:ext cx="576064" cy="523220"/>
          </a:xfrm>
          <a:prstGeom prst="rect">
            <a:avLst/>
          </a:prstGeom>
          <a:noFill/>
        </p:spPr>
        <p:txBody>
          <a:bodyPr wrap="square" rtlCol="0" anchor="ctr">
            <a:spAutoFit/>
          </a:bodyPr>
          <a:lstStyle/>
          <a:p>
            <a:pPr algn="ctr"/>
            <a:r>
              <a:rPr lang="en-GB" sz="2800" b="1" dirty="0" smtClean="0">
                <a:solidFill>
                  <a:srgbClr val="0070C0"/>
                </a:solidFill>
              </a:rPr>
              <a:t>9</a:t>
            </a:r>
            <a:endParaRPr lang="fr-FR" sz="2800" b="1" dirty="0">
              <a:solidFill>
                <a:srgbClr val="0070C0"/>
              </a:solidFill>
            </a:endParaRPr>
          </a:p>
        </p:txBody>
      </p:sp>
      <p:sp>
        <p:nvSpPr>
          <p:cNvPr id="12" name="TextBox 11"/>
          <p:cNvSpPr txBox="1"/>
          <p:nvPr/>
        </p:nvSpPr>
        <p:spPr>
          <a:xfrm rot="16200000">
            <a:off x="4621651" y="2083205"/>
            <a:ext cx="7416824" cy="1323439"/>
          </a:xfrm>
          <a:prstGeom prst="rect">
            <a:avLst/>
          </a:prstGeom>
          <a:noFill/>
        </p:spPr>
        <p:txBody>
          <a:bodyPr wrap="square" rtlCol="0">
            <a:spAutoFit/>
          </a:bodyPr>
          <a:lstStyle/>
          <a:p>
            <a:r>
              <a:rPr lang="en-GB" sz="8000" dirty="0" err="1" smtClean="0">
                <a:latin typeface="Segoe Print" pitchFamily="2" charset="0"/>
              </a:rPr>
              <a:t>Antworten</a:t>
            </a:r>
            <a:endParaRPr lang="fr-FR" sz="8000" dirty="0">
              <a:latin typeface="Segoe Print" pitchFamily="2" charset="0"/>
            </a:endParaRPr>
          </a:p>
        </p:txBody>
      </p:sp>
    </p:spTree>
    <p:extLst>
      <p:ext uri="{BB962C8B-B14F-4D97-AF65-F5344CB8AC3E}">
        <p14:creationId xmlns:p14="http://schemas.microsoft.com/office/powerpoint/2010/main" val="40655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2"/>
                                        </p:tgtEl>
                                        <p:attrNameLst>
                                          <p:attrName>style.color</p:attrName>
                                        </p:attrNameLst>
                                      </p:cBhvr>
                                      <p:to>
                                        <p:clrVal>
                                          <a:srgbClr val="A73E3B"/>
                                        </p:clrVal>
                                      </p:to>
                                    </p:set>
                                    <p:set>
                                      <p:cBhvr>
                                        <p:cTn id="7" dur="500" fill="hold"/>
                                        <p:tgtEl>
                                          <p:spTgt spid="12"/>
                                        </p:tgtEl>
                                        <p:attrNameLst>
                                          <p:attrName>fillcolor</p:attrName>
                                        </p:attrNameLst>
                                      </p:cBhvr>
                                      <p:to>
                                        <p:clrVal>
                                          <a:srgbClr val="A73E3B"/>
                                        </p:clrVal>
                                      </p:to>
                                    </p:set>
                                    <p:set>
                                      <p:cBhvr>
                                        <p:cTn id="8" dur="500" fill="hold"/>
                                        <p:tgtEl>
                                          <p:spTgt spid="1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59rc02u03h03.mp3">
            <a:hlinkClick r:id="" action="ppaction://media"/>
          </p:cNvPr>
          <p:cNvPicPr>
            <a:picLocks noGrp="1" noRot="1" noChangeAspect="1"/>
          </p:cNvPicPr>
          <p:nvPr>
            <p:ph idx="1"/>
            <a:audioFile r:link="rId1"/>
          </p:nvPr>
        </p:nvPicPr>
        <p:blipFill>
          <a:blip r:embed="rId6" cstate="print"/>
          <a:srcRect/>
          <a:stretch>
            <a:fillRect/>
          </a:stretch>
        </p:blipFill>
        <p:spPr>
          <a:xfrm>
            <a:off x="9900592" y="4492025"/>
            <a:ext cx="1153101" cy="1152128"/>
          </a:xfrm>
        </p:spPr>
      </p:pic>
      <p:sp>
        <p:nvSpPr>
          <p:cNvPr id="6" name="Title 1"/>
          <p:cNvSpPr txBox="1">
            <a:spLocks/>
          </p:cNvSpPr>
          <p:nvPr/>
        </p:nvSpPr>
        <p:spPr bwMode="auto">
          <a:xfrm>
            <a:off x="468313" y="44624"/>
            <a:ext cx="8229600" cy="1143000"/>
          </a:xfrm>
          <a:prstGeom prst="rect">
            <a:avLst/>
          </a:prstGeom>
          <a:noFill/>
          <a:ln w="9525">
            <a:noFill/>
            <a:miter lim="800000"/>
            <a:headEnd/>
            <a:tailEnd/>
          </a:ln>
        </p:spPr>
        <p:txBody>
          <a:bodyPr anchor="ctr"/>
          <a:lstStyle/>
          <a:p>
            <a:r>
              <a:rPr lang="en-GB" sz="5400" b="1" dirty="0" smtClean="0"/>
              <a:t>2 </a:t>
            </a:r>
            <a:r>
              <a:rPr lang="en-GB" sz="3600" b="1" dirty="0" smtClean="0"/>
              <a:t> </a:t>
            </a:r>
            <a:r>
              <a:rPr lang="en-GB" sz="3600" b="1" dirty="0" err="1" smtClean="0"/>
              <a:t>Hör</a:t>
            </a:r>
            <a:r>
              <a:rPr lang="en-GB" sz="3600" b="1" dirty="0" smtClean="0"/>
              <a:t> dir die </a:t>
            </a:r>
            <a:r>
              <a:rPr lang="en-GB" sz="3600" b="1" dirty="0" err="1" smtClean="0"/>
              <a:t>Sätze</a:t>
            </a:r>
            <a:r>
              <a:rPr lang="en-GB" sz="3600" b="1" dirty="0" smtClean="0"/>
              <a:t> an und </a:t>
            </a:r>
            <a:r>
              <a:rPr lang="en-GB" sz="3600" b="1" dirty="0" err="1" smtClean="0"/>
              <a:t>suche</a:t>
            </a:r>
            <a:r>
              <a:rPr lang="en-GB" sz="3600" b="1" dirty="0" smtClean="0"/>
              <a:t> die </a:t>
            </a:r>
            <a:r>
              <a:rPr lang="en-GB" sz="3600" b="1" dirty="0" err="1" smtClean="0"/>
              <a:t>richtige</a:t>
            </a:r>
            <a:r>
              <a:rPr lang="en-GB" sz="3600" b="1" dirty="0" smtClean="0"/>
              <a:t> </a:t>
            </a:r>
            <a:r>
              <a:rPr lang="en-GB" sz="3600" b="1" dirty="0" err="1" smtClean="0"/>
              <a:t>Antworte</a:t>
            </a:r>
            <a:r>
              <a:rPr lang="en-GB" sz="3600" b="1" dirty="0" smtClean="0"/>
              <a:t> </a:t>
            </a:r>
            <a:r>
              <a:rPr lang="en-GB" sz="3600" b="1" dirty="0" err="1" smtClean="0"/>
              <a:t>aus</a:t>
            </a:r>
            <a:r>
              <a:rPr lang="en-GB" sz="3600" b="1" dirty="0" smtClean="0"/>
              <a:t>. (1-5)</a:t>
            </a:r>
            <a:endParaRPr lang="fr-FR" sz="3600" b="1" dirty="0"/>
          </a:p>
        </p:txBody>
      </p:sp>
      <p:pic>
        <p:nvPicPr>
          <p:cNvPr id="84994" name="Picture 2"/>
          <p:cNvPicPr>
            <a:picLocks noChangeAspect="1" noChangeArrowheads="1"/>
          </p:cNvPicPr>
          <p:nvPr/>
        </p:nvPicPr>
        <p:blipFill>
          <a:blip r:embed="rId7" cstate="print"/>
          <a:srcRect l="10332" t="38934" r="10526" b="32715"/>
          <a:stretch>
            <a:fillRect/>
          </a:stretch>
        </p:blipFill>
        <p:spPr bwMode="auto">
          <a:xfrm>
            <a:off x="107950" y="2844800"/>
            <a:ext cx="8964613" cy="2097088"/>
          </a:xfrm>
          <a:prstGeom prst="rect">
            <a:avLst/>
          </a:prstGeom>
          <a:noFill/>
          <a:ln w="9525">
            <a:noFill/>
            <a:miter lim="800000"/>
            <a:headEnd/>
            <a:tailEnd/>
          </a:ln>
        </p:spPr>
      </p:pic>
      <p:sp>
        <p:nvSpPr>
          <p:cNvPr id="9" name="Oval 8"/>
          <p:cNvSpPr/>
          <p:nvPr/>
        </p:nvSpPr>
        <p:spPr>
          <a:xfrm>
            <a:off x="1476375" y="2781300"/>
            <a:ext cx="115093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Oval 9"/>
          <p:cNvSpPr/>
          <p:nvPr/>
        </p:nvSpPr>
        <p:spPr>
          <a:xfrm>
            <a:off x="3203575" y="3213100"/>
            <a:ext cx="1728788"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Oval 10"/>
          <p:cNvSpPr/>
          <p:nvPr/>
        </p:nvSpPr>
        <p:spPr>
          <a:xfrm>
            <a:off x="3132138" y="3644900"/>
            <a:ext cx="2376487"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Oval 11"/>
          <p:cNvSpPr/>
          <p:nvPr/>
        </p:nvSpPr>
        <p:spPr>
          <a:xfrm>
            <a:off x="2484438" y="4149725"/>
            <a:ext cx="431800"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Oval 12"/>
          <p:cNvSpPr/>
          <p:nvPr/>
        </p:nvSpPr>
        <p:spPr>
          <a:xfrm>
            <a:off x="7019925" y="4437063"/>
            <a:ext cx="2124075"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 name="ex 2.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081962" y="36816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5653" fill="hold"/>
                                        <p:tgtEl>
                                          <p:spTgt spid="4"/>
                                        </p:tgtEl>
                                      </p:cBhvr>
                                    </p:cmd>
                                  </p:childTnLst>
                                </p:cTn>
                              </p:par>
                            </p:childTnLst>
                          </p:cTn>
                        </p:par>
                      </p:childTnLst>
                    </p:cTn>
                  </p:par>
                </p:childTnLst>
              </p:cTn>
              <p:nextCondLst>
                <p:cond evt="onClick" delay="0">
                  <p:tgtEl>
                    <p:spTgt spid="4"/>
                  </p:tgtEl>
                </p:cond>
              </p:nextCondLst>
            </p:seq>
            <p:audio>
              <p:cMediaNode vol="80000">
                <p:cTn id="34"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35" restart="whenNotActive" fill="hold" evtFilter="cancelBubble" nodeType="interactiveSeq">
                <p:stCondLst>
                  <p:cond evt="onClick" delay="0">
                    <p:tgtEl>
                      <p:spTgt spid="2"/>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95652" fill="hold"/>
                                        <p:tgtEl>
                                          <p:spTgt spid="2"/>
                                        </p:tgtEl>
                                      </p:cBhvr>
                                    </p:cmd>
                                  </p:childTnLst>
                                </p:cTn>
                              </p:par>
                            </p:childTnLst>
                          </p:cTn>
                        </p:par>
                      </p:childTnLst>
                    </p:cTn>
                  </p:par>
                </p:childTnLst>
              </p:cTn>
              <p:nextCondLst>
                <p:cond evt="onClick" delay="0">
                  <p:tgtEl>
                    <p:spTgt spid="2"/>
                  </p:tgtEl>
                </p:cond>
              </p:nextCondLst>
            </p:seq>
            <p:audio>
              <p:cMediaNode vol="80000">
                <p:cTn id="40" fill="hold" display="0">
                  <p:stCondLst>
                    <p:cond delay="indefinite"/>
                  </p:stCondLst>
                  <p:endCondLst>
                    <p:cond evt="onStopAudio" delay="0">
                      <p:tgtEl>
                        <p:sldTgt/>
                      </p:tgtEl>
                    </p:cond>
                  </p:endCondLst>
                </p:cTn>
                <p:tgtEl>
                  <p:spTgt spid="2"/>
                </p:tgtEl>
              </p:cMediaNode>
            </p:audio>
          </p:childTnLst>
        </p:cTn>
      </p:par>
    </p:tnLst>
    <p:bldLst>
      <p:bldP spid="6" grpId="0"/>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0"/>
            <a:ext cx="8642350" cy="1052736"/>
          </a:xfrm>
          <a:prstGeom prst="rect">
            <a:avLst/>
          </a:prstGeom>
          <a:noFill/>
        </p:spPr>
        <p:txBody>
          <a:bodyPr/>
          <a:lstStyle/>
          <a:p>
            <a:r>
              <a:rPr lang="en-GB" sz="4000" b="1" dirty="0" smtClean="0"/>
              <a:t>3</a:t>
            </a:r>
            <a:r>
              <a:rPr lang="en-GB" sz="3200" b="1" dirty="0" smtClean="0"/>
              <a:t>  Das </a:t>
            </a:r>
            <a:r>
              <a:rPr lang="en-GB" sz="3200" b="1" dirty="0" err="1" smtClean="0"/>
              <a:t>Arbeitspraktikum</a:t>
            </a:r>
            <a:r>
              <a:rPr lang="en-GB" sz="6000" b="1" dirty="0" smtClean="0"/>
              <a:t/>
            </a:r>
            <a:br>
              <a:rPr lang="en-GB" sz="6000" b="1" dirty="0" smtClean="0"/>
            </a:br>
            <a:r>
              <a:rPr lang="en-GB" sz="2000" dirty="0" smtClean="0"/>
              <a:t>Listen to the person being interviewed and fill in her answers in English.</a:t>
            </a:r>
            <a:endParaRPr lang="fr-FR" sz="5400" dirty="0"/>
          </a:p>
        </p:txBody>
      </p:sp>
      <p:pic>
        <p:nvPicPr>
          <p:cNvPr id="8" name="231rc06u04h03.mp3">
            <a:hlinkClick r:id="" action="ppaction://media"/>
          </p:cNvPr>
          <p:cNvPicPr>
            <a:picLocks noRot="1" noChangeAspect="1"/>
          </p:cNvPicPr>
          <p:nvPr>
            <a:audioFile r:link="rId1"/>
          </p:nvPr>
        </p:nvPicPr>
        <p:blipFill>
          <a:blip r:embed="rId6" cstate="print"/>
          <a:srcRect/>
          <a:stretch>
            <a:fillRect/>
          </a:stretch>
        </p:blipFill>
        <p:spPr bwMode="auto">
          <a:xfrm>
            <a:off x="10188624" y="6858000"/>
            <a:ext cx="1080740" cy="1081591"/>
          </a:xfrm>
          <a:prstGeom prst="rect">
            <a:avLst/>
          </a:prstGeom>
          <a:noFill/>
          <a:ln w="9525">
            <a:noFill/>
            <a:miter lim="800000"/>
            <a:headEnd/>
            <a:tailEnd/>
          </a:ln>
        </p:spPr>
      </p:pic>
      <p:graphicFrame>
        <p:nvGraphicFramePr>
          <p:cNvPr id="10" name="Table 9"/>
          <p:cNvGraphicFramePr>
            <a:graphicFrameLocks noGrp="1"/>
          </p:cNvGraphicFramePr>
          <p:nvPr/>
        </p:nvGraphicFramePr>
        <p:xfrm>
          <a:off x="179512" y="1052737"/>
          <a:ext cx="8280920" cy="5488743"/>
        </p:xfrm>
        <a:graphic>
          <a:graphicData uri="http://schemas.openxmlformats.org/drawingml/2006/table">
            <a:tbl>
              <a:tblPr/>
              <a:tblGrid>
                <a:gridCol w="3816424"/>
                <a:gridCol w="4464496"/>
              </a:tblGrid>
              <a:tr h="515641">
                <a:tc>
                  <a:txBody>
                    <a:bodyPr/>
                    <a:lstStyle/>
                    <a:p>
                      <a:pPr indent="0">
                        <a:lnSpc>
                          <a:spcPct val="100000"/>
                        </a:lnSpc>
                        <a:spcBef>
                          <a:spcPts val="300"/>
                        </a:spcBef>
                        <a:spcAft>
                          <a:spcPts val="300"/>
                        </a:spcAft>
                      </a:pPr>
                      <a:r>
                        <a:rPr lang="en-GB" sz="2000" b="1" dirty="0" smtClean="0">
                          <a:latin typeface="+mj-lt"/>
                          <a:ea typeface="Calibri"/>
                          <a:cs typeface="Times New Roman"/>
                        </a:rPr>
                        <a:t>a  Name</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buFont typeface="+mj-lt"/>
                        <a:buNone/>
                        <a:defRPr/>
                      </a:pPr>
                      <a:r>
                        <a:rPr lang="en-GB" sz="2000" b="1" dirty="0" smtClean="0">
                          <a:solidFill>
                            <a:srgbClr val="C00000"/>
                          </a:solidFill>
                          <a:latin typeface="+mj-lt"/>
                        </a:rPr>
                        <a:t>Annabel Carty</a:t>
                      </a:r>
                    </a:p>
                    <a:p>
                      <a:pPr indent="0">
                        <a:lnSpc>
                          <a:spcPct val="100000"/>
                        </a:lnSpc>
                        <a:spcBef>
                          <a:spcPts val="300"/>
                        </a:spcBef>
                        <a:spcAft>
                          <a:spcPts val="300"/>
                        </a:spcAft>
                      </a:pP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02">
                <a:tc>
                  <a:txBody>
                    <a:bodyPr/>
                    <a:lstStyle/>
                    <a:p>
                      <a:pPr indent="0">
                        <a:lnSpc>
                          <a:spcPct val="100000"/>
                        </a:lnSpc>
                        <a:spcBef>
                          <a:spcPts val="300"/>
                        </a:spcBef>
                        <a:spcAft>
                          <a:spcPts val="300"/>
                        </a:spcAft>
                      </a:pPr>
                      <a:r>
                        <a:rPr lang="en-GB" sz="2000" b="1" dirty="0" smtClean="0">
                          <a:latin typeface="+mj-lt"/>
                          <a:ea typeface="Calibri"/>
                          <a:cs typeface="Times New Roman"/>
                        </a:rPr>
                        <a:t>b.</a:t>
                      </a:r>
                      <a:r>
                        <a:rPr lang="en-GB" sz="2000" b="1" baseline="0" dirty="0" smtClean="0">
                          <a:latin typeface="+mj-lt"/>
                          <a:ea typeface="Calibri"/>
                          <a:cs typeface="Times New Roman"/>
                        </a:rPr>
                        <a:t> Hometown</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00000"/>
                        </a:lnSpc>
                        <a:spcBef>
                          <a:spcPts val="300"/>
                        </a:spcBef>
                        <a:spcAft>
                          <a:spcPts val="300"/>
                        </a:spcAft>
                      </a:pPr>
                      <a:r>
                        <a:rPr lang="en-GB" sz="2000" b="1" dirty="0" smtClean="0">
                          <a:solidFill>
                            <a:srgbClr val="C00000"/>
                          </a:solidFill>
                          <a:latin typeface="+mj-lt"/>
                          <a:ea typeface="Calibri"/>
                          <a:cs typeface="Times New Roman"/>
                        </a:rPr>
                        <a:t>Oxford,</a:t>
                      </a:r>
                      <a:r>
                        <a:rPr lang="en-GB" sz="2000" b="1" baseline="0" dirty="0" smtClean="0">
                          <a:solidFill>
                            <a:srgbClr val="C00000"/>
                          </a:solidFill>
                          <a:latin typeface="+mj-lt"/>
                          <a:ea typeface="Calibri"/>
                          <a:cs typeface="Times New Roman"/>
                        </a:rPr>
                        <a:t> England</a:t>
                      </a: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02">
                <a:tc>
                  <a:txBody>
                    <a:bodyPr/>
                    <a:lstStyle/>
                    <a:p>
                      <a:pPr indent="0">
                        <a:lnSpc>
                          <a:spcPct val="100000"/>
                        </a:lnSpc>
                        <a:spcBef>
                          <a:spcPts val="300"/>
                        </a:spcBef>
                        <a:spcAft>
                          <a:spcPts val="300"/>
                        </a:spcAft>
                      </a:pPr>
                      <a:r>
                        <a:rPr lang="en-GB" sz="2000" b="1" dirty="0" smtClean="0">
                          <a:latin typeface="+mj-lt"/>
                          <a:ea typeface="Calibri"/>
                          <a:cs typeface="Times New Roman"/>
                        </a:rPr>
                        <a:t>c.  Type</a:t>
                      </a:r>
                      <a:r>
                        <a:rPr lang="en-GB" sz="2000" b="1" baseline="0" dirty="0" smtClean="0">
                          <a:latin typeface="+mj-lt"/>
                          <a:ea typeface="Calibri"/>
                          <a:cs typeface="Times New Roman"/>
                        </a:rPr>
                        <a:t> of placement wanted</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00000"/>
                        </a:lnSpc>
                        <a:spcBef>
                          <a:spcPts val="300"/>
                        </a:spcBef>
                        <a:spcAft>
                          <a:spcPts val="300"/>
                        </a:spcAft>
                      </a:pPr>
                      <a:r>
                        <a:rPr lang="en-GB" sz="2000" b="1" dirty="0" smtClean="0">
                          <a:solidFill>
                            <a:srgbClr val="C00000"/>
                          </a:solidFill>
                          <a:latin typeface="+mj-lt"/>
                          <a:ea typeface="Calibri"/>
                          <a:cs typeface="Times New Roman"/>
                        </a:rPr>
                        <a:t>hotel</a:t>
                      </a: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02">
                <a:tc>
                  <a:txBody>
                    <a:bodyPr/>
                    <a:lstStyle/>
                    <a:p>
                      <a:pPr indent="0">
                        <a:lnSpc>
                          <a:spcPct val="100000"/>
                        </a:lnSpc>
                        <a:spcBef>
                          <a:spcPts val="300"/>
                        </a:spcBef>
                        <a:spcAft>
                          <a:spcPts val="300"/>
                        </a:spcAft>
                      </a:pPr>
                      <a:r>
                        <a:rPr lang="en-GB" sz="2000" b="1" dirty="0" smtClean="0">
                          <a:latin typeface="+mj-lt"/>
                          <a:ea typeface="Calibri"/>
                          <a:cs typeface="Times New Roman"/>
                        </a:rPr>
                        <a:t>d.  Languages spoken (2)</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nSpc>
                          <a:spcPct val="100000"/>
                        </a:lnSpc>
                        <a:spcBef>
                          <a:spcPts val="300"/>
                        </a:spcBef>
                        <a:spcAft>
                          <a:spcPts val="300"/>
                        </a:spcAft>
                      </a:pPr>
                      <a:r>
                        <a:rPr lang="en-GB" sz="2000" b="1" dirty="0" smtClean="0">
                          <a:solidFill>
                            <a:srgbClr val="C00000"/>
                          </a:solidFill>
                          <a:latin typeface="+mj-lt"/>
                          <a:ea typeface="Calibri"/>
                          <a:cs typeface="Times New Roman"/>
                        </a:rPr>
                        <a:t>German, English</a:t>
                      </a: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772">
                <a:tc>
                  <a:txBody>
                    <a:bodyPr/>
                    <a:lstStyle/>
                    <a:p>
                      <a:pPr indent="0">
                        <a:lnSpc>
                          <a:spcPct val="100000"/>
                        </a:lnSpc>
                        <a:spcBef>
                          <a:spcPts val="300"/>
                        </a:spcBef>
                        <a:spcAft>
                          <a:spcPts val="300"/>
                        </a:spcAft>
                      </a:pPr>
                      <a:r>
                        <a:rPr lang="en-GB" sz="2000" b="1" dirty="0">
                          <a:latin typeface="+mj-lt"/>
                          <a:ea typeface="Calibri"/>
                          <a:cs typeface="Times New Roman"/>
                        </a:rPr>
                        <a:t>b Reason for wanting </a:t>
                      </a:r>
                      <a:r>
                        <a:rPr lang="en-GB" sz="2000" b="1" dirty="0" smtClean="0">
                          <a:latin typeface="+mj-lt"/>
                          <a:ea typeface="Calibri"/>
                          <a:cs typeface="Times New Roman"/>
                        </a:rPr>
                        <a:t>job (2)</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buFont typeface="+mj-lt"/>
                        <a:buNone/>
                        <a:defRPr/>
                      </a:pPr>
                      <a:r>
                        <a:rPr lang="en-GB" sz="2000" b="1" dirty="0" smtClean="0">
                          <a:solidFill>
                            <a:srgbClr val="C00000"/>
                          </a:solidFill>
                          <a:latin typeface="+mj-lt"/>
                        </a:rPr>
                        <a:t>Wants to improve her German and gain experience in a good hotel.</a:t>
                      </a:r>
                    </a:p>
                    <a:p>
                      <a:pPr indent="0">
                        <a:lnSpc>
                          <a:spcPct val="100000"/>
                        </a:lnSpc>
                        <a:spcBef>
                          <a:spcPts val="300"/>
                        </a:spcBef>
                        <a:spcAft>
                          <a:spcPts val="300"/>
                        </a:spcAft>
                      </a:pP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333">
                <a:tc>
                  <a:txBody>
                    <a:bodyPr/>
                    <a:lstStyle/>
                    <a:p>
                      <a:pPr indent="0">
                        <a:lnSpc>
                          <a:spcPct val="100000"/>
                        </a:lnSpc>
                        <a:spcBef>
                          <a:spcPts val="300"/>
                        </a:spcBef>
                        <a:spcAft>
                          <a:spcPts val="300"/>
                        </a:spcAft>
                      </a:pPr>
                      <a:r>
                        <a:rPr lang="en-GB" sz="2000" b="1" dirty="0">
                          <a:latin typeface="+mj-lt"/>
                          <a:ea typeface="Calibri"/>
                          <a:cs typeface="Times New Roman"/>
                        </a:rPr>
                        <a:t>c Personal </a:t>
                      </a:r>
                      <a:r>
                        <a:rPr lang="en-GB" sz="2000" b="1" dirty="0" smtClean="0">
                          <a:latin typeface="+mj-lt"/>
                          <a:ea typeface="Calibri"/>
                          <a:cs typeface="Times New Roman"/>
                        </a:rPr>
                        <a:t>characteristics (5)</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buFont typeface="+mj-lt"/>
                        <a:buNone/>
                        <a:defRPr/>
                      </a:pPr>
                      <a:r>
                        <a:rPr lang="en-GB" sz="2000" b="1" dirty="0" smtClean="0">
                          <a:solidFill>
                            <a:srgbClr val="C00000"/>
                          </a:solidFill>
                          <a:latin typeface="+mj-lt"/>
                        </a:rPr>
                        <a:t>hard-working, reliable, team player, happy, friendly, independent</a:t>
                      </a:r>
                      <a:r>
                        <a:rPr lang="en-GB" sz="2000" b="1" baseline="0" dirty="0" smtClean="0">
                          <a:solidFill>
                            <a:srgbClr val="C00000"/>
                          </a:solidFill>
                          <a:latin typeface="+mj-lt"/>
                        </a:rPr>
                        <a:t> </a:t>
                      </a:r>
                      <a:r>
                        <a:rPr lang="en-GB" sz="2000" b="1" dirty="0" smtClean="0">
                          <a:solidFill>
                            <a:srgbClr val="C00000"/>
                          </a:solidFill>
                          <a:latin typeface="+mj-lt"/>
                        </a:rPr>
                        <a:t>and helpful.</a:t>
                      </a: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02">
                <a:tc>
                  <a:txBody>
                    <a:bodyPr/>
                    <a:lstStyle/>
                    <a:p>
                      <a:pPr indent="0">
                        <a:lnSpc>
                          <a:spcPct val="100000"/>
                        </a:lnSpc>
                        <a:spcBef>
                          <a:spcPts val="300"/>
                        </a:spcBef>
                        <a:spcAft>
                          <a:spcPts val="300"/>
                        </a:spcAft>
                      </a:pPr>
                      <a:r>
                        <a:rPr lang="en-GB" sz="2000" b="1" dirty="0">
                          <a:latin typeface="+mj-lt"/>
                          <a:ea typeface="Calibri"/>
                          <a:cs typeface="Times New Roman"/>
                        </a:rPr>
                        <a:t>d </a:t>
                      </a:r>
                      <a:r>
                        <a:rPr lang="en-GB" sz="2000" b="1" dirty="0" smtClean="0">
                          <a:latin typeface="+mj-lt"/>
                          <a:ea typeface="Calibri"/>
                          <a:cs typeface="Times New Roman"/>
                        </a:rPr>
                        <a:t>Previous part-time </a:t>
                      </a:r>
                      <a:r>
                        <a:rPr lang="en-GB" sz="2000" b="1" dirty="0">
                          <a:latin typeface="+mj-lt"/>
                          <a:ea typeface="Calibri"/>
                          <a:cs typeface="Times New Roman"/>
                        </a:rPr>
                        <a:t>job</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buFont typeface="+mj-lt"/>
                        <a:buNone/>
                        <a:defRPr/>
                      </a:pPr>
                      <a:r>
                        <a:rPr lang="en-GB" sz="2000" b="1" dirty="0" smtClean="0">
                          <a:solidFill>
                            <a:srgbClr val="C00000"/>
                          </a:solidFill>
                          <a:latin typeface="+mj-lt"/>
                        </a:rPr>
                        <a:t>hotel receptionist</a:t>
                      </a: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41">
                <a:tc>
                  <a:txBody>
                    <a:bodyPr/>
                    <a:lstStyle/>
                    <a:p>
                      <a:pPr indent="0">
                        <a:lnSpc>
                          <a:spcPct val="100000"/>
                        </a:lnSpc>
                        <a:spcBef>
                          <a:spcPts val="300"/>
                        </a:spcBef>
                        <a:spcAft>
                          <a:spcPts val="300"/>
                        </a:spcAft>
                      </a:pPr>
                      <a:r>
                        <a:rPr lang="en-GB" sz="2000" b="1" dirty="0">
                          <a:latin typeface="+mj-lt"/>
                          <a:ea typeface="Calibri"/>
                          <a:cs typeface="Times New Roman"/>
                        </a:rPr>
                        <a:t>e Previous work experience</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buFont typeface="+mj-lt"/>
                        <a:buNone/>
                        <a:defRPr/>
                      </a:pPr>
                      <a:r>
                        <a:rPr lang="en-GB" sz="2000" b="1" dirty="0" smtClean="0">
                          <a:solidFill>
                            <a:srgbClr val="C00000"/>
                          </a:solidFill>
                          <a:latin typeface="+mj-lt"/>
                        </a:rPr>
                        <a:t>shop assistant</a:t>
                      </a:r>
                    </a:p>
                    <a:p>
                      <a:pPr indent="0">
                        <a:lnSpc>
                          <a:spcPct val="100000"/>
                        </a:lnSpc>
                        <a:spcBef>
                          <a:spcPts val="300"/>
                        </a:spcBef>
                        <a:spcAft>
                          <a:spcPts val="300"/>
                        </a:spcAft>
                      </a:pP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02">
                <a:tc>
                  <a:txBody>
                    <a:bodyPr/>
                    <a:lstStyle/>
                    <a:p>
                      <a:pPr indent="0">
                        <a:lnSpc>
                          <a:spcPct val="100000"/>
                        </a:lnSpc>
                        <a:spcBef>
                          <a:spcPts val="300"/>
                        </a:spcBef>
                        <a:spcAft>
                          <a:spcPts val="300"/>
                        </a:spcAft>
                      </a:pPr>
                      <a:r>
                        <a:rPr lang="en-GB" sz="2000" b="1" dirty="0">
                          <a:latin typeface="+mj-lt"/>
                          <a:ea typeface="Calibri"/>
                          <a:cs typeface="Times New Roman"/>
                        </a:rPr>
                        <a:t>f Working hours of advertised jobs</a:t>
                      </a:r>
                      <a:endParaRPr lang="fr-FR" sz="2000" b="1" dirty="0">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GB" sz="2000" b="1" dirty="0" smtClean="0">
                          <a:solidFill>
                            <a:srgbClr val="C00000"/>
                          </a:solidFill>
                          <a:latin typeface="+mj-lt"/>
                        </a:rPr>
                        <a:t>shift work</a:t>
                      </a:r>
                      <a:endParaRPr lang="fr-FR" sz="2000" b="1" dirty="0">
                        <a:solidFill>
                          <a:srgbClr val="C00000"/>
                        </a:solidFill>
                        <a:latin typeface="+mj-lt"/>
                        <a:ea typeface="Calibri"/>
                        <a:cs typeface="Times New Roman"/>
                      </a:endParaRPr>
                    </a:p>
                  </a:txBody>
                  <a:tcPr marL="50765" marR="507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4067944" y="1124744"/>
            <a:ext cx="432048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067944" y="1772816"/>
            <a:ext cx="43204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067944" y="2204864"/>
            <a:ext cx="43204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067944" y="2636912"/>
            <a:ext cx="43204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067944" y="3068960"/>
            <a:ext cx="432048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067944" y="4005064"/>
            <a:ext cx="432048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067944" y="5085184"/>
            <a:ext cx="43204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4067944" y="5517232"/>
            <a:ext cx="432048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067944" y="6165304"/>
            <a:ext cx="43204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2" name="Table 21"/>
          <p:cNvGraphicFramePr>
            <a:graphicFrameLocks noGrp="1"/>
          </p:cNvGraphicFramePr>
          <p:nvPr>
            <p:extLst>
              <p:ext uri="{D42A27DB-BD31-4B8C-83A1-F6EECF244321}">
                <p14:modId xmlns:p14="http://schemas.microsoft.com/office/powerpoint/2010/main" val="1353733103"/>
              </p:ext>
            </p:extLst>
          </p:nvPr>
        </p:nvGraphicFramePr>
        <p:xfrm>
          <a:off x="8532440" y="5244976"/>
          <a:ext cx="455712" cy="792480"/>
        </p:xfrm>
        <a:graphic>
          <a:graphicData uri="http://schemas.openxmlformats.org/drawingml/2006/table">
            <a:tbl>
              <a:tblPr firstRow="1" bandRow="1">
                <a:tableStyleId>{5940675A-B579-460E-94D1-54222C63F5DA}</a:tableStyleId>
              </a:tblPr>
              <a:tblGrid>
                <a:gridCol w="455712"/>
              </a:tblGrid>
              <a:tr h="370840">
                <a:tc>
                  <a:txBody>
                    <a:bodyPr/>
                    <a:lstStyle/>
                    <a:p>
                      <a:pPr algn="ctr"/>
                      <a:endParaRPr lang="fr-FR" sz="2000" b="1" dirty="0"/>
                    </a:p>
                  </a:txBody>
                  <a:tcPr/>
                </a:tc>
              </a:tr>
              <a:tr h="370840">
                <a:tc>
                  <a:txBody>
                    <a:bodyPr/>
                    <a:lstStyle/>
                    <a:p>
                      <a:pPr algn="ctr"/>
                      <a:r>
                        <a:rPr lang="en-GB" sz="2000" b="1" dirty="0" smtClean="0"/>
                        <a:t>15</a:t>
                      </a:r>
                      <a:endParaRPr lang="fr-FR" sz="2000" b="1" dirty="0"/>
                    </a:p>
                  </a:txBody>
                  <a:tcPr/>
                </a:tc>
              </a:tr>
            </a:tbl>
          </a:graphicData>
        </a:graphic>
      </p:graphicFrame>
      <p:pic>
        <p:nvPicPr>
          <p:cNvPr id="2" name="ex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83624" y="22156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0"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0" nodeType="clickEffect">
                                  <p:stCondLst>
                                    <p:cond delay="0"/>
                                  </p:stCondLst>
                                  <p:childTnLst>
                                    <p:animEffect transition="out" filter="blinds(horizont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0" nodeType="clickEffect">
                                  <p:stCondLst>
                                    <p:cond delay="0"/>
                                  </p:stCondLst>
                                  <p:childTnLst>
                                    <p:animEffect transition="out" filter="blinds(horizontal)">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75442" fill="hold"/>
                                        <p:tgtEl>
                                          <p:spTgt spid="8"/>
                                        </p:tgtEl>
                                      </p:cBhvr>
                                    </p:cmd>
                                  </p:childTnLst>
                                </p:cTn>
                              </p:par>
                            </p:childTnLst>
                          </p:cTn>
                        </p:par>
                      </p:childTnLst>
                    </p:cTn>
                  </p:par>
                </p:childTnLst>
              </p:cTn>
              <p:nextCondLst>
                <p:cond evt="onClick" delay="0">
                  <p:tgtEl>
                    <p:spTgt spid="8"/>
                  </p:tgtEl>
                </p:cond>
              </p:nextCondLst>
            </p:seq>
            <p:audio>
              <p:cMediaNode vol="80000">
                <p:cTn id="5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58" restart="whenNotActive" fill="hold" evtFilter="cancelBubble" nodeType="interactiveSeq">
                <p:stCondLst>
                  <p:cond evt="onClick" delay="0">
                    <p:tgtEl>
                      <p:spTgt spid="2"/>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75441" fill="hold"/>
                                        <p:tgtEl>
                                          <p:spTgt spid="2"/>
                                        </p:tgtEl>
                                      </p:cBhvr>
                                    </p:cmd>
                                  </p:childTnLst>
                                </p:cTn>
                              </p:par>
                            </p:childTnLst>
                          </p:cTn>
                        </p:par>
                      </p:childTnLst>
                    </p:cTn>
                  </p:par>
                </p:childTnLst>
              </p:cTn>
              <p:nextCondLst>
                <p:cond evt="onClick" delay="0">
                  <p:tgtEl>
                    <p:spTgt spid="2"/>
                  </p:tgtEl>
                </p:cond>
              </p:nextCondLst>
            </p:seq>
            <p:audio>
              <p:cMediaNode vol="80000">
                <p:cTn id="63" fill="hold" display="0">
                  <p:stCondLst>
                    <p:cond delay="indefinite"/>
                  </p:stCondLst>
                  <p:endCondLst>
                    <p:cond evt="onStopAudio" delay="0">
                      <p:tgtEl>
                        <p:sldTgt/>
                      </p:tgtEl>
                    </p:cond>
                  </p:endCondLst>
                </p:cTn>
                <p:tgtEl>
                  <p:spTgt spid="2"/>
                </p:tgtEl>
              </p:cMediaNode>
            </p:audio>
          </p:childTnLst>
        </p:cTn>
      </p:par>
    </p:tnLst>
    <p:bldLst>
      <p:bldP spid="6"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4624"/>
            <a:ext cx="8568952" cy="707886"/>
          </a:xfrm>
          <a:prstGeom prst="rect">
            <a:avLst/>
          </a:prstGeom>
          <a:noFill/>
        </p:spPr>
        <p:txBody>
          <a:bodyPr wrap="square" rtlCol="0">
            <a:spAutoFit/>
          </a:bodyPr>
          <a:lstStyle/>
          <a:p>
            <a:r>
              <a:rPr lang="fr-FR" sz="4000" b="1" dirty="0" smtClean="0">
                <a:latin typeface="Calibri"/>
              </a:rPr>
              <a:t>4</a:t>
            </a:r>
            <a:r>
              <a:rPr lang="fr-FR" sz="2400" b="1" dirty="0" smtClean="0">
                <a:latin typeface="Calibri"/>
              </a:rPr>
              <a:t>  </a:t>
            </a:r>
            <a:r>
              <a:rPr lang="fr-FR" sz="3200" b="1" dirty="0" err="1" smtClean="0">
                <a:latin typeface="Calibri"/>
              </a:rPr>
              <a:t>Was</a:t>
            </a:r>
            <a:r>
              <a:rPr lang="fr-FR" sz="3200" b="1" dirty="0" smtClean="0">
                <a:latin typeface="Calibri"/>
              </a:rPr>
              <a:t> </a:t>
            </a:r>
            <a:r>
              <a:rPr lang="fr-FR" sz="3200" b="1" dirty="0" err="1" smtClean="0">
                <a:latin typeface="Calibri"/>
              </a:rPr>
              <a:t>sind</a:t>
            </a:r>
            <a:r>
              <a:rPr lang="fr-FR" sz="3200" b="1" dirty="0" smtClean="0">
                <a:latin typeface="Calibri"/>
              </a:rPr>
              <a:t> die </a:t>
            </a:r>
            <a:r>
              <a:rPr lang="fr-FR" sz="3200" b="1" dirty="0" err="1" smtClean="0">
                <a:latin typeface="Calibri"/>
              </a:rPr>
              <a:t>Fragen</a:t>
            </a:r>
            <a:r>
              <a:rPr lang="fr-FR" sz="3200" b="1" dirty="0" smtClean="0">
                <a:latin typeface="Calibri"/>
              </a:rPr>
              <a:t>?</a:t>
            </a:r>
            <a:endParaRPr lang="fr-FR" sz="3200" b="1" dirty="0"/>
          </a:p>
        </p:txBody>
      </p:sp>
      <p:graphicFrame>
        <p:nvGraphicFramePr>
          <p:cNvPr id="5" name="Table 4"/>
          <p:cNvGraphicFramePr>
            <a:graphicFrameLocks noGrp="1"/>
          </p:cNvGraphicFramePr>
          <p:nvPr>
            <p:extLst>
              <p:ext uri="{D42A27DB-BD31-4B8C-83A1-F6EECF244321}">
                <p14:modId xmlns:p14="http://schemas.microsoft.com/office/powerpoint/2010/main" val="1391546125"/>
              </p:ext>
            </p:extLst>
          </p:nvPr>
        </p:nvGraphicFramePr>
        <p:xfrm>
          <a:off x="323528" y="908720"/>
          <a:ext cx="8424937" cy="5945842"/>
        </p:xfrm>
        <a:graphic>
          <a:graphicData uri="http://schemas.openxmlformats.org/drawingml/2006/table">
            <a:tbl>
              <a:tblPr firstRow="1" bandRow="1">
                <a:tableStyleId>{5940675A-B579-460E-94D1-54222C63F5DA}</a:tableStyleId>
              </a:tblPr>
              <a:tblGrid>
                <a:gridCol w="423060"/>
                <a:gridCol w="441036"/>
                <a:gridCol w="3960440"/>
                <a:gridCol w="288032"/>
                <a:gridCol w="3312369"/>
              </a:tblGrid>
              <a:tr h="1053431">
                <a:tc>
                  <a:txBody>
                    <a:bodyPr/>
                    <a:lstStyle/>
                    <a:p>
                      <a:pPr algn="ctr"/>
                      <a:r>
                        <a:rPr lang="en-GB" sz="2800" b="1" dirty="0" smtClean="0">
                          <a:solidFill>
                            <a:srgbClr val="0070C0"/>
                          </a:solidFill>
                        </a:rPr>
                        <a:t>1</a:t>
                      </a:r>
                      <a:endParaRPr lang="fr-FR" sz="2800" b="1" dirty="0">
                        <a:solidFill>
                          <a:srgbClr val="0070C0"/>
                        </a:solidFill>
                      </a:endParaRPr>
                    </a:p>
                  </a:txBody>
                  <a:tcPr anchor="ctr"/>
                </a:tc>
                <a:tc>
                  <a:txBody>
                    <a:bodyPr/>
                    <a:lstStyle/>
                    <a:p>
                      <a:endParaRPr lang="fr-FR" sz="2000" dirty="0"/>
                    </a:p>
                  </a:txBody>
                  <a:tcPr anchor="ctr"/>
                </a:tc>
                <a:tc>
                  <a:txBody>
                    <a:bodyPr/>
                    <a:lstStyle/>
                    <a:p>
                      <a:endParaRPr lang="fr-FR" sz="2000" dirty="0"/>
                    </a:p>
                  </a:txBody>
                  <a:tcPr anchor="ctr"/>
                </a:tc>
                <a:tc>
                  <a:txBody>
                    <a:bodyPr/>
                    <a:lstStyle/>
                    <a:p>
                      <a:pPr algn="ctr"/>
                      <a:r>
                        <a:rPr lang="en-GB" sz="2400" b="1" dirty="0" smtClean="0">
                          <a:solidFill>
                            <a:srgbClr val="0070C0"/>
                          </a:solidFill>
                        </a:rPr>
                        <a:t>a</a:t>
                      </a:r>
                      <a:endParaRPr lang="fr-FR" sz="2400" b="1" dirty="0">
                        <a:solidFill>
                          <a:srgbClr val="0070C0"/>
                        </a:solidFill>
                      </a:endParaRPr>
                    </a:p>
                  </a:txBody>
                  <a:tcPr anchor="ctr"/>
                </a:tc>
                <a:tc>
                  <a:txBody>
                    <a:bodyPr/>
                    <a:lstStyle/>
                    <a:p>
                      <a:r>
                        <a:rPr lang="en-GB" sz="2000" dirty="0" smtClean="0"/>
                        <a:t>When do you listen to music?</a:t>
                      </a:r>
                      <a:endParaRPr lang="fr-FR" sz="2000" dirty="0"/>
                    </a:p>
                  </a:txBody>
                  <a:tcPr anchor="ctr"/>
                </a:tc>
              </a:tr>
              <a:tr h="1474909">
                <a:tc>
                  <a:txBody>
                    <a:bodyPr/>
                    <a:lstStyle/>
                    <a:p>
                      <a:pPr algn="ctr"/>
                      <a:r>
                        <a:rPr lang="en-GB" sz="2800" b="1" dirty="0" smtClean="0">
                          <a:solidFill>
                            <a:srgbClr val="0070C0"/>
                          </a:solidFill>
                        </a:rPr>
                        <a:t>2</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b</a:t>
                      </a:r>
                      <a:endParaRPr lang="fr-FR" sz="2400" b="1" dirty="0">
                        <a:solidFill>
                          <a:srgbClr val="0070C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How do</a:t>
                      </a:r>
                      <a:r>
                        <a:rPr lang="en-GB" sz="2000" baseline="0" dirty="0" smtClean="0"/>
                        <a:t> you buy music?</a:t>
                      </a:r>
                      <a:endParaRPr lang="fr-FR" sz="2000" dirty="0" smtClean="0"/>
                    </a:p>
                    <a:p>
                      <a:endParaRPr lang="fr-FR" sz="2000" dirty="0"/>
                    </a:p>
                  </a:txBody>
                  <a:tcPr anchor="ctr"/>
                </a:tc>
              </a:tr>
              <a:tr h="1053431">
                <a:tc>
                  <a:txBody>
                    <a:bodyPr/>
                    <a:lstStyle/>
                    <a:p>
                      <a:pPr algn="ctr"/>
                      <a:r>
                        <a:rPr lang="en-GB" sz="2800" b="1" dirty="0" smtClean="0">
                          <a:solidFill>
                            <a:srgbClr val="0070C0"/>
                          </a:solidFill>
                        </a:rPr>
                        <a:t>3</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c</a:t>
                      </a:r>
                      <a:endParaRPr lang="fr-FR" sz="2400" b="1" dirty="0">
                        <a:solidFill>
                          <a:srgbClr val="0070C0"/>
                        </a:solidFill>
                      </a:endParaRPr>
                    </a:p>
                  </a:txBody>
                  <a:tcPr anchor="ctr"/>
                </a:tc>
                <a:tc>
                  <a:txBody>
                    <a:bodyPr/>
                    <a:lstStyle/>
                    <a:p>
                      <a:r>
                        <a:rPr lang="en-GB" sz="2000" dirty="0" smtClean="0"/>
                        <a:t>What type of music do you like listening to?</a:t>
                      </a:r>
                      <a:endParaRPr lang="fr-FR" sz="2000" dirty="0"/>
                    </a:p>
                  </a:txBody>
                  <a:tcPr anchor="ctr"/>
                </a:tc>
              </a:tr>
              <a:tr h="1053431">
                <a:tc>
                  <a:txBody>
                    <a:bodyPr/>
                    <a:lstStyle/>
                    <a:p>
                      <a:pPr algn="ctr"/>
                      <a:r>
                        <a:rPr lang="en-GB" sz="2800" b="1" dirty="0" smtClean="0">
                          <a:solidFill>
                            <a:srgbClr val="0070C0"/>
                          </a:solidFill>
                        </a:rPr>
                        <a:t>4</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d</a:t>
                      </a:r>
                      <a:endParaRPr lang="fr-FR" sz="2400" b="1" dirty="0">
                        <a:solidFill>
                          <a:srgbClr val="0070C0"/>
                        </a:solidFill>
                      </a:endParaRPr>
                    </a:p>
                  </a:txBody>
                  <a:tcPr anchor="ctr"/>
                </a:tc>
                <a:tc>
                  <a:txBody>
                    <a:bodyPr/>
                    <a:lstStyle/>
                    <a:p>
                      <a:r>
                        <a:rPr lang="en-GB" sz="2000" dirty="0" smtClean="0"/>
                        <a:t>Where</a:t>
                      </a:r>
                      <a:r>
                        <a:rPr lang="en-GB" sz="2000" baseline="0" dirty="0" smtClean="0"/>
                        <a:t> do you listen to music?</a:t>
                      </a:r>
                      <a:endParaRPr lang="fr-FR" sz="2000" dirty="0"/>
                    </a:p>
                  </a:txBody>
                  <a:tcPr anchor="ctr"/>
                </a:tc>
              </a:tr>
              <a:tr h="1053431">
                <a:tc>
                  <a:txBody>
                    <a:bodyPr/>
                    <a:lstStyle/>
                    <a:p>
                      <a:pPr algn="ctr"/>
                      <a:r>
                        <a:rPr lang="en-GB" sz="2800" b="1" dirty="0" smtClean="0">
                          <a:solidFill>
                            <a:srgbClr val="0070C0"/>
                          </a:solidFill>
                        </a:rPr>
                        <a:t>5</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e</a:t>
                      </a:r>
                      <a:endParaRPr lang="fr-FR" sz="2400" b="1" dirty="0">
                        <a:solidFill>
                          <a:srgbClr val="0070C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Why</a:t>
                      </a:r>
                      <a:r>
                        <a:rPr lang="en-GB" sz="2000" baseline="0" dirty="0" smtClean="0"/>
                        <a:t> do you listen to rock music and not for example pop music?</a:t>
                      </a:r>
                      <a:endParaRPr lang="fr-FR" sz="2000" dirty="0" smtClean="0"/>
                    </a:p>
                    <a:p>
                      <a:endParaRPr lang="fr-FR" sz="2000" dirty="0"/>
                    </a:p>
                  </a:txBody>
                  <a:tcPr anchor="ctr"/>
                </a:tc>
              </a:tr>
            </a:tbl>
          </a:graphicData>
        </a:graphic>
      </p:graphicFrame>
      <p:sp>
        <p:nvSpPr>
          <p:cNvPr id="7" name="TextBox 6"/>
          <p:cNvSpPr txBox="1"/>
          <p:nvPr/>
        </p:nvSpPr>
        <p:spPr>
          <a:xfrm>
            <a:off x="683568" y="908720"/>
            <a:ext cx="576064" cy="923330"/>
          </a:xfrm>
          <a:prstGeom prst="rect">
            <a:avLst/>
          </a:prstGeom>
          <a:noFill/>
        </p:spPr>
        <p:txBody>
          <a:bodyPr wrap="square" rtlCol="0">
            <a:spAutoFit/>
          </a:bodyPr>
          <a:lstStyle/>
          <a:p>
            <a:r>
              <a:rPr lang="en-GB" sz="5400" b="1" dirty="0" smtClean="0">
                <a:solidFill>
                  <a:srgbClr val="00B050"/>
                </a:solidFill>
              </a:rPr>
              <a:t>c</a:t>
            </a:r>
            <a:endParaRPr lang="fr-FR" sz="5400" b="1" dirty="0">
              <a:solidFill>
                <a:srgbClr val="00B050"/>
              </a:solidFill>
            </a:endParaRPr>
          </a:p>
        </p:txBody>
      </p:sp>
      <p:sp>
        <p:nvSpPr>
          <p:cNvPr id="8" name="TextBox 7"/>
          <p:cNvSpPr txBox="1"/>
          <p:nvPr/>
        </p:nvSpPr>
        <p:spPr>
          <a:xfrm>
            <a:off x="683568" y="5661248"/>
            <a:ext cx="576064" cy="923330"/>
          </a:xfrm>
          <a:prstGeom prst="rect">
            <a:avLst/>
          </a:prstGeom>
          <a:noFill/>
        </p:spPr>
        <p:txBody>
          <a:bodyPr wrap="square" rtlCol="0">
            <a:spAutoFit/>
          </a:bodyPr>
          <a:lstStyle/>
          <a:p>
            <a:r>
              <a:rPr lang="en-GB" sz="5400" b="1" dirty="0" smtClean="0">
                <a:solidFill>
                  <a:srgbClr val="00B050"/>
                </a:solidFill>
              </a:rPr>
              <a:t>d</a:t>
            </a:r>
            <a:endParaRPr lang="fr-FR" sz="5400" b="1" dirty="0">
              <a:solidFill>
                <a:srgbClr val="00B050"/>
              </a:solidFill>
            </a:endParaRPr>
          </a:p>
        </p:txBody>
      </p:sp>
      <p:sp>
        <p:nvSpPr>
          <p:cNvPr id="9" name="TextBox 8"/>
          <p:cNvSpPr txBox="1"/>
          <p:nvPr/>
        </p:nvSpPr>
        <p:spPr>
          <a:xfrm>
            <a:off x="683568" y="2132856"/>
            <a:ext cx="576064" cy="923330"/>
          </a:xfrm>
          <a:prstGeom prst="rect">
            <a:avLst/>
          </a:prstGeom>
          <a:noFill/>
        </p:spPr>
        <p:txBody>
          <a:bodyPr wrap="square" rtlCol="0">
            <a:spAutoFit/>
          </a:bodyPr>
          <a:lstStyle/>
          <a:p>
            <a:r>
              <a:rPr lang="en-GB" sz="5400" b="1" dirty="0">
                <a:solidFill>
                  <a:srgbClr val="00B050"/>
                </a:solidFill>
              </a:rPr>
              <a:t>e</a:t>
            </a:r>
            <a:endParaRPr lang="fr-FR" sz="5400" b="1" dirty="0">
              <a:solidFill>
                <a:srgbClr val="00B050"/>
              </a:solidFill>
            </a:endParaRPr>
          </a:p>
        </p:txBody>
      </p:sp>
      <p:sp>
        <p:nvSpPr>
          <p:cNvPr id="10" name="TextBox 9"/>
          <p:cNvSpPr txBox="1"/>
          <p:nvPr/>
        </p:nvSpPr>
        <p:spPr>
          <a:xfrm>
            <a:off x="683568" y="3429000"/>
            <a:ext cx="576064" cy="923330"/>
          </a:xfrm>
          <a:prstGeom prst="rect">
            <a:avLst/>
          </a:prstGeom>
          <a:noFill/>
        </p:spPr>
        <p:txBody>
          <a:bodyPr wrap="square" rtlCol="0">
            <a:spAutoFit/>
          </a:bodyPr>
          <a:lstStyle/>
          <a:p>
            <a:r>
              <a:rPr lang="en-GB" sz="5400" b="1" dirty="0" smtClean="0">
                <a:solidFill>
                  <a:srgbClr val="00B050"/>
                </a:solidFill>
              </a:rPr>
              <a:t>b</a:t>
            </a:r>
            <a:endParaRPr lang="fr-FR" sz="5400" b="1" dirty="0">
              <a:solidFill>
                <a:srgbClr val="00B050"/>
              </a:solidFill>
            </a:endParaRPr>
          </a:p>
        </p:txBody>
      </p:sp>
      <p:sp>
        <p:nvSpPr>
          <p:cNvPr id="11" name="TextBox 10"/>
          <p:cNvSpPr txBox="1"/>
          <p:nvPr/>
        </p:nvSpPr>
        <p:spPr>
          <a:xfrm>
            <a:off x="683568" y="4593902"/>
            <a:ext cx="576064" cy="923330"/>
          </a:xfrm>
          <a:prstGeom prst="rect">
            <a:avLst/>
          </a:prstGeom>
          <a:noFill/>
        </p:spPr>
        <p:txBody>
          <a:bodyPr wrap="square" rtlCol="0">
            <a:spAutoFit/>
          </a:bodyPr>
          <a:lstStyle/>
          <a:p>
            <a:r>
              <a:rPr lang="en-GB" sz="5400" b="1" dirty="0" smtClean="0">
                <a:solidFill>
                  <a:srgbClr val="00B050"/>
                </a:solidFill>
              </a:rPr>
              <a:t>a</a:t>
            </a:r>
            <a:endParaRPr lang="fr-FR" sz="5400" b="1" dirty="0">
              <a:solidFill>
                <a:srgbClr val="00B050"/>
              </a:solidFill>
            </a:endParaRPr>
          </a:p>
        </p:txBody>
      </p:sp>
      <p:sp>
        <p:nvSpPr>
          <p:cNvPr id="13" name="TextBox 12"/>
          <p:cNvSpPr txBox="1"/>
          <p:nvPr/>
        </p:nvSpPr>
        <p:spPr>
          <a:xfrm>
            <a:off x="1187624" y="908720"/>
            <a:ext cx="3888432" cy="1077218"/>
          </a:xfrm>
          <a:prstGeom prst="rect">
            <a:avLst/>
          </a:prstGeom>
          <a:noFill/>
        </p:spPr>
        <p:txBody>
          <a:bodyPr wrap="square" rtlCol="0">
            <a:spAutoFit/>
          </a:bodyPr>
          <a:lstStyle/>
          <a:p>
            <a:r>
              <a:rPr lang="de-DE" sz="3200" b="1" dirty="0" smtClean="0">
                <a:solidFill>
                  <a:srgbClr val="00B050"/>
                </a:solidFill>
              </a:rPr>
              <a:t>Was für Musik hörst du gern?</a:t>
            </a:r>
            <a:endParaRPr lang="fr-FR" sz="3200" b="1" dirty="0">
              <a:solidFill>
                <a:srgbClr val="00B050"/>
              </a:solidFill>
            </a:endParaRPr>
          </a:p>
        </p:txBody>
      </p:sp>
      <p:sp>
        <p:nvSpPr>
          <p:cNvPr id="14" name="TextBox 13"/>
          <p:cNvSpPr txBox="1"/>
          <p:nvPr/>
        </p:nvSpPr>
        <p:spPr>
          <a:xfrm>
            <a:off x="1259632" y="1971997"/>
            <a:ext cx="3888432" cy="1384995"/>
          </a:xfrm>
          <a:prstGeom prst="rect">
            <a:avLst/>
          </a:prstGeom>
          <a:noFill/>
        </p:spPr>
        <p:txBody>
          <a:bodyPr wrap="square" rtlCol="0">
            <a:spAutoFit/>
          </a:bodyPr>
          <a:lstStyle/>
          <a:p>
            <a:r>
              <a:rPr lang="de-DE" sz="2800" b="1" dirty="0" smtClean="0">
                <a:solidFill>
                  <a:srgbClr val="00B050"/>
                </a:solidFill>
              </a:rPr>
              <a:t>Warum hörst du Rockmusik und nicht zum Beispiel Popmusik?</a:t>
            </a:r>
            <a:endParaRPr lang="fr-FR" sz="2800" b="1" dirty="0">
              <a:solidFill>
                <a:srgbClr val="00B050"/>
              </a:solidFill>
            </a:endParaRPr>
          </a:p>
        </p:txBody>
      </p:sp>
      <p:sp>
        <p:nvSpPr>
          <p:cNvPr id="15" name="TextBox 14"/>
          <p:cNvSpPr txBox="1"/>
          <p:nvPr/>
        </p:nvSpPr>
        <p:spPr>
          <a:xfrm>
            <a:off x="1259632" y="3708321"/>
            <a:ext cx="3888432" cy="584775"/>
          </a:xfrm>
          <a:prstGeom prst="rect">
            <a:avLst/>
          </a:prstGeom>
          <a:noFill/>
        </p:spPr>
        <p:txBody>
          <a:bodyPr wrap="square" rtlCol="0">
            <a:spAutoFit/>
          </a:bodyPr>
          <a:lstStyle/>
          <a:p>
            <a:r>
              <a:rPr lang="de-DE" sz="3200" b="1" dirty="0" smtClean="0">
                <a:solidFill>
                  <a:srgbClr val="00B050"/>
                </a:solidFill>
              </a:rPr>
              <a:t>Wie kaufst du Musik?</a:t>
            </a:r>
            <a:endParaRPr lang="fr-FR" sz="3200" b="1" dirty="0">
              <a:solidFill>
                <a:srgbClr val="00B050"/>
              </a:solidFill>
            </a:endParaRPr>
          </a:p>
        </p:txBody>
      </p:sp>
      <p:sp>
        <p:nvSpPr>
          <p:cNvPr id="16" name="TextBox 15"/>
          <p:cNvSpPr txBox="1"/>
          <p:nvPr/>
        </p:nvSpPr>
        <p:spPr>
          <a:xfrm>
            <a:off x="1259632" y="4509120"/>
            <a:ext cx="3888432" cy="1077218"/>
          </a:xfrm>
          <a:prstGeom prst="rect">
            <a:avLst/>
          </a:prstGeom>
          <a:noFill/>
        </p:spPr>
        <p:txBody>
          <a:bodyPr wrap="square" rtlCol="0">
            <a:spAutoFit/>
          </a:bodyPr>
          <a:lstStyle/>
          <a:p>
            <a:r>
              <a:rPr lang="de-DE" sz="3200" b="1" dirty="0" smtClean="0">
                <a:solidFill>
                  <a:srgbClr val="00B050"/>
                </a:solidFill>
              </a:rPr>
              <a:t>Wann hörst du Musik?</a:t>
            </a:r>
            <a:endParaRPr lang="fr-FR" sz="3200" b="1" dirty="0">
              <a:solidFill>
                <a:srgbClr val="00B050"/>
              </a:solidFill>
            </a:endParaRPr>
          </a:p>
        </p:txBody>
      </p:sp>
      <p:sp>
        <p:nvSpPr>
          <p:cNvPr id="17" name="TextBox 16"/>
          <p:cNvSpPr txBox="1"/>
          <p:nvPr/>
        </p:nvSpPr>
        <p:spPr>
          <a:xfrm>
            <a:off x="1187624" y="5796553"/>
            <a:ext cx="3888432" cy="584775"/>
          </a:xfrm>
          <a:prstGeom prst="rect">
            <a:avLst/>
          </a:prstGeom>
          <a:noFill/>
        </p:spPr>
        <p:txBody>
          <a:bodyPr wrap="square" rtlCol="0">
            <a:spAutoFit/>
          </a:bodyPr>
          <a:lstStyle/>
          <a:p>
            <a:r>
              <a:rPr lang="de-DE" sz="3200" b="1" dirty="0" smtClean="0">
                <a:solidFill>
                  <a:srgbClr val="00B050"/>
                </a:solidFill>
              </a:rPr>
              <a:t>Wo hörst du Musik?</a:t>
            </a:r>
            <a:endParaRPr lang="fr-FR" sz="3200" b="1" dirty="0">
              <a:solidFill>
                <a:srgbClr val="00B050"/>
              </a:solidFill>
            </a:endParaRPr>
          </a:p>
        </p:txBody>
      </p:sp>
      <p:pic>
        <p:nvPicPr>
          <p:cNvPr id="22" name="ex 4.mp3">
            <a:hlinkClick r:id="" action="ppaction://media"/>
          </p:cNvPr>
          <p:cNvPicPr>
            <a:picLocks noRot="1" noChangeAspect="1"/>
          </p:cNvPicPr>
          <p:nvPr>
            <a:audioFile r:link="rId1"/>
          </p:nvPr>
        </p:nvPicPr>
        <p:blipFill>
          <a:blip r:embed="rId6" cstate="print"/>
          <a:stretch>
            <a:fillRect/>
          </a:stretch>
        </p:blipFill>
        <p:spPr>
          <a:xfrm>
            <a:off x="12780912" y="1513694"/>
            <a:ext cx="944488" cy="944488"/>
          </a:xfrm>
          <a:prstGeom prst="rect">
            <a:avLst/>
          </a:prstGeom>
        </p:spPr>
      </p:pic>
      <p:pic>
        <p:nvPicPr>
          <p:cNvPr id="2" name="ex 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812360" y="93767"/>
            <a:ext cx="609600" cy="609600"/>
          </a:xfrm>
          <a:prstGeom prst="rect">
            <a:avLst/>
          </a:prstGeom>
        </p:spPr>
      </p:pic>
    </p:spTree>
    <p:extLst>
      <p:ext uri="{BB962C8B-B14F-4D97-AF65-F5344CB8AC3E}">
        <p14:creationId xmlns:p14="http://schemas.microsoft.com/office/powerpoint/2010/main" val="17702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10990" fill="hold"/>
                                        <p:tgtEl>
                                          <p:spTgt spid="22"/>
                                        </p:tgtEl>
                                      </p:cBhvr>
                                    </p:cmd>
                                  </p:childTnLst>
                                </p:cTn>
                              </p:par>
                            </p:childTnLst>
                          </p:cTn>
                        </p:par>
                      </p:childTnLst>
                    </p:cTn>
                  </p:par>
                </p:childTnLst>
              </p:cTn>
              <p:nextCondLst>
                <p:cond evt="onClick" delay="0">
                  <p:tgtEl>
                    <p:spTgt spid="22"/>
                  </p:tgtEl>
                </p:cond>
              </p:nextCondLst>
            </p:seq>
            <p:audio>
              <p:cMediaNode vol="80000">
                <p:cTn id="58"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59" restart="whenNotActive" fill="hold" evtFilter="cancelBubble" nodeType="interactiveSeq">
                <p:stCondLst>
                  <p:cond evt="onClick" delay="0">
                    <p:tgtEl>
                      <p:spTgt spid="2"/>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10989" fill="hold"/>
                                        <p:tgtEl>
                                          <p:spTgt spid="2"/>
                                        </p:tgtEl>
                                      </p:cBhvr>
                                    </p:cmd>
                                  </p:childTnLst>
                                </p:cTn>
                              </p:par>
                            </p:childTnLst>
                          </p:cTn>
                        </p:par>
                      </p:childTnLst>
                    </p:cTn>
                  </p:par>
                </p:childTnLst>
              </p:cTn>
              <p:nextCondLst>
                <p:cond evt="onClick" delay="0">
                  <p:tgtEl>
                    <p:spTgt spid="2"/>
                  </p:tgtEl>
                </p:cond>
              </p:nextCondLst>
            </p:seq>
            <p:audio>
              <p:cMediaNode vol="80000">
                <p:cTn id="64" fill="hold" display="0">
                  <p:stCondLst>
                    <p:cond delay="indefinite"/>
                  </p:stCondLst>
                  <p:endCondLst>
                    <p:cond evt="onStopAudio" delay="0">
                      <p:tgtEl>
                        <p:sldTgt/>
                      </p:tgtEl>
                    </p:cond>
                  </p:endCondLst>
                </p:cTn>
                <p:tgtEl>
                  <p:spTgt spid="2"/>
                </p:tgtEl>
              </p:cMediaNode>
            </p:audio>
          </p:childTnLst>
        </p:cTn>
      </p:par>
    </p:tnLst>
    <p:bldLst>
      <p:bldP spid="7" grpId="0"/>
      <p:bldP spid="8" grpId="0"/>
      <p:bldP spid="9" grpId="0"/>
      <p:bldP spid="10" grpId="0"/>
      <p:bldP spid="11"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t>Get the best grade you can in GCSE German speaking</a:t>
            </a:r>
            <a:endParaRPr lang="fr-FR" b="1" dirty="0"/>
          </a:p>
        </p:txBody>
      </p:sp>
      <p:sp>
        <p:nvSpPr>
          <p:cNvPr id="3" name="Subtitle 2"/>
          <p:cNvSpPr>
            <a:spLocks noGrp="1"/>
          </p:cNvSpPr>
          <p:nvPr>
            <p:ph type="subTitle" idx="1"/>
          </p:nvPr>
        </p:nvSpPr>
        <p:spPr>
          <a:xfrm>
            <a:off x="1371600" y="2590056"/>
            <a:ext cx="6400800" cy="1752600"/>
          </a:xfrm>
        </p:spPr>
        <p:txBody>
          <a:bodyPr/>
          <a:lstStyle/>
          <a:p>
            <a:r>
              <a:rPr lang="en-GB" dirty="0" smtClean="0"/>
              <a:t>Session 4</a:t>
            </a:r>
            <a:br>
              <a:rPr lang="en-GB" dirty="0" smtClean="0"/>
            </a:br>
            <a:r>
              <a:rPr lang="en-GB" dirty="0" smtClean="0"/>
              <a:t>The importance of listening </a:t>
            </a:r>
            <a:endParaRPr lang="fr-FR" dirty="0"/>
          </a:p>
        </p:txBody>
      </p:sp>
      <p:pic>
        <p:nvPicPr>
          <p:cNvPr id="4"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933056"/>
            <a:ext cx="241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607465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871</Words>
  <Application>Microsoft Office PowerPoint</Application>
  <PresentationFormat>On-screen Show (4:3)</PresentationFormat>
  <Paragraphs>147</Paragraphs>
  <Slides>8</Slides>
  <Notes>7</Notes>
  <HiddenSlides>0</HiddenSlides>
  <MMClips>6</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Get the best grade you can in GCSE German speaking</vt:lpstr>
      <vt:lpstr>Listening</vt:lpstr>
      <vt:lpstr>PowerPoint Presentation</vt:lpstr>
      <vt:lpstr>PowerPoint Presentation</vt:lpstr>
      <vt:lpstr>PowerPoint Presentation</vt:lpstr>
      <vt:lpstr>PowerPoint Presentation</vt:lpstr>
      <vt:lpstr>PowerPoint Presentation</vt:lpstr>
      <vt:lpstr>Get the best grade you can in GCSE German speaking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best grade you can in GCSE Spanish speaking</dc:title>
  <dc:creator>Mark Dawes</dc:creator>
  <cp:lastModifiedBy>Mark Dawes</cp:lastModifiedBy>
  <cp:revision>21</cp:revision>
  <dcterms:created xsi:type="dcterms:W3CDTF">2013-01-11T17:35:06Z</dcterms:created>
  <dcterms:modified xsi:type="dcterms:W3CDTF">2013-01-17T05:21:50Z</dcterms:modified>
</cp:coreProperties>
</file>