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BD794-1F4D-4C7F-9078-4A53E37BBF35}" type="datetimeFigureOut">
              <a:rPr lang="fr-FR" smtClean="0"/>
              <a:t>02/03/2012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23457-5C08-4DC6-A09A-0EBBD0FA96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919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5 songs + activities – very well made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341F8E-97DF-4EC4-8988-B324D6FB09B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8CCB94-A43F-4964-9964-B5547DC8ED5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76DD-F790-4A3E-BAEB-9637E2ED5804}" type="datetimeFigureOut">
              <a:rPr lang="fr-FR" smtClean="0"/>
              <a:t>02/03/2012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D347-F538-47C7-8B30-C9AAAE54AE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26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76DD-F790-4A3E-BAEB-9637E2ED5804}" type="datetimeFigureOut">
              <a:rPr lang="fr-FR" smtClean="0"/>
              <a:t>02/03/2012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D347-F538-47C7-8B30-C9AAAE54AE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70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76DD-F790-4A3E-BAEB-9637E2ED5804}" type="datetimeFigureOut">
              <a:rPr lang="fr-FR" smtClean="0"/>
              <a:t>02/03/2012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D347-F538-47C7-8B30-C9AAAE54AE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244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76DD-F790-4A3E-BAEB-9637E2ED5804}" type="datetimeFigureOut">
              <a:rPr lang="fr-FR" smtClean="0"/>
              <a:t>02/03/2012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D347-F538-47C7-8B30-C9AAAE54AE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04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76DD-F790-4A3E-BAEB-9637E2ED5804}" type="datetimeFigureOut">
              <a:rPr lang="fr-FR" smtClean="0"/>
              <a:t>02/03/2012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D347-F538-47C7-8B30-C9AAAE54AE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88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76DD-F790-4A3E-BAEB-9637E2ED5804}" type="datetimeFigureOut">
              <a:rPr lang="fr-FR" smtClean="0"/>
              <a:t>02/03/2012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D347-F538-47C7-8B30-C9AAAE54AE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243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76DD-F790-4A3E-BAEB-9637E2ED5804}" type="datetimeFigureOut">
              <a:rPr lang="fr-FR" smtClean="0"/>
              <a:t>02/03/2012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D347-F538-47C7-8B30-C9AAAE54AE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53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76DD-F790-4A3E-BAEB-9637E2ED5804}" type="datetimeFigureOut">
              <a:rPr lang="fr-FR" smtClean="0"/>
              <a:t>02/03/2012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D347-F538-47C7-8B30-C9AAAE54AE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430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76DD-F790-4A3E-BAEB-9637E2ED5804}" type="datetimeFigureOut">
              <a:rPr lang="fr-FR" smtClean="0"/>
              <a:t>02/03/2012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D347-F538-47C7-8B30-C9AAAE54AE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8012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76DD-F790-4A3E-BAEB-9637E2ED5804}" type="datetimeFigureOut">
              <a:rPr lang="fr-FR" smtClean="0"/>
              <a:t>02/03/2012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D347-F538-47C7-8B30-C9AAAE54AE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221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76DD-F790-4A3E-BAEB-9637E2ED5804}" type="datetimeFigureOut">
              <a:rPr lang="fr-FR" smtClean="0"/>
              <a:t>02/03/2012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D347-F538-47C7-8B30-C9AAAE54AE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83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F76DD-F790-4A3E-BAEB-9637E2ED5804}" type="datetimeFigureOut">
              <a:rPr lang="fr-FR" smtClean="0"/>
              <a:t>02/03/2012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FD347-F538-47C7-8B30-C9AAAE54AE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63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sgfl.westsussex.gov.uk/ccm/navigation/curriculum/modern-foreign-languages/key-stage-2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sgfl.westsussex.gov.uk/ccm/navigation/curriculum/modern-foreign-languages/key-stage-2/cross-curricular-resource-pack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nderlandschools.org/mfl-sunderland/resources-pr-fr-newsunderlandmaterials.htm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underlandschools.org/mfl-sunderland/resources-pr-fr-ks1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primaryresources.co.uk/mfl/mfl.htm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://www.earlystart.co.uk/about.ht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I:\WiderProfessionalRoles\AST\2010-11\Primary%20Languages%20-%20Faculty\Video%20clips\Lucy%20Cat%20stories%20in%20Spanish%20on%20CD-ROM.wmv" TargetMode="Externa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earnalberta.ca/content/flbla/index.html" TargetMode="External"/><Relationship Id="rId3" Type="http://schemas.openxmlformats.org/officeDocument/2006/relationships/hyperlink" Target="http://www.sunderlandschools.org/estrellas/" TargetMode="External"/><Relationship Id="rId7" Type="http://schemas.openxmlformats.org/officeDocument/2006/relationships/hyperlink" Target="http://www.poissonrouge.com/redfish.php" TargetMode="External"/><Relationship Id="rId2" Type="http://schemas.openxmlformats.org/officeDocument/2006/relationships/hyperlink" Target="http://www.languagesonline.org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ethe.de/ins/jp/pro/goethe-haus/" TargetMode="External"/><Relationship Id="rId5" Type="http://schemas.openxmlformats.org/officeDocument/2006/relationships/hyperlink" Target="http://www.ltscotland.org.uk/c4modernlanguages/" TargetMode="External"/><Relationship Id="rId4" Type="http://schemas.openxmlformats.org/officeDocument/2006/relationships/hyperlink" Target="http://www.atantot.co.uk/menu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ngfl-cymru.org.uk/vtc/ngfl/french/primary_french/index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Websites/01__je_mappelle.ppt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rachelhawkes60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://www.tes.co.uk/article.aspx?storyCode=606690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achelhawkes.typepad.com/linguacom" TargetMode="External"/><Relationship Id="rId5" Type="http://schemas.openxmlformats.org/officeDocument/2006/relationships/hyperlink" Target="http://www.rachelhawkes.com/" TargetMode="External"/><Relationship Id="rId10" Type="http://schemas.openxmlformats.org/officeDocument/2006/relationships/image" Target="../media/image1.png"/><Relationship Id="rId4" Type="http://schemas.openxmlformats.org/officeDocument/2006/relationships/hyperlink" Target="mailto:rhawkes@comberton.cambs.sch.uk" TargetMode="External"/><Relationship Id="rId9" Type="http://schemas.openxmlformats.org/officeDocument/2006/relationships/hyperlink" Target="http://www.delicious.com/rachelhawk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gfl-cymru.org.uk/vtc/ngfl/spanish/spanish_songs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Websites/unit%201/u1.ex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schools/primarylanguages/french/all_about_me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bbc.co.uk/schools/primarylanguages/spanish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curriculum.org.uk/pl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vic.gov.au/languagesonline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ducation.vic.gov.au/languagesonline/audio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vic.gov.au/languagesonline/german/german.ht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ducation.vic.gov.au/languagesonline/french/french.ht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herefordlearning.org.uk/page.asp?PG_ID=32&amp;GRP_ID=8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herefordlearning.org.uk/page.asp?PG_ID=23&amp;GRP_ID=9" TargetMode="External"/><Relationship Id="rId4" Type="http://schemas.openxmlformats.org/officeDocument/2006/relationships/hyperlink" Target="http://www.herefordlearning.org.uk/resources.asp?GRP_ID=1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214313"/>
            <a:ext cx="8001000" cy="8302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/>
              <a:t>Online resources</a:t>
            </a:r>
            <a:endParaRPr lang="en-US" sz="4800" b="1" dirty="0"/>
          </a:p>
        </p:txBody>
      </p:sp>
      <p:sp>
        <p:nvSpPr>
          <p:cNvPr id="23555" name="TextBox 32"/>
          <p:cNvSpPr txBox="1">
            <a:spLocks noChangeArrowheads="1"/>
          </p:cNvSpPr>
          <p:nvPr/>
        </p:nvSpPr>
        <p:spPr bwMode="auto">
          <a:xfrm>
            <a:off x="6572250" y="6500813"/>
            <a:ext cx="2143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sz="1400">
                <a:latin typeface="Futura Md" pitchFamily="34" charset="0"/>
              </a:rPr>
              <a:t>Rachel Hawkes</a:t>
            </a:r>
            <a:endParaRPr lang="en-US" sz="1400">
              <a:latin typeface="Futura Md" pitchFamily="34" charset="0"/>
            </a:endParaRPr>
          </a:p>
        </p:txBody>
      </p:sp>
      <p:pic>
        <p:nvPicPr>
          <p:cNvPr id="23556" name="Picture 6" descr="Joined U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100" y="6438900"/>
            <a:ext cx="4699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GB" sz="4000" smtClean="0"/>
              <a:t>Interactive resources to use as you teach (Flash, video etc.)</a:t>
            </a:r>
          </a:p>
          <a:p>
            <a:pPr eaLnBrk="1" hangingPunct="1"/>
            <a:r>
              <a:rPr lang="en-GB" sz="4000" smtClean="0"/>
              <a:t>Resources to download to use (PowerPoint, Word, Pdf etc.)</a:t>
            </a:r>
          </a:p>
          <a:p>
            <a:pPr eaLnBrk="1" hangingPunct="1"/>
            <a:r>
              <a:rPr lang="en-GB" sz="4000" smtClean="0"/>
              <a:t>Resources to buy</a:t>
            </a:r>
            <a:endParaRPr lang="en-US" sz="4000" smtClean="0"/>
          </a:p>
          <a:p>
            <a:pPr eaLnBrk="1" hangingPunct="1"/>
            <a:r>
              <a:rPr lang="en-GB" sz="4000" smtClean="0"/>
              <a:t>Online games and activities for pupils to use</a:t>
            </a:r>
          </a:p>
        </p:txBody>
      </p:sp>
    </p:spTree>
    <p:extLst>
      <p:ext uri="{BB962C8B-B14F-4D97-AF65-F5344CB8AC3E}">
        <p14:creationId xmlns:p14="http://schemas.microsoft.com/office/powerpoint/2010/main" val="95862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1A9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1A9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214313" y="214313"/>
            <a:ext cx="8715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>
                <a:hlinkClick r:id="rId2"/>
              </a:rPr>
              <a:t>http://wsgfl.westsussex.gov.uk/ccm/navigation/curriculum/modern-foreign-languages/key-stage-2/</a:t>
            </a:r>
            <a:r>
              <a:rPr lang="en-US"/>
              <a:t> </a:t>
            </a:r>
          </a:p>
        </p:txBody>
      </p:sp>
      <p:pic>
        <p:nvPicPr>
          <p:cNvPr id="32771" name="Picture 2" descr="WestSussexGF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71563"/>
            <a:ext cx="75057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214313" y="5357813"/>
            <a:ext cx="8715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>
                <a:hlinkClick r:id="rId4"/>
              </a:rPr>
              <a:t>http://wsgfl.westsussex.gov.uk/ccm/navigation/curriculum/modern-foreign-languages/key-stage-2/cross-curricular-resource-packs/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863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Sunderl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000125"/>
            <a:ext cx="75438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642938" y="357188"/>
            <a:ext cx="8072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>
                <a:hlinkClick r:id="rId3"/>
              </a:rPr>
              <a:t>http://www.sunderlandschools.org/mfl-sunderland/resources-pr-fr-newsunderlandmaterials.htm</a:t>
            </a:r>
            <a:r>
              <a:rPr lang="en-US" sz="2000"/>
              <a:t> </a:t>
            </a: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357188" y="6286500"/>
            <a:ext cx="8358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>
                <a:hlinkClick r:id="rId4"/>
              </a:rPr>
              <a:t>http://www.sunderlandschools.org/mfl-sunderland/resources-pr-fr-ks1.htm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624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214313" y="285750"/>
            <a:ext cx="8643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>
                <a:hlinkClick r:id="rId2"/>
              </a:rPr>
              <a:t>http://www.primaryresources.co.uk/mfl/mfl.htm</a:t>
            </a:r>
            <a:r>
              <a:rPr lang="en-US"/>
              <a:t> </a:t>
            </a:r>
          </a:p>
        </p:txBody>
      </p:sp>
      <p:pic>
        <p:nvPicPr>
          <p:cNvPr id="34819" name="Picture 2" descr="PrimaryResourc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143000"/>
            <a:ext cx="8215312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357188" y="4929188"/>
            <a:ext cx="8501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/>
              <a:t>This is a good source of teaching ideas in general as well as an extensive archive of French, German and Spanish teaching materials.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8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214313"/>
            <a:ext cx="8001000" cy="8302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/>
              <a:t>Online resources</a:t>
            </a:r>
            <a:endParaRPr lang="en-US" sz="4800" b="1" dirty="0"/>
          </a:p>
        </p:txBody>
      </p:sp>
      <p:sp>
        <p:nvSpPr>
          <p:cNvPr id="35843" name="TextBox 32"/>
          <p:cNvSpPr txBox="1">
            <a:spLocks noChangeArrowheads="1"/>
          </p:cNvSpPr>
          <p:nvPr/>
        </p:nvSpPr>
        <p:spPr bwMode="auto">
          <a:xfrm>
            <a:off x="6572250" y="6500813"/>
            <a:ext cx="2143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sz="1400">
                <a:latin typeface="Futura Md" pitchFamily="34" charset="0"/>
              </a:rPr>
              <a:t>Rachel Hawkes</a:t>
            </a:r>
            <a:endParaRPr lang="en-US" sz="1400">
              <a:latin typeface="Futura Md" pitchFamily="34" charset="0"/>
            </a:endParaRPr>
          </a:p>
        </p:txBody>
      </p:sp>
      <p:pic>
        <p:nvPicPr>
          <p:cNvPr id="35844" name="Picture 6" descr="Joined U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100" y="6438900"/>
            <a:ext cx="4699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Interactive resources to use as you teach (Flash, video etc.)</a:t>
            </a:r>
          </a:p>
          <a:p>
            <a:pPr eaLnBrk="1" hangingPunct="1"/>
            <a:r>
              <a:rPr lang="en-GB" sz="4000" smtClean="0"/>
              <a:t>Resources to download to use (PowerPoint, Word, Pdf etc.)</a:t>
            </a:r>
          </a:p>
          <a:p>
            <a:pPr eaLnBrk="1" hangingPunct="1"/>
            <a:r>
              <a:rPr lang="en-GB" sz="4000" smtClean="0"/>
              <a:t>Resources to buy</a:t>
            </a:r>
            <a:endParaRPr lang="en-US" sz="4000" smtClean="0"/>
          </a:p>
          <a:p>
            <a:pPr eaLnBrk="1" hangingPunct="1"/>
            <a:r>
              <a:rPr lang="en-GB" sz="4000" smtClean="0"/>
              <a:t>Online games and activities for pupils to use</a:t>
            </a:r>
          </a:p>
        </p:txBody>
      </p:sp>
    </p:spTree>
    <p:extLst>
      <p:ext uri="{BB962C8B-B14F-4D97-AF65-F5344CB8AC3E}">
        <p14:creationId xmlns:p14="http://schemas.microsoft.com/office/powerpoint/2010/main" val="240966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1A9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1A9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EarlyStartGerm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28625"/>
            <a:ext cx="77724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32"/>
          <p:cNvSpPr txBox="1">
            <a:spLocks noChangeArrowheads="1"/>
          </p:cNvSpPr>
          <p:nvPr/>
        </p:nvSpPr>
        <p:spPr bwMode="auto">
          <a:xfrm>
            <a:off x="6572250" y="6500813"/>
            <a:ext cx="2143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sz="1400">
                <a:latin typeface="Futura Md" pitchFamily="34" charset="0"/>
              </a:rPr>
              <a:t>Rachel Hawkes</a:t>
            </a:r>
            <a:endParaRPr lang="en-US" sz="1400">
              <a:latin typeface="Futura Md" pitchFamily="34" charset="0"/>
            </a:endParaRPr>
          </a:p>
        </p:txBody>
      </p:sp>
      <p:pic>
        <p:nvPicPr>
          <p:cNvPr id="36868" name="Picture 6" descr="Joined U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100" y="6438900"/>
            <a:ext cx="4699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24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EarlyStartLanguagesHomeP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428750"/>
            <a:ext cx="7215187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2" descr="EarlyStartLanguages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168433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1857375" y="571500"/>
            <a:ext cx="6715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hlinkClick r:id="rId4"/>
              </a:rPr>
              <a:t>http://www.earlystart.co.uk/about.htm</a:t>
            </a:r>
            <a:r>
              <a:rPr lang="en-US"/>
              <a:t> </a:t>
            </a:r>
          </a:p>
        </p:txBody>
      </p:sp>
      <p:sp>
        <p:nvSpPr>
          <p:cNvPr id="37893" name="TextBox 32"/>
          <p:cNvSpPr txBox="1">
            <a:spLocks noChangeArrowheads="1"/>
          </p:cNvSpPr>
          <p:nvPr/>
        </p:nvSpPr>
        <p:spPr bwMode="auto">
          <a:xfrm>
            <a:off x="6572250" y="6500813"/>
            <a:ext cx="2143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sz="1400">
                <a:latin typeface="Futura Md" pitchFamily="34" charset="0"/>
              </a:rPr>
              <a:t>Rachel Hawkes</a:t>
            </a:r>
            <a:endParaRPr lang="en-US" sz="1400">
              <a:latin typeface="Futura Md" pitchFamily="34" charset="0"/>
            </a:endParaRPr>
          </a:p>
        </p:txBody>
      </p:sp>
      <p:pic>
        <p:nvPicPr>
          <p:cNvPr id="37894" name="Picture 6" descr="Joined Up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100" y="6438900"/>
            <a:ext cx="4699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70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285750" y="285750"/>
            <a:ext cx="8143875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There are 16 short films (on </a:t>
            </a:r>
            <a:r>
              <a:rPr lang="en-US" b="1"/>
              <a:t>DVD or video</a:t>
            </a:r>
            <a:r>
              <a:rPr lang="en-US"/>
              <a:t>), each introducing a very small number of key words and phrases: These are the Pack 1 contents.</a:t>
            </a:r>
          </a:p>
          <a:p>
            <a:pPr eaLnBrk="1" hangingPunct="1"/>
            <a:r>
              <a:rPr lang="en-US" i="1"/>
              <a:t/>
            </a:r>
            <a:br>
              <a:rPr lang="en-US" i="1"/>
            </a:br>
            <a:r>
              <a:rPr lang="en-US" i="1"/>
              <a:t>Hola</a:t>
            </a:r>
            <a:r>
              <a:rPr lang="en-US"/>
              <a:t> - </a:t>
            </a:r>
            <a:r>
              <a:rPr lang="en-US" b="1"/>
              <a:t>greetings</a:t>
            </a:r>
          </a:p>
          <a:p>
            <a:pPr eaLnBrk="1" hangingPunct="1"/>
            <a:r>
              <a:rPr lang="en-US" i="1"/>
              <a:t>Adiós</a:t>
            </a:r>
            <a:r>
              <a:rPr lang="en-US"/>
              <a:t> - </a:t>
            </a:r>
            <a:r>
              <a:rPr lang="en-US" b="1"/>
              <a:t>saying goodbye</a:t>
            </a:r>
          </a:p>
          <a:p>
            <a:pPr eaLnBrk="1" hangingPunct="1"/>
            <a:r>
              <a:rPr lang="en-US" i="1"/>
              <a:t>¿Qué tal?</a:t>
            </a:r>
            <a:r>
              <a:rPr lang="en-US"/>
              <a:t> - </a:t>
            </a:r>
            <a:r>
              <a:rPr lang="en-US" b="1"/>
              <a:t>asking people how they are</a:t>
            </a:r>
          </a:p>
          <a:p>
            <a:pPr eaLnBrk="1" hangingPunct="1"/>
            <a:r>
              <a:rPr lang="en-US" i="1"/>
              <a:t>¿Cómo te llamas?</a:t>
            </a:r>
            <a:r>
              <a:rPr lang="en-US"/>
              <a:t> - </a:t>
            </a:r>
            <a:r>
              <a:rPr lang="en-US" b="1"/>
              <a:t>introducing yourself and asking other children's names</a:t>
            </a:r>
          </a:p>
          <a:p>
            <a:pPr eaLnBrk="1" hangingPunct="1"/>
            <a:r>
              <a:rPr lang="en-US" i="1"/>
              <a:t>Los colores</a:t>
            </a:r>
            <a:r>
              <a:rPr lang="en-US"/>
              <a:t> - </a:t>
            </a:r>
            <a:r>
              <a:rPr lang="en-US" b="1"/>
              <a:t>colours</a:t>
            </a:r>
          </a:p>
          <a:p>
            <a:pPr eaLnBrk="1" hangingPunct="1"/>
            <a:r>
              <a:rPr lang="en-US" i="1"/>
              <a:t>Los números 1-12</a:t>
            </a:r>
            <a:r>
              <a:rPr lang="en-US"/>
              <a:t> - </a:t>
            </a:r>
            <a:r>
              <a:rPr lang="en-US" b="1"/>
              <a:t>numbers 1-12</a:t>
            </a:r>
          </a:p>
          <a:p>
            <a:pPr eaLnBrk="1" hangingPunct="1"/>
            <a:r>
              <a:rPr lang="en-US" i="1"/>
              <a:t>¿Cuántos años tienes?</a:t>
            </a:r>
            <a:r>
              <a:rPr lang="en-US"/>
              <a:t> - </a:t>
            </a:r>
            <a:r>
              <a:rPr lang="en-US" b="1"/>
              <a:t>saying how old you are and asking other children their age</a:t>
            </a:r>
          </a:p>
          <a:p>
            <a:pPr eaLnBrk="1" hangingPunct="1"/>
            <a:r>
              <a:rPr lang="en-US" i="1"/>
              <a:t>Los meses del año</a:t>
            </a:r>
            <a:r>
              <a:rPr lang="en-US"/>
              <a:t> - </a:t>
            </a:r>
            <a:r>
              <a:rPr lang="en-US" b="1"/>
              <a:t>the months of the year</a:t>
            </a:r>
          </a:p>
          <a:p>
            <a:pPr eaLnBrk="1" hangingPunct="1"/>
            <a:r>
              <a:rPr lang="en-US" i="1"/>
              <a:t>Los números 13-31</a:t>
            </a:r>
            <a:r>
              <a:rPr lang="en-US"/>
              <a:t> - </a:t>
            </a:r>
            <a:r>
              <a:rPr lang="en-US" b="1"/>
              <a:t>numbers 13-31</a:t>
            </a:r>
          </a:p>
          <a:p>
            <a:pPr eaLnBrk="1" hangingPunct="1"/>
            <a:r>
              <a:rPr lang="en-US" i="1"/>
              <a:t>¿Cuándo es tu cumpleaños?</a:t>
            </a:r>
            <a:r>
              <a:rPr lang="en-US"/>
              <a:t> - </a:t>
            </a:r>
            <a:r>
              <a:rPr lang="en-US" b="1"/>
              <a:t>saying when your birthday is and asking other children when their birthdays are</a:t>
            </a:r>
          </a:p>
          <a:p>
            <a:pPr eaLnBrk="1" hangingPunct="1"/>
            <a:r>
              <a:rPr lang="en-US" i="1"/>
              <a:t>Los días de la semana</a:t>
            </a:r>
            <a:r>
              <a:rPr lang="en-US"/>
              <a:t> - </a:t>
            </a:r>
            <a:r>
              <a:rPr lang="en-US" b="1"/>
              <a:t>the days of the week</a:t>
            </a:r>
          </a:p>
          <a:p>
            <a:pPr eaLnBrk="1" hangingPunct="1"/>
            <a:r>
              <a:rPr lang="en-US" i="1"/>
              <a:t>¿Qué día es hoy?</a:t>
            </a:r>
            <a:r>
              <a:rPr lang="en-US"/>
              <a:t> - </a:t>
            </a:r>
            <a:r>
              <a:rPr lang="en-US" b="1"/>
              <a:t>saying the date</a:t>
            </a:r>
          </a:p>
          <a:p>
            <a:pPr eaLnBrk="1" hangingPunct="1"/>
            <a:r>
              <a:rPr lang="en-US" i="1"/>
              <a:t>¿Tienes hermanos?</a:t>
            </a:r>
            <a:r>
              <a:rPr lang="en-US"/>
              <a:t> - </a:t>
            </a:r>
            <a:r>
              <a:rPr lang="en-US" b="1"/>
              <a:t>talking about your brothers and sisters</a:t>
            </a:r>
          </a:p>
          <a:p>
            <a:pPr eaLnBrk="1" hangingPunct="1"/>
            <a:r>
              <a:rPr lang="en-US" i="1"/>
              <a:t>¿Tienes alguna mascota?</a:t>
            </a:r>
            <a:r>
              <a:rPr lang="en-US"/>
              <a:t> - </a:t>
            </a:r>
            <a:r>
              <a:rPr lang="en-US" b="1"/>
              <a:t>talking about your pets</a:t>
            </a:r>
          </a:p>
          <a:p>
            <a:pPr eaLnBrk="1" hangingPunct="1"/>
            <a:r>
              <a:rPr lang="en-US" i="1"/>
              <a:t>En la clase</a:t>
            </a:r>
            <a:r>
              <a:rPr lang="en-US"/>
              <a:t> - </a:t>
            </a:r>
            <a:r>
              <a:rPr lang="en-US" b="1"/>
              <a:t>useful Spanish words and phrases that teachers and pupils can use in the classroom when playing games and participating in language learning activities.</a:t>
            </a:r>
          </a:p>
        </p:txBody>
      </p:sp>
      <p:pic>
        <p:nvPicPr>
          <p:cNvPr id="38915" name="Picture 2" descr="EarlyStartLanguagesLogo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42938"/>
            <a:ext cx="17716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32"/>
          <p:cNvSpPr txBox="1">
            <a:spLocks noChangeArrowheads="1"/>
          </p:cNvSpPr>
          <p:nvPr/>
        </p:nvSpPr>
        <p:spPr bwMode="auto">
          <a:xfrm>
            <a:off x="6572250" y="6500813"/>
            <a:ext cx="2143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sz="1400">
                <a:latin typeface="Futura Md" pitchFamily="34" charset="0"/>
              </a:rPr>
              <a:t>Rachel Hawkes</a:t>
            </a:r>
            <a:endParaRPr lang="en-US" sz="1400">
              <a:latin typeface="Futura Md" pitchFamily="34" charset="0"/>
            </a:endParaRPr>
          </a:p>
        </p:txBody>
      </p:sp>
      <p:pic>
        <p:nvPicPr>
          <p:cNvPr id="38917" name="Picture 6" descr="Joined U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100" y="6438900"/>
            <a:ext cx="4699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26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Box 32"/>
          <p:cNvSpPr txBox="1">
            <a:spLocks noChangeArrowheads="1"/>
          </p:cNvSpPr>
          <p:nvPr/>
        </p:nvSpPr>
        <p:spPr bwMode="auto">
          <a:xfrm>
            <a:off x="6572250" y="6500813"/>
            <a:ext cx="2143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sz="1400">
                <a:latin typeface="Futura Md" pitchFamily="34" charset="0"/>
              </a:rPr>
              <a:t>Rachel Hawkes</a:t>
            </a:r>
            <a:endParaRPr lang="en-US" sz="1400">
              <a:latin typeface="Futura Md" pitchFamily="34" charset="0"/>
            </a:endParaRPr>
          </a:p>
        </p:txBody>
      </p:sp>
      <p:pic>
        <p:nvPicPr>
          <p:cNvPr id="39940" name="Picture 6" descr="Joined U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100" y="6438900"/>
            <a:ext cx="4699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Lucy Cat stories in Spanish on CD-ROM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12763"/>
            <a:ext cx="74168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93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9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99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994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214313"/>
            <a:ext cx="8001000" cy="8302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/>
              <a:t>Online resources</a:t>
            </a:r>
            <a:endParaRPr lang="en-US" sz="4800" b="1" dirty="0"/>
          </a:p>
        </p:txBody>
      </p:sp>
      <p:sp>
        <p:nvSpPr>
          <p:cNvPr id="40963" name="TextBox 32"/>
          <p:cNvSpPr txBox="1">
            <a:spLocks noChangeArrowheads="1"/>
          </p:cNvSpPr>
          <p:nvPr/>
        </p:nvSpPr>
        <p:spPr bwMode="auto">
          <a:xfrm>
            <a:off x="6572250" y="6500813"/>
            <a:ext cx="2143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sz="1400">
                <a:latin typeface="Futura Md" pitchFamily="34" charset="0"/>
              </a:rPr>
              <a:t>Rachel Hawkes</a:t>
            </a:r>
            <a:endParaRPr lang="en-US" sz="1400">
              <a:latin typeface="Futura Md" pitchFamily="34" charset="0"/>
            </a:endParaRPr>
          </a:p>
        </p:txBody>
      </p:sp>
      <p:pic>
        <p:nvPicPr>
          <p:cNvPr id="40964" name="Picture 6" descr="Joined U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100" y="6438900"/>
            <a:ext cx="4699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Interactive resources to use as you teach (Flash, video etc.)</a:t>
            </a:r>
          </a:p>
          <a:p>
            <a:pPr eaLnBrk="1" hangingPunct="1"/>
            <a:r>
              <a:rPr lang="en-GB" sz="4000" smtClean="0"/>
              <a:t>Resources to download to use (PowerPoint, Word, Pdf etc.)</a:t>
            </a:r>
          </a:p>
          <a:p>
            <a:pPr eaLnBrk="1" hangingPunct="1"/>
            <a:r>
              <a:rPr lang="en-GB" sz="4000" smtClean="0"/>
              <a:t>Resources to buy</a:t>
            </a:r>
            <a:endParaRPr lang="en-US" sz="4000" smtClean="0"/>
          </a:p>
          <a:p>
            <a:pPr eaLnBrk="1" hangingPunct="1"/>
            <a:r>
              <a:rPr lang="en-GB" sz="4000" smtClean="0"/>
              <a:t>Online games and activities for pupils to use</a:t>
            </a:r>
          </a:p>
        </p:txBody>
      </p:sp>
    </p:spTree>
    <p:extLst>
      <p:ext uri="{BB962C8B-B14F-4D97-AF65-F5344CB8AC3E}">
        <p14:creationId xmlns:p14="http://schemas.microsoft.com/office/powerpoint/2010/main" val="224196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1A9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1A9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5286375"/>
          </a:xfrm>
        </p:spPr>
        <p:txBody>
          <a:bodyPr/>
          <a:lstStyle/>
          <a:p>
            <a:pPr eaLnBrk="1" hangingPunct="1"/>
            <a:r>
              <a:rPr lang="en-US" sz="2800" smtClean="0">
                <a:hlinkClick r:id="rId2"/>
              </a:rPr>
              <a:t>http://www.languagesonline.org.uk/</a:t>
            </a:r>
            <a:r>
              <a:rPr lang="en-US" sz="2800" smtClean="0"/>
              <a:t> </a:t>
            </a:r>
          </a:p>
          <a:p>
            <a:pPr eaLnBrk="1" hangingPunct="1"/>
            <a:r>
              <a:rPr lang="en-US" sz="2800" smtClean="0">
                <a:hlinkClick r:id="rId3"/>
              </a:rPr>
              <a:t>http://www.sunderlandschools.org/estrellas/</a:t>
            </a:r>
            <a:r>
              <a:rPr lang="en-US" sz="2800" smtClean="0"/>
              <a:t> </a:t>
            </a:r>
          </a:p>
          <a:p>
            <a:pPr eaLnBrk="1" hangingPunct="1"/>
            <a:r>
              <a:rPr lang="en-US" sz="2800" smtClean="0">
                <a:hlinkClick r:id="rId4"/>
              </a:rPr>
              <a:t>http://www.atantot.co.uk/menu.htm</a:t>
            </a:r>
            <a:r>
              <a:rPr lang="en-US" sz="2800" smtClean="0"/>
              <a:t> (have to subscribe to this one now)</a:t>
            </a:r>
          </a:p>
          <a:p>
            <a:pPr eaLnBrk="1" hangingPunct="1"/>
            <a:r>
              <a:rPr lang="en-US" sz="2800" smtClean="0">
                <a:hlinkClick r:id="rId5"/>
              </a:rPr>
              <a:t>http://www.ltscotland.org.uk/c4modernlanguages/</a:t>
            </a:r>
            <a:r>
              <a:rPr lang="en-US" sz="2800" smtClean="0"/>
              <a:t> </a:t>
            </a:r>
          </a:p>
          <a:p>
            <a:pPr eaLnBrk="1" hangingPunct="1"/>
            <a:r>
              <a:rPr lang="en-US" sz="2800" smtClean="0"/>
              <a:t> </a:t>
            </a:r>
            <a:r>
              <a:rPr lang="en-US" sz="2800" smtClean="0">
                <a:hlinkClick r:id="rId6"/>
              </a:rPr>
              <a:t>http://www.goethe.de/ins/jp/pro/goethe-haus/</a:t>
            </a:r>
            <a:endParaRPr lang="en-US" sz="2800" smtClean="0"/>
          </a:p>
          <a:p>
            <a:pPr eaLnBrk="1" hangingPunct="1"/>
            <a:r>
              <a:rPr lang="en-US" sz="2800" smtClean="0">
                <a:hlinkClick r:id="rId7"/>
              </a:rPr>
              <a:t>http://www.poissonrouge.com/redfish.php</a:t>
            </a:r>
            <a:r>
              <a:rPr lang="en-US" sz="2800" smtClean="0"/>
              <a:t> </a:t>
            </a:r>
          </a:p>
          <a:p>
            <a:pPr eaLnBrk="1" hangingPunct="1"/>
            <a:r>
              <a:rPr lang="en-US" sz="2800" smtClean="0">
                <a:hlinkClick r:id="rId8"/>
              </a:rPr>
              <a:t>http://www.learnalberta.ca/content/flbla/index.html</a:t>
            </a:r>
            <a:r>
              <a:rPr lang="en-US" sz="280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38" y="571500"/>
            <a:ext cx="8001000" cy="8302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/>
              <a:t>Links to free online activities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99007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500063" y="214313"/>
            <a:ext cx="8429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>
                <a:hlinkClick r:id="rId2"/>
              </a:rPr>
              <a:t>http://www.ngfl-cymru.org.uk/vtc/ngfl/french/primary_french/index.htm</a:t>
            </a:r>
            <a:r>
              <a:rPr lang="en-US"/>
              <a:t> </a:t>
            </a:r>
          </a:p>
        </p:txBody>
      </p:sp>
      <p:pic>
        <p:nvPicPr>
          <p:cNvPr id="24579" name="Picture 2" descr="Cymr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79819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Document 3">
            <a:hlinkClick r:id="rId4" action="ppaction://hlinkpres?slideindex=1&amp;slidetitle=Slide 1" highlightClick="1"/>
          </p:cNvPr>
          <p:cNvSpPr/>
          <p:nvPr/>
        </p:nvSpPr>
        <p:spPr>
          <a:xfrm>
            <a:off x="8072438" y="5429250"/>
            <a:ext cx="714375" cy="785813"/>
          </a:xfrm>
          <a:prstGeom prst="actionButtonDocumen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8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38086" r="70703" b="38477"/>
          <a:stretch>
            <a:fillRect/>
          </a:stretch>
        </p:blipFill>
        <p:spPr bwMode="auto">
          <a:xfrm>
            <a:off x="214313" y="3286125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Box 5"/>
          <p:cNvSpPr txBox="1">
            <a:spLocks noChangeArrowheads="1"/>
          </p:cNvSpPr>
          <p:nvPr/>
        </p:nvSpPr>
        <p:spPr bwMode="auto">
          <a:xfrm>
            <a:off x="2000250" y="3786188"/>
            <a:ext cx="5429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>
                <a:latin typeface="Calibri" pitchFamily="34" charset="0"/>
                <a:hlinkClick r:id="rId4"/>
              </a:rPr>
              <a:t>rhawkes@comberton.cambs.sch.uk</a:t>
            </a:r>
            <a:r>
              <a:rPr lang="en-GB">
                <a:latin typeface="Calibri" pitchFamily="34" charset="0"/>
              </a:rPr>
              <a:t> </a:t>
            </a:r>
            <a:br>
              <a:rPr lang="en-GB">
                <a:latin typeface="Calibri" pitchFamily="34" charset="0"/>
              </a:rPr>
            </a:br>
            <a:r>
              <a:rPr lang="en-GB">
                <a:latin typeface="Calibri" pitchFamily="34" charset="0"/>
                <a:hlinkClick r:id="rId5"/>
              </a:rPr>
              <a:t>www.rachelhawkes.com</a:t>
            </a:r>
            <a:r>
              <a:rPr lang="en-GB">
                <a:latin typeface="Calibri" pitchFamily="34" charset="0"/>
              </a:rPr>
              <a:t> </a:t>
            </a:r>
            <a:br>
              <a:rPr lang="en-GB">
                <a:latin typeface="Calibri" pitchFamily="34" charset="0"/>
              </a:rPr>
            </a:br>
            <a:r>
              <a:rPr lang="en-GB">
                <a:latin typeface="Calibri" pitchFamily="34" charset="0"/>
                <a:hlinkClick r:id="rId6"/>
              </a:rPr>
              <a:t>www.rachelhawkes.typepad.com/linguacom</a:t>
            </a:r>
            <a:r>
              <a:rPr lang="en-GB">
                <a:latin typeface="Calibri" pitchFamily="34" charset="0"/>
              </a:rPr>
              <a:t> </a:t>
            </a:r>
            <a:br>
              <a:rPr lang="en-GB">
                <a:latin typeface="Calibri" pitchFamily="34" charset="0"/>
              </a:rPr>
            </a:br>
            <a:r>
              <a:rPr lang="en-GB">
                <a:latin typeface="Calibri" pitchFamily="34" charset="0"/>
              </a:rPr>
              <a:t>01223 262503 ext.222</a:t>
            </a:r>
            <a:endParaRPr lang="en-US">
              <a:latin typeface="Calibri" pitchFamily="34" charset="0"/>
            </a:endParaRPr>
          </a:p>
        </p:txBody>
      </p:sp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285750" y="5072063"/>
            <a:ext cx="8429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>
                <a:latin typeface="Calibri" pitchFamily="34" charset="0"/>
              </a:rPr>
              <a:t>More useful links:</a:t>
            </a:r>
            <a:br>
              <a:rPr lang="en-GB" b="1">
                <a:latin typeface="Calibri" pitchFamily="34" charset="0"/>
              </a:rPr>
            </a:br>
            <a:r>
              <a:rPr lang="en-GB">
                <a:latin typeface="Calibri" pitchFamily="34" charset="0"/>
              </a:rPr>
              <a:t>TES collections: </a:t>
            </a:r>
            <a:r>
              <a:rPr lang="en-US">
                <a:latin typeface="Calibri" pitchFamily="34" charset="0"/>
                <a:hlinkClick r:id="rId7"/>
              </a:rPr>
              <a:t>http://www.tes.co.uk/article.aspx?storyCode=6066908 </a:t>
            </a:r>
            <a:r>
              <a:rPr lang="en-GB">
                <a:latin typeface="Calibri" pitchFamily="34" charset="0"/>
              </a:rPr>
              <a:t/>
            </a:r>
            <a:br>
              <a:rPr lang="en-GB">
                <a:latin typeface="Calibri" pitchFamily="34" charset="0"/>
              </a:rPr>
            </a:br>
            <a:r>
              <a:rPr lang="en-GB">
                <a:latin typeface="Calibri" pitchFamily="34" charset="0"/>
              </a:rPr>
              <a:t>My YouTube channel: </a:t>
            </a:r>
            <a:r>
              <a:rPr lang="en-GB">
                <a:latin typeface="Calibri" pitchFamily="34" charset="0"/>
                <a:hlinkClick r:id="rId8"/>
              </a:rPr>
              <a:t>http://www.youtube.com/rachelhawkes60</a:t>
            </a:r>
            <a:r>
              <a:rPr lang="en-GB">
                <a:latin typeface="Calibri" pitchFamily="34" charset="0"/>
              </a:rPr>
              <a:t> </a:t>
            </a:r>
            <a:br>
              <a:rPr lang="en-GB">
                <a:latin typeface="Calibri" pitchFamily="34" charset="0"/>
              </a:rPr>
            </a:br>
            <a:r>
              <a:rPr lang="en-GB">
                <a:latin typeface="Calibri" pitchFamily="34" charset="0"/>
              </a:rPr>
              <a:t>My delicious weblinks: </a:t>
            </a:r>
            <a:r>
              <a:rPr lang="en-GB">
                <a:latin typeface="Calibri" pitchFamily="34" charset="0"/>
                <a:hlinkClick r:id="rId9"/>
              </a:rPr>
              <a:t>http://www.delicious.com/rachelhawkes</a:t>
            </a:r>
            <a:r>
              <a:rPr lang="en-GB">
                <a:latin typeface="Calibri" pitchFamily="34" charset="0"/>
              </a:rPr>
              <a:t> </a:t>
            </a:r>
            <a:endParaRPr lang="en-US">
              <a:latin typeface="Calibri" pitchFamily="34" charset="0"/>
            </a:endParaRPr>
          </a:p>
        </p:txBody>
      </p:sp>
      <p:sp>
        <p:nvSpPr>
          <p:cNvPr id="47109" name="TextBox 32"/>
          <p:cNvSpPr txBox="1">
            <a:spLocks noChangeArrowheads="1"/>
          </p:cNvSpPr>
          <p:nvPr/>
        </p:nvSpPr>
        <p:spPr bwMode="auto">
          <a:xfrm>
            <a:off x="6572250" y="6500813"/>
            <a:ext cx="2143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sz="1400">
                <a:latin typeface="Futura Md" pitchFamily="34" charset="0"/>
              </a:rPr>
              <a:t>Rachel Hawkes</a:t>
            </a:r>
            <a:endParaRPr lang="en-US" sz="1400">
              <a:latin typeface="Futura Md" pitchFamily="34" charset="0"/>
            </a:endParaRPr>
          </a:p>
        </p:txBody>
      </p:sp>
      <p:pic>
        <p:nvPicPr>
          <p:cNvPr id="47110" name="Picture 6" descr="Joined Up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100" y="6438900"/>
            <a:ext cx="4699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7188" y="357188"/>
            <a:ext cx="8572500" cy="1662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/>
              <a:t>Primary Languages Session 2: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/>
              <a:t>Teaching &amp; Learning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477179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214313" y="214313"/>
            <a:ext cx="8643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>
                <a:hlinkClick r:id="rId3"/>
              </a:rPr>
              <a:t>http://www.ngfl-cymru.org.uk/vtc/ngfl/spanish/spanish_songs/index.html</a:t>
            </a:r>
            <a:r>
              <a:rPr lang="en-US"/>
              <a:t> </a:t>
            </a:r>
          </a:p>
        </p:txBody>
      </p:sp>
      <p:pic>
        <p:nvPicPr>
          <p:cNvPr id="25603" name="Picture 2" descr="Cymru_Spanish.JP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571625"/>
            <a:ext cx="59817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96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BBCPrimaryLanguages_Fren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849630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285750" y="5786438"/>
            <a:ext cx="8643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hlinkClick r:id="rId3"/>
              </a:rPr>
              <a:t>http://www.bbc.co.uk/schools/primarylanguages/french/all_about_me/</a:t>
            </a:r>
            <a:r>
              <a:rPr lang="en-US"/>
              <a:t> </a:t>
            </a:r>
          </a:p>
        </p:txBody>
      </p:sp>
      <p:sp>
        <p:nvSpPr>
          <p:cNvPr id="26628" name="TextBox 32"/>
          <p:cNvSpPr txBox="1">
            <a:spLocks noChangeArrowheads="1"/>
          </p:cNvSpPr>
          <p:nvPr/>
        </p:nvSpPr>
        <p:spPr bwMode="auto">
          <a:xfrm>
            <a:off x="6572250" y="6500813"/>
            <a:ext cx="2143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sz="1400">
                <a:latin typeface="Futura Md" pitchFamily="34" charset="0"/>
              </a:rPr>
              <a:t>Rachel Hawkes</a:t>
            </a:r>
            <a:endParaRPr lang="en-US" sz="1400">
              <a:latin typeface="Futura Md" pitchFamily="34" charset="0"/>
            </a:endParaRPr>
          </a:p>
        </p:txBody>
      </p:sp>
      <p:pic>
        <p:nvPicPr>
          <p:cNvPr id="26629" name="Picture 6" descr="Joined U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100" y="6438900"/>
            <a:ext cx="4699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285750" y="6130925"/>
            <a:ext cx="8643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hlinkClick r:id="rId5"/>
              </a:rPr>
              <a:t>http://www.bbc.co.uk/schools/primarylanguages/spanish</a:t>
            </a:r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0550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NIC_primarylangu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71563"/>
            <a:ext cx="745807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928688" y="357188"/>
            <a:ext cx="7358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>
                <a:hlinkClick r:id="rId3"/>
              </a:rPr>
              <a:t>http://www.nicurriculum.org.uk/pl/</a:t>
            </a:r>
            <a:r>
              <a:rPr lang="en-US"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927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LanguagesOn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714375"/>
            <a:ext cx="7386638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357188" y="285750"/>
            <a:ext cx="8429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>
                <a:hlinkClick r:id="rId3"/>
              </a:rPr>
              <a:t>http://www.education.vic.gov.au/languagesonline/</a:t>
            </a:r>
            <a:r>
              <a:rPr lang="en-US"/>
              <a:t> </a:t>
            </a: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500063" y="5572125"/>
            <a:ext cx="7572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Song downloads</a:t>
            </a:r>
            <a:r>
              <a:rPr lang="en-US">
                <a:hlinkClick r:id="rId4"/>
              </a:rPr>
              <a:t/>
            </a:r>
            <a:br>
              <a:rPr lang="en-US">
                <a:hlinkClick r:id="rId4"/>
              </a:rPr>
            </a:br>
            <a:r>
              <a:rPr lang="en-US">
                <a:hlinkClick r:id="rId4"/>
              </a:rPr>
              <a:t>http://www.education.vic.gov.au/languagesonline/audio.htm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208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LanguagesOnline_Germ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857250"/>
            <a:ext cx="8126412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428625" y="285750"/>
            <a:ext cx="8215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hlinkClick r:id="rId3"/>
              </a:rPr>
              <a:t>http://www.education.vic.gov.au/languagesonline/german/german.htm</a:t>
            </a:r>
            <a:endParaRPr lang="en-US"/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642938" y="6211888"/>
            <a:ext cx="8001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>
                <a:hlinkClick r:id="rId4"/>
              </a:rPr>
              <a:t>http://www.education.vic.gov.au/languagesonline/french/french.htm</a:t>
            </a:r>
            <a:r>
              <a:rPr lang="en-US"/>
              <a:t> </a:t>
            </a:r>
          </a:p>
          <a:p>
            <a:pPr eaLnBrk="1" hangingPunct="1"/>
            <a:r>
              <a:rPr lang="en-GB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9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214313"/>
            <a:ext cx="8001000" cy="8302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/>
              <a:t>Online resources</a:t>
            </a:r>
            <a:endParaRPr lang="en-US" sz="4800" b="1" dirty="0"/>
          </a:p>
        </p:txBody>
      </p:sp>
      <p:sp>
        <p:nvSpPr>
          <p:cNvPr id="30723" name="TextBox 32"/>
          <p:cNvSpPr txBox="1">
            <a:spLocks noChangeArrowheads="1"/>
          </p:cNvSpPr>
          <p:nvPr/>
        </p:nvSpPr>
        <p:spPr bwMode="auto">
          <a:xfrm>
            <a:off x="6572250" y="6500813"/>
            <a:ext cx="2143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sz="1400">
                <a:latin typeface="Futura Md" pitchFamily="34" charset="0"/>
              </a:rPr>
              <a:t>Rachel Hawkes</a:t>
            </a:r>
            <a:endParaRPr lang="en-US" sz="1400">
              <a:latin typeface="Futura Md" pitchFamily="34" charset="0"/>
            </a:endParaRPr>
          </a:p>
        </p:txBody>
      </p:sp>
      <p:pic>
        <p:nvPicPr>
          <p:cNvPr id="30724" name="Picture 6" descr="Joined U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100" y="6438900"/>
            <a:ext cx="4699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GB" sz="4000" smtClean="0"/>
              <a:t>Interactive resources to use as you teach (Flash, video etc.)</a:t>
            </a:r>
          </a:p>
          <a:p>
            <a:pPr eaLnBrk="1" hangingPunct="1"/>
            <a:r>
              <a:rPr lang="en-GB" sz="4000" smtClean="0"/>
              <a:t>Resources to download to use (PowerPoint, Word, Pdf etc.)</a:t>
            </a:r>
          </a:p>
          <a:p>
            <a:pPr eaLnBrk="1" hangingPunct="1"/>
            <a:r>
              <a:rPr lang="en-GB" sz="4000" smtClean="0"/>
              <a:t>Resources to buy</a:t>
            </a:r>
            <a:endParaRPr lang="en-US" sz="4000" smtClean="0"/>
          </a:p>
          <a:p>
            <a:pPr eaLnBrk="1" hangingPunct="1"/>
            <a:r>
              <a:rPr lang="en-GB" sz="4000" smtClean="0"/>
              <a:t>Online games and activities for pupils to use</a:t>
            </a:r>
          </a:p>
        </p:txBody>
      </p:sp>
    </p:spTree>
    <p:extLst>
      <p:ext uri="{BB962C8B-B14F-4D97-AF65-F5344CB8AC3E}">
        <p14:creationId xmlns:p14="http://schemas.microsoft.com/office/powerpoint/2010/main" val="365284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1A9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1A9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285750" y="214313"/>
            <a:ext cx="8572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>
                <a:hlinkClick r:id="rId2"/>
              </a:rPr>
              <a:t>http://www.herefordlearning.org.uk/page.asp?PG_ID=32&amp;GRP_ID=8</a:t>
            </a:r>
            <a:r>
              <a:rPr lang="en-US"/>
              <a:t> </a:t>
            </a:r>
          </a:p>
        </p:txBody>
      </p:sp>
      <p:pic>
        <p:nvPicPr>
          <p:cNvPr id="31747" name="Picture 2" descr="HerefordshireGF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857250"/>
            <a:ext cx="7777162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642938" y="5143500"/>
            <a:ext cx="8072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>
                <a:hlinkClick r:id="rId4"/>
              </a:rPr>
              <a:t>http://www.herefordlearning.org.uk/resources.asp?GRP_ID=10</a:t>
            </a:r>
            <a:r>
              <a:rPr lang="en-US"/>
              <a:t> </a:t>
            </a:r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571500" y="5643563"/>
            <a:ext cx="8215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>
                <a:hlinkClick r:id="rId5"/>
              </a:rPr>
              <a:t>http://www.herefordlearning.org.uk/page.asp?PG_ID=23&amp;GRP_ID=9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773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</Words>
  <Application>Microsoft Office PowerPoint</Application>
  <PresentationFormat>On-screen Show (4:3)</PresentationFormat>
  <Paragraphs>81</Paragraphs>
  <Slides>20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Dawes</dc:creator>
  <cp:lastModifiedBy>Mark Dawes</cp:lastModifiedBy>
  <cp:revision>1</cp:revision>
  <dcterms:created xsi:type="dcterms:W3CDTF">2012-03-02T07:57:06Z</dcterms:created>
  <dcterms:modified xsi:type="dcterms:W3CDTF">2012-03-02T07:57:24Z</dcterms:modified>
</cp:coreProperties>
</file>