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E37A7-CD7D-4D62-8FA6-4E99B7A6E1C7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20305-5C7D-4F5D-BD06-B02EF61C265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7479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82B5FFB-15BD-4B93-8E7B-8D81272FA52E}" type="slidenum">
              <a:rPr lang="en-GB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smtClean="0"/>
          </a:p>
        </p:txBody>
      </p:sp>
      <p:sp>
        <p:nvSpPr>
          <p:cNvPr id="51203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mtClean="0">
                <a:latin typeface="Arial" charset="0"/>
              </a:rPr>
              <a:t>Quick revision of these phrases.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E7C6173-934C-4669-8069-92E147228D13}" type="slidenum">
              <a:rPr lang="en-GB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 smtClean="0"/>
          </a:p>
        </p:txBody>
      </p:sp>
      <p:sp>
        <p:nvSpPr>
          <p:cNvPr id="5222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mtClean="0">
                <a:latin typeface="Arial" charset="0"/>
              </a:rPr>
              <a:t>Presentation of ‘no’ and how to make negative sentences.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2133-6564-4D71-A073-D75B1E345F27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B1D2B-CC39-4AA7-99D6-013CA30041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5979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2133-6564-4D71-A073-D75B1E345F27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B1D2B-CC39-4AA7-99D6-013CA30041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123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2133-6564-4D71-A073-D75B1E345F27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B1D2B-CC39-4AA7-99D6-013CA30041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1493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2133-6564-4D71-A073-D75B1E345F27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B1D2B-CC39-4AA7-99D6-013CA30041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2725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2133-6564-4D71-A073-D75B1E345F27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B1D2B-CC39-4AA7-99D6-013CA30041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74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2133-6564-4D71-A073-D75B1E345F27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B1D2B-CC39-4AA7-99D6-013CA30041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518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2133-6564-4D71-A073-D75B1E345F27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B1D2B-CC39-4AA7-99D6-013CA30041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8037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2133-6564-4D71-A073-D75B1E345F27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B1D2B-CC39-4AA7-99D6-013CA30041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234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2133-6564-4D71-A073-D75B1E345F27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B1D2B-CC39-4AA7-99D6-013CA30041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0023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2133-6564-4D71-A073-D75B1E345F27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B1D2B-CC39-4AA7-99D6-013CA30041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205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2133-6564-4D71-A073-D75B1E345F27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B1D2B-CC39-4AA7-99D6-013CA30041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8168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A2133-6564-4D71-A073-D75B1E345F27}" type="datetimeFigureOut">
              <a:rPr lang="fr-FR" smtClean="0"/>
              <a:t>02/03/2012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B1D2B-CC39-4AA7-99D6-013CA30041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862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schools/primaryfrench/teachers/teachers_audio_html.s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wmf"/><Relationship Id="rId7" Type="http://schemas.openxmlformats.org/officeDocument/2006/relationships/image" Target="../media/image1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10" Type="http://schemas.openxmlformats.org/officeDocument/2006/relationships/image" Target="../media/image11.jpeg"/><Relationship Id="rId4" Type="http://schemas.openxmlformats.org/officeDocument/2006/relationships/image" Target="../media/image17.png"/><Relationship Id="rId9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urriculumbits.com/prodimages/details/french/fre0001.html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urriculumbits.com/prodimages/details/french/fre0004.html" TargetMode="External"/><Relationship Id="rId5" Type="http://schemas.openxmlformats.org/officeDocument/2006/relationships/hyperlink" Target="http://www.curriculumbits.com/prodimages/details/french/fre0003.html" TargetMode="External"/><Relationship Id="rId4" Type="http://schemas.openxmlformats.org/officeDocument/2006/relationships/hyperlink" Target="http://www.curriculumbits.com/prodimages/details/french/fre0002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french.about.com/od/vocabulary/a/classroomphrase.htm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german.about.com/od/vocabulary/a/schoolTch.htm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riding.net/mfl/ell_resources_fre.shtml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eriding.net/mfl/ell_resources_ger.shtml" TargetMode="External"/><Relationship Id="rId4" Type="http://schemas.openxmlformats.org/officeDocument/2006/relationships/hyperlink" Target="http://www.eriding.net/mfl/ell_resources_spa.s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languagesatmillthorpe.typepad.co.uk/york_language_colleges/french-posters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bucksgfl.org.uk/mod/resource/view.php?id=12145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urriculumbits.com/prodimages/details/german/ger0003.html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http://www.curriculumbits.com/prodimages/details/german/ger0002.htm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10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audio" Target="../media/audio9.wav"/><Relationship Id="rId17" Type="http://schemas.openxmlformats.org/officeDocument/2006/relationships/audio" Target="../media/audio14.wav"/><Relationship Id="rId2" Type="http://schemas.openxmlformats.org/officeDocument/2006/relationships/image" Target="../media/image3.png"/><Relationship Id="rId16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audio" Target="../media/audio8.wav"/><Relationship Id="rId5" Type="http://schemas.openxmlformats.org/officeDocument/2006/relationships/audio" Target="../media/audio3.wav"/><Relationship Id="rId15" Type="http://schemas.openxmlformats.org/officeDocument/2006/relationships/audio" Target="../media/audio12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audio" Target="../media/audio11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214313"/>
            <a:ext cx="8001000" cy="8302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b="1" dirty="0"/>
              <a:t>Teacher Language</a:t>
            </a:r>
            <a:endParaRPr lang="en-US" sz="4800" b="1" dirty="0"/>
          </a:p>
        </p:txBody>
      </p:sp>
      <p:pic>
        <p:nvPicPr>
          <p:cNvPr id="7171" name="Picture 2" descr="FrenchBB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214438"/>
            <a:ext cx="7500937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214313" y="5500688"/>
            <a:ext cx="8643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/>
              <a:t>French: </a:t>
            </a:r>
            <a:r>
              <a:rPr lang="en-GB">
                <a:hlinkClick r:id="rId3"/>
              </a:rPr>
              <a:t>http://www.bbc.co.uk/schools/primaryfrench/teachers/teachers_audio_html.shtml</a:t>
            </a:r>
            <a:r>
              <a:rPr lang="en-GB"/>
              <a:t> </a:t>
            </a:r>
            <a:endParaRPr lang="en-US"/>
          </a:p>
        </p:txBody>
      </p:sp>
      <p:pic>
        <p:nvPicPr>
          <p:cNvPr id="7173" name="Picture 4" descr="FrenchBBC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214688"/>
            <a:ext cx="44100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Box 32"/>
          <p:cNvSpPr txBox="1">
            <a:spLocks noChangeArrowheads="1"/>
          </p:cNvSpPr>
          <p:nvPr/>
        </p:nvSpPr>
        <p:spPr bwMode="auto">
          <a:xfrm>
            <a:off x="6572250" y="6500813"/>
            <a:ext cx="2143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GB" sz="1400">
                <a:latin typeface="Futura Md" pitchFamily="34" charset="0"/>
              </a:rPr>
              <a:t>Rachel Hawkes</a:t>
            </a:r>
            <a:endParaRPr lang="en-US" sz="1400">
              <a:latin typeface="Futura Md" pitchFamily="34" charset="0"/>
            </a:endParaRPr>
          </a:p>
        </p:txBody>
      </p:sp>
      <p:pic>
        <p:nvPicPr>
          <p:cNvPr id="7175" name="Picture 6" descr="Joined U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00" y="6438900"/>
            <a:ext cx="4699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04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00786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4813"/>
            <a:ext cx="2303463" cy="2244725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19" name="Picture 3" descr="BD05030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133600"/>
            <a:ext cx="19335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j00786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4005263"/>
            <a:ext cx="1323975" cy="27813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311525" y="981075"/>
            <a:ext cx="5832475" cy="881063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>
                <a:solidFill>
                  <a:srgbClr val="FFFF00"/>
                </a:solidFill>
                <a:latin typeface="Tempus Sans ITC" pitchFamily="82" charset="0"/>
              </a:rPr>
              <a:t>¡Tengo un problema!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0" y="3052763"/>
            <a:ext cx="5832475" cy="881062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>
                <a:solidFill>
                  <a:srgbClr val="FFFF00"/>
                </a:solidFill>
                <a:latin typeface="Tempus Sans ITC" pitchFamily="82" charset="0"/>
              </a:rPr>
              <a:t>¡Tengo una idea!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3311525" y="5084763"/>
            <a:ext cx="5832475" cy="881062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>
                <a:solidFill>
                  <a:srgbClr val="FFFF00"/>
                </a:solidFill>
                <a:latin typeface="Tempus Sans ITC" pitchFamily="82" charset="0"/>
              </a:rPr>
              <a:t>¡He  olvidado!</a:t>
            </a:r>
          </a:p>
        </p:txBody>
      </p:sp>
    </p:spTree>
    <p:extLst>
      <p:ext uri="{BB962C8B-B14F-4D97-AF65-F5344CB8AC3E}">
        <p14:creationId xmlns:p14="http://schemas.microsoft.com/office/powerpoint/2010/main" val="337808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2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  <p:bldP spid="9221" grpId="1" animBg="1"/>
      <p:bldP spid="9222" grpId="0" animBg="1"/>
      <p:bldP spid="9222" grpId="1" animBg="1"/>
      <p:bldP spid="9223" grpId="0" animBg="1"/>
      <p:bldP spid="92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3027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724525" y="3716338"/>
            <a:ext cx="2909888" cy="1604962"/>
            <a:chOff x="3606" y="2341"/>
            <a:chExt cx="1833" cy="1011"/>
          </a:xfrm>
        </p:grpSpPr>
        <p:sp>
          <p:nvSpPr>
            <p:cNvPr id="17420" name="Text Box 4"/>
            <p:cNvSpPr txBox="1">
              <a:spLocks noChangeArrowheads="1"/>
            </p:cNvSpPr>
            <p:nvPr/>
          </p:nvSpPr>
          <p:spPr bwMode="auto">
            <a:xfrm>
              <a:off x="3606" y="2341"/>
              <a:ext cx="1769" cy="1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GB"/>
            </a:p>
            <a:p>
              <a:pPr eaLnBrk="1" hangingPunct="1">
                <a:spcBef>
                  <a:spcPct val="50000"/>
                </a:spcBef>
              </a:pPr>
              <a:endParaRPr lang="en-GB"/>
            </a:p>
            <a:p>
              <a:pPr eaLnBrk="1" hangingPunct="1">
                <a:spcBef>
                  <a:spcPct val="50000"/>
                </a:spcBef>
              </a:pPr>
              <a:endParaRPr lang="en-GB"/>
            </a:p>
            <a:p>
              <a:pPr eaLnBrk="1" hangingPunct="1">
                <a:spcBef>
                  <a:spcPct val="50000"/>
                </a:spcBef>
              </a:pPr>
              <a:endParaRPr lang="en-GB"/>
            </a:p>
          </p:txBody>
        </p:sp>
        <p:sp>
          <p:nvSpPr>
            <p:cNvPr id="17421" name="Rectangle 5"/>
            <p:cNvSpPr>
              <a:spLocks noChangeArrowheads="1"/>
            </p:cNvSpPr>
            <p:nvPr/>
          </p:nvSpPr>
          <p:spPr bwMode="auto">
            <a:xfrm>
              <a:off x="4876" y="2483"/>
              <a:ext cx="563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GB" sz="6000">
                  <a:latin typeface="Trebuchet MS" pitchFamily="34" charset="0"/>
                  <a:cs typeface="Times New Roman" pitchFamily="18" charset="0"/>
                </a:rPr>
                <a:t> ?</a:t>
              </a:r>
              <a:r>
                <a:rPr lang="en-GB" sz="2600">
                  <a:latin typeface="Trebuchet MS" pitchFamily="34" charset="0"/>
                  <a:cs typeface="Times New Roman" pitchFamily="18" charset="0"/>
                </a:rPr>
                <a:t>  </a:t>
              </a:r>
              <a:endParaRPr lang="en-GB"/>
            </a:p>
          </p:txBody>
        </p:sp>
        <p:pic>
          <p:nvPicPr>
            <p:cNvPr id="17422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" y="2568"/>
              <a:ext cx="1089" cy="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311525" y="1085850"/>
            <a:ext cx="5832475" cy="758825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>
                <a:solidFill>
                  <a:srgbClr val="FFFF00"/>
                </a:solidFill>
                <a:latin typeface="Tempus Sans ITC" pitchFamily="82" charset="0"/>
              </a:rPr>
              <a:t>¿Cómo se dice en español?</a:t>
            </a:r>
            <a:endParaRPr lang="en-US" sz="8800" b="1">
              <a:solidFill>
                <a:srgbClr val="FFFF00"/>
              </a:solidFill>
              <a:latin typeface="Tempus Sans ITC" pitchFamily="82" charset="0"/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34925" y="4038600"/>
            <a:ext cx="5832475" cy="6985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latin typeface="Tempus Sans ITC" pitchFamily="82" charset="0"/>
              </a:rPr>
              <a:t>¿Puedo hablar en inglés?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68313" y="620713"/>
            <a:ext cx="2808287" cy="2255837"/>
            <a:chOff x="295" y="391"/>
            <a:chExt cx="1769" cy="1421"/>
          </a:xfrm>
        </p:grpSpPr>
        <p:grpSp>
          <p:nvGrpSpPr>
            <p:cNvPr id="17415" name="Group 10"/>
            <p:cNvGrpSpPr>
              <a:grpSpLocks/>
            </p:cNvGrpSpPr>
            <p:nvPr/>
          </p:nvGrpSpPr>
          <p:grpSpPr bwMode="auto">
            <a:xfrm>
              <a:off x="295" y="391"/>
              <a:ext cx="1769" cy="1011"/>
              <a:chOff x="295" y="391"/>
              <a:chExt cx="1769" cy="1011"/>
            </a:xfrm>
          </p:grpSpPr>
          <p:sp>
            <p:nvSpPr>
              <p:cNvPr id="17417" name="Text Box 11"/>
              <p:cNvSpPr txBox="1">
                <a:spLocks noChangeArrowheads="1"/>
              </p:cNvSpPr>
              <p:nvPr/>
            </p:nvSpPr>
            <p:spPr bwMode="auto">
              <a:xfrm>
                <a:off x="295" y="391"/>
                <a:ext cx="1769" cy="10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en-GB"/>
              </a:p>
              <a:p>
                <a:pPr eaLnBrk="1" hangingPunct="1">
                  <a:spcBef>
                    <a:spcPct val="50000"/>
                  </a:spcBef>
                </a:pPr>
                <a:endParaRPr lang="en-GB"/>
              </a:p>
              <a:p>
                <a:pPr eaLnBrk="1" hangingPunct="1">
                  <a:spcBef>
                    <a:spcPct val="50000"/>
                  </a:spcBef>
                </a:pPr>
                <a:endParaRPr lang="en-GB"/>
              </a:p>
              <a:p>
                <a:pPr eaLnBrk="1" hangingPunct="1">
                  <a:spcBef>
                    <a:spcPct val="50000"/>
                  </a:spcBef>
                </a:pPr>
                <a:endParaRPr lang="en-GB"/>
              </a:p>
            </p:txBody>
          </p:sp>
          <p:pic>
            <p:nvPicPr>
              <p:cNvPr id="17418" name="Picture 12" descr="HM00387_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" y="572"/>
                <a:ext cx="993" cy="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19" name="Rectangle 13"/>
              <p:cNvSpPr>
                <a:spLocks noChangeArrowheads="1"/>
              </p:cNvSpPr>
              <p:nvPr/>
            </p:nvSpPr>
            <p:spPr bwMode="auto">
              <a:xfrm>
                <a:off x="1429" y="546"/>
                <a:ext cx="563" cy="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lang="en-GB" sz="6000">
                    <a:latin typeface="Trebuchet MS" pitchFamily="34" charset="0"/>
                    <a:cs typeface="Times New Roman" pitchFamily="18" charset="0"/>
                  </a:rPr>
                  <a:t> ?</a:t>
                </a:r>
                <a:r>
                  <a:rPr lang="en-GB" sz="2600">
                    <a:latin typeface="Trebuchet MS" pitchFamily="34" charset="0"/>
                    <a:cs typeface="Times New Roman" pitchFamily="18" charset="0"/>
                  </a:rPr>
                  <a:t>  </a:t>
                </a:r>
                <a:endParaRPr lang="en-GB"/>
              </a:p>
            </p:txBody>
          </p:sp>
        </p:grpSp>
        <p:pic>
          <p:nvPicPr>
            <p:cNvPr id="17416" name="Picture 14" descr="spai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1207"/>
              <a:ext cx="907" cy="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647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 animBg="1"/>
      <p:bldP spid="10247" grpId="1" animBg="1"/>
      <p:bldP spid="10248" grpId="0" animBg="1"/>
      <p:bldP spid="1024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468313" y="2252663"/>
            <a:ext cx="2808287" cy="2255837"/>
            <a:chOff x="295" y="391"/>
            <a:chExt cx="1769" cy="1421"/>
          </a:xfrm>
        </p:grpSpPr>
        <p:grpSp>
          <p:nvGrpSpPr>
            <p:cNvPr id="18478" name="Group 3"/>
            <p:cNvGrpSpPr>
              <a:grpSpLocks/>
            </p:cNvGrpSpPr>
            <p:nvPr/>
          </p:nvGrpSpPr>
          <p:grpSpPr bwMode="auto">
            <a:xfrm>
              <a:off x="295" y="391"/>
              <a:ext cx="1769" cy="1011"/>
              <a:chOff x="295" y="391"/>
              <a:chExt cx="1769" cy="1011"/>
            </a:xfrm>
          </p:grpSpPr>
          <p:sp>
            <p:nvSpPr>
              <p:cNvPr id="18480" name="Text Box 4"/>
              <p:cNvSpPr txBox="1">
                <a:spLocks noChangeArrowheads="1"/>
              </p:cNvSpPr>
              <p:nvPr/>
            </p:nvSpPr>
            <p:spPr bwMode="auto">
              <a:xfrm>
                <a:off x="295" y="391"/>
                <a:ext cx="1769" cy="10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en-GB"/>
              </a:p>
              <a:p>
                <a:pPr eaLnBrk="1" hangingPunct="1">
                  <a:spcBef>
                    <a:spcPct val="50000"/>
                  </a:spcBef>
                </a:pPr>
                <a:endParaRPr lang="en-GB"/>
              </a:p>
              <a:p>
                <a:pPr eaLnBrk="1" hangingPunct="1">
                  <a:spcBef>
                    <a:spcPct val="50000"/>
                  </a:spcBef>
                </a:pPr>
                <a:endParaRPr lang="en-GB"/>
              </a:p>
              <a:p>
                <a:pPr eaLnBrk="1" hangingPunct="1">
                  <a:spcBef>
                    <a:spcPct val="50000"/>
                  </a:spcBef>
                </a:pPr>
                <a:endParaRPr lang="en-GB"/>
              </a:p>
            </p:txBody>
          </p:sp>
          <p:pic>
            <p:nvPicPr>
              <p:cNvPr id="18481" name="Picture 5" descr="HM00387_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" y="572"/>
                <a:ext cx="993" cy="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82" name="Rectangle 6"/>
              <p:cNvSpPr>
                <a:spLocks noChangeArrowheads="1"/>
              </p:cNvSpPr>
              <p:nvPr/>
            </p:nvSpPr>
            <p:spPr bwMode="auto">
              <a:xfrm>
                <a:off x="1429" y="546"/>
                <a:ext cx="563" cy="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lang="en-GB" sz="6000">
                    <a:latin typeface="Trebuchet MS" pitchFamily="34" charset="0"/>
                    <a:cs typeface="Times New Roman" pitchFamily="18" charset="0"/>
                  </a:rPr>
                  <a:t> ?</a:t>
                </a:r>
                <a:r>
                  <a:rPr lang="en-GB" sz="2600">
                    <a:latin typeface="Trebuchet MS" pitchFamily="34" charset="0"/>
                    <a:cs typeface="Times New Roman" pitchFamily="18" charset="0"/>
                  </a:rPr>
                  <a:t>  </a:t>
                </a:r>
                <a:endParaRPr lang="en-GB"/>
              </a:p>
            </p:txBody>
          </p:sp>
        </p:grpSp>
        <p:pic>
          <p:nvPicPr>
            <p:cNvPr id="18479" name="Picture 7" descr="spai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1207"/>
              <a:ext cx="907" cy="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1272" name="Group 8"/>
          <p:cNvGraphicFramePr>
            <a:graphicFrameLocks noGrp="1"/>
          </p:cNvGraphicFramePr>
          <p:nvPr/>
        </p:nvGraphicFramePr>
        <p:xfrm>
          <a:off x="0" y="0"/>
          <a:ext cx="9144000" cy="6858001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  <a:gridCol w="3048000"/>
              </a:tblGrid>
              <a:tr h="2284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stant Galaxy" pitchFamily="2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stant Galaxy" pitchFamily="2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stant Galaxy" pitchFamily="2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9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stant Galaxy" pitchFamily="2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stant Galaxy" pitchFamily="2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stant Galaxy" pitchFamily="2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4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stant Galaxy" pitchFamily="2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stant Galaxy" pitchFamily="2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stant Galaxy" pitchFamily="2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53" name="Picture 26" descr="j00786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24400"/>
            <a:ext cx="1939925" cy="189071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454" name="Picture 27" descr="BD05030_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4450"/>
            <a:ext cx="1595438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5" name="Picture 28" descr="j007862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419350"/>
            <a:ext cx="993775" cy="208915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18456" name="Group 29"/>
          <p:cNvGrpSpPr>
            <a:grpSpLocks/>
          </p:cNvGrpSpPr>
          <p:nvPr/>
        </p:nvGrpSpPr>
        <p:grpSpPr bwMode="auto">
          <a:xfrm>
            <a:off x="3203575" y="5157788"/>
            <a:ext cx="2909888" cy="1604962"/>
            <a:chOff x="3606" y="2341"/>
            <a:chExt cx="1833" cy="1011"/>
          </a:xfrm>
        </p:grpSpPr>
        <p:sp>
          <p:nvSpPr>
            <p:cNvPr id="18475" name="Text Box 30"/>
            <p:cNvSpPr txBox="1">
              <a:spLocks noChangeArrowheads="1"/>
            </p:cNvSpPr>
            <p:nvPr/>
          </p:nvSpPr>
          <p:spPr bwMode="auto">
            <a:xfrm>
              <a:off x="3606" y="2341"/>
              <a:ext cx="1769" cy="1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GB"/>
            </a:p>
            <a:p>
              <a:pPr eaLnBrk="1" hangingPunct="1">
                <a:spcBef>
                  <a:spcPct val="50000"/>
                </a:spcBef>
              </a:pPr>
              <a:endParaRPr lang="en-GB"/>
            </a:p>
            <a:p>
              <a:pPr eaLnBrk="1" hangingPunct="1">
                <a:spcBef>
                  <a:spcPct val="50000"/>
                </a:spcBef>
              </a:pPr>
              <a:endParaRPr lang="en-GB"/>
            </a:p>
            <a:p>
              <a:pPr eaLnBrk="1" hangingPunct="1">
                <a:spcBef>
                  <a:spcPct val="50000"/>
                </a:spcBef>
              </a:pPr>
              <a:endParaRPr lang="en-GB"/>
            </a:p>
          </p:txBody>
        </p:sp>
        <p:sp>
          <p:nvSpPr>
            <p:cNvPr id="18476" name="Rectangle 31"/>
            <p:cNvSpPr>
              <a:spLocks noChangeArrowheads="1"/>
            </p:cNvSpPr>
            <p:nvPr/>
          </p:nvSpPr>
          <p:spPr bwMode="auto">
            <a:xfrm>
              <a:off x="4876" y="2483"/>
              <a:ext cx="563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GB" sz="6000">
                  <a:latin typeface="Trebuchet MS" pitchFamily="34" charset="0"/>
                  <a:cs typeface="Times New Roman" pitchFamily="18" charset="0"/>
                </a:rPr>
                <a:t> ?</a:t>
              </a:r>
              <a:r>
                <a:rPr lang="en-GB" sz="2600">
                  <a:latin typeface="Trebuchet MS" pitchFamily="34" charset="0"/>
                  <a:cs typeface="Times New Roman" pitchFamily="18" charset="0"/>
                </a:rPr>
                <a:t>  </a:t>
              </a:r>
              <a:endParaRPr lang="en-GB"/>
            </a:p>
          </p:txBody>
        </p:sp>
        <p:pic>
          <p:nvPicPr>
            <p:cNvPr id="18477" name="Picture 3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" y="2568"/>
              <a:ext cx="1089" cy="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57" name="Picture 33" descr="emoticones-muy bi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838700"/>
            <a:ext cx="18732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8" name="Picture 34" descr="emoticones-fatal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4813"/>
            <a:ext cx="141605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9" name="Text Box 35"/>
          <p:cNvSpPr txBox="1">
            <a:spLocks noChangeArrowheads="1"/>
          </p:cNvSpPr>
          <p:nvPr/>
        </p:nvSpPr>
        <p:spPr bwMode="auto">
          <a:xfrm>
            <a:off x="6804025" y="76200"/>
            <a:ext cx="15827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900">
                <a:latin typeface="Times New Roman" pitchFamily="18" charset="0"/>
                <a:sym typeface="Wingdings" pitchFamily="2" charset="2"/>
              </a:rPr>
              <a:t></a:t>
            </a:r>
          </a:p>
        </p:txBody>
      </p:sp>
      <p:sp>
        <p:nvSpPr>
          <p:cNvPr id="18460" name="Text Box 36"/>
          <p:cNvSpPr txBox="1">
            <a:spLocks noChangeArrowheads="1"/>
          </p:cNvSpPr>
          <p:nvPr/>
        </p:nvSpPr>
        <p:spPr bwMode="auto">
          <a:xfrm>
            <a:off x="3779838" y="2420938"/>
            <a:ext cx="1582737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200">
                <a:latin typeface="Times New Roman" pitchFamily="18" charset="0"/>
                <a:sym typeface="Wingdings" pitchFamily="2" charset="2"/>
              </a:rPr>
              <a:t></a:t>
            </a:r>
          </a:p>
        </p:txBody>
      </p:sp>
      <p:sp>
        <p:nvSpPr>
          <p:cNvPr id="11301" name="Text Box 37"/>
          <p:cNvSpPr txBox="1">
            <a:spLocks noChangeArrowheads="1"/>
          </p:cNvSpPr>
          <p:nvPr/>
        </p:nvSpPr>
        <p:spPr bwMode="auto">
          <a:xfrm>
            <a:off x="468313" y="-603250"/>
            <a:ext cx="216058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8900">
                <a:latin typeface="Chinyen" pitchFamily="82" charset="0"/>
                <a:ea typeface="PMingLiU" pitchFamily="18" charset="-120"/>
              </a:rPr>
              <a:t>x</a:t>
            </a:r>
          </a:p>
        </p:txBody>
      </p:sp>
      <p:sp>
        <p:nvSpPr>
          <p:cNvPr id="11302" name="Text Box 38"/>
          <p:cNvSpPr txBox="1">
            <a:spLocks noChangeArrowheads="1"/>
          </p:cNvSpPr>
          <p:nvPr/>
        </p:nvSpPr>
        <p:spPr bwMode="auto">
          <a:xfrm>
            <a:off x="106363" y="1700213"/>
            <a:ext cx="32416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/>
              <a:t>No es fatal</a:t>
            </a:r>
          </a:p>
        </p:txBody>
      </p:sp>
      <p:sp>
        <p:nvSpPr>
          <p:cNvPr id="11303" name="Text Box 39"/>
          <p:cNvSpPr txBox="1">
            <a:spLocks noChangeArrowheads="1"/>
          </p:cNvSpPr>
          <p:nvPr/>
        </p:nvSpPr>
        <p:spPr bwMode="auto">
          <a:xfrm>
            <a:off x="3132138" y="4073525"/>
            <a:ext cx="32416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/>
              <a:t>No…</a:t>
            </a:r>
          </a:p>
        </p:txBody>
      </p:sp>
      <p:sp>
        <p:nvSpPr>
          <p:cNvPr id="11304" name="Text Box 40"/>
          <p:cNvSpPr txBox="1">
            <a:spLocks noChangeArrowheads="1"/>
          </p:cNvSpPr>
          <p:nvPr/>
        </p:nvSpPr>
        <p:spPr bwMode="auto">
          <a:xfrm>
            <a:off x="3563938" y="1844675"/>
            <a:ext cx="216058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8900">
                <a:latin typeface="Chinyen" pitchFamily="82" charset="0"/>
                <a:ea typeface="PMingLiU" pitchFamily="18" charset="-120"/>
              </a:rPr>
              <a:t>x</a:t>
            </a:r>
          </a:p>
        </p:txBody>
      </p:sp>
      <p:sp>
        <p:nvSpPr>
          <p:cNvPr id="11305" name="Text Box 41"/>
          <p:cNvSpPr txBox="1">
            <a:spLocks noChangeArrowheads="1"/>
          </p:cNvSpPr>
          <p:nvPr/>
        </p:nvSpPr>
        <p:spPr bwMode="auto">
          <a:xfrm>
            <a:off x="6156325" y="6305550"/>
            <a:ext cx="32416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/>
              <a:t>No…</a:t>
            </a:r>
          </a:p>
        </p:txBody>
      </p:sp>
      <p:sp>
        <p:nvSpPr>
          <p:cNvPr id="11306" name="Text Box 42"/>
          <p:cNvSpPr txBox="1">
            <a:spLocks noChangeArrowheads="1"/>
          </p:cNvSpPr>
          <p:nvPr/>
        </p:nvSpPr>
        <p:spPr bwMode="auto">
          <a:xfrm>
            <a:off x="6659563" y="4005263"/>
            <a:ext cx="216058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8900">
                <a:latin typeface="Chinyen" pitchFamily="82" charset="0"/>
                <a:ea typeface="PMingLiU" pitchFamily="18" charset="-120"/>
              </a:rPr>
              <a:t>x</a:t>
            </a:r>
          </a:p>
        </p:txBody>
      </p:sp>
      <p:sp>
        <p:nvSpPr>
          <p:cNvPr id="11307" name="Text Box 43"/>
          <p:cNvSpPr txBox="1">
            <a:spLocks noChangeArrowheads="1"/>
          </p:cNvSpPr>
          <p:nvPr/>
        </p:nvSpPr>
        <p:spPr bwMode="auto">
          <a:xfrm>
            <a:off x="6083300" y="1773238"/>
            <a:ext cx="32416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/>
              <a:t>No…</a:t>
            </a:r>
          </a:p>
        </p:txBody>
      </p:sp>
      <p:sp>
        <p:nvSpPr>
          <p:cNvPr id="11308" name="Text Box 44"/>
          <p:cNvSpPr txBox="1">
            <a:spLocks noChangeArrowheads="1"/>
          </p:cNvSpPr>
          <p:nvPr/>
        </p:nvSpPr>
        <p:spPr bwMode="auto">
          <a:xfrm>
            <a:off x="6516688" y="-458788"/>
            <a:ext cx="2160587" cy="297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8900">
                <a:latin typeface="Chinyen" pitchFamily="82" charset="0"/>
                <a:ea typeface="PMingLiU" pitchFamily="18" charset="-120"/>
              </a:rPr>
              <a:t>x</a:t>
            </a:r>
          </a:p>
        </p:txBody>
      </p:sp>
      <p:sp>
        <p:nvSpPr>
          <p:cNvPr id="11309" name="Text Box 45"/>
          <p:cNvSpPr txBox="1">
            <a:spLocks noChangeArrowheads="1"/>
          </p:cNvSpPr>
          <p:nvPr/>
        </p:nvSpPr>
        <p:spPr bwMode="auto">
          <a:xfrm>
            <a:off x="34925" y="6305550"/>
            <a:ext cx="32416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/>
              <a:t>No…</a:t>
            </a:r>
          </a:p>
        </p:txBody>
      </p:sp>
      <p:sp>
        <p:nvSpPr>
          <p:cNvPr id="11310" name="Text Box 46"/>
          <p:cNvSpPr txBox="1">
            <a:spLocks noChangeArrowheads="1"/>
          </p:cNvSpPr>
          <p:nvPr/>
        </p:nvSpPr>
        <p:spPr bwMode="auto">
          <a:xfrm>
            <a:off x="323850" y="4202113"/>
            <a:ext cx="21605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8900">
                <a:latin typeface="Chinyen" pitchFamily="82" charset="0"/>
                <a:ea typeface="PMingLiU" pitchFamily="18" charset="-120"/>
              </a:rPr>
              <a:t>x</a:t>
            </a:r>
          </a:p>
        </p:txBody>
      </p:sp>
      <p:sp>
        <p:nvSpPr>
          <p:cNvPr id="11311" name="Text Box 47"/>
          <p:cNvSpPr txBox="1">
            <a:spLocks noChangeArrowheads="1"/>
          </p:cNvSpPr>
          <p:nvPr/>
        </p:nvSpPr>
        <p:spPr bwMode="auto">
          <a:xfrm>
            <a:off x="3059113" y="1770063"/>
            <a:ext cx="32416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/>
              <a:t>No…</a:t>
            </a:r>
          </a:p>
        </p:txBody>
      </p:sp>
      <p:sp>
        <p:nvSpPr>
          <p:cNvPr id="11312" name="Text Box 48"/>
          <p:cNvSpPr txBox="1">
            <a:spLocks noChangeArrowheads="1"/>
          </p:cNvSpPr>
          <p:nvPr/>
        </p:nvSpPr>
        <p:spPr bwMode="auto">
          <a:xfrm>
            <a:off x="3635375" y="-458788"/>
            <a:ext cx="2160588" cy="297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8900">
                <a:latin typeface="Chinyen" pitchFamily="82" charset="0"/>
                <a:ea typeface="PMingLiU" pitchFamily="18" charset="-120"/>
              </a:rPr>
              <a:t>x</a:t>
            </a:r>
          </a:p>
        </p:txBody>
      </p:sp>
      <p:sp>
        <p:nvSpPr>
          <p:cNvPr id="11313" name="Text Box 49"/>
          <p:cNvSpPr txBox="1">
            <a:spLocks noChangeArrowheads="1"/>
          </p:cNvSpPr>
          <p:nvPr/>
        </p:nvSpPr>
        <p:spPr bwMode="auto">
          <a:xfrm>
            <a:off x="6156325" y="4073525"/>
            <a:ext cx="32416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/>
              <a:t>No…</a:t>
            </a:r>
          </a:p>
        </p:txBody>
      </p:sp>
      <p:sp>
        <p:nvSpPr>
          <p:cNvPr id="11314" name="Text Box 50"/>
          <p:cNvSpPr txBox="1">
            <a:spLocks noChangeArrowheads="1"/>
          </p:cNvSpPr>
          <p:nvPr/>
        </p:nvSpPr>
        <p:spPr bwMode="auto">
          <a:xfrm>
            <a:off x="6732588" y="1825625"/>
            <a:ext cx="216058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8900">
                <a:latin typeface="Chinyen" pitchFamily="82" charset="0"/>
                <a:ea typeface="PMingLiU" pitchFamily="18" charset="-12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18744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1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1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1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11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1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1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000"/>
                                        <p:tgtEl>
                                          <p:spTgt spid="1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1" grpId="0"/>
      <p:bldP spid="11302" grpId="0"/>
      <p:bldP spid="11303" grpId="0"/>
      <p:bldP spid="11304" grpId="0"/>
      <p:bldP spid="11305" grpId="0"/>
      <p:bldP spid="11306" grpId="0"/>
      <p:bldP spid="11307" grpId="0"/>
      <p:bldP spid="11308" grpId="0"/>
      <p:bldP spid="11309" grpId="0"/>
      <p:bldP spid="11310" grpId="0"/>
      <p:bldP spid="11311" grpId="0"/>
      <p:bldP spid="11312" grpId="0"/>
      <p:bldP spid="11313" grpId="0"/>
      <p:bldP spid="113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0" y="260350"/>
            <a:ext cx="9144000" cy="1247775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latin typeface="Tempus Sans ITC" pitchFamily="82" charset="0"/>
              </a:rPr>
              <a:t>¿Cómo se hacen las frases negativas </a:t>
            </a:r>
            <a:br>
              <a:rPr lang="en-US" sz="3600" b="1">
                <a:solidFill>
                  <a:srgbClr val="FFFF00"/>
                </a:solidFill>
                <a:latin typeface="Tempus Sans ITC" pitchFamily="82" charset="0"/>
              </a:rPr>
            </a:br>
            <a:r>
              <a:rPr lang="en-US" sz="3600" b="1">
                <a:solidFill>
                  <a:srgbClr val="FFFF00"/>
                </a:solidFill>
                <a:latin typeface="Tempus Sans ITC" pitchFamily="82" charset="0"/>
              </a:rPr>
              <a:t>en español?</a:t>
            </a:r>
            <a:endParaRPr lang="en-US" sz="8000" b="1">
              <a:solidFill>
                <a:srgbClr val="FFFF00"/>
              </a:solidFill>
              <a:latin typeface="Tempus Sans ITC" pitchFamily="82" charset="0"/>
            </a:endParaRP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50825" y="2492375"/>
            <a:ext cx="324167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9600" b="1"/>
              <a:t>No…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635375" y="2454275"/>
            <a:ext cx="5688013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>
                <a:cs typeface="Arial" charset="0"/>
              </a:rPr>
              <a:t>¡</a:t>
            </a:r>
            <a:r>
              <a:rPr lang="en-GB" sz="5400"/>
              <a:t>Se pone ‘no’ </a:t>
            </a:r>
            <a:br>
              <a:rPr lang="en-GB" sz="5400"/>
            </a:br>
            <a:r>
              <a:rPr lang="en-GB" sz="5400"/>
              <a:t>al principio </a:t>
            </a:r>
            <a:br>
              <a:rPr lang="en-GB" sz="5400"/>
            </a:br>
            <a:r>
              <a:rPr lang="en-GB" sz="5400"/>
              <a:t>de la frase!</a:t>
            </a:r>
          </a:p>
        </p:txBody>
      </p:sp>
    </p:spTree>
    <p:extLst>
      <p:ext uri="{BB962C8B-B14F-4D97-AF65-F5344CB8AC3E}">
        <p14:creationId xmlns:p14="http://schemas.microsoft.com/office/powerpoint/2010/main" val="368470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  <p:bldP spid="13317" grpId="0"/>
      <p:bldP spid="133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terThemeAfrica-51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764704"/>
            <a:ext cx="7056784" cy="52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7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terThemeWaterUse-51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674694"/>
            <a:ext cx="7344816" cy="55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1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Curriculumbi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28625"/>
            <a:ext cx="8215312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428625" y="5072063"/>
            <a:ext cx="82153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French:</a:t>
            </a:r>
            <a:br>
              <a:rPr lang="en-US"/>
            </a:br>
            <a:r>
              <a:rPr lang="en-US">
                <a:hlinkClick r:id="rId3"/>
              </a:rPr>
              <a:t>http://www.curriculumbits.com/prodimages/details/french/fre0001.html</a:t>
            </a:r>
            <a:r>
              <a:rPr lang="en-US"/>
              <a:t/>
            </a:r>
            <a:br>
              <a:rPr lang="en-US"/>
            </a:br>
            <a:r>
              <a:rPr lang="en-US">
                <a:hlinkClick r:id="rId4"/>
              </a:rPr>
              <a:t>http://www.curriculumbits.com/prodimages/details/french/fre0002.html</a:t>
            </a:r>
            <a:r>
              <a:rPr lang="en-US"/>
              <a:t> </a:t>
            </a:r>
            <a:br>
              <a:rPr lang="en-US"/>
            </a:br>
            <a:r>
              <a:rPr lang="en-US">
                <a:hlinkClick r:id="rId5"/>
              </a:rPr>
              <a:t>http://www.curriculumbits.com/prodimages/details/french/fre0003.html</a:t>
            </a:r>
            <a:r>
              <a:rPr lang="en-US"/>
              <a:t> </a:t>
            </a:r>
            <a:br>
              <a:rPr lang="en-US"/>
            </a:br>
            <a:r>
              <a:rPr lang="en-US">
                <a:hlinkClick r:id="rId6"/>
              </a:rPr>
              <a:t>http://www.curriculumbits.com/prodimages/details/french/fre0004.html</a:t>
            </a:r>
            <a:r>
              <a:rPr lang="en-US"/>
              <a:t>  </a:t>
            </a:r>
          </a:p>
        </p:txBody>
      </p:sp>
      <p:sp>
        <p:nvSpPr>
          <p:cNvPr id="8196" name="TextBox 32"/>
          <p:cNvSpPr txBox="1">
            <a:spLocks noChangeArrowheads="1"/>
          </p:cNvSpPr>
          <p:nvPr/>
        </p:nvSpPr>
        <p:spPr bwMode="auto">
          <a:xfrm>
            <a:off x="6572250" y="6500813"/>
            <a:ext cx="2143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GB" sz="1400">
                <a:latin typeface="Futura Md" pitchFamily="34" charset="0"/>
              </a:rPr>
              <a:t>Rachel Hawkes</a:t>
            </a:r>
            <a:endParaRPr lang="en-US" sz="1400">
              <a:latin typeface="Futura Md" pitchFamily="34" charset="0"/>
            </a:endParaRPr>
          </a:p>
        </p:txBody>
      </p:sp>
      <p:pic>
        <p:nvPicPr>
          <p:cNvPr id="8197" name="Picture 6" descr="Joined Up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00" y="6438900"/>
            <a:ext cx="4699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65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357188" y="4643438"/>
            <a:ext cx="8643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hlinkClick r:id="rId2"/>
              </a:rPr>
              <a:t>http://french.about.com/od/vocabulary/a/classroomphrase.htm</a:t>
            </a:r>
            <a:r>
              <a:rPr lang="en-US"/>
              <a:t> </a:t>
            </a:r>
          </a:p>
        </p:txBody>
      </p:sp>
      <p:pic>
        <p:nvPicPr>
          <p:cNvPr id="9219" name="Picture 2" descr="AboutC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143000"/>
            <a:ext cx="7878763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2"/>
          <p:cNvSpPr txBox="1">
            <a:spLocks noChangeArrowheads="1"/>
          </p:cNvSpPr>
          <p:nvPr/>
        </p:nvSpPr>
        <p:spPr bwMode="auto">
          <a:xfrm>
            <a:off x="6572250" y="6500813"/>
            <a:ext cx="2143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GB" sz="1400">
                <a:latin typeface="Futura Md" pitchFamily="34" charset="0"/>
              </a:rPr>
              <a:t>Rachel Hawkes</a:t>
            </a:r>
            <a:endParaRPr lang="en-US" sz="1400">
              <a:latin typeface="Futura Md" pitchFamily="34" charset="0"/>
            </a:endParaRPr>
          </a:p>
        </p:txBody>
      </p:sp>
      <p:pic>
        <p:nvPicPr>
          <p:cNvPr id="9221" name="Picture 6" descr="Joined U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00" y="6438900"/>
            <a:ext cx="4699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Box 5"/>
          <p:cNvSpPr txBox="1">
            <a:spLocks noChangeArrowheads="1"/>
          </p:cNvSpPr>
          <p:nvPr/>
        </p:nvSpPr>
        <p:spPr bwMode="auto">
          <a:xfrm>
            <a:off x="1857375" y="5500688"/>
            <a:ext cx="6715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/>
              <a:t>German equivalent:</a:t>
            </a:r>
            <a:endParaRPr lang="en-US">
              <a:hlinkClick r:id="rId5"/>
            </a:endParaRPr>
          </a:p>
          <a:p>
            <a:pPr eaLnBrk="1" hangingPunct="1"/>
            <a:r>
              <a:rPr lang="en-US">
                <a:hlinkClick r:id="rId5"/>
              </a:rPr>
              <a:t>http://german.about.com/od/vocabulary/a/schoolTch.htm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414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EastRidingGF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000125"/>
            <a:ext cx="7207250" cy="46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928688" y="428625"/>
            <a:ext cx="7358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>
                <a:hlinkClick r:id="rId3"/>
              </a:rPr>
              <a:t>http://www.eriding.net/mfl/ell_resources_fre.shtml</a:t>
            </a:r>
            <a:r>
              <a:rPr lang="en-US"/>
              <a:t> </a:t>
            </a: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928688" y="5715000"/>
            <a:ext cx="7429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>
                <a:hlinkClick r:id="rId4"/>
              </a:rPr>
              <a:t>http://www.eriding.net/mfl/ell_resources_spa.shtml</a:t>
            </a:r>
            <a:r>
              <a:rPr lang="en-US"/>
              <a:t> </a:t>
            </a:r>
            <a:br>
              <a:rPr lang="en-US"/>
            </a:br>
            <a:r>
              <a:rPr lang="en-US">
                <a:hlinkClick r:id="rId5"/>
              </a:rPr>
              <a:t>http://www.eriding.net/mfl/ell_resources_ger.shtml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239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ClassroomLanguagePost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214313"/>
            <a:ext cx="7013575" cy="4886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214313" y="5214938"/>
            <a:ext cx="8715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hlinkClick r:id="rId3"/>
              </a:rPr>
              <a:t>http://languagesatmillthorpe.typepad.co.uk/york_language_colleges/french-posters/</a:t>
            </a:r>
            <a:r>
              <a:rPr lang="en-US"/>
              <a:t> </a:t>
            </a:r>
          </a:p>
        </p:txBody>
      </p:sp>
      <p:sp>
        <p:nvSpPr>
          <p:cNvPr id="11268" name="TextBox 32"/>
          <p:cNvSpPr txBox="1">
            <a:spLocks noChangeArrowheads="1"/>
          </p:cNvSpPr>
          <p:nvPr/>
        </p:nvSpPr>
        <p:spPr bwMode="auto">
          <a:xfrm>
            <a:off x="6572250" y="6500813"/>
            <a:ext cx="2143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GB" sz="1400">
                <a:latin typeface="Futura Md" pitchFamily="34" charset="0"/>
              </a:rPr>
              <a:t>Rachel Hawkes</a:t>
            </a:r>
            <a:endParaRPr lang="en-US" sz="1400">
              <a:latin typeface="Futura Md" pitchFamily="34" charset="0"/>
            </a:endParaRPr>
          </a:p>
        </p:txBody>
      </p:sp>
      <p:pic>
        <p:nvPicPr>
          <p:cNvPr id="11269" name="Picture 6" descr="Joined U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00" y="6438900"/>
            <a:ext cx="4699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214313" y="5640388"/>
            <a:ext cx="7500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hlinkClick r:id="rId5"/>
              </a:rPr>
              <a:t>http://www.bucksgfl.org.uk/mod/resource/view.php?id=12145</a:t>
            </a:r>
            <a:r>
              <a:rPr lang="en-US"/>
              <a:t> </a:t>
            </a:r>
          </a:p>
        </p:txBody>
      </p:sp>
      <p:sp>
        <p:nvSpPr>
          <p:cNvPr id="11271" name="TextBox 6"/>
          <p:cNvSpPr txBox="1">
            <a:spLocks noChangeArrowheads="1"/>
          </p:cNvSpPr>
          <p:nvPr/>
        </p:nvSpPr>
        <p:spPr bwMode="auto">
          <a:xfrm>
            <a:off x="214313" y="6069013"/>
            <a:ext cx="7715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/>
              <a:t>Buckinghamshire Grid for Learning – PowerPoint and 2 x word documents on French Teacher Target Language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CurriculumbitsGerm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57188"/>
            <a:ext cx="8358187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571500" y="5357813"/>
            <a:ext cx="8215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German</a:t>
            </a:r>
            <a:r>
              <a:rPr lang="en-US">
                <a:hlinkClick r:id="rId3"/>
              </a:rPr>
              <a:t/>
            </a:r>
            <a:br>
              <a:rPr lang="en-US">
                <a:hlinkClick r:id="rId3"/>
              </a:rPr>
            </a:br>
            <a:r>
              <a:rPr lang="en-US">
                <a:hlinkClick r:id="rId3"/>
              </a:rPr>
              <a:t>http://www.curriculumbits.com/prodimages/details/german/ger0003.html</a:t>
            </a:r>
            <a:r>
              <a:rPr lang="en-US"/>
              <a:t> </a:t>
            </a:r>
            <a:br>
              <a:rPr lang="en-US"/>
            </a:br>
            <a:r>
              <a:rPr lang="en-US">
                <a:hlinkClick r:id="rId4"/>
              </a:rPr>
              <a:t>http://www.curriculumbits.com/prodimages/details/german/ger0002.html</a:t>
            </a:r>
            <a:r>
              <a:rPr lang="en-US"/>
              <a:t> </a:t>
            </a:r>
          </a:p>
        </p:txBody>
      </p:sp>
      <p:sp>
        <p:nvSpPr>
          <p:cNvPr id="12292" name="TextBox 32"/>
          <p:cNvSpPr txBox="1">
            <a:spLocks noChangeArrowheads="1"/>
          </p:cNvSpPr>
          <p:nvPr/>
        </p:nvSpPr>
        <p:spPr bwMode="auto">
          <a:xfrm>
            <a:off x="6572250" y="6500813"/>
            <a:ext cx="2143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GB" sz="1400">
                <a:latin typeface="Futura Md" pitchFamily="34" charset="0"/>
              </a:rPr>
              <a:t>Rachel Hawkes</a:t>
            </a:r>
            <a:endParaRPr lang="en-US" sz="1400">
              <a:latin typeface="Futura Md" pitchFamily="34" charset="0"/>
            </a:endParaRPr>
          </a:p>
        </p:txBody>
      </p:sp>
      <p:pic>
        <p:nvPicPr>
          <p:cNvPr id="12293" name="Picture 6" descr="Joined U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00" y="6438900"/>
            <a:ext cx="4699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90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00063" y="214313"/>
          <a:ext cx="8215312" cy="3157536"/>
        </p:xfrm>
        <a:graphic>
          <a:graphicData uri="http://schemas.openxmlformats.org/drawingml/2006/table">
            <a:tbl>
              <a:tblPr/>
              <a:tblGrid>
                <a:gridCol w="4107656"/>
                <a:gridCol w="4107656"/>
              </a:tblGrid>
              <a:tr h="394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Classroom instructions</a:t>
                      </a:r>
                    </a:p>
                  </a:txBody>
                  <a:tcPr marL="91439" marR="91439"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4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¡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Entrad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!</a:t>
                      </a:r>
                    </a:p>
                  </a:txBody>
                  <a:tcPr marL="91439" marR="91439"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Come in!</a:t>
                      </a:r>
                    </a:p>
                  </a:txBody>
                  <a:tcPr marL="91439" marR="91439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4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¡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Sentaos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!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Sit down!</a:t>
                      </a:r>
                    </a:p>
                  </a:txBody>
                  <a:tcPr marL="91439" marR="91439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4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¡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Mirad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la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página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…/la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pizarra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!</a:t>
                      </a:r>
                    </a:p>
                  </a:txBody>
                  <a:tcPr marL="91439" marR="91439"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Look at page…/the board!</a:t>
                      </a:r>
                    </a:p>
                  </a:txBody>
                  <a:tcPr marL="91439" marR="91439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4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¡Escuchad!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Listen!</a:t>
                      </a:r>
                    </a:p>
                  </a:txBody>
                  <a:tcPr marL="91439" marR="91439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4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¡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Repetid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! (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conmigo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Repeat! (with me)</a:t>
                      </a:r>
                    </a:p>
                  </a:txBody>
                  <a:tcPr marL="91439" marR="91439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4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¡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Trabajad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en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parejas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!</a:t>
                      </a:r>
                    </a:p>
                  </a:txBody>
                  <a:tcPr marL="91439" marR="91439"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Work in pairs!</a:t>
                      </a:r>
                    </a:p>
                  </a:txBody>
                  <a:tcPr marL="91439" marR="91439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4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¡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Levantaos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!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Stand up!</a:t>
                      </a:r>
                    </a:p>
                  </a:txBody>
                  <a:tcPr marL="91439" marR="91439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343" name="TextBox 32"/>
          <p:cNvSpPr txBox="1">
            <a:spLocks noChangeArrowheads="1"/>
          </p:cNvSpPr>
          <p:nvPr/>
        </p:nvSpPr>
        <p:spPr bwMode="auto">
          <a:xfrm>
            <a:off x="6572250" y="6500813"/>
            <a:ext cx="2143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GB" sz="1400">
                <a:latin typeface="Futura Md" pitchFamily="34" charset="0"/>
              </a:rPr>
              <a:t>Rachel Hawkes</a:t>
            </a:r>
            <a:endParaRPr lang="en-US" sz="1400">
              <a:latin typeface="Futura Md" pitchFamily="34" charset="0"/>
            </a:endParaRPr>
          </a:p>
        </p:txBody>
      </p:sp>
      <p:pic>
        <p:nvPicPr>
          <p:cNvPr id="13344" name="Picture 6" descr="Joined U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00" y="6438900"/>
            <a:ext cx="4699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ction Button: Sound 4">
            <a:hlinkClick r:id="" action="ppaction://noaction" highlightClick="1">
              <a:snd r:embed="rId3" name="Entrad.wav"/>
            </a:hlinkClick>
          </p:cNvPr>
          <p:cNvSpPr/>
          <p:nvPr/>
        </p:nvSpPr>
        <p:spPr>
          <a:xfrm>
            <a:off x="1500188" y="642938"/>
            <a:ext cx="290512" cy="285750"/>
          </a:xfrm>
          <a:prstGeom prst="actionButtonSoun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Action Button: Sound 5">
            <a:hlinkClick r:id="" action="ppaction://noaction" highlightClick="1">
              <a:snd r:embed="rId4" name="Sentaos.wav"/>
            </a:hlinkClick>
          </p:cNvPr>
          <p:cNvSpPr/>
          <p:nvPr/>
        </p:nvSpPr>
        <p:spPr>
          <a:xfrm>
            <a:off x="1652588" y="1071563"/>
            <a:ext cx="290512" cy="285750"/>
          </a:xfrm>
          <a:prstGeom prst="actionButtonSoun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Action Button: Sound 8">
            <a:hlinkClick r:id="" action="ppaction://noaction" highlightClick="1">
              <a:snd r:embed="rId5" name="MiradLaPagina.wav"/>
            </a:hlinkClick>
          </p:cNvPr>
          <p:cNvSpPr/>
          <p:nvPr/>
        </p:nvSpPr>
        <p:spPr>
          <a:xfrm>
            <a:off x="3643313" y="1428750"/>
            <a:ext cx="290512" cy="285750"/>
          </a:xfrm>
          <a:prstGeom prst="actionButtonSoun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Action Button: Sound 9">
            <a:hlinkClick r:id="" action="ppaction://noaction" highlightClick="1">
              <a:snd r:embed="rId6" name="Escuchad.wav"/>
            </a:hlinkClick>
          </p:cNvPr>
          <p:cNvSpPr/>
          <p:nvPr/>
        </p:nvSpPr>
        <p:spPr>
          <a:xfrm>
            <a:off x="1928813" y="1857375"/>
            <a:ext cx="290512" cy="285750"/>
          </a:xfrm>
          <a:prstGeom prst="actionButtonSoun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Action Button: Sound 13">
            <a:hlinkClick r:id="" action="ppaction://noaction" highlightClick="1">
              <a:snd r:embed="rId7" name="RepetidConmigo.wav"/>
            </a:hlinkClick>
          </p:cNvPr>
          <p:cNvSpPr/>
          <p:nvPr/>
        </p:nvSpPr>
        <p:spPr>
          <a:xfrm>
            <a:off x="2786063" y="2214563"/>
            <a:ext cx="290512" cy="285750"/>
          </a:xfrm>
          <a:prstGeom prst="actionButtonSoun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Action Button: Sound 16">
            <a:hlinkClick r:id="" action="ppaction://noaction" highlightClick="1">
              <a:snd r:embed="rId8" name="TrabajadEnParejas.wav"/>
            </a:hlinkClick>
          </p:cNvPr>
          <p:cNvSpPr/>
          <p:nvPr/>
        </p:nvSpPr>
        <p:spPr>
          <a:xfrm>
            <a:off x="3143250" y="2643188"/>
            <a:ext cx="290513" cy="285750"/>
          </a:xfrm>
          <a:prstGeom prst="actionButtonSoun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Action Button: Sound 17">
            <a:hlinkClick r:id="" action="ppaction://noaction" highlightClick="1">
              <a:snd r:embed="rId9" name="Levantaos.wav"/>
            </a:hlinkClick>
          </p:cNvPr>
          <p:cNvSpPr/>
          <p:nvPr/>
        </p:nvSpPr>
        <p:spPr>
          <a:xfrm>
            <a:off x="2071688" y="3000375"/>
            <a:ext cx="290512" cy="285750"/>
          </a:xfrm>
          <a:prstGeom prst="actionButtonSoun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500063" y="3548063"/>
          <a:ext cx="8215312" cy="2952795"/>
        </p:xfrm>
        <a:graphic>
          <a:graphicData uri="http://schemas.openxmlformats.org/drawingml/2006/table">
            <a:tbl>
              <a:tblPr/>
              <a:tblGrid>
                <a:gridCol w="4107656"/>
                <a:gridCol w="4107656"/>
              </a:tblGrid>
              <a:tr h="39248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Praising/encouraging contributions from the class</a:t>
                      </a:r>
                    </a:p>
                  </a:txBody>
                  <a:tcPr marL="91439" marR="91439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¡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Excelente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!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excellent!</a:t>
                      </a:r>
                    </a:p>
                  </a:txBody>
                  <a:tcPr marL="91439" marR="91439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¡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Fantástico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!</a:t>
                      </a:r>
                    </a:p>
                  </a:txBody>
                  <a:tcPr marL="91439" marR="91439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great!</a:t>
                      </a:r>
                    </a:p>
                  </a:txBody>
                  <a:tcPr marL="91439" marR="91439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¡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Muy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bien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!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very good!</a:t>
                      </a:r>
                    </a:p>
                  </a:txBody>
                  <a:tcPr marL="91439" marR="91439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¡Bien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hecho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!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well done!</a:t>
                      </a:r>
                    </a:p>
                  </a:txBody>
                  <a:tcPr marL="91439" marR="91439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¡Venga!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Come on!</a:t>
                      </a:r>
                    </a:p>
                  </a:txBody>
                  <a:tcPr marL="91439" marR="91439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¡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Ánimo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chicos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!</a:t>
                      </a:r>
                    </a:p>
                  </a:txBody>
                  <a:tcPr marL="91439" marR="91439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Come on everyone!</a:t>
                      </a:r>
                    </a:p>
                  </a:txBody>
                  <a:tcPr marL="91439" marR="91439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¡Vámonos!  ¿Un voluntario?</a:t>
                      </a:r>
                    </a:p>
                  </a:txBody>
                  <a:tcPr marL="91439" marR="91439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Let’s go.  A volunteer?</a:t>
                      </a:r>
                    </a:p>
                  </a:txBody>
                  <a:tcPr marL="91439" marR="91439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80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857500"/>
            <a:ext cx="2773363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ction Button: Sound 20">
            <a:hlinkClick r:id="" action="ppaction://noaction" highlightClick="1">
              <a:snd r:embed="rId11" name="excelente.wav"/>
            </a:hlinkClick>
          </p:cNvPr>
          <p:cNvSpPr/>
          <p:nvPr/>
        </p:nvSpPr>
        <p:spPr>
          <a:xfrm>
            <a:off x="1928813" y="4000500"/>
            <a:ext cx="285750" cy="285750"/>
          </a:xfrm>
          <a:prstGeom prst="actionButtonSoun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Action Button: Sound 21">
            <a:hlinkClick r:id="" action="ppaction://noaction" highlightClick="1">
              <a:snd r:embed="rId12" name="fantastico.wav"/>
            </a:hlinkClick>
          </p:cNvPr>
          <p:cNvSpPr/>
          <p:nvPr/>
        </p:nvSpPr>
        <p:spPr>
          <a:xfrm>
            <a:off x="2000250" y="4357688"/>
            <a:ext cx="285750" cy="285750"/>
          </a:xfrm>
          <a:prstGeom prst="actionButtonSoun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Action Button: Sound 22">
            <a:hlinkClick r:id="" action="ppaction://noaction" highlightClick="1">
              <a:snd r:embed="rId13" name="muybien.wav"/>
            </a:hlinkClick>
          </p:cNvPr>
          <p:cNvSpPr/>
          <p:nvPr/>
        </p:nvSpPr>
        <p:spPr>
          <a:xfrm>
            <a:off x="1857375" y="4714875"/>
            <a:ext cx="285750" cy="285750"/>
          </a:xfrm>
          <a:prstGeom prst="actionButtonSoun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Action Button: Sound 23">
            <a:hlinkClick r:id="" action="ppaction://noaction" highlightClick="1">
              <a:snd r:embed="rId14" name="bienhecho.wav"/>
            </a:hlinkClick>
          </p:cNvPr>
          <p:cNvSpPr/>
          <p:nvPr/>
        </p:nvSpPr>
        <p:spPr>
          <a:xfrm>
            <a:off x="2071688" y="5072063"/>
            <a:ext cx="285750" cy="285750"/>
          </a:xfrm>
          <a:prstGeom prst="actionButtonSoun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Action Button: Sound 24">
            <a:hlinkClick r:id="" action="ppaction://noaction" highlightClick="1">
              <a:snd r:embed="rId15" name="venga.wav"/>
            </a:hlinkClick>
          </p:cNvPr>
          <p:cNvSpPr/>
          <p:nvPr/>
        </p:nvSpPr>
        <p:spPr>
          <a:xfrm>
            <a:off x="1571625" y="5429250"/>
            <a:ext cx="285750" cy="285750"/>
          </a:xfrm>
          <a:prstGeom prst="actionButtonSoun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Action Button: Sound 25">
            <a:hlinkClick r:id="" action="ppaction://noaction" highlightClick="1">
              <a:snd r:embed="rId16" name="animo_chicos.wav"/>
            </a:hlinkClick>
          </p:cNvPr>
          <p:cNvSpPr/>
          <p:nvPr/>
        </p:nvSpPr>
        <p:spPr>
          <a:xfrm>
            <a:off x="2357438" y="5786438"/>
            <a:ext cx="285750" cy="285750"/>
          </a:xfrm>
          <a:prstGeom prst="actionButtonSoun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Action Button: Sound 26">
            <a:hlinkClick r:id="" action="ppaction://noaction" highlightClick="1">
              <a:snd r:embed="rId17" name="vamonos_unvoluntario.wav"/>
            </a:hlinkClick>
          </p:cNvPr>
          <p:cNvSpPr/>
          <p:nvPr/>
        </p:nvSpPr>
        <p:spPr>
          <a:xfrm>
            <a:off x="3643313" y="6143625"/>
            <a:ext cx="285750" cy="285750"/>
          </a:xfrm>
          <a:prstGeom prst="actionButtonSoun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0" y="2060575"/>
            <a:ext cx="5832475" cy="1246188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7200" b="1">
                <a:solidFill>
                  <a:srgbClr val="FFFF00"/>
                </a:solidFill>
                <a:latin typeface="Tempus Sans ITC" pitchFamily="82" charset="0"/>
              </a:rPr>
              <a:t>es verdad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311525" y="5300663"/>
            <a:ext cx="5832475" cy="1246187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7200" b="1">
                <a:solidFill>
                  <a:srgbClr val="FFFF00"/>
                </a:solidFill>
                <a:latin typeface="Tempus Sans ITC" pitchFamily="82" charset="0"/>
              </a:rPr>
              <a:t>es mentira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125663" y="44450"/>
            <a:ext cx="158273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900">
                <a:latin typeface="Times New Roman" pitchFamily="18" charset="0"/>
                <a:sym typeface="Wingdings" pitchFamily="2" charset="2"/>
              </a:rPr>
              <a:t>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219700" y="3141663"/>
            <a:ext cx="1582738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200">
                <a:latin typeface="Times New Roman" pitchFamily="18" charset="0"/>
                <a:sym typeface="Wingdings" pitchFamily="2" charset="2"/>
              </a:rPr>
              <a:t></a:t>
            </a:r>
          </a:p>
        </p:txBody>
      </p:sp>
    </p:spTree>
    <p:extLst>
      <p:ext uri="{BB962C8B-B14F-4D97-AF65-F5344CB8AC3E}">
        <p14:creationId xmlns:p14="http://schemas.microsoft.com/office/powerpoint/2010/main" val="60481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7170" grpId="1" animBg="1"/>
      <p:bldP spid="7171" grpId="0" animBg="1"/>
      <p:bldP spid="7171" grpId="1" animBg="1"/>
      <p:bldP spid="7172" grpId="0"/>
      <p:bldP spid="71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2060575"/>
            <a:ext cx="5832475" cy="1063625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>
                <a:solidFill>
                  <a:srgbClr val="FFFF00"/>
                </a:solidFill>
                <a:latin typeface="Tempus Sans ITC" pitchFamily="82" charset="0"/>
              </a:rPr>
              <a:t>¡es estupendo!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348038" y="5062538"/>
            <a:ext cx="5832475" cy="1246187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>
                <a:solidFill>
                  <a:srgbClr val="FFFF00"/>
                </a:solidFill>
                <a:latin typeface="Tempus Sans ITC" pitchFamily="82" charset="0"/>
              </a:rPr>
              <a:t>¡es fatal!</a:t>
            </a:r>
          </a:p>
        </p:txBody>
      </p:sp>
      <p:pic>
        <p:nvPicPr>
          <p:cNvPr id="8196" name="Picture 4" descr="emoticones-muy bi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60350"/>
            <a:ext cx="18732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emoticones-fat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500438"/>
            <a:ext cx="141605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86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/>
      <p:bldP spid="8194" grpId="1" animBg="1"/>
      <p:bldP spid="8195" grpId="0" animBg="1"/>
      <p:bldP spid="819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295</Words>
  <Application>Microsoft Office PowerPoint</Application>
  <PresentationFormat>On-screen Show (4:3)</PresentationFormat>
  <Paragraphs>103</Paragraphs>
  <Slides>15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Dawes</dc:creator>
  <cp:lastModifiedBy>Mark Dawes</cp:lastModifiedBy>
  <cp:revision>1</cp:revision>
  <dcterms:created xsi:type="dcterms:W3CDTF">2012-03-02T07:56:21Z</dcterms:created>
  <dcterms:modified xsi:type="dcterms:W3CDTF">2012-03-02T07:56:36Z</dcterms:modified>
</cp:coreProperties>
</file>