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6823F-997C-4B13-9F69-628E93ACA695}" type="datetimeFigureOut">
              <a:rPr lang="fr-FR" smtClean="0"/>
              <a:t>02/03/2012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90B65-AAA7-4EC9-8252-FC98B186AEE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1964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5155D1-D387-4048-909E-1952E781FFE5}" type="slidenum">
              <a:rPr lang="en-GB"/>
              <a:pPr/>
              <a:t>3</a:t>
            </a:fld>
            <a:endParaRPr lang="en-GB"/>
          </a:p>
        </p:txBody>
      </p:sp>
      <p:sp>
        <p:nvSpPr>
          <p:cNvPr id="450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cs typeface="Arial" pitchFamily="34" charset="0"/>
              </a:rPr>
              <a:t>¿Qué ves ahí? = What do you see there?</a:t>
            </a:r>
            <a:br>
              <a:rPr lang="en-GB">
                <a:cs typeface="Arial" pitchFamily="34" charset="0"/>
              </a:rPr>
            </a:br>
            <a:r>
              <a:rPr lang="en-GB">
                <a:cs typeface="Arial" pitchFamily="34" charset="0"/>
              </a:rPr>
              <a:t>Veo … que me mira a mí = I see a … who is watching me.</a:t>
            </a:r>
            <a:br>
              <a:rPr lang="en-GB">
                <a:cs typeface="Arial" pitchFamily="34" charset="0"/>
              </a:rPr>
            </a:br>
            <a:r>
              <a:rPr lang="en-GB">
                <a:cs typeface="Arial" pitchFamily="34" charset="0"/>
              </a:rPr>
              <a:t>pardo = brownish-grey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55C7A9-A162-4DF7-9518-2BC20E2B9062}" type="slidenum">
              <a:rPr lang="en-GB"/>
              <a:pPr/>
              <a:t>7</a:t>
            </a:fld>
            <a:endParaRPr lang="en-GB"/>
          </a:p>
        </p:txBody>
      </p:sp>
      <p:sp>
        <p:nvSpPr>
          <p:cNvPr id="460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morado = purple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78A537-B981-4C46-B12A-16C8D38B9CBB}" type="slidenum">
              <a:rPr lang="en-GB"/>
              <a:pPr/>
              <a:t>11</a:t>
            </a:fld>
            <a:endParaRPr lang="en-GB"/>
          </a:p>
        </p:txBody>
      </p:sp>
      <p:sp>
        <p:nvSpPr>
          <p:cNvPr id="471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dorado = golden</a:t>
            </a:r>
            <a:br>
              <a:rPr lang="en-GB"/>
            </a:br>
            <a:r>
              <a:rPr lang="en-GB"/>
              <a:t>maestra = teacher (met this word in ‘Sustantivos’ song)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E00951-5E45-4511-85F7-87D4703A6D08}" type="slidenum">
              <a:rPr lang="en-GB"/>
              <a:pPr/>
              <a:t>12</a:t>
            </a:fld>
            <a:endParaRPr lang="en-GB"/>
          </a:p>
        </p:txBody>
      </p:sp>
      <p:sp>
        <p:nvSpPr>
          <p:cNvPr id="481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ni</a:t>
            </a:r>
            <a:r>
              <a:rPr lang="en-GB">
                <a:cs typeface="Arial" pitchFamily="34" charset="0"/>
              </a:rPr>
              <a:t>ños = children (met ‘niño’ in phonic cards activity in unit 1)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369A73-E1E0-447D-BC6C-1F788CA9ABE9}" type="slidenum">
              <a:rPr lang="en-GB"/>
              <a:pPr/>
              <a:t>14</a:t>
            </a:fld>
            <a:endParaRPr lang="en-GB"/>
          </a:p>
        </p:txBody>
      </p:sp>
      <p:sp>
        <p:nvSpPr>
          <p:cNvPr id="491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Vemos = we see</a:t>
            </a:r>
            <a:br>
              <a:rPr lang="en-GB"/>
            </a:br>
            <a:r>
              <a:rPr lang="en-GB"/>
              <a:t>y a nuestra maestra que muy contenta nos ve sonre</a:t>
            </a:r>
            <a:r>
              <a:rPr lang="en-GB">
                <a:cs typeface="Arial" pitchFamily="34" charset="0"/>
              </a:rPr>
              <a:t>ír = and our teacher who, very happy, watches us smiling.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22C4CC-7226-4D6D-A225-100C5144DD7C}" type="slidenum">
              <a:rPr lang="en-GB"/>
              <a:pPr/>
              <a:t>15</a:t>
            </a:fld>
            <a:endParaRPr lang="en-GB"/>
          </a:p>
        </p:txBody>
      </p:sp>
      <p:sp>
        <p:nvSpPr>
          <p:cNvPr id="368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Pupils choose the correct adjective which they heard with the animal in the story. Click on animals/words to hear sounds. Add the new colours to the pupils’ vocabulary list – pardo, morado, dorado.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17C19035-4ED0-40D2-B15B-CC9E2859006B}" type="slidenum">
              <a:rPr lang="en-GB" sz="1200">
                <a:latin typeface="Calibri" pitchFamily="34" charset="0"/>
              </a:rPr>
              <a:pPr algn="r" eaLnBrk="1" hangingPunct="1"/>
              <a:t>19</a:t>
            </a:fld>
            <a:endParaRPr lang="en-GB" sz="1200">
              <a:latin typeface="Calibri" pitchFamily="34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2C377-09EA-4673-9F5E-E0F4679F7969}" type="datetimeFigureOut">
              <a:rPr lang="fr-FR" smtClean="0"/>
              <a:t>02/03/2012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2BC0-24C3-4AA0-A34E-C3F26D68E6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746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2C377-09EA-4673-9F5E-E0F4679F7969}" type="datetimeFigureOut">
              <a:rPr lang="fr-FR" smtClean="0"/>
              <a:t>02/03/2012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2BC0-24C3-4AA0-A34E-C3F26D68E6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9555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2C377-09EA-4673-9F5E-E0F4679F7969}" type="datetimeFigureOut">
              <a:rPr lang="fr-FR" smtClean="0"/>
              <a:t>02/03/2012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2BC0-24C3-4AA0-A34E-C3F26D68E6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0109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2C377-09EA-4673-9F5E-E0F4679F7969}" type="datetimeFigureOut">
              <a:rPr lang="fr-FR" smtClean="0"/>
              <a:t>02/03/2012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2BC0-24C3-4AA0-A34E-C3F26D68E6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8153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2C377-09EA-4673-9F5E-E0F4679F7969}" type="datetimeFigureOut">
              <a:rPr lang="fr-FR" smtClean="0"/>
              <a:t>02/03/2012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2BC0-24C3-4AA0-A34E-C3F26D68E6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9237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2C377-09EA-4673-9F5E-E0F4679F7969}" type="datetimeFigureOut">
              <a:rPr lang="fr-FR" smtClean="0"/>
              <a:t>02/03/2012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2BC0-24C3-4AA0-A34E-C3F26D68E6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0696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2C377-09EA-4673-9F5E-E0F4679F7969}" type="datetimeFigureOut">
              <a:rPr lang="fr-FR" smtClean="0"/>
              <a:t>02/03/2012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2BC0-24C3-4AA0-A34E-C3F26D68E6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2238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2C377-09EA-4673-9F5E-E0F4679F7969}" type="datetimeFigureOut">
              <a:rPr lang="fr-FR" smtClean="0"/>
              <a:t>02/03/2012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2BC0-24C3-4AA0-A34E-C3F26D68E6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5339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2C377-09EA-4673-9F5E-E0F4679F7969}" type="datetimeFigureOut">
              <a:rPr lang="fr-FR" smtClean="0"/>
              <a:t>02/03/2012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2BC0-24C3-4AA0-A34E-C3F26D68E6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3851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2C377-09EA-4673-9F5E-E0F4679F7969}" type="datetimeFigureOut">
              <a:rPr lang="fr-FR" smtClean="0"/>
              <a:t>02/03/2012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2BC0-24C3-4AA0-A34E-C3F26D68E6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4324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2C377-09EA-4673-9F5E-E0F4679F7969}" type="datetimeFigureOut">
              <a:rPr lang="fr-FR" smtClean="0"/>
              <a:t>02/03/2012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2BC0-24C3-4AA0-A34E-C3F26D68E6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8629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2C377-09EA-4673-9F5E-E0F4679F7969}" type="datetimeFigureOut">
              <a:rPr lang="fr-FR" smtClean="0"/>
              <a:t>02/03/2012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C2BC0-24C3-4AA0-A34E-C3F26D68E6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1658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I:\WiderProfessionalRoles\AST\2011-12\Primary%20Languages%20-%20Faculty\JoiningInStory-512.wmv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6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8.wav"/><Relationship Id="rId4" Type="http://schemas.openxmlformats.org/officeDocument/2006/relationships/audio" Target="../media/audio17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0.wav"/><Relationship Id="rId4" Type="http://schemas.openxmlformats.org/officeDocument/2006/relationships/audio" Target="../media/audio19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2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13" Type="http://schemas.openxmlformats.org/officeDocument/2006/relationships/audio" Target="../media/audio32.wav"/><Relationship Id="rId18" Type="http://schemas.openxmlformats.org/officeDocument/2006/relationships/audio" Target="../media/audio35.wav"/><Relationship Id="rId26" Type="http://schemas.openxmlformats.org/officeDocument/2006/relationships/audio" Target="../media/audio39.wav"/><Relationship Id="rId3" Type="http://schemas.openxmlformats.org/officeDocument/2006/relationships/audio" Target="../media/audio23.wav"/><Relationship Id="rId21" Type="http://schemas.openxmlformats.org/officeDocument/2006/relationships/image" Target="../media/image19.png"/><Relationship Id="rId7" Type="http://schemas.openxmlformats.org/officeDocument/2006/relationships/audio" Target="../media/audio26.wav"/><Relationship Id="rId12" Type="http://schemas.openxmlformats.org/officeDocument/2006/relationships/audio" Target="../media/audio31.wav"/><Relationship Id="rId17" Type="http://schemas.openxmlformats.org/officeDocument/2006/relationships/image" Target="../media/image17.png"/><Relationship Id="rId25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34.wav"/><Relationship Id="rId20" Type="http://schemas.openxmlformats.org/officeDocument/2006/relationships/audio" Target="../media/audio36.wav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5.wav"/><Relationship Id="rId11" Type="http://schemas.openxmlformats.org/officeDocument/2006/relationships/audio" Target="../media/audio30.wav"/><Relationship Id="rId24" Type="http://schemas.openxmlformats.org/officeDocument/2006/relationships/audio" Target="../media/audio38.wav"/><Relationship Id="rId5" Type="http://schemas.openxmlformats.org/officeDocument/2006/relationships/audio" Target="../media/audio24.wav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28" Type="http://schemas.openxmlformats.org/officeDocument/2006/relationships/audio" Target="../media/audio40.wav"/><Relationship Id="rId10" Type="http://schemas.openxmlformats.org/officeDocument/2006/relationships/audio" Target="../media/audio29.wav"/><Relationship Id="rId19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audio" Target="../media/audio28.wav"/><Relationship Id="rId14" Type="http://schemas.openxmlformats.org/officeDocument/2006/relationships/audio" Target="../media/audio33.wav"/><Relationship Id="rId22" Type="http://schemas.openxmlformats.org/officeDocument/2006/relationships/audio" Target="../media/audio37.wav"/><Relationship Id="rId27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://www.wordreference.com/" TargetMode="External"/><Relationship Id="rId7" Type="http://schemas.openxmlformats.org/officeDocument/2006/relationships/image" Target="../media/image27.jpeg"/><Relationship Id="rId2" Type="http://schemas.openxmlformats.org/officeDocument/2006/relationships/hyperlink" Target="Y4-5_Spanish_StudentBooklet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8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0.wav"/><Relationship Id="rId4" Type="http://schemas.openxmlformats.org/officeDocument/2006/relationships/audio" Target="../media/audio9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JoiningInStory-512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620713"/>
            <a:ext cx="6840537" cy="512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92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15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508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can0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"/>
            <a:ext cx="9144000" cy="632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AutoShape 3">
            <a:hlinkClick r:id="" action="ppaction://noaction" highlightClick="1">
              <a:snd r:embed="rId3" name="9a.wav"/>
            </a:hlinkClick>
          </p:cNvPr>
          <p:cNvSpPr>
            <a:spLocks noChangeArrowheads="1"/>
          </p:cNvSpPr>
          <p:nvPr/>
        </p:nvSpPr>
        <p:spPr bwMode="auto">
          <a:xfrm>
            <a:off x="1908175" y="431800"/>
            <a:ext cx="720725" cy="693738"/>
          </a:xfrm>
          <a:prstGeom prst="actionButtonSound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292" name="AutoShape 4">
            <a:hlinkClick r:id="" action="ppaction://noaction" highlightClick="1">
              <a:snd r:embed="rId4" name="9b.wav"/>
            </a:hlinkClick>
          </p:cNvPr>
          <p:cNvSpPr>
            <a:spLocks noChangeArrowheads="1"/>
          </p:cNvSpPr>
          <p:nvPr/>
        </p:nvSpPr>
        <p:spPr bwMode="auto">
          <a:xfrm>
            <a:off x="8101013" y="4941888"/>
            <a:ext cx="720725" cy="693737"/>
          </a:xfrm>
          <a:prstGeom prst="actionButtonSound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071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scan0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71438"/>
            <a:ext cx="9144000" cy="671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AutoShape 5">
            <a:hlinkClick r:id="" action="ppaction://noaction" highlightClick="1">
              <a:snd r:embed="rId4" name="10a.wav"/>
            </a:hlinkClick>
          </p:cNvPr>
          <p:cNvSpPr>
            <a:spLocks noChangeArrowheads="1"/>
          </p:cNvSpPr>
          <p:nvPr/>
        </p:nvSpPr>
        <p:spPr bwMode="auto">
          <a:xfrm>
            <a:off x="1619250" y="333375"/>
            <a:ext cx="682625" cy="620713"/>
          </a:xfrm>
          <a:prstGeom prst="actionButtonSound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3318" name="AutoShape 6">
            <a:hlinkClick r:id="" action="ppaction://noaction" highlightClick="1">
              <a:snd r:embed="rId5" name="10b.wav"/>
            </a:hlinkClick>
          </p:cNvPr>
          <p:cNvSpPr>
            <a:spLocks noChangeArrowheads="1"/>
          </p:cNvSpPr>
          <p:nvPr/>
        </p:nvSpPr>
        <p:spPr bwMode="auto">
          <a:xfrm>
            <a:off x="6877050" y="836613"/>
            <a:ext cx="682625" cy="620712"/>
          </a:xfrm>
          <a:prstGeom prst="actionButtonSound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817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can0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66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AutoShape 3">
            <a:hlinkClick r:id="" action="ppaction://noaction" highlightClick="1">
              <a:snd r:embed="rId4" name="11a.wav"/>
            </a:hlinkClick>
          </p:cNvPr>
          <p:cNvSpPr>
            <a:spLocks noChangeArrowheads="1"/>
          </p:cNvSpPr>
          <p:nvPr/>
        </p:nvSpPr>
        <p:spPr bwMode="auto">
          <a:xfrm>
            <a:off x="395288" y="1268413"/>
            <a:ext cx="792162" cy="720725"/>
          </a:xfrm>
          <a:prstGeom prst="actionButtonSound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341" name="AutoShape 5">
            <a:hlinkClick r:id="" action="ppaction://noaction" highlightClick="1">
              <a:snd r:embed="rId5" name="11b.wav"/>
            </a:hlinkClick>
          </p:cNvPr>
          <p:cNvSpPr>
            <a:spLocks noChangeArrowheads="1"/>
          </p:cNvSpPr>
          <p:nvPr/>
        </p:nvSpPr>
        <p:spPr bwMode="auto">
          <a:xfrm>
            <a:off x="8027988" y="5805488"/>
            <a:ext cx="792162" cy="720725"/>
          </a:xfrm>
          <a:prstGeom prst="actionButtonSound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044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can0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9"/>
          <a:stretch>
            <a:fillRect/>
          </a:stretch>
        </p:blipFill>
        <p:spPr bwMode="auto">
          <a:xfrm>
            <a:off x="0" y="180975"/>
            <a:ext cx="9144000" cy="634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AutoShape 3">
            <a:hlinkClick r:id="" action="ppaction://noaction" highlightClick="1">
              <a:snd r:embed="rId3" name="12.wav"/>
            </a:hlinkClick>
          </p:cNvPr>
          <p:cNvSpPr>
            <a:spLocks noChangeArrowheads="1"/>
          </p:cNvSpPr>
          <p:nvPr/>
        </p:nvSpPr>
        <p:spPr bwMode="auto">
          <a:xfrm>
            <a:off x="468313" y="1341438"/>
            <a:ext cx="719137" cy="647700"/>
          </a:xfrm>
          <a:prstGeom prst="actionButtonSound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031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can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13"/>
            <a:ext cx="9144000" cy="653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AutoShape 3">
            <a:hlinkClick r:id="" action="ppaction://noaction" highlightClick="1">
              <a:snd r:embed="rId4" name="13.wav"/>
            </a:hlinkClick>
          </p:cNvPr>
          <p:cNvSpPr>
            <a:spLocks noChangeArrowheads="1"/>
          </p:cNvSpPr>
          <p:nvPr/>
        </p:nvSpPr>
        <p:spPr bwMode="auto">
          <a:xfrm>
            <a:off x="468313" y="3068638"/>
            <a:ext cx="719137" cy="720725"/>
          </a:xfrm>
          <a:prstGeom prst="actionButtonSound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433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57" name="Picture 17">
            <a:hlinkClick r:id="" action="ppaction://noaction">
              <a:snd r:embed="rId3" name="pajaro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44675"/>
            <a:ext cx="2808288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62" name="Text Box 22">
            <a:hlinkClick r:id="" action="ppaction://noaction">
              <a:snd r:embed="rId5" name="pardo.wav"/>
            </a:hlinkClick>
          </p:cNvPr>
          <p:cNvSpPr txBox="1">
            <a:spLocks noChangeArrowheads="1"/>
          </p:cNvSpPr>
          <p:nvPr/>
        </p:nvSpPr>
        <p:spPr bwMode="auto">
          <a:xfrm>
            <a:off x="7019925" y="955675"/>
            <a:ext cx="1979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/>
              <a:t>pardo</a:t>
            </a:r>
          </a:p>
        </p:txBody>
      </p:sp>
      <p:sp>
        <p:nvSpPr>
          <p:cNvPr id="35863" name="Text Box 23">
            <a:hlinkClick r:id="" action="ppaction://noaction">
              <a:snd r:embed="rId6" name="rojo.wav"/>
            </a:hlinkClick>
          </p:cNvPr>
          <p:cNvSpPr txBox="1">
            <a:spLocks noChangeArrowheads="1"/>
          </p:cNvSpPr>
          <p:nvPr/>
        </p:nvSpPr>
        <p:spPr bwMode="auto">
          <a:xfrm>
            <a:off x="7019925" y="1341438"/>
            <a:ext cx="1979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/>
              <a:t>rojo</a:t>
            </a:r>
          </a:p>
        </p:txBody>
      </p:sp>
      <p:sp>
        <p:nvSpPr>
          <p:cNvPr id="35864" name="Text Box 24">
            <a:hlinkClick r:id="" action="ppaction://noaction">
              <a:snd r:embed="rId7" name="blacno.wav"/>
            </a:hlinkClick>
          </p:cNvPr>
          <p:cNvSpPr txBox="1">
            <a:spLocks noChangeArrowheads="1"/>
          </p:cNvSpPr>
          <p:nvPr/>
        </p:nvSpPr>
        <p:spPr bwMode="auto">
          <a:xfrm>
            <a:off x="7019925" y="1819275"/>
            <a:ext cx="1979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/>
              <a:t>blanco</a:t>
            </a:r>
          </a:p>
        </p:txBody>
      </p:sp>
      <p:sp>
        <p:nvSpPr>
          <p:cNvPr id="35865" name="Text Box 25">
            <a:hlinkClick r:id="" action="ppaction://noaction">
              <a:snd r:embed="rId8" name="negra.wav"/>
            </a:hlinkClick>
          </p:cNvPr>
          <p:cNvSpPr txBox="1">
            <a:spLocks noChangeArrowheads="1"/>
          </p:cNvSpPr>
          <p:nvPr/>
        </p:nvSpPr>
        <p:spPr bwMode="auto">
          <a:xfrm>
            <a:off x="7019925" y="2251075"/>
            <a:ext cx="1979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/>
              <a:t>negra</a:t>
            </a:r>
          </a:p>
        </p:txBody>
      </p:sp>
      <p:sp>
        <p:nvSpPr>
          <p:cNvPr id="35866" name="Text Box 26">
            <a:hlinkClick r:id="" action="ppaction://noaction">
              <a:snd r:embed="rId9" name="azul.wav"/>
            </a:hlinkClick>
          </p:cNvPr>
          <p:cNvSpPr txBox="1">
            <a:spLocks noChangeArrowheads="1"/>
          </p:cNvSpPr>
          <p:nvPr/>
        </p:nvSpPr>
        <p:spPr bwMode="auto">
          <a:xfrm>
            <a:off x="7019925" y="2684463"/>
            <a:ext cx="1979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/>
              <a:t>azul</a:t>
            </a:r>
          </a:p>
        </p:txBody>
      </p:sp>
      <p:sp>
        <p:nvSpPr>
          <p:cNvPr id="35867" name="Text Box 27">
            <a:hlinkClick r:id="" action="ppaction://noaction">
              <a:snd r:embed="rId10" name="morado.wav"/>
            </a:hlinkClick>
          </p:cNvPr>
          <p:cNvSpPr txBox="1">
            <a:spLocks noChangeArrowheads="1"/>
          </p:cNvSpPr>
          <p:nvPr/>
        </p:nvSpPr>
        <p:spPr bwMode="auto">
          <a:xfrm>
            <a:off x="7019925" y="3116263"/>
            <a:ext cx="1979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/>
              <a:t>morado</a:t>
            </a:r>
          </a:p>
        </p:txBody>
      </p:sp>
      <p:sp>
        <p:nvSpPr>
          <p:cNvPr id="35868" name="Text Box 28">
            <a:hlinkClick r:id="" action="ppaction://noaction">
              <a:snd r:embed="rId11" name="amarillo.wav"/>
            </a:hlinkClick>
          </p:cNvPr>
          <p:cNvSpPr txBox="1">
            <a:spLocks noChangeArrowheads="1"/>
          </p:cNvSpPr>
          <p:nvPr/>
        </p:nvSpPr>
        <p:spPr bwMode="auto">
          <a:xfrm>
            <a:off x="7019925" y="3548063"/>
            <a:ext cx="1979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/>
              <a:t>amarillo</a:t>
            </a:r>
          </a:p>
        </p:txBody>
      </p:sp>
      <p:sp>
        <p:nvSpPr>
          <p:cNvPr id="35869" name="Text Box 29">
            <a:hlinkClick r:id="" action="ppaction://noaction">
              <a:snd r:embed="rId12" name="dorado.wav"/>
            </a:hlinkClick>
          </p:cNvPr>
          <p:cNvSpPr txBox="1">
            <a:spLocks noChangeArrowheads="1"/>
          </p:cNvSpPr>
          <p:nvPr/>
        </p:nvSpPr>
        <p:spPr bwMode="auto">
          <a:xfrm>
            <a:off x="7019925" y="4005263"/>
            <a:ext cx="1979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/>
              <a:t>dorado</a:t>
            </a:r>
          </a:p>
        </p:txBody>
      </p:sp>
      <p:sp>
        <p:nvSpPr>
          <p:cNvPr id="35870" name="Text Box 30">
            <a:hlinkClick r:id="" action="ppaction://noaction">
              <a:snd r:embed="rId13" name="verde.wav"/>
            </a:hlinkClick>
          </p:cNvPr>
          <p:cNvSpPr txBox="1">
            <a:spLocks noChangeArrowheads="1"/>
          </p:cNvSpPr>
          <p:nvPr/>
        </p:nvSpPr>
        <p:spPr bwMode="auto">
          <a:xfrm>
            <a:off x="7019925" y="4484688"/>
            <a:ext cx="1979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/>
              <a:t>verde</a:t>
            </a:r>
          </a:p>
        </p:txBody>
      </p:sp>
      <p:pic>
        <p:nvPicPr>
          <p:cNvPr id="35854" name="Picture 14">
            <a:hlinkClick r:id="" action="ppaction://noaction">
              <a:snd r:embed="rId14" name="rana.wav"/>
            </a:hlinkClick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276475"/>
            <a:ext cx="2087562" cy="171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60" name="Picture 20">
            <a:hlinkClick r:id="" action="ppaction://noaction">
              <a:snd r:embed="rId16" name="perro.wav"/>
            </a:hlinkClick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205038"/>
            <a:ext cx="2232025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5" name="Picture 15">
            <a:hlinkClick r:id="" action="ppaction://noaction">
              <a:snd r:embed="rId18" name="caballo.wav"/>
            </a:hlinkClick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492375"/>
            <a:ext cx="2159000" cy="154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6" name="Picture 16">
            <a:hlinkClick r:id="" action="ppaction://noaction">
              <a:snd r:embed="rId20" name="pato.wav"/>
            </a:hlinkClick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276475"/>
            <a:ext cx="1944688" cy="170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3" name="Picture 13">
            <a:hlinkClick r:id="" action="ppaction://noaction">
              <a:snd r:embed="rId22" name="oveja.wav"/>
            </a:hlinkClick>
          </p:cNvPr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EFBF6"/>
              </a:clrFrom>
              <a:clrTo>
                <a:srgbClr val="FEF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420938"/>
            <a:ext cx="1800225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8" name="Picture 18">
            <a:hlinkClick r:id="" action="ppaction://noaction">
              <a:snd r:embed="rId24" name="oso.wav"/>
            </a:hlinkClick>
          </p:cNvPr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133600"/>
            <a:ext cx="2447925" cy="18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9" name="Picture 19">
            <a:hlinkClick r:id="" action="ppaction://noaction">
              <a:snd r:embed="rId26" name="pez.wav"/>
            </a:hlinkClick>
          </p:cNvPr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205038"/>
            <a:ext cx="2232025" cy="15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61" name="Picture 21">
            <a:hlinkClick r:id="" action="ppaction://noaction">
              <a:snd r:embed="rId28" name="gato.wav"/>
            </a:hlinkClick>
          </p:cNvPr>
          <p:cNvPicPr>
            <a:picLocks noChangeAspect="1" noChangeArrowheads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989138"/>
            <a:ext cx="2089150" cy="166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07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-0.36233 0.17847 " pathEditMode="relative" ptsTypes="AA">
                                      <p:cBhvr>
                                        <p:cTn id="10" dur="2000" fill="hold"/>
                                        <p:tgtEl>
                                          <p:spTgt spid="358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-0.35434 -0.25185 " pathEditMode="relative" ptsTypes="AA">
                                      <p:cBhvr>
                                        <p:cTn id="24" dur="2000" fill="hold"/>
                                        <p:tgtEl>
                                          <p:spTgt spid="358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0.37014 0.12593 " pathEditMode="relative" ptsTypes="AA">
                                      <p:cBhvr>
                                        <p:cTn id="38" dur="2000" fill="hold"/>
                                        <p:tgtEl>
                                          <p:spTgt spid="358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34653 0.04213 " pathEditMode="relative" ptsTypes="AA">
                                      <p:cBhvr>
                                        <p:cTn id="52" dur="2000" fill="hold"/>
                                        <p:tgtEl>
                                          <p:spTgt spid="358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14815E-6 L -0.36215 -0.09444 " pathEditMode="relative" ptsTypes="AA">
                                      <p:cBhvr>
                                        <p:cTn id="66" dur="2000" fill="hold"/>
                                        <p:tgtEl>
                                          <p:spTgt spid="358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14815E-6 L -0.35434 0.1051 " pathEditMode="relative" ptsTypes="AA">
                                      <p:cBhvr>
                                        <p:cTn id="80" dur="2000" fill="hold"/>
                                        <p:tgtEl>
                                          <p:spTgt spid="358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77778E-6 L -0.37014 0.19954 " pathEditMode="relative" ptsTypes="AA">
                                      <p:cBhvr>
                                        <p:cTn id="94" dur="2000" fill="hold"/>
                                        <p:tgtEl>
                                          <p:spTgt spid="358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10823E-6 L -0.37795 -0.16767 " pathEditMode="relative" ptsTypes="AA">
                                      <p:cBhvr>
                                        <p:cTn id="108" dur="2000" fill="hold"/>
                                        <p:tgtEl>
                                          <p:spTgt spid="358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3876E-7 L -0.33854 -0.0525 " pathEditMode="relative" ptsTypes="AA">
                                      <p:cBhvr>
                                        <p:cTn id="122" dur="2000" fill="hold"/>
                                        <p:tgtEl>
                                          <p:spTgt spid="358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62" grpId="0"/>
      <p:bldP spid="35862" grpId="1"/>
      <p:bldP spid="35863" grpId="0"/>
      <p:bldP spid="35863" grpId="1"/>
      <p:bldP spid="35864" grpId="0"/>
      <p:bldP spid="35864" grpId="1"/>
      <p:bldP spid="35865" grpId="0"/>
      <p:bldP spid="35865" grpId="1"/>
      <p:bldP spid="35866" grpId="0"/>
      <p:bldP spid="35866" grpId="1"/>
      <p:bldP spid="35867" grpId="0"/>
      <p:bldP spid="35867" grpId="1"/>
      <p:bldP spid="35868" grpId="0"/>
      <p:bldP spid="35868" grpId="1"/>
      <p:bldP spid="35869" grpId="0"/>
      <p:bldP spid="35869" grpId="1"/>
      <p:bldP spid="35870" grpId="0"/>
      <p:bldP spid="3587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" y="214313"/>
            <a:ext cx="8001000" cy="8302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b="1" dirty="0"/>
              <a:t>Differentiation ideas</a:t>
            </a:r>
            <a:endParaRPr lang="en-US" sz="4800" b="1" dirty="0"/>
          </a:p>
        </p:txBody>
      </p:sp>
      <p:sp>
        <p:nvSpPr>
          <p:cNvPr id="45059" name="Content Placeholder 3"/>
          <p:cNvSpPr>
            <a:spLocks noGrp="1"/>
          </p:cNvSpPr>
          <p:nvPr>
            <p:ph idx="1"/>
          </p:nvPr>
        </p:nvSpPr>
        <p:spPr>
          <a:xfrm>
            <a:off x="457200" y="1214438"/>
            <a:ext cx="8229600" cy="5429250"/>
          </a:xfrm>
        </p:spPr>
        <p:txBody>
          <a:bodyPr/>
          <a:lstStyle/>
          <a:p>
            <a:pPr eaLnBrk="1" hangingPunct="1"/>
            <a:r>
              <a:rPr lang="en-GB" sz="2800" smtClean="0"/>
              <a:t>Supported extension (e.g. </a:t>
            </a:r>
            <a:r>
              <a:rPr lang="en-GB" sz="2800" smtClean="0">
                <a:hlinkClick r:id="rId2" action="ppaction://hlinkfile"/>
              </a:rPr>
              <a:t>language booklet</a:t>
            </a:r>
            <a:r>
              <a:rPr lang="en-GB" sz="2800" smtClean="0"/>
              <a:t>)</a:t>
            </a:r>
          </a:p>
          <a:p>
            <a:pPr eaLnBrk="1" hangingPunct="1"/>
            <a:r>
              <a:rPr lang="en-GB" sz="2800" smtClean="0"/>
              <a:t>Oral differentiation (questioning strategies – e.g. non-verbal, true/false, alternatives (2,3,4), yes/no, what, opinions, reasons)</a:t>
            </a:r>
          </a:p>
          <a:p>
            <a:pPr eaLnBrk="1" hangingPunct="1"/>
            <a:r>
              <a:rPr lang="en-GB" sz="2800" smtClean="0"/>
              <a:t>Medals</a:t>
            </a:r>
          </a:p>
          <a:p>
            <a:pPr eaLnBrk="1" hangingPunct="1"/>
            <a:r>
              <a:rPr lang="en-GB" sz="2800" smtClean="0"/>
              <a:t>Online – further research about content or </a:t>
            </a:r>
            <a:r>
              <a:rPr lang="en-GB" sz="2800" smtClean="0">
                <a:hlinkClick r:id="rId3"/>
              </a:rPr>
              <a:t>www.wordreference.com</a:t>
            </a:r>
            <a:r>
              <a:rPr lang="en-GB" sz="2800" smtClean="0"/>
              <a:t> for more language</a:t>
            </a:r>
          </a:p>
          <a:p>
            <a:pPr eaLnBrk="1" hangingPunct="1"/>
            <a:r>
              <a:rPr lang="en-GB" sz="2800" smtClean="0"/>
              <a:t>Dictionary skills</a:t>
            </a:r>
          </a:p>
          <a:p>
            <a:pPr eaLnBrk="1" hangingPunct="1"/>
            <a:r>
              <a:rPr lang="en-GB" sz="2800" smtClean="0"/>
              <a:t>Task differentiation – fewer words, choose own words</a:t>
            </a:r>
          </a:p>
          <a:p>
            <a:pPr eaLnBrk="1" hangingPunct="1"/>
            <a:r>
              <a:rPr lang="en-GB" sz="2800" smtClean="0"/>
              <a:t>Rewards for spontaneous language</a:t>
            </a:r>
            <a:endParaRPr lang="en-US" sz="2800" smtClean="0"/>
          </a:p>
        </p:txBody>
      </p:sp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3143250"/>
            <a:ext cx="463550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6" r="18420" b="33333"/>
          <a:stretch>
            <a:fillRect/>
          </a:stretch>
        </p:blipFill>
        <p:spPr bwMode="auto">
          <a:xfrm>
            <a:off x="6143625" y="5572125"/>
            <a:ext cx="110490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5572125"/>
            <a:ext cx="78581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7" descr="dictionary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000500"/>
            <a:ext cx="1338263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4" name="TextBox 32"/>
          <p:cNvSpPr txBox="1">
            <a:spLocks noChangeArrowheads="1"/>
          </p:cNvSpPr>
          <p:nvPr/>
        </p:nvSpPr>
        <p:spPr bwMode="auto">
          <a:xfrm>
            <a:off x="6572250" y="6500813"/>
            <a:ext cx="2143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GB" sz="1400">
                <a:latin typeface="Futura Md" pitchFamily="34" charset="0"/>
              </a:rPr>
              <a:t>Rachel Hawkes</a:t>
            </a:r>
            <a:endParaRPr lang="en-US" sz="1400">
              <a:latin typeface="Futura Md" pitchFamily="34" charset="0"/>
            </a:endParaRPr>
          </a:p>
        </p:txBody>
      </p:sp>
      <p:pic>
        <p:nvPicPr>
          <p:cNvPr id="45065" name="Picture 6" descr="Joined Up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100" y="6438900"/>
            <a:ext cx="4699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65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11"/>
          <p:cNvSpPr>
            <a:spLocks noChangeArrowheads="1"/>
          </p:cNvSpPr>
          <p:nvPr/>
        </p:nvSpPr>
        <p:spPr bwMode="auto">
          <a:xfrm rot="10800000">
            <a:off x="6084888" y="5949950"/>
            <a:ext cx="1008062" cy="747713"/>
          </a:xfrm>
          <a:custGeom>
            <a:avLst/>
            <a:gdLst>
              <a:gd name="T0" fmla="*/ 32945099 w 21600"/>
              <a:gd name="T1" fmla="*/ 0 h 21600"/>
              <a:gd name="T2" fmla="*/ 32945099 w 21600"/>
              <a:gd name="T3" fmla="*/ 14568806 h 21600"/>
              <a:gd name="T4" fmla="*/ 7050321 w 21600"/>
              <a:gd name="T5" fmla="*/ 25883089 h 21600"/>
              <a:gd name="T6" fmla="*/ 47045781 w 21600"/>
              <a:gd name="T7" fmla="*/ 7284420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46083" name="AutoShape 13"/>
          <p:cNvSpPr>
            <a:spLocks noChangeArrowheads="1"/>
          </p:cNvSpPr>
          <p:nvPr/>
        </p:nvSpPr>
        <p:spPr bwMode="auto">
          <a:xfrm rot="10800000">
            <a:off x="1187450" y="3644900"/>
            <a:ext cx="647700" cy="503238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2" name="Round Diagonal Corner Rectangle 1"/>
          <p:cNvSpPr>
            <a:spLocks noChangeArrowheads="1"/>
          </p:cNvSpPr>
          <p:nvPr/>
        </p:nvSpPr>
        <p:spPr bwMode="auto">
          <a:xfrm>
            <a:off x="3348038" y="4673600"/>
            <a:ext cx="2663825" cy="2068513"/>
          </a:xfrm>
          <a:custGeom>
            <a:avLst/>
            <a:gdLst>
              <a:gd name="T0" fmla="*/ 3000396 w 3000396"/>
              <a:gd name="T1" fmla="*/ 1178727 h 2357454"/>
              <a:gd name="T2" fmla="*/ 1500198 w 3000396"/>
              <a:gd name="T3" fmla="*/ 2357454 h 2357454"/>
              <a:gd name="T4" fmla="*/ 0 w 3000396"/>
              <a:gd name="T5" fmla="*/ 1178727 h 2357454"/>
              <a:gd name="T6" fmla="*/ 1500198 w 3000396"/>
              <a:gd name="T7" fmla="*/ 0 h 2357454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115081 w 3000396"/>
              <a:gd name="T13" fmla="*/ 115081 h 2357454"/>
              <a:gd name="T14" fmla="*/ 2885315 w 3000396"/>
              <a:gd name="T15" fmla="*/ 2242373 h 23574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00396" h="2357454">
                <a:moveTo>
                  <a:pt x="392917" y="0"/>
                </a:moveTo>
                <a:lnTo>
                  <a:pt x="3000396" y="0"/>
                </a:lnTo>
                <a:lnTo>
                  <a:pt x="3000396" y="1964537"/>
                </a:lnTo>
                <a:cubicBezTo>
                  <a:pt x="3000396" y="2181539"/>
                  <a:pt x="2824481" y="2357453"/>
                  <a:pt x="2607479" y="2357454"/>
                </a:cubicBezTo>
                <a:lnTo>
                  <a:pt x="0" y="2357454"/>
                </a:lnTo>
                <a:lnTo>
                  <a:pt x="0" y="392917"/>
                </a:lnTo>
                <a:cubicBezTo>
                  <a:pt x="0" y="175914"/>
                  <a:pt x="175914" y="0"/>
                  <a:pt x="392917" y="0"/>
                </a:cubicBezTo>
                <a:cubicBezTo>
                  <a:pt x="392917" y="0"/>
                  <a:pt x="392917" y="0"/>
                  <a:pt x="392917" y="0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FFFF"/>
                </a:solidFill>
              </a:rPr>
              <a:t>Present a short piece of narrative either from memory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FFFF"/>
                </a:solidFill>
              </a:rPr>
              <a:t>or by reading aloud from text </a:t>
            </a:r>
            <a:br>
              <a:rPr lang="en-US" sz="2000" b="1" dirty="0">
                <a:solidFill>
                  <a:srgbClr val="FFFFFF"/>
                </a:solidFill>
              </a:rPr>
            </a:br>
            <a:r>
              <a:rPr lang="en-US" sz="2000" b="1" dirty="0">
                <a:solidFill>
                  <a:srgbClr val="FFFFFF"/>
                </a:solidFill>
              </a:rPr>
              <a:t>06.2 – </a:t>
            </a:r>
            <a:r>
              <a:rPr lang="en-US" sz="2000" b="1" dirty="0" err="1">
                <a:solidFill>
                  <a:srgbClr val="FFFFFF"/>
                </a:solidFill>
              </a:rPr>
              <a:t>Oracy</a:t>
            </a:r>
            <a:r>
              <a:rPr lang="en-US" sz="2000" b="1" dirty="0">
                <a:solidFill>
                  <a:srgbClr val="FFFFFF"/>
                </a:solidFill>
              </a:rPr>
              <a:t> – Y6</a:t>
            </a:r>
          </a:p>
        </p:txBody>
      </p:sp>
      <p:sp>
        <p:nvSpPr>
          <p:cNvPr id="3" name="Round Diagonal Corner Rectangle 2"/>
          <p:cNvSpPr>
            <a:spLocks noChangeArrowheads="1"/>
          </p:cNvSpPr>
          <p:nvPr/>
        </p:nvSpPr>
        <p:spPr bwMode="auto">
          <a:xfrm>
            <a:off x="6083300" y="134938"/>
            <a:ext cx="2665413" cy="1925637"/>
          </a:xfrm>
          <a:custGeom>
            <a:avLst/>
            <a:gdLst>
              <a:gd name="T0" fmla="*/ 3286148 w 3286148"/>
              <a:gd name="T1" fmla="*/ 1178727 h 2357454"/>
              <a:gd name="T2" fmla="*/ 1643074 w 3286148"/>
              <a:gd name="T3" fmla="*/ 2357454 h 2357454"/>
              <a:gd name="T4" fmla="*/ 0 w 3286148"/>
              <a:gd name="T5" fmla="*/ 1178727 h 2357454"/>
              <a:gd name="T6" fmla="*/ 1643074 w 3286148"/>
              <a:gd name="T7" fmla="*/ 0 h 2357454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115081 w 3286148"/>
              <a:gd name="T13" fmla="*/ 115081 h 2357454"/>
              <a:gd name="T14" fmla="*/ 3171067 w 3286148"/>
              <a:gd name="T15" fmla="*/ 2242373 h 23574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86148" h="2357454">
                <a:moveTo>
                  <a:pt x="392917" y="0"/>
                </a:moveTo>
                <a:lnTo>
                  <a:pt x="3286148" y="0"/>
                </a:lnTo>
                <a:lnTo>
                  <a:pt x="3286148" y="1964537"/>
                </a:lnTo>
                <a:cubicBezTo>
                  <a:pt x="3286148" y="2181539"/>
                  <a:pt x="3110233" y="2357453"/>
                  <a:pt x="2893231" y="2357454"/>
                </a:cubicBezTo>
                <a:lnTo>
                  <a:pt x="0" y="2357454"/>
                </a:lnTo>
                <a:lnTo>
                  <a:pt x="0" y="392917"/>
                </a:lnTo>
                <a:cubicBezTo>
                  <a:pt x="0" y="175914"/>
                  <a:pt x="175914" y="0"/>
                  <a:pt x="392917" y="0"/>
                </a:cubicBezTo>
                <a:cubicBezTo>
                  <a:pt x="392917" y="0"/>
                  <a:pt x="392917" y="0"/>
                  <a:pt x="392917" y="0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FFFF"/>
                </a:solidFill>
              </a:rPr>
              <a:t>Perform simple communicative tasks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FFFF"/>
                </a:solidFill>
              </a:rPr>
              <a:t>using single words, phrases and short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FFFF"/>
                </a:solidFill>
              </a:rPr>
              <a:t>sentences</a:t>
            </a:r>
            <a:br>
              <a:rPr lang="en-US" sz="2000" b="1" dirty="0">
                <a:solidFill>
                  <a:srgbClr val="FFFFFF"/>
                </a:solidFill>
              </a:rPr>
            </a:br>
            <a:r>
              <a:rPr lang="en-US" sz="2000" b="1" dirty="0">
                <a:solidFill>
                  <a:srgbClr val="FFFFFF"/>
                </a:solidFill>
              </a:rPr>
              <a:t>03.3 – </a:t>
            </a:r>
            <a:r>
              <a:rPr lang="en-US" sz="2000" b="1" dirty="0" err="1">
                <a:solidFill>
                  <a:srgbClr val="FFFFFF"/>
                </a:solidFill>
              </a:rPr>
              <a:t>Oracy</a:t>
            </a:r>
            <a:r>
              <a:rPr lang="en-US" sz="2000" b="1" dirty="0">
                <a:solidFill>
                  <a:srgbClr val="FFFFFF"/>
                </a:solidFill>
              </a:rPr>
              <a:t> – Y3</a:t>
            </a:r>
          </a:p>
        </p:txBody>
      </p:sp>
      <p:sp>
        <p:nvSpPr>
          <p:cNvPr id="5" name="Round Diagonal Corner Rectangle 4"/>
          <p:cNvSpPr>
            <a:spLocks noChangeArrowheads="1"/>
          </p:cNvSpPr>
          <p:nvPr/>
        </p:nvSpPr>
        <p:spPr bwMode="auto">
          <a:xfrm>
            <a:off x="6215074" y="4286256"/>
            <a:ext cx="2724150" cy="1873250"/>
          </a:xfrm>
          <a:custGeom>
            <a:avLst/>
            <a:gdLst>
              <a:gd name="T0" fmla="*/ 3143272 w 3143272"/>
              <a:gd name="T1" fmla="*/ 1250165 h 2500330"/>
              <a:gd name="T2" fmla="*/ 1571636 w 3143272"/>
              <a:gd name="T3" fmla="*/ 2500330 h 2500330"/>
              <a:gd name="T4" fmla="*/ 0 w 3143272"/>
              <a:gd name="T5" fmla="*/ 1250165 h 2500330"/>
              <a:gd name="T6" fmla="*/ 1571636 w 3143272"/>
              <a:gd name="T7" fmla="*/ 0 h 250033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122056 w 3143272"/>
              <a:gd name="T13" fmla="*/ 122056 h 2500330"/>
              <a:gd name="T14" fmla="*/ 3021216 w 3143272"/>
              <a:gd name="T15" fmla="*/ 2378274 h 25003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43272" h="2500330">
                <a:moveTo>
                  <a:pt x="416730" y="0"/>
                </a:moveTo>
                <a:lnTo>
                  <a:pt x="3143272" y="0"/>
                </a:lnTo>
                <a:lnTo>
                  <a:pt x="3143272" y="2083600"/>
                </a:lnTo>
                <a:cubicBezTo>
                  <a:pt x="3143272" y="2313753"/>
                  <a:pt x="2956695" y="2500329"/>
                  <a:pt x="2726542" y="2500330"/>
                </a:cubicBezTo>
                <a:lnTo>
                  <a:pt x="0" y="2500330"/>
                </a:lnTo>
                <a:lnTo>
                  <a:pt x="0" y="416730"/>
                </a:lnTo>
                <a:cubicBezTo>
                  <a:pt x="0" y="186576"/>
                  <a:pt x="186576" y="0"/>
                  <a:pt x="416730" y="0"/>
                </a:cubicBezTo>
                <a:cubicBezTo>
                  <a:pt x="416730" y="0"/>
                  <a:pt x="416730" y="0"/>
                  <a:pt x="416730" y="0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FFFF"/>
                </a:solidFill>
              </a:rPr>
              <a:t>Prepare a short presentation on 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FFFF"/>
                </a:solidFill>
              </a:rPr>
              <a:t>familiar topic </a:t>
            </a:r>
            <a:br>
              <a:rPr lang="en-US" sz="2000" b="1" dirty="0">
                <a:solidFill>
                  <a:srgbClr val="FFFFFF"/>
                </a:solidFill>
              </a:rPr>
            </a:br>
            <a:r>
              <a:rPr lang="en-US" sz="2000" b="1" dirty="0">
                <a:solidFill>
                  <a:srgbClr val="FFFFFF"/>
                </a:solidFill>
              </a:rPr>
              <a:t>(from memory)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FFFF"/>
                </a:solidFill>
              </a:rPr>
              <a:t>O5.4 – </a:t>
            </a:r>
            <a:r>
              <a:rPr lang="en-US" sz="2000" b="1" dirty="0" err="1">
                <a:solidFill>
                  <a:srgbClr val="FFFFFF"/>
                </a:solidFill>
              </a:rPr>
              <a:t>Oracy</a:t>
            </a:r>
            <a:r>
              <a:rPr lang="en-US" sz="2000" b="1" dirty="0">
                <a:solidFill>
                  <a:srgbClr val="FFFFFF"/>
                </a:solidFill>
              </a:rPr>
              <a:t> – Y5</a:t>
            </a:r>
            <a:endParaRPr lang="en-US" sz="20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6" name="Round Diagonal Corner Rectangle 5"/>
          <p:cNvSpPr>
            <a:spLocks noChangeArrowheads="1"/>
          </p:cNvSpPr>
          <p:nvPr/>
        </p:nvSpPr>
        <p:spPr bwMode="auto">
          <a:xfrm>
            <a:off x="179388" y="3933825"/>
            <a:ext cx="3025775" cy="1922463"/>
          </a:xfrm>
          <a:custGeom>
            <a:avLst/>
            <a:gdLst>
              <a:gd name="T0" fmla="*/ 3286148 w 3286148"/>
              <a:gd name="T1" fmla="*/ 1321603 h 2643206"/>
              <a:gd name="T2" fmla="*/ 1643074 w 3286148"/>
              <a:gd name="T3" fmla="*/ 2643206 h 2643206"/>
              <a:gd name="T4" fmla="*/ 0 w 3286148"/>
              <a:gd name="T5" fmla="*/ 1321603 h 2643206"/>
              <a:gd name="T6" fmla="*/ 1643074 w 3286148"/>
              <a:gd name="T7" fmla="*/ 0 h 2643206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129031 w 3286148"/>
              <a:gd name="T13" fmla="*/ 129031 h 2643206"/>
              <a:gd name="T14" fmla="*/ 3157117 w 3286148"/>
              <a:gd name="T15" fmla="*/ 2514175 h 264320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86148" h="2643206">
                <a:moveTo>
                  <a:pt x="440543" y="0"/>
                </a:moveTo>
                <a:lnTo>
                  <a:pt x="3286148" y="0"/>
                </a:lnTo>
                <a:lnTo>
                  <a:pt x="3286148" y="2202663"/>
                </a:lnTo>
                <a:cubicBezTo>
                  <a:pt x="3286148" y="2445968"/>
                  <a:pt x="3088910" y="2643205"/>
                  <a:pt x="2845605" y="2643206"/>
                </a:cubicBezTo>
                <a:lnTo>
                  <a:pt x="0" y="2643206"/>
                </a:lnTo>
                <a:lnTo>
                  <a:pt x="0" y="440543"/>
                </a:lnTo>
                <a:cubicBezTo>
                  <a:pt x="0" y="197238"/>
                  <a:pt x="197238" y="0"/>
                  <a:pt x="440543" y="1"/>
                </a:cubicBezTo>
                <a:cubicBezTo>
                  <a:pt x="440543" y="1"/>
                  <a:pt x="440543" y="1"/>
                  <a:pt x="440543" y="1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FFFF"/>
                </a:solidFill>
              </a:rPr>
              <a:t>Plan and present a short talk or narrative, speaking clearly, audibly and with accurate pronunciation</a:t>
            </a:r>
            <a:br>
              <a:rPr lang="en-US" sz="2000" b="1" dirty="0">
                <a:solidFill>
                  <a:srgbClr val="FFFFFF"/>
                </a:solidFill>
              </a:rPr>
            </a:br>
            <a:r>
              <a:rPr lang="en-US" sz="2000" b="1" dirty="0">
                <a:solidFill>
                  <a:srgbClr val="FFFFFF"/>
                </a:solidFill>
              </a:rPr>
              <a:t>1.5 – Y7</a:t>
            </a:r>
          </a:p>
        </p:txBody>
      </p:sp>
      <p:sp>
        <p:nvSpPr>
          <p:cNvPr id="46096" name="Text Box 9"/>
          <p:cNvSpPr txBox="1">
            <a:spLocks noChangeArrowheads="1"/>
          </p:cNvSpPr>
          <p:nvPr/>
        </p:nvSpPr>
        <p:spPr bwMode="auto">
          <a:xfrm>
            <a:off x="3349625" y="2420938"/>
            <a:ext cx="25908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600" b="1">
                <a:latin typeface="Calibri" pitchFamily="34" charset="0"/>
              </a:rPr>
              <a:t>Progression in planned speaking</a:t>
            </a:r>
          </a:p>
        </p:txBody>
      </p:sp>
      <p:sp>
        <p:nvSpPr>
          <p:cNvPr id="46097" name="AutoShape 10"/>
          <p:cNvSpPr>
            <a:spLocks noChangeArrowheads="1"/>
          </p:cNvSpPr>
          <p:nvPr/>
        </p:nvSpPr>
        <p:spPr bwMode="auto">
          <a:xfrm>
            <a:off x="7164388" y="2060575"/>
            <a:ext cx="576262" cy="50482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46098" name="AutoShape 12"/>
          <p:cNvSpPr>
            <a:spLocks noChangeArrowheads="1"/>
          </p:cNvSpPr>
          <p:nvPr/>
        </p:nvSpPr>
        <p:spPr bwMode="auto">
          <a:xfrm rot="-5400000">
            <a:off x="2016125" y="5770563"/>
            <a:ext cx="792163" cy="1150937"/>
          </a:xfrm>
          <a:custGeom>
            <a:avLst/>
            <a:gdLst>
              <a:gd name="T0" fmla="*/ 20344435 w 21600"/>
              <a:gd name="T1" fmla="*/ 0 h 21600"/>
              <a:gd name="T2" fmla="*/ 20344435 w 21600"/>
              <a:gd name="T3" fmla="*/ 34518946 h 21600"/>
              <a:gd name="T4" fmla="*/ 4353742 w 21600"/>
              <a:gd name="T5" fmla="*/ 61326670 h 21600"/>
              <a:gd name="T6" fmla="*/ 29051953 w 21600"/>
              <a:gd name="T7" fmla="*/ 17259473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7" name="Round Diagonal Corner Rectangle 5"/>
          <p:cNvSpPr>
            <a:spLocks noChangeArrowheads="1"/>
          </p:cNvSpPr>
          <p:nvPr/>
        </p:nvSpPr>
        <p:spPr bwMode="auto">
          <a:xfrm>
            <a:off x="179388" y="1916113"/>
            <a:ext cx="2963852" cy="1657350"/>
          </a:xfrm>
          <a:custGeom>
            <a:avLst/>
            <a:gdLst>
              <a:gd name="T0" fmla="*/ 3286148 w 3286148"/>
              <a:gd name="T1" fmla="*/ 1321603 h 2643206"/>
              <a:gd name="T2" fmla="*/ 1643074 w 3286148"/>
              <a:gd name="T3" fmla="*/ 2643206 h 2643206"/>
              <a:gd name="T4" fmla="*/ 0 w 3286148"/>
              <a:gd name="T5" fmla="*/ 1321603 h 2643206"/>
              <a:gd name="T6" fmla="*/ 1643074 w 3286148"/>
              <a:gd name="T7" fmla="*/ 0 h 2643206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129031 w 3286148"/>
              <a:gd name="T13" fmla="*/ 129031 h 2643206"/>
              <a:gd name="T14" fmla="*/ 3157117 w 3286148"/>
              <a:gd name="T15" fmla="*/ 2514175 h 264320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86148" h="2643206">
                <a:moveTo>
                  <a:pt x="440543" y="0"/>
                </a:moveTo>
                <a:lnTo>
                  <a:pt x="3286148" y="0"/>
                </a:lnTo>
                <a:lnTo>
                  <a:pt x="3286148" y="2202663"/>
                </a:lnTo>
                <a:cubicBezTo>
                  <a:pt x="3286148" y="2445968"/>
                  <a:pt x="3088910" y="2643205"/>
                  <a:pt x="2845605" y="2643206"/>
                </a:cubicBezTo>
                <a:lnTo>
                  <a:pt x="0" y="2643206"/>
                </a:lnTo>
                <a:lnTo>
                  <a:pt x="0" y="440543"/>
                </a:lnTo>
                <a:cubicBezTo>
                  <a:pt x="0" y="197238"/>
                  <a:pt x="197238" y="0"/>
                  <a:pt x="440543" y="1"/>
                </a:cubicBezTo>
                <a:cubicBezTo>
                  <a:pt x="440543" y="1"/>
                  <a:pt x="440543" y="1"/>
                  <a:pt x="440543" y="1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schemeClr val="bg1"/>
                </a:solidFill>
              </a:rPr>
              <a:t>Use some complex language in a prepared but unscripted talk or narrative </a:t>
            </a:r>
            <a:r>
              <a:rPr lang="en-US" sz="2000" b="1" dirty="0">
                <a:solidFill>
                  <a:schemeClr val="bg1"/>
                </a:solidFill>
              </a:rPr>
              <a:t/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rgbClr val="FFFFFF"/>
                </a:solidFill>
              </a:rPr>
              <a:t>1.5 – Y8</a:t>
            </a:r>
          </a:p>
        </p:txBody>
      </p:sp>
      <p:sp>
        <p:nvSpPr>
          <p:cNvPr id="8" name="Round Diagonal Corner Rectangle 5"/>
          <p:cNvSpPr>
            <a:spLocks noChangeArrowheads="1"/>
          </p:cNvSpPr>
          <p:nvPr/>
        </p:nvSpPr>
        <p:spPr bwMode="auto">
          <a:xfrm>
            <a:off x="2339975" y="66675"/>
            <a:ext cx="3384550" cy="1633538"/>
          </a:xfrm>
          <a:custGeom>
            <a:avLst/>
            <a:gdLst>
              <a:gd name="T0" fmla="*/ 3286148 w 3286148"/>
              <a:gd name="T1" fmla="*/ 1321603 h 2643206"/>
              <a:gd name="T2" fmla="*/ 1643074 w 3286148"/>
              <a:gd name="T3" fmla="*/ 2643206 h 2643206"/>
              <a:gd name="T4" fmla="*/ 0 w 3286148"/>
              <a:gd name="T5" fmla="*/ 1321603 h 2643206"/>
              <a:gd name="T6" fmla="*/ 1643074 w 3286148"/>
              <a:gd name="T7" fmla="*/ 0 h 2643206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129031 w 3286148"/>
              <a:gd name="T13" fmla="*/ 129031 h 2643206"/>
              <a:gd name="T14" fmla="*/ 3157117 w 3286148"/>
              <a:gd name="T15" fmla="*/ 2514175 h 264320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86148" h="2643206">
                <a:moveTo>
                  <a:pt x="440543" y="0"/>
                </a:moveTo>
                <a:lnTo>
                  <a:pt x="3286148" y="0"/>
                </a:lnTo>
                <a:lnTo>
                  <a:pt x="3286148" y="2202663"/>
                </a:lnTo>
                <a:cubicBezTo>
                  <a:pt x="3286148" y="2445968"/>
                  <a:pt x="3088910" y="2643205"/>
                  <a:pt x="2845605" y="2643206"/>
                </a:cubicBezTo>
                <a:lnTo>
                  <a:pt x="0" y="2643206"/>
                </a:lnTo>
                <a:lnTo>
                  <a:pt x="0" y="440543"/>
                </a:lnTo>
                <a:cubicBezTo>
                  <a:pt x="0" y="197238"/>
                  <a:pt x="197238" y="0"/>
                  <a:pt x="440543" y="1"/>
                </a:cubicBezTo>
                <a:cubicBezTo>
                  <a:pt x="440543" y="1"/>
                  <a:pt x="440543" y="1"/>
                  <a:pt x="440543" y="1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schemeClr val="bg1"/>
                </a:solidFill>
              </a:rPr>
              <a:t>Respond quickly and appropriately to audience comments or questions following a talk or narrative</a:t>
            </a:r>
            <a:r>
              <a:rPr lang="en-US" sz="2000" b="1" dirty="0">
                <a:solidFill>
                  <a:schemeClr val="bg1"/>
                </a:solidFill>
              </a:rPr>
              <a:t/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rgbClr val="FFFFFF"/>
                </a:solidFill>
              </a:rPr>
              <a:t>1.5 – Y9</a:t>
            </a:r>
          </a:p>
        </p:txBody>
      </p:sp>
      <p:sp>
        <p:nvSpPr>
          <p:cNvPr id="46105" name="AutoShape 16"/>
          <p:cNvSpPr>
            <a:spLocks noChangeArrowheads="1"/>
          </p:cNvSpPr>
          <p:nvPr/>
        </p:nvSpPr>
        <p:spPr bwMode="auto">
          <a:xfrm>
            <a:off x="7235825" y="3933825"/>
            <a:ext cx="647700" cy="503238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46106" name="AutoShape 17"/>
          <p:cNvSpPr>
            <a:spLocks noChangeArrowheads="1"/>
          </p:cNvSpPr>
          <p:nvPr/>
        </p:nvSpPr>
        <p:spPr bwMode="auto">
          <a:xfrm>
            <a:off x="1187450" y="981075"/>
            <a:ext cx="1008063" cy="747713"/>
          </a:xfrm>
          <a:custGeom>
            <a:avLst/>
            <a:gdLst>
              <a:gd name="T0" fmla="*/ 32945179 w 21600"/>
              <a:gd name="T1" fmla="*/ 0 h 21600"/>
              <a:gd name="T2" fmla="*/ 32945179 w 21600"/>
              <a:gd name="T3" fmla="*/ 14568806 h 21600"/>
              <a:gd name="T4" fmla="*/ 7050328 w 21600"/>
              <a:gd name="T5" fmla="*/ 25883089 h 21600"/>
              <a:gd name="T6" fmla="*/ 47045875 w 21600"/>
              <a:gd name="T7" fmla="*/ 7284420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4" name="Round Diagonal Corner Rectangle 3"/>
          <p:cNvSpPr>
            <a:spLocks noChangeArrowheads="1"/>
          </p:cNvSpPr>
          <p:nvPr/>
        </p:nvSpPr>
        <p:spPr bwMode="auto">
          <a:xfrm>
            <a:off x="6156325" y="2636838"/>
            <a:ext cx="2520950" cy="1422400"/>
          </a:xfrm>
          <a:custGeom>
            <a:avLst/>
            <a:gdLst>
              <a:gd name="T0" fmla="*/ 2928958 w 2928958"/>
              <a:gd name="T1" fmla="*/ 1071570 h 2143140"/>
              <a:gd name="T2" fmla="*/ 1464479 w 2928958"/>
              <a:gd name="T3" fmla="*/ 2143140 h 2143140"/>
              <a:gd name="T4" fmla="*/ 0 w 2928958"/>
              <a:gd name="T5" fmla="*/ 1071570 h 2143140"/>
              <a:gd name="T6" fmla="*/ 1464479 w 2928958"/>
              <a:gd name="T7" fmla="*/ 0 h 214314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104619 w 2928958"/>
              <a:gd name="T13" fmla="*/ 104619 h 2143140"/>
              <a:gd name="T14" fmla="*/ 2824339 w 2928958"/>
              <a:gd name="T15" fmla="*/ 2038521 h 21431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928958" h="2143140">
                <a:moveTo>
                  <a:pt x="357197" y="0"/>
                </a:moveTo>
                <a:lnTo>
                  <a:pt x="2928958" y="0"/>
                </a:lnTo>
                <a:lnTo>
                  <a:pt x="2928958" y="1785943"/>
                </a:lnTo>
                <a:cubicBezTo>
                  <a:pt x="2928958" y="1983217"/>
                  <a:pt x="2769035" y="2143139"/>
                  <a:pt x="2571761" y="2143140"/>
                </a:cubicBezTo>
                <a:lnTo>
                  <a:pt x="0" y="2143140"/>
                </a:lnTo>
                <a:lnTo>
                  <a:pt x="0" y="357197"/>
                </a:lnTo>
                <a:cubicBezTo>
                  <a:pt x="0" y="159922"/>
                  <a:pt x="159922" y="0"/>
                  <a:pt x="357197" y="0"/>
                </a:cubicBezTo>
                <a:cubicBezTo>
                  <a:pt x="357197" y="0"/>
                  <a:pt x="357197" y="0"/>
                  <a:pt x="357197" y="0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srgbClr val="FFFFFF"/>
                </a:solidFill>
              </a:rPr>
              <a:t>Memorise</a:t>
            </a:r>
            <a:r>
              <a:rPr lang="en-US" sz="2000" b="1" dirty="0">
                <a:solidFill>
                  <a:srgbClr val="FFFFFF"/>
                </a:solidFill>
              </a:rPr>
              <a:t> and present a short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FFFF"/>
                </a:solidFill>
              </a:rPr>
              <a:t>spoken text</a:t>
            </a:r>
            <a:br>
              <a:rPr lang="en-US" sz="2000" b="1" dirty="0">
                <a:solidFill>
                  <a:srgbClr val="FFFFFF"/>
                </a:solidFill>
              </a:rPr>
            </a:br>
            <a:r>
              <a:rPr lang="en-US" sz="2000" b="1" dirty="0">
                <a:solidFill>
                  <a:srgbClr val="FFFFFF"/>
                </a:solidFill>
              </a:rPr>
              <a:t>04.1 – </a:t>
            </a:r>
            <a:r>
              <a:rPr lang="en-US" sz="2000" b="1" dirty="0" err="1">
                <a:solidFill>
                  <a:srgbClr val="FFFFFF"/>
                </a:solidFill>
              </a:rPr>
              <a:t>Oracy</a:t>
            </a:r>
            <a:r>
              <a:rPr lang="en-US" sz="2000" b="1" dirty="0">
                <a:solidFill>
                  <a:srgbClr val="FFFFFF"/>
                </a:solidFill>
              </a:rPr>
              <a:t> – Y4</a:t>
            </a:r>
            <a:endParaRPr lang="en-US" sz="20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6110" name="TextBox 32"/>
          <p:cNvSpPr txBox="1">
            <a:spLocks noChangeArrowheads="1"/>
          </p:cNvSpPr>
          <p:nvPr/>
        </p:nvSpPr>
        <p:spPr bwMode="auto">
          <a:xfrm>
            <a:off x="6572250" y="6500813"/>
            <a:ext cx="2143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GB" sz="1400">
                <a:latin typeface="Futura Md" pitchFamily="34" charset="0"/>
              </a:rPr>
              <a:t>Rachel Hawkes</a:t>
            </a:r>
            <a:endParaRPr lang="en-US" sz="1400">
              <a:latin typeface="Futura Md" pitchFamily="34" charset="0"/>
            </a:endParaRPr>
          </a:p>
        </p:txBody>
      </p:sp>
      <p:pic>
        <p:nvPicPr>
          <p:cNvPr id="46111" name="Picture 6" descr="Joined Up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100" y="6438900"/>
            <a:ext cx="4699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88241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625" y="285750"/>
            <a:ext cx="8001000" cy="8302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sz="4800" b="1" dirty="0" smtClean="0">
                <a:solidFill>
                  <a:srgbClr val="000000"/>
                </a:solidFill>
                <a:latin typeface="Calibri" pitchFamily="34" charset="0"/>
              </a:rPr>
              <a:t>Year 7 (Term 1)</a:t>
            </a:r>
            <a:endParaRPr lang="en-US" sz="48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8118" y="1268760"/>
            <a:ext cx="8238337" cy="54006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GB" sz="2800" dirty="0" smtClean="0"/>
              <a:t>Revision of phonics (pronunciation &amp; memory)</a:t>
            </a:r>
          </a:p>
          <a:p>
            <a:pPr>
              <a:buFont typeface="Wingdings" pitchFamily="2" charset="2"/>
              <a:buChar char="§"/>
            </a:pPr>
            <a:r>
              <a:rPr lang="en-GB" sz="2800" dirty="0" err="1" smtClean="0"/>
              <a:t>Spanglovision</a:t>
            </a:r>
            <a:r>
              <a:rPr lang="en-GB" sz="2800" dirty="0" smtClean="0"/>
              <a:t> (memory, pronunciation &amp; performance)</a:t>
            </a:r>
          </a:p>
          <a:p>
            <a:pPr>
              <a:buFont typeface="Wingdings" pitchFamily="2" charset="2"/>
              <a:buChar char="§"/>
            </a:pPr>
            <a:r>
              <a:rPr lang="en-GB" sz="2800" dirty="0" smtClean="0"/>
              <a:t>Spelling Bee (</a:t>
            </a:r>
            <a:r>
              <a:rPr lang="en-GB" sz="2800" dirty="0"/>
              <a:t>memory, pronunciation &amp; </a:t>
            </a:r>
            <a:r>
              <a:rPr lang="en-GB" sz="2800" dirty="0" smtClean="0"/>
              <a:t>performance)</a:t>
            </a:r>
          </a:p>
          <a:p>
            <a:pPr>
              <a:buFont typeface="Wingdings" pitchFamily="2" charset="2"/>
              <a:buChar char="§"/>
            </a:pPr>
            <a:r>
              <a:rPr lang="en-GB" sz="2800" dirty="0" smtClean="0"/>
              <a:t>More formal introduction to verbs (pronouns, verb endings – SER and HABLAR) </a:t>
            </a:r>
            <a:r>
              <a:rPr lang="en-GB" sz="2800" dirty="0" smtClean="0">
                <a:sym typeface="Wingdings" pitchFamily="2" charset="2"/>
              </a:rPr>
              <a:t> (sentence-building)</a:t>
            </a:r>
            <a:endParaRPr lang="en-GB" sz="2800" dirty="0" smtClean="0"/>
          </a:p>
          <a:p>
            <a:pPr>
              <a:buFont typeface="Wingdings" pitchFamily="2" charset="2"/>
              <a:buChar char="§"/>
            </a:pPr>
            <a:r>
              <a:rPr lang="en-GB" sz="2800" dirty="0" smtClean="0"/>
              <a:t>Memory strategy lessons (memory &amp; autonomy)</a:t>
            </a:r>
          </a:p>
          <a:p>
            <a:pPr>
              <a:buFont typeface="Wingdings" pitchFamily="2" charset="2"/>
              <a:buChar char="§"/>
            </a:pPr>
            <a:r>
              <a:rPr lang="en-GB" sz="2800" dirty="0" smtClean="0"/>
              <a:t>Dictionary skills lessons (autonomy &amp; creativity)</a:t>
            </a:r>
          </a:p>
          <a:p>
            <a:pPr>
              <a:buFont typeface="Wingdings" pitchFamily="2" charset="2"/>
              <a:buChar char="§"/>
            </a:pPr>
            <a:r>
              <a:rPr lang="en-GB" sz="2800" dirty="0" smtClean="0"/>
              <a:t>Adjective endings (sentence-building)</a:t>
            </a:r>
          </a:p>
          <a:p>
            <a:pPr>
              <a:buFont typeface="Wingdings" pitchFamily="2" charset="2"/>
              <a:buChar char="§"/>
            </a:pPr>
            <a:r>
              <a:rPr lang="en-GB" sz="2800" dirty="0" smtClean="0"/>
              <a:t>Content: describing self and places (sentence-building &amp; creativity)</a:t>
            </a:r>
          </a:p>
          <a:p>
            <a:pPr>
              <a:buFont typeface="Wingdings" pitchFamily="2" charset="2"/>
              <a:buChar char="§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2128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55" name="Group 31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/>
              <a:tblGrid>
                <a:gridCol w="2286000"/>
                <a:gridCol w="2286000"/>
                <a:gridCol w="2286000"/>
                <a:gridCol w="2286000"/>
              </a:tblGrid>
              <a:tr h="171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3037" name="Text Box 49"/>
          <p:cNvSpPr txBox="1">
            <a:spLocks noChangeArrowheads="1"/>
          </p:cNvSpPr>
          <p:nvPr/>
        </p:nvSpPr>
        <p:spPr bwMode="auto">
          <a:xfrm>
            <a:off x="73025" y="1196975"/>
            <a:ext cx="21955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800" b="1" u="sng">
                <a:latin typeface="Calibri" pitchFamily="34" charset="0"/>
              </a:rPr>
              <a:t>a</a:t>
            </a:r>
            <a:r>
              <a:rPr lang="en-GB" sz="2800" b="1">
                <a:latin typeface="Calibri" pitchFamily="34" charset="0"/>
              </a:rPr>
              <a:t>r</a:t>
            </a:r>
            <a:r>
              <a:rPr lang="en-GB" sz="2800" b="1" u="sng">
                <a:latin typeface="Calibri" pitchFamily="34" charset="0"/>
              </a:rPr>
              <a:t>a</a:t>
            </a:r>
            <a:r>
              <a:rPr lang="en-GB" sz="2800" b="1">
                <a:latin typeface="Calibri" pitchFamily="34" charset="0"/>
                <a:cs typeface="Times New Roman" pitchFamily="18" charset="0"/>
              </a:rPr>
              <a:t>ñ</a:t>
            </a:r>
            <a:r>
              <a:rPr lang="en-GB" sz="2800" b="1" u="sng">
                <a:latin typeface="Calibri" pitchFamily="34" charset="0"/>
                <a:cs typeface="Times New Roman" pitchFamily="18" charset="0"/>
              </a:rPr>
              <a:t>a</a:t>
            </a:r>
          </a:p>
        </p:txBody>
      </p:sp>
      <p:sp>
        <p:nvSpPr>
          <p:cNvPr id="43038" name="Text Box 50"/>
          <p:cNvSpPr txBox="1">
            <a:spLocks noChangeArrowheads="1"/>
          </p:cNvSpPr>
          <p:nvPr/>
        </p:nvSpPr>
        <p:spPr bwMode="auto">
          <a:xfrm>
            <a:off x="2305050" y="1181100"/>
            <a:ext cx="21955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800" b="1" u="sng">
                <a:latin typeface="Calibri" pitchFamily="34" charset="0"/>
              </a:rPr>
              <a:t>e</a:t>
            </a:r>
            <a:r>
              <a:rPr lang="en-GB" sz="2800" b="1">
                <a:latin typeface="Calibri" pitchFamily="34" charset="0"/>
              </a:rPr>
              <a:t>l</a:t>
            </a:r>
            <a:r>
              <a:rPr lang="en-GB" sz="2800" b="1" u="sng">
                <a:latin typeface="Calibri" pitchFamily="34" charset="0"/>
              </a:rPr>
              <a:t>e</a:t>
            </a:r>
            <a:r>
              <a:rPr lang="en-GB" sz="2800" b="1">
                <a:latin typeface="Calibri" pitchFamily="34" charset="0"/>
              </a:rPr>
              <a:t>fant</a:t>
            </a:r>
            <a:r>
              <a:rPr lang="en-GB" sz="2800" b="1" u="sng">
                <a:latin typeface="Calibri" pitchFamily="34" charset="0"/>
              </a:rPr>
              <a:t>e</a:t>
            </a:r>
            <a:endParaRPr lang="en-GB" sz="2800" b="1" u="sng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3039" name="Text Box 51"/>
          <p:cNvSpPr txBox="1">
            <a:spLocks noChangeArrowheads="1"/>
          </p:cNvSpPr>
          <p:nvPr/>
        </p:nvSpPr>
        <p:spPr bwMode="auto">
          <a:xfrm rot="-5400000">
            <a:off x="5173662" y="811213"/>
            <a:ext cx="21955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800" b="1" u="sng">
                <a:latin typeface="Calibri" pitchFamily="34" charset="0"/>
              </a:rPr>
              <a:t>i</a:t>
            </a:r>
            <a:r>
              <a:rPr lang="en-GB" sz="2800" b="1">
                <a:latin typeface="Calibri" pitchFamily="34" charset="0"/>
              </a:rPr>
              <a:t>dea</a:t>
            </a:r>
            <a:endParaRPr lang="en-GB" sz="2800" b="1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3040" name="Text Box 52"/>
          <p:cNvSpPr txBox="1">
            <a:spLocks noChangeArrowheads="1"/>
          </p:cNvSpPr>
          <p:nvPr/>
        </p:nvSpPr>
        <p:spPr bwMode="auto">
          <a:xfrm>
            <a:off x="6913563" y="1196975"/>
            <a:ext cx="21955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800" b="1" u="sng">
                <a:latin typeface="Calibri" pitchFamily="34" charset="0"/>
              </a:rPr>
              <a:t>o</a:t>
            </a:r>
            <a:r>
              <a:rPr lang="en-GB" sz="2800" b="1">
                <a:latin typeface="Calibri" pitchFamily="34" charset="0"/>
              </a:rPr>
              <a:t>lvidar</a:t>
            </a:r>
            <a:endParaRPr lang="en-GB" sz="2800" b="1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3041" name="Text Box 53"/>
          <p:cNvSpPr txBox="1">
            <a:spLocks noChangeArrowheads="1"/>
          </p:cNvSpPr>
          <p:nvPr/>
        </p:nvSpPr>
        <p:spPr bwMode="auto">
          <a:xfrm>
            <a:off x="73025" y="2909888"/>
            <a:ext cx="21955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800" b="1" u="sng">
                <a:latin typeface="Calibri" pitchFamily="34" charset="0"/>
              </a:rPr>
              <a:t>u</a:t>
            </a:r>
            <a:r>
              <a:rPr lang="en-GB" sz="2800" b="1">
                <a:latin typeface="Calibri" pitchFamily="34" charset="0"/>
              </a:rPr>
              <a:t>niverso</a:t>
            </a:r>
            <a:endParaRPr lang="en-GB" sz="2800" b="1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3042" name="Text Box 54"/>
          <p:cNvSpPr txBox="1">
            <a:spLocks noChangeArrowheads="1"/>
          </p:cNvSpPr>
          <p:nvPr/>
        </p:nvSpPr>
        <p:spPr bwMode="auto">
          <a:xfrm>
            <a:off x="2305050" y="2909888"/>
            <a:ext cx="21955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800" b="1" u="sng">
                <a:latin typeface="Calibri" pitchFamily="34" charset="0"/>
              </a:rPr>
              <a:t>ce</a:t>
            </a:r>
            <a:r>
              <a:rPr lang="en-GB" sz="2800" b="1">
                <a:latin typeface="Calibri" pitchFamily="34" charset="0"/>
              </a:rPr>
              <a:t>rdo</a:t>
            </a:r>
            <a:endParaRPr lang="en-GB" sz="2800" b="1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3043" name="Text Box 55"/>
          <p:cNvSpPr txBox="1">
            <a:spLocks noChangeArrowheads="1"/>
          </p:cNvSpPr>
          <p:nvPr/>
        </p:nvSpPr>
        <p:spPr bwMode="auto">
          <a:xfrm>
            <a:off x="4608513" y="2909888"/>
            <a:ext cx="21955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800" b="1" u="sng">
                <a:latin typeface="Calibri" pitchFamily="34" charset="0"/>
              </a:rPr>
              <a:t>ci</a:t>
            </a:r>
            <a:r>
              <a:rPr lang="en-GB" sz="2800" b="1">
                <a:latin typeface="Calibri" pitchFamily="34" charset="0"/>
              </a:rPr>
              <a:t>clista</a:t>
            </a:r>
            <a:endParaRPr lang="en-GB" sz="2800" b="1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3044" name="Text Box 56"/>
          <p:cNvSpPr txBox="1">
            <a:spLocks noChangeArrowheads="1"/>
          </p:cNvSpPr>
          <p:nvPr/>
        </p:nvSpPr>
        <p:spPr bwMode="auto">
          <a:xfrm>
            <a:off x="6877050" y="2852738"/>
            <a:ext cx="21955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800" b="1" u="sng">
                <a:latin typeface="Calibri" pitchFamily="34" charset="0"/>
              </a:rPr>
              <a:t>ca</a:t>
            </a:r>
            <a:r>
              <a:rPr lang="en-GB" sz="2800" b="1">
                <a:latin typeface="Calibri" pitchFamily="34" charset="0"/>
              </a:rPr>
              <a:t>sa</a:t>
            </a:r>
            <a:endParaRPr lang="en-GB" sz="2800" b="1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3045" name="Text Box 57"/>
          <p:cNvSpPr txBox="1">
            <a:spLocks noChangeArrowheads="1"/>
          </p:cNvSpPr>
          <p:nvPr/>
        </p:nvSpPr>
        <p:spPr bwMode="auto">
          <a:xfrm>
            <a:off x="73025" y="4565650"/>
            <a:ext cx="21955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800" b="1" u="sng">
                <a:latin typeface="Calibri" pitchFamily="34" charset="0"/>
              </a:rPr>
              <a:t>co</a:t>
            </a:r>
            <a:r>
              <a:rPr lang="en-GB" sz="2800" b="1">
                <a:latin typeface="Calibri" pitchFamily="34" charset="0"/>
              </a:rPr>
              <a:t>che</a:t>
            </a:r>
            <a:endParaRPr lang="en-GB" sz="2800" b="1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3046" name="Text Box 58"/>
          <p:cNvSpPr txBox="1">
            <a:spLocks noChangeArrowheads="1"/>
          </p:cNvSpPr>
          <p:nvPr/>
        </p:nvSpPr>
        <p:spPr bwMode="auto">
          <a:xfrm>
            <a:off x="2339975" y="4581525"/>
            <a:ext cx="21955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800" b="1" u="sng">
                <a:latin typeface="Calibri" pitchFamily="34" charset="0"/>
              </a:rPr>
              <a:t>cu</a:t>
            </a:r>
            <a:r>
              <a:rPr lang="en-GB" sz="2800" b="1">
                <a:latin typeface="Calibri" pitchFamily="34" charset="0"/>
              </a:rPr>
              <a:t>caracha</a:t>
            </a:r>
            <a:endParaRPr lang="en-GB" sz="2800" b="1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3047" name="Text Box 59"/>
          <p:cNvSpPr txBox="1">
            <a:spLocks noChangeArrowheads="1"/>
          </p:cNvSpPr>
          <p:nvPr/>
        </p:nvSpPr>
        <p:spPr bwMode="auto">
          <a:xfrm>
            <a:off x="4681538" y="4581525"/>
            <a:ext cx="21955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800" b="1" u="sng">
                <a:latin typeface="Calibri" pitchFamily="34" charset="0"/>
              </a:rPr>
              <a:t>gi</a:t>
            </a:r>
            <a:r>
              <a:rPr lang="en-GB" sz="2800" b="1">
                <a:latin typeface="Calibri" pitchFamily="34" charset="0"/>
              </a:rPr>
              <a:t>mn</a:t>
            </a:r>
            <a:r>
              <a:rPr lang="en-GB" sz="2800" b="1">
                <a:latin typeface="Calibri" pitchFamily="34" charset="0"/>
                <a:cs typeface="Arial" pitchFamily="34" charset="0"/>
              </a:rPr>
              <a:t>asia</a:t>
            </a:r>
            <a:endParaRPr lang="en-GB" sz="2800" b="1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3048" name="Text Box 60"/>
          <p:cNvSpPr txBox="1">
            <a:spLocks noChangeArrowheads="1"/>
          </p:cNvSpPr>
          <p:nvPr/>
        </p:nvSpPr>
        <p:spPr bwMode="auto">
          <a:xfrm>
            <a:off x="6877050" y="4627563"/>
            <a:ext cx="2195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000" b="1" u="sng">
                <a:latin typeface="Calibri" pitchFamily="34" charset="0"/>
              </a:rPr>
              <a:t>h</a:t>
            </a:r>
            <a:r>
              <a:rPr lang="en-GB" sz="2000" b="1">
                <a:latin typeface="Calibri" pitchFamily="34" charset="0"/>
              </a:rPr>
              <a:t>amburguesa</a:t>
            </a:r>
            <a:endParaRPr lang="en-GB" sz="2000" b="1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3049" name="Text Box 61"/>
          <p:cNvSpPr txBox="1">
            <a:spLocks noChangeArrowheads="1"/>
          </p:cNvSpPr>
          <p:nvPr/>
        </p:nvSpPr>
        <p:spPr bwMode="auto">
          <a:xfrm>
            <a:off x="73025" y="6294438"/>
            <a:ext cx="21955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800" b="1">
                <a:latin typeface="Calibri" pitchFamily="34" charset="0"/>
              </a:rPr>
              <a:t>Espa</a:t>
            </a:r>
            <a:r>
              <a:rPr lang="en-GB" sz="2800" b="1" u="sng">
                <a:latin typeface="Calibri" pitchFamily="34" charset="0"/>
                <a:cs typeface="Times New Roman" pitchFamily="18" charset="0"/>
              </a:rPr>
              <a:t>ñ</a:t>
            </a:r>
            <a:r>
              <a:rPr lang="en-GB" sz="2800" b="1">
                <a:latin typeface="Calibri" pitchFamily="34" charset="0"/>
                <a:cs typeface="Times New Roman" pitchFamily="18" charset="0"/>
              </a:rPr>
              <a:t>a</a:t>
            </a:r>
          </a:p>
        </p:txBody>
      </p:sp>
      <p:sp>
        <p:nvSpPr>
          <p:cNvPr id="43050" name="Text Box 62"/>
          <p:cNvSpPr txBox="1">
            <a:spLocks noChangeArrowheads="1"/>
          </p:cNvSpPr>
          <p:nvPr/>
        </p:nvSpPr>
        <p:spPr bwMode="auto">
          <a:xfrm>
            <a:off x="2376488" y="6294438"/>
            <a:ext cx="21955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800" b="1" u="sng">
                <a:latin typeface="Calibri" pitchFamily="34" charset="0"/>
              </a:rPr>
              <a:t>z</a:t>
            </a:r>
            <a:r>
              <a:rPr lang="en-GB" sz="2800" b="1">
                <a:latin typeface="Calibri" pitchFamily="34" charset="0"/>
              </a:rPr>
              <a:t>umo</a:t>
            </a:r>
            <a:endParaRPr lang="en-GB" sz="2800" b="1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3051" name="Text Box 63"/>
          <p:cNvSpPr txBox="1">
            <a:spLocks noChangeArrowheads="1"/>
          </p:cNvSpPr>
          <p:nvPr/>
        </p:nvSpPr>
        <p:spPr bwMode="auto">
          <a:xfrm>
            <a:off x="4537075" y="6294438"/>
            <a:ext cx="21955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800" b="1" u="sng">
                <a:latin typeface="Calibri" pitchFamily="34" charset="0"/>
              </a:rPr>
              <a:t>gu</a:t>
            </a:r>
            <a:r>
              <a:rPr lang="en-GB" sz="2800" b="1">
                <a:latin typeface="Calibri" pitchFamily="34" charset="0"/>
              </a:rPr>
              <a:t>itarra</a:t>
            </a:r>
            <a:endParaRPr lang="en-GB" sz="2800" b="1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3052" name="Text Box 64"/>
          <p:cNvSpPr txBox="1">
            <a:spLocks noChangeArrowheads="1"/>
          </p:cNvSpPr>
          <p:nvPr/>
        </p:nvSpPr>
        <p:spPr bwMode="auto">
          <a:xfrm>
            <a:off x="6913563" y="6294438"/>
            <a:ext cx="21955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800" b="1" u="sng">
                <a:latin typeface="Calibri" pitchFamily="34" charset="0"/>
              </a:rPr>
              <a:t>ll</a:t>
            </a:r>
            <a:r>
              <a:rPr lang="en-GB" sz="2800" b="1">
                <a:latin typeface="Calibri" pitchFamily="34" charset="0"/>
              </a:rPr>
              <a:t>ave</a:t>
            </a:r>
            <a:endParaRPr lang="en-GB" sz="2800" b="1"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43053" name="Picture 6" descr="elephan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285750"/>
            <a:ext cx="1239838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54" name="Picture 1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0"/>
            <a:ext cx="108585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55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4"/>
          <a:stretch>
            <a:fillRect/>
          </a:stretch>
        </p:blipFill>
        <p:spPr bwMode="auto">
          <a:xfrm>
            <a:off x="571500" y="-285750"/>
            <a:ext cx="147955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56" name="Picture 5" descr="car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500438"/>
            <a:ext cx="1749425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57" name="Picture 7" descr="cosmos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06604">
            <a:off x="107950" y="1970088"/>
            <a:ext cx="17145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58" name="Picture 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1857375"/>
            <a:ext cx="17367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59" name="Picture 10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CFDFB"/>
              </a:clrFrom>
              <a:clrTo>
                <a:srgbClr val="FCFD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3643313"/>
            <a:ext cx="1562100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60" name="Picture 4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7378">
            <a:off x="4854575" y="5008563"/>
            <a:ext cx="1652588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61" name="Picture 6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3571875"/>
            <a:ext cx="64135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62" name="Picture 9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85750"/>
            <a:ext cx="1312862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63" name="Picture 6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8686">
            <a:off x="7219950" y="5434013"/>
            <a:ext cx="2195513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64" name="Picture 4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3500438"/>
            <a:ext cx="1109662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65" name="Picture 5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EFFFD"/>
              </a:clrFrom>
              <a:clrTo>
                <a:srgbClr val="FE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75" y="5143500"/>
            <a:ext cx="1306513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66" name="Picture 5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1714500"/>
            <a:ext cx="142875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67" name="Picture 4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1857375"/>
            <a:ext cx="908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68" name="Picture 1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5500688"/>
            <a:ext cx="1190625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12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scan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-327025"/>
            <a:ext cx="5114925" cy="714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AutoShape 5">
            <a:hlinkClick r:id="" action="ppaction://noaction" highlightClick="1">
              <a:snd r:embed="rId3" name="1.wav"/>
            </a:hlinkClick>
          </p:cNvPr>
          <p:cNvSpPr>
            <a:spLocks noChangeArrowheads="1"/>
          </p:cNvSpPr>
          <p:nvPr/>
        </p:nvSpPr>
        <p:spPr bwMode="auto">
          <a:xfrm>
            <a:off x="7451725" y="1700213"/>
            <a:ext cx="1042988" cy="1042987"/>
          </a:xfrm>
          <a:prstGeom prst="actionButtonSound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34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19" name="Group 71"/>
          <p:cNvGraphicFramePr>
            <a:graphicFrameLocks noGrp="1"/>
          </p:cNvGraphicFramePr>
          <p:nvPr/>
        </p:nvGraphicFramePr>
        <p:xfrm>
          <a:off x="404813" y="188913"/>
          <a:ext cx="8415337" cy="6386582"/>
        </p:xfrm>
        <a:graphic>
          <a:graphicData uri="http://schemas.openxmlformats.org/drawingml/2006/table">
            <a:tbl>
              <a:tblPr/>
              <a:tblGrid>
                <a:gridCol w="669925"/>
                <a:gridCol w="3344862"/>
                <a:gridCol w="574675"/>
                <a:gridCol w="3825875"/>
              </a:tblGrid>
              <a:tr h="5571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e.g.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¿Cómo te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llamas?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8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Madrid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en una casa cerca de Cambridge.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1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Tengo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12 de febrero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5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Mi madre se llama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once a</a:t>
                      </a: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ños.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1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Estoy muy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tu nombre?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39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Vivo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dónde eres?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1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¿Cuál es tu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es la capital de Espa</a:t>
                      </a: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ña.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5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Hoy es el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en ingl</a:t>
                      </a: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és?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1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¿De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bien, gracias. 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5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¿Cómo se dice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Rebecca.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1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¿Cómo se escribe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J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nacionalidad?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7058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228600" y="44624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/>
              <a:t>Y7 Speaking:  Peer Assessment Sheet</a:t>
            </a:r>
          </a:p>
        </p:txBody>
      </p:sp>
      <p:graphicFrame>
        <p:nvGraphicFramePr>
          <p:cNvPr id="2196" name="Group 1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8533376"/>
              </p:ext>
            </p:extLst>
          </p:nvPr>
        </p:nvGraphicFramePr>
        <p:xfrm>
          <a:off x="323528" y="469776"/>
          <a:ext cx="3101240" cy="2743200"/>
        </p:xfrm>
        <a:graphic>
          <a:graphicData uri="http://schemas.openxmlformats.org/drawingml/2006/table">
            <a:tbl>
              <a:tblPr/>
              <a:tblGrid>
                <a:gridCol w="269240"/>
                <a:gridCol w="2832000"/>
              </a:tblGrid>
              <a:tr h="251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21920" marR="12192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Questions</a:t>
                      </a: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</a:p>
                  </a:txBody>
                  <a:tcPr marL="121920" marR="12192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¿Cómo te llamas?</a:t>
                      </a: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</a:txBody>
                  <a:tcPr marL="121920" marR="12192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¿Cómo estás ¿Qué tal?</a:t>
                      </a: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</a:p>
                  </a:txBody>
                  <a:tcPr marL="121920" marR="12192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¿Cómo se escribe?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</a:t>
                      </a:r>
                    </a:p>
                  </a:txBody>
                  <a:tcPr marL="121920" marR="12192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¿De dónde eres?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</a:p>
                  </a:txBody>
                  <a:tcPr marL="121920" marR="12192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¿Cuál es tu nacionalidad?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</a:p>
                  </a:txBody>
                  <a:tcPr marL="121920" marR="12192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¿Qué idiomas hablas?</a:t>
                      </a: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</a:t>
                      </a:r>
                    </a:p>
                  </a:txBody>
                  <a:tcPr marL="121920" marR="12192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¿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Dónde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vives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?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249" name="Group 2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894820"/>
              </p:ext>
            </p:extLst>
          </p:nvPr>
        </p:nvGraphicFramePr>
        <p:xfrm>
          <a:off x="323528" y="3212976"/>
          <a:ext cx="8424937" cy="3578352"/>
        </p:xfrm>
        <a:graphic>
          <a:graphicData uri="http://schemas.openxmlformats.org/drawingml/2006/table">
            <a:tbl>
              <a:tblPr/>
              <a:tblGrid>
                <a:gridCol w="850758"/>
                <a:gridCol w="972295"/>
                <a:gridCol w="972295"/>
                <a:gridCol w="972295"/>
                <a:gridCol w="4657294"/>
              </a:tblGrid>
              <a:tr h="4343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Name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Name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Name</a:t>
                      </a: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Marksheme.  Give 2, 1 or 0 for each answer</a:t>
                      </a: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marL="121920" marR="12192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1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= full sentence answer (or question), ready response, not much hesitation, significant effort to sound Spanish</a:t>
                      </a:r>
                      <a:b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= answer that does communicate BUT might not be complete sentence, some attempt to sound Spanish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 = cannot answer OR does not recognise the question so gives a different answer</a:t>
                      </a:r>
                    </a:p>
                  </a:txBody>
                  <a:tcPr marL="121920" marR="12192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L="121920" marR="12192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514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marL="121920" marR="12192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514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</a:p>
                  </a:txBody>
                  <a:tcPr marL="121920" marR="12192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514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marL="121920" marR="12192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514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</a:p>
                  </a:txBody>
                  <a:tcPr marL="121920" marR="12192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514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</a:t>
                      </a:r>
                    </a:p>
                  </a:txBody>
                  <a:tcPr marL="121920" marR="12192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514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?</a:t>
                      </a:r>
                    </a:p>
                  </a:txBody>
                  <a:tcPr marL="121920" marR="12192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514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?</a:t>
                      </a:r>
                    </a:p>
                  </a:txBody>
                  <a:tcPr marL="121920" marR="12192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514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?</a:t>
                      </a:r>
                    </a:p>
                  </a:txBody>
                  <a:tcPr marL="121920" marR="12192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514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Total</a:t>
                      </a:r>
                    </a:p>
                  </a:txBody>
                  <a:tcPr marL="121920" marR="12192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/20</a:t>
                      </a: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/20</a:t>
                      </a: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/20</a:t>
                      </a: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93" name="Text Box 145"/>
          <p:cNvSpPr txBox="1">
            <a:spLocks noChangeArrowheads="1"/>
          </p:cNvSpPr>
          <p:nvPr/>
        </p:nvSpPr>
        <p:spPr bwMode="auto">
          <a:xfrm>
            <a:off x="3575631" y="620688"/>
            <a:ext cx="5388857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/>
              <a:t>You are going to assess the speaking of others in your class today.  You are going to assess at least 3 different students in your class in a speaking line.  Ask your partner all of the 7 questions listed below and then s/he will ask you 3 questions.  For each answer or question give him/her either 2,1 or 0.  At least 3 students will also assess your speaking.  </a:t>
            </a:r>
          </a:p>
        </p:txBody>
      </p:sp>
    </p:spTree>
    <p:extLst>
      <p:ext uri="{BB962C8B-B14F-4D97-AF65-F5344CB8AC3E}">
        <p14:creationId xmlns:p14="http://schemas.microsoft.com/office/powerpoint/2010/main" val="2879551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5003800" y="566738"/>
            <a:ext cx="3816350" cy="2439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b="1">
                <a:cs typeface="Arial" pitchFamily="34" charset="0"/>
              </a:rPr>
              <a:t>¿</a:t>
            </a:r>
            <a:r>
              <a:rPr lang="en-GB" b="1"/>
              <a:t>C</a:t>
            </a:r>
            <a:r>
              <a:rPr lang="en-GB" b="1">
                <a:cs typeface="Arial" pitchFamily="34" charset="0"/>
              </a:rPr>
              <a:t>ómo te llamas?</a:t>
            </a:r>
          </a:p>
          <a:p>
            <a:pPr>
              <a:spcBef>
                <a:spcPct val="50000"/>
              </a:spcBef>
            </a:pPr>
            <a:r>
              <a:rPr lang="en-GB" b="1"/>
              <a:t>¿Cu</a:t>
            </a:r>
            <a:r>
              <a:rPr lang="en-GB" b="1">
                <a:cs typeface="Arial" pitchFamily="34" charset="0"/>
              </a:rPr>
              <a:t>ántos años tienes</a:t>
            </a:r>
            <a:r>
              <a:rPr lang="en-GB" b="1"/>
              <a:t>?</a:t>
            </a:r>
          </a:p>
          <a:p>
            <a:pPr>
              <a:spcBef>
                <a:spcPct val="50000"/>
              </a:spcBef>
            </a:pPr>
            <a:r>
              <a:rPr lang="en-GB" b="1"/>
              <a:t>¿ Cuál es tu nacionalidad?</a:t>
            </a:r>
          </a:p>
          <a:p>
            <a:pPr>
              <a:spcBef>
                <a:spcPct val="50000"/>
              </a:spcBef>
            </a:pPr>
            <a:r>
              <a:rPr lang="en-GB" b="1"/>
              <a:t>¿ De d</a:t>
            </a:r>
            <a:r>
              <a:rPr lang="en-GB" b="1">
                <a:cs typeface="Arial" pitchFamily="34" charset="0"/>
              </a:rPr>
              <a:t>ónde eres</a:t>
            </a:r>
            <a:r>
              <a:rPr lang="en-GB" b="1"/>
              <a:t>?</a:t>
            </a:r>
          </a:p>
          <a:p>
            <a:pPr>
              <a:spcBef>
                <a:spcPct val="50000"/>
              </a:spcBef>
            </a:pPr>
            <a:r>
              <a:rPr lang="en-GB" b="1"/>
              <a:t>¿ D</a:t>
            </a:r>
            <a:r>
              <a:rPr lang="en-GB" b="1">
                <a:cs typeface="Arial" pitchFamily="34" charset="0"/>
              </a:rPr>
              <a:t>ónde vives</a:t>
            </a:r>
            <a:r>
              <a:rPr lang="en-GB" b="1"/>
              <a:t>?</a:t>
            </a:r>
          </a:p>
          <a:p>
            <a:pPr>
              <a:spcBef>
                <a:spcPct val="50000"/>
              </a:spcBef>
            </a:pPr>
            <a:r>
              <a:rPr lang="en-GB" b="1"/>
              <a:t>¿ Algo m</a:t>
            </a:r>
            <a:r>
              <a:rPr lang="en-GB" b="1">
                <a:cs typeface="Arial" pitchFamily="34" charset="0"/>
              </a:rPr>
              <a:t>ás</a:t>
            </a:r>
            <a:r>
              <a:rPr lang="en-GB" b="1"/>
              <a:t>?</a:t>
            </a:r>
            <a:endParaRPr lang="en-GB" b="1">
              <a:cs typeface="Arial" pitchFamily="34" charset="0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468313" y="538163"/>
            <a:ext cx="4032250" cy="3538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Write a paragraph in Spanish all about you.</a:t>
            </a:r>
          </a:p>
          <a:p>
            <a:pPr>
              <a:spcBef>
                <a:spcPct val="50000"/>
              </a:spcBef>
            </a:pPr>
            <a:r>
              <a:rPr lang="en-GB"/>
              <a:t>Use the questions on the right as a guide to what you should include.</a:t>
            </a:r>
          </a:p>
          <a:p>
            <a:pPr>
              <a:spcBef>
                <a:spcPct val="50000"/>
              </a:spcBef>
            </a:pPr>
            <a:r>
              <a:rPr lang="en-GB"/>
              <a:t>You will be marked on:</a:t>
            </a:r>
          </a:p>
          <a:p>
            <a:pPr>
              <a:spcBef>
                <a:spcPct val="50000"/>
              </a:spcBef>
            </a:pPr>
            <a:r>
              <a:rPr lang="en-GB"/>
              <a:t>a) How neatly you write</a:t>
            </a:r>
          </a:p>
          <a:p>
            <a:pPr>
              <a:spcBef>
                <a:spcPct val="50000"/>
              </a:spcBef>
            </a:pPr>
            <a:r>
              <a:rPr lang="en-GB"/>
              <a:t>b) How accurately you write</a:t>
            </a:r>
          </a:p>
          <a:p>
            <a:pPr>
              <a:spcBef>
                <a:spcPct val="50000"/>
              </a:spcBef>
            </a:pPr>
            <a:r>
              <a:rPr lang="en-GB"/>
              <a:t>c) How you extend some of the prompts (for example, when you write about where you live and pets.)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5003800" y="3284538"/>
            <a:ext cx="3816350" cy="925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Make sure you show off how much you can say here (names, ages, nationality, colour etc)</a:t>
            </a:r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 flipH="1" flipV="1">
            <a:off x="7235825" y="2852738"/>
            <a:ext cx="1368425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H="1" flipV="1">
            <a:off x="7308850" y="2492375"/>
            <a:ext cx="1439863" cy="865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323850" y="4292600"/>
            <a:ext cx="8569325" cy="2439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  <a:p>
            <a:pPr>
              <a:spcBef>
                <a:spcPct val="50000"/>
              </a:spcBef>
            </a:pPr>
            <a:endParaRPr lang="en-GB"/>
          </a:p>
          <a:p>
            <a:pPr>
              <a:spcBef>
                <a:spcPct val="50000"/>
              </a:spcBef>
            </a:pPr>
            <a:endParaRPr lang="en-GB"/>
          </a:p>
          <a:p>
            <a:pPr>
              <a:spcBef>
                <a:spcPct val="50000"/>
              </a:spcBef>
            </a:pPr>
            <a:endParaRPr lang="en-GB"/>
          </a:p>
          <a:p>
            <a:pPr>
              <a:spcBef>
                <a:spcPct val="50000"/>
              </a:spcBef>
            </a:pPr>
            <a:endParaRPr lang="en-GB"/>
          </a:p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3083" name="WordArt 11"/>
          <p:cNvSpPr>
            <a:spLocks noChangeArrowheads="1" noChangeShapeType="1" noTextEdit="1"/>
          </p:cNvSpPr>
          <p:nvPr/>
        </p:nvSpPr>
        <p:spPr bwMode="auto">
          <a:xfrm>
            <a:off x="827088" y="4365625"/>
            <a:ext cx="7489825" cy="2159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2"/>
                </a:solidFill>
                <a:latin typeface="Arial Black"/>
              </a:rPr>
              <a:t>Write your paragraph here. Accuracy Matters! Spelling matters!</a:t>
            </a:r>
          </a:p>
        </p:txBody>
      </p:sp>
      <p:sp>
        <p:nvSpPr>
          <p:cNvPr id="3084" name="WordArt 12"/>
          <p:cNvSpPr>
            <a:spLocks noChangeArrowheads="1" noChangeShapeType="1" noTextEdit="1"/>
          </p:cNvSpPr>
          <p:nvPr/>
        </p:nvSpPr>
        <p:spPr bwMode="auto">
          <a:xfrm>
            <a:off x="500063" y="114300"/>
            <a:ext cx="4276725" cy="285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1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Year 7 November Writing Assessment </a:t>
            </a:r>
          </a:p>
        </p:txBody>
      </p:sp>
    </p:spTree>
    <p:extLst>
      <p:ext uri="{BB962C8B-B14F-4D97-AF65-F5344CB8AC3E}">
        <p14:creationId xmlns:p14="http://schemas.microsoft.com/office/powerpoint/2010/main" val="1189867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can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7"/>
          <a:stretch>
            <a:fillRect/>
          </a:stretch>
        </p:blipFill>
        <p:spPr bwMode="auto">
          <a:xfrm>
            <a:off x="0" y="-26988"/>
            <a:ext cx="9144000" cy="660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AutoShape 3">
            <a:hlinkClick r:id="" action="ppaction://noaction" highlightClick="1">
              <a:snd r:embed="rId4" name="2.wav"/>
            </a:hlinkClick>
          </p:cNvPr>
          <p:cNvSpPr>
            <a:spLocks noChangeArrowheads="1"/>
          </p:cNvSpPr>
          <p:nvPr/>
        </p:nvSpPr>
        <p:spPr bwMode="auto">
          <a:xfrm>
            <a:off x="6372225" y="188913"/>
            <a:ext cx="647700" cy="647700"/>
          </a:xfrm>
          <a:prstGeom prst="actionButtonSound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24" name="AutoShape 4">
            <a:hlinkClick r:id="" action="ppaction://noaction" highlightClick="1">
              <a:snd r:embed="rId5" name="1.wav"/>
            </a:hlinkClick>
          </p:cNvPr>
          <p:cNvSpPr>
            <a:spLocks noChangeArrowheads="1"/>
          </p:cNvSpPr>
          <p:nvPr/>
        </p:nvSpPr>
        <p:spPr bwMode="auto">
          <a:xfrm>
            <a:off x="1547813" y="188913"/>
            <a:ext cx="647700" cy="647700"/>
          </a:xfrm>
          <a:prstGeom prst="actionButtonSound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248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can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975"/>
            <a:ext cx="9144000" cy="599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AutoShape 3">
            <a:hlinkClick r:id="" action="ppaction://noaction" highlightClick="1">
              <a:snd r:embed="rId3" name="3b.wav"/>
            </a:hlinkClick>
          </p:cNvPr>
          <p:cNvSpPr>
            <a:spLocks noChangeArrowheads="1"/>
          </p:cNvSpPr>
          <p:nvPr/>
        </p:nvSpPr>
        <p:spPr bwMode="auto">
          <a:xfrm>
            <a:off x="6443663" y="4302125"/>
            <a:ext cx="574675" cy="566738"/>
          </a:xfrm>
          <a:prstGeom prst="actionButtonSound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149" name="AutoShape 5">
            <a:hlinkClick r:id="" action="ppaction://noaction" highlightClick="1">
              <a:snd r:embed="rId4" name="3a.wav"/>
            </a:hlinkClick>
          </p:cNvPr>
          <p:cNvSpPr>
            <a:spLocks noChangeArrowheads="1"/>
          </p:cNvSpPr>
          <p:nvPr/>
        </p:nvSpPr>
        <p:spPr bwMode="auto">
          <a:xfrm>
            <a:off x="1835150" y="765175"/>
            <a:ext cx="647700" cy="647700"/>
          </a:xfrm>
          <a:prstGeom prst="actionButtonSound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084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can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100"/>
            <a:ext cx="9144000" cy="627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AutoShape 3">
            <a:hlinkClick r:id="" action="ppaction://noaction" highlightClick="1">
              <a:snd r:embed="rId3" name="4b.wav"/>
            </a:hlinkClick>
          </p:cNvPr>
          <p:cNvSpPr>
            <a:spLocks noChangeArrowheads="1"/>
          </p:cNvSpPr>
          <p:nvPr/>
        </p:nvSpPr>
        <p:spPr bwMode="auto">
          <a:xfrm>
            <a:off x="7164388" y="4941888"/>
            <a:ext cx="647700" cy="682625"/>
          </a:xfrm>
          <a:prstGeom prst="actionButtonSound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172" name="AutoShape 4">
            <a:hlinkClick r:id="" action="ppaction://noaction" highlightClick="1">
              <a:snd r:embed="rId4" name="4a.wav"/>
            </a:hlinkClick>
          </p:cNvPr>
          <p:cNvSpPr>
            <a:spLocks noChangeArrowheads="1"/>
          </p:cNvSpPr>
          <p:nvPr/>
        </p:nvSpPr>
        <p:spPr bwMode="auto">
          <a:xfrm>
            <a:off x="1835150" y="6165850"/>
            <a:ext cx="647700" cy="647700"/>
          </a:xfrm>
          <a:prstGeom prst="actionButtonSound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232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can0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357188"/>
            <a:ext cx="9070975" cy="619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AutoShape 3">
            <a:hlinkClick r:id="" action="ppaction://noaction" highlightClick="1">
              <a:snd r:embed="rId3" name="5a.wav"/>
            </a:hlinkClick>
          </p:cNvPr>
          <p:cNvSpPr>
            <a:spLocks noChangeArrowheads="1"/>
          </p:cNvSpPr>
          <p:nvPr/>
        </p:nvSpPr>
        <p:spPr bwMode="auto">
          <a:xfrm>
            <a:off x="1908175" y="5661025"/>
            <a:ext cx="684213" cy="638175"/>
          </a:xfrm>
          <a:prstGeom prst="actionButtonSound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196" name="AutoShape 4">
            <a:hlinkClick r:id="" action="ppaction://noaction" highlightClick="1">
              <a:snd r:embed="rId4" name="5b.wav"/>
            </a:hlinkClick>
          </p:cNvPr>
          <p:cNvSpPr>
            <a:spLocks noChangeArrowheads="1"/>
          </p:cNvSpPr>
          <p:nvPr/>
        </p:nvSpPr>
        <p:spPr bwMode="auto">
          <a:xfrm>
            <a:off x="8101013" y="1196975"/>
            <a:ext cx="684212" cy="638175"/>
          </a:xfrm>
          <a:prstGeom prst="actionButtonSound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036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can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25"/>
            <a:ext cx="9144000" cy="651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AutoShape 3">
            <a:hlinkClick r:id="" action="ppaction://noaction" highlightClick="1">
              <a:snd r:embed="rId4" name="6b.wav"/>
            </a:hlinkClick>
          </p:cNvPr>
          <p:cNvSpPr>
            <a:spLocks noChangeArrowheads="1"/>
          </p:cNvSpPr>
          <p:nvPr/>
        </p:nvSpPr>
        <p:spPr bwMode="auto">
          <a:xfrm>
            <a:off x="8243888" y="1052513"/>
            <a:ext cx="647700" cy="620712"/>
          </a:xfrm>
          <a:prstGeom prst="actionButtonSound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20" name="AutoShape 4">
            <a:hlinkClick r:id="" action="ppaction://noaction" highlightClick="1">
              <a:snd r:embed="rId5" name="6a.wav"/>
            </a:hlinkClick>
          </p:cNvPr>
          <p:cNvSpPr>
            <a:spLocks noChangeArrowheads="1"/>
          </p:cNvSpPr>
          <p:nvPr/>
        </p:nvSpPr>
        <p:spPr bwMode="auto">
          <a:xfrm>
            <a:off x="1692275" y="476250"/>
            <a:ext cx="647700" cy="620713"/>
          </a:xfrm>
          <a:prstGeom prst="actionButtonSound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268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can0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438"/>
            <a:ext cx="9144000" cy="646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AutoShape 3">
            <a:hlinkClick r:id="" action="ppaction://noaction" highlightClick="1">
              <a:snd r:embed="rId3" name="7a.wav"/>
            </a:hlinkClick>
          </p:cNvPr>
          <p:cNvSpPr>
            <a:spLocks noChangeArrowheads="1"/>
          </p:cNvSpPr>
          <p:nvPr/>
        </p:nvSpPr>
        <p:spPr bwMode="auto">
          <a:xfrm>
            <a:off x="3348038" y="404813"/>
            <a:ext cx="647700" cy="647700"/>
          </a:xfrm>
          <a:prstGeom prst="actionButtonSound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244" name="AutoShape 4">
            <a:hlinkClick r:id="" action="ppaction://noaction" highlightClick="1">
              <a:snd r:embed="rId4" name="7b.wav"/>
            </a:hlinkClick>
          </p:cNvPr>
          <p:cNvSpPr>
            <a:spLocks noChangeArrowheads="1"/>
          </p:cNvSpPr>
          <p:nvPr/>
        </p:nvSpPr>
        <p:spPr bwMode="auto">
          <a:xfrm>
            <a:off x="7740650" y="4941888"/>
            <a:ext cx="647700" cy="647700"/>
          </a:xfrm>
          <a:prstGeom prst="actionButtonSound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68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can0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088"/>
            <a:ext cx="9144000" cy="647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AutoShape 3">
            <a:hlinkClick r:id="" action="ppaction://noaction" highlightClick="1">
              <a:snd r:embed="rId3" name="8a.wav"/>
            </a:hlinkClick>
          </p:cNvPr>
          <p:cNvSpPr>
            <a:spLocks noChangeArrowheads="1"/>
          </p:cNvSpPr>
          <p:nvPr/>
        </p:nvSpPr>
        <p:spPr bwMode="auto">
          <a:xfrm>
            <a:off x="3419475" y="620713"/>
            <a:ext cx="792163" cy="709612"/>
          </a:xfrm>
          <a:prstGeom prst="actionButtonSound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268" name="AutoShape 4">
            <a:hlinkClick r:id="" action="ppaction://noaction" highlightClick="1">
              <a:snd r:embed="rId4" name="8b.wav"/>
            </a:hlinkClick>
          </p:cNvPr>
          <p:cNvSpPr>
            <a:spLocks noChangeArrowheads="1"/>
          </p:cNvSpPr>
          <p:nvPr/>
        </p:nvSpPr>
        <p:spPr bwMode="auto">
          <a:xfrm>
            <a:off x="7740650" y="5084763"/>
            <a:ext cx="792163" cy="709612"/>
          </a:xfrm>
          <a:prstGeom prst="actionButtonSound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437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757</Words>
  <Application>Microsoft Office PowerPoint</Application>
  <PresentationFormat>On-screen Show (4:3)</PresentationFormat>
  <Paragraphs>187</Paragraphs>
  <Slides>22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Dawes</dc:creator>
  <cp:lastModifiedBy>Mark Dawes</cp:lastModifiedBy>
  <cp:revision>1</cp:revision>
  <dcterms:created xsi:type="dcterms:W3CDTF">2012-03-02T07:53:22Z</dcterms:created>
  <dcterms:modified xsi:type="dcterms:W3CDTF">2012-03-02T07:53:37Z</dcterms:modified>
</cp:coreProperties>
</file>