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BF2B31-F84D-44F7-9AA4-07CE8ED19A4F}" type="datetimeFigureOut">
              <a:rPr lang="fr-FR" smtClean="0"/>
              <a:t>02/03/2012</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C81A38-C315-44F3-8B9D-CE2E65AA5F36}" type="slidenum">
              <a:rPr lang="fr-FR" smtClean="0"/>
              <a:t>‹#›</a:t>
            </a:fld>
            <a:endParaRPr lang="fr-FR"/>
          </a:p>
        </p:txBody>
      </p:sp>
    </p:spTree>
    <p:extLst>
      <p:ext uri="{BB962C8B-B14F-4D97-AF65-F5344CB8AC3E}">
        <p14:creationId xmlns:p14="http://schemas.microsoft.com/office/powerpoint/2010/main" val="3103543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73EEDD8-4433-4082-AB6E-B57FFBDEDFFA}" type="slidenum">
              <a:rPr lang="en-GB"/>
              <a:pPr eaLnBrk="1" hangingPunct="1"/>
              <a:t>4</a:t>
            </a:fld>
            <a:endParaRPr lang="en-GB"/>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r>
              <a:rPr lang="en-GB" smtClean="0"/>
              <a:t>memoria = memory</a:t>
            </a:r>
            <a:br>
              <a:rPr lang="en-GB" smtClean="0"/>
            </a:br>
            <a:r>
              <a:rPr lang="en-GB" smtClean="0"/>
              <a:t>Click word to hear it pronounced.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0C8C02-FA35-46B9-A8B7-884041AA7A98}" type="slidenum">
              <a:rPr lang="en-GB"/>
              <a:pPr/>
              <a:t>23</a:t>
            </a:fld>
            <a:endParaRPr lang="en-GB"/>
          </a:p>
        </p:txBody>
      </p:sp>
      <p:sp>
        <p:nvSpPr>
          <p:cNvPr id="184322" name="Rectangle 2"/>
          <p:cNvSpPr>
            <a:spLocks noRot="1" noChangeArrowheads="1" noTextEdit="1"/>
          </p:cNvSpPr>
          <p:nvPr>
            <p:ph type="sldImg"/>
          </p:nvPr>
        </p:nvSpPr>
        <p:spPr>
          <a:ln/>
        </p:spPr>
      </p:sp>
      <p:sp>
        <p:nvSpPr>
          <p:cNvPr id="184323" name="Rectangle 3"/>
          <p:cNvSpPr>
            <a:spLocks noGrp="1" noChangeArrowheads="1"/>
          </p:cNvSpPr>
          <p:nvPr>
            <p:ph type="body" idx="1"/>
          </p:nvPr>
        </p:nvSpPr>
        <p:spPr/>
        <p:txBody>
          <a:bodyPr/>
          <a:lstStyle/>
          <a:p>
            <a:r>
              <a:rPr lang="en-GB"/>
              <a:t>This time pupils will hear ‘genial’ (great) if they get the answer right.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315B-B5BA-4C12-B080-D46E69A550C6}" type="slidenum">
              <a:rPr lang="en-GB"/>
              <a:pPr/>
              <a:t>24</a:t>
            </a:fld>
            <a:endParaRPr lang="en-GB"/>
          </a:p>
        </p:txBody>
      </p:sp>
      <p:sp>
        <p:nvSpPr>
          <p:cNvPr id="186370" name="Rectangle 2"/>
          <p:cNvSpPr>
            <a:spLocks noRot="1" noChangeArrowheads="1" noTextEdit="1"/>
          </p:cNvSpPr>
          <p:nvPr>
            <p:ph type="sldImg"/>
          </p:nvPr>
        </p:nvSpPr>
        <p:spPr>
          <a:ln/>
        </p:spPr>
      </p:sp>
      <p:sp>
        <p:nvSpPr>
          <p:cNvPr id="186371" name="Rectangle 3"/>
          <p:cNvSpPr>
            <a:spLocks noGrp="1" noChangeArrowheads="1"/>
          </p:cNvSpPr>
          <p:nvPr>
            <p:ph type="body" idx="1"/>
          </p:nvPr>
        </p:nvSpPr>
        <p:spPr/>
        <p:txBody>
          <a:bodyPr/>
          <a:lstStyle/>
          <a:p>
            <a:r>
              <a:rPr lang="en-GB"/>
              <a:t>This time pupils will hear ‘estupendo’ (marvellous) if they get the answer right.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C55FE4-5B8D-466D-91F4-1C6A8345C595}" type="slidenum">
              <a:rPr lang="en-GB"/>
              <a:pPr/>
              <a:t>25</a:t>
            </a:fld>
            <a:endParaRPr lang="en-GB"/>
          </a:p>
        </p:txBody>
      </p:sp>
      <p:sp>
        <p:nvSpPr>
          <p:cNvPr id="7170" name="Rectangle 2"/>
          <p:cNvSpPr>
            <a:spLocks noRo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en-GB"/>
              <a:t>Pupils should click on the animal when the Spanish word appears (on your click). </a:t>
            </a:r>
            <a:br>
              <a:rPr lang="en-GB"/>
            </a:br>
            <a:r>
              <a:rPr lang="en-GB"/>
              <a:t>They can check that they are right by listening to the correct pronunciation of the animal.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5BCC4F-4820-4C84-BE43-96109D03B750}" type="slidenum">
              <a:rPr lang="en-GB"/>
              <a:pPr/>
              <a:t>26</a:t>
            </a:fld>
            <a:endParaRPr lang="en-GB"/>
          </a:p>
        </p:txBody>
      </p:sp>
      <p:sp>
        <p:nvSpPr>
          <p:cNvPr id="13314" name="Rectangle 2"/>
          <p:cNvSpPr>
            <a:spLocks noRot="1" noChangeArrowheads="1" noTextEdit="1"/>
          </p:cNvSpPr>
          <p:nvPr>
            <p:ph type="sldImg"/>
          </p:nvPr>
        </p:nvSpPr>
        <p:spPr>
          <a:ln/>
        </p:spPr>
      </p:sp>
      <p:sp>
        <p:nvSpPr>
          <p:cNvPr id="13315" name="Rectangle 3"/>
          <p:cNvSpPr>
            <a:spLocks noGrp="1" noChangeArrowheads="1"/>
          </p:cNvSpPr>
          <p:nvPr>
            <p:ph type="body" idx="1"/>
          </p:nvPr>
        </p:nvSpPr>
        <p:spPr/>
        <p:txBody>
          <a:bodyPr/>
          <a:lstStyle/>
          <a:p>
            <a:r>
              <a:rPr lang="en-GB"/>
              <a:t>¿Qué ves? = What do you see? Veo = I see …</a:t>
            </a:r>
            <a:br>
              <a:rPr lang="en-GB"/>
            </a:br>
            <a:r>
              <a:rPr lang="en-GB"/>
              <a:t>Animals will fly onto the screen and off again on your click. Pupils must say what the animal was. They should use ‘Veo …’ to answer.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smtClean="0"/>
              <a:t>Go to www.youtube.com &amp; type in ‘veo veo’ – you’ll come up with several different versions – Teresa Rabal does one, but there are also cartoon versions.</a:t>
            </a:r>
            <a:endParaRPr 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EA45402-EED2-4654-BFB8-4EF3D75F67F6}" type="slidenum">
              <a:rPr lang="en-US"/>
              <a:pPr fontAlgn="base">
                <a:spcBef>
                  <a:spcPct val="0"/>
                </a:spcBef>
                <a:spcAft>
                  <a:spcPct val="0"/>
                </a:spcAft>
              </a:pPr>
              <a:t>27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40D44E-2688-4282-9763-3C15214BCDA6}" type="slidenum">
              <a:rPr lang="en-GB"/>
              <a:pPr/>
              <a:t>28</a:t>
            </a:fld>
            <a:endParaRPr lang="en-GB"/>
          </a:p>
        </p:txBody>
      </p:sp>
      <p:sp>
        <p:nvSpPr>
          <p:cNvPr id="14338" name="Rectangle 2"/>
          <p:cNvSpPr>
            <a:spLocks noRot="1" noChangeArrowheads="1" noTextEdit="1"/>
          </p:cNvSpPr>
          <p:nvPr>
            <p:ph type="sldImg"/>
          </p:nvPr>
        </p:nvSpPr>
        <p:spPr>
          <a:ln/>
        </p:spPr>
      </p:sp>
      <p:sp>
        <p:nvSpPr>
          <p:cNvPr id="14339" name="Rectangle 3"/>
          <p:cNvSpPr>
            <a:spLocks noGrp="1" noChangeArrowheads="1"/>
          </p:cNvSpPr>
          <p:nvPr>
            <p:ph type="body" idx="1"/>
          </p:nvPr>
        </p:nvSpPr>
        <p:spPr/>
        <p:txBody>
          <a:bodyPr/>
          <a:lstStyle/>
          <a:p>
            <a:r>
              <a:rPr lang="en-GB"/>
              <a:t>¿Cuál de los 9 animales es tu animal preferido? = Which of the 9 animals is your favourite?</a:t>
            </a:r>
            <a:br>
              <a:rPr lang="en-GB"/>
            </a:br>
            <a:r>
              <a:rPr lang="en-GB"/>
              <a:t> Mi animal preferido es …= My favourite animal is …</a:t>
            </a:r>
            <a:br>
              <a:rPr lang="en-GB"/>
            </a:br>
            <a:r>
              <a:rPr lang="en-GB"/>
              <a:t>Pupils choose which is their favourite and volunteer a sentence using the prompt provided. Click on the animal in question to check answer.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D6E118-6CB6-435F-9565-582F0785AE30}" type="slidenum">
              <a:rPr lang="en-GB"/>
              <a:pPr/>
              <a:t>29</a:t>
            </a:fld>
            <a:endParaRPr lang="en-GB"/>
          </a:p>
        </p:txBody>
      </p:sp>
      <p:sp>
        <p:nvSpPr>
          <p:cNvPr id="15362" name="Rectangle 2"/>
          <p:cNvSpPr>
            <a:spLocks noRot="1" noChangeArrowheads="1" noTextEdit="1"/>
          </p:cNvSpPr>
          <p:nvPr>
            <p:ph type="sldImg"/>
          </p:nvPr>
        </p:nvSpPr>
        <p:spPr>
          <a:ln/>
        </p:spPr>
      </p:sp>
      <p:sp>
        <p:nvSpPr>
          <p:cNvPr id="15363" name="Rectangle 3"/>
          <p:cNvSpPr>
            <a:spLocks noGrp="1" noChangeArrowheads="1"/>
          </p:cNvSpPr>
          <p:nvPr>
            <p:ph type="body" idx="1"/>
          </p:nvPr>
        </p:nvSpPr>
        <p:spPr/>
        <p:txBody>
          <a:bodyPr/>
          <a:lstStyle/>
          <a:p>
            <a:pPr>
              <a:spcBef>
                <a:spcPct val="50000"/>
              </a:spcBef>
            </a:pPr>
            <a:r>
              <a:rPr lang="en-GB"/>
              <a:t>¡Desaparición! = Disappearance!</a:t>
            </a:r>
            <a:br>
              <a:rPr lang="en-GB"/>
            </a:br>
            <a:r>
              <a:rPr lang="en-GB"/>
              <a:t>Pupils will see all 9 animals on the next screen, then, on your click, one will have disappeared. Pupils must volunteer which animal was the latest to disappear.</a:t>
            </a:r>
          </a:p>
          <a:p>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32CF2E-069E-45E1-8238-39690C2CE9D0}" type="slidenum">
              <a:rPr lang="en-GB"/>
              <a:pPr/>
              <a:t>30</a:t>
            </a:fld>
            <a:endParaRPr lang="en-GB"/>
          </a:p>
        </p:txBody>
      </p:sp>
      <p:sp>
        <p:nvSpPr>
          <p:cNvPr id="16386" name="Rectangle 2"/>
          <p:cNvSpPr>
            <a:spLocks noRot="1" noChangeArrowheads="1" noTextEdit="1"/>
          </p:cNvSpPr>
          <p:nvPr>
            <p:ph type="sldImg"/>
          </p:nvPr>
        </p:nvSpPr>
        <p:spPr>
          <a:ln/>
        </p:spPr>
      </p:sp>
      <p:sp>
        <p:nvSpPr>
          <p:cNvPr id="16387" name="Rectangle 3"/>
          <p:cNvSpPr>
            <a:spLocks noGrp="1" noChangeArrowheads="1"/>
          </p:cNvSpPr>
          <p:nvPr>
            <p:ph type="body" idx="1"/>
          </p:nvPr>
        </p:nvSpPr>
        <p:spPr/>
        <p:txBody>
          <a:bodyPr/>
          <a:lstStyle/>
          <a:p>
            <a:r>
              <a:rPr lang="en-GB"/>
              <a:t>¿Qué desaparece? = What disappears? Click on the question to hear it pronounced.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2145D9-3610-4503-AB76-B8CDD38E7220}" type="slidenum">
              <a:rPr lang="en-GB"/>
              <a:pPr/>
              <a:t>31</a:t>
            </a:fld>
            <a:endParaRPr lang="en-GB"/>
          </a:p>
        </p:txBody>
      </p:sp>
      <p:sp>
        <p:nvSpPr>
          <p:cNvPr id="17410" name="Rectangle 2"/>
          <p:cNvSpPr>
            <a:spLocks noRot="1" noChangeArrowheads="1" noTextEdit="1"/>
          </p:cNvSpPr>
          <p:nvPr>
            <p:ph type="sldImg"/>
          </p:nvPr>
        </p:nvSpPr>
        <p:spPr>
          <a:ln/>
        </p:spPr>
      </p:sp>
      <p:sp>
        <p:nvSpPr>
          <p:cNvPr id="17411" name="Rectangle 3"/>
          <p:cNvSpPr>
            <a:spLocks noGrp="1" noChangeArrowheads="1"/>
          </p:cNvSpPr>
          <p:nvPr>
            <p:ph type="body" idx="1"/>
          </p:nvPr>
        </p:nvSpPr>
        <p:spPr/>
        <p:txBody>
          <a:bodyPr/>
          <a:lstStyle/>
          <a:p>
            <a:pPr>
              <a:spcBef>
                <a:spcPct val="50000"/>
              </a:spcBef>
            </a:pPr>
            <a:r>
              <a:rPr lang="en-GB"/>
              <a:t>Fui a la tienda de animales y compré …= I went to the pet shop and I bought ….</a:t>
            </a:r>
            <a:br>
              <a:rPr lang="en-GB"/>
            </a:br>
            <a:r>
              <a:rPr lang="en-GB"/>
              <a:t>Pupils have to play this game building up the list of animals they bought as the animals appear. Click on the latest animal to hear the list so far. Pupils should say the Spanish prompt as well.</a:t>
            </a:r>
          </a:p>
          <a:p>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C892EF-CC33-442B-8FC1-EACF44FE9AB7}" type="slidenum">
              <a:rPr lang="en-GB"/>
              <a:pPr/>
              <a:t>32</a:t>
            </a:fld>
            <a:endParaRPr lang="en-GB"/>
          </a:p>
        </p:txBody>
      </p:sp>
      <p:sp>
        <p:nvSpPr>
          <p:cNvPr id="17410" name="Rectangle 2"/>
          <p:cNvSpPr>
            <a:spLocks noRot="1" noChangeArrowheads="1" noTextEdit="1"/>
          </p:cNvSpPr>
          <p:nvPr>
            <p:ph type="sldImg"/>
          </p:nvPr>
        </p:nvSpPr>
        <p:spPr>
          <a:ln/>
        </p:spPr>
      </p:sp>
      <p:sp>
        <p:nvSpPr>
          <p:cNvPr id="17411" name="Rectangle 3"/>
          <p:cNvSpPr>
            <a:spLocks noGrp="1" noChangeArrowheads="1"/>
          </p:cNvSpPr>
          <p:nvPr>
            <p:ph type="body" idx="1"/>
          </p:nvPr>
        </p:nvSpPr>
        <p:spPr/>
        <p:txBody>
          <a:bodyPr/>
          <a:lstStyle/>
          <a:p>
            <a:r>
              <a:rPr lang="en-GB"/>
              <a:t>Here the pupils are introduced to all the words for a/some/the which remain colour-coded blue for masculine and red for feminine. The is an important skill to grasp as most sentences which contain a noun will also contain an article (definite or indefinite). The activity is designed to be interactive whereby pupils can come to the front and press/click on the buttons they believe to be appropriate to the animal featured. They will hear audio telling them whether they are correct or not. Pupils will hear ‘mala suerte’ (bad luck) if they choose something inappropriate, or praise &amp; a translation if they choose something appropriate (grammatically correct).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8D011D4-F010-47B0-A401-6F4248EA7D0E}" type="slidenum">
              <a:rPr lang="en-GB"/>
              <a:pPr eaLnBrk="1" hangingPunct="1"/>
              <a:t>5</a:t>
            </a:fld>
            <a:endParaRPr lang="en-GB"/>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r>
              <a:rPr lang="en-GB" smtClean="0"/>
              <a:t>El gran juego de la memoria (The big memory game). </a:t>
            </a:r>
            <a:r>
              <a:rPr lang="en-GB" smtClean="0">
                <a:solidFill>
                  <a:schemeClr val="bg1"/>
                </a:solidFill>
              </a:rPr>
              <a:t>¡Tenéis 10 segundos para memorizar!</a:t>
            </a:r>
            <a:r>
              <a:rPr lang="en-GB" smtClean="0"/>
              <a:t> = You all have 10 seconds to memorise! Click on text to hear instructions pronounced. The curtains open on click and then close when 10 seconds has passed. Pupils must use the time to memorize which items are on the tray and then recall them orally. Encourage them to remember whether they need to use un/una/unos/unas with each bit of vocabulary. If you ask different pupils for one item each then this will hopefully be manageable. The items are shown again on the next slide. Remember: if it’s too difficult/fast for pupils you can always repeat the slide.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66D458-0BCA-4FAA-B772-852AA545DBA7}" type="slidenum">
              <a:rPr lang="en-GB"/>
              <a:pPr/>
              <a:t>33</a:t>
            </a:fld>
            <a:endParaRPr lang="en-GB"/>
          </a:p>
        </p:txBody>
      </p:sp>
      <p:sp>
        <p:nvSpPr>
          <p:cNvPr id="27650" name="Rectangle 2"/>
          <p:cNvSpPr>
            <a:spLocks noRot="1" noChangeArrowheads="1" noTextEdit="1"/>
          </p:cNvSpPr>
          <p:nvPr>
            <p:ph type="sldImg"/>
          </p:nvPr>
        </p:nvSpPr>
        <p:spPr>
          <a:ln/>
        </p:spPr>
      </p:sp>
      <p:sp>
        <p:nvSpPr>
          <p:cNvPr id="27651" name="Rectangle 3"/>
          <p:cNvSpPr>
            <a:spLocks noGrp="1" noChangeArrowheads="1"/>
          </p:cNvSpPr>
          <p:nvPr>
            <p:ph type="body" idx="1"/>
          </p:nvPr>
        </p:nvSpPr>
        <p:spPr/>
        <p:txBody>
          <a:bodyPr/>
          <a:lstStyle/>
          <a:p>
            <a:r>
              <a:rPr lang="en-GB"/>
              <a:t>Pupils should click on the blue buttons because they have learnt that ‘un gato’ is masculine/blue. Because they have already learnt ‘un’ gato they should choose that button easily and then follow the blue pattern to get the correct word for ‘the’.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722C45-AA21-4ADA-B769-C0C93B2244C8}" type="slidenum">
              <a:rPr lang="en-GB"/>
              <a:pPr/>
              <a:t>34</a:t>
            </a:fld>
            <a:endParaRPr lang="en-GB"/>
          </a:p>
        </p:txBody>
      </p:sp>
      <p:sp>
        <p:nvSpPr>
          <p:cNvPr id="29698" name="Rectangle 2"/>
          <p:cNvSpPr>
            <a:spLocks noRot="1" noChangeArrowheads="1" noTextEdit="1"/>
          </p:cNvSpPr>
          <p:nvPr>
            <p:ph type="sldImg"/>
          </p:nvPr>
        </p:nvSpPr>
        <p:spPr>
          <a:ln/>
        </p:spPr>
      </p:sp>
      <p:sp>
        <p:nvSpPr>
          <p:cNvPr id="29699" name="Rectangle 3"/>
          <p:cNvSpPr>
            <a:spLocks noGrp="1" noChangeArrowheads="1"/>
          </p:cNvSpPr>
          <p:nvPr>
            <p:ph type="body" idx="1"/>
          </p:nvPr>
        </p:nvSpPr>
        <p:spPr/>
        <p:txBody>
          <a:bodyPr/>
          <a:lstStyle/>
          <a:p>
            <a:r>
              <a:rPr lang="en-GB"/>
              <a:t>Pupils will hopefully also make the connection with the colour blue here but it can be a process of trial &amp; error. The buttons’ audio will tell pupils whether they are correct or not when pressed. It is important for pupils to grasp that the gender dictates the words used for ‘a’, ‘some’, ‘the’ and not knowing the gender will lead to later frustration!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3C0DE4-3DA4-4952-A74B-B7ABB536FCB6}" type="slidenum">
              <a:rPr lang="en-GB"/>
              <a:pPr/>
              <a:t>35</a:t>
            </a:fld>
            <a:endParaRPr lang="en-GB"/>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pPr>
              <a:spcBef>
                <a:spcPct val="50000"/>
              </a:spcBef>
            </a:pPr>
            <a:r>
              <a:rPr lang="en-GB"/>
              <a:t>¿Verdad o mentira? = True or false?</a:t>
            </a:r>
          </a:p>
          <a:p>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3037FD-BB4D-4A5B-A749-9204A7005804}" type="slidenum">
              <a:rPr lang="en-GB"/>
              <a:pPr/>
              <a:t>36</a:t>
            </a:fld>
            <a:endParaRPr lang="en-GB"/>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r>
              <a:rPr lang="en-GB"/>
              <a:t>Click on the photo to hear a statement in Spanish. Pupils must decide whether statements are true or false. Click on ‘Verdad’ if pupils believe that it’s true – you will hear ‘Muy bien’ if they are correct – or ‘Mentira’ if pupils believe that the statement is false – you will hear ‘Mala suerte’ (Bad luck) if they are wrong.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EAD850-435E-4BC2-BFE7-2FCBEB7B2BB9}" type="slidenum">
              <a:rPr lang="en-GB"/>
              <a:pPr/>
              <a:t>37</a:t>
            </a:fld>
            <a:endParaRPr lang="en-GB"/>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en-GB"/>
              <a:t>Click on the photo to hear a statement in Spanish. Pupils must decide whether the statements are true or false. Click on ‘Verdad’ if pupils believe that it’s true – you will hear ‘Muy bien’ if they are correct – or ‘Mentira’ if pupils believe that the statement is false – you will hear ‘Mala suerte’ (Bad luck) if they are wrong.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1E0D9C-B4F1-4BA6-8365-B6FED22A143C}" type="slidenum">
              <a:rPr lang="en-GB"/>
              <a:pPr/>
              <a:t>38</a:t>
            </a:fld>
            <a:endParaRPr lang="en-GB"/>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GB"/>
              <a:t>Click on the photo to hear a statement in Spanish. Pupils must decide whether the statements are true or false. Click on ‘Verdad’ if pupils believe that it’s true – you will hear ‘Muy bien’ if they are correct – or ‘Mentira’ if pupils believe that the statement is false – you will hear ‘Mala suerte’ (Bad luck) if they are wrong.</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02C9EA-C7A8-434F-929C-37D76E56F514}" type="slidenum">
              <a:rPr lang="en-GB"/>
              <a:pPr/>
              <a:t>39</a:t>
            </a:fld>
            <a:endParaRPr lang="en-GB"/>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pPr>
              <a:spcBef>
                <a:spcPct val="50000"/>
              </a:spcBef>
            </a:pPr>
            <a:r>
              <a:rPr lang="en-GB"/>
              <a:t>¿Verdad o mentira? = True or false?</a:t>
            </a:r>
          </a:p>
          <a:p>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A5DA4B-1318-47C8-B881-31CE94AF188C}" type="slidenum">
              <a:rPr lang="en-GB"/>
              <a:pPr/>
              <a:t>40</a:t>
            </a:fld>
            <a:endParaRPr lang="en-GB"/>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r>
              <a:rPr lang="en-GB" dirty="0"/>
              <a:t>Pupils must now </a:t>
            </a:r>
            <a:r>
              <a:rPr lang="en-GB" b="1" dirty="0"/>
              <a:t>read</a:t>
            </a:r>
            <a:r>
              <a:rPr lang="en-GB" dirty="0"/>
              <a:t> the statement in Spanish and decide whether the statement is true or false. </a:t>
            </a:r>
            <a:r>
              <a:rPr lang="en-GB" dirty="0" smtClean="0"/>
              <a:t>Then click </a:t>
            </a:r>
            <a:r>
              <a:rPr lang="en-GB" smtClean="0"/>
              <a:t>to check.</a:t>
            </a:r>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636AB3-A375-4490-9693-59285D3D90F0}" type="slidenum">
              <a:rPr lang="en-GB"/>
              <a:pPr/>
              <a:t>41</a:t>
            </a:fld>
            <a:endParaRPr lang="en-GB"/>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GB"/>
              <a:t>Pupils must now </a:t>
            </a:r>
            <a:r>
              <a:rPr lang="en-GB" b="1"/>
              <a:t>read</a:t>
            </a:r>
            <a:r>
              <a:rPr lang="en-GB"/>
              <a:t> the statement in Spanish and decide whether the statement is true or false. </a:t>
            </a:r>
          </a:p>
          <a:p>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4A34A5-6FA0-4465-8758-1E490143AA3D}" type="slidenum">
              <a:rPr lang="en-GB"/>
              <a:pPr/>
              <a:t>42</a:t>
            </a:fld>
            <a:endParaRPr lang="en-GB"/>
          </a:p>
        </p:txBody>
      </p:sp>
      <p:sp>
        <p:nvSpPr>
          <p:cNvPr id="17410" name="Rectangle 2"/>
          <p:cNvSpPr>
            <a:spLocks noRot="1" noChangeArrowheads="1" noTextEdit="1"/>
          </p:cNvSpPr>
          <p:nvPr>
            <p:ph type="sldImg"/>
          </p:nvPr>
        </p:nvSpPr>
        <p:spPr>
          <a:ln/>
        </p:spPr>
      </p:sp>
      <p:sp>
        <p:nvSpPr>
          <p:cNvPr id="17411" name="Rectangle 3"/>
          <p:cNvSpPr>
            <a:spLocks noGrp="1" noChangeArrowheads="1"/>
          </p:cNvSpPr>
          <p:nvPr>
            <p:ph type="body" idx="1"/>
          </p:nvPr>
        </p:nvSpPr>
        <p:spPr/>
        <p:txBody>
          <a:bodyPr/>
          <a:lstStyle/>
          <a:p>
            <a:r>
              <a:rPr lang="en-GB"/>
              <a:t>Spanish version of ‘Old MacDonald had a farm’(En la granja de mi t</a:t>
            </a:r>
            <a:r>
              <a:rPr lang="en-GB">
                <a:cs typeface="Arial" pitchFamily="34" charset="0"/>
              </a:rPr>
              <a:t>ío = On the farm of my uncle)</a:t>
            </a:r>
            <a:r>
              <a:rPr lang="en-GB"/>
              <a:t>. Here pupils meet some new animal vocabulary in the form of ‘una cabra’ (goat) and ‘una vaca’ (cow). They are also introduced to the animals sounds before they have to sing along with the song.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A88538-A052-409E-93F1-69E9F88A964C}" type="slidenum">
              <a:rPr lang="en-GB"/>
              <a:pPr eaLnBrk="1" hangingPunct="1"/>
              <a:t>7</a:t>
            </a:fld>
            <a:endParaRPr lang="en-GB"/>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en-GB" smtClean="0"/>
              <a:t>As before but pupils now only have 8 seconds to memorize to increase the challenge. (Sounds still included.)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58C1E5-14EC-4467-B756-98A4F7320639}" type="slidenum">
              <a:rPr lang="en-GB"/>
              <a:pPr/>
              <a:t>43</a:t>
            </a:fld>
            <a:endParaRPr lang="en-GB"/>
          </a:p>
        </p:txBody>
      </p:sp>
      <p:sp>
        <p:nvSpPr>
          <p:cNvPr id="20482" name="Rectangle 2"/>
          <p:cNvSpPr>
            <a:spLocks noRot="1" noChangeArrowheads="1" noTextEdit="1"/>
          </p:cNvSpPr>
          <p:nvPr>
            <p:ph type="sldImg"/>
          </p:nvPr>
        </p:nvSpPr>
        <p:spPr>
          <a:ln/>
        </p:spPr>
      </p:sp>
      <p:sp>
        <p:nvSpPr>
          <p:cNvPr id="20483" name="Rectangle 3"/>
          <p:cNvSpPr>
            <a:spLocks noGrp="1" noChangeArrowheads="1"/>
          </p:cNvSpPr>
          <p:nvPr>
            <p:ph type="body" idx="1"/>
          </p:nvPr>
        </p:nvSpPr>
        <p:spPr/>
        <p:txBody>
          <a:bodyPr/>
          <a:lstStyle/>
          <a:p>
            <a:r>
              <a:rPr lang="en-GB"/>
              <a:t>There are 10 dogs.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F371D7-5134-4E7C-9165-8391A8568C06}" type="slidenum">
              <a:rPr lang="en-GB"/>
              <a:pPr/>
              <a:t>44</a:t>
            </a:fld>
            <a:endParaRPr lang="en-GB"/>
          </a:p>
        </p:txBody>
      </p:sp>
      <p:sp>
        <p:nvSpPr>
          <p:cNvPr id="21506" name="Rectangle 2"/>
          <p:cNvSpPr>
            <a:spLocks noRot="1" noChangeArrowheads="1" noTextEdit="1"/>
          </p:cNvSpPr>
          <p:nvPr>
            <p:ph type="sldImg"/>
          </p:nvPr>
        </p:nvSpPr>
        <p:spPr>
          <a:ln/>
        </p:spPr>
      </p:sp>
      <p:sp>
        <p:nvSpPr>
          <p:cNvPr id="21507" name="Rectangle 3"/>
          <p:cNvSpPr>
            <a:spLocks noGrp="1" noChangeArrowheads="1"/>
          </p:cNvSpPr>
          <p:nvPr>
            <p:ph type="body" idx="1"/>
          </p:nvPr>
        </p:nvSpPr>
        <p:spPr/>
        <p:txBody>
          <a:bodyPr/>
          <a:lstStyle/>
          <a:p>
            <a:r>
              <a:rPr lang="en-GB"/>
              <a:t>Dogs say ‘woof’.</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5C02FB-B4B5-4D15-8707-3A739E1B6C79}" type="slidenum">
              <a:rPr lang="en-GB"/>
              <a:pPr/>
              <a:t>45</a:t>
            </a:fld>
            <a:endParaRPr lang="en-GB"/>
          </a:p>
        </p:txBody>
      </p:sp>
      <p:sp>
        <p:nvSpPr>
          <p:cNvPr id="22530" name="Rectangle 2"/>
          <p:cNvSpPr>
            <a:spLocks noRot="1" noChangeArrowheads="1" noTextEdit="1"/>
          </p:cNvSpPr>
          <p:nvPr>
            <p:ph type="sldImg"/>
          </p:nvPr>
        </p:nvSpPr>
        <p:spPr>
          <a:ln/>
        </p:spPr>
      </p:sp>
      <p:sp>
        <p:nvSpPr>
          <p:cNvPr id="22531" name="Rectangle 3"/>
          <p:cNvSpPr>
            <a:spLocks noGrp="1" noChangeArrowheads="1"/>
          </p:cNvSpPr>
          <p:nvPr>
            <p:ph type="body" idx="1"/>
          </p:nvPr>
        </p:nvSpPr>
        <p:spPr/>
        <p:txBody>
          <a:bodyPr/>
          <a:lstStyle/>
          <a:p>
            <a:r>
              <a:rPr lang="en-GB"/>
              <a:t>There are 10 goats.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CEDD77-873E-473B-BCC5-154198D2A8F1}" type="slidenum">
              <a:rPr lang="en-GB"/>
              <a:pPr/>
              <a:t>46</a:t>
            </a:fld>
            <a:endParaRPr lang="en-GB"/>
          </a:p>
        </p:txBody>
      </p:sp>
      <p:sp>
        <p:nvSpPr>
          <p:cNvPr id="23554" name="Rectangle 2"/>
          <p:cNvSpPr>
            <a:spLocks noRot="1" noChangeArrowheads="1" noTextEdit="1"/>
          </p:cNvSpPr>
          <p:nvPr>
            <p:ph type="sldImg"/>
          </p:nvPr>
        </p:nvSpPr>
        <p:spPr>
          <a:ln/>
        </p:spPr>
      </p:sp>
      <p:sp>
        <p:nvSpPr>
          <p:cNvPr id="23555" name="Rectangle 3"/>
          <p:cNvSpPr>
            <a:spLocks noGrp="1" noChangeArrowheads="1"/>
          </p:cNvSpPr>
          <p:nvPr>
            <p:ph type="body" idx="1"/>
          </p:nvPr>
        </p:nvSpPr>
        <p:spPr/>
        <p:txBody>
          <a:bodyPr/>
          <a:lstStyle/>
          <a:p>
            <a:r>
              <a:rPr lang="en-GB"/>
              <a:t>Goat say ‘Mee’.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1A287F-23AA-477E-8CF8-74EC3CFE38FE}" type="slidenum">
              <a:rPr lang="en-GB"/>
              <a:pPr/>
              <a:t>47</a:t>
            </a:fld>
            <a:endParaRPr lang="en-GB"/>
          </a:p>
        </p:txBody>
      </p:sp>
      <p:sp>
        <p:nvSpPr>
          <p:cNvPr id="24578" name="Rectangle 2"/>
          <p:cNvSpPr>
            <a:spLocks noRot="1" noChangeArrowheads="1" noTextEdit="1"/>
          </p:cNvSpPr>
          <p:nvPr>
            <p:ph type="sldImg"/>
          </p:nvPr>
        </p:nvSpPr>
        <p:spPr>
          <a:ln/>
        </p:spPr>
      </p:sp>
      <p:sp>
        <p:nvSpPr>
          <p:cNvPr id="24579" name="Rectangle 3"/>
          <p:cNvSpPr>
            <a:spLocks noGrp="1" noChangeArrowheads="1"/>
          </p:cNvSpPr>
          <p:nvPr>
            <p:ph type="body" idx="1"/>
          </p:nvPr>
        </p:nvSpPr>
        <p:spPr/>
        <p:txBody>
          <a:bodyPr/>
          <a:lstStyle/>
          <a:p>
            <a:r>
              <a:rPr lang="en-GB"/>
              <a:t>There are 10 ducks.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5D688F-5465-4E88-A6BF-CCD79D0AB651}" type="slidenum">
              <a:rPr lang="en-GB"/>
              <a:pPr/>
              <a:t>48</a:t>
            </a:fld>
            <a:endParaRPr lang="en-GB"/>
          </a:p>
        </p:txBody>
      </p:sp>
      <p:sp>
        <p:nvSpPr>
          <p:cNvPr id="25602" name="Rectangle 2"/>
          <p:cNvSpPr>
            <a:spLocks noRot="1" noChangeArrowheads="1" noTextEdit="1"/>
          </p:cNvSpPr>
          <p:nvPr>
            <p:ph type="sldImg"/>
          </p:nvPr>
        </p:nvSpPr>
        <p:spPr>
          <a:ln/>
        </p:spPr>
      </p:sp>
      <p:sp>
        <p:nvSpPr>
          <p:cNvPr id="25603" name="Rectangle 3"/>
          <p:cNvSpPr>
            <a:spLocks noGrp="1" noChangeArrowheads="1"/>
          </p:cNvSpPr>
          <p:nvPr>
            <p:ph type="body" idx="1"/>
          </p:nvPr>
        </p:nvSpPr>
        <p:spPr/>
        <p:txBody>
          <a:bodyPr/>
          <a:lstStyle/>
          <a:p>
            <a:r>
              <a:rPr lang="en-GB"/>
              <a:t>Ducks say ‘quack’.</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681867-9940-4F9C-9788-BE7D3662AB68}" type="slidenum">
              <a:rPr lang="en-GB"/>
              <a:pPr/>
              <a:t>49</a:t>
            </a:fld>
            <a:endParaRPr lang="en-GB"/>
          </a:p>
        </p:txBody>
      </p:sp>
      <p:sp>
        <p:nvSpPr>
          <p:cNvPr id="26626" name="Rectangle 2"/>
          <p:cNvSpPr>
            <a:spLocks noRot="1" noChangeArrowheads="1" noTextEdit="1"/>
          </p:cNvSpPr>
          <p:nvPr>
            <p:ph type="sldImg"/>
          </p:nvPr>
        </p:nvSpPr>
        <p:spPr>
          <a:ln/>
        </p:spPr>
      </p:sp>
      <p:sp>
        <p:nvSpPr>
          <p:cNvPr id="26627" name="Rectangle 3"/>
          <p:cNvSpPr>
            <a:spLocks noGrp="1" noChangeArrowheads="1"/>
          </p:cNvSpPr>
          <p:nvPr>
            <p:ph type="body" idx="1"/>
          </p:nvPr>
        </p:nvSpPr>
        <p:spPr/>
        <p:txBody>
          <a:bodyPr/>
          <a:lstStyle/>
          <a:p>
            <a:r>
              <a:rPr lang="en-GB"/>
              <a:t>There are 10 cats.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02ECEC-38FD-4987-B890-C3EAED4AACC6}" type="slidenum">
              <a:rPr lang="en-GB"/>
              <a:pPr/>
              <a:t>50</a:t>
            </a:fld>
            <a:endParaRPr lang="en-GB"/>
          </a:p>
        </p:txBody>
      </p:sp>
      <p:sp>
        <p:nvSpPr>
          <p:cNvPr id="27650" name="Rectangle 2"/>
          <p:cNvSpPr>
            <a:spLocks noRot="1" noChangeArrowheads="1" noTextEdit="1"/>
          </p:cNvSpPr>
          <p:nvPr>
            <p:ph type="sldImg"/>
          </p:nvPr>
        </p:nvSpPr>
        <p:spPr>
          <a:ln/>
        </p:spPr>
      </p:sp>
      <p:sp>
        <p:nvSpPr>
          <p:cNvPr id="27651" name="Rectangle 3"/>
          <p:cNvSpPr>
            <a:spLocks noGrp="1" noChangeArrowheads="1"/>
          </p:cNvSpPr>
          <p:nvPr>
            <p:ph type="body" idx="1"/>
          </p:nvPr>
        </p:nvSpPr>
        <p:spPr/>
        <p:txBody>
          <a:bodyPr/>
          <a:lstStyle/>
          <a:p>
            <a:r>
              <a:rPr lang="en-GB"/>
              <a:t>Cats say ‘miao’.</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27DE68-B79C-46A6-A4DA-452BB5CEFBA6}" type="slidenum">
              <a:rPr lang="en-GB"/>
              <a:pPr/>
              <a:t>51</a:t>
            </a:fld>
            <a:endParaRPr lang="en-GB"/>
          </a:p>
        </p:txBody>
      </p:sp>
      <p:sp>
        <p:nvSpPr>
          <p:cNvPr id="28674" name="Rectangle 2"/>
          <p:cNvSpPr>
            <a:spLocks noRot="1" noChangeArrowheads="1" noTextEdit="1"/>
          </p:cNvSpPr>
          <p:nvPr>
            <p:ph type="sldImg"/>
          </p:nvPr>
        </p:nvSpPr>
        <p:spPr>
          <a:ln/>
        </p:spPr>
      </p:sp>
      <p:sp>
        <p:nvSpPr>
          <p:cNvPr id="28675" name="Rectangle 3"/>
          <p:cNvSpPr>
            <a:spLocks noGrp="1" noChangeArrowheads="1"/>
          </p:cNvSpPr>
          <p:nvPr>
            <p:ph type="body" idx="1"/>
          </p:nvPr>
        </p:nvSpPr>
        <p:spPr/>
        <p:txBody>
          <a:bodyPr/>
          <a:lstStyle/>
          <a:p>
            <a:r>
              <a:rPr lang="en-GB"/>
              <a:t>There are 10 cows.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0B12F9-2925-428D-91E4-835F708BAFD2}" type="slidenum">
              <a:rPr lang="en-GB"/>
              <a:pPr/>
              <a:t>52</a:t>
            </a:fld>
            <a:endParaRPr lang="en-GB"/>
          </a:p>
        </p:txBody>
      </p:sp>
      <p:sp>
        <p:nvSpPr>
          <p:cNvPr id="29698" name="Rectangle 2"/>
          <p:cNvSpPr>
            <a:spLocks noRot="1" noChangeArrowheads="1" noTextEdit="1"/>
          </p:cNvSpPr>
          <p:nvPr>
            <p:ph type="sldImg"/>
          </p:nvPr>
        </p:nvSpPr>
        <p:spPr>
          <a:ln/>
        </p:spPr>
      </p:sp>
      <p:sp>
        <p:nvSpPr>
          <p:cNvPr id="29699" name="Rectangle 3"/>
          <p:cNvSpPr>
            <a:spLocks noGrp="1" noChangeArrowheads="1"/>
          </p:cNvSpPr>
          <p:nvPr>
            <p:ph type="body" idx="1"/>
          </p:nvPr>
        </p:nvSpPr>
        <p:spPr/>
        <p:txBody>
          <a:bodyPr/>
          <a:lstStyle/>
          <a:p>
            <a:r>
              <a:rPr lang="en-GB"/>
              <a:t>Cows say ‘moo’.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1AA67B4-EE5B-4989-BB11-79F90EDEDDE7}" type="slidenum">
              <a:rPr lang="en-GB"/>
              <a:pPr eaLnBrk="1" hangingPunct="1"/>
              <a:t>9</a:t>
            </a:fld>
            <a:endParaRPr lang="en-GB"/>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r>
              <a:rPr lang="en-GB" smtClean="0"/>
              <a:t>As before but pupils now only have 6 seconds to memorize. (Sounds still included.)</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4DB129-62CB-4B71-9CA8-7DF88A5AE5F7}" type="slidenum">
              <a:rPr lang="en-GB"/>
              <a:pPr/>
              <a:t>53</a:t>
            </a:fld>
            <a:endParaRPr lang="en-GB"/>
          </a:p>
        </p:txBody>
      </p:sp>
      <p:sp>
        <p:nvSpPr>
          <p:cNvPr id="30722" name="Rectangle 2"/>
          <p:cNvSpPr>
            <a:spLocks noRot="1" noChangeArrowheads="1" noTextEdit="1"/>
          </p:cNvSpPr>
          <p:nvPr>
            <p:ph type="sldImg"/>
          </p:nvPr>
        </p:nvSpPr>
        <p:spPr>
          <a:ln/>
        </p:spPr>
      </p:sp>
      <p:sp>
        <p:nvSpPr>
          <p:cNvPr id="30723" name="Rectangle 3"/>
          <p:cNvSpPr>
            <a:spLocks noGrp="1" noChangeArrowheads="1"/>
          </p:cNvSpPr>
          <p:nvPr>
            <p:ph type="body" idx="1"/>
          </p:nvPr>
        </p:nvSpPr>
        <p:spPr/>
        <p:txBody>
          <a:bodyPr/>
          <a:lstStyle/>
          <a:p>
            <a:r>
              <a:rPr lang="en-GB"/>
              <a:t>Click anywhere on the back screen to start the video song. The lyrics are on the next slide if you want to print them off for your pupils.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C3C790-77E8-4BF9-B7C9-B34AD4A3B25A}" type="slidenum">
              <a:rPr lang="en-GB"/>
              <a:pPr/>
              <a:t>54</a:t>
            </a:fld>
            <a:endParaRPr lang="en-GB"/>
          </a:p>
        </p:txBody>
      </p:sp>
      <p:sp>
        <p:nvSpPr>
          <p:cNvPr id="19458" name="Rectangle 2"/>
          <p:cNvSpPr>
            <a:spLocks noRot="1" noChangeArrowheads="1" noTextEdit="1"/>
          </p:cNvSpPr>
          <p:nvPr>
            <p:ph type="sldImg"/>
          </p:nvPr>
        </p:nvSpPr>
        <p:spPr>
          <a:ln/>
        </p:spPr>
      </p:sp>
      <p:sp>
        <p:nvSpPr>
          <p:cNvPr id="19459" name="Rectangle 3"/>
          <p:cNvSpPr>
            <a:spLocks noGrp="1" noChangeArrowheads="1"/>
          </p:cNvSpPr>
          <p:nvPr>
            <p:ph type="body" idx="1"/>
          </p:nvPr>
        </p:nvSpPr>
        <p:spPr/>
        <p:txBody>
          <a:bodyPr/>
          <a:lstStyle/>
          <a:p>
            <a:r>
              <a:rPr lang="en-GB"/>
              <a:t>Full lyrics to Old MacDonald song.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14C0366-64AA-4FA2-9A25-46F1F51A0C85}" type="slidenum">
              <a:rPr lang="en-GB"/>
              <a:pPr eaLnBrk="1" hangingPunct="1"/>
              <a:t>11</a:t>
            </a:fld>
            <a:endParaRPr lang="en-GB"/>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en-GB" smtClean="0">
                <a:latin typeface="Calibri" pitchFamily="34" charset="0"/>
              </a:rPr>
              <a:t>Vamos a aprender… animales = We are going to learn … animals. There follows an introduction to 7 masculine (blue background) &amp; 2 feminine (red background) animals. These will be the animals used as examples in the next lesson with colours (and adjectival agreement) so it is very important that the pupils are confident with the gender of these nouns.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p:spPr>
        <p:txBody>
          <a:bodyPr/>
          <a:lstStyle/>
          <a:p>
            <a:pPr eaLnBrk="1" hangingPunct="1"/>
            <a:r>
              <a:rPr lang="en-GB" smtClean="0"/>
              <a:t>Present new vocabulary as usual, including the indefinite article. Allow pupils to hear the sound (click on the picture) before you reveal the writing (click again on the writing to hear pronunciation). Pupils should get into the habit of predicting spelling, and dividing words up into syllables to aid pronunciation &amp; spelling.</a:t>
            </a:r>
          </a:p>
        </p:txBody>
      </p:sp>
      <p:sp>
        <p:nvSpPr>
          <p:cNvPr id="54276"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8F6C0EC-5B8E-46A1-98B3-6D9099008D11}" type="slidenum">
              <a:rPr lang="en-GB"/>
              <a:pPr eaLnBrk="1" hangingPunct="1"/>
              <a:t>12</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E1B204C-2897-4337-9487-A82F599A6A76}" type="slidenum">
              <a:rPr lang="en-GB"/>
              <a:pPr eaLnBrk="1" hangingPunct="1"/>
              <a:t>13</a:t>
            </a:fld>
            <a:endParaRPr lang="en-GB"/>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r>
              <a:rPr lang="en-GB" smtClean="0"/>
              <a:t>Click on the picture of the animal to hear the pronunciation. Click on any other part of the slide and the spelling will appear at the bottom of the box. You may want your pupils to predict the spelling before you reveal it. The hope is that pupils will be able to cope well with the spelling before of the work they have done with pronunciation and predicting spelling in the first unit.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D8F378-FADB-4B35-A9DE-0B43A89A7671}" type="slidenum">
              <a:rPr lang="en-GB"/>
              <a:pPr/>
              <a:t>21</a:t>
            </a:fld>
            <a:endParaRPr lang="en-GB"/>
          </a:p>
        </p:txBody>
      </p:sp>
      <p:sp>
        <p:nvSpPr>
          <p:cNvPr id="180226" name="Rectangle 2"/>
          <p:cNvSpPr>
            <a:spLocks noRot="1" noChangeArrowheads="1" noTextEdit="1"/>
          </p:cNvSpPr>
          <p:nvPr>
            <p:ph type="sldImg"/>
          </p:nvPr>
        </p:nvSpPr>
        <p:spPr>
          <a:ln/>
        </p:spPr>
      </p:sp>
      <p:sp>
        <p:nvSpPr>
          <p:cNvPr id="180227" name="Rectangle 3"/>
          <p:cNvSpPr>
            <a:spLocks noGrp="1" noChangeArrowheads="1"/>
          </p:cNvSpPr>
          <p:nvPr>
            <p:ph type="body" idx="1"/>
          </p:nvPr>
        </p:nvSpPr>
        <p:spPr/>
        <p:txBody>
          <a:bodyPr/>
          <a:lstStyle/>
          <a:p>
            <a:r>
              <a:rPr lang="en-GB"/>
              <a:t>Decisions. In this activity pupils must choose between two animal options to identify the correct animal asked for in the question. There are various different praise words used in the audio if the pupils get the right answer. They are explained in the notes for each slide.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E520AE-3E22-4D01-8E31-053B8BD94840}" type="slidenum">
              <a:rPr lang="en-GB"/>
              <a:pPr/>
              <a:t>22</a:t>
            </a:fld>
            <a:endParaRPr lang="en-GB"/>
          </a:p>
        </p:txBody>
      </p:sp>
      <p:sp>
        <p:nvSpPr>
          <p:cNvPr id="182274" name="Rectangle 2"/>
          <p:cNvSpPr>
            <a:spLocks noRot="1" noChangeArrowheads="1" noTextEdit="1"/>
          </p:cNvSpPr>
          <p:nvPr>
            <p:ph type="sldImg"/>
          </p:nvPr>
        </p:nvSpPr>
        <p:spPr>
          <a:ln/>
        </p:spPr>
      </p:sp>
      <p:sp>
        <p:nvSpPr>
          <p:cNvPr id="182275" name="Rectangle 3"/>
          <p:cNvSpPr>
            <a:spLocks noGrp="1" noChangeArrowheads="1"/>
          </p:cNvSpPr>
          <p:nvPr>
            <p:ph type="body" idx="1"/>
          </p:nvPr>
        </p:nvSpPr>
        <p:spPr/>
        <p:txBody>
          <a:bodyPr/>
          <a:lstStyle/>
          <a:p>
            <a:r>
              <a:rPr lang="en-GB"/>
              <a:t>Pupils must identify the animal asked for in the question (click to hear). I have used vowels to label the animals to allow pupils to revise/practise further the vowels from unit 1 which can pose ongoing problems with pronunciation. You may want to encourage pupils to come to the board to click on the animal to check their response is correct. They will hear ‘Muy bien’ (very good) if correct and ‘mala suerte’ (bad luck) if incorrect.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2990F445-32DC-4DDC-A019-2FF23172C627}" type="datetimeFigureOut">
              <a:rPr lang="fr-FR" smtClean="0"/>
              <a:t>02/03/2012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FB0290B-45BD-469F-AE3D-F9CE24F0176E}" type="slidenum">
              <a:rPr lang="fr-FR" smtClean="0"/>
              <a:t>‹#›</a:t>
            </a:fld>
            <a:endParaRPr lang="fr-FR"/>
          </a:p>
        </p:txBody>
      </p:sp>
    </p:spTree>
    <p:extLst>
      <p:ext uri="{BB962C8B-B14F-4D97-AF65-F5344CB8AC3E}">
        <p14:creationId xmlns:p14="http://schemas.microsoft.com/office/powerpoint/2010/main" val="2026787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990F445-32DC-4DDC-A019-2FF23172C627}" type="datetimeFigureOut">
              <a:rPr lang="fr-FR" smtClean="0"/>
              <a:t>02/03/2012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FB0290B-45BD-469F-AE3D-F9CE24F0176E}" type="slidenum">
              <a:rPr lang="fr-FR" smtClean="0"/>
              <a:t>‹#›</a:t>
            </a:fld>
            <a:endParaRPr lang="fr-FR"/>
          </a:p>
        </p:txBody>
      </p:sp>
    </p:spTree>
    <p:extLst>
      <p:ext uri="{BB962C8B-B14F-4D97-AF65-F5344CB8AC3E}">
        <p14:creationId xmlns:p14="http://schemas.microsoft.com/office/powerpoint/2010/main" val="3033487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990F445-32DC-4DDC-A019-2FF23172C627}" type="datetimeFigureOut">
              <a:rPr lang="fr-FR" smtClean="0"/>
              <a:t>02/03/2012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FB0290B-45BD-469F-AE3D-F9CE24F0176E}" type="slidenum">
              <a:rPr lang="fr-FR" smtClean="0"/>
              <a:t>‹#›</a:t>
            </a:fld>
            <a:endParaRPr lang="fr-FR"/>
          </a:p>
        </p:txBody>
      </p:sp>
    </p:spTree>
    <p:extLst>
      <p:ext uri="{BB962C8B-B14F-4D97-AF65-F5344CB8AC3E}">
        <p14:creationId xmlns:p14="http://schemas.microsoft.com/office/powerpoint/2010/main" val="4024873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990F445-32DC-4DDC-A019-2FF23172C627}" type="datetimeFigureOut">
              <a:rPr lang="fr-FR" smtClean="0"/>
              <a:t>02/03/2012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FB0290B-45BD-469F-AE3D-F9CE24F0176E}" type="slidenum">
              <a:rPr lang="fr-FR" smtClean="0"/>
              <a:t>‹#›</a:t>
            </a:fld>
            <a:endParaRPr lang="fr-FR"/>
          </a:p>
        </p:txBody>
      </p:sp>
    </p:spTree>
    <p:extLst>
      <p:ext uri="{BB962C8B-B14F-4D97-AF65-F5344CB8AC3E}">
        <p14:creationId xmlns:p14="http://schemas.microsoft.com/office/powerpoint/2010/main" val="2573482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90F445-32DC-4DDC-A019-2FF23172C627}" type="datetimeFigureOut">
              <a:rPr lang="fr-FR" smtClean="0"/>
              <a:t>02/03/2012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FB0290B-45BD-469F-AE3D-F9CE24F0176E}" type="slidenum">
              <a:rPr lang="fr-FR" smtClean="0"/>
              <a:t>‹#›</a:t>
            </a:fld>
            <a:endParaRPr lang="fr-FR"/>
          </a:p>
        </p:txBody>
      </p:sp>
    </p:spTree>
    <p:extLst>
      <p:ext uri="{BB962C8B-B14F-4D97-AF65-F5344CB8AC3E}">
        <p14:creationId xmlns:p14="http://schemas.microsoft.com/office/powerpoint/2010/main" val="2985978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2990F445-32DC-4DDC-A019-2FF23172C627}" type="datetimeFigureOut">
              <a:rPr lang="fr-FR" smtClean="0"/>
              <a:t>02/03/2012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FB0290B-45BD-469F-AE3D-F9CE24F0176E}" type="slidenum">
              <a:rPr lang="fr-FR" smtClean="0"/>
              <a:t>‹#›</a:t>
            </a:fld>
            <a:endParaRPr lang="fr-FR"/>
          </a:p>
        </p:txBody>
      </p:sp>
    </p:spTree>
    <p:extLst>
      <p:ext uri="{BB962C8B-B14F-4D97-AF65-F5344CB8AC3E}">
        <p14:creationId xmlns:p14="http://schemas.microsoft.com/office/powerpoint/2010/main" val="718140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2990F445-32DC-4DDC-A019-2FF23172C627}" type="datetimeFigureOut">
              <a:rPr lang="fr-FR" smtClean="0"/>
              <a:t>02/03/2012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FB0290B-45BD-469F-AE3D-F9CE24F0176E}" type="slidenum">
              <a:rPr lang="fr-FR" smtClean="0"/>
              <a:t>‹#›</a:t>
            </a:fld>
            <a:endParaRPr lang="fr-FR"/>
          </a:p>
        </p:txBody>
      </p:sp>
    </p:spTree>
    <p:extLst>
      <p:ext uri="{BB962C8B-B14F-4D97-AF65-F5344CB8AC3E}">
        <p14:creationId xmlns:p14="http://schemas.microsoft.com/office/powerpoint/2010/main" val="120966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2990F445-32DC-4DDC-A019-2FF23172C627}" type="datetimeFigureOut">
              <a:rPr lang="fr-FR" smtClean="0"/>
              <a:t>02/03/2012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FB0290B-45BD-469F-AE3D-F9CE24F0176E}" type="slidenum">
              <a:rPr lang="fr-FR" smtClean="0"/>
              <a:t>‹#›</a:t>
            </a:fld>
            <a:endParaRPr lang="fr-FR"/>
          </a:p>
        </p:txBody>
      </p:sp>
    </p:spTree>
    <p:extLst>
      <p:ext uri="{BB962C8B-B14F-4D97-AF65-F5344CB8AC3E}">
        <p14:creationId xmlns:p14="http://schemas.microsoft.com/office/powerpoint/2010/main" val="3249141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90F445-32DC-4DDC-A019-2FF23172C627}" type="datetimeFigureOut">
              <a:rPr lang="fr-FR" smtClean="0"/>
              <a:t>02/03/2012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FB0290B-45BD-469F-AE3D-F9CE24F0176E}" type="slidenum">
              <a:rPr lang="fr-FR" smtClean="0"/>
              <a:t>‹#›</a:t>
            </a:fld>
            <a:endParaRPr lang="fr-FR"/>
          </a:p>
        </p:txBody>
      </p:sp>
    </p:spTree>
    <p:extLst>
      <p:ext uri="{BB962C8B-B14F-4D97-AF65-F5344CB8AC3E}">
        <p14:creationId xmlns:p14="http://schemas.microsoft.com/office/powerpoint/2010/main" val="523034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90F445-32DC-4DDC-A019-2FF23172C627}" type="datetimeFigureOut">
              <a:rPr lang="fr-FR" smtClean="0"/>
              <a:t>02/03/2012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FB0290B-45BD-469F-AE3D-F9CE24F0176E}" type="slidenum">
              <a:rPr lang="fr-FR" smtClean="0"/>
              <a:t>‹#›</a:t>
            </a:fld>
            <a:endParaRPr lang="fr-FR"/>
          </a:p>
        </p:txBody>
      </p:sp>
    </p:spTree>
    <p:extLst>
      <p:ext uri="{BB962C8B-B14F-4D97-AF65-F5344CB8AC3E}">
        <p14:creationId xmlns:p14="http://schemas.microsoft.com/office/powerpoint/2010/main" val="184818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90F445-32DC-4DDC-A019-2FF23172C627}" type="datetimeFigureOut">
              <a:rPr lang="fr-FR" smtClean="0"/>
              <a:t>02/03/2012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FB0290B-45BD-469F-AE3D-F9CE24F0176E}" type="slidenum">
              <a:rPr lang="fr-FR" smtClean="0"/>
              <a:t>‹#›</a:t>
            </a:fld>
            <a:endParaRPr lang="fr-FR"/>
          </a:p>
        </p:txBody>
      </p:sp>
    </p:spTree>
    <p:extLst>
      <p:ext uri="{BB962C8B-B14F-4D97-AF65-F5344CB8AC3E}">
        <p14:creationId xmlns:p14="http://schemas.microsoft.com/office/powerpoint/2010/main" val="4223319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90F445-32DC-4DDC-A019-2FF23172C627}" type="datetimeFigureOut">
              <a:rPr lang="fr-FR" smtClean="0"/>
              <a:t>02/03/2012</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0290B-45BD-469F-AE3D-F9CE24F0176E}" type="slidenum">
              <a:rPr lang="fr-FR" smtClean="0"/>
              <a:t>‹#›</a:t>
            </a:fld>
            <a:endParaRPr lang="fr-FR"/>
          </a:p>
        </p:txBody>
      </p:sp>
    </p:spTree>
    <p:extLst>
      <p:ext uri="{BB962C8B-B14F-4D97-AF65-F5344CB8AC3E}">
        <p14:creationId xmlns:p14="http://schemas.microsoft.com/office/powerpoint/2010/main" val="1998141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5.jpeg"/><Relationship Id="rId7"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7.jpeg"/><Relationship Id="rId4" Type="http://schemas.openxmlformats.org/officeDocument/2006/relationships/image" Target="../media/image6.jpeg"/><Relationship Id="rId9"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audio" Target="../media/audio7.wav"/><Relationship Id="rId4" Type="http://schemas.openxmlformats.org/officeDocument/2006/relationships/audio" Target="../media/audio6.wav"/></Relationships>
</file>

<file path=ppt/slides/_rels/slide12.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0.wav"/><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1.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2.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3.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4.wav"/><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5.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Resources/Spanish/KS2/Primary%202010/yr3_unit3_spanish_resources_2010/1_animales_activities.ppt"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6.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audio" Target="../media/audio17.wav"/><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audio" Target="../media/audio19.wav"/><Relationship Id="rId5" Type="http://schemas.openxmlformats.org/officeDocument/2006/relationships/image" Target="../media/image19.png"/><Relationship Id="rId4" Type="http://schemas.openxmlformats.org/officeDocument/2006/relationships/audio" Target="../media/audio18.wav"/></Relationships>
</file>

<file path=ppt/slides/_rels/slide23.xml.rels><?xml version="1.0" encoding="UTF-8" standalone="yes"?>
<Relationships xmlns="http://schemas.openxmlformats.org/package/2006/relationships"><Relationship Id="rId3" Type="http://schemas.openxmlformats.org/officeDocument/2006/relationships/audio" Target="../media/audio20.wav"/><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audio" Target="../media/audio19.wav"/><Relationship Id="rId5" Type="http://schemas.openxmlformats.org/officeDocument/2006/relationships/image" Target="../media/image20.png"/><Relationship Id="rId4" Type="http://schemas.openxmlformats.org/officeDocument/2006/relationships/audio" Target="../media/audio21.wav"/></Relationships>
</file>

<file path=ppt/slides/_rels/slide24.xml.rels><?xml version="1.0" encoding="UTF-8" standalone="yes"?>
<Relationships xmlns="http://schemas.openxmlformats.org/package/2006/relationships"><Relationship Id="rId3" Type="http://schemas.openxmlformats.org/officeDocument/2006/relationships/audio" Target="../media/audio22.wav"/><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audio" Target="../media/audio19.wav"/><Relationship Id="rId5" Type="http://schemas.openxmlformats.org/officeDocument/2006/relationships/image" Target="../media/image21.png"/><Relationship Id="rId4" Type="http://schemas.openxmlformats.org/officeDocument/2006/relationships/audio" Target="../media/audio23.wav"/></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29.wav"/><Relationship Id="rId18" Type="http://schemas.openxmlformats.org/officeDocument/2006/relationships/image" Target="../media/image26.png"/><Relationship Id="rId26" Type="http://schemas.openxmlformats.org/officeDocument/2006/relationships/audio" Target="../media/audio38.wav"/><Relationship Id="rId3" Type="http://schemas.openxmlformats.org/officeDocument/2006/relationships/audio" Target="../media/audio24.wav"/><Relationship Id="rId21" Type="http://schemas.openxmlformats.org/officeDocument/2006/relationships/audio" Target="../media/audio33.wav"/><Relationship Id="rId7" Type="http://schemas.openxmlformats.org/officeDocument/2006/relationships/audio" Target="../media/audio26.wav"/><Relationship Id="rId12" Type="http://schemas.openxmlformats.org/officeDocument/2006/relationships/image" Target="../media/image23.png"/><Relationship Id="rId17" Type="http://schemas.openxmlformats.org/officeDocument/2006/relationships/audio" Target="../media/audio31.wav"/><Relationship Id="rId25" Type="http://schemas.openxmlformats.org/officeDocument/2006/relationships/audio" Target="../media/audio37.wav"/><Relationship Id="rId2" Type="http://schemas.openxmlformats.org/officeDocument/2006/relationships/notesSlide" Target="../notesSlides/notesSlide12.xml"/><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audio" Target="../media/audio41.wav"/><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audio" Target="../media/audio28.wav"/><Relationship Id="rId24" Type="http://schemas.openxmlformats.org/officeDocument/2006/relationships/audio" Target="../media/audio36.wav"/><Relationship Id="rId5" Type="http://schemas.openxmlformats.org/officeDocument/2006/relationships/audio" Target="../media/audio25.wav"/><Relationship Id="rId15" Type="http://schemas.openxmlformats.org/officeDocument/2006/relationships/audio" Target="../media/audio30.wav"/><Relationship Id="rId23" Type="http://schemas.openxmlformats.org/officeDocument/2006/relationships/audio" Target="../media/audio35.wav"/><Relationship Id="rId28" Type="http://schemas.openxmlformats.org/officeDocument/2006/relationships/audio" Target="../media/audio40.wav"/><Relationship Id="rId10" Type="http://schemas.openxmlformats.org/officeDocument/2006/relationships/image" Target="../media/image22.png"/><Relationship Id="rId19" Type="http://schemas.openxmlformats.org/officeDocument/2006/relationships/audio" Target="../media/audio32.wav"/><Relationship Id="rId4" Type="http://schemas.openxmlformats.org/officeDocument/2006/relationships/image" Target="../media/image19.png"/><Relationship Id="rId9" Type="http://schemas.openxmlformats.org/officeDocument/2006/relationships/audio" Target="../media/audio27.wav"/><Relationship Id="rId14" Type="http://schemas.openxmlformats.org/officeDocument/2006/relationships/image" Target="../media/image24.png"/><Relationship Id="rId22" Type="http://schemas.openxmlformats.org/officeDocument/2006/relationships/audio" Target="../media/audio34.wav"/><Relationship Id="rId27" Type="http://schemas.openxmlformats.org/officeDocument/2006/relationships/audio" Target="../media/audio39.wav"/><Relationship Id="rId30" Type="http://schemas.openxmlformats.org/officeDocument/2006/relationships/audio" Target="../media/audio42.wav"/></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audio" Target="../media/audio44.wav"/><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audio" Target="../media/audio43.wav"/><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audio" Target="../media/audio45.wav"/><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audio" Target="../media/audio46.wav"/><Relationship Id="rId5" Type="http://schemas.openxmlformats.org/officeDocument/2006/relationships/image" Target="../media/image30.wmf"/><Relationship Id="rId4" Type="http://schemas.openxmlformats.org/officeDocument/2006/relationships/image" Target="../media/image29.wmf"/></Relationships>
</file>

<file path=ppt/slides/_rels/slide2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52.wav"/><Relationship Id="rId18" Type="http://schemas.openxmlformats.org/officeDocument/2006/relationships/image" Target="../media/image26.png"/><Relationship Id="rId3" Type="http://schemas.openxmlformats.org/officeDocument/2006/relationships/audio" Target="../media/audio47.wav"/><Relationship Id="rId21" Type="http://schemas.openxmlformats.org/officeDocument/2006/relationships/audio" Target="../media/audio55.wav"/><Relationship Id="rId7" Type="http://schemas.openxmlformats.org/officeDocument/2006/relationships/audio" Target="../media/audio49.wav"/><Relationship Id="rId12" Type="http://schemas.openxmlformats.org/officeDocument/2006/relationships/image" Target="../media/image23.png"/><Relationship Id="rId17" Type="http://schemas.openxmlformats.org/officeDocument/2006/relationships/audio" Target="../media/audio46.wav"/><Relationship Id="rId2" Type="http://schemas.openxmlformats.org/officeDocument/2006/relationships/notesSlide" Target="../notesSlides/notesSlide15.xml"/><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audio" Target="../media/audio51.wav"/><Relationship Id="rId5" Type="http://schemas.openxmlformats.org/officeDocument/2006/relationships/audio" Target="../media/audio48.wav"/><Relationship Id="rId15" Type="http://schemas.openxmlformats.org/officeDocument/2006/relationships/audio" Target="../media/audio53.wav"/><Relationship Id="rId10" Type="http://schemas.openxmlformats.org/officeDocument/2006/relationships/image" Target="../media/image22.png"/><Relationship Id="rId19" Type="http://schemas.openxmlformats.org/officeDocument/2006/relationships/audio" Target="../media/audio54.wav"/><Relationship Id="rId4" Type="http://schemas.openxmlformats.org/officeDocument/2006/relationships/image" Target="../media/image19.png"/><Relationship Id="rId9" Type="http://schemas.openxmlformats.org/officeDocument/2006/relationships/audio" Target="../media/audio50.wav"/><Relationship Id="rId14" Type="http://schemas.openxmlformats.org/officeDocument/2006/relationships/image" Target="../media/image24.png"/><Relationship Id="rId22" Type="http://schemas.openxmlformats.org/officeDocument/2006/relationships/audio" Target="../media/audio56.wav"/></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audio" Target="../media/audio57.wav"/></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tes.co.uk/mypublicprofile.aspx?uc=1729417"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audio" Target="../media/audio58.wav"/><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3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audio" Target="../media/audio64.wav"/><Relationship Id="rId18" Type="http://schemas.openxmlformats.org/officeDocument/2006/relationships/image" Target="../media/image25.png"/><Relationship Id="rId3" Type="http://schemas.openxmlformats.org/officeDocument/2006/relationships/image" Target="../media/image33.jpeg"/><Relationship Id="rId21" Type="http://schemas.openxmlformats.org/officeDocument/2006/relationships/audio" Target="../media/audio68.wav"/><Relationship Id="rId7" Type="http://schemas.openxmlformats.org/officeDocument/2006/relationships/audio" Target="../media/audio61.wav"/><Relationship Id="rId12" Type="http://schemas.openxmlformats.org/officeDocument/2006/relationships/image" Target="../media/image22.png"/><Relationship Id="rId17" Type="http://schemas.openxmlformats.org/officeDocument/2006/relationships/audio" Target="../media/audio66.wav"/><Relationship Id="rId2" Type="http://schemas.openxmlformats.org/officeDocument/2006/relationships/notesSlide" Target="../notesSlides/notesSlide18.xml"/><Relationship Id="rId16" Type="http://schemas.openxmlformats.org/officeDocument/2006/relationships/image" Target="../media/image24.png"/><Relationship Id="rId20"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audio" Target="../media/audio63.wav"/><Relationship Id="rId5" Type="http://schemas.openxmlformats.org/officeDocument/2006/relationships/audio" Target="../media/audio60.wav"/><Relationship Id="rId15" Type="http://schemas.openxmlformats.org/officeDocument/2006/relationships/audio" Target="../media/audio65.wav"/><Relationship Id="rId10" Type="http://schemas.openxmlformats.org/officeDocument/2006/relationships/image" Target="../media/image21.png"/><Relationship Id="rId19" Type="http://schemas.openxmlformats.org/officeDocument/2006/relationships/audio" Target="../media/audio67.wav"/><Relationship Id="rId4" Type="http://schemas.openxmlformats.org/officeDocument/2006/relationships/audio" Target="../media/audio59.wav"/><Relationship Id="rId9" Type="http://schemas.openxmlformats.org/officeDocument/2006/relationships/audio" Target="../media/audio62.wav"/><Relationship Id="rId14" Type="http://schemas.openxmlformats.org/officeDocument/2006/relationships/image" Target="../media/image23.png"/><Relationship Id="rId22" Type="http://schemas.openxmlformats.org/officeDocument/2006/relationships/image" Target="../media/image35.jpeg"/></Relationships>
</file>

<file path=ppt/slides/_rels/slide32.xml.rels><?xml version="1.0" encoding="UTF-8" standalone="yes"?>
<Relationships xmlns="http://schemas.openxmlformats.org/package/2006/relationships"><Relationship Id="rId8" Type="http://schemas.openxmlformats.org/officeDocument/2006/relationships/audio" Target="../media/audio74.wav"/><Relationship Id="rId3" Type="http://schemas.openxmlformats.org/officeDocument/2006/relationships/audio" Target="../media/audio69.wav"/><Relationship Id="rId7" Type="http://schemas.openxmlformats.org/officeDocument/2006/relationships/audio" Target="../media/audio73.wav"/><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audio" Target="../media/audio72.wav"/><Relationship Id="rId11" Type="http://schemas.openxmlformats.org/officeDocument/2006/relationships/audio" Target="../media/audio77.wav"/><Relationship Id="rId5" Type="http://schemas.openxmlformats.org/officeDocument/2006/relationships/audio" Target="../media/audio71.wav"/><Relationship Id="rId10" Type="http://schemas.openxmlformats.org/officeDocument/2006/relationships/audio" Target="../media/audio76.wav"/><Relationship Id="rId4" Type="http://schemas.openxmlformats.org/officeDocument/2006/relationships/audio" Target="../media/audio70.wav"/><Relationship Id="rId9" Type="http://schemas.openxmlformats.org/officeDocument/2006/relationships/audio" Target="../media/audio75.wav"/></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audio" Target="../media/audio80.wav"/><Relationship Id="rId5" Type="http://schemas.openxmlformats.org/officeDocument/2006/relationships/audio" Target="../media/audio79.wav"/><Relationship Id="rId4" Type="http://schemas.openxmlformats.org/officeDocument/2006/relationships/audio" Target="../media/audio78.wav"/></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audio" Target="../media/audio82.wav"/><Relationship Id="rId5" Type="http://schemas.openxmlformats.org/officeDocument/2006/relationships/audio" Target="../media/audio79.wav"/><Relationship Id="rId4" Type="http://schemas.openxmlformats.org/officeDocument/2006/relationships/audio" Target="../media/audio81.wav"/></Relationships>
</file>

<file path=ppt/slides/_rels/slide35.xml.rels><?xml version="1.0" encoding="UTF-8" standalone="yes"?>
<Relationships xmlns="http://schemas.openxmlformats.org/package/2006/relationships"><Relationship Id="rId3" Type="http://schemas.openxmlformats.org/officeDocument/2006/relationships/audio" Target="../media/audio83.wav"/><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audio" Target="../media/audio84.wav"/><Relationship Id="rId7" Type="http://schemas.openxmlformats.org/officeDocument/2006/relationships/audio" Target="../media/audio83.wav"/><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audio" Target="../media/audio86.wav"/><Relationship Id="rId5" Type="http://schemas.openxmlformats.org/officeDocument/2006/relationships/audio" Target="../media/audio85.wav"/><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audio" Target="../media/audio87.wav"/><Relationship Id="rId7" Type="http://schemas.openxmlformats.org/officeDocument/2006/relationships/audio" Target="../media/audio83.wav"/><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audio" Target="../media/audio89.wav"/><Relationship Id="rId4" Type="http://schemas.openxmlformats.org/officeDocument/2006/relationships/audio" Target="../media/audio88.wav"/></Relationships>
</file>

<file path=ppt/slides/_rels/slide38.xml.rels><?xml version="1.0" encoding="UTF-8" standalone="yes"?>
<Relationships xmlns="http://schemas.openxmlformats.org/package/2006/relationships"><Relationship Id="rId3" Type="http://schemas.openxmlformats.org/officeDocument/2006/relationships/audio" Target="../media/audio87.wav"/><Relationship Id="rId7" Type="http://schemas.openxmlformats.org/officeDocument/2006/relationships/audio" Target="../media/audio83.wav"/><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audio" Target="../media/audio91.wav"/><Relationship Id="rId4" Type="http://schemas.openxmlformats.org/officeDocument/2006/relationships/audio" Target="../media/audio90.wav"/></Relationships>
</file>

<file path=ppt/slides/_rels/slide39.xml.rels><?xml version="1.0" encoding="UTF-8" standalone="yes"?>
<Relationships xmlns="http://schemas.openxmlformats.org/package/2006/relationships"><Relationship Id="rId3" Type="http://schemas.openxmlformats.org/officeDocument/2006/relationships/audio" Target="../media/audio83.wav"/><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40.xml.rels><?xml version="1.0" encoding="UTF-8" standalone="yes"?>
<Relationships xmlns="http://schemas.openxmlformats.org/package/2006/relationships"><Relationship Id="rId3" Type="http://schemas.openxmlformats.org/officeDocument/2006/relationships/audio" Target="../media/audio92.wav"/><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audio" Target="../media/audio83.wav"/><Relationship Id="rId4" Type="http://schemas.openxmlformats.org/officeDocument/2006/relationships/audio" Target="../media/audio93.wav"/></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audio" Target="../media/audio83.wav"/><Relationship Id="rId5" Type="http://schemas.openxmlformats.org/officeDocument/2006/relationships/audio" Target="../media/audio95.wav"/><Relationship Id="rId4" Type="http://schemas.openxmlformats.org/officeDocument/2006/relationships/audio" Target="../media/audio94.wav"/></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audio" Target="../media/audio96.wav"/></Relationships>
</file>

<file path=ppt/slides/_rels/slide43.xml.rels><?xml version="1.0" encoding="UTF-8" standalone="yes"?>
<Relationships xmlns="http://schemas.openxmlformats.org/package/2006/relationships"><Relationship Id="rId3" Type="http://schemas.openxmlformats.org/officeDocument/2006/relationships/audio" Target="../media/audio97.wav"/><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audio" Target="../media/audio98.wav"/><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audio" Target="../media/audio99.wav"/></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audio" Target="../media/audio100.wav"/><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audio" Target="../media/audio101.wav"/></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audio" Target="../media/audio102.wav"/><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audio" Target="../media/audio103.wav"/></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audio" Target="../media/audio2.wav"/><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audio" Target="../media/audio104.wav"/><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audio" Target="../media/audio105.wav"/></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audio" Target="../media/audio106.wav"/><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ideo" Target="file:///I:\Resources\Spanish\KS2\Primary%202010\yr3_unit3_spanish_resources_2010\granja_de_mi_tio.wmv" TargetMode="External"/><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4.jpeg"/><Relationship Id="rId7" Type="http://schemas.openxmlformats.org/officeDocument/2006/relationships/image" Target="../media/image14.jpeg"/><Relationship Id="rId12" Type="http://schemas.openxmlformats.org/officeDocument/2006/relationships/audio" Target="../media/audio4.wav"/><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audio" Target="../media/audio2.wav"/><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12.jpeg"/><Relationship Id="rId9"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1.jpeg"/><Relationship Id="rId3" Type="http://schemas.openxmlformats.org/officeDocument/2006/relationships/image" Target="../media/image4.jpeg"/><Relationship Id="rId7" Type="http://schemas.openxmlformats.org/officeDocument/2006/relationships/image" Target="../media/image14.jpeg"/><Relationship Id="rId12"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7.jpeg"/><Relationship Id="rId5" Type="http://schemas.openxmlformats.org/officeDocument/2006/relationships/image" Target="../media/image6.jpeg"/><Relationship Id="rId15" Type="http://schemas.openxmlformats.org/officeDocument/2006/relationships/audio" Target="../media/audio5.wav"/><Relationship Id="rId10" Type="http://schemas.openxmlformats.org/officeDocument/2006/relationships/image" Target="../media/image9.jpeg"/><Relationship Id="rId4" Type="http://schemas.openxmlformats.org/officeDocument/2006/relationships/image" Target="../media/image5.jpeg"/><Relationship Id="rId9" Type="http://schemas.openxmlformats.org/officeDocument/2006/relationships/image" Target="../media/image16.jpeg"/><Relationship Id="rId1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214313"/>
            <a:ext cx="8001000" cy="830262"/>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en-GB" sz="4800" b="1" dirty="0"/>
              <a:t>Progression – a Y3 sequence</a:t>
            </a:r>
            <a:endParaRPr lang="en-US" sz="4800" b="1" dirty="0"/>
          </a:p>
        </p:txBody>
      </p:sp>
      <p:sp>
        <p:nvSpPr>
          <p:cNvPr id="3" name="TextBox 2"/>
          <p:cNvSpPr txBox="1"/>
          <p:nvPr/>
        </p:nvSpPr>
        <p:spPr>
          <a:xfrm>
            <a:off x="214313" y="1285875"/>
            <a:ext cx="8643937" cy="5354638"/>
          </a:xfrm>
          <a:prstGeom prst="rect">
            <a:avLst/>
          </a:prstGeom>
          <a:noFill/>
        </p:spPr>
        <p:txBody>
          <a:bodyPr>
            <a:spAutoFit/>
          </a:bodyPr>
          <a:lstStyle/>
          <a:p>
            <a:pPr>
              <a:defRPr/>
            </a:pPr>
            <a:r>
              <a:rPr lang="en-GB" sz="2400" b="1" dirty="0">
                <a:latin typeface="+mn-lt"/>
              </a:rPr>
              <a:t>Year 3 Term 1</a:t>
            </a:r>
            <a:r>
              <a:rPr lang="en-GB" sz="2400" dirty="0">
                <a:latin typeface="+mn-lt"/>
              </a:rPr>
              <a:t/>
            </a:r>
            <a:br>
              <a:rPr lang="en-GB" sz="2400" dirty="0">
                <a:latin typeface="+mn-lt"/>
              </a:rPr>
            </a:br>
            <a:r>
              <a:rPr lang="en-GB" sz="2400" dirty="0">
                <a:latin typeface="+mn-lt"/>
              </a:rPr>
              <a:t>Year 3 pupils started with the phonics, learning the vowels first and then other key sounds.  They practised these using a variety of activities.  They read rhyming stories, sang songs, practised tongue twisters and had further opportunities to make the sound-written link by listening to words and anticipating their spelling.</a:t>
            </a:r>
            <a:br>
              <a:rPr lang="en-GB" sz="2400" dirty="0">
                <a:latin typeface="+mn-lt"/>
              </a:rPr>
            </a:br>
            <a:r>
              <a:rPr lang="en-GB" sz="2400" dirty="0">
                <a:latin typeface="+mn-lt"/>
              </a:rPr>
              <a:t/>
            </a:r>
            <a:br>
              <a:rPr lang="en-GB" sz="2400" dirty="0">
                <a:latin typeface="+mn-lt"/>
              </a:rPr>
            </a:br>
            <a:r>
              <a:rPr lang="en-GB" sz="2400" b="1" dirty="0">
                <a:latin typeface="+mn-lt"/>
              </a:rPr>
              <a:t>Year 3 Term 2</a:t>
            </a:r>
            <a:r>
              <a:rPr lang="en-GB" sz="2400" dirty="0">
                <a:latin typeface="+mn-lt"/>
              </a:rPr>
              <a:t/>
            </a:r>
            <a:br>
              <a:rPr lang="en-GB" sz="2400" dirty="0">
                <a:latin typeface="+mn-lt"/>
              </a:rPr>
            </a:br>
            <a:r>
              <a:rPr lang="en-GB" sz="2400" dirty="0">
                <a:latin typeface="+mn-lt"/>
              </a:rPr>
              <a:t>In this term pupils learnt some nouns (pencil case and classroom items).  They were made aware of gender through colour coding.  They used the verb forms ‘</a:t>
            </a:r>
            <a:r>
              <a:rPr lang="en-GB" sz="2400" dirty="0" err="1">
                <a:latin typeface="+mn-lt"/>
              </a:rPr>
              <a:t>tengo</a:t>
            </a:r>
            <a:r>
              <a:rPr lang="en-GB" sz="2400" dirty="0">
                <a:latin typeface="+mn-lt"/>
              </a:rPr>
              <a:t> – I have’, ‘</a:t>
            </a:r>
            <a:r>
              <a:rPr lang="en-GB" sz="2400" dirty="0" err="1">
                <a:latin typeface="+mn-lt"/>
              </a:rPr>
              <a:t>es</a:t>
            </a:r>
            <a:r>
              <a:rPr lang="en-GB" sz="2400" dirty="0">
                <a:latin typeface="+mn-lt"/>
              </a:rPr>
              <a:t> – it is’ and implicitly encountered the negative forms of these.</a:t>
            </a:r>
            <a:r>
              <a:rPr lang="en-GB" dirty="0">
                <a:latin typeface="+mn-lt"/>
              </a:rPr>
              <a:t/>
            </a:r>
            <a:br>
              <a:rPr lang="en-GB" dirty="0">
                <a:latin typeface="+mn-lt"/>
              </a:rPr>
            </a:br>
            <a:r>
              <a:rPr lang="en-GB" dirty="0">
                <a:latin typeface="+mn-lt"/>
              </a:rPr>
              <a:t/>
            </a:r>
            <a:br>
              <a:rPr lang="en-GB" dirty="0">
                <a:latin typeface="+mn-lt"/>
              </a:rPr>
            </a:br>
            <a:endParaRPr lang="en-GB" dirty="0">
              <a:latin typeface="+mn-lt"/>
            </a:endParaRPr>
          </a:p>
          <a:p>
            <a:pPr>
              <a:defRPr/>
            </a:pPr>
            <a:endParaRPr lang="en-US" dirty="0">
              <a:latin typeface="+mn-lt"/>
            </a:endParaRPr>
          </a:p>
        </p:txBody>
      </p:sp>
      <p:sp>
        <p:nvSpPr>
          <p:cNvPr id="43012"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43013" name="Picture 6" descr="Joined Up.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242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Air_Dri_Tray"/>
          <p:cNvPicPr>
            <a:picLocks noChangeAspect="1" noChangeArrowheads="1"/>
          </p:cNvPicPr>
          <p:nvPr/>
        </p:nvPicPr>
        <p:blipFill>
          <a:blip r:embed="rId2">
            <a:extLst>
              <a:ext uri="{28A0092B-C50C-407E-A947-70E740481C1C}">
                <a14:useLocalDpi xmlns:a14="http://schemas.microsoft.com/office/drawing/2010/main" val="0"/>
              </a:ext>
            </a:extLst>
          </a:blip>
          <a:srcRect t="22678" b="22678"/>
          <a:stretch>
            <a:fillRect/>
          </a:stretch>
        </p:blipFill>
        <p:spPr bwMode="auto">
          <a:xfrm>
            <a:off x="144463" y="2746375"/>
            <a:ext cx="8964612" cy="383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descr="pegament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8038" y="1989138"/>
            <a:ext cx="2160587"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sacapuntas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0338" y="4151313"/>
            <a:ext cx="9715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descr="goma"/>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3763" y="4437063"/>
            <a:ext cx="1806575"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boligrafo"/>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1181" b="1585"/>
          <a:stretch>
            <a:fillRect/>
          </a:stretch>
        </p:blipFill>
        <p:spPr bwMode="auto">
          <a:xfrm>
            <a:off x="3348038" y="3500438"/>
            <a:ext cx="2868612"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descr="regla"/>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280588">
            <a:off x="5143500" y="2276475"/>
            <a:ext cx="4684713"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lapiz_de_memoria"/>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8625" y="3573463"/>
            <a:ext cx="1655763"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tijeras"/>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882410">
            <a:off x="5580063" y="3573463"/>
            <a:ext cx="3816350"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0" descr="estuche"/>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764290">
            <a:off x="250825" y="2511425"/>
            <a:ext cx="3311525"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560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3" name="Picture 7" descr="istockphoto_3712750-african-anim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765175"/>
            <a:ext cx="4824413"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4">
            <a:hlinkClick r:id="" action="ppaction://noaction">
              <a:snd r:embed="rId4" name="vamos.wav"/>
            </a:hlinkClick>
          </p:cNvPr>
          <p:cNvSpPr txBox="1">
            <a:spLocks noChangeArrowheads="1"/>
          </p:cNvSpPr>
          <p:nvPr/>
        </p:nvSpPr>
        <p:spPr bwMode="auto">
          <a:xfrm>
            <a:off x="323850" y="188913"/>
            <a:ext cx="54721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4400">
                <a:latin typeface="Calibri" pitchFamily="34" charset="0"/>
              </a:rPr>
              <a:t>Vamos a aprender…</a:t>
            </a:r>
          </a:p>
        </p:txBody>
      </p:sp>
      <p:sp>
        <p:nvSpPr>
          <p:cNvPr id="137221" name="Text Box 5">
            <a:hlinkClick r:id="" action="ppaction://noaction">
              <a:snd r:embed="rId5" name="animales.wav"/>
            </a:hlinkClick>
          </p:cNvPr>
          <p:cNvSpPr txBox="1">
            <a:spLocks noChangeArrowheads="1"/>
          </p:cNvSpPr>
          <p:nvPr/>
        </p:nvSpPr>
        <p:spPr bwMode="auto">
          <a:xfrm>
            <a:off x="2628900" y="5445125"/>
            <a:ext cx="424815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6600">
                <a:latin typeface="Calibri" pitchFamily="34" charset="0"/>
              </a:rPr>
              <a:t>animales</a:t>
            </a:r>
          </a:p>
        </p:txBody>
      </p:sp>
    </p:spTree>
    <p:extLst>
      <p:ext uri="{BB962C8B-B14F-4D97-AF65-F5344CB8AC3E}">
        <p14:creationId xmlns:p14="http://schemas.microsoft.com/office/powerpoint/2010/main" val="22883060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72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137221"/>
                                        </p:tgtEl>
                                        <p:attrNameLst>
                                          <p:attrName>style.visibility</p:attrName>
                                        </p:attrNameLst>
                                      </p:cBhvr>
                                      <p:to>
                                        <p:strVal val="visible"/>
                                      </p:to>
                                    </p:set>
                                    <p:anim calcmode="discrete" valueType="clr">
                                      <p:cBhvr override="childStyle">
                                        <p:cTn id="11" dur="500"/>
                                        <p:tgtEl>
                                          <p:spTgt spid="137221"/>
                                        </p:tgtEl>
                                        <p:attrNameLst>
                                          <p:attrName>style.color</p:attrName>
                                        </p:attrNameLst>
                                      </p:cBhvr>
                                      <p:tavLst>
                                        <p:tav tm="0">
                                          <p:val>
                                            <p:clrVal>
                                              <a:schemeClr val="accent2"/>
                                            </p:clrVal>
                                          </p:val>
                                        </p:tav>
                                        <p:tav tm="50000">
                                          <p:val>
                                            <p:clrVal>
                                              <a:schemeClr val="hlink"/>
                                            </p:clrVal>
                                          </p:val>
                                        </p:tav>
                                      </p:tavLst>
                                    </p:anim>
                                    <p:anim calcmode="discrete" valueType="clr">
                                      <p:cBhvr>
                                        <p:cTn id="12" dur="500"/>
                                        <p:tgtEl>
                                          <p:spTgt spid="137221"/>
                                        </p:tgtEl>
                                        <p:attrNameLst>
                                          <p:attrName>fillcolor</p:attrName>
                                        </p:attrNameLst>
                                      </p:cBhvr>
                                      <p:tavLst>
                                        <p:tav tm="0">
                                          <p:val>
                                            <p:clrVal>
                                              <a:schemeClr val="accent2"/>
                                            </p:clrVal>
                                          </p:val>
                                        </p:tav>
                                        <p:tav tm="50000">
                                          <p:val>
                                            <p:clrVal>
                                              <a:schemeClr val="hlink"/>
                                            </p:clrVal>
                                          </p:val>
                                        </p:tav>
                                      </p:tavLst>
                                    </p:anim>
                                    <p:set>
                                      <p:cBhvr>
                                        <p:cTn id="13" dur="500"/>
                                        <p:tgtEl>
                                          <p:spTgt spid="1372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ChangeArrowheads="1"/>
          </p:cNvSpPr>
          <p:nvPr/>
        </p:nvSpPr>
        <p:spPr bwMode="auto">
          <a:xfrm>
            <a:off x="2411413" y="1268413"/>
            <a:ext cx="4321175" cy="4248150"/>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075" name="Picture 5">
            <a:hlinkClick r:id="" action="ppaction://noaction">
              <a:snd r:embed="rId3" name="gato.wav"/>
            </a:hlinkClick>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7313" y="1357313"/>
            <a:ext cx="3959225"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Rectangle 8">
            <a:hlinkClick r:id="" action="ppaction://noaction">
              <a:snd r:embed="rId3" name="gato.wav"/>
            </a:hlinkClick>
          </p:cNvPr>
          <p:cNvSpPr>
            <a:spLocks noChangeArrowheads="1"/>
          </p:cNvSpPr>
          <p:nvPr/>
        </p:nvSpPr>
        <p:spPr bwMode="auto">
          <a:xfrm>
            <a:off x="2484438" y="4724400"/>
            <a:ext cx="4175125" cy="720725"/>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t>un gato </a:t>
            </a:r>
          </a:p>
        </p:txBody>
      </p:sp>
    </p:spTree>
    <p:extLst>
      <p:ext uri="{BB962C8B-B14F-4D97-AF65-F5344CB8AC3E}">
        <p14:creationId xmlns:p14="http://schemas.microsoft.com/office/powerpoint/2010/main" val="21180232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368"/>
                                        </p:tgtEl>
                                        <p:attrNameLst>
                                          <p:attrName>style.visibility</p:attrName>
                                        </p:attrNameLst>
                                      </p:cBhvr>
                                      <p:to>
                                        <p:strVal val="visible"/>
                                      </p:to>
                                    </p:set>
                                    <p:anim calcmode="discrete" valueType="clr">
                                      <p:cBhvr override="childStyle">
                                        <p:cTn id="7" dur="80"/>
                                        <p:tgtEl>
                                          <p:spTgt spid="1536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368"/>
                                        </p:tgtEl>
                                        <p:attrNameLst>
                                          <p:attrName>fillcolor</p:attrName>
                                        </p:attrNameLst>
                                      </p:cBhvr>
                                      <p:tavLst>
                                        <p:tav tm="0">
                                          <p:val>
                                            <p:clrVal>
                                              <a:schemeClr val="accent2"/>
                                            </p:clrVal>
                                          </p:val>
                                        </p:tav>
                                        <p:tav tm="50000">
                                          <p:val>
                                            <p:clrVal>
                                              <a:schemeClr val="hlink"/>
                                            </p:clrVal>
                                          </p:val>
                                        </p:tav>
                                      </p:tavLst>
                                    </p:anim>
                                    <p:set>
                                      <p:cBhvr>
                                        <p:cTn id="9" dur="80"/>
                                        <p:tgtEl>
                                          <p:spTgt spid="1536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2411413" y="1268413"/>
            <a:ext cx="4321175" cy="4248150"/>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099" name="Picture 4">
            <a:hlinkClick r:id="" action="ppaction://noaction">
              <a:snd r:embed="rId3" name="perro.wav"/>
            </a:hlinkClick>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55875" y="1052513"/>
            <a:ext cx="4103688"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5">
            <a:hlinkClick r:id="" action="ppaction://noaction">
              <a:snd r:embed="rId3" name="perro.wav"/>
            </a:hlinkClick>
          </p:cNvPr>
          <p:cNvSpPr>
            <a:spLocks noChangeArrowheads="1"/>
          </p:cNvSpPr>
          <p:nvPr/>
        </p:nvSpPr>
        <p:spPr bwMode="auto">
          <a:xfrm>
            <a:off x="2484438" y="4724400"/>
            <a:ext cx="4175125" cy="720725"/>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t>un perro </a:t>
            </a:r>
          </a:p>
        </p:txBody>
      </p:sp>
    </p:spTree>
    <p:extLst>
      <p:ext uri="{BB962C8B-B14F-4D97-AF65-F5344CB8AC3E}">
        <p14:creationId xmlns:p14="http://schemas.microsoft.com/office/powerpoint/2010/main" val="2576558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7413"/>
                                        </p:tgtEl>
                                        <p:attrNameLst>
                                          <p:attrName>style.visibility</p:attrName>
                                        </p:attrNameLst>
                                      </p:cBhvr>
                                      <p:to>
                                        <p:strVal val="visible"/>
                                      </p:to>
                                    </p:set>
                                    <p:anim calcmode="discrete" valueType="clr">
                                      <p:cBhvr override="childStyle">
                                        <p:cTn id="7" dur="80"/>
                                        <p:tgtEl>
                                          <p:spTgt spid="174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413"/>
                                        </p:tgtEl>
                                        <p:attrNameLst>
                                          <p:attrName>fillcolor</p:attrName>
                                        </p:attrNameLst>
                                      </p:cBhvr>
                                      <p:tavLst>
                                        <p:tav tm="0">
                                          <p:val>
                                            <p:clrVal>
                                              <a:schemeClr val="accent2"/>
                                            </p:clrVal>
                                          </p:val>
                                        </p:tav>
                                        <p:tav tm="50000">
                                          <p:val>
                                            <p:clrVal>
                                              <a:schemeClr val="hlink"/>
                                            </p:clrVal>
                                          </p:val>
                                        </p:tav>
                                      </p:tavLst>
                                    </p:anim>
                                    <p:set>
                                      <p:cBhvr>
                                        <p:cTn id="9" dur="80"/>
                                        <p:tgtEl>
                                          <p:spTgt spid="174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2411413" y="1268413"/>
            <a:ext cx="4321175" cy="4248150"/>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123" name="Picture 3">
            <a:hlinkClick r:id="" action="ppaction://noaction">
              <a:snd r:embed="rId2" name="pez.wav"/>
            </a:hlinkClick>
          </p:cNvPr>
          <p:cNvPicPr>
            <a:picLocks noChangeAspect="1" noChangeArrowheads="1"/>
          </p:cNvPicPr>
          <p:nvPr/>
        </p:nvPicPr>
        <p:blipFill>
          <a:blip r:embed="rId3">
            <a:clrChange>
              <a:clrFrom>
                <a:srgbClr val="FEFEFC"/>
              </a:clrFrom>
              <a:clrTo>
                <a:srgbClr val="FEFEFC">
                  <a:alpha val="0"/>
                </a:srgbClr>
              </a:clrTo>
            </a:clrChange>
            <a:extLst>
              <a:ext uri="{28A0092B-C50C-407E-A947-70E740481C1C}">
                <a14:useLocalDpi xmlns:a14="http://schemas.microsoft.com/office/drawing/2010/main" val="0"/>
              </a:ext>
            </a:extLst>
          </a:blip>
          <a:srcRect/>
          <a:stretch>
            <a:fillRect/>
          </a:stretch>
        </p:blipFill>
        <p:spPr bwMode="auto">
          <a:xfrm>
            <a:off x="2555875" y="1484313"/>
            <a:ext cx="4103688"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4">
            <a:hlinkClick r:id="" action="ppaction://noaction">
              <a:snd r:embed="rId2" name="pez.wav"/>
            </a:hlinkClick>
          </p:cNvPr>
          <p:cNvSpPr>
            <a:spLocks noChangeArrowheads="1"/>
          </p:cNvSpPr>
          <p:nvPr/>
        </p:nvSpPr>
        <p:spPr bwMode="auto">
          <a:xfrm>
            <a:off x="2484438" y="4724400"/>
            <a:ext cx="4175125" cy="720725"/>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t>un pez </a:t>
            </a:r>
          </a:p>
        </p:txBody>
      </p:sp>
    </p:spTree>
    <p:extLst>
      <p:ext uri="{BB962C8B-B14F-4D97-AF65-F5344CB8AC3E}">
        <p14:creationId xmlns:p14="http://schemas.microsoft.com/office/powerpoint/2010/main" val="19959164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9460"/>
                                        </p:tgtEl>
                                        <p:attrNameLst>
                                          <p:attrName>style.visibility</p:attrName>
                                        </p:attrNameLst>
                                      </p:cBhvr>
                                      <p:to>
                                        <p:strVal val="visible"/>
                                      </p:to>
                                    </p:set>
                                    <p:anim calcmode="discrete" valueType="clr">
                                      <p:cBhvr override="childStyle">
                                        <p:cTn id="7" dur="80"/>
                                        <p:tgtEl>
                                          <p:spTgt spid="1946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9460"/>
                                        </p:tgtEl>
                                        <p:attrNameLst>
                                          <p:attrName>fillcolor</p:attrName>
                                        </p:attrNameLst>
                                      </p:cBhvr>
                                      <p:tavLst>
                                        <p:tav tm="0">
                                          <p:val>
                                            <p:clrVal>
                                              <a:schemeClr val="accent2"/>
                                            </p:clrVal>
                                          </p:val>
                                        </p:tav>
                                        <p:tav tm="50000">
                                          <p:val>
                                            <p:clrVal>
                                              <a:schemeClr val="hlink"/>
                                            </p:clrVal>
                                          </p:val>
                                        </p:tav>
                                      </p:tavLst>
                                    </p:anim>
                                    <p:set>
                                      <p:cBhvr>
                                        <p:cTn id="9" dur="80"/>
                                        <p:tgtEl>
                                          <p:spTgt spid="194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411413" y="1268413"/>
            <a:ext cx="4321175" cy="4248150"/>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147" name="Picture 3">
            <a:hlinkClick r:id="" action="ppaction://noaction">
              <a:snd r:embed="rId2" name="oso.wav"/>
            </a:hlinkClick>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55875" y="1368425"/>
            <a:ext cx="3960813"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4">
            <a:hlinkClick r:id="" action="ppaction://noaction">
              <a:snd r:embed="rId2" name="oso.wav"/>
            </a:hlinkClick>
          </p:cNvPr>
          <p:cNvSpPr>
            <a:spLocks noChangeArrowheads="1"/>
          </p:cNvSpPr>
          <p:nvPr/>
        </p:nvSpPr>
        <p:spPr bwMode="auto">
          <a:xfrm>
            <a:off x="2484438" y="4724400"/>
            <a:ext cx="4175125" cy="720725"/>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t>un oso </a:t>
            </a:r>
          </a:p>
        </p:txBody>
      </p:sp>
    </p:spTree>
    <p:extLst>
      <p:ext uri="{BB962C8B-B14F-4D97-AF65-F5344CB8AC3E}">
        <p14:creationId xmlns:p14="http://schemas.microsoft.com/office/powerpoint/2010/main" val="28128367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1508"/>
                                        </p:tgtEl>
                                        <p:attrNameLst>
                                          <p:attrName>style.visibility</p:attrName>
                                        </p:attrNameLst>
                                      </p:cBhvr>
                                      <p:to>
                                        <p:strVal val="visible"/>
                                      </p:to>
                                    </p:set>
                                    <p:anim calcmode="discrete" valueType="clr">
                                      <p:cBhvr override="childStyle">
                                        <p:cTn id="7" dur="80"/>
                                        <p:tgtEl>
                                          <p:spTgt spid="2150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508"/>
                                        </p:tgtEl>
                                        <p:attrNameLst>
                                          <p:attrName>fillcolor</p:attrName>
                                        </p:attrNameLst>
                                      </p:cBhvr>
                                      <p:tavLst>
                                        <p:tav tm="0">
                                          <p:val>
                                            <p:clrVal>
                                              <a:schemeClr val="accent2"/>
                                            </p:clrVal>
                                          </p:val>
                                        </p:tav>
                                        <p:tav tm="50000">
                                          <p:val>
                                            <p:clrVal>
                                              <a:schemeClr val="hlink"/>
                                            </p:clrVal>
                                          </p:val>
                                        </p:tav>
                                      </p:tavLst>
                                    </p:anim>
                                    <p:set>
                                      <p:cBhvr>
                                        <p:cTn id="9" dur="80"/>
                                        <p:tgtEl>
                                          <p:spTgt spid="2150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2411413" y="1268413"/>
            <a:ext cx="4321175" cy="4248150"/>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171" name="Picture 3">
            <a:hlinkClick r:id="" action="ppaction://noaction">
              <a:snd r:embed="rId2" name="pajaro.wav"/>
            </a:hlinkClick>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7313" y="1409700"/>
            <a:ext cx="3887787"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4">
            <a:hlinkClick r:id="" action="ppaction://noaction">
              <a:snd r:embed="rId2" name="pajaro.wav"/>
            </a:hlinkClick>
          </p:cNvPr>
          <p:cNvSpPr>
            <a:spLocks noChangeArrowheads="1"/>
          </p:cNvSpPr>
          <p:nvPr/>
        </p:nvSpPr>
        <p:spPr bwMode="auto">
          <a:xfrm>
            <a:off x="2484438" y="4724400"/>
            <a:ext cx="4175125" cy="720725"/>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t>un p</a:t>
            </a:r>
            <a:r>
              <a:rPr lang="en-GB" sz="4800">
                <a:cs typeface="Arial" charset="0"/>
              </a:rPr>
              <a:t>ájaro</a:t>
            </a:r>
            <a:r>
              <a:rPr lang="en-GB" sz="4800"/>
              <a:t> </a:t>
            </a:r>
          </a:p>
        </p:txBody>
      </p:sp>
    </p:spTree>
    <p:extLst>
      <p:ext uri="{BB962C8B-B14F-4D97-AF65-F5344CB8AC3E}">
        <p14:creationId xmlns:p14="http://schemas.microsoft.com/office/powerpoint/2010/main" val="41864450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3556"/>
                                        </p:tgtEl>
                                        <p:attrNameLst>
                                          <p:attrName>style.visibility</p:attrName>
                                        </p:attrNameLst>
                                      </p:cBhvr>
                                      <p:to>
                                        <p:strVal val="visible"/>
                                      </p:to>
                                    </p:set>
                                    <p:anim calcmode="discrete" valueType="clr">
                                      <p:cBhvr override="childStyle">
                                        <p:cTn id="7" dur="80"/>
                                        <p:tgtEl>
                                          <p:spTgt spid="2355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3556"/>
                                        </p:tgtEl>
                                        <p:attrNameLst>
                                          <p:attrName>fillcolor</p:attrName>
                                        </p:attrNameLst>
                                      </p:cBhvr>
                                      <p:tavLst>
                                        <p:tav tm="0">
                                          <p:val>
                                            <p:clrVal>
                                              <a:schemeClr val="accent2"/>
                                            </p:clrVal>
                                          </p:val>
                                        </p:tav>
                                        <p:tav tm="50000">
                                          <p:val>
                                            <p:clrVal>
                                              <a:schemeClr val="hlink"/>
                                            </p:clrVal>
                                          </p:val>
                                        </p:tav>
                                      </p:tavLst>
                                    </p:anim>
                                    <p:set>
                                      <p:cBhvr>
                                        <p:cTn id="9" dur="80"/>
                                        <p:tgtEl>
                                          <p:spTgt spid="235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2411413" y="1268413"/>
            <a:ext cx="4321175" cy="4248150"/>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195" name="Picture 3">
            <a:hlinkClick r:id="" action="ppaction://noaction">
              <a:snd r:embed="rId2" name="pato.wav"/>
            </a:hlinkClick>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1775" y="1382713"/>
            <a:ext cx="3671888"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4">
            <a:hlinkClick r:id="" action="ppaction://noaction">
              <a:snd r:embed="rId2" name="pato.wav"/>
            </a:hlinkClick>
          </p:cNvPr>
          <p:cNvSpPr>
            <a:spLocks noChangeArrowheads="1"/>
          </p:cNvSpPr>
          <p:nvPr/>
        </p:nvSpPr>
        <p:spPr bwMode="auto">
          <a:xfrm>
            <a:off x="2484438" y="4724400"/>
            <a:ext cx="4175125" cy="720725"/>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t>un pato </a:t>
            </a:r>
          </a:p>
        </p:txBody>
      </p:sp>
    </p:spTree>
    <p:extLst>
      <p:ext uri="{BB962C8B-B14F-4D97-AF65-F5344CB8AC3E}">
        <p14:creationId xmlns:p14="http://schemas.microsoft.com/office/powerpoint/2010/main" val="12704541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5604"/>
                                        </p:tgtEl>
                                        <p:attrNameLst>
                                          <p:attrName>style.visibility</p:attrName>
                                        </p:attrNameLst>
                                      </p:cBhvr>
                                      <p:to>
                                        <p:strVal val="visible"/>
                                      </p:to>
                                    </p:set>
                                    <p:anim calcmode="discrete" valueType="clr">
                                      <p:cBhvr override="childStyle">
                                        <p:cTn id="7" dur="80"/>
                                        <p:tgtEl>
                                          <p:spTgt spid="2560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604"/>
                                        </p:tgtEl>
                                        <p:attrNameLst>
                                          <p:attrName>fillcolor</p:attrName>
                                        </p:attrNameLst>
                                      </p:cBhvr>
                                      <p:tavLst>
                                        <p:tav tm="0">
                                          <p:val>
                                            <p:clrVal>
                                              <a:schemeClr val="accent2"/>
                                            </p:clrVal>
                                          </p:val>
                                        </p:tav>
                                        <p:tav tm="50000">
                                          <p:val>
                                            <p:clrVal>
                                              <a:schemeClr val="hlink"/>
                                            </p:clrVal>
                                          </p:val>
                                        </p:tav>
                                      </p:tavLst>
                                    </p:anim>
                                    <p:set>
                                      <p:cBhvr>
                                        <p:cTn id="9" dur="80"/>
                                        <p:tgtEl>
                                          <p:spTgt spid="2560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2411413" y="1268413"/>
            <a:ext cx="4321175" cy="4248150"/>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219" name="Picture 3">
            <a:hlinkClick r:id="" action="ppaction://noaction">
              <a:snd r:embed="rId2" name="caballo.wav"/>
            </a:hlinkClick>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4438" y="1506538"/>
            <a:ext cx="4103687"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4">
            <a:hlinkClick r:id="" action="ppaction://noaction">
              <a:snd r:embed="rId2" name="caballo.wav"/>
            </a:hlinkClick>
          </p:cNvPr>
          <p:cNvSpPr>
            <a:spLocks noChangeArrowheads="1"/>
          </p:cNvSpPr>
          <p:nvPr/>
        </p:nvSpPr>
        <p:spPr bwMode="auto">
          <a:xfrm>
            <a:off x="2484438" y="4724400"/>
            <a:ext cx="4175125" cy="720725"/>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t>un caballo </a:t>
            </a:r>
          </a:p>
        </p:txBody>
      </p:sp>
    </p:spTree>
    <p:extLst>
      <p:ext uri="{BB962C8B-B14F-4D97-AF65-F5344CB8AC3E}">
        <p14:creationId xmlns:p14="http://schemas.microsoft.com/office/powerpoint/2010/main" val="12315159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7652"/>
                                        </p:tgtEl>
                                        <p:attrNameLst>
                                          <p:attrName>style.visibility</p:attrName>
                                        </p:attrNameLst>
                                      </p:cBhvr>
                                      <p:to>
                                        <p:strVal val="visible"/>
                                      </p:to>
                                    </p:set>
                                    <p:anim calcmode="discrete" valueType="clr">
                                      <p:cBhvr override="childStyle">
                                        <p:cTn id="7" dur="80"/>
                                        <p:tgtEl>
                                          <p:spTgt spid="2765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7652"/>
                                        </p:tgtEl>
                                        <p:attrNameLst>
                                          <p:attrName>fillcolor</p:attrName>
                                        </p:attrNameLst>
                                      </p:cBhvr>
                                      <p:tavLst>
                                        <p:tav tm="0">
                                          <p:val>
                                            <p:clrVal>
                                              <a:schemeClr val="accent2"/>
                                            </p:clrVal>
                                          </p:val>
                                        </p:tav>
                                        <p:tav tm="50000">
                                          <p:val>
                                            <p:clrVal>
                                              <a:schemeClr val="hlink"/>
                                            </p:clrVal>
                                          </p:val>
                                        </p:tav>
                                      </p:tavLst>
                                    </p:anim>
                                    <p:set>
                                      <p:cBhvr>
                                        <p:cTn id="9" dur="80"/>
                                        <p:tgtEl>
                                          <p:spTgt spid="2765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2411413" y="1268413"/>
            <a:ext cx="4321175" cy="4248150"/>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243" name="Picture 4">
            <a:hlinkClick r:id="" action="ppaction://noaction">
              <a:snd r:embed="rId2" name="rana.wav"/>
            </a:hlinkClick>
          </p:cNvPr>
          <p:cNvPicPr>
            <a:picLocks noChangeAspect="1" noChangeArrowheads="1"/>
          </p:cNvPicPr>
          <p:nvPr/>
        </p:nvPicPr>
        <p:blipFill>
          <a:blip r:embed="rId3">
            <a:clrChange>
              <a:clrFrom>
                <a:srgbClr val="FFFFFB"/>
              </a:clrFrom>
              <a:clrTo>
                <a:srgbClr val="FFFFFB">
                  <a:alpha val="0"/>
                </a:srgbClr>
              </a:clrTo>
            </a:clrChange>
            <a:extLst>
              <a:ext uri="{28A0092B-C50C-407E-A947-70E740481C1C}">
                <a14:useLocalDpi xmlns:a14="http://schemas.microsoft.com/office/drawing/2010/main" val="0"/>
              </a:ext>
            </a:extLst>
          </a:blip>
          <a:srcRect/>
          <a:stretch>
            <a:fillRect/>
          </a:stretch>
        </p:blipFill>
        <p:spPr bwMode="auto">
          <a:xfrm>
            <a:off x="2700338" y="1412875"/>
            <a:ext cx="3816350"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5">
            <a:hlinkClick r:id="" action="ppaction://noaction">
              <a:snd r:embed="rId2" name="rana.wav"/>
            </a:hlinkClick>
          </p:cNvPr>
          <p:cNvSpPr>
            <a:spLocks noChangeArrowheads="1"/>
          </p:cNvSpPr>
          <p:nvPr/>
        </p:nvSpPr>
        <p:spPr bwMode="auto">
          <a:xfrm>
            <a:off x="2484438" y="4724400"/>
            <a:ext cx="4175125" cy="720725"/>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t>una rana </a:t>
            </a:r>
          </a:p>
        </p:txBody>
      </p:sp>
    </p:spTree>
    <p:extLst>
      <p:ext uri="{BB962C8B-B14F-4D97-AF65-F5344CB8AC3E}">
        <p14:creationId xmlns:p14="http://schemas.microsoft.com/office/powerpoint/2010/main" val="37240587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9701"/>
                                        </p:tgtEl>
                                        <p:attrNameLst>
                                          <p:attrName>style.visibility</p:attrName>
                                        </p:attrNameLst>
                                      </p:cBhvr>
                                      <p:to>
                                        <p:strVal val="visible"/>
                                      </p:to>
                                    </p:set>
                                    <p:anim calcmode="discrete" valueType="clr">
                                      <p:cBhvr override="childStyle">
                                        <p:cTn id="7" dur="80"/>
                                        <p:tgtEl>
                                          <p:spTgt spid="2970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9701"/>
                                        </p:tgtEl>
                                        <p:attrNameLst>
                                          <p:attrName>fillcolor</p:attrName>
                                        </p:attrNameLst>
                                      </p:cBhvr>
                                      <p:tavLst>
                                        <p:tav tm="0">
                                          <p:val>
                                            <p:clrVal>
                                              <a:schemeClr val="accent2"/>
                                            </p:clrVal>
                                          </p:val>
                                        </p:tav>
                                        <p:tav tm="50000">
                                          <p:val>
                                            <p:clrVal>
                                              <a:schemeClr val="hlink"/>
                                            </p:clrVal>
                                          </p:val>
                                        </p:tav>
                                      </p:tavLst>
                                    </p:anim>
                                    <p:set>
                                      <p:cBhvr>
                                        <p:cTn id="9" dur="80"/>
                                        <p:tgtEl>
                                          <p:spTgt spid="2970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7188" y="285750"/>
            <a:ext cx="8358187" cy="6370638"/>
          </a:xfrm>
          <a:prstGeom prst="rect">
            <a:avLst/>
          </a:prstGeom>
          <a:noFill/>
        </p:spPr>
        <p:txBody>
          <a:bodyPr>
            <a:spAutoFit/>
          </a:bodyPr>
          <a:lstStyle/>
          <a:p>
            <a:pPr>
              <a:defRPr/>
            </a:pPr>
            <a:r>
              <a:rPr lang="en-GB" sz="2400" b="1" dirty="0"/>
              <a:t>Year 3 Term 3</a:t>
            </a:r>
            <a:r>
              <a:rPr lang="en-GB" sz="2400" dirty="0"/>
              <a:t/>
            </a:r>
            <a:br>
              <a:rPr lang="en-GB" sz="2400" dirty="0"/>
            </a:br>
            <a:r>
              <a:rPr lang="en-GB" sz="2400" dirty="0">
                <a:latin typeface="+mn-lt"/>
              </a:rPr>
              <a:t>The theme is </a:t>
            </a:r>
            <a:r>
              <a:rPr lang="en-GB" sz="2400" b="1" dirty="0">
                <a:latin typeface="+mn-lt"/>
              </a:rPr>
              <a:t>animals</a:t>
            </a:r>
            <a:r>
              <a:rPr lang="en-GB" sz="2400" dirty="0">
                <a:latin typeface="+mn-lt"/>
              </a:rPr>
              <a:t> and </a:t>
            </a:r>
            <a:r>
              <a:rPr lang="en-GB" sz="2400" b="1" dirty="0">
                <a:latin typeface="+mn-lt"/>
              </a:rPr>
              <a:t>colours</a:t>
            </a:r>
            <a:r>
              <a:rPr lang="en-GB" sz="2400" dirty="0">
                <a:latin typeface="+mn-lt"/>
              </a:rPr>
              <a:t>.  The linguistic focus is gender, articles (definite &amp; indefinite), plurals and adjectives (position &amp; basic agreement). The grammatical concepts are all based around a core vocabulary of </a:t>
            </a:r>
            <a:r>
              <a:rPr lang="en-GB" sz="2400" b="1" dirty="0">
                <a:latin typeface="+mn-lt"/>
              </a:rPr>
              <a:t>9 animal nouns </a:t>
            </a:r>
            <a:r>
              <a:rPr lang="en-GB" sz="2400" dirty="0">
                <a:latin typeface="+mn-lt"/>
              </a:rPr>
              <a:t>and </a:t>
            </a:r>
            <a:r>
              <a:rPr lang="en-GB" sz="2400" b="1" dirty="0">
                <a:latin typeface="+mn-lt"/>
              </a:rPr>
              <a:t>6 colours </a:t>
            </a:r>
            <a:r>
              <a:rPr lang="en-GB" sz="2400" dirty="0">
                <a:latin typeface="+mn-lt"/>
              </a:rPr>
              <a:t>so nothing so becomes too difficult. </a:t>
            </a:r>
            <a:br>
              <a:rPr lang="en-GB" sz="2400" dirty="0">
                <a:latin typeface="+mn-lt"/>
              </a:rPr>
            </a:br>
            <a:r>
              <a:rPr lang="en-GB" sz="2400" dirty="0">
                <a:latin typeface="+mn-lt"/>
              </a:rPr>
              <a:t/>
            </a:r>
            <a:br>
              <a:rPr lang="en-GB" sz="2400" dirty="0">
                <a:latin typeface="+mn-lt"/>
              </a:rPr>
            </a:br>
            <a:r>
              <a:rPr lang="en-GB" sz="2400" dirty="0">
                <a:latin typeface="+mn-lt"/>
              </a:rPr>
              <a:t>The key verbs are ‘</a:t>
            </a:r>
            <a:r>
              <a:rPr lang="en-GB" sz="2400" dirty="0" err="1">
                <a:latin typeface="+mn-lt"/>
              </a:rPr>
              <a:t>es’</a:t>
            </a:r>
            <a:r>
              <a:rPr lang="en-GB" sz="2400" dirty="0">
                <a:latin typeface="+mn-lt"/>
              </a:rPr>
              <a:t> (he/she/it is), ‘son’ (they are), hay (there is/are). The negative is revisited  and there is also a subtle introduction to ‘</a:t>
            </a:r>
            <a:r>
              <a:rPr lang="en-GB" sz="2400" dirty="0" err="1">
                <a:latin typeface="+mn-lt"/>
              </a:rPr>
              <a:t>también</a:t>
            </a:r>
            <a:r>
              <a:rPr lang="en-GB" sz="2400" dirty="0">
                <a:latin typeface="+mn-lt"/>
              </a:rPr>
              <a:t>’ (also/too/as well), ‘</a:t>
            </a:r>
            <a:r>
              <a:rPr lang="en-GB" sz="2400" dirty="0" err="1">
                <a:latin typeface="+mn-lt"/>
              </a:rPr>
              <a:t>pero</a:t>
            </a:r>
            <a:r>
              <a:rPr lang="en-GB" sz="2400" dirty="0">
                <a:latin typeface="+mn-lt"/>
              </a:rPr>
              <a:t>’ (but).</a:t>
            </a:r>
            <a:br>
              <a:rPr lang="en-GB" sz="2400" dirty="0">
                <a:latin typeface="+mn-lt"/>
              </a:rPr>
            </a:br>
            <a:r>
              <a:rPr lang="en-GB" sz="2400" dirty="0">
                <a:latin typeface="+mn-lt"/>
              </a:rPr>
              <a:t/>
            </a:r>
            <a:br>
              <a:rPr lang="en-GB" sz="2400" dirty="0">
                <a:latin typeface="+mn-lt"/>
              </a:rPr>
            </a:br>
            <a:r>
              <a:rPr lang="en-GB" sz="2400" dirty="0">
                <a:latin typeface="+mn-lt"/>
              </a:rPr>
              <a:t>Pupils are encouraged at all times to strive to work things out for themselves, work in pairs and small groups sharing knowledge, and to speak aloud when possible – thereby building confidence. </a:t>
            </a:r>
            <a:br>
              <a:rPr lang="en-GB" sz="2400" dirty="0">
                <a:latin typeface="+mn-lt"/>
              </a:rPr>
            </a:br>
            <a:r>
              <a:rPr lang="en-GB" sz="2400" dirty="0">
                <a:latin typeface="+mn-lt"/>
              </a:rPr>
              <a:t>Pronunciation, memory, pattern finding, sentence building, autonomy, performance and creativity are the concepts at the heart of these resources.</a:t>
            </a:r>
            <a:endParaRPr lang="en-US" sz="2400" dirty="0">
              <a:latin typeface="+mn-lt"/>
            </a:endParaRPr>
          </a:p>
        </p:txBody>
      </p:sp>
      <p:sp>
        <p:nvSpPr>
          <p:cNvPr id="3" name="Action Button: Document 2">
            <a:hlinkClick r:id="rId2" action="ppaction://hlinkpres?slideindex=1&amp;slidetitle=Slide 1" highlightClick="1"/>
          </p:cNvPr>
          <p:cNvSpPr/>
          <p:nvPr/>
        </p:nvSpPr>
        <p:spPr>
          <a:xfrm>
            <a:off x="8429625" y="5429250"/>
            <a:ext cx="500063" cy="571500"/>
          </a:xfrm>
          <a:prstGeom prst="actionButtonDocument">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a:p>
        </p:txBody>
      </p:sp>
      <p:sp>
        <p:nvSpPr>
          <p:cNvPr id="44036" name="TextBox 32"/>
          <p:cNvSpPr txBox="1">
            <a:spLocks noChangeArrowheads="1"/>
          </p:cNvSpPr>
          <p:nvPr/>
        </p:nvSpPr>
        <p:spPr bwMode="auto">
          <a:xfrm>
            <a:off x="6572250" y="6500813"/>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44037" name="Picture 6" descr="Joined Up.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4100" y="6438900"/>
            <a:ext cx="469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36338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2411413" y="1268413"/>
            <a:ext cx="4321175" cy="4248150"/>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267" name="Picture 3">
            <a:hlinkClick r:id="" action="ppaction://noaction">
              <a:snd r:embed="rId2" name="oveja.wav"/>
            </a:hlinkClick>
          </p:cNvPr>
          <p:cNvPicPr>
            <a:picLocks noChangeAspect="1" noChangeArrowheads="1"/>
          </p:cNvPicPr>
          <p:nvPr/>
        </p:nvPicPr>
        <p:blipFill>
          <a:blip r:embed="rId3">
            <a:clrChange>
              <a:clrFrom>
                <a:srgbClr val="FEFBF6"/>
              </a:clrFrom>
              <a:clrTo>
                <a:srgbClr val="FEFBF6">
                  <a:alpha val="0"/>
                </a:srgbClr>
              </a:clrTo>
            </a:clrChange>
            <a:extLst>
              <a:ext uri="{28A0092B-C50C-407E-A947-70E740481C1C}">
                <a14:useLocalDpi xmlns:a14="http://schemas.microsoft.com/office/drawing/2010/main" val="0"/>
              </a:ext>
            </a:extLst>
          </a:blip>
          <a:srcRect/>
          <a:stretch>
            <a:fillRect/>
          </a:stretch>
        </p:blipFill>
        <p:spPr bwMode="auto">
          <a:xfrm>
            <a:off x="2555875" y="1341438"/>
            <a:ext cx="3959225"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4">
            <a:hlinkClick r:id="" action="ppaction://noaction">
              <a:snd r:embed="rId2" name="oveja.wav"/>
            </a:hlinkClick>
          </p:cNvPr>
          <p:cNvSpPr>
            <a:spLocks noChangeArrowheads="1"/>
          </p:cNvSpPr>
          <p:nvPr/>
        </p:nvSpPr>
        <p:spPr bwMode="auto">
          <a:xfrm>
            <a:off x="2484438" y="4724400"/>
            <a:ext cx="4175125" cy="720725"/>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t>una oveja </a:t>
            </a:r>
          </a:p>
        </p:txBody>
      </p:sp>
    </p:spTree>
    <p:extLst>
      <p:ext uri="{BB962C8B-B14F-4D97-AF65-F5344CB8AC3E}">
        <p14:creationId xmlns:p14="http://schemas.microsoft.com/office/powerpoint/2010/main" val="4340593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1748"/>
                                        </p:tgtEl>
                                        <p:attrNameLst>
                                          <p:attrName>style.visibility</p:attrName>
                                        </p:attrNameLst>
                                      </p:cBhvr>
                                      <p:to>
                                        <p:strVal val="visible"/>
                                      </p:to>
                                    </p:set>
                                    <p:anim calcmode="discrete" valueType="clr">
                                      <p:cBhvr override="childStyle">
                                        <p:cTn id="7" dur="80"/>
                                        <p:tgtEl>
                                          <p:spTgt spid="3174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1748"/>
                                        </p:tgtEl>
                                        <p:attrNameLst>
                                          <p:attrName>fillcolor</p:attrName>
                                        </p:attrNameLst>
                                      </p:cBhvr>
                                      <p:tavLst>
                                        <p:tav tm="0">
                                          <p:val>
                                            <p:clrVal>
                                              <a:schemeClr val="accent2"/>
                                            </p:clrVal>
                                          </p:val>
                                        </p:tav>
                                        <p:tav tm="50000">
                                          <p:val>
                                            <p:clrVal>
                                              <a:schemeClr val="hlink"/>
                                            </p:clrVal>
                                          </p:val>
                                        </p:tav>
                                      </p:tavLst>
                                    </p:anim>
                                    <p:set>
                                      <p:cBhvr>
                                        <p:cTn id="9" dur="80"/>
                                        <p:tgtEl>
                                          <p:spTgt spid="3174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chimpanzee_thinking_po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850" y="1436688"/>
            <a:ext cx="3635375" cy="4656137"/>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9203" name="Text Box 3"/>
          <p:cNvSpPr txBox="1">
            <a:spLocks noChangeArrowheads="1"/>
          </p:cNvSpPr>
          <p:nvPr/>
        </p:nvSpPr>
        <p:spPr bwMode="auto">
          <a:xfrm>
            <a:off x="1692275" y="501650"/>
            <a:ext cx="57594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6000"/>
              <a:t>Decisiones</a:t>
            </a:r>
          </a:p>
        </p:txBody>
      </p:sp>
    </p:spTree>
    <p:extLst>
      <p:ext uri="{BB962C8B-B14F-4D97-AF65-F5344CB8AC3E}">
        <p14:creationId xmlns:p14="http://schemas.microsoft.com/office/powerpoint/2010/main" val="37332956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ext Box 2">
            <a:hlinkClick r:id="" action="ppaction://noaction">
              <a:snd r:embed="rId3" name="gato.wav"/>
            </a:hlinkClick>
          </p:cNvPr>
          <p:cNvSpPr txBox="1">
            <a:spLocks noChangeArrowheads="1"/>
          </p:cNvSpPr>
          <p:nvPr/>
        </p:nvSpPr>
        <p:spPr bwMode="auto">
          <a:xfrm>
            <a:off x="250825" y="260350"/>
            <a:ext cx="87137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3200">
                <a:cs typeface="Arial" pitchFamily="34" charset="0"/>
              </a:rPr>
              <a:t>¿Cuál de los animales es el gato? ¿A o E? </a:t>
            </a:r>
          </a:p>
        </p:txBody>
      </p:sp>
      <p:pic>
        <p:nvPicPr>
          <p:cNvPr id="181251" name="Picture 3">
            <a:hlinkClick r:id="" action="ppaction://noaction">
              <a:snd r:embed="rId4" name="muybien.wav"/>
            </a:hlinkClick>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850" y="2205038"/>
            <a:ext cx="3744913" cy="2981325"/>
          </a:xfrm>
          <a:prstGeom prst="rect">
            <a:avLst/>
          </a:prstGeom>
          <a:noFill/>
          <a:extLst>
            <a:ext uri="{909E8E84-426E-40DD-AFC4-6F175D3DCCD1}">
              <a14:hiddenFill xmlns:a14="http://schemas.microsoft.com/office/drawing/2010/main">
                <a:solidFill>
                  <a:srgbClr val="FFFFFF"/>
                </a:solidFill>
              </a14:hiddenFill>
            </a:ext>
          </a:extLst>
        </p:spPr>
      </p:pic>
      <p:pic>
        <p:nvPicPr>
          <p:cNvPr id="181252" name="Picture 4">
            <a:hlinkClick r:id="" action="ppaction://noaction">
              <a:snd r:embed="rId6" name="malasuerte.wav"/>
            </a:hlinkClick>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6825" y="2060575"/>
            <a:ext cx="3883025" cy="3140075"/>
          </a:xfrm>
          <a:prstGeom prst="rect">
            <a:avLst/>
          </a:prstGeom>
          <a:noFill/>
          <a:extLst>
            <a:ext uri="{909E8E84-426E-40DD-AFC4-6F175D3DCCD1}">
              <a14:hiddenFill xmlns:a14="http://schemas.microsoft.com/office/drawing/2010/main">
                <a:solidFill>
                  <a:srgbClr val="FFFFFF"/>
                </a:solidFill>
              </a14:hiddenFill>
            </a:ext>
          </a:extLst>
        </p:spPr>
      </p:pic>
      <p:sp>
        <p:nvSpPr>
          <p:cNvPr id="181253" name="Text Box 5"/>
          <p:cNvSpPr txBox="1">
            <a:spLocks noChangeArrowheads="1"/>
          </p:cNvSpPr>
          <p:nvPr/>
        </p:nvSpPr>
        <p:spPr bwMode="auto">
          <a:xfrm>
            <a:off x="1547813" y="5402263"/>
            <a:ext cx="7207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b="1"/>
              <a:t>A</a:t>
            </a:r>
          </a:p>
        </p:txBody>
      </p:sp>
      <p:sp>
        <p:nvSpPr>
          <p:cNvPr id="181254" name="Text Box 6"/>
          <p:cNvSpPr txBox="1">
            <a:spLocks noChangeArrowheads="1"/>
          </p:cNvSpPr>
          <p:nvPr/>
        </p:nvSpPr>
        <p:spPr bwMode="auto">
          <a:xfrm>
            <a:off x="6443663" y="5391150"/>
            <a:ext cx="7207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b="1"/>
              <a:t>E</a:t>
            </a:r>
          </a:p>
        </p:txBody>
      </p:sp>
    </p:spTree>
    <p:extLst>
      <p:ext uri="{BB962C8B-B14F-4D97-AF65-F5344CB8AC3E}">
        <p14:creationId xmlns:p14="http://schemas.microsoft.com/office/powerpoint/2010/main" val="20960488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2">
            <a:hlinkClick r:id="" action="ppaction://noaction">
              <a:snd r:embed="rId3" name="perro.wav"/>
            </a:hlinkClick>
          </p:cNvPr>
          <p:cNvSpPr txBox="1">
            <a:spLocks noChangeArrowheads="1"/>
          </p:cNvSpPr>
          <p:nvPr/>
        </p:nvSpPr>
        <p:spPr bwMode="auto">
          <a:xfrm>
            <a:off x="250825" y="260350"/>
            <a:ext cx="87137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3200">
                <a:cs typeface="Arial" pitchFamily="34" charset="0"/>
              </a:rPr>
              <a:t>¿Cuál de los animales es el perro? ¿E o I? </a:t>
            </a:r>
          </a:p>
        </p:txBody>
      </p:sp>
      <p:pic>
        <p:nvPicPr>
          <p:cNvPr id="183299" name="Picture 3">
            <a:hlinkClick r:id="" action="ppaction://noaction">
              <a:snd r:embed="rId4" name="genial.wav"/>
            </a:hlinkClick>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81588" y="2078038"/>
            <a:ext cx="3594100" cy="2906712"/>
          </a:xfrm>
          <a:prstGeom prst="rect">
            <a:avLst/>
          </a:prstGeom>
          <a:noFill/>
          <a:extLst>
            <a:ext uri="{909E8E84-426E-40DD-AFC4-6F175D3DCCD1}">
              <a14:hiddenFill xmlns:a14="http://schemas.microsoft.com/office/drawing/2010/main">
                <a:solidFill>
                  <a:srgbClr val="FFFFFF"/>
                </a:solidFill>
              </a14:hiddenFill>
            </a:ext>
          </a:extLst>
        </p:spPr>
      </p:pic>
      <p:sp>
        <p:nvSpPr>
          <p:cNvPr id="183300" name="Text Box 4"/>
          <p:cNvSpPr txBox="1">
            <a:spLocks noChangeArrowheads="1"/>
          </p:cNvSpPr>
          <p:nvPr/>
        </p:nvSpPr>
        <p:spPr bwMode="auto">
          <a:xfrm>
            <a:off x="1547813" y="5402263"/>
            <a:ext cx="7207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b="1"/>
              <a:t>E</a:t>
            </a:r>
          </a:p>
        </p:txBody>
      </p:sp>
      <p:sp>
        <p:nvSpPr>
          <p:cNvPr id="183301" name="Text Box 5"/>
          <p:cNvSpPr txBox="1">
            <a:spLocks noChangeArrowheads="1"/>
          </p:cNvSpPr>
          <p:nvPr/>
        </p:nvSpPr>
        <p:spPr bwMode="auto">
          <a:xfrm>
            <a:off x="6443663" y="5391150"/>
            <a:ext cx="7207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b="1"/>
              <a:t>I</a:t>
            </a:r>
          </a:p>
        </p:txBody>
      </p:sp>
      <p:pic>
        <p:nvPicPr>
          <p:cNvPr id="183302" name="Picture 6">
            <a:hlinkClick r:id="" action="ppaction://noaction">
              <a:snd r:embed="rId6" name="malasuerte.wav"/>
            </a:hlinkClick>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850" y="1981200"/>
            <a:ext cx="4032250" cy="291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4318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ext Box 2">
            <a:hlinkClick r:id="" action="ppaction://noaction">
              <a:snd r:embed="rId3" name="pez.wav"/>
            </a:hlinkClick>
          </p:cNvPr>
          <p:cNvSpPr txBox="1">
            <a:spLocks noChangeArrowheads="1"/>
          </p:cNvSpPr>
          <p:nvPr/>
        </p:nvSpPr>
        <p:spPr bwMode="auto">
          <a:xfrm>
            <a:off x="250825" y="260350"/>
            <a:ext cx="87137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3200">
                <a:cs typeface="Arial" pitchFamily="34" charset="0"/>
              </a:rPr>
              <a:t>¿Cuál de los animales es el pez? ¿I o A? </a:t>
            </a:r>
          </a:p>
        </p:txBody>
      </p:sp>
      <p:sp>
        <p:nvSpPr>
          <p:cNvPr id="185347" name="Text Box 3"/>
          <p:cNvSpPr txBox="1">
            <a:spLocks noChangeArrowheads="1"/>
          </p:cNvSpPr>
          <p:nvPr/>
        </p:nvSpPr>
        <p:spPr bwMode="auto">
          <a:xfrm>
            <a:off x="1547813" y="5402263"/>
            <a:ext cx="7207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b="1"/>
              <a:t>I</a:t>
            </a:r>
          </a:p>
        </p:txBody>
      </p:sp>
      <p:sp>
        <p:nvSpPr>
          <p:cNvPr id="185348" name="Text Box 4"/>
          <p:cNvSpPr txBox="1">
            <a:spLocks noChangeArrowheads="1"/>
          </p:cNvSpPr>
          <p:nvPr/>
        </p:nvSpPr>
        <p:spPr bwMode="auto">
          <a:xfrm>
            <a:off x="6443663" y="5391150"/>
            <a:ext cx="7207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b="1"/>
              <a:t>A</a:t>
            </a:r>
          </a:p>
        </p:txBody>
      </p:sp>
      <p:pic>
        <p:nvPicPr>
          <p:cNvPr id="185349" name="Picture 5">
            <a:hlinkClick r:id="" action="ppaction://noaction">
              <a:snd r:embed="rId4" name="estupendo.wav"/>
            </a:hlinkClick>
          </p:cNvPr>
          <p:cNvPicPr>
            <a:picLocks noChangeAspect="1" noChangeArrowheads="1"/>
          </p:cNvPicPr>
          <p:nvPr/>
        </p:nvPicPr>
        <p:blipFill>
          <a:blip r:embed="rId5">
            <a:clrChange>
              <a:clrFrom>
                <a:srgbClr val="FEFEFC"/>
              </a:clrFrom>
              <a:clrTo>
                <a:srgbClr val="FEFEFC">
                  <a:alpha val="0"/>
                </a:srgbClr>
              </a:clrTo>
            </a:clrChange>
            <a:extLst>
              <a:ext uri="{28A0092B-C50C-407E-A947-70E740481C1C}">
                <a14:useLocalDpi xmlns:a14="http://schemas.microsoft.com/office/drawing/2010/main" val="0"/>
              </a:ext>
            </a:extLst>
          </a:blip>
          <a:srcRect/>
          <a:stretch>
            <a:fillRect/>
          </a:stretch>
        </p:blipFill>
        <p:spPr bwMode="auto">
          <a:xfrm>
            <a:off x="539750" y="2586038"/>
            <a:ext cx="3816350" cy="2246312"/>
          </a:xfrm>
          <a:prstGeom prst="rect">
            <a:avLst/>
          </a:prstGeom>
          <a:noFill/>
          <a:extLst>
            <a:ext uri="{909E8E84-426E-40DD-AFC4-6F175D3DCCD1}">
              <a14:hiddenFill xmlns:a14="http://schemas.microsoft.com/office/drawing/2010/main">
                <a:solidFill>
                  <a:srgbClr val="FFFFFF"/>
                </a:solidFill>
              </a14:hiddenFill>
            </a:ext>
          </a:extLst>
        </p:spPr>
      </p:pic>
      <p:pic>
        <p:nvPicPr>
          <p:cNvPr id="185350" name="Picture 6">
            <a:hlinkClick r:id="" action="ppaction://noaction">
              <a:snd r:embed="rId6" name="malasuerte.wav"/>
            </a:hlinkClick>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9700" y="1630363"/>
            <a:ext cx="3455988" cy="314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9548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hlinkClick r:id="" action="ppaction://noaction">
              <a:snd r:embed="rId3" name="gato.wav"/>
            </a:hlinkClick>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8313" y="3092450"/>
            <a:ext cx="2232025" cy="177641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a:hlinkClick r:id="" action="ppaction://noaction">
              <a:snd r:embed="rId5" name="perro.wav"/>
            </a:hlinkClick>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2500" y="5065713"/>
            <a:ext cx="2160588" cy="174783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hlinkClick r:id="" action="ppaction://noaction">
              <a:snd r:embed="rId7" name="pez.wav"/>
            </a:hlinkClick>
          </p:cNvPr>
          <p:cNvPicPr>
            <a:picLocks noChangeAspect="1" noChangeArrowheads="1"/>
          </p:cNvPicPr>
          <p:nvPr/>
        </p:nvPicPr>
        <p:blipFill>
          <a:blip r:embed="rId8">
            <a:clrChange>
              <a:clrFrom>
                <a:srgbClr val="FEFEFC"/>
              </a:clrFrom>
              <a:clrTo>
                <a:srgbClr val="FEFEFC">
                  <a:alpha val="0"/>
                </a:srgbClr>
              </a:clrTo>
            </a:clrChange>
            <a:extLst>
              <a:ext uri="{28A0092B-C50C-407E-A947-70E740481C1C}">
                <a14:useLocalDpi xmlns:a14="http://schemas.microsoft.com/office/drawing/2010/main" val="0"/>
              </a:ext>
            </a:extLst>
          </a:blip>
          <a:srcRect/>
          <a:stretch>
            <a:fillRect/>
          </a:stretch>
        </p:blipFill>
        <p:spPr bwMode="auto">
          <a:xfrm>
            <a:off x="3419475" y="1520825"/>
            <a:ext cx="2239963" cy="1319213"/>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a:hlinkClick r:id="" action="ppaction://noaction">
              <a:snd r:embed="rId9" name="oso.wav"/>
            </a:hlinkClick>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8038" y="3097213"/>
            <a:ext cx="2384425" cy="17240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hlinkClick r:id="" action="ppaction://noaction">
              <a:snd r:embed="rId11" name="pajaro.wav"/>
            </a:hlinkClick>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0788" y="4941888"/>
            <a:ext cx="2232025" cy="1778000"/>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a:hlinkClick r:id="" action="ppaction://noaction">
              <a:snd r:embed="rId13" name="pato.wav"/>
            </a:hlinkClick>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213" y="1255713"/>
            <a:ext cx="1798637" cy="163671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hlinkClick r:id="" action="ppaction://noaction">
              <a:snd r:embed="rId15" name="caballo.wav"/>
            </a:hlinkClick>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1863" y="1196975"/>
            <a:ext cx="2728912" cy="1739900"/>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a:hlinkClick r:id="" action="ppaction://noaction">
              <a:snd r:embed="rId17" name="rana.wav"/>
            </a:hlinkClick>
          </p:cNvPr>
          <p:cNvPicPr>
            <a:picLocks noChangeAspect="1" noChangeArrowheads="1"/>
          </p:cNvPicPr>
          <p:nvPr/>
        </p:nvPicPr>
        <p:blipFill>
          <a:blip r:embed="rId18">
            <a:clrChange>
              <a:clrFrom>
                <a:srgbClr val="FFFFFB"/>
              </a:clrFrom>
              <a:clrTo>
                <a:srgbClr val="FFFFFB">
                  <a:alpha val="0"/>
                </a:srgbClr>
              </a:clrTo>
            </a:clrChange>
            <a:extLst>
              <a:ext uri="{28A0092B-C50C-407E-A947-70E740481C1C}">
                <a14:useLocalDpi xmlns:a14="http://schemas.microsoft.com/office/drawing/2010/main" val="0"/>
              </a:ext>
            </a:extLst>
          </a:blip>
          <a:srcRect/>
          <a:stretch>
            <a:fillRect/>
          </a:stretch>
        </p:blipFill>
        <p:spPr bwMode="auto">
          <a:xfrm>
            <a:off x="6430963" y="3200400"/>
            <a:ext cx="2028825" cy="1668463"/>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hlinkClick r:id="" action="ppaction://noaction">
              <a:snd r:embed="rId19" name="oveja.wav"/>
            </a:hlinkClick>
          </p:cNvPr>
          <p:cNvPicPr>
            <a:picLocks noChangeAspect="1" noChangeArrowheads="1"/>
          </p:cNvPicPr>
          <p:nvPr/>
        </p:nvPicPr>
        <p:blipFill>
          <a:blip r:embed="rId20">
            <a:clrChange>
              <a:clrFrom>
                <a:srgbClr val="FEFBF6"/>
              </a:clrFrom>
              <a:clrTo>
                <a:srgbClr val="FEFBF6">
                  <a:alpha val="0"/>
                </a:srgbClr>
              </a:clrTo>
            </a:clrChange>
            <a:extLst>
              <a:ext uri="{28A0092B-C50C-407E-A947-70E740481C1C}">
                <a14:useLocalDpi xmlns:a14="http://schemas.microsoft.com/office/drawing/2010/main" val="0"/>
              </a:ext>
            </a:extLst>
          </a:blip>
          <a:srcRect/>
          <a:stretch>
            <a:fillRect/>
          </a:stretch>
        </p:blipFill>
        <p:spPr bwMode="auto">
          <a:xfrm>
            <a:off x="468313" y="5229225"/>
            <a:ext cx="2087562" cy="1479550"/>
          </a:xfrm>
          <a:prstGeom prst="rect">
            <a:avLst/>
          </a:prstGeom>
          <a:noFill/>
          <a:extLst>
            <a:ext uri="{909E8E84-426E-40DD-AFC4-6F175D3DCCD1}">
              <a14:hiddenFill xmlns:a14="http://schemas.microsoft.com/office/drawing/2010/main">
                <a:solidFill>
                  <a:srgbClr val="FFFFFF"/>
                </a:solidFill>
              </a14:hiddenFill>
            </a:ext>
          </a:extLst>
        </p:spPr>
      </p:pic>
      <p:sp>
        <p:nvSpPr>
          <p:cNvPr id="6155" name="Text Box 11">
            <a:hlinkClick r:id="" action="ppaction://noaction">
              <a:snd r:embed="rId21" name="clic.wav"/>
            </a:hlinkClick>
          </p:cNvPr>
          <p:cNvSpPr txBox="1">
            <a:spLocks noChangeArrowheads="1"/>
          </p:cNvSpPr>
          <p:nvPr/>
        </p:nvSpPr>
        <p:spPr bwMode="auto">
          <a:xfrm>
            <a:off x="107950" y="101600"/>
            <a:ext cx="58324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800">
                <a:cs typeface="Arial" pitchFamily="34" charset="0"/>
              </a:rPr>
              <a:t>¡</a:t>
            </a:r>
            <a:r>
              <a:rPr lang="en-GB" sz="2800"/>
              <a:t>Haz clic sobre la imagen correcta!</a:t>
            </a:r>
          </a:p>
        </p:txBody>
      </p:sp>
      <p:sp>
        <p:nvSpPr>
          <p:cNvPr id="6156" name="Text Box 12">
            <a:hlinkClick r:id="" action="ppaction://noaction">
              <a:snd r:embed="rId22" name="1.wav"/>
            </a:hlinkClick>
          </p:cNvPr>
          <p:cNvSpPr txBox="1">
            <a:spLocks noChangeArrowheads="1"/>
          </p:cNvSpPr>
          <p:nvPr/>
        </p:nvSpPr>
        <p:spPr bwMode="auto">
          <a:xfrm>
            <a:off x="5724525" y="115888"/>
            <a:ext cx="32035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800"/>
              <a:t>el pez</a:t>
            </a:r>
          </a:p>
        </p:txBody>
      </p:sp>
      <p:sp>
        <p:nvSpPr>
          <p:cNvPr id="6157" name="Text Box 13">
            <a:hlinkClick r:id="" action="ppaction://noaction">
              <a:snd r:embed="rId23" name="9.wav"/>
            </a:hlinkClick>
          </p:cNvPr>
          <p:cNvSpPr txBox="1">
            <a:spLocks noChangeArrowheads="1"/>
          </p:cNvSpPr>
          <p:nvPr/>
        </p:nvSpPr>
        <p:spPr bwMode="auto">
          <a:xfrm>
            <a:off x="5940425" y="115888"/>
            <a:ext cx="32035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800"/>
              <a:t>la rana</a:t>
            </a:r>
          </a:p>
        </p:txBody>
      </p:sp>
      <p:sp>
        <p:nvSpPr>
          <p:cNvPr id="6158" name="Text Box 14">
            <a:hlinkClick r:id="" action="ppaction://noaction">
              <a:snd r:embed="rId24" name="2.wav"/>
            </a:hlinkClick>
          </p:cNvPr>
          <p:cNvSpPr txBox="1">
            <a:spLocks noChangeArrowheads="1"/>
          </p:cNvSpPr>
          <p:nvPr/>
        </p:nvSpPr>
        <p:spPr bwMode="auto">
          <a:xfrm>
            <a:off x="5867400" y="115888"/>
            <a:ext cx="32035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800"/>
              <a:t>el perro</a:t>
            </a:r>
          </a:p>
        </p:txBody>
      </p:sp>
      <p:sp>
        <p:nvSpPr>
          <p:cNvPr id="6159" name="Text Box 15">
            <a:hlinkClick r:id="" action="ppaction://noaction">
              <a:snd r:embed="rId25" name="3.wav"/>
            </a:hlinkClick>
          </p:cNvPr>
          <p:cNvSpPr txBox="1">
            <a:spLocks noChangeArrowheads="1"/>
          </p:cNvSpPr>
          <p:nvPr/>
        </p:nvSpPr>
        <p:spPr bwMode="auto">
          <a:xfrm>
            <a:off x="5795963" y="115888"/>
            <a:ext cx="32035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800"/>
              <a:t>el gato</a:t>
            </a:r>
          </a:p>
        </p:txBody>
      </p:sp>
      <p:sp>
        <p:nvSpPr>
          <p:cNvPr id="6160" name="Text Box 16">
            <a:hlinkClick r:id="" action="ppaction://noaction">
              <a:snd r:embed="rId26" name="4.wav"/>
            </a:hlinkClick>
          </p:cNvPr>
          <p:cNvSpPr txBox="1">
            <a:spLocks noChangeArrowheads="1"/>
          </p:cNvSpPr>
          <p:nvPr/>
        </p:nvSpPr>
        <p:spPr bwMode="auto">
          <a:xfrm>
            <a:off x="5724525" y="115888"/>
            <a:ext cx="32035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800"/>
              <a:t>el oso</a:t>
            </a:r>
          </a:p>
        </p:txBody>
      </p:sp>
      <p:sp>
        <p:nvSpPr>
          <p:cNvPr id="6161" name="Text Box 17">
            <a:hlinkClick r:id="" action="ppaction://noaction">
              <a:snd r:embed="rId27" name="8.wav"/>
            </a:hlinkClick>
          </p:cNvPr>
          <p:cNvSpPr txBox="1">
            <a:spLocks noChangeArrowheads="1"/>
          </p:cNvSpPr>
          <p:nvPr/>
        </p:nvSpPr>
        <p:spPr bwMode="auto">
          <a:xfrm>
            <a:off x="5976938" y="115888"/>
            <a:ext cx="32035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800"/>
              <a:t>el caballo</a:t>
            </a:r>
          </a:p>
        </p:txBody>
      </p:sp>
      <p:sp>
        <p:nvSpPr>
          <p:cNvPr id="6162" name="Text Box 18">
            <a:hlinkClick r:id="" action="ppaction://noaction">
              <a:snd r:embed="rId28" name="5.wav"/>
            </a:hlinkClick>
          </p:cNvPr>
          <p:cNvSpPr txBox="1">
            <a:spLocks noChangeArrowheads="1"/>
          </p:cNvSpPr>
          <p:nvPr/>
        </p:nvSpPr>
        <p:spPr bwMode="auto">
          <a:xfrm>
            <a:off x="5795963" y="115888"/>
            <a:ext cx="32035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800"/>
              <a:t>el pato</a:t>
            </a:r>
          </a:p>
        </p:txBody>
      </p:sp>
      <p:sp>
        <p:nvSpPr>
          <p:cNvPr id="6163" name="Text Box 19">
            <a:hlinkClick r:id="" action="ppaction://noaction">
              <a:snd r:embed="rId29" name="6.wav"/>
            </a:hlinkClick>
          </p:cNvPr>
          <p:cNvSpPr txBox="1">
            <a:spLocks noChangeArrowheads="1"/>
          </p:cNvSpPr>
          <p:nvPr/>
        </p:nvSpPr>
        <p:spPr bwMode="auto">
          <a:xfrm>
            <a:off x="5867400" y="115888"/>
            <a:ext cx="32035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800"/>
              <a:t>la oveja</a:t>
            </a:r>
          </a:p>
        </p:txBody>
      </p:sp>
      <p:sp>
        <p:nvSpPr>
          <p:cNvPr id="6164" name="Text Box 20">
            <a:hlinkClick r:id="" action="ppaction://noaction">
              <a:snd r:embed="rId30" name="7.wav"/>
            </a:hlinkClick>
          </p:cNvPr>
          <p:cNvSpPr txBox="1">
            <a:spLocks noChangeArrowheads="1"/>
          </p:cNvSpPr>
          <p:nvPr/>
        </p:nvSpPr>
        <p:spPr bwMode="auto">
          <a:xfrm>
            <a:off x="5940425" y="115888"/>
            <a:ext cx="32035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800"/>
              <a:t>el p</a:t>
            </a:r>
            <a:r>
              <a:rPr lang="en-GB" sz="2800">
                <a:cs typeface="Arial" pitchFamily="34" charset="0"/>
              </a:rPr>
              <a:t>ájaro</a:t>
            </a:r>
          </a:p>
        </p:txBody>
      </p:sp>
    </p:spTree>
    <p:extLst>
      <p:ext uri="{BB962C8B-B14F-4D97-AF65-F5344CB8AC3E}">
        <p14:creationId xmlns:p14="http://schemas.microsoft.com/office/powerpoint/2010/main" val="2011749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156"/>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5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157"/>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5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6158"/>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5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6159"/>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6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6160"/>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6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6161"/>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162"/>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6162"/>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163"/>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6163"/>
                                        </p:tgtEl>
                                        <p:attrNameLst>
                                          <p:attrName>style.visibility</p:attrName>
                                        </p:attrNameLst>
                                      </p:cBhvr>
                                      <p:to>
                                        <p:strVal val="hidden"/>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164"/>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61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6" grpId="0"/>
      <p:bldP spid="6156" grpId="1"/>
      <p:bldP spid="6157" grpId="0"/>
      <p:bldP spid="6157" grpId="1"/>
      <p:bldP spid="6158" grpId="0"/>
      <p:bldP spid="6158" grpId="1"/>
      <p:bldP spid="6159" grpId="0"/>
      <p:bldP spid="6159" grpId="1"/>
      <p:bldP spid="6160" grpId="0"/>
      <p:bldP spid="6160" grpId="1"/>
      <p:bldP spid="6161" grpId="0"/>
      <p:bldP spid="6161" grpId="1"/>
      <p:bldP spid="6162" grpId="0"/>
      <p:bldP spid="6162" grpId="1"/>
      <p:bldP spid="6163" grpId="0"/>
      <p:bldP spid="6163" grpId="1"/>
      <p:bldP spid="6164" grpId="0"/>
      <p:bldP spid="616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56325" y="6858000"/>
            <a:ext cx="2987675" cy="2378075"/>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505075"/>
            <a:ext cx="3097213" cy="250507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p:cNvPicPr>
            <a:picLocks noChangeAspect="1" noChangeArrowheads="1"/>
          </p:cNvPicPr>
          <p:nvPr/>
        </p:nvPicPr>
        <p:blipFill>
          <a:blip r:embed="rId5">
            <a:clrChange>
              <a:clrFrom>
                <a:srgbClr val="FEFEFC"/>
              </a:clrFrom>
              <a:clrTo>
                <a:srgbClr val="FEFEFC">
                  <a:alpha val="0"/>
                </a:srgbClr>
              </a:clrTo>
            </a:clrChange>
            <a:extLst>
              <a:ext uri="{28A0092B-C50C-407E-A947-70E740481C1C}">
                <a14:useLocalDpi xmlns:a14="http://schemas.microsoft.com/office/drawing/2010/main" val="0"/>
              </a:ext>
            </a:extLst>
          </a:blip>
          <a:srcRect/>
          <a:stretch>
            <a:fillRect/>
          </a:stretch>
        </p:blipFill>
        <p:spPr bwMode="auto">
          <a:xfrm>
            <a:off x="9188450" y="5167313"/>
            <a:ext cx="2871788" cy="1690687"/>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65525" y="2492375"/>
            <a:ext cx="3424237" cy="24765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44000" y="0"/>
            <a:ext cx="3022600" cy="2408238"/>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2425" y="2565400"/>
            <a:ext cx="2746375" cy="2500313"/>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4300" y="3860800"/>
            <a:ext cx="3819525" cy="2435225"/>
          </a:xfrm>
          <a:prstGeom prst="rect">
            <a:avLst/>
          </a:prstGeom>
          <a:noFill/>
          <a:extLst>
            <a:ext uri="{909E8E84-426E-40DD-AFC4-6F175D3DCCD1}">
              <a14:hiddenFill xmlns:a14="http://schemas.microsoft.com/office/drawing/2010/main">
                <a:solidFill>
                  <a:srgbClr val="FFFFFF"/>
                </a:solidFill>
              </a14:hiddenFill>
            </a:ext>
          </a:extLst>
        </p:spPr>
      </p:pic>
      <p:pic>
        <p:nvPicPr>
          <p:cNvPr id="11273" name="Picture 9"/>
          <p:cNvPicPr>
            <a:picLocks noChangeAspect="1" noChangeArrowheads="1"/>
          </p:cNvPicPr>
          <p:nvPr/>
        </p:nvPicPr>
        <p:blipFill>
          <a:blip r:embed="rId10">
            <a:clrChange>
              <a:clrFrom>
                <a:srgbClr val="FFFFFB"/>
              </a:clrFrom>
              <a:clrTo>
                <a:srgbClr val="FFFFFB">
                  <a:alpha val="0"/>
                </a:srgbClr>
              </a:clrTo>
            </a:clrChange>
            <a:extLst>
              <a:ext uri="{28A0092B-C50C-407E-A947-70E740481C1C}">
                <a14:useLocalDpi xmlns:a14="http://schemas.microsoft.com/office/drawing/2010/main" val="0"/>
              </a:ext>
            </a:extLst>
          </a:blip>
          <a:srcRect/>
          <a:stretch>
            <a:fillRect/>
          </a:stretch>
        </p:blipFill>
        <p:spPr bwMode="auto">
          <a:xfrm>
            <a:off x="0" y="6908800"/>
            <a:ext cx="2598738" cy="2136775"/>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p:cNvPicPr>
            <a:picLocks noChangeAspect="1" noChangeArrowheads="1"/>
          </p:cNvPicPr>
          <p:nvPr/>
        </p:nvPicPr>
        <p:blipFill>
          <a:blip r:embed="rId11">
            <a:clrChange>
              <a:clrFrom>
                <a:srgbClr val="FEFBF6"/>
              </a:clrFrom>
              <a:clrTo>
                <a:srgbClr val="FEFBF6">
                  <a:alpha val="0"/>
                </a:srgbClr>
              </a:clrTo>
            </a:clrChange>
            <a:extLst>
              <a:ext uri="{28A0092B-C50C-407E-A947-70E740481C1C}">
                <a14:useLocalDpi xmlns:a14="http://schemas.microsoft.com/office/drawing/2010/main" val="0"/>
              </a:ext>
            </a:extLst>
          </a:blip>
          <a:srcRect/>
          <a:stretch>
            <a:fillRect/>
          </a:stretch>
        </p:blipFill>
        <p:spPr bwMode="auto">
          <a:xfrm>
            <a:off x="-2557463" y="404813"/>
            <a:ext cx="2492375" cy="1765300"/>
          </a:xfrm>
          <a:prstGeom prst="rect">
            <a:avLst/>
          </a:prstGeom>
          <a:noFill/>
          <a:extLst>
            <a:ext uri="{909E8E84-426E-40DD-AFC4-6F175D3DCCD1}">
              <a14:hiddenFill xmlns:a14="http://schemas.microsoft.com/office/drawing/2010/main">
                <a:solidFill>
                  <a:srgbClr val="FFFFFF"/>
                </a:solidFill>
              </a14:hiddenFill>
            </a:ext>
          </a:extLst>
        </p:spPr>
      </p:pic>
      <p:sp>
        <p:nvSpPr>
          <p:cNvPr id="11275" name="Text Box 11">
            <a:hlinkClick r:id="" action="ppaction://noaction">
              <a:snd r:embed="rId12" name="qv.wav"/>
            </a:hlinkClick>
          </p:cNvPr>
          <p:cNvSpPr txBox="1">
            <a:spLocks noChangeArrowheads="1"/>
          </p:cNvSpPr>
          <p:nvPr/>
        </p:nvSpPr>
        <p:spPr bwMode="auto">
          <a:xfrm>
            <a:off x="2139950" y="1844675"/>
            <a:ext cx="48085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6000">
                <a:cs typeface="Arial" pitchFamily="34" charset="0"/>
              </a:rPr>
              <a:t>¿Qué ves?</a:t>
            </a:r>
          </a:p>
        </p:txBody>
      </p:sp>
      <p:sp>
        <p:nvSpPr>
          <p:cNvPr id="11276" name="Text Box 12">
            <a:hlinkClick r:id="" action="ppaction://noaction">
              <a:snd r:embed="rId13" name="veo.wav"/>
            </a:hlinkClick>
          </p:cNvPr>
          <p:cNvSpPr txBox="1">
            <a:spLocks noChangeArrowheads="1"/>
          </p:cNvSpPr>
          <p:nvPr/>
        </p:nvSpPr>
        <p:spPr bwMode="auto">
          <a:xfrm>
            <a:off x="2700338" y="3860800"/>
            <a:ext cx="367188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6000"/>
              <a:t>Veo …</a:t>
            </a:r>
          </a:p>
        </p:txBody>
      </p:sp>
    </p:spTree>
    <p:extLst>
      <p:ext uri="{BB962C8B-B14F-4D97-AF65-F5344CB8AC3E}">
        <p14:creationId xmlns:p14="http://schemas.microsoft.com/office/powerpoint/2010/main" val="4145830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5.55556E-7 -2.96296E-6 C -0.07639 0.01273 -0.15261 0.0257 -0.20313 -2.96296E-6 C -0.25365 -0.02569 -0.2599 -0.1243 -0.30313 -0.15416 C -0.34636 -0.18402 -0.41303 -0.14097 -0.4625 -0.17916 C -0.51198 -0.21736 -0.55261 -0.34722 -0.6 -0.38333 C -0.6474 -0.41944 -0.70782 -0.3618 -0.74688 -0.39583 C -0.78594 -0.42986 -0.8 -0.55139 -0.83438 -0.5875 C -0.86875 -0.62361 -0.92292 -0.57152 -0.95313 -0.6125 C -0.98334 -0.65347 -0.95573 -0.76389 -1.01563 -0.83333 C -1.07535 -0.90277 -1.26303 -0.99652 -1.31251 -1.02916 " pathEditMode="relative" ptsTypes="aaaaaaaaaA">
                                      <p:cBhvr>
                                        <p:cTn id="10" dur="2000" fill="hold"/>
                                        <p:tgtEl>
                                          <p:spTgt spid="11268"/>
                                        </p:tgtEl>
                                        <p:attrNameLst>
                                          <p:attrName>ppt_x</p:attrName>
                                          <p:attrName>ppt_y</p:attrName>
                                        </p:attrNameLst>
                                      </p:cBhvr>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accel="50000" decel="50000" fill="hold" nodeType="clickEffect">
                                  <p:stCondLst>
                                    <p:cond delay="0"/>
                                  </p:stCondLst>
                                  <p:childTnLst>
                                    <p:animMotion origin="layout" path="M -9.16667E-6 -3.7037E-7 C 0.03593 0.00255 0.06336 0.00371 0.09687 0.0125 C 0.11406 0.02801 0.13281 0.03889 0.15 0.0544 C 0.15312 0.06134 0.15538 0.06898 0.15937 0.07523 C 0.1618 0.07894 0.16597 0.08033 0.16875 0.08357 C 0.17517 0.09074 0.19149 0.11505 0.1967 0.125 C 0.20243 0.13565 0.2092 0.16227 0.21545 0.17107 C 0.21788 0.17408 0.22187 0.17361 0.225 0.17523 C 0.22968 0.19375 0.23715 0.19445 0.24062 0.2125 C 0.24184 0.21968 0.23958 0.22917 0.24375 0.23357 C 0.25052 0.24051 0.26875 0.2419 0.26875 0.2419 C 0.3019 0.27107 0.33211 0.28403 0.37187 0.2919 C 0.43159 0.28704 0.41024 0.28912 0.4467 0.2794 C 0.45243 0.27778 0.46822 0.27616 0.475 0.27107 C 0.49479 0.25648 0.50329 0.2375 0.51875 0.21667 C 0.52187 0.18611 0.51927 0.1831 0.5375 0.1669 C 0.55538 0.13102 0.53142 0.17315 0.55312 0.15023 C 0.55607 0.14676 0.55642 0.14097 0.5592 0.13773 C 0.5618 0.13472 0.56579 0.13542 0.56875 0.13357 C 0.57204 0.13125 0.575 0.12801 0.57812 0.125 C 0.58246 0.11621 0.58923 0.10926 0.59375 0.1 C 0.59548 0.09653 0.59461 0.09121 0.5967 0.08773 C 0.60225 0.07871 0.61128 0.07778 0.61857 0.07523 C 0.6276 0.06736 0.64027 0.05857 0.64687 0.04607 C 0.6592 0.02292 0.646 0.03472 0.66232 0.0125 C 0.67395 -0.00254 0.69097 -0.01389 0.70625 -0.0206 C 0.7092 -0.02477 0.7118 -0.03009 0.71562 -0.0331 C 0.71927 -0.03588 0.72413 -0.03518 0.72812 -0.03727 C 0.73246 -0.03935 0.73628 -0.04352 0.74062 -0.0456 C 0.7467 -0.04884 0.75937 -0.05393 0.75937 -0.05393 C 0.76822 -0.07199 0.77378 -0.07407 0.78732 -0.08333 C 0.79079 -0.08541 0.79322 -0.09051 0.79687 -0.09166 C 0.80694 -0.09467 0.8177 -0.09421 0.82812 -0.09583 C 0.84444 -0.10092 0.86197 -0.09791 0.87812 -0.10393 C 0.88854 -0.1081 0.896 -0.12014 0.90607 -0.12477 C 0.9052 -0.15254 0.90486 -0.18032 0.90312 -0.2081 C 0.90208 -0.22338 0.89756 -0.22106 0.89062 -0.2331 C 0.87812 -0.25463 0.87951 -0.25185 0.875 -0.27083 C 0.87534 -0.27407 0.87829 -0.30856 0.88125 -0.31666 C 0.88437 -0.32569 0.89357 -0.34143 0.89357 -0.34143 C 0.89826 -0.36574 0.90208 -0.36805 0.91545 -0.38333 C 0.91909 -0.3868 0.92118 -0.39259 0.925 -0.3956 C 0.94184 -0.40972 0.96597 -0.40972 0.98437 -0.4125 C 1.02413 -0.43889 1.07899 -0.4375 1.12187 -0.44143 C 1.21909 -0.47847 1.30503 -0.47222 1.4092 -0.47477 C 1.4243 -0.48472 1.43645 -0.48773 1.45312 -0.49166 C 1.45729 -0.49444 1.46111 -0.49791 1.46562 -0.49977 C 1.4717 -0.50231 1.47847 -0.50069 1.48437 -0.50393 C 1.49131 -0.50787 1.496 -0.51736 1.50312 -0.52083 C 1.50625 -0.52222 1.50937 -0.52361 1.5125 -0.52477 C 1.51666 -0.53032 1.52048 -0.53634 1.525 -0.54143 C 1.52777 -0.54467 1.53437 -0.54977 1.53437 -0.54977 " pathEditMode="relative" ptsTypes="fffffffffffffffffffffffffffffffffffffffffffffffffffA">
                                      <p:cBhvr>
                                        <p:cTn id="14" dur="3000" fill="hold"/>
                                        <p:tgtEl>
                                          <p:spTgt spid="11269"/>
                                        </p:tgtEl>
                                        <p:attrNameLst>
                                          <p:attrName>ppt_x</p:attrName>
                                          <p:attrName>ppt_y</p:attrName>
                                        </p:attrNameLst>
                                      </p:cBhvr>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path" presetSubtype="0" accel="50000" decel="50000" fill="hold" nodeType="clickEffect">
                                  <p:stCondLst>
                                    <p:cond delay="0"/>
                                  </p:stCondLst>
                                  <p:childTnLst>
                                    <p:animMotion origin="layout" path="M -2.5E-6 3.7037E-7 C 0.10382 0.05278 0.20781 0.10556 0.28125 0.12084 C 0.35469 0.13611 0.39063 0.09098 0.44063 0.09167 C 0.49063 0.09236 0.53385 0.13125 0.58125 0.125 C 0.62865 0.11875 0.66458 0.05695 0.725 0.05417 C 0.78542 0.05139 0.87865 0.11389 0.94375 0.10834 C 1.00885 0.10278 1.00104 0.01736 1.11563 0.02084 C 1.23021 0.02431 1.54635 0.11042 1.63125 0.12917 " pathEditMode="relative" ptsTypes="aaaaaaaA">
                                      <p:cBhvr>
                                        <p:cTn id="18" dur="2000" fill="hold"/>
                                        <p:tgtEl>
                                          <p:spTgt spid="11272"/>
                                        </p:tgtEl>
                                        <p:attrNameLst>
                                          <p:attrName>ppt_x</p:attrName>
                                          <p:attrName>ppt_y</p:attrName>
                                        </p:attrNameLst>
                                      </p:cBhvr>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path" presetSubtype="0" accel="50000" decel="50000" fill="hold" nodeType="clickEffect">
                                  <p:stCondLst>
                                    <p:cond delay="0"/>
                                  </p:stCondLst>
                                  <p:childTnLst>
                                    <p:animMotion origin="layout" path="M 2.77778E-6 6.2963E-6 C -0.16511 -0.04513 -0.33021 -0.09027 -0.43438 -0.07499 C -0.53872 -0.05972 -0.55435 0.0632 -0.625 0.09167 C -0.69584 0.12015 -0.7981 0.01528 -0.85938 0.09584 C -0.92101 0.1764 -0.87032 0.4014 -0.99375 0.57501 C -1.11719 0.74862 -1.49896 1.04376 -1.60001 1.13751 " pathEditMode="relative" ptsTypes="aaaaaA">
                                      <p:cBhvr>
                                        <p:cTn id="22" dur="2000" fill="hold"/>
                                        <p:tgtEl>
                                          <p:spTgt spid="11270"/>
                                        </p:tgtEl>
                                        <p:attrNameLst>
                                          <p:attrName>ppt_x</p:attrName>
                                          <p:attrName>ppt_y</p:attrName>
                                        </p:attrNameLst>
                                      </p:cBhvr>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62" presetClass="path" presetSubtype="0" accel="50000" decel="50000" fill="hold" nodeType="clickEffect">
                                  <p:stCondLst>
                                    <p:cond delay="0"/>
                                  </p:stCondLst>
                                  <p:childTnLst>
                                    <p:animMotion origin="layout" path="M -8.33333E-7 -1.11111E-6 L 0.13611 -1.11111E-6 L 0.13611 0.20533 L 0.27222 0.20533 L 0.27222 0.41088 L 0.40833 0.41088 L 0.40833 0.61644 L 0.54445 0.61644 L 0.54445 0.82199 L 0.68056 0.82199 L 0.68056 1.02755 L 0.81667 1.02755 L 0.81667 1.2331 L 0.95278 1.2331 L 0.95278 1.43866 " pathEditMode="relative" rAng="0" ptsTypes="FFFFFFFFFFFFFFF">
                                      <p:cBhvr>
                                        <p:cTn id="26" dur="3000" fill="hold"/>
                                        <p:tgtEl>
                                          <p:spTgt spid="11267"/>
                                        </p:tgtEl>
                                        <p:attrNameLst>
                                          <p:attrName>ppt_x</p:attrName>
                                          <p:attrName>ppt_y</p:attrName>
                                        </p:attrNameLst>
                                      </p:cBhvr>
                                      <p:rCtr x="47639" y="71921"/>
                                    </p:animMotion>
                                  </p:childTnLst>
                                </p:cTn>
                              </p:par>
                            </p:childTnLst>
                          </p:cTn>
                        </p:par>
                      </p:childTnLst>
                    </p:cTn>
                  </p:par>
                  <p:par>
                    <p:cTn id="27" fill="hold" nodeType="clickPar">
                      <p:stCondLst>
                        <p:cond delay="indefinite"/>
                      </p:stCondLst>
                      <p:childTnLst>
                        <p:par>
                          <p:cTn id="28" fill="hold" nodeType="withGroup">
                            <p:stCondLst>
                              <p:cond delay="0"/>
                            </p:stCondLst>
                            <p:childTnLst>
                              <p:par>
                                <p:cTn id="29" presetID="0" presetClass="path" presetSubtype="0" accel="50000" decel="50000" fill="hold" nodeType="clickEffect">
                                  <p:stCondLst>
                                    <p:cond delay="0"/>
                                  </p:stCondLst>
                                  <p:childTnLst>
                                    <p:animMotion origin="layout" path="M 2.5E-6 3.33333E-6 C -0.09011 -0.15556 -0.18021 -0.31111 -0.27813 -0.37917 C -0.37605 -0.44723 -0.49375 -0.43889 -0.5875 -0.40834 C -0.68125 -0.37778 -0.80573 -0.28334 -0.84063 -0.19584 C -0.87553 -0.10834 -0.7849 0.0493 -0.79688 0.11666 C -0.80886 0.18402 -0.79532 0.2368 -0.9125 0.20833 C -1.02969 0.17986 -1.40209 -0.01042 -1.50001 -0.05417 " pathEditMode="relative" ptsTypes="aaaaaaA">
                                      <p:cBhvr>
                                        <p:cTn id="30" dur="3000" fill="hold"/>
                                        <p:tgtEl>
                                          <p:spTgt spid="11271"/>
                                        </p:tgtEl>
                                        <p:attrNameLst>
                                          <p:attrName>ppt_x</p:attrName>
                                          <p:attrName>ppt_y</p:attrName>
                                        </p:attrNameLst>
                                      </p:cBhvr>
                                    </p:animMotion>
                                  </p:childTnLst>
                                </p:cTn>
                              </p:par>
                            </p:childTnLst>
                          </p:cTn>
                        </p:par>
                      </p:childTnLst>
                    </p:cTn>
                  </p:par>
                  <p:par>
                    <p:cTn id="31" fill="hold" nodeType="clickPar">
                      <p:stCondLst>
                        <p:cond delay="indefinite"/>
                      </p:stCondLst>
                      <p:childTnLst>
                        <p:par>
                          <p:cTn id="32" fill="hold" nodeType="withGroup">
                            <p:stCondLst>
                              <p:cond delay="0"/>
                            </p:stCondLst>
                            <p:childTnLst>
                              <p:par>
                                <p:cTn id="33" presetID="45" presetClass="path" presetSubtype="0" accel="50000" decel="50000" fill="hold" nodeType="clickEffect">
                                  <p:stCondLst>
                                    <p:cond delay="0"/>
                                  </p:stCondLst>
                                  <p:childTnLst>
                                    <p:animMotion origin="layout" path="M 0.0184 0.38171 L 0.13923 0.38171 C 0.19583 0.38171 0.25989 0.33218 0.31649 0.32546 C 0.3585 0.32546 0.43854 0.3713 0.4743 0.3713 C 0.52239 0.3713 0.5717 0.35718 0.66406 0.35718 L 0.72812 -0.18773 L 0.79965 0.46968 L 0.88593 0.38171 L 0.95486 0.35718 L 1.12621 0.37801 C 1.20382 0.36759 1.26788 0.32176 1.34566 0.30417 C 1.37396 0.30116 1.43802 0.29746 1.48125 0.30417 C 1.52309 0.31158 1.55885 0.36019 1.57239 0.36389 C 1.59462 0.37801 1.64392 0.36389 1.67222 0.3713 L 1.71528 0.38171 L 1.79305 0.38171 " pathEditMode="relative" rAng="0" ptsTypes="FfffFFFFFffffFFF">
                                      <p:cBhvr>
                                        <p:cTn id="34" dur="2000" fill="hold"/>
                                        <p:tgtEl>
                                          <p:spTgt spid="11274"/>
                                        </p:tgtEl>
                                        <p:attrNameLst>
                                          <p:attrName>ppt_x</p:attrName>
                                          <p:attrName>ppt_y</p:attrName>
                                        </p:attrNameLst>
                                      </p:cBhvr>
                                      <p:rCtr x="88733" y="-24074"/>
                                    </p:animMotion>
                                  </p:childTnLst>
                                </p:cTn>
                              </p:par>
                            </p:childTnLst>
                          </p:cTn>
                        </p:par>
                      </p:childTnLst>
                    </p:cTn>
                  </p:par>
                  <p:par>
                    <p:cTn id="35" fill="hold" nodeType="clickPar">
                      <p:stCondLst>
                        <p:cond delay="indefinite"/>
                      </p:stCondLst>
                      <p:childTnLst>
                        <p:par>
                          <p:cTn id="36" fill="hold" nodeType="withGroup">
                            <p:stCondLst>
                              <p:cond delay="0"/>
                            </p:stCondLst>
                            <p:childTnLst>
                              <p:par>
                                <p:cTn id="37" presetID="0" presetClass="path" presetSubtype="0" accel="50000" decel="50000" fill="hold" nodeType="clickEffect">
                                  <p:stCondLst>
                                    <p:cond delay="0"/>
                                  </p:stCondLst>
                                  <p:childTnLst>
                                    <p:animMotion origin="layout" path="M 8.88889E-6 7.77778E-6 C -0.00711 -0.0287 -0.01475 -0.05624 -0.02499 -0.08333 C -0.03003 -0.11666 -0.04062 -0.14953 -0.04374 -0.18333 C -0.04687 -0.21689 -0.05052 -0.24976 -0.05312 -0.28333 C -0.05121 -0.32638 -0.04895 -0.36272 -0.04374 -0.40416 C -0.03767 -0.453 -0.03906 -0.47847 8.88889E-6 -0.49583 C 0.01459 -0.49444 0.02987 -0.49745 0.04376 -0.49166 C 0.04827 -0.48981 0.04705 -0.47962 0.05001 -0.47499 C 0.05348 -0.46967 0.05886 -0.46735 0.06251 -0.46249 C 0.07084 -0.45138 0.0698 -0.4361 0.07813 -0.42499 C 0.08837 -0.41134 0.10001 -0.40208 0.10626 -0.38333 C 0.10886 -0.37522 0.11094 -0.36689 0.11251 -0.35833 C 0.11355 -0.35277 0.11389 -0.34698 0.11563 -0.34166 C 0.11719 -0.33703 0.12014 -0.33356 0.12188 -0.32916 C 0.12327 -0.32522 0.12362 -0.3206 0.12501 -0.31666 C 0.12674 -0.31226 0.12969 -0.30879 0.13126 -0.30416 C 0.13386 -0.29606 0.13751 -0.27916 0.13751 -0.27916 C 0.13646 -0.2736 0.13837 -0.26435 0.13438 -0.26249 C 0.13073 -0.26087 0.12969 -0.27036 0.12813 -0.27499 C 0.12639 -0.28032 0.12639 -0.28634 0.12501 -0.29166 C 0.11737 -0.32198 0.11251 -0.35254 0.10626 -0.38333 C 0.10452 -0.39189 0.10001 -0.40833 0.10001 -0.40833 C 0.09584 -0.46296 0.0941 -0.4655 0.10001 -0.53333 C 0.10139 -0.54953 0.11025 -0.56897 0.11563 -0.58333 C 0.12466 -0.60717 0.14341 -0.61921 0.15938 -0.63333 C 0.16251 -0.6361 0.16563 -0.63888 0.16876 -0.64166 C 0.17188 -0.64444 0.17813 -0.64999 0.17813 -0.64999 C 0.19428 -0.64629 0.20244 -0.64513 0.21563 -0.63333 C 0.21667 -0.62916 0.21719 -0.62476 0.21876 -0.62083 C 0.2224 -0.61203 0.23126 -0.59583 0.23126 -0.59583 C 0.2323 -0.59027 0.2323 -0.58402 0.23438 -0.57916 C 0.23664 -0.57407 0.2408 -0.57106 0.24376 -0.56666 C 0.25105 -0.55555 0.25834 -0.54444 0.26563 -0.53333 C 0.27153 -0.5243 0.27587 -0.51365 0.28126 -0.50416 C 0.2823 -0.49999 0.2823 -0.49513 0.28438 -0.49166 C 0.28681 -0.48772 0.29098 -0.48657 0.29376 -0.48333 C 0.31407 -0.45925 0.31667 -0.45439 0.32501 -0.42083 C 0.32622 -0.41597 0.31876 -0.42638 0.31563 -0.42916 C 0.31112 -0.45277 0.30799 -0.47638 0.30313 -0.49999 C 0.30087 -0.5111 0.29688 -0.53333 0.29688 -0.53333 C 0.29792 -0.56666 0.29844 -0.59999 0.30001 -0.63333 C 0.30105 -0.65485 0.30591 -0.67129 0.30938 -0.69166 C 0.31077 -0.70022 0.31233 -0.71597 0.31563 -0.72499 C 0.31737 -0.72939 0.32014 -0.7331 0.32188 -0.73749 C 0.32587 -0.74814 0.32362 -0.75393 0.33126 -0.76249 C 0.33646 -0.76828 0.34653 -0.77198 0.35313 -0.77499 C 0.3816 -0.77198 0.39185 -0.77036 0.41563 -0.76249 C 0.43751 -0.74305 0.43021 -0.75416 0.44063 -0.73333 C 0.44584 -0.70555 0.43976 -0.72407 0.45938 -0.69999 C 0.47153 -0.68518 0.48316 -0.66226 0.49688 -0.64999 C 0.50695 -0.62268 0.49983 -0.63772 0.52188 -0.60833 C 0.52501 -0.60416 0.53126 -0.59583 0.53126 -0.59583 C 0.53646 -0.57453 0.54549 -0.56226 0.55938 -0.54999 C 0.56042 -0.55555 0.56303 -0.56087 0.56233 -0.56666 C 0.56198 -0.57291 0.55782 -0.57754 0.55626 -0.58333 C 0.55278 -0.5956 0.54983 -0.60833 0.54688 -0.62083 C 0.53629 -0.66712 0.529 -0.71435 0.52501 -0.76249 C 0.52605 -0.79305 0.52535 -0.82384 0.52813 -0.85416 C 0.52865 -0.85902 0.53264 -0.86226 0.53421 -0.86666 C 0.53577 -0.8706 0.53542 -0.87569 0.53751 -0.87916 C 0.54063 -0.88448 0.56372 -0.90161 0.56876 -0.90416 C 0.57674 -0.9081 0.59376 -0.91249 0.59376 -0.91249 C 0.6073 -0.9111 0.62119 -0.91226 0.63438 -0.90833 C 0.64844 -0.90416 0.66893 -0.87754 0.68126 -0.86666 C 0.68785 -0.83147 0.67882 -0.86735 0.69376 -0.83749 C 0.69566 -0.83379 0.69497 -0.8287 0.69688 -0.82499 C 0.70504 -0.80856 0.72414 -0.79351 0.73751 -0.78749 C 0.74914 -0.76435 0.76511 -0.75185 0.77188 -0.72499 C 0.77084 -0.72083 0.76997 -0.70833 0.76876 -0.71249 C 0.76563 -0.72291 0.76719 -0.73472 0.76563 -0.74583 C 0.76268 -0.76735 0.7606 -0.77453 0.75626 -0.79166 C 0.75244 -0.86272 0.75139 -0.93333 0.75938 -1.00416 C 0.76164 -1.0236 0.76094 -1.04397 0.76563 -1.06249 C 0.77101 -1.08379 0.78073 -1.10115 0.78751 -1.1206 C 0.79115 -1.13147 0.79393 -1.14282 0.79688 -1.15416 C 0.80018 -1.16666 0.80226 -1.17962 0.80626 -1.19143 C 0.82605 -1.24976 0.85382 -1.30277 0.87813 -1.35833 C 0.88525 -1.37453 0.89723 -1.38564 0.90626 -1.39999 C 0.92969 -1.43703 0.9448 -1.45948 0.97501 -1.48749 C 0.98195 -1.49397 1.01876 -1.51319 1.01876 -1.52083 " pathEditMode="relative" ptsTypes="fffffffffffffffffffffffffffffffffffffffffffffffffffffffffffffffffffffffffffffffA">
                                      <p:cBhvr>
                                        <p:cTn id="38" dur="3000" fill="hold"/>
                                        <p:tgtEl>
                                          <p:spTgt spid="1127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143000" y="214313"/>
            <a:ext cx="2928938" cy="135731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4800" dirty="0" err="1">
                <a:latin typeface="Berlin Sans FB Demi" pitchFamily="34" charset="0"/>
              </a:rPr>
              <a:t>Veo</a:t>
            </a:r>
            <a:r>
              <a:rPr lang="en-GB" sz="4800" dirty="0">
                <a:latin typeface="Berlin Sans FB Demi" pitchFamily="34" charset="0"/>
              </a:rPr>
              <a:t> </a:t>
            </a:r>
            <a:r>
              <a:rPr lang="en-GB" sz="4800" dirty="0" err="1">
                <a:latin typeface="Berlin Sans FB Demi" pitchFamily="34" charset="0"/>
              </a:rPr>
              <a:t>veo</a:t>
            </a:r>
            <a:endParaRPr lang="en-US" sz="4800" dirty="0">
              <a:latin typeface="Berlin Sans FB Demi" pitchFamily="34" charset="0"/>
            </a:endParaRPr>
          </a:p>
        </p:txBody>
      </p:sp>
      <p:pic>
        <p:nvPicPr>
          <p:cNvPr id="2051" name="Picture 2" descr="C:\Documents and Settings\Administrator\Local Settings\Temporary Internet Files\Content.IE5\C0LRABMG\MCj04039970000[1].wmf">
            <a:hlinkClick r:id="" action="ppaction://noaction">
              <a:snd r:embed="rId3" name="veo veo me.wav"/>
            </a:hlinkClick>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313" y="214313"/>
            <a:ext cx="858837"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5143500" y="214313"/>
            <a:ext cx="3429000" cy="1357312"/>
          </a:xfrm>
          <a:prstGeom prst="wedgeRoundRectCallou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4800" dirty="0">
                <a:latin typeface="Berlin Sans FB Demi" pitchFamily="34" charset="0"/>
              </a:rPr>
              <a:t>¿</a:t>
            </a:r>
            <a:r>
              <a:rPr lang="en-GB" sz="4800" dirty="0" err="1">
                <a:latin typeface="Berlin Sans FB Demi" pitchFamily="34" charset="0"/>
              </a:rPr>
              <a:t>Qué</a:t>
            </a:r>
            <a:r>
              <a:rPr lang="en-GB" sz="4800" dirty="0">
                <a:latin typeface="Berlin Sans FB Demi" pitchFamily="34" charset="0"/>
              </a:rPr>
              <a:t> </a:t>
            </a:r>
            <a:r>
              <a:rPr lang="en-GB" sz="4800" dirty="0" err="1">
                <a:latin typeface="Berlin Sans FB Demi" pitchFamily="34" charset="0"/>
              </a:rPr>
              <a:t>ves</a:t>
            </a:r>
            <a:r>
              <a:rPr lang="en-GB" sz="4800" dirty="0">
                <a:latin typeface="Berlin Sans FB Demi" pitchFamily="34" charset="0"/>
              </a:rPr>
              <a:t>?</a:t>
            </a:r>
            <a:endParaRPr lang="en-US" sz="4800" dirty="0">
              <a:latin typeface="Berlin Sans FB Demi" pitchFamily="34" charset="0"/>
            </a:endParaRPr>
          </a:p>
        </p:txBody>
      </p:sp>
      <p:sp>
        <p:nvSpPr>
          <p:cNvPr id="6" name="Rounded Rectangular Callout 5"/>
          <p:cNvSpPr/>
          <p:nvPr/>
        </p:nvSpPr>
        <p:spPr>
          <a:xfrm>
            <a:off x="428625" y="2000250"/>
            <a:ext cx="3500438" cy="135731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4800" dirty="0" err="1">
                <a:latin typeface="Berlin Sans FB Demi" pitchFamily="34" charset="0"/>
              </a:rPr>
              <a:t>Una</a:t>
            </a:r>
            <a:r>
              <a:rPr lang="en-GB" sz="4800" dirty="0">
                <a:latin typeface="Berlin Sans FB Demi" pitchFamily="34" charset="0"/>
              </a:rPr>
              <a:t> </a:t>
            </a:r>
            <a:r>
              <a:rPr lang="en-GB" sz="4800" dirty="0" err="1">
                <a:latin typeface="Berlin Sans FB Demi" pitchFamily="34" charset="0"/>
              </a:rPr>
              <a:t>cosita</a:t>
            </a:r>
            <a:endParaRPr lang="en-US" sz="4800" dirty="0">
              <a:latin typeface="Berlin Sans FB Demi" pitchFamily="34" charset="0"/>
            </a:endParaRPr>
          </a:p>
        </p:txBody>
      </p:sp>
      <p:sp>
        <p:nvSpPr>
          <p:cNvPr id="7" name="Rounded Rectangular Callout 6"/>
          <p:cNvSpPr/>
          <p:nvPr/>
        </p:nvSpPr>
        <p:spPr>
          <a:xfrm>
            <a:off x="4643438" y="1857375"/>
            <a:ext cx="3929062" cy="1357313"/>
          </a:xfrm>
          <a:prstGeom prst="wedgeRoundRectCallou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4800" dirty="0">
                <a:latin typeface="Berlin Sans FB Demi" pitchFamily="34" charset="0"/>
              </a:rPr>
              <a:t>¿Y </a:t>
            </a:r>
            <a:r>
              <a:rPr lang="en-GB" sz="4800" dirty="0" err="1">
                <a:latin typeface="Berlin Sans FB Demi" pitchFamily="34" charset="0"/>
              </a:rPr>
              <a:t>qué</a:t>
            </a:r>
            <a:r>
              <a:rPr lang="en-GB" sz="4800" dirty="0">
                <a:latin typeface="Berlin Sans FB Demi" pitchFamily="34" charset="0"/>
              </a:rPr>
              <a:t> </a:t>
            </a:r>
            <a:br>
              <a:rPr lang="en-GB" sz="4800" dirty="0">
                <a:latin typeface="Berlin Sans FB Demi" pitchFamily="34" charset="0"/>
              </a:rPr>
            </a:br>
            <a:r>
              <a:rPr lang="en-GB" sz="4800" dirty="0" err="1">
                <a:latin typeface="Berlin Sans FB Demi" pitchFamily="34" charset="0"/>
              </a:rPr>
              <a:t>cosita</a:t>
            </a:r>
            <a:r>
              <a:rPr lang="en-GB" sz="4800" dirty="0">
                <a:latin typeface="Berlin Sans FB Demi" pitchFamily="34" charset="0"/>
              </a:rPr>
              <a:t> </a:t>
            </a:r>
            <a:r>
              <a:rPr lang="en-GB" sz="4800" dirty="0" err="1">
                <a:latin typeface="Berlin Sans FB Demi" pitchFamily="34" charset="0"/>
              </a:rPr>
              <a:t>es</a:t>
            </a:r>
            <a:r>
              <a:rPr lang="en-GB" sz="4800" dirty="0">
                <a:latin typeface="Berlin Sans FB Demi" pitchFamily="34" charset="0"/>
              </a:rPr>
              <a:t>?</a:t>
            </a:r>
            <a:endParaRPr lang="en-US" sz="4800" dirty="0">
              <a:latin typeface="Berlin Sans FB Demi" pitchFamily="34" charset="0"/>
            </a:endParaRPr>
          </a:p>
        </p:txBody>
      </p:sp>
      <p:sp>
        <p:nvSpPr>
          <p:cNvPr id="8" name="Rounded Rectangular Callout 7"/>
          <p:cNvSpPr/>
          <p:nvPr/>
        </p:nvSpPr>
        <p:spPr>
          <a:xfrm>
            <a:off x="500063" y="3857625"/>
            <a:ext cx="3500437" cy="135731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4800" dirty="0" err="1">
                <a:latin typeface="Berlin Sans FB Demi" pitchFamily="34" charset="0"/>
              </a:rPr>
              <a:t>Empieza</a:t>
            </a:r>
            <a:r>
              <a:rPr lang="en-GB" sz="4800" dirty="0">
                <a:latin typeface="Berlin Sans FB Demi" pitchFamily="34" charset="0"/>
              </a:rPr>
              <a:t> </a:t>
            </a:r>
            <a:r>
              <a:rPr lang="en-GB" sz="4800" dirty="0" err="1">
                <a:latin typeface="Berlin Sans FB Demi" pitchFamily="34" charset="0"/>
              </a:rPr>
              <a:t>por</a:t>
            </a:r>
            <a:r>
              <a:rPr lang="en-GB" sz="4800" dirty="0">
                <a:latin typeface="Berlin Sans FB Demi" pitchFamily="34" charset="0"/>
              </a:rPr>
              <a:t> la ‘e’</a:t>
            </a:r>
            <a:endParaRPr lang="en-US" sz="4800" dirty="0">
              <a:latin typeface="Berlin Sans FB Demi" pitchFamily="34" charset="0"/>
            </a:endParaRPr>
          </a:p>
        </p:txBody>
      </p:sp>
      <p:sp>
        <p:nvSpPr>
          <p:cNvPr id="9" name="Rounded Rectangular Callout 8"/>
          <p:cNvSpPr/>
          <p:nvPr/>
        </p:nvSpPr>
        <p:spPr>
          <a:xfrm>
            <a:off x="5000625" y="3643313"/>
            <a:ext cx="3500438" cy="2786062"/>
          </a:xfrm>
          <a:prstGeom prst="wedgeRoundRectCallou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GB" sz="4800" dirty="0">
                <a:latin typeface="Berlin Sans FB Demi" pitchFamily="34" charset="0"/>
              </a:rPr>
              <a:t>¿</a:t>
            </a:r>
            <a:r>
              <a:rPr lang="en-GB" sz="4800" dirty="0" err="1">
                <a:latin typeface="Berlin Sans FB Demi" pitchFamily="34" charset="0"/>
              </a:rPr>
              <a:t>Qué</a:t>
            </a:r>
            <a:r>
              <a:rPr lang="en-GB" sz="4800" dirty="0">
                <a:latin typeface="Berlin Sans FB Demi" pitchFamily="34" charset="0"/>
              </a:rPr>
              <a:t> </a:t>
            </a:r>
            <a:r>
              <a:rPr lang="en-GB" sz="4800" dirty="0" err="1">
                <a:latin typeface="Berlin Sans FB Demi" pitchFamily="34" charset="0"/>
              </a:rPr>
              <a:t>será</a:t>
            </a:r>
            <a:r>
              <a:rPr lang="en-GB" sz="4800" dirty="0">
                <a:latin typeface="Berlin Sans FB Demi" pitchFamily="34" charset="0"/>
              </a:rPr>
              <a:t>, </a:t>
            </a:r>
            <a:r>
              <a:rPr lang="en-GB" sz="4800" dirty="0" err="1">
                <a:latin typeface="Berlin Sans FB Demi" pitchFamily="34" charset="0"/>
              </a:rPr>
              <a:t>qué</a:t>
            </a:r>
            <a:r>
              <a:rPr lang="en-GB" sz="4800" dirty="0">
                <a:latin typeface="Berlin Sans FB Demi" pitchFamily="34" charset="0"/>
              </a:rPr>
              <a:t> </a:t>
            </a:r>
            <a:r>
              <a:rPr lang="en-GB" sz="4800" dirty="0" err="1">
                <a:latin typeface="Berlin Sans FB Demi" pitchFamily="34" charset="0"/>
              </a:rPr>
              <a:t>será</a:t>
            </a:r>
            <a:r>
              <a:rPr lang="en-GB" sz="4800" dirty="0">
                <a:latin typeface="Berlin Sans FB Demi" pitchFamily="34" charset="0"/>
              </a:rPr>
              <a:t>, </a:t>
            </a:r>
            <a:r>
              <a:rPr lang="en-GB" sz="4800" dirty="0" err="1">
                <a:latin typeface="Berlin Sans FB Demi" pitchFamily="34" charset="0"/>
              </a:rPr>
              <a:t>qué</a:t>
            </a:r>
            <a:r>
              <a:rPr lang="en-GB" sz="4800" dirty="0">
                <a:latin typeface="Berlin Sans FB Demi" pitchFamily="34" charset="0"/>
              </a:rPr>
              <a:t> </a:t>
            </a:r>
            <a:r>
              <a:rPr lang="en-GB" sz="4800" dirty="0" err="1">
                <a:latin typeface="Berlin Sans FB Demi" pitchFamily="34" charset="0"/>
              </a:rPr>
              <a:t>será</a:t>
            </a:r>
            <a:r>
              <a:rPr lang="en-GB" sz="4800" dirty="0">
                <a:latin typeface="Berlin Sans FB Demi" pitchFamily="34" charset="0"/>
              </a:rPr>
              <a:t>?</a:t>
            </a:r>
            <a:endParaRPr lang="en-US" sz="4800" dirty="0">
              <a:latin typeface="Berlin Sans FB Demi" pitchFamily="34" charset="0"/>
            </a:endParaRPr>
          </a:p>
          <a:p>
            <a:pPr algn="ctr" fontAlgn="auto">
              <a:spcBef>
                <a:spcPts val="0"/>
              </a:spcBef>
              <a:spcAft>
                <a:spcPts val="0"/>
              </a:spcAft>
              <a:defRPr/>
            </a:pPr>
            <a:endParaRPr lang="en-US" sz="4800" dirty="0">
              <a:latin typeface="Berlin Sans FB Demi" pitchFamily="34" charset="0"/>
            </a:endParaRPr>
          </a:p>
        </p:txBody>
      </p:sp>
      <p:pic>
        <p:nvPicPr>
          <p:cNvPr id="25603" name="Picture 3" descr="C:\Documents and Settings\Administrator\Local Settings\Temporary Internet Files\Content.IE5\C0LRABMG\MCj0366376000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836" y="5429250"/>
            <a:ext cx="11430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7">
            <a:hlinkClick r:id="" action="ppaction://noaction">
              <a:snd r:embed="rId6" name="prana.wav"/>
            </a:hlinkClick>
          </p:cNvPr>
          <p:cNvPicPr>
            <a:picLocks noChangeAspect="1" noChangeArrowheads="1"/>
          </p:cNvPicPr>
          <p:nvPr/>
        </p:nvPicPr>
        <p:blipFill>
          <a:blip r:embed="rId7" cstate="print">
            <a:clrChange>
              <a:clrFrom>
                <a:srgbClr val="FFFFFB"/>
              </a:clrFrom>
              <a:clrTo>
                <a:srgbClr val="FFFFFB">
                  <a:alpha val="0"/>
                </a:srgbClr>
              </a:clrTo>
            </a:clrChange>
            <a:extLst>
              <a:ext uri="{28A0092B-C50C-407E-A947-70E740481C1C}">
                <a14:useLocalDpi xmlns:a14="http://schemas.microsoft.com/office/drawing/2010/main" val="0"/>
              </a:ext>
            </a:extLst>
          </a:blip>
          <a:srcRect/>
          <a:stretch>
            <a:fillRect/>
          </a:stretch>
        </p:blipFill>
        <p:spPr bwMode="auto">
          <a:xfrm>
            <a:off x="1495908" y="5429250"/>
            <a:ext cx="1508745" cy="124076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2843808" y="5009369"/>
            <a:ext cx="504056" cy="0"/>
          </a:xfrm>
          <a:prstGeom prst="line">
            <a:avLst/>
          </a:prstGeom>
          <a:ln w="76200">
            <a:solidFill>
              <a:srgbClr val="FF33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347864" y="4509120"/>
            <a:ext cx="792088" cy="707886"/>
          </a:xfrm>
          <a:prstGeom prst="rect">
            <a:avLst/>
          </a:prstGeom>
          <a:noFill/>
        </p:spPr>
        <p:txBody>
          <a:bodyPr wrap="square" rtlCol="0">
            <a:spAutoFit/>
          </a:bodyPr>
          <a:lstStyle/>
          <a:p>
            <a:r>
              <a:rPr lang="en-GB" sz="4000" b="1" dirty="0" smtClean="0">
                <a:solidFill>
                  <a:schemeClr val="bg1"/>
                </a:solidFill>
                <a:latin typeface="Berlin Sans FB Demi" pitchFamily="34" charset="0"/>
              </a:rPr>
              <a:t>‘r’</a:t>
            </a:r>
            <a:endParaRPr lang="fr-FR" sz="4000" b="1" dirty="0">
              <a:solidFill>
                <a:schemeClr val="bg1"/>
              </a:solidFill>
              <a:latin typeface="Berlin Sans FB Demi" pitchFamily="34" charset="0"/>
            </a:endParaRPr>
          </a:p>
        </p:txBody>
      </p:sp>
    </p:spTree>
    <p:extLst>
      <p:ext uri="{BB962C8B-B14F-4D97-AF65-F5344CB8AC3E}">
        <p14:creationId xmlns:p14="http://schemas.microsoft.com/office/powerpoint/2010/main" val="2735335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fade">
                                      <p:cBhvr>
                                        <p:cTn id="7" dur="1000"/>
                                        <p:tgtEl>
                                          <p:spTgt spid="256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Group 2"/>
          <p:cNvGraphicFramePr>
            <a:graphicFrameLocks noGrp="1"/>
          </p:cNvGraphicFramePr>
          <p:nvPr/>
        </p:nvGraphicFramePr>
        <p:xfrm>
          <a:off x="323850" y="1125538"/>
          <a:ext cx="8496300" cy="5472113"/>
        </p:xfrm>
        <a:graphic>
          <a:graphicData uri="http://schemas.openxmlformats.org/drawingml/2006/table">
            <a:tbl>
              <a:tblPr/>
              <a:tblGrid>
                <a:gridCol w="2832100"/>
                <a:gridCol w="2832100"/>
                <a:gridCol w="2832100"/>
              </a:tblGrid>
              <a:tr h="1822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Arial"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Arial"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Arial"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1827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Arial"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Arial"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Arial"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1822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Arial"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Arial"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Arial"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8212" name="Picture 20">
            <a:hlinkClick r:id="" action="ppaction://noaction">
              <a:snd r:embed="rId3" name="pgato.wav"/>
            </a:hlinkClick>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63938" y="4821238"/>
            <a:ext cx="2232025" cy="1776412"/>
          </a:xfrm>
          <a:prstGeom prst="rect">
            <a:avLst/>
          </a:prstGeom>
          <a:noFill/>
          <a:extLst>
            <a:ext uri="{909E8E84-426E-40DD-AFC4-6F175D3DCCD1}">
              <a14:hiddenFill xmlns:a14="http://schemas.microsoft.com/office/drawing/2010/main">
                <a:solidFill>
                  <a:srgbClr val="FFFFFF"/>
                </a:solidFill>
              </a14:hiddenFill>
            </a:ext>
          </a:extLst>
        </p:spPr>
      </p:pic>
      <p:pic>
        <p:nvPicPr>
          <p:cNvPr id="8213" name="Picture 21">
            <a:hlinkClick r:id="" action="ppaction://noaction">
              <a:snd r:embed="rId5" name="pperro.wav"/>
            </a:hlinkClick>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35375" y="2976563"/>
            <a:ext cx="2160588" cy="1747837"/>
          </a:xfrm>
          <a:prstGeom prst="rect">
            <a:avLst/>
          </a:prstGeom>
          <a:noFill/>
          <a:extLst>
            <a:ext uri="{909E8E84-426E-40DD-AFC4-6F175D3DCCD1}">
              <a14:hiddenFill xmlns:a14="http://schemas.microsoft.com/office/drawing/2010/main">
                <a:solidFill>
                  <a:srgbClr val="FFFFFF"/>
                </a:solidFill>
              </a14:hiddenFill>
            </a:ext>
          </a:extLst>
        </p:spPr>
      </p:pic>
      <p:pic>
        <p:nvPicPr>
          <p:cNvPr id="8214" name="Picture 22">
            <a:hlinkClick r:id="" action="ppaction://noaction">
              <a:snd r:embed="rId7" name="ppez.wav"/>
            </a:hlinkClick>
          </p:cNvPr>
          <p:cNvPicPr>
            <a:picLocks noChangeAspect="1" noChangeArrowheads="1"/>
          </p:cNvPicPr>
          <p:nvPr/>
        </p:nvPicPr>
        <p:blipFill>
          <a:blip r:embed="rId8">
            <a:clrChange>
              <a:clrFrom>
                <a:srgbClr val="FEFEFC"/>
              </a:clrFrom>
              <a:clrTo>
                <a:srgbClr val="FEFEFC">
                  <a:alpha val="0"/>
                </a:srgbClr>
              </a:clrTo>
            </a:clrChange>
            <a:extLst>
              <a:ext uri="{28A0092B-C50C-407E-A947-70E740481C1C}">
                <a14:useLocalDpi xmlns:a14="http://schemas.microsoft.com/office/drawing/2010/main" val="0"/>
              </a:ext>
            </a:extLst>
          </a:blip>
          <a:srcRect/>
          <a:stretch>
            <a:fillRect/>
          </a:stretch>
        </p:blipFill>
        <p:spPr bwMode="auto">
          <a:xfrm>
            <a:off x="611188" y="5013325"/>
            <a:ext cx="2239962" cy="1319213"/>
          </a:xfrm>
          <a:prstGeom prst="rect">
            <a:avLst/>
          </a:prstGeom>
          <a:noFill/>
          <a:extLst>
            <a:ext uri="{909E8E84-426E-40DD-AFC4-6F175D3DCCD1}">
              <a14:hiddenFill xmlns:a14="http://schemas.microsoft.com/office/drawing/2010/main">
                <a:solidFill>
                  <a:srgbClr val="FFFFFF"/>
                </a:solidFill>
              </a14:hiddenFill>
            </a:ext>
          </a:extLst>
        </p:spPr>
      </p:pic>
      <p:pic>
        <p:nvPicPr>
          <p:cNvPr id="8215" name="Picture 23">
            <a:hlinkClick r:id="" action="ppaction://noaction">
              <a:snd r:embed="rId9" name="poso.wav"/>
            </a:hlinkClick>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19825" y="4797425"/>
            <a:ext cx="2384425" cy="1724025"/>
          </a:xfrm>
          <a:prstGeom prst="rect">
            <a:avLst/>
          </a:prstGeom>
          <a:noFill/>
          <a:extLst>
            <a:ext uri="{909E8E84-426E-40DD-AFC4-6F175D3DCCD1}">
              <a14:hiddenFill xmlns:a14="http://schemas.microsoft.com/office/drawing/2010/main">
                <a:solidFill>
                  <a:srgbClr val="FFFFFF"/>
                </a:solidFill>
              </a14:hiddenFill>
            </a:ext>
          </a:extLst>
        </p:spPr>
      </p:pic>
      <p:pic>
        <p:nvPicPr>
          <p:cNvPr id="8216" name="Picture 24">
            <a:hlinkClick r:id="" action="ppaction://noaction">
              <a:snd r:embed="rId11" name="ppajaro.wav"/>
            </a:hlinkClick>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9475" y="1133475"/>
            <a:ext cx="2232025" cy="1778000"/>
          </a:xfrm>
          <a:prstGeom prst="rect">
            <a:avLst/>
          </a:prstGeom>
          <a:noFill/>
          <a:extLst>
            <a:ext uri="{909E8E84-426E-40DD-AFC4-6F175D3DCCD1}">
              <a14:hiddenFill xmlns:a14="http://schemas.microsoft.com/office/drawing/2010/main">
                <a:solidFill>
                  <a:srgbClr val="FFFFFF"/>
                </a:solidFill>
              </a14:hiddenFill>
            </a:ext>
          </a:extLst>
        </p:spPr>
      </p:pic>
      <p:pic>
        <p:nvPicPr>
          <p:cNvPr id="8217" name="Picture 25">
            <a:hlinkClick r:id="" action="ppaction://noaction">
              <a:snd r:embed="rId13" name="ppato.wav"/>
            </a:hlinkClick>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9713" y="3016250"/>
            <a:ext cx="1798637" cy="1636713"/>
          </a:xfrm>
          <a:prstGeom prst="rect">
            <a:avLst/>
          </a:prstGeom>
          <a:noFill/>
          <a:extLst>
            <a:ext uri="{909E8E84-426E-40DD-AFC4-6F175D3DCCD1}">
              <a14:hiddenFill xmlns:a14="http://schemas.microsoft.com/office/drawing/2010/main">
                <a:solidFill>
                  <a:srgbClr val="FFFFFF"/>
                </a:solidFill>
              </a14:hiddenFill>
            </a:ext>
          </a:extLst>
        </p:spPr>
      </p:pic>
      <p:pic>
        <p:nvPicPr>
          <p:cNvPr id="8218" name="Picture 26">
            <a:hlinkClick r:id="" action="ppaction://noaction">
              <a:snd r:embed="rId15" name="pcaballo.wav"/>
            </a:hlinkClick>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1863" y="1196975"/>
            <a:ext cx="2728912" cy="1739900"/>
          </a:xfrm>
          <a:prstGeom prst="rect">
            <a:avLst/>
          </a:prstGeom>
          <a:noFill/>
          <a:extLst>
            <a:ext uri="{909E8E84-426E-40DD-AFC4-6F175D3DCCD1}">
              <a14:hiddenFill xmlns:a14="http://schemas.microsoft.com/office/drawing/2010/main">
                <a:solidFill>
                  <a:srgbClr val="FFFFFF"/>
                </a:solidFill>
              </a14:hiddenFill>
            </a:ext>
          </a:extLst>
        </p:spPr>
      </p:pic>
      <p:pic>
        <p:nvPicPr>
          <p:cNvPr id="8219" name="Picture 27">
            <a:hlinkClick r:id="" action="ppaction://noaction">
              <a:snd r:embed="rId17" name="prana.wav"/>
            </a:hlinkClick>
          </p:cNvPr>
          <p:cNvPicPr>
            <a:picLocks noChangeAspect="1" noChangeArrowheads="1"/>
          </p:cNvPicPr>
          <p:nvPr/>
        </p:nvPicPr>
        <p:blipFill>
          <a:blip r:embed="rId18">
            <a:clrChange>
              <a:clrFrom>
                <a:srgbClr val="FFFFFB"/>
              </a:clrFrom>
              <a:clrTo>
                <a:srgbClr val="FFFFFB">
                  <a:alpha val="0"/>
                </a:srgbClr>
              </a:clrTo>
            </a:clrChange>
            <a:extLst>
              <a:ext uri="{28A0092B-C50C-407E-A947-70E740481C1C}">
                <a14:useLocalDpi xmlns:a14="http://schemas.microsoft.com/office/drawing/2010/main" val="0"/>
              </a:ext>
            </a:extLst>
          </a:blip>
          <a:srcRect/>
          <a:stretch>
            <a:fillRect/>
          </a:stretch>
        </p:blipFill>
        <p:spPr bwMode="auto">
          <a:xfrm>
            <a:off x="684213" y="1196975"/>
            <a:ext cx="2028825" cy="1668463"/>
          </a:xfrm>
          <a:prstGeom prst="rect">
            <a:avLst/>
          </a:prstGeom>
          <a:noFill/>
          <a:extLst>
            <a:ext uri="{909E8E84-426E-40DD-AFC4-6F175D3DCCD1}">
              <a14:hiddenFill xmlns:a14="http://schemas.microsoft.com/office/drawing/2010/main">
                <a:solidFill>
                  <a:srgbClr val="FFFFFF"/>
                </a:solidFill>
              </a14:hiddenFill>
            </a:ext>
          </a:extLst>
        </p:spPr>
      </p:pic>
      <p:pic>
        <p:nvPicPr>
          <p:cNvPr id="8220" name="Picture 28">
            <a:hlinkClick r:id="" action="ppaction://noaction">
              <a:snd r:embed="rId19" name="poveja.wav"/>
            </a:hlinkClick>
          </p:cNvPr>
          <p:cNvPicPr>
            <a:picLocks noChangeAspect="1" noChangeArrowheads="1"/>
          </p:cNvPicPr>
          <p:nvPr/>
        </p:nvPicPr>
        <p:blipFill>
          <a:blip r:embed="rId20">
            <a:clrChange>
              <a:clrFrom>
                <a:srgbClr val="FEFBF6"/>
              </a:clrFrom>
              <a:clrTo>
                <a:srgbClr val="FEFBF6">
                  <a:alpha val="0"/>
                </a:srgbClr>
              </a:clrTo>
            </a:clrChange>
            <a:extLst>
              <a:ext uri="{28A0092B-C50C-407E-A947-70E740481C1C}">
                <a14:useLocalDpi xmlns:a14="http://schemas.microsoft.com/office/drawing/2010/main" val="0"/>
              </a:ext>
            </a:extLst>
          </a:blip>
          <a:srcRect/>
          <a:stretch>
            <a:fillRect/>
          </a:stretch>
        </p:blipFill>
        <p:spPr bwMode="auto">
          <a:xfrm>
            <a:off x="755650" y="3284538"/>
            <a:ext cx="1944688" cy="1377950"/>
          </a:xfrm>
          <a:prstGeom prst="rect">
            <a:avLst/>
          </a:prstGeom>
          <a:noFill/>
          <a:extLst>
            <a:ext uri="{909E8E84-426E-40DD-AFC4-6F175D3DCCD1}">
              <a14:hiddenFill xmlns:a14="http://schemas.microsoft.com/office/drawing/2010/main">
                <a:solidFill>
                  <a:srgbClr val="FFFFFF"/>
                </a:solidFill>
              </a14:hiddenFill>
            </a:ext>
          </a:extLst>
        </p:spPr>
      </p:pic>
      <p:sp>
        <p:nvSpPr>
          <p:cNvPr id="8221" name="Text Box 29">
            <a:hlinkClick r:id="" action="ppaction://noaction">
              <a:snd r:embed="rId21" name="preferido.wav"/>
            </a:hlinkClick>
          </p:cNvPr>
          <p:cNvSpPr txBox="1">
            <a:spLocks noChangeArrowheads="1"/>
          </p:cNvSpPr>
          <p:nvPr/>
        </p:nvSpPr>
        <p:spPr bwMode="auto">
          <a:xfrm>
            <a:off x="-36513" y="44450"/>
            <a:ext cx="669607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400"/>
              <a:t>¿Cu</a:t>
            </a:r>
            <a:r>
              <a:rPr lang="en-GB" sz="2400">
                <a:cs typeface="Arial" pitchFamily="34" charset="0"/>
              </a:rPr>
              <a:t>ál de los 9 animales es tu animal preferido?</a:t>
            </a:r>
          </a:p>
        </p:txBody>
      </p:sp>
      <p:sp>
        <p:nvSpPr>
          <p:cNvPr id="8222" name="Text Box 30">
            <a:hlinkClick r:id="" action="ppaction://noaction">
              <a:snd r:embed="rId22" name="pref.wav"/>
            </a:hlinkClick>
          </p:cNvPr>
          <p:cNvSpPr txBox="1">
            <a:spLocks noChangeArrowheads="1"/>
          </p:cNvSpPr>
          <p:nvPr/>
        </p:nvSpPr>
        <p:spPr bwMode="auto">
          <a:xfrm>
            <a:off x="5435600" y="620713"/>
            <a:ext cx="3889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400" i="1"/>
              <a:t>Mi</a:t>
            </a:r>
            <a:r>
              <a:rPr lang="en-GB" sz="2400" i="1">
                <a:cs typeface="Arial" pitchFamily="34" charset="0"/>
              </a:rPr>
              <a:t> animal preferido es …</a:t>
            </a:r>
          </a:p>
        </p:txBody>
      </p:sp>
    </p:spTree>
    <p:extLst>
      <p:ext uri="{BB962C8B-B14F-4D97-AF65-F5344CB8AC3E}">
        <p14:creationId xmlns:p14="http://schemas.microsoft.com/office/powerpoint/2010/main" val="38601376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isappear"/>
          <p:cNvPicPr>
            <a:picLocks noChangeAspect="1" noChangeArrowheads="1"/>
          </p:cNvPicPr>
          <p:nvPr/>
        </p:nvPicPr>
        <p:blipFill>
          <a:blip r:embed="rId3">
            <a:extLst>
              <a:ext uri="{28A0092B-C50C-407E-A947-70E740481C1C}">
                <a14:useLocalDpi xmlns:a14="http://schemas.microsoft.com/office/drawing/2010/main" val="0"/>
              </a:ext>
            </a:extLst>
          </a:blip>
          <a:srcRect t="27635" r="52437" b="2480"/>
          <a:stretch>
            <a:fillRect/>
          </a:stretch>
        </p:blipFill>
        <p:spPr bwMode="auto">
          <a:xfrm>
            <a:off x="2916238" y="1412875"/>
            <a:ext cx="2743200" cy="4029075"/>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disappear"/>
          <p:cNvPicPr>
            <a:picLocks noChangeAspect="1" noChangeArrowheads="1"/>
          </p:cNvPicPr>
          <p:nvPr/>
        </p:nvPicPr>
        <p:blipFill>
          <a:blip r:embed="rId3">
            <a:extLst>
              <a:ext uri="{28A0092B-C50C-407E-A947-70E740481C1C}">
                <a14:useLocalDpi xmlns:a14="http://schemas.microsoft.com/office/drawing/2010/main" val="0"/>
              </a:ext>
            </a:extLst>
          </a:blip>
          <a:srcRect l="46768" t="27635" r="7086" b="2480"/>
          <a:stretch>
            <a:fillRect/>
          </a:stretch>
        </p:blipFill>
        <p:spPr bwMode="auto">
          <a:xfrm>
            <a:off x="3065463" y="1412875"/>
            <a:ext cx="2659062" cy="4029075"/>
          </a:xfrm>
          <a:prstGeom prst="rect">
            <a:avLst/>
          </a:prstGeom>
          <a:noFill/>
          <a:extLst>
            <a:ext uri="{909E8E84-426E-40DD-AFC4-6F175D3DCCD1}">
              <a14:hiddenFill xmlns:a14="http://schemas.microsoft.com/office/drawing/2010/main">
                <a:solidFill>
                  <a:srgbClr val="FFFFFF"/>
                </a:solidFill>
              </a14:hiddenFill>
            </a:ext>
          </a:extLst>
        </p:spPr>
      </p:pic>
      <p:sp>
        <p:nvSpPr>
          <p:cNvPr id="9220" name="Text Box 4">
            <a:hlinkClick r:id="" action="ppaction://noaction">
              <a:snd r:embed="rId4" name="desaparicion.wav"/>
            </a:hlinkClick>
          </p:cNvPr>
          <p:cNvSpPr txBox="1">
            <a:spLocks noChangeArrowheads="1"/>
          </p:cNvSpPr>
          <p:nvPr/>
        </p:nvSpPr>
        <p:spPr bwMode="auto">
          <a:xfrm>
            <a:off x="1042988" y="455613"/>
            <a:ext cx="691356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6000">
                <a:cs typeface="Arial" pitchFamily="34" charset="0"/>
              </a:rPr>
              <a:t>¡</a:t>
            </a:r>
            <a:r>
              <a:rPr lang="en-GB" sz="6000"/>
              <a:t>Desaparici</a:t>
            </a:r>
            <a:r>
              <a:rPr lang="en-GB" sz="6000">
                <a:cs typeface="Arial" pitchFamily="34" charset="0"/>
              </a:rPr>
              <a:t>ón!</a:t>
            </a:r>
          </a:p>
        </p:txBody>
      </p:sp>
    </p:spTree>
    <p:extLst>
      <p:ext uri="{BB962C8B-B14F-4D97-AF65-F5344CB8AC3E}">
        <p14:creationId xmlns:p14="http://schemas.microsoft.com/office/powerpoint/2010/main" val="4118355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dissolve">
                                      <p:cBhvr>
                                        <p:cTn id="7" dur="2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07504" y="188640"/>
            <a:ext cx="593624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Unicode MS" pitchFamily="34" charset="-128"/>
                <a:hlinkClick r:id="rId2"/>
              </a:rPr>
              <a:t>http://www.tes.co.uk/mypublicprofile.aspx?uc=1729417</a:t>
            </a:r>
            <a:r>
              <a:rPr kumimoji="0" lang="en-US" b="0" i="0" u="none" strike="noStrike" cap="none" normalizeH="0" baseline="0" dirty="0" smtClean="0">
                <a:ln>
                  <a:noFill/>
                </a:ln>
                <a:solidFill>
                  <a:schemeClr val="tx1"/>
                </a:solidFill>
                <a:effectLst/>
                <a:latin typeface="Arial Unicode MS" pitchFamily="34" charset="-128"/>
              </a:rPr>
              <a:t>  </a:t>
            </a:r>
            <a:endParaRPr kumimoji="0" lang="en-US" sz="4000" b="0" i="0" u="none" strike="noStrike" cap="none" normalizeH="0" baseline="0" dirty="0" smtClean="0">
              <a:ln>
                <a:noFill/>
              </a:ln>
              <a:solidFill>
                <a:schemeClr val="tx1"/>
              </a:solidFill>
              <a:effectLst/>
              <a:latin typeface="Arial" pitchFamily="34" charset="0"/>
            </a:endParaRPr>
          </a:p>
        </p:txBody>
      </p:sp>
      <p:sp>
        <p:nvSpPr>
          <p:cNvPr id="3" name="TextBox 2"/>
          <p:cNvSpPr txBox="1"/>
          <p:nvPr/>
        </p:nvSpPr>
        <p:spPr>
          <a:xfrm>
            <a:off x="89315" y="188640"/>
            <a:ext cx="5040560" cy="369332"/>
          </a:xfrm>
          <a:prstGeom prst="rect">
            <a:avLst/>
          </a:prstGeom>
          <a:noFill/>
        </p:spPr>
        <p:txBody>
          <a:bodyPr wrap="square" rtlCol="0">
            <a:spAutoFit/>
          </a:bodyPr>
          <a:lstStyle/>
          <a:p>
            <a:r>
              <a:rPr lang="en-GB" dirty="0" smtClean="0"/>
              <a:t>TES username: </a:t>
            </a:r>
            <a:r>
              <a:rPr lang="en-GB" dirty="0" err="1" smtClean="0"/>
              <a:t>Leepy</a:t>
            </a:r>
            <a:endParaRPr lang="fr-FR" dirty="0"/>
          </a:p>
        </p:txBody>
      </p:sp>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942231"/>
            <a:ext cx="6120680" cy="5651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9808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2987675" cy="2378075"/>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4650" y="-100013"/>
            <a:ext cx="3097213" cy="250507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p:cNvPicPr>
            <a:picLocks noChangeAspect="1" noChangeArrowheads="1"/>
          </p:cNvPicPr>
          <p:nvPr/>
        </p:nvPicPr>
        <p:blipFill>
          <a:blip r:embed="rId5">
            <a:clrChange>
              <a:clrFrom>
                <a:srgbClr val="FEFEFC"/>
              </a:clrFrom>
              <a:clrTo>
                <a:srgbClr val="FEFEFC">
                  <a:alpha val="0"/>
                </a:srgbClr>
              </a:clrTo>
            </a:clrChange>
            <a:extLst>
              <a:ext uri="{28A0092B-C50C-407E-A947-70E740481C1C}">
                <a14:useLocalDpi xmlns:a14="http://schemas.microsoft.com/office/drawing/2010/main" val="0"/>
              </a:ext>
            </a:extLst>
          </a:blip>
          <a:srcRect/>
          <a:stretch>
            <a:fillRect/>
          </a:stretch>
        </p:blipFill>
        <p:spPr bwMode="auto">
          <a:xfrm>
            <a:off x="6272213" y="404813"/>
            <a:ext cx="2871787" cy="1690687"/>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205038"/>
            <a:ext cx="3424238" cy="24765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9475" y="2316163"/>
            <a:ext cx="3022600" cy="2408237"/>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34138" y="2205038"/>
            <a:ext cx="2746375" cy="2500312"/>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422775"/>
            <a:ext cx="3819525" cy="2435225"/>
          </a:xfrm>
          <a:prstGeom prst="rect">
            <a:avLst/>
          </a:prstGeom>
          <a:noFill/>
          <a:extLst>
            <a:ext uri="{909E8E84-426E-40DD-AFC4-6F175D3DCCD1}">
              <a14:hiddenFill xmlns:a14="http://schemas.microsoft.com/office/drawing/2010/main">
                <a:solidFill>
                  <a:srgbClr val="FFFFFF"/>
                </a:solidFill>
              </a14:hiddenFill>
            </a:ext>
          </a:extLst>
        </p:spPr>
      </p:pic>
      <p:pic>
        <p:nvPicPr>
          <p:cNvPr id="10249" name="Picture 9"/>
          <p:cNvPicPr>
            <a:picLocks noChangeAspect="1" noChangeArrowheads="1"/>
          </p:cNvPicPr>
          <p:nvPr/>
        </p:nvPicPr>
        <p:blipFill>
          <a:blip r:embed="rId10">
            <a:clrChange>
              <a:clrFrom>
                <a:srgbClr val="FFFFFB"/>
              </a:clrFrom>
              <a:clrTo>
                <a:srgbClr val="FFFFFB">
                  <a:alpha val="0"/>
                </a:srgbClr>
              </a:clrTo>
            </a:clrChange>
            <a:extLst>
              <a:ext uri="{28A0092B-C50C-407E-A947-70E740481C1C}">
                <a14:useLocalDpi xmlns:a14="http://schemas.microsoft.com/office/drawing/2010/main" val="0"/>
              </a:ext>
            </a:extLst>
          </a:blip>
          <a:srcRect/>
          <a:stretch>
            <a:fillRect/>
          </a:stretch>
        </p:blipFill>
        <p:spPr bwMode="auto">
          <a:xfrm>
            <a:off x="3779838" y="4721225"/>
            <a:ext cx="2598737" cy="2136775"/>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p:cNvPicPr>
            <a:picLocks noChangeAspect="1" noChangeArrowheads="1"/>
          </p:cNvPicPr>
          <p:nvPr/>
        </p:nvPicPr>
        <p:blipFill>
          <a:blip r:embed="rId11">
            <a:clrChange>
              <a:clrFrom>
                <a:srgbClr val="FEFBF6"/>
              </a:clrFrom>
              <a:clrTo>
                <a:srgbClr val="FEFBF6">
                  <a:alpha val="0"/>
                </a:srgbClr>
              </a:clrTo>
            </a:clrChange>
            <a:extLst>
              <a:ext uri="{28A0092B-C50C-407E-A947-70E740481C1C}">
                <a14:useLocalDpi xmlns:a14="http://schemas.microsoft.com/office/drawing/2010/main" val="0"/>
              </a:ext>
            </a:extLst>
          </a:blip>
          <a:srcRect/>
          <a:stretch>
            <a:fillRect/>
          </a:stretch>
        </p:blipFill>
        <p:spPr bwMode="auto">
          <a:xfrm>
            <a:off x="6443663" y="4797425"/>
            <a:ext cx="2492375" cy="1765300"/>
          </a:xfrm>
          <a:prstGeom prst="rect">
            <a:avLst/>
          </a:prstGeom>
          <a:noFill/>
          <a:extLst>
            <a:ext uri="{909E8E84-426E-40DD-AFC4-6F175D3DCCD1}">
              <a14:hiddenFill xmlns:a14="http://schemas.microsoft.com/office/drawing/2010/main">
                <a:solidFill>
                  <a:srgbClr val="FFFFFF"/>
                </a:solidFill>
              </a14:hiddenFill>
            </a:ext>
          </a:extLst>
        </p:spPr>
      </p:pic>
      <p:sp>
        <p:nvSpPr>
          <p:cNvPr id="10251" name="Rectangle 11"/>
          <p:cNvSpPr>
            <a:spLocks noChangeArrowheads="1"/>
          </p:cNvSpPr>
          <p:nvPr/>
        </p:nvSpPr>
        <p:spPr bwMode="auto">
          <a:xfrm>
            <a:off x="0" y="0"/>
            <a:ext cx="9180513"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5400">
              <a:solidFill>
                <a:schemeClr val="bg1"/>
              </a:solidFill>
              <a:cs typeface="Arial" pitchFamily="34" charset="0"/>
            </a:endParaRPr>
          </a:p>
        </p:txBody>
      </p:sp>
      <p:sp>
        <p:nvSpPr>
          <p:cNvPr id="10252" name="Rectangle 12">
            <a:hlinkClick r:id="" action="ppaction://noaction">
              <a:snd r:embed="rId12" name="desap.wav"/>
            </a:hlinkClick>
          </p:cNvPr>
          <p:cNvSpPr>
            <a:spLocks noChangeArrowheads="1"/>
          </p:cNvSpPr>
          <p:nvPr/>
        </p:nvSpPr>
        <p:spPr bwMode="auto">
          <a:xfrm>
            <a:off x="1042988" y="2492375"/>
            <a:ext cx="7273925" cy="9366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t>¿Qué desaparece?</a:t>
            </a:r>
          </a:p>
        </p:txBody>
      </p:sp>
    </p:spTree>
    <p:extLst>
      <p:ext uri="{BB962C8B-B14F-4D97-AF65-F5344CB8AC3E}">
        <p14:creationId xmlns:p14="http://schemas.microsoft.com/office/powerpoint/2010/main" val="18140217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51"/>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025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0247"/>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251"/>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0252"/>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2" nodeType="clickEffect">
                                  <p:stCondLst>
                                    <p:cond delay="0"/>
                                  </p:stCondLst>
                                  <p:childTnLst>
                                    <p:set>
                                      <p:cBhvr>
                                        <p:cTn id="20" dur="1" fill="hold">
                                          <p:stCondLst>
                                            <p:cond delay="0"/>
                                          </p:stCondLst>
                                        </p:cTn>
                                        <p:tgtEl>
                                          <p:spTgt spid="10251"/>
                                        </p:tgtEl>
                                        <p:attrNameLst>
                                          <p:attrName>style.visibility</p:attrName>
                                        </p:attrNameLst>
                                      </p:cBhvr>
                                      <p:to>
                                        <p:strVal val="visible"/>
                                      </p:to>
                                    </p:set>
                                  </p:childTnLst>
                                </p:cTn>
                              </p:par>
                            </p:childTnLst>
                          </p:cTn>
                        </p:par>
                        <p:par>
                          <p:cTn id="21" fill="hold" nodeType="afterGroup">
                            <p:stCondLst>
                              <p:cond delay="0"/>
                            </p:stCondLst>
                            <p:childTnLst>
                              <p:par>
                                <p:cTn id="22" presetID="1" presetClass="exit" presetSubtype="0" fill="hold" nodeType="afterEffect">
                                  <p:stCondLst>
                                    <p:cond delay="0"/>
                                  </p:stCondLst>
                                  <p:childTnLst>
                                    <p:set>
                                      <p:cBhvr>
                                        <p:cTn id="23" dur="1" fill="hold">
                                          <p:stCondLst>
                                            <p:cond delay="0"/>
                                          </p:stCondLst>
                                        </p:cTn>
                                        <p:tgtEl>
                                          <p:spTgt spid="10243"/>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xit" presetSubtype="0" fill="hold" grpId="4" nodeType="clickEffect">
                                  <p:stCondLst>
                                    <p:cond delay="0"/>
                                  </p:stCondLst>
                                  <p:childTnLst>
                                    <p:set>
                                      <p:cBhvr>
                                        <p:cTn id="27" dur="1" fill="hold">
                                          <p:stCondLst>
                                            <p:cond delay="0"/>
                                          </p:stCondLst>
                                        </p:cTn>
                                        <p:tgtEl>
                                          <p:spTgt spid="10251"/>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3" nodeType="clickEffect">
                                  <p:stCondLst>
                                    <p:cond delay="0"/>
                                  </p:stCondLst>
                                  <p:childTnLst>
                                    <p:set>
                                      <p:cBhvr>
                                        <p:cTn id="31" dur="1" fill="hold">
                                          <p:stCondLst>
                                            <p:cond delay="0"/>
                                          </p:stCondLst>
                                        </p:cTn>
                                        <p:tgtEl>
                                          <p:spTgt spid="10251"/>
                                        </p:tgtEl>
                                        <p:attrNameLst>
                                          <p:attrName>style.visibility</p:attrName>
                                        </p:attrNameLst>
                                      </p:cBhvr>
                                      <p:to>
                                        <p:strVal val="visible"/>
                                      </p:to>
                                    </p:set>
                                  </p:childTnLst>
                                </p:cTn>
                              </p:par>
                            </p:childTnLst>
                          </p:cTn>
                        </p:par>
                        <p:par>
                          <p:cTn id="32" fill="hold" nodeType="afterGroup">
                            <p:stCondLst>
                              <p:cond delay="0"/>
                            </p:stCondLst>
                            <p:childTnLst>
                              <p:par>
                                <p:cTn id="33" presetID="1" presetClass="exit" presetSubtype="0" fill="hold" nodeType="afterEffect">
                                  <p:stCondLst>
                                    <p:cond delay="0"/>
                                  </p:stCondLst>
                                  <p:childTnLst>
                                    <p:set>
                                      <p:cBhvr>
                                        <p:cTn id="34" dur="1" fill="hold">
                                          <p:stCondLst>
                                            <p:cond delay="0"/>
                                          </p:stCondLst>
                                        </p:cTn>
                                        <p:tgtEl>
                                          <p:spTgt spid="10250"/>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grpId="5" nodeType="clickEffect">
                                  <p:stCondLst>
                                    <p:cond delay="0"/>
                                  </p:stCondLst>
                                  <p:childTnLst>
                                    <p:set>
                                      <p:cBhvr>
                                        <p:cTn id="38" dur="1" fill="hold">
                                          <p:stCondLst>
                                            <p:cond delay="0"/>
                                          </p:stCondLst>
                                        </p:cTn>
                                        <p:tgtEl>
                                          <p:spTgt spid="10251"/>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6" nodeType="clickEffect">
                                  <p:stCondLst>
                                    <p:cond delay="0"/>
                                  </p:stCondLst>
                                  <p:childTnLst>
                                    <p:set>
                                      <p:cBhvr>
                                        <p:cTn id="42" dur="1" fill="hold">
                                          <p:stCondLst>
                                            <p:cond delay="0"/>
                                          </p:stCondLst>
                                        </p:cTn>
                                        <p:tgtEl>
                                          <p:spTgt spid="10251"/>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10245"/>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xit" presetSubtype="0" fill="hold" grpId="7" nodeType="clickEffect">
                                  <p:stCondLst>
                                    <p:cond delay="0"/>
                                  </p:stCondLst>
                                  <p:childTnLst>
                                    <p:set>
                                      <p:cBhvr>
                                        <p:cTn id="48" dur="1" fill="hold">
                                          <p:stCondLst>
                                            <p:cond delay="0"/>
                                          </p:stCondLst>
                                        </p:cTn>
                                        <p:tgtEl>
                                          <p:spTgt spid="10251"/>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8" nodeType="clickEffect">
                                  <p:stCondLst>
                                    <p:cond delay="0"/>
                                  </p:stCondLst>
                                  <p:childTnLst>
                                    <p:set>
                                      <p:cBhvr>
                                        <p:cTn id="52" dur="1" fill="hold">
                                          <p:stCondLst>
                                            <p:cond delay="0"/>
                                          </p:stCondLst>
                                        </p:cTn>
                                        <p:tgtEl>
                                          <p:spTgt spid="10251"/>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10242"/>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xit" presetSubtype="0" fill="hold" grpId="9" nodeType="clickEffect">
                                  <p:stCondLst>
                                    <p:cond delay="0"/>
                                  </p:stCondLst>
                                  <p:childTnLst>
                                    <p:set>
                                      <p:cBhvr>
                                        <p:cTn id="58" dur="1" fill="hold">
                                          <p:stCondLst>
                                            <p:cond delay="0"/>
                                          </p:stCondLst>
                                        </p:cTn>
                                        <p:tgtEl>
                                          <p:spTgt spid="10251"/>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10" nodeType="clickEffect">
                                  <p:stCondLst>
                                    <p:cond delay="0"/>
                                  </p:stCondLst>
                                  <p:childTnLst>
                                    <p:set>
                                      <p:cBhvr>
                                        <p:cTn id="62" dur="1" fill="hold">
                                          <p:stCondLst>
                                            <p:cond delay="0"/>
                                          </p:stCondLst>
                                        </p:cTn>
                                        <p:tgtEl>
                                          <p:spTgt spid="10251"/>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10249"/>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xit" presetSubtype="0" fill="hold" grpId="17" nodeType="clickEffect">
                                  <p:stCondLst>
                                    <p:cond delay="0"/>
                                  </p:stCondLst>
                                  <p:childTnLst>
                                    <p:set>
                                      <p:cBhvr>
                                        <p:cTn id="68" dur="1" fill="hold">
                                          <p:stCondLst>
                                            <p:cond delay="0"/>
                                          </p:stCondLst>
                                        </p:cTn>
                                        <p:tgtEl>
                                          <p:spTgt spid="10251"/>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11" nodeType="clickEffect">
                                  <p:stCondLst>
                                    <p:cond delay="0"/>
                                  </p:stCondLst>
                                  <p:childTnLst>
                                    <p:set>
                                      <p:cBhvr>
                                        <p:cTn id="72" dur="1" fill="hold">
                                          <p:stCondLst>
                                            <p:cond delay="0"/>
                                          </p:stCondLst>
                                        </p:cTn>
                                        <p:tgtEl>
                                          <p:spTgt spid="10251"/>
                                        </p:tgtEl>
                                        <p:attrNameLst>
                                          <p:attrName>style.visibility</p:attrName>
                                        </p:attrNameLst>
                                      </p:cBhvr>
                                      <p:to>
                                        <p:strVal val="visible"/>
                                      </p:to>
                                    </p:set>
                                  </p:childTnLst>
                                </p:cTn>
                              </p:par>
                              <p:par>
                                <p:cTn id="73" presetID="1" presetClass="exit" presetSubtype="0" fill="hold" nodeType="withEffect">
                                  <p:stCondLst>
                                    <p:cond delay="0"/>
                                  </p:stCondLst>
                                  <p:childTnLst>
                                    <p:set>
                                      <p:cBhvr>
                                        <p:cTn id="74" dur="1" fill="hold">
                                          <p:stCondLst>
                                            <p:cond delay="0"/>
                                          </p:stCondLst>
                                        </p:cTn>
                                        <p:tgtEl>
                                          <p:spTgt spid="10244"/>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xit" presetSubtype="0" fill="hold" grpId="12" nodeType="clickEffect">
                                  <p:stCondLst>
                                    <p:cond delay="0"/>
                                  </p:stCondLst>
                                  <p:childTnLst>
                                    <p:set>
                                      <p:cBhvr>
                                        <p:cTn id="78" dur="1" fill="hold">
                                          <p:stCondLst>
                                            <p:cond delay="0"/>
                                          </p:stCondLst>
                                        </p:cTn>
                                        <p:tgtEl>
                                          <p:spTgt spid="10251"/>
                                        </p:tgtEl>
                                        <p:attrNameLst>
                                          <p:attrName>style.visibility</p:attrName>
                                        </p:attrNameLst>
                                      </p:cBhvr>
                                      <p:to>
                                        <p:strVal val="hidden"/>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13" nodeType="clickEffect">
                                  <p:stCondLst>
                                    <p:cond delay="0"/>
                                  </p:stCondLst>
                                  <p:childTnLst>
                                    <p:set>
                                      <p:cBhvr>
                                        <p:cTn id="82" dur="1" fill="hold">
                                          <p:stCondLst>
                                            <p:cond delay="0"/>
                                          </p:stCondLst>
                                        </p:cTn>
                                        <p:tgtEl>
                                          <p:spTgt spid="10251"/>
                                        </p:tgtEl>
                                        <p:attrNameLst>
                                          <p:attrName>style.visibility</p:attrName>
                                        </p:attrNameLst>
                                      </p:cBhvr>
                                      <p:to>
                                        <p:strVal val="visible"/>
                                      </p:to>
                                    </p:set>
                                  </p:childTnLst>
                                </p:cTn>
                              </p:par>
                              <p:par>
                                <p:cTn id="83" presetID="1" presetClass="exit" presetSubtype="0" fill="hold" nodeType="withEffect">
                                  <p:stCondLst>
                                    <p:cond delay="0"/>
                                  </p:stCondLst>
                                  <p:childTnLst>
                                    <p:set>
                                      <p:cBhvr>
                                        <p:cTn id="84" dur="1" fill="hold">
                                          <p:stCondLst>
                                            <p:cond delay="0"/>
                                          </p:stCondLst>
                                        </p:cTn>
                                        <p:tgtEl>
                                          <p:spTgt spid="10246"/>
                                        </p:tgtEl>
                                        <p:attrNameLst>
                                          <p:attrName>style.visibility</p:attrName>
                                        </p:attrNameLst>
                                      </p:cBhvr>
                                      <p:to>
                                        <p:strVal val="hidden"/>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xit" presetSubtype="0" fill="hold" grpId="14" nodeType="clickEffect">
                                  <p:stCondLst>
                                    <p:cond delay="0"/>
                                  </p:stCondLst>
                                  <p:childTnLst>
                                    <p:set>
                                      <p:cBhvr>
                                        <p:cTn id="88" dur="1" fill="hold">
                                          <p:stCondLst>
                                            <p:cond delay="0"/>
                                          </p:stCondLst>
                                        </p:cTn>
                                        <p:tgtEl>
                                          <p:spTgt spid="10251"/>
                                        </p:tgtEl>
                                        <p:attrNameLst>
                                          <p:attrName>style.visibility</p:attrName>
                                        </p:attrNameLst>
                                      </p:cBhvr>
                                      <p:to>
                                        <p:strVal val="hidden"/>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15" nodeType="clickEffect">
                                  <p:stCondLst>
                                    <p:cond delay="0"/>
                                  </p:stCondLst>
                                  <p:childTnLst>
                                    <p:set>
                                      <p:cBhvr>
                                        <p:cTn id="92" dur="1" fill="hold">
                                          <p:stCondLst>
                                            <p:cond delay="0"/>
                                          </p:stCondLst>
                                        </p:cTn>
                                        <p:tgtEl>
                                          <p:spTgt spid="10251"/>
                                        </p:tgtEl>
                                        <p:attrNameLst>
                                          <p:attrName>style.visibility</p:attrName>
                                        </p:attrNameLst>
                                      </p:cBhvr>
                                      <p:to>
                                        <p:strVal val="visible"/>
                                      </p:to>
                                    </p:set>
                                  </p:childTnLst>
                                </p:cTn>
                              </p:par>
                              <p:par>
                                <p:cTn id="93" presetID="1" presetClass="exit" presetSubtype="0" fill="hold" nodeType="withEffect">
                                  <p:stCondLst>
                                    <p:cond delay="0"/>
                                  </p:stCondLst>
                                  <p:childTnLst>
                                    <p:set>
                                      <p:cBhvr>
                                        <p:cTn id="94" dur="1" fill="hold">
                                          <p:stCondLst>
                                            <p:cond delay="0"/>
                                          </p:stCondLst>
                                        </p:cTn>
                                        <p:tgtEl>
                                          <p:spTgt spid="10248"/>
                                        </p:tgtEl>
                                        <p:attrNameLst>
                                          <p:attrName>style.visibility</p:attrName>
                                        </p:attrNameLst>
                                      </p:cBhvr>
                                      <p:to>
                                        <p:strVal val="hidden"/>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xit" presetSubtype="0" fill="hold" grpId="16" nodeType="clickEffect">
                                  <p:stCondLst>
                                    <p:cond delay="0"/>
                                  </p:stCondLst>
                                  <p:childTnLst>
                                    <p:set>
                                      <p:cBhvr>
                                        <p:cTn id="98" dur="1" fill="hold">
                                          <p:stCondLst>
                                            <p:cond delay="0"/>
                                          </p:stCondLst>
                                        </p:cTn>
                                        <p:tgtEl>
                                          <p:spTgt spid="102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1" grpId="0" animBg="1"/>
      <p:bldP spid="10251" grpId="1" animBg="1"/>
      <p:bldP spid="10251" grpId="2" animBg="1"/>
      <p:bldP spid="10251" grpId="3" animBg="1"/>
      <p:bldP spid="10251" grpId="4" animBg="1"/>
      <p:bldP spid="10251" grpId="5" animBg="1"/>
      <p:bldP spid="10251" grpId="6" animBg="1"/>
      <p:bldP spid="10251" grpId="7" animBg="1"/>
      <p:bldP spid="10251" grpId="8" animBg="1"/>
      <p:bldP spid="10251" grpId="9" animBg="1"/>
      <p:bldP spid="10251" grpId="10" animBg="1"/>
      <p:bldP spid="10251" grpId="11" animBg="1"/>
      <p:bldP spid="10251" grpId="12" animBg="1"/>
      <p:bldP spid="10251" grpId="13" animBg="1"/>
      <p:bldP spid="10251" grpId="14" animBg="1"/>
      <p:bldP spid="10251" grpId="15" animBg="1"/>
      <p:bldP spid="10251" grpId="16" animBg="1"/>
      <p:bldP spid="10251" grpId="17" animBg="1"/>
      <p:bldP spid="10252" grpId="0" animBg="1"/>
      <p:bldP spid="1025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pet-shop"/>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24622"/>
          <a:stretch>
            <a:fillRect/>
          </a:stretch>
        </p:blipFill>
        <p:spPr bwMode="auto">
          <a:xfrm>
            <a:off x="31750" y="-242888"/>
            <a:ext cx="3100388" cy="3240088"/>
          </a:xfrm>
          <a:prstGeom prst="rect">
            <a:avLst/>
          </a:prstGeom>
          <a:noFill/>
          <a:extLst>
            <a:ext uri="{909E8E84-426E-40DD-AFC4-6F175D3DCCD1}">
              <a14:hiddenFill xmlns:a14="http://schemas.microsoft.com/office/drawing/2010/main">
                <a:solidFill>
                  <a:srgbClr val="FFFFFF"/>
                </a:solidFill>
              </a14:hiddenFill>
            </a:ext>
          </a:extLst>
        </p:spPr>
      </p:pic>
      <p:sp>
        <p:nvSpPr>
          <p:cNvPr id="12291" name="Text Box 3">
            <a:hlinkClick r:id="" action="ppaction://noaction">
              <a:snd r:embed="rId4" name="fui.wav"/>
            </a:hlinkClick>
          </p:cNvPr>
          <p:cNvSpPr txBox="1">
            <a:spLocks noChangeArrowheads="1"/>
          </p:cNvSpPr>
          <p:nvPr/>
        </p:nvSpPr>
        <p:spPr bwMode="auto">
          <a:xfrm>
            <a:off x="3059113" y="333375"/>
            <a:ext cx="640873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600"/>
              <a:t>Fui a la tienda de animales y compr</a:t>
            </a:r>
            <a:r>
              <a:rPr lang="en-GB" sz="2600">
                <a:cs typeface="Arial" pitchFamily="34" charset="0"/>
              </a:rPr>
              <a:t>é …</a:t>
            </a:r>
          </a:p>
        </p:txBody>
      </p:sp>
      <p:pic>
        <p:nvPicPr>
          <p:cNvPr id="12292" name="Picture 4">
            <a:hlinkClick r:id="" action="ppaction://noaction">
              <a:snd r:embed="rId5" name="2.wav"/>
            </a:hlinkClick>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27763" y="1022350"/>
            <a:ext cx="1873250" cy="1492250"/>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a:hlinkClick r:id="" action="ppaction://noaction">
              <a:snd r:embed="rId7" name="3.wav"/>
            </a:hlinkClick>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8313" y="2852738"/>
            <a:ext cx="2090737" cy="169068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a:hlinkClick r:id="" action="ppaction://noaction">
              <a:snd r:embed="rId9" name="1.wav"/>
            </a:hlinkClick>
          </p:cNvPr>
          <p:cNvPicPr>
            <a:picLocks noChangeAspect="1" noChangeArrowheads="1"/>
          </p:cNvPicPr>
          <p:nvPr/>
        </p:nvPicPr>
        <p:blipFill>
          <a:blip r:embed="rId10">
            <a:clrChange>
              <a:clrFrom>
                <a:srgbClr val="FEFEFC"/>
              </a:clrFrom>
              <a:clrTo>
                <a:srgbClr val="FEFEFC">
                  <a:alpha val="0"/>
                </a:srgbClr>
              </a:clrTo>
            </a:clrChange>
            <a:extLst>
              <a:ext uri="{28A0092B-C50C-407E-A947-70E740481C1C}">
                <a14:useLocalDpi xmlns:a14="http://schemas.microsoft.com/office/drawing/2010/main" val="0"/>
              </a:ext>
            </a:extLst>
          </a:blip>
          <a:srcRect/>
          <a:stretch>
            <a:fillRect/>
          </a:stretch>
        </p:blipFill>
        <p:spPr bwMode="auto">
          <a:xfrm>
            <a:off x="3930650" y="1341438"/>
            <a:ext cx="1936750" cy="1141412"/>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a:hlinkClick r:id="" action="ppaction://noaction">
              <a:snd r:embed="rId11" name="8.wav"/>
            </a:hlinkClick>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57588" y="4868863"/>
            <a:ext cx="2309812" cy="167005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a:hlinkClick r:id="" action="ppaction://noaction">
              <a:snd r:embed="rId13" name="4.wav"/>
            </a:hlinkClick>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1775" y="2852738"/>
            <a:ext cx="2039938" cy="1625600"/>
          </a:xfrm>
          <a:prstGeom prst="rect">
            <a:avLst/>
          </a:prstGeom>
          <a:noFill/>
          <a:extLst>
            <a:ext uri="{909E8E84-426E-40DD-AFC4-6F175D3DCCD1}">
              <a14:hiddenFill xmlns:a14="http://schemas.microsoft.com/office/drawing/2010/main">
                <a:solidFill>
                  <a:srgbClr val="FFFFFF"/>
                </a:solidFill>
              </a14:hiddenFill>
            </a:ext>
          </a:extLst>
        </p:spPr>
      </p:pic>
      <p:pic>
        <p:nvPicPr>
          <p:cNvPr id="12297" name="Picture 9">
            <a:hlinkClick r:id="" action="ppaction://noaction">
              <a:snd r:embed="rId15" name="6.wav"/>
            </a:hlinkClick>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9338" y="3017838"/>
            <a:ext cx="1636712" cy="1490662"/>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a:hlinkClick r:id="" action="ppaction://noaction">
              <a:snd r:embed="rId17" name="7.wav"/>
            </a:hlinkClick>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825" y="4868863"/>
            <a:ext cx="2576513" cy="1643062"/>
          </a:xfrm>
          <a:prstGeom prst="rect">
            <a:avLst/>
          </a:prstGeom>
          <a:noFill/>
          <a:extLst>
            <a:ext uri="{909E8E84-426E-40DD-AFC4-6F175D3DCCD1}">
              <a14:hiddenFill xmlns:a14="http://schemas.microsoft.com/office/drawing/2010/main">
                <a:solidFill>
                  <a:srgbClr val="FFFFFF"/>
                </a:solidFill>
              </a14:hiddenFill>
            </a:ext>
          </a:extLst>
        </p:spPr>
      </p:pic>
      <p:pic>
        <p:nvPicPr>
          <p:cNvPr id="12299" name="Picture 11">
            <a:hlinkClick r:id="" action="ppaction://noaction">
              <a:snd r:embed="rId19" name="5.wav"/>
            </a:hlinkClick>
          </p:cNvPr>
          <p:cNvPicPr>
            <a:picLocks noChangeAspect="1" noChangeArrowheads="1"/>
          </p:cNvPicPr>
          <p:nvPr/>
        </p:nvPicPr>
        <p:blipFill>
          <a:blip r:embed="rId20" cstate="print">
            <a:clrChange>
              <a:clrFrom>
                <a:srgbClr val="FFFFFB"/>
              </a:clrFrom>
              <a:clrTo>
                <a:srgbClr val="FFFFFB">
                  <a:alpha val="0"/>
                </a:srgbClr>
              </a:clrTo>
            </a:clrChange>
            <a:extLst>
              <a:ext uri="{28A0092B-C50C-407E-A947-70E740481C1C}">
                <a14:useLocalDpi xmlns:a14="http://schemas.microsoft.com/office/drawing/2010/main" val="0"/>
              </a:ext>
            </a:extLst>
          </a:blip>
          <a:srcRect/>
          <a:stretch>
            <a:fillRect/>
          </a:stretch>
        </p:blipFill>
        <p:spPr bwMode="auto">
          <a:xfrm>
            <a:off x="5292725" y="2997200"/>
            <a:ext cx="1754188" cy="1443038"/>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a:hlinkClick r:id="" action="ppaction://noaction">
              <a:snd r:embed="rId21" name="9.wav"/>
            </a:hlinkClick>
          </p:cNvPr>
          <p:cNvPicPr>
            <a:picLocks noChangeAspect="1" noChangeArrowheads="1"/>
          </p:cNvPicPr>
          <p:nvPr/>
        </p:nvPicPr>
        <p:blipFill>
          <a:blip r:embed="rId22" cstate="print">
            <a:clrChange>
              <a:clrFrom>
                <a:srgbClr val="FEFBF6"/>
              </a:clrFrom>
              <a:clrTo>
                <a:srgbClr val="FEFBF6">
                  <a:alpha val="0"/>
                </a:srgbClr>
              </a:clrTo>
            </a:clrChange>
            <a:extLst>
              <a:ext uri="{28A0092B-C50C-407E-A947-70E740481C1C}">
                <a14:useLocalDpi xmlns:a14="http://schemas.microsoft.com/office/drawing/2010/main" val="0"/>
              </a:ext>
            </a:extLst>
          </a:blip>
          <a:srcRect/>
          <a:stretch>
            <a:fillRect/>
          </a:stretch>
        </p:blipFill>
        <p:spPr bwMode="auto">
          <a:xfrm>
            <a:off x="6515100" y="5157788"/>
            <a:ext cx="1873250" cy="1325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5012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29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229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2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p:txBody>
          <a:bodyPr/>
          <a:lstStyle/>
          <a:p>
            <a:r>
              <a:rPr lang="en-GB"/>
              <a:t>(a, the, some)</a:t>
            </a:r>
          </a:p>
        </p:txBody>
      </p:sp>
      <p:sp>
        <p:nvSpPr>
          <p:cNvPr id="2052" name="AutoShape 4">
            <a:hlinkClick r:id="" action="ppaction://noaction" highlightClick="1">
              <a:snd r:embed="rId3" name="un.wav"/>
            </a:hlinkClick>
          </p:cNvPr>
          <p:cNvSpPr>
            <a:spLocks noChangeArrowheads="1"/>
          </p:cNvSpPr>
          <p:nvPr/>
        </p:nvSpPr>
        <p:spPr bwMode="auto">
          <a:xfrm>
            <a:off x="971550" y="260350"/>
            <a:ext cx="1223963" cy="1081088"/>
          </a:xfrm>
          <a:prstGeom prst="actionButtonBlank">
            <a:avLst/>
          </a:prstGeom>
          <a:solidFill>
            <a:srgbClr val="3333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schemeClr val="bg1"/>
                </a:solidFill>
              </a:rPr>
              <a:t>un</a:t>
            </a:r>
          </a:p>
        </p:txBody>
      </p:sp>
      <p:sp>
        <p:nvSpPr>
          <p:cNvPr id="2053" name="AutoShape 5">
            <a:hlinkClick r:id="" action="ppaction://noaction" highlightClick="1">
              <a:snd r:embed="rId4" name="una.wav"/>
            </a:hlinkClick>
          </p:cNvPr>
          <p:cNvSpPr>
            <a:spLocks noChangeArrowheads="1"/>
          </p:cNvSpPr>
          <p:nvPr/>
        </p:nvSpPr>
        <p:spPr bwMode="auto">
          <a:xfrm>
            <a:off x="2339975" y="260350"/>
            <a:ext cx="1223963" cy="1081088"/>
          </a:xfrm>
          <a:prstGeom prst="actionButtonBlank">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schemeClr val="bg1"/>
                </a:solidFill>
              </a:rPr>
              <a:t>una</a:t>
            </a:r>
          </a:p>
        </p:txBody>
      </p:sp>
      <p:sp>
        <p:nvSpPr>
          <p:cNvPr id="2054" name="AutoShape 6">
            <a:hlinkClick r:id="" action="ppaction://noaction" highlightClick="1">
              <a:snd r:embed="rId5" name="el.wav"/>
            </a:hlinkClick>
          </p:cNvPr>
          <p:cNvSpPr>
            <a:spLocks noChangeArrowheads="1"/>
          </p:cNvSpPr>
          <p:nvPr/>
        </p:nvSpPr>
        <p:spPr bwMode="auto">
          <a:xfrm>
            <a:off x="5580063" y="260350"/>
            <a:ext cx="1223962" cy="1081088"/>
          </a:xfrm>
          <a:prstGeom prst="actionButtonBlank">
            <a:avLst/>
          </a:prstGeom>
          <a:solidFill>
            <a:srgbClr val="3333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schemeClr val="bg1"/>
                </a:solidFill>
              </a:rPr>
              <a:t>el</a:t>
            </a:r>
          </a:p>
        </p:txBody>
      </p:sp>
      <p:sp>
        <p:nvSpPr>
          <p:cNvPr id="2055" name="AutoShape 7">
            <a:hlinkClick r:id="" action="ppaction://noaction" highlightClick="1">
              <a:snd r:embed="rId6" name="la.wav"/>
            </a:hlinkClick>
          </p:cNvPr>
          <p:cNvSpPr>
            <a:spLocks noChangeArrowheads="1"/>
          </p:cNvSpPr>
          <p:nvPr/>
        </p:nvSpPr>
        <p:spPr bwMode="auto">
          <a:xfrm>
            <a:off x="6948488" y="260350"/>
            <a:ext cx="1223962" cy="1081088"/>
          </a:xfrm>
          <a:prstGeom prst="actionButtonBlank">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schemeClr val="bg1"/>
                </a:solidFill>
              </a:rPr>
              <a:t>la</a:t>
            </a:r>
          </a:p>
        </p:txBody>
      </p:sp>
      <p:sp>
        <p:nvSpPr>
          <p:cNvPr id="2056" name="AutoShape 8">
            <a:hlinkClick r:id="" action="ppaction://noaction" highlightClick="1">
              <a:snd r:embed="rId7" name="unos.wav"/>
            </a:hlinkClick>
          </p:cNvPr>
          <p:cNvSpPr>
            <a:spLocks noChangeArrowheads="1"/>
          </p:cNvSpPr>
          <p:nvPr/>
        </p:nvSpPr>
        <p:spPr bwMode="auto">
          <a:xfrm>
            <a:off x="684213" y="5516563"/>
            <a:ext cx="1511300" cy="1081087"/>
          </a:xfrm>
          <a:prstGeom prst="actionButtonBlank">
            <a:avLst/>
          </a:prstGeom>
          <a:solidFill>
            <a:srgbClr val="3333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schemeClr val="bg1"/>
                </a:solidFill>
              </a:rPr>
              <a:t>unos</a:t>
            </a:r>
          </a:p>
        </p:txBody>
      </p:sp>
      <p:sp>
        <p:nvSpPr>
          <p:cNvPr id="2057" name="AutoShape 9">
            <a:hlinkClick r:id="" action="ppaction://noaction" highlightClick="1">
              <a:snd r:embed="rId8" name="unas.wav"/>
            </a:hlinkClick>
          </p:cNvPr>
          <p:cNvSpPr>
            <a:spLocks noChangeArrowheads="1"/>
          </p:cNvSpPr>
          <p:nvPr/>
        </p:nvSpPr>
        <p:spPr bwMode="auto">
          <a:xfrm>
            <a:off x="2339975" y="5516563"/>
            <a:ext cx="1511300" cy="1081087"/>
          </a:xfrm>
          <a:prstGeom prst="actionButtonBlank">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schemeClr val="bg1"/>
                </a:solidFill>
              </a:rPr>
              <a:t>unas</a:t>
            </a:r>
          </a:p>
        </p:txBody>
      </p:sp>
      <p:sp>
        <p:nvSpPr>
          <p:cNvPr id="2058" name="AutoShape 10">
            <a:hlinkClick r:id="" action="ppaction://noaction" highlightClick="1">
              <a:snd r:embed="rId9" name="los.wav"/>
            </a:hlinkClick>
          </p:cNvPr>
          <p:cNvSpPr>
            <a:spLocks noChangeArrowheads="1"/>
          </p:cNvSpPr>
          <p:nvPr/>
        </p:nvSpPr>
        <p:spPr bwMode="auto">
          <a:xfrm>
            <a:off x="5580063" y="5516563"/>
            <a:ext cx="1223962" cy="1081087"/>
          </a:xfrm>
          <a:prstGeom prst="actionButtonBlank">
            <a:avLst/>
          </a:prstGeom>
          <a:solidFill>
            <a:srgbClr val="3333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schemeClr val="bg1"/>
                </a:solidFill>
              </a:rPr>
              <a:t>los</a:t>
            </a:r>
          </a:p>
        </p:txBody>
      </p:sp>
      <p:sp>
        <p:nvSpPr>
          <p:cNvPr id="2059" name="AutoShape 11">
            <a:hlinkClick r:id="" action="ppaction://noaction" highlightClick="1">
              <a:snd r:embed="rId10" name="las.wav"/>
            </a:hlinkClick>
          </p:cNvPr>
          <p:cNvSpPr>
            <a:spLocks noChangeArrowheads="1"/>
          </p:cNvSpPr>
          <p:nvPr/>
        </p:nvSpPr>
        <p:spPr bwMode="auto">
          <a:xfrm>
            <a:off x="6948488" y="5516563"/>
            <a:ext cx="1223962" cy="1081087"/>
          </a:xfrm>
          <a:prstGeom prst="actionButtonBlank">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schemeClr val="bg1"/>
                </a:solidFill>
              </a:rPr>
              <a:t>las</a:t>
            </a:r>
          </a:p>
        </p:txBody>
      </p:sp>
      <p:sp>
        <p:nvSpPr>
          <p:cNvPr id="2061" name="Text Box 13">
            <a:hlinkClick r:id="" action="ppaction://noaction">
              <a:snd r:embed="rId11" name="sing.wav"/>
            </a:hlinkClick>
          </p:cNvPr>
          <p:cNvSpPr txBox="1">
            <a:spLocks noChangeArrowheads="1"/>
          </p:cNvSpPr>
          <p:nvPr/>
        </p:nvSpPr>
        <p:spPr bwMode="auto">
          <a:xfrm>
            <a:off x="1547813" y="2586038"/>
            <a:ext cx="60483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5400"/>
              <a:t>Singular y plural</a:t>
            </a:r>
          </a:p>
        </p:txBody>
      </p:sp>
    </p:spTree>
    <p:extLst>
      <p:ext uri="{BB962C8B-B14F-4D97-AF65-F5344CB8AC3E}">
        <p14:creationId xmlns:p14="http://schemas.microsoft.com/office/powerpoint/2010/main" val="6871453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7925" y="1776413"/>
            <a:ext cx="4248150" cy="3381375"/>
          </a:xfrm>
          <a:prstGeom prst="rect">
            <a:avLst/>
          </a:prstGeom>
          <a:noFill/>
          <a:extLst>
            <a:ext uri="{909E8E84-426E-40DD-AFC4-6F175D3DCCD1}">
              <a14:hiddenFill xmlns:a14="http://schemas.microsoft.com/office/drawing/2010/main">
                <a:solidFill>
                  <a:srgbClr val="FFFFFF"/>
                </a:solidFill>
              </a14:hiddenFill>
            </a:ext>
          </a:extLst>
        </p:spPr>
      </p:pic>
      <p:sp>
        <p:nvSpPr>
          <p:cNvPr id="3075" name="AutoShape 3">
            <a:hlinkClick r:id="" action="ppaction://noaction" highlightClick="1">
              <a:snd r:embed="rId4" name="31un.wav"/>
            </a:hlinkClick>
          </p:cNvPr>
          <p:cNvSpPr>
            <a:spLocks noChangeArrowheads="1"/>
          </p:cNvSpPr>
          <p:nvPr/>
        </p:nvSpPr>
        <p:spPr bwMode="auto">
          <a:xfrm>
            <a:off x="971550" y="5227638"/>
            <a:ext cx="1223963" cy="1081087"/>
          </a:xfrm>
          <a:prstGeom prst="actionButtonBlank">
            <a:avLst/>
          </a:prstGeom>
          <a:solidFill>
            <a:srgbClr val="3333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schemeClr val="bg1"/>
                </a:solidFill>
              </a:rPr>
              <a:t>un</a:t>
            </a:r>
          </a:p>
        </p:txBody>
      </p:sp>
      <p:sp>
        <p:nvSpPr>
          <p:cNvPr id="3076" name="AutoShape 4">
            <a:hlinkClick r:id="" action="ppaction://noaction" highlightClick="1">
              <a:snd r:embed="rId5" name="malasuerte.wav"/>
            </a:hlinkClick>
          </p:cNvPr>
          <p:cNvSpPr>
            <a:spLocks noChangeArrowheads="1"/>
          </p:cNvSpPr>
          <p:nvPr/>
        </p:nvSpPr>
        <p:spPr bwMode="auto">
          <a:xfrm>
            <a:off x="2339975" y="5227638"/>
            <a:ext cx="1223963" cy="1081087"/>
          </a:xfrm>
          <a:prstGeom prst="actionButtonBlank">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schemeClr val="bg1"/>
                </a:solidFill>
              </a:rPr>
              <a:t>una</a:t>
            </a:r>
          </a:p>
        </p:txBody>
      </p:sp>
      <p:sp>
        <p:nvSpPr>
          <p:cNvPr id="3077" name="AutoShape 5">
            <a:hlinkClick r:id="" action="ppaction://noaction" highlightClick="1">
              <a:snd r:embed="rId6" name="31el.wav"/>
            </a:hlinkClick>
          </p:cNvPr>
          <p:cNvSpPr>
            <a:spLocks noChangeArrowheads="1"/>
          </p:cNvSpPr>
          <p:nvPr/>
        </p:nvSpPr>
        <p:spPr bwMode="auto">
          <a:xfrm>
            <a:off x="5580063" y="5227638"/>
            <a:ext cx="1223962" cy="1081087"/>
          </a:xfrm>
          <a:prstGeom prst="actionButtonBlank">
            <a:avLst/>
          </a:prstGeom>
          <a:solidFill>
            <a:srgbClr val="3333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schemeClr val="bg1"/>
                </a:solidFill>
              </a:rPr>
              <a:t>el</a:t>
            </a:r>
          </a:p>
        </p:txBody>
      </p:sp>
      <p:sp>
        <p:nvSpPr>
          <p:cNvPr id="3078" name="AutoShape 6">
            <a:hlinkClick r:id="" action="ppaction://noaction" highlightClick="1">
              <a:snd r:embed="rId5" name="malasuerte.wav"/>
            </a:hlinkClick>
          </p:cNvPr>
          <p:cNvSpPr>
            <a:spLocks noChangeArrowheads="1"/>
          </p:cNvSpPr>
          <p:nvPr/>
        </p:nvSpPr>
        <p:spPr bwMode="auto">
          <a:xfrm>
            <a:off x="6948488" y="5227638"/>
            <a:ext cx="1223962" cy="1081087"/>
          </a:xfrm>
          <a:prstGeom prst="actionButtonBlank">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schemeClr val="bg1"/>
                </a:solidFill>
              </a:rPr>
              <a:t>la</a:t>
            </a:r>
          </a:p>
        </p:txBody>
      </p:sp>
    </p:spTree>
    <p:extLst>
      <p:ext uri="{BB962C8B-B14F-4D97-AF65-F5344CB8AC3E}">
        <p14:creationId xmlns:p14="http://schemas.microsoft.com/office/powerpoint/2010/main" val="20158615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7038" y="1844675"/>
            <a:ext cx="4248150" cy="3381375"/>
          </a:xfrm>
          <a:prstGeom prst="rect">
            <a:avLst/>
          </a:prstGeom>
          <a:noFill/>
          <a:extLst>
            <a:ext uri="{909E8E84-426E-40DD-AFC4-6F175D3DCCD1}">
              <a14:hiddenFill xmlns:a14="http://schemas.microsoft.com/office/drawing/2010/main">
                <a:solidFill>
                  <a:srgbClr val="FFFFFF"/>
                </a:solidFill>
              </a14:hiddenFill>
            </a:ext>
          </a:extLst>
        </p:spPr>
      </p:pic>
      <p:sp>
        <p:nvSpPr>
          <p:cNvPr id="18439" name="AutoShape 7">
            <a:hlinkClick r:id="" action="ppaction://noaction" highlightClick="1">
              <a:snd r:embed="rId4" name="31unos.wav"/>
            </a:hlinkClick>
          </p:cNvPr>
          <p:cNvSpPr>
            <a:spLocks noChangeArrowheads="1"/>
          </p:cNvSpPr>
          <p:nvPr/>
        </p:nvSpPr>
        <p:spPr bwMode="auto">
          <a:xfrm>
            <a:off x="684213" y="5516563"/>
            <a:ext cx="1511300" cy="1081087"/>
          </a:xfrm>
          <a:prstGeom prst="actionButtonBlank">
            <a:avLst/>
          </a:prstGeom>
          <a:solidFill>
            <a:srgbClr val="3333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schemeClr val="bg1"/>
                </a:solidFill>
              </a:rPr>
              <a:t>unos</a:t>
            </a:r>
          </a:p>
        </p:txBody>
      </p:sp>
      <p:sp>
        <p:nvSpPr>
          <p:cNvPr id="18440" name="AutoShape 8">
            <a:hlinkClick r:id="" action="ppaction://noaction" highlightClick="1">
              <a:snd r:embed="rId5" name="malasuerte.wav"/>
            </a:hlinkClick>
          </p:cNvPr>
          <p:cNvSpPr>
            <a:spLocks noChangeArrowheads="1"/>
          </p:cNvSpPr>
          <p:nvPr/>
        </p:nvSpPr>
        <p:spPr bwMode="auto">
          <a:xfrm>
            <a:off x="2339975" y="5516563"/>
            <a:ext cx="1511300" cy="1081087"/>
          </a:xfrm>
          <a:prstGeom prst="actionButtonBlank">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schemeClr val="bg1"/>
                </a:solidFill>
              </a:rPr>
              <a:t>unas</a:t>
            </a:r>
          </a:p>
        </p:txBody>
      </p:sp>
      <p:sp>
        <p:nvSpPr>
          <p:cNvPr id="18441" name="AutoShape 9">
            <a:hlinkClick r:id="" action="ppaction://noaction" highlightClick="1">
              <a:snd r:embed="rId6" name="31los.wav"/>
            </a:hlinkClick>
          </p:cNvPr>
          <p:cNvSpPr>
            <a:spLocks noChangeArrowheads="1"/>
          </p:cNvSpPr>
          <p:nvPr/>
        </p:nvSpPr>
        <p:spPr bwMode="auto">
          <a:xfrm>
            <a:off x="5580063" y="5516563"/>
            <a:ext cx="1223962" cy="1081087"/>
          </a:xfrm>
          <a:prstGeom prst="actionButtonBlank">
            <a:avLst/>
          </a:prstGeom>
          <a:solidFill>
            <a:srgbClr val="3333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schemeClr val="bg1"/>
                </a:solidFill>
              </a:rPr>
              <a:t>los</a:t>
            </a:r>
          </a:p>
        </p:txBody>
      </p:sp>
      <p:sp>
        <p:nvSpPr>
          <p:cNvPr id="18442" name="AutoShape 10">
            <a:hlinkClick r:id="" action="ppaction://noaction" highlightClick="1">
              <a:snd r:embed="rId5" name="malasuerte.wav"/>
            </a:hlinkClick>
          </p:cNvPr>
          <p:cNvSpPr>
            <a:spLocks noChangeArrowheads="1"/>
          </p:cNvSpPr>
          <p:nvPr/>
        </p:nvSpPr>
        <p:spPr bwMode="auto">
          <a:xfrm>
            <a:off x="6948488" y="5516563"/>
            <a:ext cx="1223962" cy="1081087"/>
          </a:xfrm>
          <a:prstGeom prst="actionButtonBlank">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a:solidFill>
                  <a:schemeClr val="bg1"/>
                </a:solidFill>
              </a:rPr>
              <a:t>las</a:t>
            </a:r>
          </a:p>
        </p:txBody>
      </p:sp>
      <p:pic>
        <p:nvPicPr>
          <p:cNvPr id="18443" name="Picture 11"/>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9288" y="1844675"/>
            <a:ext cx="4248150" cy="338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9443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hlinkClick r:id="" action="ppaction://noaction">
              <a:snd r:embed="rId3" name="vm.wav"/>
            </a:hlinkClick>
          </p:cNvPr>
          <p:cNvSpPr txBox="1">
            <a:spLocks noChangeArrowheads="1"/>
          </p:cNvSpPr>
          <p:nvPr/>
        </p:nvSpPr>
        <p:spPr bwMode="auto">
          <a:xfrm>
            <a:off x="971550" y="1773238"/>
            <a:ext cx="72723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400" b="1">
                <a:cs typeface="Arial" charset="0"/>
              </a:rPr>
              <a:t>¿Verdad o mentira?</a:t>
            </a:r>
          </a:p>
        </p:txBody>
      </p:sp>
      <p:pic>
        <p:nvPicPr>
          <p:cNvPr id="2054" name="Picture 6" descr="la-menti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4150" y="2924175"/>
            <a:ext cx="3792538" cy="3703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4377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mputerCat">
            <a:hlinkClick r:id="" action="ppaction://noaction">
              <a:snd r:embed="rId3" name="19.wav"/>
            </a:hlinkClick>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268413"/>
            <a:ext cx="4270375" cy="43275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5" name="AutoShape 3">
            <a:hlinkClick r:id="" action="ppaction://noaction" highlightClick="1">
              <a:snd r:embed="rId5" name="si.wav"/>
            </a:hlinkClick>
          </p:cNvPr>
          <p:cNvSpPr>
            <a:spLocks noChangeArrowheads="1"/>
          </p:cNvSpPr>
          <p:nvPr/>
        </p:nvSpPr>
        <p:spPr bwMode="auto">
          <a:xfrm>
            <a:off x="5292725" y="1916113"/>
            <a:ext cx="2951163" cy="1008062"/>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000"/>
              <a:t>Verdad </a:t>
            </a:r>
            <a:endParaRPr lang="en-GB" sz="4000">
              <a:cs typeface="Arial" charset="0"/>
            </a:endParaRPr>
          </a:p>
        </p:txBody>
      </p:sp>
      <p:sp>
        <p:nvSpPr>
          <p:cNvPr id="3076" name="AutoShape 4">
            <a:hlinkClick r:id="" action="ppaction://noaction" highlightClick="1">
              <a:snd r:embed="rId6" name="no.wav"/>
            </a:hlinkClick>
          </p:cNvPr>
          <p:cNvSpPr>
            <a:spLocks noChangeArrowheads="1"/>
          </p:cNvSpPr>
          <p:nvPr/>
        </p:nvSpPr>
        <p:spPr bwMode="auto">
          <a:xfrm>
            <a:off x="5292725" y="3644900"/>
            <a:ext cx="2951163" cy="1008063"/>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000"/>
              <a:t>Mentira </a:t>
            </a:r>
            <a:endParaRPr lang="en-GB" sz="4000">
              <a:cs typeface="Arial" charset="0"/>
            </a:endParaRPr>
          </a:p>
        </p:txBody>
      </p:sp>
      <p:sp>
        <p:nvSpPr>
          <p:cNvPr id="3077" name="Text Box 5">
            <a:hlinkClick r:id="" action="ppaction://noaction">
              <a:snd r:embed="rId7" name="vm.wav"/>
            </a:hlinkClick>
          </p:cNvPr>
          <p:cNvSpPr txBox="1">
            <a:spLocks noChangeArrowheads="1"/>
          </p:cNvSpPr>
          <p:nvPr/>
        </p:nvSpPr>
        <p:spPr bwMode="auto">
          <a:xfrm>
            <a:off x="971550" y="44450"/>
            <a:ext cx="72723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cs typeface="Arial" charset="0"/>
              </a:rPr>
              <a:t>¿Verdad o mentira?</a:t>
            </a:r>
          </a:p>
        </p:txBody>
      </p:sp>
    </p:spTree>
    <p:extLst>
      <p:ext uri="{BB962C8B-B14F-4D97-AF65-F5344CB8AC3E}">
        <p14:creationId xmlns:p14="http://schemas.microsoft.com/office/powerpoint/2010/main" val="26762729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a:hlinkClick r:id="" action="ppaction://noaction" highlightClick="1">
              <a:snd r:embed="rId3" name="20v.wav"/>
            </a:hlinkClick>
          </p:cNvPr>
          <p:cNvSpPr>
            <a:spLocks noChangeArrowheads="1"/>
          </p:cNvSpPr>
          <p:nvPr/>
        </p:nvSpPr>
        <p:spPr bwMode="auto">
          <a:xfrm>
            <a:off x="5292725" y="1916113"/>
            <a:ext cx="2951163" cy="1008062"/>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000"/>
              <a:t>Verdad</a:t>
            </a:r>
          </a:p>
        </p:txBody>
      </p:sp>
      <p:sp>
        <p:nvSpPr>
          <p:cNvPr id="6147" name="AutoShape 3">
            <a:hlinkClick r:id="" action="ppaction://noaction" highlightClick="1">
              <a:snd r:embed="rId4" name="20m.wav"/>
            </a:hlinkClick>
          </p:cNvPr>
          <p:cNvSpPr>
            <a:spLocks noChangeArrowheads="1"/>
          </p:cNvSpPr>
          <p:nvPr/>
        </p:nvSpPr>
        <p:spPr bwMode="auto">
          <a:xfrm>
            <a:off x="5292725" y="3644900"/>
            <a:ext cx="2951163" cy="1008063"/>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000"/>
              <a:t>Mentira</a:t>
            </a:r>
          </a:p>
        </p:txBody>
      </p:sp>
      <p:pic>
        <p:nvPicPr>
          <p:cNvPr id="6148" name="Picture 4" descr="aboutus">
            <a:hlinkClick r:id="" action="ppaction://noaction">
              <a:snd r:embed="rId5" name="20.wav"/>
            </a:hlinkClick>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1484313"/>
            <a:ext cx="4537075" cy="35671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49" name="Text Box 5">
            <a:hlinkClick r:id="" action="ppaction://noaction">
              <a:snd r:embed="rId7" name="vm.wav"/>
            </a:hlinkClick>
          </p:cNvPr>
          <p:cNvSpPr txBox="1">
            <a:spLocks noChangeArrowheads="1"/>
          </p:cNvSpPr>
          <p:nvPr/>
        </p:nvSpPr>
        <p:spPr bwMode="auto">
          <a:xfrm>
            <a:off x="971550" y="44450"/>
            <a:ext cx="72723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cs typeface="Arial" charset="0"/>
              </a:rPr>
              <a:t>¿Verdad o mentira?</a:t>
            </a:r>
          </a:p>
        </p:txBody>
      </p:sp>
    </p:spTree>
    <p:extLst>
      <p:ext uri="{BB962C8B-B14F-4D97-AF65-F5344CB8AC3E}">
        <p14:creationId xmlns:p14="http://schemas.microsoft.com/office/powerpoint/2010/main" val="101030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a:hlinkClick r:id="" action="ppaction://noaction" highlightClick="1">
              <a:snd r:embed="rId3" name="20v.wav"/>
            </a:hlinkClick>
          </p:cNvPr>
          <p:cNvSpPr>
            <a:spLocks noChangeArrowheads="1"/>
          </p:cNvSpPr>
          <p:nvPr/>
        </p:nvSpPr>
        <p:spPr bwMode="auto">
          <a:xfrm>
            <a:off x="5292725" y="1916113"/>
            <a:ext cx="2951163" cy="1008062"/>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000"/>
              <a:t>Verdad</a:t>
            </a:r>
          </a:p>
        </p:txBody>
      </p:sp>
      <p:sp>
        <p:nvSpPr>
          <p:cNvPr id="8195" name="AutoShape 3">
            <a:hlinkClick r:id="" action="ppaction://noaction" highlightClick="1">
              <a:snd r:embed="rId4" name="21m.wav"/>
            </a:hlinkClick>
          </p:cNvPr>
          <p:cNvSpPr>
            <a:spLocks noChangeArrowheads="1"/>
          </p:cNvSpPr>
          <p:nvPr/>
        </p:nvSpPr>
        <p:spPr bwMode="auto">
          <a:xfrm>
            <a:off x="5292725" y="3644900"/>
            <a:ext cx="2951163" cy="1008063"/>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000"/>
              <a:t>Mentira</a:t>
            </a:r>
          </a:p>
        </p:txBody>
      </p:sp>
      <p:pic>
        <p:nvPicPr>
          <p:cNvPr id="8196" name="Picture 4" descr=" Desktop Wallpapers · Gallery · Animals &#10; Cat and Dog - the Best Friend">
            <a:hlinkClick r:id="" action="ppaction://noaction">
              <a:snd r:embed="rId5" name="21.wav"/>
            </a:hlinkClick>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1484313"/>
            <a:ext cx="4876800" cy="3657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197" name="Text Box 5">
            <a:hlinkClick r:id="" action="ppaction://noaction">
              <a:snd r:embed="rId7" name="vm.wav"/>
            </a:hlinkClick>
          </p:cNvPr>
          <p:cNvSpPr txBox="1">
            <a:spLocks noChangeArrowheads="1"/>
          </p:cNvSpPr>
          <p:nvPr/>
        </p:nvSpPr>
        <p:spPr bwMode="auto">
          <a:xfrm>
            <a:off x="971550" y="44450"/>
            <a:ext cx="72723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cs typeface="Arial" charset="0"/>
              </a:rPr>
              <a:t>¿Verdad o mentira?</a:t>
            </a:r>
          </a:p>
        </p:txBody>
      </p:sp>
    </p:spTree>
    <p:extLst>
      <p:ext uri="{BB962C8B-B14F-4D97-AF65-F5344CB8AC3E}">
        <p14:creationId xmlns:p14="http://schemas.microsoft.com/office/powerpoint/2010/main" val="8212040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a:hlinkClick r:id="" action="ppaction://noaction">
              <a:snd r:embed="rId3" name="vm.wav"/>
            </a:hlinkClick>
          </p:cNvPr>
          <p:cNvSpPr txBox="1">
            <a:spLocks noChangeArrowheads="1"/>
          </p:cNvSpPr>
          <p:nvPr/>
        </p:nvSpPr>
        <p:spPr bwMode="auto">
          <a:xfrm>
            <a:off x="971550" y="1773238"/>
            <a:ext cx="72723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400" b="1">
                <a:cs typeface="Arial" charset="0"/>
              </a:rPr>
              <a:t>¿Verdad o mentira?</a:t>
            </a:r>
          </a:p>
        </p:txBody>
      </p:sp>
      <p:pic>
        <p:nvPicPr>
          <p:cNvPr id="2054" name="Picture 6" descr="la-menti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4150" y="2924175"/>
            <a:ext cx="3792538" cy="3703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677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mem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76250"/>
            <a:ext cx="4560887"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3">
            <a:hlinkClick r:id="" action="ppaction://noaction">
              <a:snd r:embed="rId4" name="memoria.wav"/>
            </a:hlinkClick>
          </p:cNvPr>
          <p:cNvSpPr txBox="1">
            <a:spLocks noChangeArrowheads="1"/>
          </p:cNvSpPr>
          <p:nvPr/>
        </p:nvSpPr>
        <p:spPr bwMode="auto">
          <a:xfrm>
            <a:off x="5364163" y="2492375"/>
            <a:ext cx="377983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6000"/>
              <a:t>memoria</a:t>
            </a:r>
          </a:p>
        </p:txBody>
      </p:sp>
    </p:spTree>
    <p:extLst>
      <p:ext uri="{BB962C8B-B14F-4D97-AF65-F5344CB8AC3E}">
        <p14:creationId xmlns:p14="http://schemas.microsoft.com/office/powerpoint/2010/main" val="8240266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a:hlinkClick r:id="" action="ppaction://noaction" highlightClick="1">
              <a:snd r:embed="rId3" name="11v.wav"/>
            </a:hlinkClick>
          </p:cNvPr>
          <p:cNvSpPr>
            <a:spLocks noChangeArrowheads="1"/>
          </p:cNvSpPr>
          <p:nvPr/>
        </p:nvSpPr>
        <p:spPr bwMode="auto">
          <a:xfrm>
            <a:off x="1042988" y="4868863"/>
            <a:ext cx="2951162" cy="1008062"/>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000"/>
              <a:t>Verdad</a:t>
            </a:r>
          </a:p>
        </p:txBody>
      </p:sp>
      <p:sp>
        <p:nvSpPr>
          <p:cNvPr id="22531" name="AutoShape 3">
            <a:hlinkClick r:id="" action="ppaction://noaction" highlightClick="1">
              <a:snd r:embed="rId4" name="11m.wav"/>
            </a:hlinkClick>
          </p:cNvPr>
          <p:cNvSpPr>
            <a:spLocks noChangeArrowheads="1"/>
          </p:cNvSpPr>
          <p:nvPr/>
        </p:nvSpPr>
        <p:spPr bwMode="auto">
          <a:xfrm>
            <a:off x="5364163" y="4868863"/>
            <a:ext cx="2951162" cy="1008062"/>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000"/>
              <a:t>Mentira</a:t>
            </a:r>
          </a:p>
        </p:txBody>
      </p:sp>
      <p:sp>
        <p:nvSpPr>
          <p:cNvPr id="22532" name="Text Box 4">
            <a:hlinkClick r:id="" action="ppaction://noaction">
              <a:snd r:embed="rId5" name="vm.wav"/>
            </a:hlinkClick>
          </p:cNvPr>
          <p:cNvSpPr txBox="1">
            <a:spLocks noChangeArrowheads="1"/>
          </p:cNvSpPr>
          <p:nvPr/>
        </p:nvSpPr>
        <p:spPr bwMode="auto">
          <a:xfrm>
            <a:off x="971550" y="44450"/>
            <a:ext cx="72723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cs typeface="Arial" charset="0"/>
              </a:rPr>
              <a:t>¿Verdad o mentira?</a:t>
            </a:r>
          </a:p>
        </p:txBody>
      </p:sp>
      <p:pic>
        <p:nvPicPr>
          <p:cNvPr id="22535" name="Picture 7" descr="Pets%20with%20Personality%20Bott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913" y="812800"/>
            <a:ext cx="6638925" cy="3048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6" name="Text Box 8"/>
          <p:cNvSpPr txBox="1">
            <a:spLocks noChangeArrowheads="1"/>
          </p:cNvSpPr>
          <p:nvPr/>
        </p:nvSpPr>
        <p:spPr bwMode="auto">
          <a:xfrm>
            <a:off x="107950" y="3908425"/>
            <a:ext cx="8893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400"/>
              <a:t>En la foto hay tres gatos pero solamente hay dos perros.</a:t>
            </a:r>
          </a:p>
        </p:txBody>
      </p:sp>
    </p:spTree>
    <p:extLst>
      <p:ext uri="{BB962C8B-B14F-4D97-AF65-F5344CB8AC3E}">
        <p14:creationId xmlns:p14="http://schemas.microsoft.com/office/powerpoint/2010/main" val="12003946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descr="pop_kaeru_l"/>
          <p:cNvPicPr>
            <a:picLocks noChangeAspect="1" noChangeArrowheads="1"/>
          </p:cNvPicPr>
          <p:nvPr/>
        </p:nvPicPr>
        <p:blipFill>
          <a:blip r:embed="rId3">
            <a:extLst>
              <a:ext uri="{28A0092B-C50C-407E-A947-70E740481C1C}">
                <a14:useLocalDpi xmlns:a14="http://schemas.microsoft.com/office/drawing/2010/main" val="0"/>
              </a:ext>
            </a:extLst>
          </a:blip>
          <a:srcRect t="8875" b="5220"/>
          <a:stretch>
            <a:fillRect/>
          </a:stretch>
        </p:blipFill>
        <p:spPr bwMode="auto">
          <a:xfrm>
            <a:off x="611188" y="819150"/>
            <a:ext cx="4038600" cy="44434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702" name="AutoShape 6">
            <a:hlinkClick r:id="" action="ppaction://noaction" highlightClick="1">
              <a:snd r:embed="rId4" name="15v.wav"/>
            </a:hlinkClick>
          </p:cNvPr>
          <p:cNvSpPr>
            <a:spLocks noChangeArrowheads="1"/>
          </p:cNvSpPr>
          <p:nvPr/>
        </p:nvSpPr>
        <p:spPr bwMode="auto">
          <a:xfrm>
            <a:off x="1042988" y="5373688"/>
            <a:ext cx="2951162" cy="1008062"/>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000"/>
              <a:t>Verdad</a:t>
            </a:r>
          </a:p>
        </p:txBody>
      </p:sp>
      <p:sp>
        <p:nvSpPr>
          <p:cNvPr id="29703" name="AutoShape 7">
            <a:hlinkClick r:id="" action="ppaction://noaction" highlightClick="1">
              <a:snd r:embed="rId5" name="15m.wav"/>
            </a:hlinkClick>
          </p:cNvPr>
          <p:cNvSpPr>
            <a:spLocks noChangeArrowheads="1"/>
          </p:cNvSpPr>
          <p:nvPr/>
        </p:nvSpPr>
        <p:spPr bwMode="auto">
          <a:xfrm>
            <a:off x="5364163" y="5373688"/>
            <a:ext cx="2951162" cy="1008062"/>
          </a:xfrm>
          <a:prstGeom prst="actionButtonBlank">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000"/>
              <a:t>Mentira</a:t>
            </a:r>
          </a:p>
        </p:txBody>
      </p:sp>
      <p:sp>
        <p:nvSpPr>
          <p:cNvPr id="29704" name="Text Box 8">
            <a:hlinkClick r:id="" action="ppaction://noaction">
              <a:snd r:embed="rId6" name="vm.wav"/>
            </a:hlinkClick>
          </p:cNvPr>
          <p:cNvSpPr txBox="1">
            <a:spLocks noChangeArrowheads="1"/>
          </p:cNvSpPr>
          <p:nvPr/>
        </p:nvSpPr>
        <p:spPr bwMode="auto">
          <a:xfrm>
            <a:off x="971550" y="44450"/>
            <a:ext cx="72723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cs typeface="Arial" charset="0"/>
              </a:rPr>
              <a:t>¿Verdad o mentira?</a:t>
            </a:r>
          </a:p>
        </p:txBody>
      </p:sp>
      <p:sp>
        <p:nvSpPr>
          <p:cNvPr id="29705" name="Text Box 9"/>
          <p:cNvSpPr txBox="1">
            <a:spLocks noChangeArrowheads="1"/>
          </p:cNvSpPr>
          <p:nvPr/>
        </p:nvSpPr>
        <p:spPr bwMode="auto">
          <a:xfrm>
            <a:off x="4932363" y="2030413"/>
            <a:ext cx="35655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400"/>
              <a:t>En la foto hay un gato </a:t>
            </a:r>
            <a:br>
              <a:rPr lang="en-GB" sz="2400"/>
            </a:br>
            <a:r>
              <a:rPr lang="en-GB" sz="2400"/>
              <a:t>y una rana.</a:t>
            </a:r>
          </a:p>
        </p:txBody>
      </p:sp>
    </p:spTree>
    <p:extLst>
      <p:ext uri="{BB962C8B-B14F-4D97-AF65-F5344CB8AC3E}">
        <p14:creationId xmlns:p14="http://schemas.microsoft.com/office/powerpoint/2010/main" val="31243224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granj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219826"/>
          </a:xfrm>
          <a:prstGeom prst="rect">
            <a:avLst/>
          </a:prstGeom>
          <a:noFill/>
          <a:extLst>
            <a:ext uri="{909E8E84-426E-40DD-AFC4-6F175D3DCCD1}">
              <a14:hiddenFill xmlns:a14="http://schemas.microsoft.com/office/drawing/2010/main">
                <a:solidFill>
                  <a:srgbClr val="FFFFFF"/>
                </a:solidFill>
              </a14:hiddenFill>
            </a:ext>
          </a:extLst>
        </p:spPr>
      </p:pic>
      <p:sp>
        <p:nvSpPr>
          <p:cNvPr id="4103" name="Text Box 7">
            <a:hlinkClick r:id="" action="ppaction://noaction">
              <a:snd r:embed="rId4" name="title.wav"/>
            </a:hlinkClick>
          </p:cNvPr>
          <p:cNvSpPr txBox="1">
            <a:spLocks noChangeArrowheads="1"/>
          </p:cNvSpPr>
          <p:nvPr/>
        </p:nvSpPr>
        <p:spPr bwMode="auto">
          <a:xfrm>
            <a:off x="0" y="6172200"/>
            <a:ext cx="9144000" cy="67945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3600">
                <a:latin typeface="Rockwell" pitchFamily="18" charset="0"/>
              </a:rPr>
              <a:t>En la granja de mi t</a:t>
            </a:r>
            <a:r>
              <a:rPr lang="en-GB" sz="3600">
                <a:latin typeface="Rockwell" pitchFamily="18" charset="0"/>
                <a:cs typeface="Arial" pitchFamily="34" charset="0"/>
              </a:rPr>
              <a:t>ío</a:t>
            </a:r>
          </a:p>
        </p:txBody>
      </p:sp>
    </p:spTree>
    <p:extLst>
      <p:ext uri="{BB962C8B-B14F-4D97-AF65-F5344CB8AC3E}">
        <p14:creationId xmlns:p14="http://schemas.microsoft.com/office/powerpoint/2010/main" val="30792466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4">
            <a:hlinkClick r:id="" action="ppaction://noaction">
              <a:snd r:embed="rId3" name="10perros.wav"/>
            </a:hlinkClick>
          </p:cNvPr>
          <p:cNvSpPr txBox="1">
            <a:spLocks noChangeArrowheads="1"/>
          </p:cNvSpPr>
          <p:nvPr/>
        </p:nvSpPr>
        <p:spPr bwMode="auto">
          <a:xfrm>
            <a:off x="-323850" y="5464175"/>
            <a:ext cx="7559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t>Hay diez perros.</a:t>
            </a:r>
          </a:p>
        </p:txBody>
      </p:sp>
      <p:pic>
        <p:nvPicPr>
          <p:cNvPr id="11275" name="Picture 11" descr="cartoon-dog-daisy-dog-m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9350" y="3398838"/>
            <a:ext cx="2087563" cy="1614487"/>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cartoon-dog-daisy-dog-m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9350" y="1814513"/>
            <a:ext cx="2087563" cy="1614487"/>
          </a:xfrm>
          <a:prstGeom prst="rect">
            <a:avLst/>
          </a:prstGeom>
          <a:noFill/>
          <a:extLst>
            <a:ext uri="{909E8E84-426E-40DD-AFC4-6F175D3DCCD1}">
              <a14:hiddenFill xmlns:a14="http://schemas.microsoft.com/office/drawing/2010/main">
                <a:solidFill>
                  <a:srgbClr val="FFFFFF"/>
                </a:solidFill>
              </a14:hiddenFill>
            </a:ext>
          </a:extLst>
        </p:spPr>
      </p:pic>
      <p:pic>
        <p:nvPicPr>
          <p:cNvPr id="11277" name="Picture 13" descr="cartoon-dog-daisy-dog-m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231775"/>
            <a:ext cx="2087563" cy="1614488"/>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cartoon-dog-daisy-dog-m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3427413"/>
            <a:ext cx="2087562" cy="1614487"/>
          </a:xfrm>
          <a:prstGeom prst="rect">
            <a:avLst/>
          </a:prstGeom>
          <a:noFill/>
          <a:extLst>
            <a:ext uri="{909E8E84-426E-40DD-AFC4-6F175D3DCCD1}">
              <a14:hiddenFill xmlns:a14="http://schemas.microsoft.com/office/drawing/2010/main">
                <a:solidFill>
                  <a:srgbClr val="FFFFFF"/>
                </a:solidFill>
              </a14:hiddenFill>
            </a:ext>
          </a:extLst>
        </p:spPr>
      </p:pic>
      <p:pic>
        <p:nvPicPr>
          <p:cNvPr id="11279" name="Picture 15" descr="cartoon-dog-daisy-dog-m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1843088"/>
            <a:ext cx="2087562" cy="1614487"/>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cartoon-dog-daisy-dog-m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0913" y="260350"/>
            <a:ext cx="2087562" cy="1614488"/>
          </a:xfrm>
          <a:prstGeom prst="rect">
            <a:avLst/>
          </a:prstGeom>
          <a:noFill/>
          <a:extLst>
            <a:ext uri="{909E8E84-426E-40DD-AFC4-6F175D3DCCD1}">
              <a14:hiddenFill xmlns:a14="http://schemas.microsoft.com/office/drawing/2010/main">
                <a:solidFill>
                  <a:srgbClr val="FFFFFF"/>
                </a:solidFill>
              </a14:hiddenFill>
            </a:ext>
          </a:extLst>
        </p:spPr>
      </p:pic>
      <p:pic>
        <p:nvPicPr>
          <p:cNvPr id="11281" name="Picture 17" descr="cartoon-dog-daisy-dog-m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3427413"/>
            <a:ext cx="2087562" cy="1614487"/>
          </a:xfrm>
          <a:prstGeom prst="rect">
            <a:avLst/>
          </a:prstGeom>
          <a:noFill/>
          <a:extLst>
            <a:ext uri="{909E8E84-426E-40DD-AFC4-6F175D3DCCD1}">
              <a14:hiddenFill xmlns:a14="http://schemas.microsoft.com/office/drawing/2010/main">
                <a:solidFill>
                  <a:srgbClr val="FFFFFF"/>
                </a:solidFill>
              </a14:hiddenFill>
            </a:ext>
          </a:extLst>
        </p:spPr>
      </p:pic>
      <p:pic>
        <p:nvPicPr>
          <p:cNvPr id="11282" name="Picture 18" descr="cartoon-dog-daisy-dog-m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843088"/>
            <a:ext cx="2087562" cy="1614487"/>
          </a:xfrm>
          <a:prstGeom prst="rect">
            <a:avLst/>
          </a:prstGeom>
          <a:noFill/>
          <a:extLst>
            <a:ext uri="{909E8E84-426E-40DD-AFC4-6F175D3DCCD1}">
              <a14:hiddenFill xmlns:a14="http://schemas.microsoft.com/office/drawing/2010/main">
                <a:solidFill>
                  <a:srgbClr val="FFFFFF"/>
                </a:solidFill>
              </a14:hiddenFill>
            </a:ext>
          </a:extLst>
        </p:spPr>
      </p:pic>
      <p:pic>
        <p:nvPicPr>
          <p:cNvPr id="11283" name="Picture 19" descr="cartoon-dog-daisy-dog-m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260350"/>
            <a:ext cx="2087562" cy="1614488"/>
          </a:xfrm>
          <a:prstGeom prst="rect">
            <a:avLst/>
          </a:prstGeom>
          <a:noFill/>
          <a:extLst>
            <a:ext uri="{909E8E84-426E-40DD-AFC4-6F175D3DCCD1}">
              <a14:hiddenFill xmlns:a14="http://schemas.microsoft.com/office/drawing/2010/main">
                <a:solidFill>
                  <a:srgbClr val="FFFFFF"/>
                </a:solidFill>
              </a14:hiddenFill>
            </a:ext>
          </a:extLst>
        </p:spPr>
      </p:pic>
      <p:pic>
        <p:nvPicPr>
          <p:cNvPr id="11284" name="Picture 20" descr="cartoon-dog-daisy-dog-me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788" y="5084763"/>
            <a:ext cx="2087562" cy="1614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3087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cartoon-dog-daisy-dog-m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2060575"/>
            <a:ext cx="3362325" cy="26003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artoon-dog-daisy-dog-m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2052638"/>
            <a:ext cx="3362325" cy="2600325"/>
          </a:xfrm>
          <a:prstGeom prst="rect">
            <a:avLst/>
          </a:prstGeom>
          <a:noFill/>
          <a:extLst>
            <a:ext uri="{909E8E84-426E-40DD-AFC4-6F175D3DCCD1}">
              <a14:hiddenFill xmlns:a14="http://schemas.microsoft.com/office/drawing/2010/main">
                <a:solidFill>
                  <a:srgbClr val="FFFFFF"/>
                </a:solidFill>
              </a14:hiddenFill>
            </a:ext>
          </a:extLst>
        </p:spPr>
      </p:pic>
      <p:sp>
        <p:nvSpPr>
          <p:cNvPr id="6151" name="Text Box 7">
            <a:hlinkClick r:id="" action="ppaction://noaction">
              <a:snd r:embed="rId5" name="perros.wav"/>
            </a:hlinkClick>
          </p:cNvPr>
          <p:cNvSpPr txBox="1">
            <a:spLocks noChangeArrowheads="1"/>
          </p:cNvSpPr>
          <p:nvPr/>
        </p:nvSpPr>
        <p:spPr bwMode="auto">
          <a:xfrm>
            <a:off x="755650" y="5141913"/>
            <a:ext cx="7559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t>Los perros hacen ‘Guau’.</a:t>
            </a:r>
          </a:p>
        </p:txBody>
      </p:sp>
      <p:sp>
        <p:nvSpPr>
          <p:cNvPr id="6152" name="AutoShape 8"/>
          <p:cNvSpPr>
            <a:spLocks noChangeArrowheads="1"/>
          </p:cNvSpPr>
          <p:nvPr/>
        </p:nvSpPr>
        <p:spPr bwMode="auto">
          <a:xfrm>
            <a:off x="3419475" y="908050"/>
            <a:ext cx="1728788" cy="969963"/>
          </a:xfrm>
          <a:prstGeom prst="wedgeEllipseCallout">
            <a:avLst>
              <a:gd name="adj1" fmla="val -18412"/>
              <a:gd name="adj2" fmla="val 150000"/>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sz="3200"/>
              <a:t>Guau</a:t>
            </a:r>
          </a:p>
        </p:txBody>
      </p:sp>
      <p:sp>
        <p:nvSpPr>
          <p:cNvPr id="6153" name="AutoShape 9"/>
          <p:cNvSpPr>
            <a:spLocks noChangeArrowheads="1"/>
          </p:cNvSpPr>
          <p:nvPr/>
        </p:nvSpPr>
        <p:spPr bwMode="auto">
          <a:xfrm>
            <a:off x="6011863" y="549275"/>
            <a:ext cx="1728787" cy="969963"/>
          </a:xfrm>
          <a:prstGeom prst="wedgeEllipseCallout">
            <a:avLst>
              <a:gd name="adj1" fmla="val -47796"/>
              <a:gd name="adj2" fmla="val 131343"/>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sz="3200"/>
              <a:t>Guau</a:t>
            </a:r>
          </a:p>
        </p:txBody>
      </p:sp>
    </p:spTree>
    <p:extLst>
      <p:ext uri="{BB962C8B-B14F-4D97-AF65-F5344CB8AC3E}">
        <p14:creationId xmlns:p14="http://schemas.microsoft.com/office/powerpoint/2010/main" val="24851402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Goat"/>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433388" y="11113"/>
            <a:ext cx="1871662" cy="1685925"/>
          </a:xfrm>
          <a:prstGeom prst="rect">
            <a:avLst/>
          </a:prstGeom>
          <a:noFill/>
          <a:extLst>
            <a:ext uri="{909E8E84-426E-40DD-AFC4-6F175D3DCCD1}">
              <a14:hiddenFill xmlns:a14="http://schemas.microsoft.com/office/drawing/2010/main">
                <a:solidFill>
                  <a:srgbClr val="FFFFFF"/>
                </a:solidFill>
              </a14:hiddenFill>
            </a:ext>
          </a:extLst>
        </p:spPr>
      </p:pic>
      <p:sp>
        <p:nvSpPr>
          <p:cNvPr id="10245" name="Text Box 5">
            <a:hlinkClick r:id="" action="ppaction://noaction">
              <a:snd r:embed="rId4" name="10cabras.wav"/>
            </a:hlinkClick>
          </p:cNvPr>
          <p:cNvSpPr txBox="1">
            <a:spLocks noChangeArrowheads="1"/>
          </p:cNvSpPr>
          <p:nvPr/>
        </p:nvSpPr>
        <p:spPr bwMode="auto">
          <a:xfrm>
            <a:off x="-468313" y="5607050"/>
            <a:ext cx="7559676"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t>Hay diez cabras</a:t>
            </a:r>
          </a:p>
        </p:txBody>
      </p:sp>
      <p:pic>
        <p:nvPicPr>
          <p:cNvPr id="10246" name="Picture 6" descr="Goat"/>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468313" y="1700213"/>
            <a:ext cx="1871662"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Goat"/>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468313" y="3398838"/>
            <a:ext cx="1871662"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Goat"/>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3386138" y="44450"/>
            <a:ext cx="1871662"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49" name="Picture 9" descr="Goat"/>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3421063" y="1733550"/>
            <a:ext cx="1871662"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Goat"/>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3421063" y="3432175"/>
            <a:ext cx="1871662"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51" name="Picture 11" descr="Goat"/>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6194425" y="44450"/>
            <a:ext cx="1871663"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Goat"/>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6229350" y="1733550"/>
            <a:ext cx="1871663"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53" name="Picture 13" descr="Goat"/>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6229350" y="3432175"/>
            <a:ext cx="1871663"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Goat"/>
          <p:cNvPicPr>
            <a:picLocks noChangeAspect="1" noChangeArrowheads="1"/>
          </p:cNvPicPr>
          <p:nvPr/>
        </p:nvPicPr>
        <p:blipFill>
          <a:blip r:embed="rId5">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6227763" y="5199063"/>
            <a:ext cx="1871662" cy="168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4297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oat"/>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661988" y="1989138"/>
            <a:ext cx="3838575" cy="3457575"/>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Goat"/>
          <p:cNvPicPr>
            <a:picLocks noChangeAspect="1" noChangeArrowheads="1"/>
          </p:cNvPicPr>
          <p:nvPr/>
        </p:nvPicPr>
        <p:blipFill>
          <a:blip r:embed="rId4">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4716463" y="1916113"/>
            <a:ext cx="3838575" cy="3457575"/>
          </a:xfrm>
          <a:prstGeom prst="rect">
            <a:avLst/>
          </a:prstGeom>
          <a:noFill/>
          <a:extLst>
            <a:ext uri="{909E8E84-426E-40DD-AFC4-6F175D3DCCD1}">
              <a14:hiddenFill xmlns:a14="http://schemas.microsoft.com/office/drawing/2010/main">
                <a:solidFill>
                  <a:srgbClr val="FFFFFF"/>
                </a:solidFill>
              </a14:hiddenFill>
            </a:ext>
          </a:extLst>
        </p:spPr>
      </p:pic>
      <p:sp>
        <p:nvSpPr>
          <p:cNvPr id="12292" name="Text Box 4">
            <a:hlinkClick r:id="" action="ppaction://noaction">
              <a:snd r:embed="rId5" name="cabras.wav"/>
            </a:hlinkClick>
          </p:cNvPr>
          <p:cNvSpPr txBox="1">
            <a:spLocks noChangeArrowheads="1"/>
          </p:cNvSpPr>
          <p:nvPr/>
        </p:nvSpPr>
        <p:spPr bwMode="auto">
          <a:xfrm>
            <a:off x="755650" y="5357813"/>
            <a:ext cx="7559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t>Las cabras hacen ‘mee’.</a:t>
            </a:r>
          </a:p>
        </p:txBody>
      </p:sp>
      <p:sp>
        <p:nvSpPr>
          <p:cNvPr id="12293" name="AutoShape 5"/>
          <p:cNvSpPr>
            <a:spLocks noChangeArrowheads="1"/>
          </p:cNvSpPr>
          <p:nvPr/>
        </p:nvSpPr>
        <p:spPr bwMode="auto">
          <a:xfrm>
            <a:off x="2987675" y="1052513"/>
            <a:ext cx="1728788" cy="969962"/>
          </a:xfrm>
          <a:prstGeom prst="wedgeEllipseCallout">
            <a:avLst>
              <a:gd name="adj1" fmla="val -21074"/>
              <a:gd name="adj2" fmla="val 147380"/>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sz="3200"/>
              <a:t>Mee</a:t>
            </a:r>
          </a:p>
        </p:txBody>
      </p:sp>
      <p:sp>
        <p:nvSpPr>
          <p:cNvPr id="12294" name="AutoShape 6"/>
          <p:cNvSpPr>
            <a:spLocks noChangeArrowheads="1"/>
          </p:cNvSpPr>
          <p:nvPr/>
        </p:nvSpPr>
        <p:spPr bwMode="auto">
          <a:xfrm>
            <a:off x="4716463" y="908050"/>
            <a:ext cx="1728787" cy="969963"/>
          </a:xfrm>
          <a:prstGeom prst="wedgeEllipseCallout">
            <a:avLst>
              <a:gd name="adj1" fmla="val 7759"/>
              <a:gd name="adj2" fmla="val 166856"/>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sz="3200"/>
              <a:t>Mee</a:t>
            </a:r>
          </a:p>
        </p:txBody>
      </p:sp>
    </p:spTree>
    <p:extLst>
      <p:ext uri="{BB962C8B-B14F-4D97-AF65-F5344CB8AC3E}">
        <p14:creationId xmlns:p14="http://schemas.microsoft.com/office/powerpoint/2010/main" val="1290383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shaggy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675" y="44450"/>
            <a:ext cx="1312863" cy="1512888"/>
          </a:xfrm>
          <a:prstGeom prst="rect">
            <a:avLst/>
          </a:prstGeom>
          <a:noFill/>
          <a:extLst>
            <a:ext uri="{909E8E84-426E-40DD-AFC4-6F175D3DCCD1}">
              <a14:hiddenFill xmlns:a14="http://schemas.microsoft.com/office/drawing/2010/main">
                <a:solidFill>
                  <a:srgbClr val="FFFFFF"/>
                </a:solidFill>
              </a14:hiddenFill>
            </a:ext>
          </a:extLst>
        </p:spPr>
      </p:pic>
      <p:sp>
        <p:nvSpPr>
          <p:cNvPr id="9221" name="Text Box 5">
            <a:hlinkClick r:id="" action="ppaction://noaction">
              <a:snd r:embed="rId4" name="10patos.wav"/>
            </a:hlinkClick>
          </p:cNvPr>
          <p:cNvSpPr txBox="1">
            <a:spLocks noChangeArrowheads="1"/>
          </p:cNvSpPr>
          <p:nvPr/>
        </p:nvSpPr>
        <p:spPr bwMode="auto">
          <a:xfrm>
            <a:off x="-541338" y="5319713"/>
            <a:ext cx="7559676"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t>Hay diez patos.</a:t>
            </a:r>
          </a:p>
        </p:txBody>
      </p:sp>
      <p:pic>
        <p:nvPicPr>
          <p:cNvPr id="9223" name="Picture 7" descr="shaggy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675" y="1628775"/>
            <a:ext cx="1312863" cy="151288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shaggy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675" y="3213100"/>
            <a:ext cx="1312863" cy="1512888"/>
          </a:xfrm>
          <a:prstGeom prst="rect">
            <a:avLst/>
          </a:prstGeom>
          <a:noFill/>
          <a:extLst>
            <a:ext uri="{909E8E84-426E-40DD-AFC4-6F175D3DCCD1}">
              <a14:hiddenFill xmlns:a14="http://schemas.microsoft.com/office/drawing/2010/main">
                <a:solidFill>
                  <a:srgbClr val="FFFFFF"/>
                </a:solidFill>
              </a14:hiddenFill>
            </a:ext>
          </a:extLst>
        </p:spPr>
      </p:pic>
      <p:pic>
        <p:nvPicPr>
          <p:cNvPr id="9225" name="Picture 9" descr="shaggy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0938" y="44450"/>
            <a:ext cx="1312862" cy="1512888"/>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shaggy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0938" y="1628775"/>
            <a:ext cx="1312862" cy="1512888"/>
          </a:xfrm>
          <a:prstGeom prst="rect">
            <a:avLst/>
          </a:prstGeom>
          <a:noFill/>
          <a:extLst>
            <a:ext uri="{909E8E84-426E-40DD-AFC4-6F175D3DCCD1}">
              <a14:hiddenFill xmlns:a14="http://schemas.microsoft.com/office/drawing/2010/main">
                <a:solidFill>
                  <a:srgbClr val="FFFFFF"/>
                </a:solidFill>
              </a14:hiddenFill>
            </a:ext>
          </a:extLst>
        </p:spPr>
      </p:pic>
      <p:pic>
        <p:nvPicPr>
          <p:cNvPr id="9227" name="Picture 11" descr="shaggy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0938" y="3213100"/>
            <a:ext cx="1312862" cy="1512888"/>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shaggy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888" y="44450"/>
            <a:ext cx="1312862" cy="1512888"/>
          </a:xfrm>
          <a:prstGeom prst="rect">
            <a:avLst/>
          </a:prstGeom>
          <a:noFill/>
          <a:extLst>
            <a:ext uri="{909E8E84-426E-40DD-AFC4-6F175D3DCCD1}">
              <a14:hiddenFill xmlns:a14="http://schemas.microsoft.com/office/drawing/2010/main">
                <a:solidFill>
                  <a:srgbClr val="FFFFFF"/>
                </a:solidFill>
              </a14:hiddenFill>
            </a:ext>
          </a:extLst>
        </p:spPr>
      </p:pic>
      <p:pic>
        <p:nvPicPr>
          <p:cNvPr id="9229" name="Picture 13" descr="shaggy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888" y="1628775"/>
            <a:ext cx="1312862" cy="1512888"/>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shaggy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888" y="3213100"/>
            <a:ext cx="1312862" cy="1512888"/>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shaggy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3325" y="4940300"/>
            <a:ext cx="1312863" cy="1512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7932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haggy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908050"/>
            <a:ext cx="2506663"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shaggy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5063" y="908050"/>
            <a:ext cx="2506662" cy="3438525"/>
          </a:xfrm>
          <a:prstGeom prst="rect">
            <a:avLst/>
          </a:prstGeom>
          <a:noFill/>
          <a:extLst>
            <a:ext uri="{909E8E84-426E-40DD-AFC4-6F175D3DCCD1}">
              <a14:hiddenFill xmlns:a14="http://schemas.microsoft.com/office/drawing/2010/main">
                <a:solidFill>
                  <a:srgbClr val="FFFFFF"/>
                </a:solidFill>
              </a14:hiddenFill>
            </a:ext>
          </a:extLst>
        </p:spPr>
      </p:pic>
      <p:sp>
        <p:nvSpPr>
          <p:cNvPr id="13316" name="Text Box 4">
            <a:hlinkClick r:id="" action="ppaction://noaction">
              <a:snd r:embed="rId5" name="patos.wav"/>
            </a:hlinkClick>
          </p:cNvPr>
          <p:cNvSpPr txBox="1">
            <a:spLocks noChangeArrowheads="1"/>
          </p:cNvSpPr>
          <p:nvPr/>
        </p:nvSpPr>
        <p:spPr bwMode="auto">
          <a:xfrm>
            <a:off x="755650" y="5141913"/>
            <a:ext cx="7559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t>Los patos hacen ‘cuac’.</a:t>
            </a:r>
          </a:p>
        </p:txBody>
      </p:sp>
      <p:sp>
        <p:nvSpPr>
          <p:cNvPr id="13317" name="AutoShape 5"/>
          <p:cNvSpPr>
            <a:spLocks noChangeArrowheads="1"/>
          </p:cNvSpPr>
          <p:nvPr/>
        </p:nvSpPr>
        <p:spPr bwMode="auto">
          <a:xfrm>
            <a:off x="539750" y="260350"/>
            <a:ext cx="1728788" cy="969963"/>
          </a:xfrm>
          <a:prstGeom prst="wedgeEllipseCallout">
            <a:avLst>
              <a:gd name="adj1" fmla="val 76630"/>
              <a:gd name="adj2" fmla="val 125287"/>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sz="3200"/>
              <a:t>Cuac</a:t>
            </a:r>
          </a:p>
        </p:txBody>
      </p:sp>
      <p:sp>
        <p:nvSpPr>
          <p:cNvPr id="13318" name="AutoShape 6"/>
          <p:cNvSpPr>
            <a:spLocks noChangeArrowheads="1"/>
          </p:cNvSpPr>
          <p:nvPr/>
        </p:nvSpPr>
        <p:spPr bwMode="auto">
          <a:xfrm>
            <a:off x="3851275" y="188913"/>
            <a:ext cx="1728788" cy="969962"/>
          </a:xfrm>
          <a:prstGeom prst="wedgeEllipseCallout">
            <a:avLst>
              <a:gd name="adj1" fmla="val 53120"/>
              <a:gd name="adj2" fmla="val 90588"/>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sz="3200"/>
              <a:t>Cuac</a:t>
            </a:r>
          </a:p>
        </p:txBody>
      </p:sp>
    </p:spTree>
    <p:extLst>
      <p:ext uri="{BB962C8B-B14F-4D97-AF65-F5344CB8AC3E}">
        <p14:creationId xmlns:p14="http://schemas.microsoft.com/office/powerpoint/2010/main" val="13755891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11954404661769084982Gerald_G_Cartoon_Cat_Walking_Out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88" y="15875"/>
            <a:ext cx="2016125" cy="1714500"/>
          </a:xfrm>
          <a:prstGeom prst="rect">
            <a:avLst/>
          </a:prstGeom>
          <a:noFill/>
          <a:extLst>
            <a:ext uri="{909E8E84-426E-40DD-AFC4-6F175D3DCCD1}">
              <a14:hiddenFill xmlns:a14="http://schemas.microsoft.com/office/drawing/2010/main">
                <a:solidFill>
                  <a:srgbClr val="FFFFFF"/>
                </a:solidFill>
              </a14:hiddenFill>
            </a:ext>
          </a:extLst>
        </p:spPr>
      </p:pic>
      <p:sp>
        <p:nvSpPr>
          <p:cNvPr id="8197" name="Text Box 5">
            <a:hlinkClick r:id="" action="ppaction://noaction">
              <a:snd r:embed="rId4" name="10gatos.wav"/>
            </a:hlinkClick>
          </p:cNvPr>
          <p:cNvSpPr txBox="1">
            <a:spLocks noChangeArrowheads="1"/>
          </p:cNvSpPr>
          <p:nvPr/>
        </p:nvSpPr>
        <p:spPr bwMode="auto">
          <a:xfrm>
            <a:off x="-396875" y="5516563"/>
            <a:ext cx="7559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t>Hay diez gatos.</a:t>
            </a:r>
          </a:p>
        </p:txBody>
      </p:sp>
      <p:pic>
        <p:nvPicPr>
          <p:cNvPr id="8199" name="Picture 7" descr="11954404661769084982Gerald_G_Cartoon_Cat_Walking_Out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88" y="1728788"/>
            <a:ext cx="201612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11954404661769084982Gerald_G_Cartoon_Cat_Walking_Out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88" y="3443288"/>
            <a:ext cx="201612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11954404661769084982Gerald_G_Cartoon_Cat_Walking_Out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15875"/>
            <a:ext cx="201612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11954404661769084982Gerald_G_Cartoon_Cat_Walking_Out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1728788"/>
            <a:ext cx="201612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8203" name="Picture 11" descr="11954404661769084982Gerald_G_Cartoon_Cat_Walking_Out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3443288"/>
            <a:ext cx="201612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11954404661769084982Gerald_G_Cartoon_Cat_Walking_Out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425" y="15875"/>
            <a:ext cx="201612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8205" name="Picture 13" descr="11954404661769084982Gerald_G_Cartoon_Cat_Walking_Out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425" y="1728788"/>
            <a:ext cx="201612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11954404661769084982Gerald_G_Cartoon_Cat_Walking_Out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425" y="3443288"/>
            <a:ext cx="201612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8207" name="Picture 15" descr="11954404661769084982Gerald_G_Cartoon_Cat_Walking_Outl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0425" y="5114925"/>
            <a:ext cx="2016125"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2782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Air_Dri_Tray"/>
          <p:cNvPicPr>
            <a:picLocks noChangeAspect="1" noChangeArrowheads="1"/>
          </p:cNvPicPr>
          <p:nvPr/>
        </p:nvPicPr>
        <p:blipFill>
          <a:blip r:embed="rId3">
            <a:extLst>
              <a:ext uri="{28A0092B-C50C-407E-A947-70E740481C1C}">
                <a14:useLocalDpi xmlns:a14="http://schemas.microsoft.com/office/drawing/2010/main" val="0"/>
              </a:ext>
            </a:extLst>
          </a:blip>
          <a:srcRect t="22678" b="22678"/>
          <a:stretch>
            <a:fillRect/>
          </a:stretch>
        </p:blipFill>
        <p:spPr bwMode="auto">
          <a:xfrm>
            <a:off x="179388" y="3005138"/>
            <a:ext cx="8748712"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pegament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7088" y="2130425"/>
            <a:ext cx="24511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sacapuntas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0788" y="3719513"/>
            <a:ext cx="9715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descr="regla"/>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27887">
            <a:off x="684213" y="2852738"/>
            <a:ext cx="4478337" cy="391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descr="lapiz_de_memoria"/>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38838" y="4533900"/>
            <a:ext cx="208915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descr="tijeras"/>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38648">
            <a:off x="2747963" y="4025900"/>
            <a:ext cx="360045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8" descr="742021_red_curtai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4643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9" descr="742021_red_curtai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0" y="0"/>
            <a:ext cx="4608513"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06" name="Group 10"/>
          <p:cNvGrpSpPr>
            <a:grpSpLocks/>
          </p:cNvGrpSpPr>
          <p:nvPr/>
        </p:nvGrpSpPr>
        <p:grpSpPr bwMode="auto">
          <a:xfrm>
            <a:off x="-144463" y="1052513"/>
            <a:ext cx="9396413" cy="2232025"/>
            <a:chOff x="-91" y="663"/>
            <a:chExt cx="5919" cy="1406"/>
          </a:xfrm>
        </p:grpSpPr>
        <p:sp>
          <p:nvSpPr>
            <p:cNvPr id="28684" name="AutoShape 11"/>
            <p:cNvSpPr>
              <a:spLocks noChangeArrowheads="1"/>
            </p:cNvSpPr>
            <p:nvPr/>
          </p:nvSpPr>
          <p:spPr bwMode="auto">
            <a:xfrm>
              <a:off x="-91" y="663"/>
              <a:ext cx="5919" cy="1406"/>
            </a:xfrm>
            <a:prstGeom prst="ellipseRibbon">
              <a:avLst>
                <a:gd name="adj1" fmla="val 25000"/>
                <a:gd name="adj2" fmla="val 50000"/>
                <a:gd name="adj3" fmla="val 12500"/>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5" name="Text Box 12">
              <a:hlinkClick r:id="" action="ppaction://noaction">
                <a:snd r:embed="rId11" name="gran_juego_de_la_memoria.wav"/>
              </a:hlinkClick>
            </p:cNvPr>
            <p:cNvSpPr txBox="1">
              <a:spLocks noChangeArrowheads="1"/>
            </p:cNvSpPr>
            <p:nvPr/>
          </p:nvSpPr>
          <p:spPr bwMode="auto">
            <a:xfrm>
              <a:off x="1383" y="1071"/>
              <a:ext cx="2903" cy="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3000">
                  <a:latin typeface="Lucida Handwriting" pitchFamily="66" charset="0"/>
                </a:rPr>
                <a:t>El gran juego </a:t>
              </a:r>
              <a:br>
                <a:rPr lang="en-GB" sz="3000">
                  <a:latin typeface="Lucida Handwriting" pitchFamily="66" charset="0"/>
                </a:rPr>
              </a:br>
              <a:r>
                <a:rPr lang="en-GB" sz="3000">
                  <a:latin typeface="Lucida Handwriting" pitchFamily="66" charset="0"/>
                </a:rPr>
                <a:t>de la </a:t>
              </a:r>
              <a:br>
                <a:rPr lang="en-GB" sz="3000">
                  <a:latin typeface="Lucida Handwriting" pitchFamily="66" charset="0"/>
                </a:rPr>
              </a:br>
              <a:r>
                <a:rPr lang="en-GB" sz="3000" b="1">
                  <a:latin typeface="Lucida Handwriting" pitchFamily="66" charset="0"/>
                </a:rPr>
                <a:t>memoria</a:t>
              </a:r>
            </a:p>
          </p:txBody>
        </p:sp>
      </p:grpSp>
      <p:sp>
        <p:nvSpPr>
          <p:cNvPr id="55309" name="Text Box 13">
            <a:hlinkClick r:id="" action="ppaction://noaction">
              <a:snd r:embed="rId12" name="teneis_10_segundos.wav"/>
            </a:hlinkClick>
          </p:cNvPr>
          <p:cNvSpPr txBox="1">
            <a:spLocks noChangeArrowheads="1"/>
          </p:cNvSpPr>
          <p:nvPr/>
        </p:nvSpPr>
        <p:spPr bwMode="auto">
          <a:xfrm>
            <a:off x="0" y="3860800"/>
            <a:ext cx="9324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3200">
                <a:solidFill>
                  <a:schemeClr val="bg1"/>
                </a:solidFill>
                <a:cs typeface="Arial" charset="0"/>
              </a:rPr>
              <a:t>¡</a:t>
            </a:r>
            <a:r>
              <a:rPr lang="en-GB" sz="3200">
                <a:solidFill>
                  <a:schemeClr val="bg1"/>
                </a:solidFill>
              </a:rPr>
              <a:t>Ten</a:t>
            </a:r>
            <a:r>
              <a:rPr lang="en-GB" sz="3200">
                <a:solidFill>
                  <a:schemeClr val="bg1"/>
                </a:solidFill>
                <a:cs typeface="Arial" charset="0"/>
              </a:rPr>
              <a:t>éis 10 segundos para memorizar!</a:t>
            </a:r>
          </a:p>
        </p:txBody>
      </p:sp>
    </p:spTree>
    <p:extLst>
      <p:ext uri="{BB962C8B-B14F-4D97-AF65-F5344CB8AC3E}">
        <p14:creationId xmlns:p14="http://schemas.microsoft.com/office/powerpoint/2010/main" val="1131999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55309">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55309">
                                            <p:txEl>
                                              <p:pRg st="0" end="0"/>
                                            </p:txEl>
                                          </p:spTgt>
                                        </p:tgtEl>
                                        <p:attrNameLst>
                                          <p:attrName>ppt_w</p:attrName>
                                        </p:attrNameLst>
                                      </p:cBhvr>
                                    </p:anim>
                                    <p:anim by="(#ppt_w*0.50)" calcmode="lin" valueType="num">
                                      <p:cBhvr>
                                        <p:cTn id="8" dur="500" decel="50000" autoRev="1" fill="hold">
                                          <p:stCondLst>
                                            <p:cond delay="0"/>
                                          </p:stCondLst>
                                        </p:cTn>
                                        <p:tgtEl>
                                          <p:spTgt spid="55309">
                                            <p:txEl>
                                              <p:pRg st="0" end="0"/>
                                            </p:txEl>
                                          </p:spTgt>
                                        </p:tgtEl>
                                        <p:attrNameLst>
                                          <p:attrName>ppt_x</p:attrName>
                                        </p:attrNameLst>
                                      </p:cBhvr>
                                    </p:anim>
                                    <p:anim from="(-#ppt_h/2)" to="(#ppt_y)" calcmode="lin" valueType="num">
                                      <p:cBhvr>
                                        <p:cTn id="9" dur="1000" fill="hold">
                                          <p:stCondLst>
                                            <p:cond delay="0"/>
                                          </p:stCondLst>
                                        </p:cTn>
                                        <p:tgtEl>
                                          <p:spTgt spid="55309">
                                            <p:txEl>
                                              <p:pRg st="0" end="0"/>
                                            </p:txEl>
                                          </p:spTgt>
                                        </p:tgtEl>
                                        <p:attrNameLst>
                                          <p:attrName>ppt_y</p:attrName>
                                        </p:attrNameLst>
                                      </p:cBhvr>
                                    </p:anim>
                                    <p:animRot by="21600000">
                                      <p:cBhvr>
                                        <p:cTn id="10" dur="1000" fill="hold">
                                          <p:stCondLst>
                                            <p:cond delay="0"/>
                                          </p:stCondLst>
                                        </p:cTn>
                                        <p:tgtEl>
                                          <p:spTgt spid="55309">
                                            <p:txEl>
                                              <p:pRg st="0" end="0"/>
                                            </p:txEl>
                                          </p:spTgt>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xit" presetSubtype="0" fill="hold" grpId="0" nodeType="clickEffect">
                                  <p:stCondLst>
                                    <p:cond delay="0"/>
                                  </p:stCondLst>
                                  <p:iterate type="lt">
                                    <p:tmPct val="0"/>
                                  </p:iterate>
                                  <p:childTnLst>
                                    <p:animEffect transition="out" filter="dissolve">
                                      <p:cBhvr>
                                        <p:cTn id="14" dur="500"/>
                                        <p:tgtEl>
                                          <p:spTgt spid="55309">
                                            <p:txEl>
                                              <p:pRg st="0" end="0"/>
                                            </p:txEl>
                                          </p:spTgt>
                                        </p:tgtEl>
                                      </p:cBhvr>
                                    </p:animEffect>
                                    <p:set>
                                      <p:cBhvr>
                                        <p:cTn id="15" dur="1" fill="hold">
                                          <p:stCondLst>
                                            <p:cond delay="499"/>
                                          </p:stCondLst>
                                        </p:cTn>
                                        <p:tgtEl>
                                          <p:spTgt spid="55309">
                                            <p:txEl>
                                              <p:pRg st="0" end="0"/>
                                            </p:txEl>
                                          </p:spTgt>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55306"/>
                                        </p:tgtEl>
                                      </p:cBhvr>
                                    </p:animEffect>
                                    <p:set>
                                      <p:cBhvr>
                                        <p:cTn id="18" dur="1" fill="hold">
                                          <p:stCondLst>
                                            <p:cond delay="499"/>
                                          </p:stCondLst>
                                        </p:cTn>
                                        <p:tgtEl>
                                          <p:spTgt spid="55306"/>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8" fill="hold" nodeType="clickEffect">
                                  <p:stCondLst>
                                    <p:cond delay="0"/>
                                  </p:stCondLst>
                                  <p:childTnLst>
                                    <p:anim calcmode="lin" valueType="num">
                                      <p:cBhvr additive="base">
                                        <p:cTn id="22" dur="3000"/>
                                        <p:tgtEl>
                                          <p:spTgt spid="55304"/>
                                        </p:tgtEl>
                                        <p:attrNameLst>
                                          <p:attrName>ppt_x</p:attrName>
                                        </p:attrNameLst>
                                      </p:cBhvr>
                                      <p:tavLst>
                                        <p:tav tm="0">
                                          <p:val>
                                            <p:strVal val="ppt_x"/>
                                          </p:val>
                                        </p:tav>
                                        <p:tav tm="100000">
                                          <p:val>
                                            <p:strVal val="0-ppt_w/2"/>
                                          </p:val>
                                        </p:tav>
                                      </p:tavLst>
                                    </p:anim>
                                    <p:anim calcmode="lin" valueType="num">
                                      <p:cBhvr additive="base">
                                        <p:cTn id="23" dur="3000"/>
                                        <p:tgtEl>
                                          <p:spTgt spid="55304"/>
                                        </p:tgtEl>
                                        <p:attrNameLst>
                                          <p:attrName>ppt_y</p:attrName>
                                        </p:attrNameLst>
                                      </p:cBhvr>
                                      <p:tavLst>
                                        <p:tav tm="0">
                                          <p:val>
                                            <p:strVal val="ppt_y"/>
                                          </p:val>
                                        </p:tav>
                                        <p:tav tm="100000">
                                          <p:val>
                                            <p:strVal val="ppt_y"/>
                                          </p:val>
                                        </p:tav>
                                      </p:tavLst>
                                    </p:anim>
                                    <p:set>
                                      <p:cBhvr>
                                        <p:cTn id="24" dur="1" fill="hold">
                                          <p:stCondLst>
                                            <p:cond delay="2999"/>
                                          </p:stCondLst>
                                        </p:cTn>
                                        <p:tgtEl>
                                          <p:spTgt spid="55304"/>
                                        </p:tgtEl>
                                        <p:attrNameLst>
                                          <p:attrName>style.visibility</p:attrName>
                                        </p:attrNameLst>
                                      </p:cBhvr>
                                      <p:to>
                                        <p:strVal val="hidden"/>
                                      </p:to>
                                    </p:set>
                                  </p:childTnLst>
                                </p:cTn>
                              </p:par>
                              <p:par>
                                <p:cTn id="25" presetID="2" presetClass="exit" presetSubtype="2" fill="hold" nodeType="withEffect">
                                  <p:stCondLst>
                                    <p:cond delay="0"/>
                                  </p:stCondLst>
                                  <p:childTnLst>
                                    <p:anim calcmode="lin" valueType="num">
                                      <p:cBhvr additive="base">
                                        <p:cTn id="26" dur="3000"/>
                                        <p:tgtEl>
                                          <p:spTgt spid="55305"/>
                                        </p:tgtEl>
                                        <p:attrNameLst>
                                          <p:attrName>ppt_x</p:attrName>
                                        </p:attrNameLst>
                                      </p:cBhvr>
                                      <p:tavLst>
                                        <p:tav tm="0">
                                          <p:val>
                                            <p:strVal val="ppt_x"/>
                                          </p:val>
                                        </p:tav>
                                        <p:tav tm="100000">
                                          <p:val>
                                            <p:strVal val="1+ppt_w/2"/>
                                          </p:val>
                                        </p:tav>
                                      </p:tavLst>
                                    </p:anim>
                                    <p:anim calcmode="lin" valueType="num">
                                      <p:cBhvr additive="base">
                                        <p:cTn id="27" dur="3000"/>
                                        <p:tgtEl>
                                          <p:spTgt spid="55305"/>
                                        </p:tgtEl>
                                        <p:attrNameLst>
                                          <p:attrName>ppt_y</p:attrName>
                                        </p:attrNameLst>
                                      </p:cBhvr>
                                      <p:tavLst>
                                        <p:tav tm="0">
                                          <p:val>
                                            <p:strVal val="ppt_y"/>
                                          </p:val>
                                        </p:tav>
                                        <p:tav tm="100000">
                                          <p:val>
                                            <p:strVal val="ppt_y"/>
                                          </p:val>
                                        </p:tav>
                                      </p:tavLst>
                                    </p:anim>
                                    <p:set>
                                      <p:cBhvr>
                                        <p:cTn id="28" dur="1" fill="hold">
                                          <p:stCondLst>
                                            <p:cond delay="2999"/>
                                          </p:stCondLst>
                                        </p:cTn>
                                        <p:tgtEl>
                                          <p:spTgt spid="55305"/>
                                        </p:tgtEl>
                                        <p:attrNameLst>
                                          <p:attrName>style.visibility</p:attrName>
                                        </p:attrNameLst>
                                      </p:cBhvr>
                                      <p:to>
                                        <p:strVal val="hidden"/>
                                      </p:to>
                                    </p:set>
                                  </p:childTnLst>
                                </p:cTn>
                              </p:par>
                            </p:childTnLst>
                          </p:cTn>
                        </p:par>
                        <p:par>
                          <p:cTn id="29" fill="hold" nodeType="afterGroup">
                            <p:stCondLst>
                              <p:cond delay="3000"/>
                            </p:stCondLst>
                            <p:childTnLst>
                              <p:par>
                                <p:cTn id="30" presetID="22" presetClass="entr" presetSubtype="8" fill="hold" nodeType="afterEffect">
                                  <p:stCondLst>
                                    <p:cond delay="10000"/>
                                  </p:stCondLst>
                                  <p:childTnLst>
                                    <p:set>
                                      <p:cBhvr>
                                        <p:cTn id="31" dur="1" fill="hold">
                                          <p:stCondLst>
                                            <p:cond delay="0"/>
                                          </p:stCondLst>
                                        </p:cTn>
                                        <p:tgtEl>
                                          <p:spTgt spid="55304"/>
                                        </p:tgtEl>
                                        <p:attrNameLst>
                                          <p:attrName>style.visibility</p:attrName>
                                        </p:attrNameLst>
                                      </p:cBhvr>
                                      <p:to>
                                        <p:strVal val="visible"/>
                                      </p:to>
                                    </p:set>
                                    <p:animEffect transition="in" filter="wipe(left)">
                                      <p:cBhvr>
                                        <p:cTn id="32" dur="500"/>
                                        <p:tgtEl>
                                          <p:spTgt spid="55304"/>
                                        </p:tgtEl>
                                      </p:cBhvr>
                                    </p:animEffect>
                                  </p:childTnLst>
                                </p:cTn>
                              </p:par>
                              <p:par>
                                <p:cTn id="33" presetID="22" presetClass="entr" presetSubtype="2" fill="hold" nodeType="withEffect">
                                  <p:stCondLst>
                                    <p:cond delay="10000"/>
                                  </p:stCondLst>
                                  <p:childTnLst>
                                    <p:set>
                                      <p:cBhvr>
                                        <p:cTn id="34" dur="1" fill="hold">
                                          <p:stCondLst>
                                            <p:cond delay="0"/>
                                          </p:stCondLst>
                                        </p:cTn>
                                        <p:tgtEl>
                                          <p:spTgt spid="55305"/>
                                        </p:tgtEl>
                                        <p:attrNameLst>
                                          <p:attrName>style.visibility</p:attrName>
                                        </p:attrNameLst>
                                      </p:cBhvr>
                                      <p:to>
                                        <p:strVal val="visible"/>
                                      </p:to>
                                    </p:set>
                                    <p:animEffect transition="in" filter="wipe(right)">
                                      <p:cBhvr>
                                        <p:cTn id="35" dur="500"/>
                                        <p:tgtEl>
                                          <p:spTgt spid="55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9" grpId="0"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11954404661769084982Gerald_G_Cartoon_Cat_Walking_Out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095375"/>
            <a:ext cx="4356100" cy="3890963"/>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11954404661769084982Gerald_G_Cartoon_Cat_Walking_Out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975" y="1101725"/>
            <a:ext cx="4356100" cy="3890963"/>
          </a:xfrm>
          <a:prstGeom prst="rect">
            <a:avLst/>
          </a:prstGeom>
          <a:noFill/>
          <a:extLst>
            <a:ext uri="{909E8E84-426E-40DD-AFC4-6F175D3DCCD1}">
              <a14:hiddenFill xmlns:a14="http://schemas.microsoft.com/office/drawing/2010/main">
                <a:solidFill>
                  <a:srgbClr val="FFFFFF"/>
                </a:solidFill>
              </a14:hiddenFill>
            </a:ext>
          </a:extLst>
        </p:spPr>
      </p:pic>
      <p:sp>
        <p:nvSpPr>
          <p:cNvPr id="14340" name="Text Box 4">
            <a:hlinkClick r:id="" action="ppaction://noaction">
              <a:snd r:embed="rId5" name="gatos.wav"/>
            </a:hlinkClick>
          </p:cNvPr>
          <p:cNvSpPr txBox="1">
            <a:spLocks noChangeArrowheads="1"/>
          </p:cNvSpPr>
          <p:nvPr/>
        </p:nvSpPr>
        <p:spPr bwMode="auto">
          <a:xfrm>
            <a:off x="755650" y="5141913"/>
            <a:ext cx="7559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t>Los gatos hacen ‘miau’.</a:t>
            </a:r>
          </a:p>
        </p:txBody>
      </p:sp>
      <p:sp>
        <p:nvSpPr>
          <p:cNvPr id="14341" name="AutoShape 5"/>
          <p:cNvSpPr>
            <a:spLocks noChangeArrowheads="1"/>
          </p:cNvSpPr>
          <p:nvPr/>
        </p:nvSpPr>
        <p:spPr bwMode="auto">
          <a:xfrm>
            <a:off x="3419475" y="908050"/>
            <a:ext cx="1728788" cy="969963"/>
          </a:xfrm>
          <a:prstGeom prst="wedgeEllipseCallout">
            <a:avLst>
              <a:gd name="adj1" fmla="val -43662"/>
              <a:gd name="adj2" fmla="val 129542"/>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sz="3200"/>
              <a:t>Miau</a:t>
            </a:r>
          </a:p>
        </p:txBody>
      </p:sp>
      <p:sp>
        <p:nvSpPr>
          <p:cNvPr id="14342" name="AutoShape 6"/>
          <p:cNvSpPr>
            <a:spLocks noChangeArrowheads="1"/>
          </p:cNvSpPr>
          <p:nvPr/>
        </p:nvSpPr>
        <p:spPr bwMode="auto">
          <a:xfrm>
            <a:off x="7235825" y="63500"/>
            <a:ext cx="1728788" cy="969963"/>
          </a:xfrm>
          <a:prstGeom prst="wedgeEllipseCallout">
            <a:avLst>
              <a:gd name="adj1" fmla="val -57898"/>
              <a:gd name="adj2" fmla="val 218083"/>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sz="3200"/>
              <a:t>Miau</a:t>
            </a:r>
          </a:p>
        </p:txBody>
      </p:sp>
    </p:spTree>
    <p:extLst>
      <p:ext uri="{BB962C8B-B14F-4D97-AF65-F5344CB8AC3E}">
        <p14:creationId xmlns:p14="http://schemas.microsoft.com/office/powerpoint/2010/main" val="27481993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ist2_2901953_cartoon_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5875"/>
            <a:ext cx="2016125" cy="1708150"/>
          </a:xfrm>
          <a:prstGeom prst="rect">
            <a:avLst/>
          </a:prstGeom>
          <a:noFill/>
          <a:extLst>
            <a:ext uri="{909E8E84-426E-40DD-AFC4-6F175D3DCCD1}">
              <a14:hiddenFill xmlns:a14="http://schemas.microsoft.com/office/drawing/2010/main">
                <a:solidFill>
                  <a:srgbClr val="FFFFFF"/>
                </a:solidFill>
              </a14:hiddenFill>
            </a:ext>
          </a:extLst>
        </p:spPr>
      </p:pic>
      <p:sp>
        <p:nvSpPr>
          <p:cNvPr id="7173" name="Text Box 5">
            <a:hlinkClick r:id="" action="ppaction://noaction">
              <a:snd r:embed="rId4" name="10vacas.wav"/>
            </a:hlinkClick>
          </p:cNvPr>
          <p:cNvSpPr txBox="1">
            <a:spLocks noChangeArrowheads="1"/>
          </p:cNvSpPr>
          <p:nvPr/>
        </p:nvSpPr>
        <p:spPr bwMode="auto">
          <a:xfrm>
            <a:off x="-396875" y="5607050"/>
            <a:ext cx="7559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t>Hay diez vacas</a:t>
            </a:r>
          </a:p>
        </p:txBody>
      </p:sp>
      <p:pic>
        <p:nvPicPr>
          <p:cNvPr id="7175" name="Picture 7" descr="ist2_2901953_cartoon_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735138"/>
            <a:ext cx="2016125" cy="170815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st2_2901953_cartoon_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486150"/>
            <a:ext cx="2016125" cy="1708150"/>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descr="ist2_2901953_cartoon_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4450"/>
            <a:ext cx="2016125" cy="170815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ist2_2901953_cartoon_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763713"/>
            <a:ext cx="2016125" cy="1708150"/>
          </a:xfrm>
          <a:prstGeom prst="rect">
            <a:avLst/>
          </a:prstGeom>
          <a:noFill/>
          <a:extLst>
            <a:ext uri="{909E8E84-426E-40DD-AFC4-6F175D3DCCD1}">
              <a14:hiddenFill xmlns:a14="http://schemas.microsoft.com/office/drawing/2010/main">
                <a:solidFill>
                  <a:srgbClr val="FFFFFF"/>
                </a:solidFill>
              </a14:hiddenFill>
            </a:ext>
          </a:extLst>
        </p:spPr>
      </p:pic>
      <p:pic>
        <p:nvPicPr>
          <p:cNvPr id="7179" name="Picture 11" descr="ist2_2901953_cartoon_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514725"/>
            <a:ext cx="2016125" cy="1708150"/>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ist2_2901953_cartoon_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44450"/>
            <a:ext cx="2016125" cy="1708150"/>
          </a:xfrm>
          <a:prstGeom prst="rect">
            <a:avLst/>
          </a:prstGeom>
          <a:noFill/>
          <a:extLst>
            <a:ext uri="{909E8E84-426E-40DD-AFC4-6F175D3DCCD1}">
              <a14:hiddenFill xmlns:a14="http://schemas.microsoft.com/office/drawing/2010/main">
                <a:solidFill>
                  <a:srgbClr val="FFFFFF"/>
                </a:solidFill>
              </a14:hiddenFill>
            </a:ext>
          </a:extLst>
        </p:spPr>
      </p:pic>
      <p:pic>
        <p:nvPicPr>
          <p:cNvPr id="7181" name="Picture 13" descr="ist2_2901953_cartoon_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1763713"/>
            <a:ext cx="2016125" cy="1708150"/>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ist2_2901953_cartoon_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3514725"/>
            <a:ext cx="2016125" cy="1708150"/>
          </a:xfrm>
          <a:prstGeom prst="rect">
            <a:avLst/>
          </a:prstGeom>
          <a:noFill/>
          <a:extLst>
            <a:ext uri="{909E8E84-426E-40DD-AFC4-6F175D3DCCD1}">
              <a14:hiddenFill xmlns:a14="http://schemas.microsoft.com/office/drawing/2010/main">
                <a:solidFill>
                  <a:srgbClr val="FFFFFF"/>
                </a:solidFill>
              </a14:hiddenFill>
            </a:ext>
          </a:extLst>
        </p:spPr>
      </p:pic>
      <p:pic>
        <p:nvPicPr>
          <p:cNvPr id="7183" name="Picture 15" descr="ist2_2901953_cartoon_cow"/>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0425" y="5148263"/>
            <a:ext cx="2016125" cy="170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6590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st2_2901953_cartoon_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125538"/>
            <a:ext cx="361950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ist2_2901953_cartoon_c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1125538"/>
            <a:ext cx="3619500" cy="3067050"/>
          </a:xfrm>
          <a:prstGeom prst="rect">
            <a:avLst/>
          </a:prstGeom>
          <a:noFill/>
          <a:extLst>
            <a:ext uri="{909E8E84-426E-40DD-AFC4-6F175D3DCCD1}">
              <a14:hiddenFill xmlns:a14="http://schemas.microsoft.com/office/drawing/2010/main">
                <a:solidFill>
                  <a:srgbClr val="FFFFFF"/>
                </a:solidFill>
              </a14:hiddenFill>
            </a:ext>
          </a:extLst>
        </p:spPr>
      </p:pic>
      <p:sp>
        <p:nvSpPr>
          <p:cNvPr id="15364" name="Text Box 4">
            <a:hlinkClick r:id="" action="ppaction://noaction">
              <a:snd r:embed="rId5" name="vacas.wav"/>
            </a:hlinkClick>
          </p:cNvPr>
          <p:cNvSpPr txBox="1">
            <a:spLocks noChangeArrowheads="1"/>
          </p:cNvSpPr>
          <p:nvPr/>
        </p:nvSpPr>
        <p:spPr bwMode="auto">
          <a:xfrm>
            <a:off x="755650" y="4672013"/>
            <a:ext cx="7559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t>Las vacas hacen ‘muu’.</a:t>
            </a:r>
          </a:p>
        </p:txBody>
      </p:sp>
      <p:sp>
        <p:nvSpPr>
          <p:cNvPr id="15365" name="AutoShape 5"/>
          <p:cNvSpPr>
            <a:spLocks noChangeArrowheads="1"/>
          </p:cNvSpPr>
          <p:nvPr/>
        </p:nvSpPr>
        <p:spPr bwMode="auto">
          <a:xfrm>
            <a:off x="1331913" y="188913"/>
            <a:ext cx="1728787" cy="969962"/>
          </a:xfrm>
          <a:prstGeom prst="wedgeEllipseCallout">
            <a:avLst>
              <a:gd name="adj1" fmla="val 53213"/>
              <a:gd name="adj2" fmla="val 165384"/>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sz="3200"/>
              <a:t>Muu</a:t>
            </a:r>
          </a:p>
        </p:txBody>
      </p:sp>
      <p:sp>
        <p:nvSpPr>
          <p:cNvPr id="15366" name="AutoShape 6"/>
          <p:cNvSpPr>
            <a:spLocks noChangeArrowheads="1"/>
          </p:cNvSpPr>
          <p:nvPr/>
        </p:nvSpPr>
        <p:spPr bwMode="auto">
          <a:xfrm>
            <a:off x="6156325" y="188913"/>
            <a:ext cx="1728788" cy="969962"/>
          </a:xfrm>
          <a:prstGeom prst="wedgeEllipseCallout">
            <a:avLst>
              <a:gd name="adj1" fmla="val -68458"/>
              <a:gd name="adj2" fmla="val 183551"/>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sz="3200"/>
              <a:t>Muu</a:t>
            </a:r>
          </a:p>
        </p:txBody>
      </p:sp>
    </p:spTree>
    <p:extLst>
      <p:ext uri="{BB962C8B-B14F-4D97-AF65-F5344CB8AC3E}">
        <p14:creationId xmlns:p14="http://schemas.microsoft.com/office/powerpoint/2010/main" val="42352312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granja_de_mi_tio.wmv">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360363" y="233363"/>
            <a:ext cx="8388350" cy="6291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1383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7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076"/>
                                        </p:tgtEl>
                                      </p:cBhvr>
                                    </p:cmd>
                                  </p:childTnLst>
                                </p:cTn>
                              </p:par>
                            </p:childTnLst>
                          </p:cTn>
                        </p:par>
                      </p:childTnLst>
                    </p:cTn>
                  </p:par>
                </p:childTnLst>
              </p:cTn>
              <p:nextCondLst>
                <p:cond evt="onClick" delay="0">
                  <p:tgtEl>
                    <p:spTgt spid="3076"/>
                  </p:tgtEl>
                </p:cond>
              </p:nextCondLst>
            </p:seq>
            <p:video>
              <p:cMediaNode>
                <p:cTn id="7" fill="hold" display="0">
                  <p:stCondLst>
                    <p:cond delay="indefinite"/>
                  </p:stCondLst>
                  <p:endCondLst>
                    <p:cond evt="onNext" delay="0">
                      <p:tgtEl>
                        <p:sldTgt/>
                      </p:tgtEl>
                    </p:cond>
                    <p:cond evt="onPrev" delay="0">
                      <p:tgtEl>
                        <p:sldTgt/>
                      </p:tgtEl>
                    </p:cond>
                  </p:endCondLst>
                </p:cTn>
                <p:tgtEl>
                  <p:spTgt spid="3076"/>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107950" y="188913"/>
            <a:ext cx="4248150" cy="806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Calibri" pitchFamily="34" charset="0"/>
              </a:rPr>
              <a:t>En la granja de mi t</a:t>
            </a:r>
            <a:r>
              <a:rPr lang="en-GB">
                <a:latin typeface="Calibri" pitchFamily="34" charset="0"/>
                <a:cs typeface="Arial" pitchFamily="34" charset="0"/>
              </a:rPr>
              <a:t>ío i-a-i-a-o</a:t>
            </a:r>
            <a:br>
              <a:rPr lang="en-GB">
                <a:latin typeface="Calibri" pitchFamily="34" charset="0"/>
                <a:cs typeface="Arial" pitchFamily="34" charset="0"/>
              </a:rPr>
            </a:br>
            <a:r>
              <a:rPr lang="en-GB">
                <a:latin typeface="Calibri" pitchFamily="34" charset="0"/>
                <a:cs typeface="Arial" pitchFamily="34" charset="0"/>
              </a:rPr>
              <a:t>Hay diez vacas que hacen muu </a:t>
            </a:r>
            <a:r>
              <a:rPr lang="en-GB">
                <a:latin typeface="Calibri" pitchFamily="34" charset="0"/>
              </a:rPr>
              <a:t>i-a-i-a-o</a:t>
            </a:r>
            <a:br>
              <a:rPr lang="en-GB">
                <a:latin typeface="Calibri" pitchFamily="34" charset="0"/>
              </a:rPr>
            </a:br>
            <a:r>
              <a:rPr lang="en-GB">
                <a:latin typeface="Calibri" pitchFamily="34" charset="0"/>
              </a:rPr>
              <a:t>Con una vaca aqu</a:t>
            </a:r>
            <a:r>
              <a:rPr lang="en-GB">
                <a:latin typeface="Calibri" pitchFamily="34" charset="0"/>
                <a:cs typeface="Arial" pitchFamily="34" charset="0"/>
              </a:rPr>
              <a:t>í y una vaca allá</a:t>
            </a:r>
            <a:br>
              <a:rPr lang="en-GB">
                <a:latin typeface="Calibri" pitchFamily="34" charset="0"/>
                <a:cs typeface="Arial" pitchFamily="34" charset="0"/>
              </a:rPr>
            </a:br>
            <a:r>
              <a:rPr lang="en-GB">
                <a:latin typeface="Calibri" pitchFamily="34" charset="0"/>
                <a:cs typeface="Arial" pitchFamily="34" charset="0"/>
              </a:rPr>
              <a:t>Muu muu muu muu</a:t>
            </a:r>
          </a:p>
          <a:p>
            <a:pPr>
              <a:spcBef>
                <a:spcPct val="50000"/>
              </a:spcBef>
            </a:pPr>
            <a:r>
              <a:rPr lang="en-GB">
                <a:latin typeface="Calibri" pitchFamily="34" charset="0"/>
              </a:rPr>
              <a:t>En la granja de mi tío i-a-i-a-o</a:t>
            </a:r>
            <a:br>
              <a:rPr lang="en-GB">
                <a:latin typeface="Calibri" pitchFamily="34" charset="0"/>
              </a:rPr>
            </a:br>
            <a:r>
              <a:rPr lang="en-GB">
                <a:latin typeface="Calibri" pitchFamily="34" charset="0"/>
              </a:rPr>
              <a:t>Hay diez gatos que hacen miau i-a-i-a-o</a:t>
            </a:r>
            <a:br>
              <a:rPr lang="en-GB">
                <a:latin typeface="Calibri" pitchFamily="34" charset="0"/>
              </a:rPr>
            </a:br>
            <a:r>
              <a:rPr lang="en-GB">
                <a:latin typeface="Calibri" pitchFamily="34" charset="0"/>
              </a:rPr>
              <a:t>Con un gato aquí y un gato allá</a:t>
            </a:r>
            <a:br>
              <a:rPr lang="en-GB">
                <a:latin typeface="Calibri" pitchFamily="34" charset="0"/>
              </a:rPr>
            </a:br>
            <a:r>
              <a:rPr lang="en-GB">
                <a:latin typeface="Calibri" pitchFamily="34" charset="0"/>
              </a:rPr>
              <a:t>Una vaca aquí y una vaca allá </a:t>
            </a:r>
            <a:br>
              <a:rPr lang="en-GB">
                <a:latin typeface="Calibri" pitchFamily="34" charset="0"/>
              </a:rPr>
            </a:br>
            <a:r>
              <a:rPr lang="en-GB">
                <a:latin typeface="Calibri" pitchFamily="34" charset="0"/>
              </a:rPr>
              <a:t>Miau miau muu muu</a:t>
            </a:r>
          </a:p>
          <a:p>
            <a:pPr>
              <a:spcBef>
                <a:spcPct val="50000"/>
              </a:spcBef>
            </a:pPr>
            <a:r>
              <a:rPr lang="en-GB">
                <a:latin typeface="Calibri" pitchFamily="34" charset="0"/>
              </a:rPr>
              <a:t>En la granja de mi tío i-a-i-a-o</a:t>
            </a:r>
            <a:br>
              <a:rPr lang="en-GB">
                <a:latin typeface="Calibri" pitchFamily="34" charset="0"/>
              </a:rPr>
            </a:br>
            <a:r>
              <a:rPr lang="en-GB">
                <a:latin typeface="Calibri" pitchFamily="34" charset="0"/>
              </a:rPr>
              <a:t>Hay diez patos que hacen cuac i-a-i-a-o</a:t>
            </a:r>
            <a:br>
              <a:rPr lang="en-GB">
                <a:latin typeface="Calibri" pitchFamily="34" charset="0"/>
              </a:rPr>
            </a:br>
            <a:r>
              <a:rPr lang="en-GB">
                <a:latin typeface="Calibri" pitchFamily="34" charset="0"/>
              </a:rPr>
              <a:t>Con un pato aquí y un pato allá</a:t>
            </a:r>
            <a:br>
              <a:rPr lang="en-GB">
                <a:latin typeface="Calibri" pitchFamily="34" charset="0"/>
              </a:rPr>
            </a:br>
            <a:r>
              <a:rPr lang="en-GB">
                <a:latin typeface="Calibri" pitchFamily="34" charset="0"/>
              </a:rPr>
              <a:t>Con un gato aquí y un gato allá</a:t>
            </a:r>
            <a:br>
              <a:rPr lang="en-GB">
                <a:latin typeface="Calibri" pitchFamily="34" charset="0"/>
              </a:rPr>
            </a:br>
            <a:r>
              <a:rPr lang="en-GB">
                <a:latin typeface="Calibri" pitchFamily="34" charset="0"/>
              </a:rPr>
              <a:t>Una vaca aquí y una vaca allá </a:t>
            </a:r>
            <a:br>
              <a:rPr lang="en-GB">
                <a:latin typeface="Calibri" pitchFamily="34" charset="0"/>
              </a:rPr>
            </a:br>
            <a:r>
              <a:rPr lang="en-GB">
                <a:latin typeface="Calibri" pitchFamily="34" charset="0"/>
              </a:rPr>
              <a:t>Cuac cuac miau muu</a:t>
            </a:r>
          </a:p>
          <a:p>
            <a:pPr>
              <a:spcBef>
                <a:spcPct val="50000"/>
              </a:spcBef>
            </a:pPr>
            <a:r>
              <a:rPr lang="en-GB">
                <a:latin typeface="Calibri" pitchFamily="34" charset="0"/>
              </a:rPr>
              <a:t>En la granja de mi tío i-a-i-a-o</a:t>
            </a:r>
            <a:br>
              <a:rPr lang="en-GB">
                <a:latin typeface="Calibri" pitchFamily="34" charset="0"/>
              </a:rPr>
            </a:br>
            <a:r>
              <a:rPr lang="en-GB">
                <a:latin typeface="Calibri" pitchFamily="34" charset="0"/>
              </a:rPr>
              <a:t>Hay diez cabras que hacen mee i-a-i-a-o</a:t>
            </a:r>
            <a:br>
              <a:rPr lang="en-GB">
                <a:latin typeface="Calibri" pitchFamily="34" charset="0"/>
              </a:rPr>
            </a:br>
            <a:r>
              <a:rPr lang="en-GB">
                <a:latin typeface="Calibri" pitchFamily="34" charset="0"/>
              </a:rPr>
              <a:t>Con una cabra aquí y una cabra allá</a:t>
            </a:r>
            <a:br>
              <a:rPr lang="en-GB">
                <a:latin typeface="Calibri" pitchFamily="34" charset="0"/>
              </a:rPr>
            </a:br>
            <a:r>
              <a:rPr lang="en-GB">
                <a:latin typeface="Calibri" pitchFamily="34" charset="0"/>
              </a:rPr>
              <a:t>Con un pato aquí y un pato allá</a:t>
            </a:r>
            <a:br>
              <a:rPr lang="en-GB">
                <a:latin typeface="Calibri" pitchFamily="34" charset="0"/>
              </a:rPr>
            </a:br>
            <a:r>
              <a:rPr lang="en-GB">
                <a:latin typeface="Calibri" pitchFamily="34" charset="0"/>
              </a:rPr>
              <a:t>Con un gato aquí y un gato allá</a:t>
            </a:r>
            <a:br>
              <a:rPr lang="en-GB">
                <a:latin typeface="Calibri" pitchFamily="34" charset="0"/>
              </a:rPr>
            </a:br>
            <a:r>
              <a:rPr lang="en-GB">
                <a:latin typeface="Calibri" pitchFamily="34" charset="0"/>
              </a:rPr>
              <a:t>Una vaca aquí y una vaca allá </a:t>
            </a:r>
            <a:br>
              <a:rPr lang="en-GB">
                <a:latin typeface="Calibri" pitchFamily="34" charset="0"/>
              </a:rPr>
            </a:br>
            <a:r>
              <a:rPr lang="en-GB">
                <a:latin typeface="Calibri" pitchFamily="34" charset="0"/>
              </a:rPr>
              <a:t>Mee cuac miau muu</a:t>
            </a:r>
          </a:p>
          <a:p>
            <a:pPr>
              <a:spcBef>
                <a:spcPct val="50000"/>
              </a:spcBef>
            </a:pPr>
            <a:endParaRPr lang="en-GB">
              <a:latin typeface="Calibri" pitchFamily="34" charset="0"/>
            </a:endParaRPr>
          </a:p>
          <a:p>
            <a:pPr>
              <a:spcBef>
                <a:spcPct val="50000"/>
              </a:spcBef>
            </a:pPr>
            <a:endParaRPr lang="en-GB">
              <a:latin typeface="Calibri" pitchFamily="34" charset="0"/>
            </a:endParaRPr>
          </a:p>
          <a:p>
            <a:pPr>
              <a:spcBef>
                <a:spcPct val="50000"/>
              </a:spcBef>
            </a:pPr>
            <a:r>
              <a:rPr lang="en-GB">
                <a:latin typeface="Calibri" pitchFamily="34" charset="0"/>
              </a:rPr>
              <a:t/>
            </a:r>
            <a:br>
              <a:rPr lang="en-GB">
                <a:latin typeface="Calibri" pitchFamily="34" charset="0"/>
              </a:rPr>
            </a:br>
            <a:endParaRPr lang="en-GB">
              <a:latin typeface="Calibri" pitchFamily="34" charset="0"/>
            </a:endParaRPr>
          </a:p>
        </p:txBody>
      </p:sp>
      <p:sp>
        <p:nvSpPr>
          <p:cNvPr id="18437" name="Text Box 5"/>
          <p:cNvSpPr txBox="1">
            <a:spLocks noChangeArrowheads="1"/>
          </p:cNvSpPr>
          <p:nvPr/>
        </p:nvSpPr>
        <p:spPr bwMode="auto">
          <a:xfrm>
            <a:off x="4859338" y="4437063"/>
            <a:ext cx="4105275"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Calibri" pitchFamily="34" charset="0"/>
              </a:rPr>
              <a:t>En la granja de mi tío i-a-i-a-o</a:t>
            </a:r>
            <a:br>
              <a:rPr lang="en-GB">
                <a:latin typeface="Calibri" pitchFamily="34" charset="0"/>
              </a:rPr>
            </a:br>
            <a:r>
              <a:rPr lang="en-GB">
                <a:latin typeface="Calibri" pitchFamily="34" charset="0"/>
              </a:rPr>
              <a:t>Hay diez perros que hacen guau i-a-i-a-o</a:t>
            </a:r>
            <a:br>
              <a:rPr lang="en-GB">
                <a:latin typeface="Calibri" pitchFamily="34" charset="0"/>
              </a:rPr>
            </a:br>
            <a:r>
              <a:rPr lang="en-GB">
                <a:latin typeface="Calibri" pitchFamily="34" charset="0"/>
              </a:rPr>
              <a:t>Con un perro aquí y un perro allá</a:t>
            </a:r>
            <a:br>
              <a:rPr lang="en-GB">
                <a:latin typeface="Calibri" pitchFamily="34" charset="0"/>
              </a:rPr>
            </a:br>
            <a:r>
              <a:rPr lang="en-GB">
                <a:latin typeface="Calibri" pitchFamily="34" charset="0"/>
              </a:rPr>
              <a:t>Una cabra aquí y una cabra allá </a:t>
            </a:r>
            <a:br>
              <a:rPr lang="en-GB">
                <a:latin typeface="Calibri" pitchFamily="34" charset="0"/>
              </a:rPr>
            </a:br>
            <a:r>
              <a:rPr lang="en-GB">
                <a:latin typeface="Calibri" pitchFamily="34" charset="0"/>
              </a:rPr>
              <a:t>Con un pato aquí y un pato allá</a:t>
            </a:r>
            <a:br>
              <a:rPr lang="en-GB">
                <a:latin typeface="Calibri" pitchFamily="34" charset="0"/>
              </a:rPr>
            </a:br>
            <a:r>
              <a:rPr lang="en-GB">
                <a:latin typeface="Calibri" pitchFamily="34" charset="0"/>
              </a:rPr>
              <a:t>Con un gato aquí y un gato allá</a:t>
            </a:r>
            <a:br>
              <a:rPr lang="en-GB">
                <a:latin typeface="Calibri" pitchFamily="34" charset="0"/>
              </a:rPr>
            </a:br>
            <a:r>
              <a:rPr lang="en-GB">
                <a:latin typeface="Calibri" pitchFamily="34" charset="0"/>
              </a:rPr>
              <a:t>Una vaca aquí y una vaca allá </a:t>
            </a:r>
            <a:br>
              <a:rPr lang="en-GB">
                <a:latin typeface="Calibri" pitchFamily="34" charset="0"/>
              </a:rPr>
            </a:br>
            <a:r>
              <a:rPr lang="en-GB">
                <a:latin typeface="Calibri" pitchFamily="34" charset="0"/>
              </a:rPr>
              <a:t>Guau mee cuac miau muu</a:t>
            </a:r>
          </a:p>
        </p:txBody>
      </p:sp>
      <p:pic>
        <p:nvPicPr>
          <p:cNvPr id="18440" name="Picture 8" descr="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052513"/>
            <a:ext cx="3711575" cy="27908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41" name="Text Box 9"/>
          <p:cNvSpPr txBox="1">
            <a:spLocks noChangeArrowheads="1"/>
          </p:cNvSpPr>
          <p:nvPr/>
        </p:nvSpPr>
        <p:spPr bwMode="auto">
          <a:xfrm>
            <a:off x="4859338" y="450850"/>
            <a:ext cx="360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400" b="1">
                <a:latin typeface="Calibri" pitchFamily="34" charset="0"/>
              </a:rPr>
              <a:t>En la granja de mi t</a:t>
            </a:r>
            <a:r>
              <a:rPr lang="en-GB" sz="2400" b="1">
                <a:latin typeface="Calibri" pitchFamily="34" charset="0"/>
                <a:cs typeface="Arial" pitchFamily="34" charset="0"/>
              </a:rPr>
              <a:t>ío</a:t>
            </a:r>
          </a:p>
        </p:txBody>
      </p:sp>
    </p:spTree>
    <p:extLst>
      <p:ext uri="{BB962C8B-B14F-4D97-AF65-F5344CB8AC3E}">
        <p14:creationId xmlns:p14="http://schemas.microsoft.com/office/powerpoint/2010/main" val="27893273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Air_Dri_Tray"/>
          <p:cNvPicPr>
            <a:picLocks noChangeAspect="1" noChangeArrowheads="1"/>
          </p:cNvPicPr>
          <p:nvPr/>
        </p:nvPicPr>
        <p:blipFill>
          <a:blip r:embed="rId2">
            <a:extLst>
              <a:ext uri="{28A0092B-C50C-407E-A947-70E740481C1C}">
                <a14:useLocalDpi xmlns:a14="http://schemas.microsoft.com/office/drawing/2010/main" val="0"/>
              </a:ext>
            </a:extLst>
          </a:blip>
          <a:srcRect t="22678" b="22678"/>
          <a:stretch>
            <a:fillRect/>
          </a:stretch>
        </p:blipFill>
        <p:spPr bwMode="auto">
          <a:xfrm>
            <a:off x="179388" y="3005138"/>
            <a:ext cx="8748712"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pegament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7088" y="2130425"/>
            <a:ext cx="24511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sacapuntas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0788" y="3719513"/>
            <a:ext cx="9715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regla"/>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27887">
            <a:off x="684213" y="2852738"/>
            <a:ext cx="4478337" cy="391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lapiz_de_memoria"/>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38838" y="4533900"/>
            <a:ext cx="208915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7" descr="tijeras"/>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38648">
            <a:off x="2747963" y="4025900"/>
            <a:ext cx="360045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55558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Air_Dri_Tray"/>
          <p:cNvPicPr>
            <a:picLocks noChangeAspect="1" noChangeArrowheads="1"/>
          </p:cNvPicPr>
          <p:nvPr/>
        </p:nvPicPr>
        <p:blipFill>
          <a:blip r:embed="rId3">
            <a:extLst>
              <a:ext uri="{28A0092B-C50C-407E-A947-70E740481C1C}">
                <a14:useLocalDpi xmlns:a14="http://schemas.microsoft.com/office/drawing/2010/main" val="0"/>
              </a:ext>
            </a:extLst>
          </a:blip>
          <a:srcRect t="22678" b="22678"/>
          <a:stretch>
            <a:fillRect/>
          </a:stretch>
        </p:blipFill>
        <p:spPr bwMode="auto">
          <a:xfrm>
            <a:off x="250825" y="2209800"/>
            <a:ext cx="8820150" cy="376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descr="Paper-Mate-Flair-Felt-Tip-Pen-8-Clr-Pk-1-1-mm-Assorted-Ink_13006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673695">
            <a:off x="792163" y="2681288"/>
            <a:ext cx="2994025"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sacapuntas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30750" y="4210050"/>
            <a:ext cx="982663"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goma"/>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84838" y="4121150"/>
            <a:ext cx="1938337"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descr="boligrafo"/>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1181" b="1585"/>
          <a:stretch>
            <a:fillRect/>
          </a:stretch>
        </p:blipFill>
        <p:spPr bwMode="auto">
          <a:xfrm rot="2032705">
            <a:off x="4283075" y="2133600"/>
            <a:ext cx="3313113" cy="24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descr="lapiz"/>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507263">
            <a:off x="4294188" y="2205038"/>
            <a:ext cx="3230562"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8" descr="742021_red_curtai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4643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9" descr="742021_red_curtai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0" y="0"/>
            <a:ext cx="4608513"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378" name="Group 10"/>
          <p:cNvGrpSpPr>
            <a:grpSpLocks/>
          </p:cNvGrpSpPr>
          <p:nvPr/>
        </p:nvGrpSpPr>
        <p:grpSpPr bwMode="auto">
          <a:xfrm>
            <a:off x="-144463" y="1052513"/>
            <a:ext cx="9396413" cy="2232025"/>
            <a:chOff x="-91" y="663"/>
            <a:chExt cx="5919" cy="1406"/>
          </a:xfrm>
        </p:grpSpPr>
        <p:sp>
          <p:nvSpPr>
            <p:cNvPr id="30732" name="AutoShape 11"/>
            <p:cNvSpPr>
              <a:spLocks noChangeArrowheads="1"/>
            </p:cNvSpPr>
            <p:nvPr/>
          </p:nvSpPr>
          <p:spPr bwMode="auto">
            <a:xfrm>
              <a:off x="-91" y="663"/>
              <a:ext cx="5919" cy="1406"/>
            </a:xfrm>
            <a:prstGeom prst="ellipseRibbon">
              <a:avLst>
                <a:gd name="adj1" fmla="val 25000"/>
                <a:gd name="adj2" fmla="val 50000"/>
                <a:gd name="adj3" fmla="val 12500"/>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33" name="Text Box 12">
              <a:hlinkClick r:id="" action="ppaction://noaction">
                <a:snd r:embed="rId11" name="gran_juego_de_la_memoria.wav"/>
              </a:hlinkClick>
            </p:cNvPr>
            <p:cNvSpPr txBox="1">
              <a:spLocks noChangeArrowheads="1"/>
            </p:cNvSpPr>
            <p:nvPr/>
          </p:nvSpPr>
          <p:spPr bwMode="auto">
            <a:xfrm>
              <a:off x="1383" y="1071"/>
              <a:ext cx="2903" cy="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3000">
                  <a:latin typeface="Lucida Handwriting" pitchFamily="66" charset="0"/>
                </a:rPr>
                <a:t>El gran juego </a:t>
              </a:r>
              <a:br>
                <a:rPr lang="en-GB" sz="3000">
                  <a:latin typeface="Lucida Handwriting" pitchFamily="66" charset="0"/>
                </a:rPr>
              </a:br>
              <a:r>
                <a:rPr lang="en-GB" sz="3000">
                  <a:latin typeface="Lucida Handwriting" pitchFamily="66" charset="0"/>
                </a:rPr>
                <a:t>de la </a:t>
              </a:r>
              <a:br>
                <a:rPr lang="en-GB" sz="3000">
                  <a:latin typeface="Lucida Handwriting" pitchFamily="66" charset="0"/>
                </a:rPr>
              </a:br>
              <a:r>
                <a:rPr lang="en-GB" sz="3000" b="1">
                  <a:latin typeface="Lucida Handwriting" pitchFamily="66" charset="0"/>
                </a:rPr>
                <a:t>memoria</a:t>
              </a:r>
            </a:p>
          </p:txBody>
        </p:sp>
      </p:grpSp>
      <p:sp>
        <p:nvSpPr>
          <p:cNvPr id="58381" name="Text Box 13">
            <a:hlinkClick r:id="" action="ppaction://noaction">
              <a:snd r:embed="rId12" name="teneis_8_segundos.wav"/>
            </a:hlinkClick>
          </p:cNvPr>
          <p:cNvSpPr txBox="1">
            <a:spLocks noChangeArrowheads="1"/>
          </p:cNvSpPr>
          <p:nvPr/>
        </p:nvSpPr>
        <p:spPr bwMode="auto">
          <a:xfrm>
            <a:off x="0" y="3860800"/>
            <a:ext cx="9324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3200">
                <a:solidFill>
                  <a:schemeClr val="bg1"/>
                </a:solidFill>
                <a:cs typeface="Arial" charset="0"/>
              </a:rPr>
              <a:t>¡</a:t>
            </a:r>
            <a:r>
              <a:rPr lang="en-GB" sz="3200">
                <a:solidFill>
                  <a:schemeClr val="bg1"/>
                </a:solidFill>
              </a:rPr>
              <a:t>Ten</a:t>
            </a:r>
            <a:r>
              <a:rPr lang="en-GB" sz="3200">
                <a:solidFill>
                  <a:schemeClr val="bg1"/>
                </a:solidFill>
                <a:cs typeface="Arial" charset="0"/>
              </a:rPr>
              <a:t>éis 8 segundos para memorizar!</a:t>
            </a:r>
          </a:p>
        </p:txBody>
      </p:sp>
    </p:spTree>
    <p:extLst>
      <p:ext uri="{BB962C8B-B14F-4D97-AF65-F5344CB8AC3E}">
        <p14:creationId xmlns:p14="http://schemas.microsoft.com/office/powerpoint/2010/main" val="41940996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58381">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58381">
                                            <p:txEl>
                                              <p:pRg st="0" end="0"/>
                                            </p:txEl>
                                          </p:spTgt>
                                        </p:tgtEl>
                                        <p:attrNameLst>
                                          <p:attrName>ppt_w</p:attrName>
                                        </p:attrNameLst>
                                      </p:cBhvr>
                                    </p:anim>
                                    <p:anim by="(#ppt_w*0.50)" calcmode="lin" valueType="num">
                                      <p:cBhvr>
                                        <p:cTn id="8" dur="500" decel="50000" autoRev="1" fill="hold">
                                          <p:stCondLst>
                                            <p:cond delay="0"/>
                                          </p:stCondLst>
                                        </p:cTn>
                                        <p:tgtEl>
                                          <p:spTgt spid="58381">
                                            <p:txEl>
                                              <p:pRg st="0" end="0"/>
                                            </p:txEl>
                                          </p:spTgt>
                                        </p:tgtEl>
                                        <p:attrNameLst>
                                          <p:attrName>ppt_x</p:attrName>
                                        </p:attrNameLst>
                                      </p:cBhvr>
                                    </p:anim>
                                    <p:anim from="(-#ppt_h/2)" to="(#ppt_y)" calcmode="lin" valueType="num">
                                      <p:cBhvr>
                                        <p:cTn id="9" dur="1000" fill="hold">
                                          <p:stCondLst>
                                            <p:cond delay="0"/>
                                          </p:stCondLst>
                                        </p:cTn>
                                        <p:tgtEl>
                                          <p:spTgt spid="58381">
                                            <p:txEl>
                                              <p:pRg st="0" end="0"/>
                                            </p:txEl>
                                          </p:spTgt>
                                        </p:tgtEl>
                                        <p:attrNameLst>
                                          <p:attrName>ppt_y</p:attrName>
                                        </p:attrNameLst>
                                      </p:cBhvr>
                                    </p:anim>
                                    <p:animRot by="21600000">
                                      <p:cBhvr>
                                        <p:cTn id="10" dur="1000" fill="hold">
                                          <p:stCondLst>
                                            <p:cond delay="0"/>
                                          </p:stCondLst>
                                        </p:cTn>
                                        <p:tgtEl>
                                          <p:spTgt spid="58381">
                                            <p:txEl>
                                              <p:pRg st="0" end="0"/>
                                            </p:txEl>
                                          </p:spTgt>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xit" presetSubtype="0" fill="hold" grpId="0" nodeType="clickEffect">
                                  <p:stCondLst>
                                    <p:cond delay="0"/>
                                  </p:stCondLst>
                                  <p:iterate type="lt">
                                    <p:tmPct val="0"/>
                                  </p:iterate>
                                  <p:childTnLst>
                                    <p:animEffect transition="out" filter="dissolve">
                                      <p:cBhvr>
                                        <p:cTn id="14" dur="500"/>
                                        <p:tgtEl>
                                          <p:spTgt spid="58381">
                                            <p:txEl>
                                              <p:pRg st="0" end="0"/>
                                            </p:txEl>
                                          </p:spTgt>
                                        </p:tgtEl>
                                      </p:cBhvr>
                                    </p:animEffect>
                                    <p:set>
                                      <p:cBhvr>
                                        <p:cTn id="15" dur="1" fill="hold">
                                          <p:stCondLst>
                                            <p:cond delay="499"/>
                                          </p:stCondLst>
                                        </p:cTn>
                                        <p:tgtEl>
                                          <p:spTgt spid="58381">
                                            <p:txEl>
                                              <p:pRg st="0" end="0"/>
                                            </p:txEl>
                                          </p:spTgt>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58378"/>
                                        </p:tgtEl>
                                      </p:cBhvr>
                                    </p:animEffect>
                                    <p:set>
                                      <p:cBhvr>
                                        <p:cTn id="18" dur="1" fill="hold">
                                          <p:stCondLst>
                                            <p:cond delay="499"/>
                                          </p:stCondLst>
                                        </p:cTn>
                                        <p:tgtEl>
                                          <p:spTgt spid="58378"/>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8" fill="hold" nodeType="clickEffect">
                                  <p:stCondLst>
                                    <p:cond delay="0"/>
                                  </p:stCondLst>
                                  <p:childTnLst>
                                    <p:anim calcmode="lin" valueType="num">
                                      <p:cBhvr additive="base">
                                        <p:cTn id="22" dur="3000"/>
                                        <p:tgtEl>
                                          <p:spTgt spid="58376"/>
                                        </p:tgtEl>
                                        <p:attrNameLst>
                                          <p:attrName>ppt_x</p:attrName>
                                        </p:attrNameLst>
                                      </p:cBhvr>
                                      <p:tavLst>
                                        <p:tav tm="0">
                                          <p:val>
                                            <p:strVal val="ppt_x"/>
                                          </p:val>
                                        </p:tav>
                                        <p:tav tm="100000">
                                          <p:val>
                                            <p:strVal val="0-ppt_w/2"/>
                                          </p:val>
                                        </p:tav>
                                      </p:tavLst>
                                    </p:anim>
                                    <p:anim calcmode="lin" valueType="num">
                                      <p:cBhvr additive="base">
                                        <p:cTn id="23" dur="3000"/>
                                        <p:tgtEl>
                                          <p:spTgt spid="58376"/>
                                        </p:tgtEl>
                                        <p:attrNameLst>
                                          <p:attrName>ppt_y</p:attrName>
                                        </p:attrNameLst>
                                      </p:cBhvr>
                                      <p:tavLst>
                                        <p:tav tm="0">
                                          <p:val>
                                            <p:strVal val="ppt_y"/>
                                          </p:val>
                                        </p:tav>
                                        <p:tav tm="100000">
                                          <p:val>
                                            <p:strVal val="ppt_y"/>
                                          </p:val>
                                        </p:tav>
                                      </p:tavLst>
                                    </p:anim>
                                    <p:set>
                                      <p:cBhvr>
                                        <p:cTn id="24" dur="1" fill="hold">
                                          <p:stCondLst>
                                            <p:cond delay="2999"/>
                                          </p:stCondLst>
                                        </p:cTn>
                                        <p:tgtEl>
                                          <p:spTgt spid="58376"/>
                                        </p:tgtEl>
                                        <p:attrNameLst>
                                          <p:attrName>style.visibility</p:attrName>
                                        </p:attrNameLst>
                                      </p:cBhvr>
                                      <p:to>
                                        <p:strVal val="hidden"/>
                                      </p:to>
                                    </p:set>
                                  </p:childTnLst>
                                </p:cTn>
                              </p:par>
                              <p:par>
                                <p:cTn id="25" presetID="2" presetClass="exit" presetSubtype="2" fill="hold" nodeType="withEffect">
                                  <p:stCondLst>
                                    <p:cond delay="0"/>
                                  </p:stCondLst>
                                  <p:childTnLst>
                                    <p:anim calcmode="lin" valueType="num">
                                      <p:cBhvr additive="base">
                                        <p:cTn id="26" dur="3000"/>
                                        <p:tgtEl>
                                          <p:spTgt spid="58377"/>
                                        </p:tgtEl>
                                        <p:attrNameLst>
                                          <p:attrName>ppt_x</p:attrName>
                                        </p:attrNameLst>
                                      </p:cBhvr>
                                      <p:tavLst>
                                        <p:tav tm="0">
                                          <p:val>
                                            <p:strVal val="ppt_x"/>
                                          </p:val>
                                        </p:tav>
                                        <p:tav tm="100000">
                                          <p:val>
                                            <p:strVal val="1+ppt_w/2"/>
                                          </p:val>
                                        </p:tav>
                                      </p:tavLst>
                                    </p:anim>
                                    <p:anim calcmode="lin" valueType="num">
                                      <p:cBhvr additive="base">
                                        <p:cTn id="27" dur="3000"/>
                                        <p:tgtEl>
                                          <p:spTgt spid="58377"/>
                                        </p:tgtEl>
                                        <p:attrNameLst>
                                          <p:attrName>ppt_y</p:attrName>
                                        </p:attrNameLst>
                                      </p:cBhvr>
                                      <p:tavLst>
                                        <p:tav tm="0">
                                          <p:val>
                                            <p:strVal val="ppt_y"/>
                                          </p:val>
                                        </p:tav>
                                        <p:tav tm="100000">
                                          <p:val>
                                            <p:strVal val="ppt_y"/>
                                          </p:val>
                                        </p:tav>
                                      </p:tavLst>
                                    </p:anim>
                                    <p:set>
                                      <p:cBhvr>
                                        <p:cTn id="28" dur="1" fill="hold">
                                          <p:stCondLst>
                                            <p:cond delay="2999"/>
                                          </p:stCondLst>
                                        </p:cTn>
                                        <p:tgtEl>
                                          <p:spTgt spid="58377"/>
                                        </p:tgtEl>
                                        <p:attrNameLst>
                                          <p:attrName>style.visibility</p:attrName>
                                        </p:attrNameLst>
                                      </p:cBhvr>
                                      <p:to>
                                        <p:strVal val="hidden"/>
                                      </p:to>
                                    </p:set>
                                  </p:childTnLst>
                                </p:cTn>
                              </p:par>
                            </p:childTnLst>
                          </p:cTn>
                        </p:par>
                        <p:par>
                          <p:cTn id="29" fill="hold" nodeType="afterGroup">
                            <p:stCondLst>
                              <p:cond delay="3000"/>
                            </p:stCondLst>
                            <p:childTnLst>
                              <p:par>
                                <p:cTn id="30" presetID="22" presetClass="entr" presetSubtype="8" fill="hold" nodeType="afterEffect">
                                  <p:stCondLst>
                                    <p:cond delay="8000"/>
                                  </p:stCondLst>
                                  <p:childTnLst>
                                    <p:set>
                                      <p:cBhvr>
                                        <p:cTn id="31" dur="1" fill="hold">
                                          <p:stCondLst>
                                            <p:cond delay="0"/>
                                          </p:stCondLst>
                                        </p:cTn>
                                        <p:tgtEl>
                                          <p:spTgt spid="58376"/>
                                        </p:tgtEl>
                                        <p:attrNameLst>
                                          <p:attrName>style.visibility</p:attrName>
                                        </p:attrNameLst>
                                      </p:cBhvr>
                                      <p:to>
                                        <p:strVal val="visible"/>
                                      </p:to>
                                    </p:set>
                                    <p:animEffect transition="in" filter="wipe(left)">
                                      <p:cBhvr>
                                        <p:cTn id="32" dur="500"/>
                                        <p:tgtEl>
                                          <p:spTgt spid="58376"/>
                                        </p:tgtEl>
                                      </p:cBhvr>
                                    </p:animEffect>
                                  </p:childTnLst>
                                </p:cTn>
                              </p:par>
                              <p:par>
                                <p:cTn id="33" presetID="22" presetClass="entr" presetSubtype="2" fill="hold" nodeType="withEffect">
                                  <p:stCondLst>
                                    <p:cond delay="8000"/>
                                  </p:stCondLst>
                                  <p:childTnLst>
                                    <p:set>
                                      <p:cBhvr>
                                        <p:cTn id="34" dur="1" fill="hold">
                                          <p:stCondLst>
                                            <p:cond delay="0"/>
                                          </p:stCondLst>
                                        </p:cTn>
                                        <p:tgtEl>
                                          <p:spTgt spid="58377"/>
                                        </p:tgtEl>
                                        <p:attrNameLst>
                                          <p:attrName>style.visibility</p:attrName>
                                        </p:attrNameLst>
                                      </p:cBhvr>
                                      <p:to>
                                        <p:strVal val="visible"/>
                                      </p:to>
                                    </p:set>
                                    <p:animEffect transition="in" filter="wipe(right)">
                                      <p:cBhvr>
                                        <p:cTn id="35" dur="500"/>
                                        <p:tgtEl>
                                          <p:spTgt spid="58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81"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Air_Dri_Tray"/>
          <p:cNvPicPr>
            <a:picLocks noChangeAspect="1" noChangeArrowheads="1"/>
          </p:cNvPicPr>
          <p:nvPr/>
        </p:nvPicPr>
        <p:blipFill>
          <a:blip r:embed="rId2">
            <a:extLst>
              <a:ext uri="{28A0092B-C50C-407E-A947-70E740481C1C}">
                <a14:useLocalDpi xmlns:a14="http://schemas.microsoft.com/office/drawing/2010/main" val="0"/>
              </a:ext>
            </a:extLst>
          </a:blip>
          <a:srcRect t="22678" b="22678"/>
          <a:stretch>
            <a:fillRect/>
          </a:stretch>
        </p:blipFill>
        <p:spPr bwMode="auto">
          <a:xfrm>
            <a:off x="250825" y="2209800"/>
            <a:ext cx="8820150" cy="376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descr="Paper-Mate-Flair-Felt-Tip-Pen-8-Clr-Pk-1-1-mm-Assorted-Ink_13006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673695">
            <a:off x="792163" y="2681288"/>
            <a:ext cx="2994025"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descr="sacapuntas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30750" y="4210050"/>
            <a:ext cx="982663"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descr="goma"/>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84838" y="4121150"/>
            <a:ext cx="1938337"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descr="boligrafo"/>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1181" b="1585"/>
          <a:stretch>
            <a:fillRect/>
          </a:stretch>
        </p:blipFill>
        <p:spPr bwMode="auto">
          <a:xfrm rot="2032705">
            <a:off x="4283075" y="2133600"/>
            <a:ext cx="3313113" cy="24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descr="lapiz"/>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507263">
            <a:off x="4294188" y="2205038"/>
            <a:ext cx="3230562"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8841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ir_Dri_Tray"/>
          <p:cNvPicPr>
            <a:picLocks noChangeAspect="1" noChangeArrowheads="1"/>
          </p:cNvPicPr>
          <p:nvPr/>
        </p:nvPicPr>
        <p:blipFill>
          <a:blip r:embed="rId3">
            <a:extLst>
              <a:ext uri="{28A0092B-C50C-407E-A947-70E740481C1C}">
                <a14:useLocalDpi xmlns:a14="http://schemas.microsoft.com/office/drawing/2010/main" val="0"/>
              </a:ext>
            </a:extLst>
          </a:blip>
          <a:srcRect t="22678" b="22678"/>
          <a:stretch>
            <a:fillRect/>
          </a:stretch>
        </p:blipFill>
        <p:spPr bwMode="auto">
          <a:xfrm>
            <a:off x="144463" y="2746375"/>
            <a:ext cx="8964612" cy="383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descr="pegament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8038" y="1989138"/>
            <a:ext cx="2160587"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descr="sacapuntas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0338" y="4151313"/>
            <a:ext cx="9715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descr="goma"/>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3763" y="4437063"/>
            <a:ext cx="1806575"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6" descr="boligrafo"/>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1181" b="1585"/>
          <a:stretch>
            <a:fillRect/>
          </a:stretch>
        </p:blipFill>
        <p:spPr bwMode="auto">
          <a:xfrm>
            <a:off x="3348038" y="3500438"/>
            <a:ext cx="2868612"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7" descr="regla"/>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280588">
            <a:off x="5143500" y="2276475"/>
            <a:ext cx="4684713"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8" descr="lapiz_de_memoria"/>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8625" y="3573463"/>
            <a:ext cx="1655763"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9" descr="tijeras"/>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882410">
            <a:off x="5580063" y="3573463"/>
            <a:ext cx="3816350"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0" descr="estuche"/>
          <p:cNvPicPr>
            <a:picLocks noChangeAspect="1" noChangeArrowheads="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764290">
            <a:off x="250825" y="2511425"/>
            <a:ext cx="3311525"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1" name="Picture 11" descr="742021_red_curtai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4643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2" name="Picture 12" descr="742021_red_curtai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0" y="0"/>
            <a:ext cx="4608513"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53" name="Group 13"/>
          <p:cNvGrpSpPr>
            <a:grpSpLocks/>
          </p:cNvGrpSpPr>
          <p:nvPr/>
        </p:nvGrpSpPr>
        <p:grpSpPr bwMode="auto">
          <a:xfrm>
            <a:off x="-144463" y="1052513"/>
            <a:ext cx="9396413" cy="2232025"/>
            <a:chOff x="-91" y="663"/>
            <a:chExt cx="5919" cy="1406"/>
          </a:xfrm>
        </p:grpSpPr>
        <p:sp>
          <p:nvSpPr>
            <p:cNvPr id="32783" name="AutoShape 14"/>
            <p:cNvSpPr>
              <a:spLocks noChangeArrowheads="1"/>
            </p:cNvSpPr>
            <p:nvPr/>
          </p:nvSpPr>
          <p:spPr bwMode="auto">
            <a:xfrm>
              <a:off x="-91" y="663"/>
              <a:ext cx="5919" cy="1406"/>
            </a:xfrm>
            <a:prstGeom prst="ellipseRibbon">
              <a:avLst>
                <a:gd name="adj1" fmla="val 25000"/>
                <a:gd name="adj2" fmla="val 50000"/>
                <a:gd name="adj3" fmla="val 12500"/>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4" name="Text Box 15">
              <a:hlinkClick r:id="" action="ppaction://noaction">
                <a:snd r:embed="rId14" name="gran_juego_de_la_memoria.wav"/>
              </a:hlinkClick>
            </p:cNvPr>
            <p:cNvSpPr txBox="1">
              <a:spLocks noChangeArrowheads="1"/>
            </p:cNvSpPr>
            <p:nvPr/>
          </p:nvSpPr>
          <p:spPr bwMode="auto">
            <a:xfrm>
              <a:off x="1383" y="1071"/>
              <a:ext cx="2903" cy="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3000">
                  <a:latin typeface="Lucida Handwriting" pitchFamily="66" charset="0"/>
                </a:rPr>
                <a:t>El gran juego </a:t>
              </a:r>
              <a:br>
                <a:rPr lang="en-GB" sz="3000">
                  <a:latin typeface="Lucida Handwriting" pitchFamily="66" charset="0"/>
                </a:rPr>
              </a:br>
              <a:r>
                <a:rPr lang="en-GB" sz="3000">
                  <a:latin typeface="Lucida Handwriting" pitchFamily="66" charset="0"/>
                </a:rPr>
                <a:t>de la </a:t>
              </a:r>
              <a:br>
                <a:rPr lang="en-GB" sz="3000">
                  <a:latin typeface="Lucida Handwriting" pitchFamily="66" charset="0"/>
                </a:rPr>
              </a:br>
              <a:r>
                <a:rPr lang="en-GB" sz="3000" b="1">
                  <a:latin typeface="Lucida Handwriting" pitchFamily="66" charset="0"/>
                </a:rPr>
                <a:t>memoria</a:t>
              </a:r>
            </a:p>
          </p:txBody>
        </p:sp>
      </p:grpSp>
      <p:sp>
        <p:nvSpPr>
          <p:cNvPr id="61456" name="Text Box 16">
            <a:hlinkClick r:id="" action="ppaction://noaction">
              <a:snd r:embed="rId15" name="teneis_6_segundos.wav"/>
            </a:hlinkClick>
          </p:cNvPr>
          <p:cNvSpPr txBox="1">
            <a:spLocks noChangeArrowheads="1"/>
          </p:cNvSpPr>
          <p:nvPr/>
        </p:nvSpPr>
        <p:spPr bwMode="auto">
          <a:xfrm>
            <a:off x="0" y="3860800"/>
            <a:ext cx="9324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3200">
                <a:solidFill>
                  <a:schemeClr val="bg1"/>
                </a:solidFill>
                <a:cs typeface="Arial" charset="0"/>
              </a:rPr>
              <a:t>¡</a:t>
            </a:r>
            <a:r>
              <a:rPr lang="en-GB" sz="3200">
                <a:solidFill>
                  <a:schemeClr val="bg1"/>
                </a:solidFill>
              </a:rPr>
              <a:t>Ten</a:t>
            </a:r>
            <a:r>
              <a:rPr lang="en-GB" sz="3200">
                <a:solidFill>
                  <a:schemeClr val="bg1"/>
                </a:solidFill>
                <a:cs typeface="Arial" charset="0"/>
              </a:rPr>
              <a:t>éis 6 segundos para memorizar!</a:t>
            </a:r>
          </a:p>
        </p:txBody>
      </p:sp>
    </p:spTree>
    <p:extLst>
      <p:ext uri="{BB962C8B-B14F-4D97-AF65-F5344CB8AC3E}">
        <p14:creationId xmlns:p14="http://schemas.microsoft.com/office/powerpoint/2010/main" val="29692948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6145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61456">
                                            <p:txEl>
                                              <p:pRg st="0" end="0"/>
                                            </p:txEl>
                                          </p:spTgt>
                                        </p:tgtEl>
                                        <p:attrNameLst>
                                          <p:attrName>ppt_w</p:attrName>
                                        </p:attrNameLst>
                                      </p:cBhvr>
                                    </p:anim>
                                    <p:anim by="(#ppt_w*0.50)" calcmode="lin" valueType="num">
                                      <p:cBhvr>
                                        <p:cTn id="8" dur="500" decel="50000" autoRev="1" fill="hold">
                                          <p:stCondLst>
                                            <p:cond delay="0"/>
                                          </p:stCondLst>
                                        </p:cTn>
                                        <p:tgtEl>
                                          <p:spTgt spid="61456">
                                            <p:txEl>
                                              <p:pRg st="0" end="0"/>
                                            </p:txEl>
                                          </p:spTgt>
                                        </p:tgtEl>
                                        <p:attrNameLst>
                                          <p:attrName>ppt_x</p:attrName>
                                        </p:attrNameLst>
                                      </p:cBhvr>
                                    </p:anim>
                                    <p:anim from="(-#ppt_h/2)" to="(#ppt_y)" calcmode="lin" valueType="num">
                                      <p:cBhvr>
                                        <p:cTn id="9" dur="1000" fill="hold">
                                          <p:stCondLst>
                                            <p:cond delay="0"/>
                                          </p:stCondLst>
                                        </p:cTn>
                                        <p:tgtEl>
                                          <p:spTgt spid="61456">
                                            <p:txEl>
                                              <p:pRg st="0" end="0"/>
                                            </p:txEl>
                                          </p:spTgt>
                                        </p:tgtEl>
                                        <p:attrNameLst>
                                          <p:attrName>ppt_y</p:attrName>
                                        </p:attrNameLst>
                                      </p:cBhvr>
                                    </p:anim>
                                    <p:animRot by="21600000">
                                      <p:cBhvr>
                                        <p:cTn id="10" dur="1000" fill="hold">
                                          <p:stCondLst>
                                            <p:cond delay="0"/>
                                          </p:stCondLst>
                                        </p:cTn>
                                        <p:tgtEl>
                                          <p:spTgt spid="61456">
                                            <p:txEl>
                                              <p:pRg st="0" end="0"/>
                                            </p:txEl>
                                          </p:spTgt>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xit" presetSubtype="0" fill="hold" grpId="0" nodeType="clickEffect">
                                  <p:stCondLst>
                                    <p:cond delay="0"/>
                                  </p:stCondLst>
                                  <p:iterate type="lt">
                                    <p:tmPct val="0"/>
                                  </p:iterate>
                                  <p:childTnLst>
                                    <p:animEffect transition="out" filter="dissolve">
                                      <p:cBhvr>
                                        <p:cTn id="14" dur="500"/>
                                        <p:tgtEl>
                                          <p:spTgt spid="61456">
                                            <p:txEl>
                                              <p:pRg st="0" end="0"/>
                                            </p:txEl>
                                          </p:spTgt>
                                        </p:tgtEl>
                                      </p:cBhvr>
                                    </p:animEffect>
                                    <p:set>
                                      <p:cBhvr>
                                        <p:cTn id="15" dur="1" fill="hold">
                                          <p:stCondLst>
                                            <p:cond delay="499"/>
                                          </p:stCondLst>
                                        </p:cTn>
                                        <p:tgtEl>
                                          <p:spTgt spid="61456">
                                            <p:txEl>
                                              <p:pRg st="0" end="0"/>
                                            </p:txEl>
                                          </p:spTgt>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61453"/>
                                        </p:tgtEl>
                                      </p:cBhvr>
                                    </p:animEffect>
                                    <p:set>
                                      <p:cBhvr>
                                        <p:cTn id="18" dur="1" fill="hold">
                                          <p:stCondLst>
                                            <p:cond delay="499"/>
                                          </p:stCondLst>
                                        </p:cTn>
                                        <p:tgtEl>
                                          <p:spTgt spid="61453"/>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8" fill="hold" nodeType="clickEffect">
                                  <p:stCondLst>
                                    <p:cond delay="0"/>
                                  </p:stCondLst>
                                  <p:childTnLst>
                                    <p:anim calcmode="lin" valueType="num">
                                      <p:cBhvr additive="base">
                                        <p:cTn id="22" dur="3000"/>
                                        <p:tgtEl>
                                          <p:spTgt spid="61451"/>
                                        </p:tgtEl>
                                        <p:attrNameLst>
                                          <p:attrName>ppt_x</p:attrName>
                                        </p:attrNameLst>
                                      </p:cBhvr>
                                      <p:tavLst>
                                        <p:tav tm="0">
                                          <p:val>
                                            <p:strVal val="ppt_x"/>
                                          </p:val>
                                        </p:tav>
                                        <p:tav tm="100000">
                                          <p:val>
                                            <p:strVal val="0-ppt_w/2"/>
                                          </p:val>
                                        </p:tav>
                                      </p:tavLst>
                                    </p:anim>
                                    <p:anim calcmode="lin" valueType="num">
                                      <p:cBhvr additive="base">
                                        <p:cTn id="23" dur="3000"/>
                                        <p:tgtEl>
                                          <p:spTgt spid="61451"/>
                                        </p:tgtEl>
                                        <p:attrNameLst>
                                          <p:attrName>ppt_y</p:attrName>
                                        </p:attrNameLst>
                                      </p:cBhvr>
                                      <p:tavLst>
                                        <p:tav tm="0">
                                          <p:val>
                                            <p:strVal val="ppt_y"/>
                                          </p:val>
                                        </p:tav>
                                        <p:tav tm="100000">
                                          <p:val>
                                            <p:strVal val="ppt_y"/>
                                          </p:val>
                                        </p:tav>
                                      </p:tavLst>
                                    </p:anim>
                                    <p:set>
                                      <p:cBhvr>
                                        <p:cTn id="24" dur="1" fill="hold">
                                          <p:stCondLst>
                                            <p:cond delay="2999"/>
                                          </p:stCondLst>
                                        </p:cTn>
                                        <p:tgtEl>
                                          <p:spTgt spid="61451"/>
                                        </p:tgtEl>
                                        <p:attrNameLst>
                                          <p:attrName>style.visibility</p:attrName>
                                        </p:attrNameLst>
                                      </p:cBhvr>
                                      <p:to>
                                        <p:strVal val="hidden"/>
                                      </p:to>
                                    </p:set>
                                  </p:childTnLst>
                                </p:cTn>
                              </p:par>
                              <p:par>
                                <p:cTn id="25" presetID="2" presetClass="exit" presetSubtype="2" fill="hold" nodeType="withEffect">
                                  <p:stCondLst>
                                    <p:cond delay="0"/>
                                  </p:stCondLst>
                                  <p:childTnLst>
                                    <p:anim calcmode="lin" valueType="num">
                                      <p:cBhvr additive="base">
                                        <p:cTn id="26" dur="3000"/>
                                        <p:tgtEl>
                                          <p:spTgt spid="61452"/>
                                        </p:tgtEl>
                                        <p:attrNameLst>
                                          <p:attrName>ppt_x</p:attrName>
                                        </p:attrNameLst>
                                      </p:cBhvr>
                                      <p:tavLst>
                                        <p:tav tm="0">
                                          <p:val>
                                            <p:strVal val="ppt_x"/>
                                          </p:val>
                                        </p:tav>
                                        <p:tav tm="100000">
                                          <p:val>
                                            <p:strVal val="1+ppt_w/2"/>
                                          </p:val>
                                        </p:tav>
                                      </p:tavLst>
                                    </p:anim>
                                    <p:anim calcmode="lin" valueType="num">
                                      <p:cBhvr additive="base">
                                        <p:cTn id="27" dur="3000"/>
                                        <p:tgtEl>
                                          <p:spTgt spid="61452"/>
                                        </p:tgtEl>
                                        <p:attrNameLst>
                                          <p:attrName>ppt_y</p:attrName>
                                        </p:attrNameLst>
                                      </p:cBhvr>
                                      <p:tavLst>
                                        <p:tav tm="0">
                                          <p:val>
                                            <p:strVal val="ppt_y"/>
                                          </p:val>
                                        </p:tav>
                                        <p:tav tm="100000">
                                          <p:val>
                                            <p:strVal val="ppt_y"/>
                                          </p:val>
                                        </p:tav>
                                      </p:tavLst>
                                    </p:anim>
                                    <p:set>
                                      <p:cBhvr>
                                        <p:cTn id="28" dur="1" fill="hold">
                                          <p:stCondLst>
                                            <p:cond delay="2999"/>
                                          </p:stCondLst>
                                        </p:cTn>
                                        <p:tgtEl>
                                          <p:spTgt spid="61452"/>
                                        </p:tgtEl>
                                        <p:attrNameLst>
                                          <p:attrName>style.visibility</p:attrName>
                                        </p:attrNameLst>
                                      </p:cBhvr>
                                      <p:to>
                                        <p:strVal val="hidden"/>
                                      </p:to>
                                    </p:set>
                                  </p:childTnLst>
                                </p:cTn>
                              </p:par>
                            </p:childTnLst>
                          </p:cTn>
                        </p:par>
                        <p:par>
                          <p:cTn id="29" fill="hold" nodeType="afterGroup">
                            <p:stCondLst>
                              <p:cond delay="3000"/>
                            </p:stCondLst>
                            <p:childTnLst>
                              <p:par>
                                <p:cTn id="30" presetID="22" presetClass="entr" presetSubtype="8" fill="hold" nodeType="afterEffect">
                                  <p:stCondLst>
                                    <p:cond delay="6000"/>
                                  </p:stCondLst>
                                  <p:childTnLst>
                                    <p:set>
                                      <p:cBhvr>
                                        <p:cTn id="31" dur="1" fill="hold">
                                          <p:stCondLst>
                                            <p:cond delay="0"/>
                                          </p:stCondLst>
                                        </p:cTn>
                                        <p:tgtEl>
                                          <p:spTgt spid="61451"/>
                                        </p:tgtEl>
                                        <p:attrNameLst>
                                          <p:attrName>style.visibility</p:attrName>
                                        </p:attrNameLst>
                                      </p:cBhvr>
                                      <p:to>
                                        <p:strVal val="visible"/>
                                      </p:to>
                                    </p:set>
                                    <p:animEffect transition="in" filter="wipe(left)">
                                      <p:cBhvr>
                                        <p:cTn id="32" dur="500"/>
                                        <p:tgtEl>
                                          <p:spTgt spid="61451"/>
                                        </p:tgtEl>
                                      </p:cBhvr>
                                    </p:animEffect>
                                  </p:childTnLst>
                                </p:cTn>
                              </p:par>
                              <p:par>
                                <p:cTn id="33" presetID="22" presetClass="entr" presetSubtype="2" fill="hold" nodeType="withEffect">
                                  <p:stCondLst>
                                    <p:cond delay="6000"/>
                                  </p:stCondLst>
                                  <p:childTnLst>
                                    <p:set>
                                      <p:cBhvr>
                                        <p:cTn id="34" dur="1" fill="hold">
                                          <p:stCondLst>
                                            <p:cond delay="0"/>
                                          </p:stCondLst>
                                        </p:cTn>
                                        <p:tgtEl>
                                          <p:spTgt spid="61452"/>
                                        </p:tgtEl>
                                        <p:attrNameLst>
                                          <p:attrName>style.visibility</p:attrName>
                                        </p:attrNameLst>
                                      </p:cBhvr>
                                      <p:to>
                                        <p:strVal val="visible"/>
                                      </p:to>
                                    </p:set>
                                    <p:animEffect transition="in" filter="wipe(right)">
                                      <p:cBhvr>
                                        <p:cTn id="35" dur="500"/>
                                        <p:tgtEl>
                                          <p:spTgt spid="61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6" grpId="0" build="allAtOnce"/>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1793</Words>
  <Application>Microsoft Office PowerPoint</Application>
  <PresentationFormat>On-screen Show (4:3)</PresentationFormat>
  <Paragraphs>208</Paragraphs>
  <Slides>54</Slides>
  <Notes>41</Notes>
  <HiddenSlides>0</HiddenSlides>
  <MMClips>1</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Dawes</dc:creator>
  <cp:lastModifiedBy>Mark Dawes</cp:lastModifiedBy>
  <cp:revision>1</cp:revision>
  <dcterms:created xsi:type="dcterms:W3CDTF">2012-03-02T07:52:15Z</dcterms:created>
  <dcterms:modified xsi:type="dcterms:W3CDTF">2012-03-02T07:52:33Z</dcterms:modified>
</cp:coreProperties>
</file>