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0B8ED-1DCF-43DB-AF55-B56A85D50EDD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761ADA-EF3B-49B1-BEF5-7EF40BBD556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0010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Romania" TargetMode="External"/><Relationship Id="rId3" Type="http://schemas.openxmlformats.org/officeDocument/2006/relationships/hyperlink" Target="http://en.wikipedia.org/wiki/Greece" TargetMode="External"/><Relationship Id="rId7" Type="http://schemas.openxmlformats.org/officeDocument/2006/relationships/hyperlink" Target="http://en.wikipedia.org/wiki/Republic_of_Macedonia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Serbia" TargetMode="External"/><Relationship Id="rId5" Type="http://schemas.openxmlformats.org/officeDocument/2006/relationships/hyperlink" Target="http://en.wikipedia.org/wiki/Bulgaria" TargetMode="External"/><Relationship Id="rId4" Type="http://schemas.openxmlformats.org/officeDocument/2006/relationships/hyperlink" Target="http://en.wikipedia.org/wiki/Albania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The greatest number of Aromanian speakers are found in </a:t>
            </a:r>
            <a:r>
              <a:rPr lang="en-US" smtClean="0">
                <a:hlinkClick r:id="rId3" tooltip="Greece"/>
              </a:rPr>
              <a:t>Greece</a:t>
            </a:r>
            <a:r>
              <a:rPr lang="en-US" smtClean="0"/>
              <a:t>, with substantial numbers of speakers also found in </a:t>
            </a:r>
            <a:r>
              <a:rPr lang="en-US" smtClean="0">
                <a:hlinkClick r:id="rId4" tooltip="Albania"/>
              </a:rPr>
              <a:t>Albania</a:t>
            </a:r>
            <a:r>
              <a:rPr lang="en-US" smtClean="0"/>
              <a:t>, </a:t>
            </a:r>
            <a:r>
              <a:rPr lang="en-US" smtClean="0">
                <a:hlinkClick r:id="rId5" tooltip="Bulgaria"/>
              </a:rPr>
              <a:t>Bulgaria</a:t>
            </a:r>
            <a:r>
              <a:rPr lang="en-US" smtClean="0"/>
              <a:t>, </a:t>
            </a:r>
            <a:r>
              <a:rPr lang="en-US" smtClean="0">
                <a:hlinkClick r:id="rId6" tooltip="Serbia"/>
              </a:rPr>
              <a:t>Serbia</a:t>
            </a:r>
            <a:r>
              <a:rPr lang="en-US" smtClean="0"/>
              <a:t>, and in the </a:t>
            </a:r>
            <a:r>
              <a:rPr lang="en-US" smtClean="0">
                <a:hlinkClick r:id="rId7" tooltip="Republic of Macedonia"/>
              </a:rPr>
              <a:t>Republic of Macedonia</a:t>
            </a:r>
            <a:r>
              <a:rPr lang="en-US" smtClean="0"/>
              <a:t> (the latter is the only country where Aromanians are officially recognized as a minority). Large Aromanian-speaking communities are also found in </a:t>
            </a:r>
            <a:r>
              <a:rPr lang="en-US" smtClean="0">
                <a:hlinkClick r:id="rId8" tooltip="Romania"/>
              </a:rPr>
              <a:t>Romania</a:t>
            </a:r>
            <a:r>
              <a:rPr lang="en-US" smtClean="0"/>
              <a:t>, where some Aromanians migrated from Greece, Albania, Bulgaria and Serbia, mainly after 1925.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4DB31E-9468-41B7-B8BE-B090CE0A74D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F05FA22-2B5B-4981-AF5C-27C4FFDEC714}" type="slidenum">
              <a:rPr lang="en-GB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 smtClean="0"/>
          </a:p>
        </p:txBody>
      </p:sp>
      <p:sp>
        <p:nvSpPr>
          <p:cNvPr id="5017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smtClean="0">
                <a:latin typeface="Arial" charset="0"/>
              </a:rPr>
              <a:t>To pick up on something I mentioned last session about knowing your students as well as you can and valuing any heritage languages they have and bringing those into the classroom.  This is one way </a:t>
            </a: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FB39A3-30CC-43C6-97F4-919A662A480E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/>
          </a:p>
        </p:txBody>
      </p:sp>
      <p:sp>
        <p:nvSpPr>
          <p:cNvPr id="409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DE35-F09B-47A4-BBB7-D65090DB6227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D5E07-7AB4-48AE-AEA1-6DBF4AE2766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8344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DE35-F09B-47A4-BBB7-D65090DB6227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D5E07-7AB4-48AE-AEA1-6DBF4AE2766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508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DE35-F09B-47A4-BBB7-D65090DB6227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D5E07-7AB4-48AE-AEA1-6DBF4AE2766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1833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DE35-F09B-47A4-BBB7-D65090DB6227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D5E07-7AB4-48AE-AEA1-6DBF4AE2766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7784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DE35-F09B-47A4-BBB7-D65090DB6227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D5E07-7AB4-48AE-AEA1-6DBF4AE2766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093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DE35-F09B-47A4-BBB7-D65090DB6227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D5E07-7AB4-48AE-AEA1-6DBF4AE2766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7945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DE35-F09B-47A4-BBB7-D65090DB6227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D5E07-7AB4-48AE-AEA1-6DBF4AE2766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602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DE35-F09B-47A4-BBB7-D65090DB6227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D5E07-7AB4-48AE-AEA1-6DBF4AE2766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6324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DE35-F09B-47A4-BBB7-D65090DB6227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D5E07-7AB4-48AE-AEA1-6DBF4AE2766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7297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DE35-F09B-47A4-BBB7-D65090DB6227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D5E07-7AB4-48AE-AEA1-6DBF4AE2766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1794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DE35-F09B-47A4-BBB7-D65090DB6227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D5E07-7AB4-48AE-AEA1-6DBF4AE2766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3006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BDE35-F09B-47A4-BBB7-D65090DB6227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D5E07-7AB4-48AE-AEA1-6DBF4AE2766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8603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jsavage.org.uk/wp-content/uploads/2011/12/FINAL-Expert-Panel-Report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"/>
          <p:cNvSpPr>
            <a:spLocks noChangeArrowheads="1"/>
          </p:cNvSpPr>
          <p:nvPr/>
        </p:nvSpPr>
        <p:spPr bwMode="auto">
          <a:xfrm>
            <a:off x="0" y="4857750"/>
            <a:ext cx="91440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6000" dirty="0" smtClean="0">
                <a:latin typeface="Freestyle Script" pitchFamily="66" charset="0"/>
              </a:rPr>
              <a:t>“</a:t>
            </a:r>
            <a:r>
              <a:rPr lang="en-US" sz="6000" dirty="0" err="1" smtClean="0">
                <a:latin typeface="Freestyle Script" pitchFamily="66" charset="0"/>
              </a:rPr>
              <a:t>Limba</a:t>
            </a:r>
            <a:r>
              <a:rPr lang="en-US" sz="6000" dirty="0" smtClean="0">
                <a:latin typeface="Freestyle Script" pitchFamily="66" charset="0"/>
              </a:rPr>
              <a:t> </a:t>
            </a:r>
            <a:r>
              <a:rPr lang="en-US" sz="6000" dirty="0" err="1">
                <a:latin typeface="Freestyle Script" pitchFamily="66" charset="0"/>
              </a:rPr>
              <a:t>dultsi</a:t>
            </a:r>
            <a:r>
              <a:rPr lang="en-US" sz="6000" dirty="0">
                <a:latin typeface="Freestyle Script" pitchFamily="66" charset="0"/>
              </a:rPr>
              <a:t> </a:t>
            </a:r>
            <a:r>
              <a:rPr lang="en-US" sz="6000" dirty="0" err="1">
                <a:latin typeface="Freestyle Script" pitchFamily="66" charset="0"/>
              </a:rPr>
              <a:t>multu</a:t>
            </a:r>
            <a:r>
              <a:rPr lang="en-US" sz="6000" dirty="0">
                <a:latin typeface="Freestyle Script" pitchFamily="66" charset="0"/>
              </a:rPr>
              <a:t> </a:t>
            </a:r>
            <a:r>
              <a:rPr lang="en-US" sz="6000" dirty="0" err="1">
                <a:latin typeface="Freestyle Script" pitchFamily="66" charset="0"/>
              </a:rPr>
              <a:t>adutsi</a:t>
            </a:r>
            <a:r>
              <a:rPr lang="en-US" sz="6000" dirty="0">
                <a:latin typeface="Freestyle Script" pitchFamily="66" charset="0"/>
              </a:rPr>
              <a:t>”.</a:t>
            </a:r>
            <a:r>
              <a:rPr lang="en-US" sz="2400" dirty="0">
                <a:latin typeface="Calibri" pitchFamily="34" charset="0"/>
              </a:rPr>
              <a:t/>
            </a:r>
            <a:br>
              <a:rPr lang="en-US" sz="2400" dirty="0">
                <a:latin typeface="Calibri" pitchFamily="34" charset="0"/>
              </a:rPr>
            </a:br>
            <a:r>
              <a:rPr lang="en-US" sz="2800" i="1" dirty="0">
                <a:latin typeface="Calibri" pitchFamily="34" charset="0"/>
              </a:rPr>
              <a:t>Sweet language brings much.</a:t>
            </a:r>
            <a:br>
              <a:rPr lang="en-US" sz="2800" i="1" dirty="0">
                <a:latin typeface="Calibri" pitchFamily="34" charset="0"/>
              </a:rPr>
            </a:br>
            <a:r>
              <a:rPr lang="en-US" sz="2800" i="1" dirty="0" err="1">
                <a:latin typeface="Calibri" pitchFamily="34" charset="0"/>
              </a:rPr>
              <a:t>Aromanian</a:t>
            </a:r>
            <a:r>
              <a:rPr lang="en-US" sz="2800" i="1" dirty="0">
                <a:latin typeface="Calibri" pitchFamily="34" charset="0"/>
              </a:rPr>
              <a:t> proverb</a:t>
            </a:r>
            <a:r>
              <a:rPr lang="en-US" sz="2800" dirty="0">
                <a:latin typeface="Calibri" pitchFamily="34" charset="0"/>
              </a:rPr>
              <a:t> </a:t>
            </a:r>
            <a:endParaRPr lang="en-US" sz="3600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7188" y="1500188"/>
            <a:ext cx="8572500" cy="166211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400" b="1" dirty="0"/>
              <a:t>Primary Languages Session </a:t>
            </a:r>
            <a:r>
              <a:rPr lang="en-GB" sz="5400" b="1" dirty="0"/>
              <a:t>2</a:t>
            </a:r>
            <a:r>
              <a:rPr lang="en-GB" sz="5400" b="1" dirty="0" smtClean="0"/>
              <a:t>:</a:t>
            </a:r>
            <a:endParaRPr lang="en-GB" sz="54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b="1" dirty="0"/>
              <a:t>Teaching &amp; Learning</a:t>
            </a:r>
            <a:endParaRPr lang="en-US" sz="4800" b="1" dirty="0"/>
          </a:p>
        </p:txBody>
      </p:sp>
      <p:sp>
        <p:nvSpPr>
          <p:cNvPr id="2052" name="TextBox 32"/>
          <p:cNvSpPr txBox="1">
            <a:spLocks noChangeArrowheads="1"/>
          </p:cNvSpPr>
          <p:nvPr/>
        </p:nvSpPr>
        <p:spPr bwMode="auto">
          <a:xfrm>
            <a:off x="6572250" y="6500813"/>
            <a:ext cx="2143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GB" sz="1400">
                <a:latin typeface="Futura Md" pitchFamily="34" charset="0"/>
              </a:rPr>
              <a:t>Rachel Hawkes</a:t>
            </a:r>
            <a:endParaRPr lang="en-US" sz="1400">
              <a:latin typeface="Futura Md" pitchFamily="34" charset="0"/>
            </a:endParaRPr>
          </a:p>
        </p:txBody>
      </p:sp>
      <p:pic>
        <p:nvPicPr>
          <p:cNvPr id="2053" name="Picture 5" descr="Joined U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100" y="6438900"/>
            <a:ext cx="4699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92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99392"/>
            <a:ext cx="4876800" cy="732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251520" y="1988840"/>
            <a:ext cx="4392488" cy="504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364088" y="5058571"/>
            <a:ext cx="3347864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  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 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The full report of the Expert Panel is here: 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  <a:hlinkClick r:id="rId3"/>
              </a:rPr>
              <a:t>http://jsavage.org.uk/wp-content/uploads/2011/12/FINAL-Expert-Panel-Report.pdf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743300" y="923235"/>
            <a:ext cx="4139952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Michael Gove's statement on 19 December 2011 re the National Curriculum review revealed that the new National Curriculum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PoS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 for all subjects will now be introduced together from September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 2014. </a:t>
            </a:r>
            <a:b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</a:b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He referred to the Expert Panel’s newly published report and its recommendations for the NC.</a:t>
            </a:r>
            <a:b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</a:b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Chapter 4 contains the proposals for each subjects inclusion in the NC, KS1 – KS4.</a:t>
            </a:r>
          </a:p>
        </p:txBody>
      </p:sp>
    </p:spTree>
    <p:extLst>
      <p:ext uri="{BB962C8B-B14F-4D97-AF65-F5344CB8AC3E}">
        <p14:creationId xmlns:p14="http://schemas.microsoft.com/office/powerpoint/2010/main" val="553662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250825" y="44450"/>
            <a:ext cx="8642350" cy="93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Arial Black"/>
              </a:rPr>
              <a:t>Languages spoken @ CVC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1428750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Arabic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2500313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Cantonese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0" y="2000250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Bengali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0" y="3143250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Dutch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0" y="5072063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French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2268538" y="1412875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Gujarati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2286000" y="2000250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Hausa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2357438" y="4500563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Icelandic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4481513" y="3359150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Nyanja</a:t>
            </a: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4481513" y="4575175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Polish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2268538" y="836613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Greek</a:t>
            </a: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4533900" y="5145088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Russian</a:t>
            </a: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6767513" y="785813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Shona</a:t>
            </a: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4552950" y="1428750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Mandarin</a:t>
            </a: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6696075" y="1428750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Spanish</a:t>
            </a: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6696075" y="2643188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Tagalog</a:t>
            </a:r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6696075" y="3930650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Ukrainian</a:t>
            </a:r>
          </a:p>
        </p:txBody>
      </p:sp>
      <p:sp>
        <p:nvSpPr>
          <p:cNvPr id="3092" name="Text Box 20"/>
          <p:cNvSpPr txBox="1">
            <a:spLocks noChangeArrowheads="1"/>
          </p:cNvSpPr>
          <p:nvPr/>
        </p:nvSpPr>
        <p:spPr bwMode="auto">
          <a:xfrm>
            <a:off x="6696075" y="5661025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Welsh</a:t>
            </a:r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2339975" y="5084763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Italian</a:t>
            </a:r>
          </a:p>
        </p:txBody>
      </p:sp>
      <p:sp>
        <p:nvSpPr>
          <p:cNvPr id="3094" name="Rectangle 22"/>
          <p:cNvSpPr>
            <a:spLocks noChangeArrowheads="1"/>
          </p:cNvSpPr>
          <p:nvPr/>
        </p:nvSpPr>
        <p:spPr bwMode="auto">
          <a:xfrm>
            <a:off x="0" y="6381750"/>
            <a:ext cx="9144000" cy="4762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GB" sz="2800" b="1">
                <a:solidFill>
                  <a:schemeClr val="bg1"/>
                </a:solidFill>
                <a:latin typeface="Tempus Sans ITC" pitchFamily="82" charset="0"/>
              </a:rPr>
              <a:t>More than 36 languages are spoken by students at CVC</a:t>
            </a:r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0" y="5643563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German</a:t>
            </a:r>
          </a:p>
        </p:txBody>
      </p:sp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2338388" y="2573338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Hebrew</a:t>
            </a:r>
          </a:p>
        </p:txBody>
      </p:sp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0" y="3786188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Farsi</a:t>
            </a:r>
          </a:p>
        </p:txBody>
      </p:sp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4481513" y="5645150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Serbian</a:t>
            </a:r>
          </a:p>
        </p:txBody>
      </p:sp>
      <p:sp>
        <p:nvSpPr>
          <p:cNvPr id="3099" name="Text Box 27"/>
          <p:cNvSpPr txBox="1">
            <a:spLocks noChangeArrowheads="1"/>
          </p:cNvSpPr>
          <p:nvPr/>
        </p:nvSpPr>
        <p:spPr bwMode="auto">
          <a:xfrm>
            <a:off x="6767513" y="2071688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Swedish</a:t>
            </a:r>
          </a:p>
        </p:txBody>
      </p:sp>
      <p:sp>
        <p:nvSpPr>
          <p:cNvPr id="3100" name="Text Box 28"/>
          <p:cNvSpPr txBox="1">
            <a:spLocks noChangeArrowheads="1"/>
          </p:cNvSpPr>
          <p:nvPr/>
        </p:nvSpPr>
        <p:spPr bwMode="auto">
          <a:xfrm>
            <a:off x="4481513" y="2644775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Norwegian</a:t>
            </a:r>
          </a:p>
        </p:txBody>
      </p:sp>
      <p:sp>
        <p:nvSpPr>
          <p:cNvPr id="3101" name="Text Box 29"/>
          <p:cNvSpPr txBox="1">
            <a:spLocks noChangeArrowheads="1"/>
          </p:cNvSpPr>
          <p:nvPr/>
        </p:nvSpPr>
        <p:spPr bwMode="auto">
          <a:xfrm>
            <a:off x="4572000" y="857250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Lithuanian</a:t>
            </a:r>
          </a:p>
        </p:txBody>
      </p:sp>
      <p:sp>
        <p:nvSpPr>
          <p:cNvPr id="3102" name="Text Box 30"/>
          <p:cNvSpPr txBox="1">
            <a:spLocks noChangeArrowheads="1"/>
          </p:cNvSpPr>
          <p:nvPr/>
        </p:nvSpPr>
        <p:spPr bwMode="auto">
          <a:xfrm>
            <a:off x="2286000" y="5643563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Japanese</a:t>
            </a:r>
          </a:p>
        </p:txBody>
      </p:sp>
      <p:sp>
        <p:nvSpPr>
          <p:cNvPr id="3103" name="Text Box 19"/>
          <p:cNvSpPr txBox="1">
            <a:spLocks noChangeArrowheads="1"/>
          </p:cNvSpPr>
          <p:nvPr/>
        </p:nvSpPr>
        <p:spPr bwMode="auto">
          <a:xfrm>
            <a:off x="6715125" y="5145088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Urdu</a:t>
            </a:r>
          </a:p>
        </p:txBody>
      </p:sp>
      <p:sp>
        <p:nvSpPr>
          <p:cNvPr id="3104" name="Text Box 18"/>
          <p:cNvSpPr txBox="1">
            <a:spLocks noChangeArrowheads="1"/>
          </p:cNvSpPr>
          <p:nvPr/>
        </p:nvSpPr>
        <p:spPr bwMode="auto">
          <a:xfrm>
            <a:off x="6715125" y="3357563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Turkish</a:t>
            </a:r>
          </a:p>
        </p:txBody>
      </p:sp>
      <p:sp>
        <p:nvSpPr>
          <p:cNvPr id="3105" name="Text Box 16"/>
          <p:cNvSpPr txBox="1">
            <a:spLocks noChangeArrowheads="1"/>
          </p:cNvSpPr>
          <p:nvPr/>
        </p:nvSpPr>
        <p:spPr bwMode="auto">
          <a:xfrm>
            <a:off x="4552950" y="2074863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Malayalam</a:t>
            </a:r>
          </a:p>
        </p:txBody>
      </p:sp>
      <p:sp>
        <p:nvSpPr>
          <p:cNvPr id="3106" name="Text Box 24"/>
          <p:cNvSpPr txBox="1">
            <a:spLocks noChangeArrowheads="1"/>
          </p:cNvSpPr>
          <p:nvPr/>
        </p:nvSpPr>
        <p:spPr bwMode="auto">
          <a:xfrm>
            <a:off x="2286000" y="3143250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Hindi</a:t>
            </a:r>
          </a:p>
        </p:txBody>
      </p:sp>
      <p:sp>
        <p:nvSpPr>
          <p:cNvPr id="3107" name="Text Box 24"/>
          <p:cNvSpPr txBox="1">
            <a:spLocks noChangeArrowheads="1"/>
          </p:cNvSpPr>
          <p:nvPr/>
        </p:nvSpPr>
        <p:spPr bwMode="auto">
          <a:xfrm>
            <a:off x="2214563" y="3786188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Hungarian</a:t>
            </a:r>
          </a:p>
        </p:txBody>
      </p:sp>
      <p:sp>
        <p:nvSpPr>
          <p:cNvPr id="3108" name="Text Box 24"/>
          <p:cNvSpPr txBox="1">
            <a:spLocks noChangeArrowheads="1"/>
          </p:cNvSpPr>
          <p:nvPr/>
        </p:nvSpPr>
        <p:spPr bwMode="auto">
          <a:xfrm>
            <a:off x="142875" y="785813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Afrikaans</a:t>
            </a:r>
          </a:p>
        </p:txBody>
      </p:sp>
      <p:sp>
        <p:nvSpPr>
          <p:cNvPr id="3109" name="Text Box 24"/>
          <p:cNvSpPr txBox="1">
            <a:spLocks noChangeArrowheads="1"/>
          </p:cNvSpPr>
          <p:nvPr/>
        </p:nvSpPr>
        <p:spPr bwMode="auto">
          <a:xfrm>
            <a:off x="0" y="4357688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Finnish</a:t>
            </a:r>
          </a:p>
        </p:txBody>
      </p:sp>
      <p:sp>
        <p:nvSpPr>
          <p:cNvPr id="3110" name="Text Box 24"/>
          <p:cNvSpPr txBox="1">
            <a:spLocks noChangeArrowheads="1"/>
          </p:cNvSpPr>
          <p:nvPr/>
        </p:nvSpPr>
        <p:spPr bwMode="auto">
          <a:xfrm>
            <a:off x="6696075" y="4500563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Valenciano</a:t>
            </a:r>
          </a:p>
        </p:txBody>
      </p:sp>
      <p:sp>
        <p:nvSpPr>
          <p:cNvPr id="3111" name="Text Box 24"/>
          <p:cNvSpPr txBox="1">
            <a:spLocks noChangeArrowheads="1"/>
          </p:cNvSpPr>
          <p:nvPr/>
        </p:nvSpPr>
        <p:spPr bwMode="auto">
          <a:xfrm>
            <a:off x="4481513" y="3930650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>
                <a:latin typeface="Calibri" pitchFamily="34" charset="0"/>
              </a:rPr>
              <a:t>Panjabi</a:t>
            </a:r>
          </a:p>
        </p:txBody>
      </p:sp>
    </p:spTree>
    <p:extLst>
      <p:ext uri="{BB962C8B-B14F-4D97-AF65-F5344CB8AC3E}">
        <p14:creationId xmlns:p14="http://schemas.microsoft.com/office/powerpoint/2010/main" val="2480242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talking picture ic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1643063"/>
            <a:ext cx="44958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2"/>
          <p:cNvSpPr txBox="1">
            <a:spLocks noChangeArrowheads="1"/>
          </p:cNvSpPr>
          <p:nvPr/>
        </p:nvSpPr>
        <p:spPr bwMode="auto">
          <a:xfrm rot="-354408">
            <a:off x="3243263" y="363538"/>
            <a:ext cx="2928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4000" b="1">
                <a:latin typeface="Calibri" pitchFamily="34" charset="0"/>
                <a:cs typeface="Calibri" pitchFamily="34" charset="0"/>
              </a:rPr>
              <a:t>French?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 rot="-314388">
            <a:off x="739775" y="989013"/>
            <a:ext cx="2930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4000" b="1" dirty="0">
                <a:latin typeface="Calibri" pitchFamily="34" charset="0"/>
                <a:cs typeface="Calibri" pitchFamily="34" charset="0"/>
              </a:rPr>
              <a:t>Turkish?</a:t>
            </a:r>
            <a:endParaRPr lang="en-US" sz="4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1" name="TextBox 4"/>
          <p:cNvSpPr txBox="1">
            <a:spLocks noChangeArrowheads="1"/>
          </p:cNvSpPr>
          <p:nvPr/>
        </p:nvSpPr>
        <p:spPr bwMode="auto">
          <a:xfrm rot="-707322">
            <a:off x="469900" y="3221038"/>
            <a:ext cx="29289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4000" b="1">
                <a:latin typeface="Calibri" pitchFamily="34" charset="0"/>
                <a:cs typeface="Calibri" pitchFamily="34" charset="0"/>
              </a:rPr>
              <a:t>German?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2" name="TextBox 5"/>
          <p:cNvSpPr txBox="1">
            <a:spLocks noChangeArrowheads="1"/>
          </p:cNvSpPr>
          <p:nvPr/>
        </p:nvSpPr>
        <p:spPr bwMode="auto">
          <a:xfrm rot="-707322">
            <a:off x="5899150" y="1435100"/>
            <a:ext cx="29289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4000" b="1">
                <a:latin typeface="Calibri" pitchFamily="34" charset="0"/>
                <a:cs typeface="Calibri" pitchFamily="34" charset="0"/>
              </a:rPr>
              <a:t>Italian?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3" name="TextBox 6"/>
          <p:cNvSpPr txBox="1">
            <a:spLocks noChangeArrowheads="1"/>
          </p:cNvSpPr>
          <p:nvPr/>
        </p:nvSpPr>
        <p:spPr bwMode="auto">
          <a:xfrm rot="755850">
            <a:off x="3470275" y="1220788"/>
            <a:ext cx="29289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4000" b="1">
                <a:latin typeface="Calibri" pitchFamily="34" charset="0"/>
                <a:cs typeface="Calibri" pitchFamily="34" charset="0"/>
              </a:rPr>
              <a:t>Russian?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4" name="TextBox 7"/>
          <p:cNvSpPr txBox="1">
            <a:spLocks noChangeArrowheads="1"/>
          </p:cNvSpPr>
          <p:nvPr/>
        </p:nvSpPr>
        <p:spPr bwMode="auto">
          <a:xfrm rot="-707322">
            <a:off x="1255713" y="4078288"/>
            <a:ext cx="2928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4000" b="1">
                <a:latin typeface="Calibri" pitchFamily="34" charset="0"/>
                <a:cs typeface="Calibri" pitchFamily="34" charset="0"/>
              </a:rPr>
              <a:t>Bengali?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5" name="TextBox 8"/>
          <p:cNvSpPr txBox="1">
            <a:spLocks noChangeArrowheads="1"/>
          </p:cNvSpPr>
          <p:nvPr/>
        </p:nvSpPr>
        <p:spPr bwMode="auto">
          <a:xfrm rot="-707322">
            <a:off x="5613400" y="2792413"/>
            <a:ext cx="29289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4000" b="1">
                <a:latin typeface="Calibri" pitchFamily="34" charset="0"/>
                <a:cs typeface="Calibri" pitchFamily="34" charset="0"/>
              </a:rPr>
              <a:t>Hindi?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6" name="TextBox 9"/>
          <p:cNvSpPr txBox="1">
            <a:spLocks noChangeArrowheads="1"/>
          </p:cNvSpPr>
          <p:nvPr/>
        </p:nvSpPr>
        <p:spPr bwMode="auto">
          <a:xfrm>
            <a:off x="5857875" y="4214813"/>
            <a:ext cx="29289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4000" b="1">
                <a:latin typeface="Calibri" pitchFamily="34" charset="0"/>
                <a:cs typeface="Calibri" pitchFamily="34" charset="0"/>
              </a:rPr>
              <a:t>Polish?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7" name="TextBox 10"/>
          <p:cNvSpPr txBox="1">
            <a:spLocks noChangeArrowheads="1"/>
          </p:cNvSpPr>
          <p:nvPr/>
        </p:nvSpPr>
        <p:spPr bwMode="auto">
          <a:xfrm rot="-634559">
            <a:off x="3111500" y="4549775"/>
            <a:ext cx="2928938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4000" b="1">
                <a:latin typeface="Calibri" pitchFamily="34" charset="0"/>
                <a:cs typeface="Calibri" pitchFamily="34" charset="0"/>
              </a:rPr>
              <a:t>Mandarin?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8" name="TextBox 11"/>
          <p:cNvSpPr txBox="1">
            <a:spLocks noChangeArrowheads="1"/>
          </p:cNvSpPr>
          <p:nvPr/>
        </p:nvSpPr>
        <p:spPr bwMode="auto">
          <a:xfrm rot="210667">
            <a:off x="5970588" y="649288"/>
            <a:ext cx="2928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4000" b="1">
                <a:latin typeface="Calibri" pitchFamily="34" charset="0"/>
                <a:cs typeface="Calibri" pitchFamily="34" charset="0"/>
              </a:rPr>
              <a:t>Cantonese?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9" name="TextBox 12"/>
          <p:cNvSpPr txBox="1">
            <a:spLocks noChangeArrowheads="1"/>
          </p:cNvSpPr>
          <p:nvPr/>
        </p:nvSpPr>
        <p:spPr bwMode="auto">
          <a:xfrm rot="207430">
            <a:off x="5662613" y="5159375"/>
            <a:ext cx="2928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4000" b="1">
                <a:latin typeface="Calibri" pitchFamily="34" charset="0"/>
                <a:cs typeface="Calibri" pitchFamily="34" charset="0"/>
              </a:rPr>
              <a:t>Spanish?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10" name="TextBox 13"/>
          <p:cNvSpPr txBox="1">
            <a:spLocks noChangeArrowheads="1"/>
          </p:cNvSpPr>
          <p:nvPr/>
        </p:nvSpPr>
        <p:spPr bwMode="auto">
          <a:xfrm rot="-707322">
            <a:off x="41275" y="2078038"/>
            <a:ext cx="29289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4000" b="1">
                <a:latin typeface="Calibri" pitchFamily="34" charset="0"/>
                <a:cs typeface="Calibri" pitchFamily="34" charset="0"/>
              </a:rPr>
              <a:t>Gujarati?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11" name="TextBox 14"/>
          <p:cNvSpPr txBox="1">
            <a:spLocks noChangeArrowheads="1"/>
          </p:cNvSpPr>
          <p:nvPr/>
        </p:nvSpPr>
        <p:spPr bwMode="auto">
          <a:xfrm>
            <a:off x="714375" y="4929188"/>
            <a:ext cx="29289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4000" b="1">
                <a:latin typeface="Calibri" pitchFamily="34" charset="0"/>
                <a:cs typeface="Calibri" pitchFamily="34" charset="0"/>
              </a:rPr>
              <a:t>Arabic?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12" name="TextBox 15"/>
          <p:cNvSpPr txBox="1">
            <a:spLocks noChangeArrowheads="1"/>
          </p:cNvSpPr>
          <p:nvPr/>
        </p:nvSpPr>
        <p:spPr bwMode="auto">
          <a:xfrm>
            <a:off x="2928938" y="5286375"/>
            <a:ext cx="2928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4000" b="1">
                <a:latin typeface="Calibri" pitchFamily="34" charset="0"/>
                <a:cs typeface="Calibri" pitchFamily="34" charset="0"/>
              </a:rPr>
              <a:t>Portuguese?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13" name="TextBox 16"/>
          <p:cNvSpPr txBox="1">
            <a:spLocks noChangeArrowheads="1"/>
          </p:cNvSpPr>
          <p:nvPr/>
        </p:nvSpPr>
        <p:spPr bwMode="auto">
          <a:xfrm>
            <a:off x="214313" y="6286500"/>
            <a:ext cx="87868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000" b="1" dirty="0">
                <a:latin typeface="Calibri" pitchFamily="34" charset="0"/>
                <a:cs typeface="Calibri" pitchFamily="34" charset="0"/>
              </a:rPr>
              <a:t>Did you know?  There are around 7,000 languages spoken in the world!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47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42875" y="120650"/>
          <a:ext cx="5286375" cy="21658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/>
                <a:gridCol w="3000375"/>
              </a:tblGrid>
              <a:tr h="428502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Name of Language</a:t>
                      </a:r>
                      <a:endParaRPr lang="en-US" sz="1800" dirty="0"/>
                    </a:p>
                  </a:txBody>
                  <a:tcPr marL="91439" marR="91439" marT="45707" marB="4570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07" marB="45707"/>
                </a:tc>
              </a:tr>
              <a:tr h="1736848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I use this language….</a:t>
                      </a:r>
                      <a:endParaRPr lang="en-US" sz="1800" dirty="0"/>
                    </a:p>
                  </a:txBody>
                  <a:tcPr marL="91439" marR="91439" marT="45707" marB="45707"/>
                </a:tc>
                <a:tc>
                  <a:txBody>
                    <a:bodyPr/>
                    <a:lstStyle/>
                    <a:p>
                      <a:endParaRPr lang="en-GB" sz="1800" dirty="0" smtClean="0"/>
                    </a:p>
                    <a:p>
                      <a:endParaRPr lang="en-GB" sz="1800" dirty="0" smtClean="0"/>
                    </a:p>
                    <a:p>
                      <a:endParaRPr lang="en-GB" sz="1800" dirty="0" smtClean="0"/>
                    </a:p>
                    <a:p>
                      <a:endParaRPr lang="en-GB" sz="1800" dirty="0" smtClean="0"/>
                    </a:p>
                    <a:p>
                      <a:endParaRPr lang="en-GB" sz="1800" dirty="0" smtClean="0"/>
                    </a:p>
                    <a:p>
                      <a:endParaRPr lang="en-US" sz="1800" dirty="0"/>
                    </a:p>
                  </a:txBody>
                  <a:tcPr marL="91439" marR="91439" marT="45707" marB="45707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2875" y="2335213"/>
          <a:ext cx="5286375" cy="21658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/>
                <a:gridCol w="3000375"/>
              </a:tblGrid>
              <a:tr h="428502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Name of Language</a:t>
                      </a:r>
                      <a:endParaRPr lang="en-US" sz="1800" dirty="0"/>
                    </a:p>
                  </a:txBody>
                  <a:tcPr marL="91439" marR="91439" marT="45707" marB="4570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07" marB="45707"/>
                </a:tc>
              </a:tr>
              <a:tr h="1736848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I use this language….</a:t>
                      </a:r>
                      <a:endParaRPr lang="en-US" sz="1800" dirty="0"/>
                    </a:p>
                  </a:txBody>
                  <a:tcPr marL="91439" marR="91439" marT="45707" marB="45707"/>
                </a:tc>
                <a:tc>
                  <a:txBody>
                    <a:bodyPr/>
                    <a:lstStyle/>
                    <a:p>
                      <a:endParaRPr lang="en-GB" sz="1800" dirty="0" smtClean="0"/>
                    </a:p>
                    <a:p>
                      <a:endParaRPr lang="en-GB" sz="1800" dirty="0" smtClean="0"/>
                    </a:p>
                    <a:p>
                      <a:endParaRPr lang="en-GB" sz="1800" dirty="0" smtClean="0"/>
                    </a:p>
                    <a:p>
                      <a:endParaRPr lang="en-GB" sz="1800" dirty="0" smtClean="0"/>
                    </a:p>
                    <a:p>
                      <a:endParaRPr lang="en-GB" sz="1800" dirty="0" smtClean="0"/>
                    </a:p>
                    <a:p>
                      <a:endParaRPr lang="en-US" sz="1800" dirty="0"/>
                    </a:p>
                  </a:txBody>
                  <a:tcPr marL="91439" marR="91439" marT="45707" marB="45707"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2875" y="4549775"/>
          <a:ext cx="5286375" cy="21658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/>
                <a:gridCol w="3000375"/>
              </a:tblGrid>
              <a:tr h="428502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Name of Language</a:t>
                      </a:r>
                      <a:endParaRPr lang="en-US" sz="1800" dirty="0"/>
                    </a:p>
                  </a:txBody>
                  <a:tcPr marL="91439" marR="91439" marT="45707" marB="4570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07" marB="45707"/>
                </a:tc>
              </a:tr>
              <a:tr h="1736848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I use this language….</a:t>
                      </a:r>
                      <a:endParaRPr lang="en-US" sz="1800" dirty="0"/>
                    </a:p>
                  </a:txBody>
                  <a:tcPr marL="91439" marR="91439" marT="45707" marB="45707"/>
                </a:tc>
                <a:tc>
                  <a:txBody>
                    <a:bodyPr/>
                    <a:lstStyle/>
                    <a:p>
                      <a:endParaRPr lang="en-GB" sz="1800" dirty="0" smtClean="0"/>
                    </a:p>
                    <a:p>
                      <a:endParaRPr lang="en-GB" sz="1800" dirty="0" smtClean="0"/>
                    </a:p>
                    <a:p>
                      <a:endParaRPr lang="en-GB" sz="1800" dirty="0" smtClean="0"/>
                    </a:p>
                    <a:p>
                      <a:endParaRPr lang="en-GB" sz="1800" dirty="0" smtClean="0"/>
                    </a:p>
                    <a:p>
                      <a:endParaRPr lang="en-GB" sz="1800" dirty="0" smtClean="0"/>
                    </a:p>
                    <a:p>
                      <a:endParaRPr lang="en-US" sz="1800" dirty="0"/>
                    </a:p>
                  </a:txBody>
                  <a:tcPr marL="91439" marR="91439" marT="45707" marB="45707"/>
                </a:tc>
              </a:tr>
            </a:tbl>
          </a:graphicData>
        </a:graphic>
      </p:graphicFrame>
      <p:sp>
        <p:nvSpPr>
          <p:cNvPr id="5155" name="TextBox 4"/>
          <p:cNvSpPr txBox="1">
            <a:spLocks noChangeArrowheads="1"/>
          </p:cNvSpPr>
          <p:nvPr/>
        </p:nvSpPr>
        <p:spPr bwMode="auto">
          <a:xfrm rot="-462361">
            <a:off x="5089525" y="2122488"/>
            <a:ext cx="292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400" b="1">
                <a:latin typeface="EraserDust" pitchFamily="34" charset="0"/>
              </a:rPr>
              <a:t>With my friends</a:t>
            </a:r>
            <a:endParaRPr lang="en-US" sz="2400" b="1">
              <a:latin typeface="EraserDust" pitchFamily="34" charset="0"/>
            </a:endParaRPr>
          </a:p>
        </p:txBody>
      </p:sp>
      <p:sp>
        <p:nvSpPr>
          <p:cNvPr id="5156" name="TextBox 5"/>
          <p:cNvSpPr txBox="1">
            <a:spLocks noChangeArrowheads="1"/>
          </p:cNvSpPr>
          <p:nvPr/>
        </p:nvSpPr>
        <p:spPr bwMode="auto">
          <a:xfrm rot="-354408">
            <a:off x="5016500" y="77788"/>
            <a:ext cx="292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400" b="1">
                <a:latin typeface="EraserDust" pitchFamily="34" charset="0"/>
              </a:rPr>
              <a:t>With my mum</a:t>
            </a:r>
            <a:endParaRPr lang="en-US" sz="2400" b="1">
              <a:latin typeface="EraserDust" pitchFamily="34" charset="0"/>
            </a:endParaRPr>
          </a:p>
        </p:txBody>
      </p:sp>
      <p:sp>
        <p:nvSpPr>
          <p:cNvPr id="5157" name="TextBox 6"/>
          <p:cNvSpPr txBox="1">
            <a:spLocks noChangeArrowheads="1"/>
          </p:cNvSpPr>
          <p:nvPr/>
        </p:nvSpPr>
        <p:spPr bwMode="auto">
          <a:xfrm rot="572949">
            <a:off x="6518275" y="525463"/>
            <a:ext cx="292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400" b="1">
                <a:latin typeface="EraserDust" pitchFamily="34" charset="0"/>
              </a:rPr>
              <a:t>With my dad</a:t>
            </a:r>
            <a:endParaRPr lang="en-US" sz="2400" b="1">
              <a:latin typeface="EraserDust" pitchFamily="34" charset="0"/>
            </a:endParaRPr>
          </a:p>
        </p:txBody>
      </p:sp>
      <p:sp>
        <p:nvSpPr>
          <p:cNvPr id="5158" name="TextBox 7"/>
          <p:cNvSpPr txBox="1">
            <a:spLocks noChangeArrowheads="1"/>
          </p:cNvSpPr>
          <p:nvPr/>
        </p:nvSpPr>
        <p:spPr bwMode="auto">
          <a:xfrm rot="-354408">
            <a:off x="5035550" y="720725"/>
            <a:ext cx="29289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400" b="1">
                <a:latin typeface="EraserDust" pitchFamily="34" charset="0"/>
              </a:rPr>
              <a:t>With my brother/sister</a:t>
            </a:r>
            <a:endParaRPr lang="en-US" sz="2400" b="1">
              <a:latin typeface="EraserDust" pitchFamily="34" charset="0"/>
            </a:endParaRPr>
          </a:p>
        </p:txBody>
      </p:sp>
      <p:sp>
        <p:nvSpPr>
          <p:cNvPr id="5159" name="TextBox 8"/>
          <p:cNvSpPr txBox="1">
            <a:spLocks noChangeArrowheads="1"/>
          </p:cNvSpPr>
          <p:nvPr/>
        </p:nvSpPr>
        <p:spPr bwMode="auto">
          <a:xfrm rot="-354408">
            <a:off x="5373688" y="2863850"/>
            <a:ext cx="2928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400" b="1">
                <a:latin typeface="EraserDust" pitchFamily="34" charset="0"/>
              </a:rPr>
              <a:t>in school</a:t>
            </a:r>
            <a:endParaRPr lang="en-US" sz="2400" b="1">
              <a:latin typeface="EraserDust" pitchFamily="34" charset="0"/>
            </a:endParaRPr>
          </a:p>
        </p:txBody>
      </p:sp>
      <p:sp>
        <p:nvSpPr>
          <p:cNvPr id="5160" name="TextBox 9"/>
          <p:cNvSpPr txBox="1">
            <a:spLocks noChangeArrowheads="1"/>
          </p:cNvSpPr>
          <p:nvPr/>
        </p:nvSpPr>
        <p:spPr bwMode="auto">
          <a:xfrm rot="768483">
            <a:off x="6200775" y="2605088"/>
            <a:ext cx="292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400" b="1">
                <a:latin typeface="EraserDust" pitchFamily="34" charset="0"/>
              </a:rPr>
              <a:t>at home</a:t>
            </a:r>
            <a:endParaRPr lang="en-US" sz="2400" b="1">
              <a:latin typeface="EraserDust" pitchFamily="34" charset="0"/>
            </a:endParaRPr>
          </a:p>
        </p:txBody>
      </p:sp>
      <p:sp>
        <p:nvSpPr>
          <p:cNvPr id="5161" name="TextBox 10"/>
          <p:cNvSpPr txBox="1">
            <a:spLocks noChangeArrowheads="1"/>
          </p:cNvSpPr>
          <p:nvPr/>
        </p:nvSpPr>
        <p:spPr bwMode="auto">
          <a:xfrm rot="466722">
            <a:off x="6615671" y="1399126"/>
            <a:ext cx="29289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400" b="1" dirty="0">
                <a:latin typeface="EraserDust" pitchFamily="34" charset="0"/>
              </a:rPr>
              <a:t>with my grandparents</a:t>
            </a:r>
            <a:endParaRPr lang="en-US" sz="2400" b="1" dirty="0">
              <a:latin typeface="EraserDust" pitchFamily="34" charset="0"/>
            </a:endParaRPr>
          </a:p>
        </p:txBody>
      </p:sp>
      <p:sp>
        <p:nvSpPr>
          <p:cNvPr id="5162" name="TextBox 11"/>
          <p:cNvSpPr txBox="1">
            <a:spLocks noChangeArrowheads="1"/>
          </p:cNvSpPr>
          <p:nvPr/>
        </p:nvSpPr>
        <p:spPr bwMode="auto">
          <a:xfrm>
            <a:off x="4799013" y="3457575"/>
            <a:ext cx="2928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400" b="1">
                <a:latin typeface="EraserDust" pitchFamily="34" charset="0"/>
              </a:rPr>
              <a:t>to read</a:t>
            </a:r>
            <a:endParaRPr lang="en-US" sz="2400" b="1">
              <a:latin typeface="EraserDust" pitchFamily="34" charset="0"/>
            </a:endParaRPr>
          </a:p>
        </p:txBody>
      </p:sp>
      <p:sp>
        <p:nvSpPr>
          <p:cNvPr id="5163" name="TextBox 12"/>
          <p:cNvSpPr txBox="1">
            <a:spLocks noChangeArrowheads="1"/>
          </p:cNvSpPr>
          <p:nvPr/>
        </p:nvSpPr>
        <p:spPr bwMode="auto">
          <a:xfrm rot="237184">
            <a:off x="6584950" y="3529013"/>
            <a:ext cx="292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400" b="1">
                <a:latin typeface="EraserDust" pitchFamily="34" charset="0"/>
              </a:rPr>
              <a:t>to talk</a:t>
            </a:r>
            <a:endParaRPr lang="en-US" sz="2400" b="1">
              <a:latin typeface="EraserDust" pitchFamily="34" charset="0"/>
            </a:endParaRPr>
          </a:p>
        </p:txBody>
      </p:sp>
      <p:sp>
        <p:nvSpPr>
          <p:cNvPr id="5164" name="TextBox 13"/>
          <p:cNvSpPr txBox="1">
            <a:spLocks noChangeArrowheads="1"/>
          </p:cNvSpPr>
          <p:nvPr/>
        </p:nvSpPr>
        <p:spPr bwMode="auto">
          <a:xfrm>
            <a:off x="5357813" y="4000500"/>
            <a:ext cx="2928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400" b="1">
                <a:latin typeface="EraserDust" pitchFamily="34" charset="0"/>
              </a:rPr>
              <a:t>to sing</a:t>
            </a:r>
            <a:endParaRPr lang="en-US" sz="2400" b="1">
              <a:latin typeface="EraserDust" pitchFamily="34" charset="0"/>
            </a:endParaRPr>
          </a:p>
        </p:txBody>
      </p:sp>
      <p:sp>
        <p:nvSpPr>
          <p:cNvPr id="5165" name="TextBox 14"/>
          <p:cNvSpPr txBox="1">
            <a:spLocks noChangeArrowheads="1"/>
          </p:cNvSpPr>
          <p:nvPr/>
        </p:nvSpPr>
        <p:spPr bwMode="auto">
          <a:xfrm rot="655370">
            <a:off x="6446838" y="4559300"/>
            <a:ext cx="2928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400" b="1">
                <a:latin typeface="EraserDust" pitchFamily="34" charset="0"/>
              </a:rPr>
              <a:t>to pray</a:t>
            </a:r>
            <a:endParaRPr lang="en-US" sz="2400" b="1">
              <a:latin typeface="EraserDust" pitchFamily="34" charset="0"/>
            </a:endParaRPr>
          </a:p>
        </p:txBody>
      </p:sp>
      <p:sp>
        <p:nvSpPr>
          <p:cNvPr id="5166" name="TextBox 15"/>
          <p:cNvSpPr txBox="1">
            <a:spLocks noChangeArrowheads="1"/>
          </p:cNvSpPr>
          <p:nvPr/>
        </p:nvSpPr>
        <p:spPr bwMode="auto">
          <a:xfrm rot="-438864">
            <a:off x="4946650" y="4613275"/>
            <a:ext cx="2928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400" b="1">
                <a:latin typeface="EraserDust" pitchFamily="34" charset="0"/>
              </a:rPr>
              <a:t>to write</a:t>
            </a:r>
            <a:endParaRPr lang="en-US" sz="2400" b="1">
              <a:latin typeface="EraserDust" pitchFamily="34" charset="0"/>
            </a:endParaRPr>
          </a:p>
        </p:txBody>
      </p:sp>
      <p:sp>
        <p:nvSpPr>
          <p:cNvPr id="5167" name="TextBox 16"/>
          <p:cNvSpPr txBox="1">
            <a:spLocks noChangeArrowheads="1"/>
          </p:cNvSpPr>
          <p:nvPr/>
        </p:nvSpPr>
        <p:spPr bwMode="auto">
          <a:xfrm rot="237184">
            <a:off x="6202363" y="5172075"/>
            <a:ext cx="2928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400" b="1">
                <a:latin typeface="EraserDust" pitchFamily="34" charset="0"/>
              </a:rPr>
              <a:t>to play</a:t>
            </a:r>
            <a:endParaRPr lang="en-US" sz="2400" b="1">
              <a:latin typeface="EraserDust" pitchFamily="34" charset="0"/>
            </a:endParaRPr>
          </a:p>
        </p:txBody>
      </p:sp>
      <p:sp>
        <p:nvSpPr>
          <p:cNvPr id="5168" name="TextBox 17"/>
          <p:cNvSpPr txBox="1">
            <a:spLocks noChangeArrowheads="1"/>
          </p:cNvSpPr>
          <p:nvPr/>
        </p:nvSpPr>
        <p:spPr bwMode="auto">
          <a:xfrm rot="237184">
            <a:off x="5156200" y="5457825"/>
            <a:ext cx="2928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400" b="1">
                <a:latin typeface="EraserDust" pitchFamily="34" charset="0"/>
              </a:rPr>
              <a:t>to listen</a:t>
            </a:r>
            <a:endParaRPr lang="en-US" sz="2400" b="1">
              <a:latin typeface="EraserDust" pitchFamily="34" charset="0"/>
            </a:endParaRPr>
          </a:p>
        </p:txBody>
      </p:sp>
      <p:sp>
        <p:nvSpPr>
          <p:cNvPr id="5169" name="TextBox 18"/>
          <p:cNvSpPr txBox="1">
            <a:spLocks noChangeArrowheads="1"/>
          </p:cNvSpPr>
          <p:nvPr/>
        </p:nvSpPr>
        <p:spPr bwMode="auto">
          <a:xfrm rot="-546396">
            <a:off x="5513388" y="6100763"/>
            <a:ext cx="2928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400" b="1">
                <a:latin typeface="EraserDust" pitchFamily="34" charset="0"/>
              </a:rPr>
              <a:t>to hear stories</a:t>
            </a:r>
            <a:endParaRPr lang="en-US" sz="2400" b="1">
              <a:latin typeface="EraserDust" pitchFamily="34" charset="0"/>
            </a:endParaRPr>
          </a:p>
        </p:txBody>
      </p:sp>
      <p:sp>
        <p:nvSpPr>
          <p:cNvPr id="5170" name="TextBox 19"/>
          <p:cNvSpPr txBox="1">
            <a:spLocks noChangeArrowheads="1"/>
          </p:cNvSpPr>
          <p:nvPr/>
        </p:nvSpPr>
        <p:spPr bwMode="auto">
          <a:xfrm rot="237184">
            <a:off x="6656388" y="5672138"/>
            <a:ext cx="2928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400" b="1">
                <a:latin typeface="EraserDust" pitchFamily="34" charset="0"/>
              </a:rPr>
              <a:t>to read</a:t>
            </a:r>
            <a:endParaRPr lang="en-US" sz="2400" b="1">
              <a:latin typeface="EraserDust" pitchFamily="34" charset="0"/>
            </a:endParaRPr>
          </a:p>
        </p:txBody>
      </p:sp>
      <p:sp>
        <p:nvSpPr>
          <p:cNvPr id="5171" name="TextBox 32"/>
          <p:cNvSpPr txBox="1">
            <a:spLocks noChangeArrowheads="1"/>
          </p:cNvSpPr>
          <p:nvPr/>
        </p:nvSpPr>
        <p:spPr bwMode="auto">
          <a:xfrm>
            <a:off x="6572250" y="6500813"/>
            <a:ext cx="2143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GB" sz="1400">
                <a:latin typeface="Futura Md" pitchFamily="34" charset="0"/>
              </a:rPr>
              <a:t>Rachel Hawkes</a:t>
            </a:r>
            <a:endParaRPr lang="en-US" sz="1400">
              <a:latin typeface="Futura Md" pitchFamily="34" charset="0"/>
            </a:endParaRPr>
          </a:p>
        </p:txBody>
      </p:sp>
      <p:pic>
        <p:nvPicPr>
          <p:cNvPr id="5172" name="Picture 6" descr="Joined U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100" y="6438900"/>
            <a:ext cx="4699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04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214313"/>
            <a:ext cx="8001000" cy="8302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b="1" dirty="0"/>
              <a:t>Aims of this session</a:t>
            </a:r>
            <a:endParaRPr lang="en-US" sz="4800" b="1" dirty="0"/>
          </a:p>
        </p:txBody>
      </p:sp>
      <p:sp>
        <p:nvSpPr>
          <p:cNvPr id="614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sz="4000" dirty="0" smtClean="0"/>
              <a:t>Key principles (some Dos!)</a:t>
            </a:r>
          </a:p>
          <a:p>
            <a:pPr eaLnBrk="1" hangingPunct="1"/>
            <a:r>
              <a:rPr lang="en-GB" sz="4000" dirty="0" smtClean="0"/>
              <a:t>Progression – Y3 sequence of lessons</a:t>
            </a:r>
            <a:endParaRPr lang="en-GB" sz="4000" dirty="0" smtClean="0"/>
          </a:p>
          <a:p>
            <a:pPr eaLnBrk="1" hangingPunct="1"/>
            <a:r>
              <a:rPr lang="en-GB" sz="4000" dirty="0" smtClean="0"/>
              <a:t>Differentiation ideas</a:t>
            </a:r>
            <a:endParaRPr lang="en-GB" sz="4000" dirty="0" smtClean="0"/>
          </a:p>
          <a:p>
            <a:pPr eaLnBrk="1" hangingPunct="1"/>
            <a:r>
              <a:rPr lang="en-GB" sz="4000" dirty="0" smtClean="0"/>
              <a:t>Teacher </a:t>
            </a:r>
            <a:r>
              <a:rPr lang="en-GB" sz="4000" dirty="0" smtClean="0"/>
              <a:t>classroom language </a:t>
            </a:r>
            <a:br>
              <a:rPr lang="en-GB" sz="4000" dirty="0" smtClean="0"/>
            </a:br>
            <a:r>
              <a:rPr lang="en-GB" sz="4000" dirty="0" smtClean="0"/>
              <a:t>(</a:t>
            </a:r>
            <a:r>
              <a:rPr lang="en-GB" sz="4000" dirty="0" err="1" smtClean="0"/>
              <a:t>Fr</a:t>
            </a:r>
            <a:r>
              <a:rPr lang="en-GB" sz="4000" dirty="0" smtClean="0"/>
              <a:t>, </a:t>
            </a:r>
            <a:r>
              <a:rPr lang="en-GB" sz="4000" dirty="0" err="1" smtClean="0"/>
              <a:t>Gm</a:t>
            </a:r>
            <a:r>
              <a:rPr lang="en-GB" sz="4000" dirty="0" smtClean="0"/>
              <a:t>, </a:t>
            </a:r>
            <a:r>
              <a:rPr lang="en-GB" sz="4000" dirty="0" err="1" smtClean="0"/>
              <a:t>Sp</a:t>
            </a:r>
            <a:r>
              <a:rPr lang="en-GB" sz="4000" dirty="0" smtClean="0"/>
              <a:t>)</a:t>
            </a:r>
          </a:p>
          <a:p>
            <a:pPr eaLnBrk="1" hangingPunct="1"/>
            <a:r>
              <a:rPr lang="en-GB" sz="4000" dirty="0" smtClean="0"/>
              <a:t>Websites </a:t>
            </a:r>
            <a:r>
              <a:rPr lang="en-GB" sz="4000" dirty="0" smtClean="0"/>
              <a:t>and resources for teaching</a:t>
            </a:r>
          </a:p>
          <a:p>
            <a:pPr eaLnBrk="1" hangingPunct="1"/>
            <a:endParaRPr lang="en-US" dirty="0" smtClean="0"/>
          </a:p>
        </p:txBody>
      </p:sp>
      <p:sp>
        <p:nvSpPr>
          <p:cNvPr id="6148" name="TextBox 32"/>
          <p:cNvSpPr txBox="1">
            <a:spLocks noChangeArrowheads="1"/>
          </p:cNvSpPr>
          <p:nvPr/>
        </p:nvSpPr>
        <p:spPr bwMode="auto">
          <a:xfrm>
            <a:off x="6572250" y="6500813"/>
            <a:ext cx="2143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GB" sz="1400">
                <a:latin typeface="Futura Md" pitchFamily="34" charset="0"/>
              </a:rPr>
              <a:t>Rachel Hawkes</a:t>
            </a:r>
            <a:endParaRPr lang="en-US" sz="1400">
              <a:latin typeface="Futura Md" pitchFamily="34" charset="0"/>
            </a:endParaRPr>
          </a:p>
        </p:txBody>
      </p:sp>
      <p:pic>
        <p:nvPicPr>
          <p:cNvPr id="6149" name="Picture 6" descr="Joined U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100" y="6438900"/>
            <a:ext cx="4699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60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214313"/>
            <a:ext cx="8001000" cy="8302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b="1" dirty="0"/>
              <a:t>Some Dos</a:t>
            </a:r>
            <a:endParaRPr lang="en-US" sz="4800" b="1" dirty="0"/>
          </a:p>
        </p:txBody>
      </p:sp>
      <p:sp>
        <p:nvSpPr>
          <p:cNvPr id="22531" name="TextBox 32"/>
          <p:cNvSpPr txBox="1">
            <a:spLocks noChangeArrowheads="1"/>
          </p:cNvSpPr>
          <p:nvPr/>
        </p:nvSpPr>
        <p:spPr bwMode="auto">
          <a:xfrm>
            <a:off x="6572250" y="6500813"/>
            <a:ext cx="2143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GB" sz="1400">
                <a:latin typeface="Futura Md" pitchFamily="34" charset="0"/>
              </a:rPr>
              <a:t>Rachel Hawkes</a:t>
            </a:r>
            <a:endParaRPr lang="en-US" sz="1400">
              <a:latin typeface="Futura Md" pitchFamily="34" charset="0"/>
            </a:endParaRPr>
          </a:p>
        </p:txBody>
      </p:sp>
      <p:pic>
        <p:nvPicPr>
          <p:cNvPr id="22532" name="Picture 6" descr="Joined U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100" y="6438900"/>
            <a:ext cx="4699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42875" y="1214438"/>
            <a:ext cx="8786813" cy="52863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en-GB" sz="2500" dirty="0"/>
              <a:t>  </a:t>
            </a:r>
            <a:r>
              <a:rPr lang="en-GB" sz="2400" dirty="0"/>
              <a:t>Keep the quantity of new language to a minimum (</a:t>
            </a:r>
            <a:r>
              <a:rPr lang="en-GB" sz="2400" dirty="0" smtClean="0"/>
              <a:t>7-9 </a:t>
            </a:r>
            <a:r>
              <a:rPr lang="en-GB" sz="2400" dirty="0"/>
              <a:t>new </a:t>
            </a:r>
            <a:r>
              <a:rPr lang="en-GB" sz="2400" dirty="0" smtClean="0"/>
              <a:t>words max) </a:t>
            </a:r>
            <a:r>
              <a:rPr lang="en-GB" sz="2400" dirty="0"/>
              <a:t>for each lesson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GB" sz="2400" dirty="0"/>
              <a:t>  Allow lots of opportunities to hear the new words (your voice, song, video etc.)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GB" sz="2400" dirty="0"/>
              <a:t>  Make questioning gradually progressive (physical response, repetition, choosing alternatives, independent production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GB" sz="2400" dirty="0"/>
              <a:t>  Include multiple and overlapping learning approaches (physical, visual, auditory) to fix language in memory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GB" sz="2400" dirty="0"/>
              <a:t>  Include a variety of activities – challenging but fun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GB" sz="2400" dirty="0"/>
              <a:t>  Encourage reflection, link-making and pattern-finding (just as you would in science)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GB" sz="2400" dirty="0"/>
              <a:t>  Use as much TL as you feel comfortable with (but plan your English and TL and avoid waffling)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0905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s numeros - Spanish numbers [ESPANOL] - YouTub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502088"/>
            <a:ext cx="3960440" cy="48340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16016" y="797217"/>
            <a:ext cx="324036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err="1"/>
              <a:t>Empieza</a:t>
            </a:r>
            <a:r>
              <a:rPr lang="fr-FR" sz="2800" dirty="0"/>
              <a:t> con </a:t>
            </a:r>
            <a:r>
              <a:rPr lang="fr-FR" sz="2800" dirty="0" err="1"/>
              <a:t>uno</a:t>
            </a:r>
            <a:endParaRPr lang="fr-FR" sz="2800" dirty="0"/>
          </a:p>
          <a:p>
            <a:r>
              <a:rPr lang="es-ES" sz="2800" dirty="0"/>
              <a:t>uno, dos, tres, cuatro, cinco</a:t>
            </a:r>
          </a:p>
          <a:p>
            <a:r>
              <a:rPr lang="es-ES" sz="2800" dirty="0"/>
              <a:t>seis, siete, ocho, nueve, diez</a:t>
            </a:r>
          </a:p>
          <a:p>
            <a:r>
              <a:rPr lang="es-ES" sz="2800" dirty="0"/>
              <a:t>y vamos a contar otra vez</a:t>
            </a:r>
          </a:p>
          <a:p>
            <a:r>
              <a:rPr lang="es-ES" sz="2800" dirty="0"/>
              <a:t>uno, dos, tres, cuatro, cinco</a:t>
            </a:r>
          </a:p>
          <a:p>
            <a:r>
              <a:rPr lang="es-ES" sz="2800" dirty="0"/>
              <a:t>seis, siete, ocho, nueve diez</a:t>
            </a:r>
          </a:p>
        </p:txBody>
      </p:sp>
    </p:spTree>
    <p:extLst>
      <p:ext uri="{BB962C8B-B14F-4D97-AF65-F5344CB8AC3E}">
        <p14:creationId xmlns:p14="http://schemas.microsoft.com/office/powerpoint/2010/main" val="167237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>
            <a:hlinkClick r:id="" action="ppaction://noaction">
              <a:snd r:embed="rId3" name="y6 summer 2 numeros 1-10 song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468313" y="620713"/>
            <a:ext cx="790575" cy="1728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</a:rPr>
              <a:t>1</a:t>
            </a:r>
          </a:p>
        </p:txBody>
      </p:sp>
      <p:sp>
        <p:nvSpPr>
          <p:cNvPr id="4099" name="WordArt 3"/>
          <p:cNvSpPr>
            <a:spLocks noChangeArrowheads="1" noChangeShapeType="1" noTextEdit="1"/>
          </p:cNvSpPr>
          <p:nvPr/>
        </p:nvSpPr>
        <p:spPr bwMode="auto">
          <a:xfrm>
            <a:off x="2413000" y="620713"/>
            <a:ext cx="790575" cy="1728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66"/>
                </a:solidFill>
                <a:latin typeface="Arial Black"/>
              </a:rPr>
              <a:t>2</a:t>
            </a:r>
          </a:p>
        </p:txBody>
      </p:sp>
      <p:sp>
        <p:nvSpPr>
          <p:cNvPr id="4100" name="WordArt 4"/>
          <p:cNvSpPr>
            <a:spLocks noChangeArrowheads="1" noChangeShapeType="1" noTextEdit="1"/>
          </p:cNvSpPr>
          <p:nvPr/>
        </p:nvSpPr>
        <p:spPr bwMode="auto">
          <a:xfrm>
            <a:off x="4067175" y="620713"/>
            <a:ext cx="790575" cy="1728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</a:rPr>
              <a:t>3</a:t>
            </a:r>
          </a:p>
        </p:txBody>
      </p:sp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>
            <a:off x="5795963" y="620713"/>
            <a:ext cx="790575" cy="1728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66"/>
                </a:solidFill>
                <a:latin typeface="Arial Black"/>
              </a:rPr>
              <a:t>4</a:t>
            </a:r>
          </a:p>
        </p:txBody>
      </p:sp>
      <p:sp>
        <p:nvSpPr>
          <p:cNvPr id="4102" name="WordArt 6"/>
          <p:cNvSpPr>
            <a:spLocks noChangeArrowheads="1" noChangeShapeType="1" noTextEdit="1"/>
          </p:cNvSpPr>
          <p:nvPr/>
        </p:nvSpPr>
        <p:spPr bwMode="auto">
          <a:xfrm>
            <a:off x="7740650" y="620713"/>
            <a:ext cx="790575" cy="1728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</a:rPr>
              <a:t>5</a:t>
            </a:r>
          </a:p>
        </p:txBody>
      </p:sp>
      <p:sp>
        <p:nvSpPr>
          <p:cNvPr id="4103" name="WordArt 7"/>
          <p:cNvSpPr>
            <a:spLocks noChangeArrowheads="1" noChangeShapeType="1" noTextEdit="1"/>
          </p:cNvSpPr>
          <p:nvPr/>
        </p:nvSpPr>
        <p:spPr bwMode="auto">
          <a:xfrm>
            <a:off x="469900" y="3571875"/>
            <a:ext cx="790575" cy="17287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</a:rPr>
              <a:t>6</a:t>
            </a:r>
          </a:p>
        </p:txBody>
      </p:sp>
      <p:sp>
        <p:nvSpPr>
          <p:cNvPr id="4104" name="WordArt 8"/>
          <p:cNvSpPr>
            <a:spLocks noChangeArrowheads="1" noChangeShapeType="1" noTextEdit="1"/>
          </p:cNvSpPr>
          <p:nvPr/>
        </p:nvSpPr>
        <p:spPr bwMode="auto">
          <a:xfrm>
            <a:off x="2414588" y="3571875"/>
            <a:ext cx="790575" cy="17287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66"/>
                </a:solidFill>
                <a:latin typeface="Arial Black"/>
              </a:rPr>
              <a:t>7</a:t>
            </a:r>
          </a:p>
        </p:txBody>
      </p:sp>
      <p:sp>
        <p:nvSpPr>
          <p:cNvPr id="4105" name="WordArt 9"/>
          <p:cNvSpPr>
            <a:spLocks noChangeArrowheads="1" noChangeShapeType="1" noTextEdit="1"/>
          </p:cNvSpPr>
          <p:nvPr/>
        </p:nvSpPr>
        <p:spPr bwMode="auto">
          <a:xfrm>
            <a:off x="4068763" y="3571875"/>
            <a:ext cx="790575" cy="17287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</a:rPr>
              <a:t>8</a:t>
            </a:r>
          </a:p>
        </p:txBody>
      </p:sp>
      <p:sp>
        <p:nvSpPr>
          <p:cNvPr id="4106" name="WordArt 10"/>
          <p:cNvSpPr>
            <a:spLocks noChangeArrowheads="1" noChangeShapeType="1" noTextEdit="1"/>
          </p:cNvSpPr>
          <p:nvPr/>
        </p:nvSpPr>
        <p:spPr bwMode="auto">
          <a:xfrm>
            <a:off x="5797550" y="3571875"/>
            <a:ext cx="790575" cy="17287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66"/>
                </a:solidFill>
                <a:latin typeface="Arial Black"/>
              </a:rPr>
              <a:t>9</a:t>
            </a:r>
          </a:p>
        </p:txBody>
      </p:sp>
      <p:sp>
        <p:nvSpPr>
          <p:cNvPr id="4107" name="WordArt 11"/>
          <p:cNvSpPr>
            <a:spLocks noChangeArrowheads="1" noChangeShapeType="1" noTextEdit="1"/>
          </p:cNvSpPr>
          <p:nvPr/>
        </p:nvSpPr>
        <p:spPr bwMode="auto">
          <a:xfrm>
            <a:off x="7742238" y="3571875"/>
            <a:ext cx="1077912" cy="17287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Arial Black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38440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  <p:bldP spid="4099" grpId="0" animBg="1"/>
      <p:bldP spid="4100" grpId="0" animBg="1"/>
      <p:bldP spid="4101" grpId="0" animBg="1"/>
      <p:bldP spid="4102" grpId="0" animBg="1"/>
      <p:bldP spid="4103" grpId="0" animBg="1"/>
      <p:bldP spid="4104" grpId="0" animBg="1"/>
      <p:bldP spid="4105" grpId="0" animBg="1"/>
      <p:bldP spid="4106" grpId="0" animBg="1"/>
      <p:bldP spid="410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515</Words>
  <Application>Microsoft Office PowerPoint</Application>
  <PresentationFormat>On-screen Show (4:3)</PresentationFormat>
  <Paragraphs>134</Paragraphs>
  <Slides>9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Dawes</dc:creator>
  <cp:lastModifiedBy>Mark Dawes</cp:lastModifiedBy>
  <cp:revision>1</cp:revision>
  <dcterms:created xsi:type="dcterms:W3CDTF">2012-03-02T07:50:52Z</dcterms:created>
  <dcterms:modified xsi:type="dcterms:W3CDTF">2012-03-02T07:51:29Z</dcterms:modified>
</cp:coreProperties>
</file>