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1" r:id="rId2"/>
    <p:sldId id="273" r:id="rId3"/>
    <p:sldId id="321" r:id="rId4"/>
    <p:sldId id="323" r:id="rId5"/>
    <p:sldId id="325" r:id="rId6"/>
    <p:sldId id="324" r:id="rId7"/>
    <p:sldId id="262" r:id="rId8"/>
    <p:sldId id="264" r:id="rId9"/>
    <p:sldId id="270" r:id="rId10"/>
    <p:sldId id="271" r:id="rId11"/>
    <p:sldId id="265" r:id="rId12"/>
    <p:sldId id="266" r:id="rId13"/>
    <p:sldId id="267" r:id="rId14"/>
    <p:sldId id="268" r:id="rId15"/>
    <p:sldId id="269" r:id="rId16"/>
    <p:sldId id="263" r:id="rId17"/>
    <p:sldId id="286" r:id="rId18"/>
    <p:sldId id="285" r:id="rId19"/>
    <p:sldId id="272" r:id="rId20"/>
    <p:sldId id="274" r:id="rId21"/>
    <p:sldId id="279" r:id="rId22"/>
    <p:sldId id="280" r:id="rId23"/>
    <p:sldId id="278" r:id="rId24"/>
    <p:sldId id="275" r:id="rId25"/>
    <p:sldId id="287" r:id="rId26"/>
    <p:sldId id="288" r:id="rId27"/>
    <p:sldId id="289" r:id="rId28"/>
    <p:sldId id="290" r:id="rId29"/>
    <p:sldId id="291" r:id="rId30"/>
    <p:sldId id="282" r:id="rId31"/>
    <p:sldId id="309" r:id="rId32"/>
    <p:sldId id="311" r:id="rId33"/>
    <p:sldId id="312" r:id="rId34"/>
    <p:sldId id="313" r:id="rId35"/>
    <p:sldId id="314" r:id="rId36"/>
    <p:sldId id="315" r:id="rId37"/>
    <p:sldId id="316" r:id="rId38"/>
    <p:sldId id="317" r:id="rId39"/>
    <p:sldId id="318" r:id="rId40"/>
    <p:sldId id="319" r:id="rId41"/>
    <p:sldId id="292" r:id="rId42"/>
    <p:sldId id="320" r:id="rId43"/>
    <p:sldId id="281" r:id="rId44"/>
    <p:sldId id="307" r:id="rId45"/>
    <p:sldId id="308" r:id="rId46"/>
    <p:sldId id="284" r:id="rId47"/>
    <p:sldId id="294" r:id="rId48"/>
    <p:sldId id="295" r:id="rId49"/>
    <p:sldId id="296" r:id="rId50"/>
    <p:sldId id="297" r:id="rId51"/>
    <p:sldId id="298" r:id="rId52"/>
    <p:sldId id="299" r:id="rId53"/>
    <p:sldId id="300" r:id="rId54"/>
    <p:sldId id="301" r:id="rId55"/>
    <p:sldId id="302" r:id="rId56"/>
    <p:sldId id="303" r:id="rId57"/>
    <p:sldId id="293"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03" autoAdjust="0"/>
  </p:normalViewPr>
  <p:slideViewPr>
    <p:cSldViewPr>
      <p:cViewPr varScale="1">
        <p:scale>
          <a:sx n="98" d="100"/>
          <a:sy n="98" d="100"/>
        </p:scale>
        <p:origin x="-20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B1FD46F-199F-47F3-9FEF-02EC77E32CE2}" type="datetimeFigureOut">
              <a:rPr lang="en-US"/>
              <a:pPr/>
              <a:t>3/2/2012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79267BA-F7F8-4914-A6F6-7B40DEBAE9E8}" type="slidenum">
              <a:rPr lang="en-US"/>
              <a:pPr/>
              <a:t>‹#›</a:t>
            </a:fld>
            <a:endParaRPr lang="en-US"/>
          </a:p>
        </p:txBody>
      </p:sp>
    </p:spTree>
    <p:extLst>
      <p:ext uri="{BB962C8B-B14F-4D97-AF65-F5344CB8AC3E}">
        <p14:creationId xmlns:p14="http://schemas.microsoft.com/office/powerpoint/2010/main" val="398234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Romania" TargetMode="External"/><Relationship Id="rId3" Type="http://schemas.openxmlformats.org/officeDocument/2006/relationships/hyperlink" Target="http://en.wikipedia.org/wiki/Greece" TargetMode="External"/><Relationship Id="rId7" Type="http://schemas.openxmlformats.org/officeDocument/2006/relationships/hyperlink" Target="http://en.wikipedia.org/wiki/Republic_of_Macedonia"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en.wikipedia.org/wiki/Serbia" TargetMode="External"/><Relationship Id="rId5" Type="http://schemas.openxmlformats.org/officeDocument/2006/relationships/hyperlink" Target="http://en.wikipedia.org/wiki/Bulgaria" TargetMode="External"/><Relationship Id="rId4" Type="http://schemas.openxmlformats.org/officeDocument/2006/relationships/hyperlink" Target="http://en.wikipedia.org/wiki/Albani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greatest number of Aromanian speakers are found in </a:t>
            </a:r>
            <a:r>
              <a:rPr lang="en-US" smtClean="0">
                <a:hlinkClick r:id="rId3" tooltip="Greece"/>
              </a:rPr>
              <a:t>Greece</a:t>
            </a:r>
            <a:r>
              <a:rPr lang="en-US" smtClean="0"/>
              <a:t>, with substantial numbers of speakers also found in </a:t>
            </a:r>
            <a:r>
              <a:rPr lang="en-US" smtClean="0">
                <a:hlinkClick r:id="rId4" tooltip="Albania"/>
              </a:rPr>
              <a:t>Albania</a:t>
            </a:r>
            <a:r>
              <a:rPr lang="en-US" smtClean="0"/>
              <a:t>, </a:t>
            </a:r>
            <a:r>
              <a:rPr lang="en-US" smtClean="0">
                <a:hlinkClick r:id="rId5" tooltip="Bulgaria"/>
              </a:rPr>
              <a:t>Bulgaria</a:t>
            </a:r>
            <a:r>
              <a:rPr lang="en-US" smtClean="0"/>
              <a:t>, </a:t>
            </a:r>
            <a:r>
              <a:rPr lang="en-US" smtClean="0">
                <a:hlinkClick r:id="rId6" tooltip="Serbia"/>
              </a:rPr>
              <a:t>Serbia</a:t>
            </a:r>
            <a:r>
              <a:rPr lang="en-US" smtClean="0"/>
              <a:t>, and in the </a:t>
            </a:r>
            <a:r>
              <a:rPr lang="en-US" smtClean="0">
                <a:hlinkClick r:id="rId7" tooltip="Republic of Macedonia"/>
              </a:rPr>
              <a:t>Republic of Macedonia</a:t>
            </a:r>
            <a:r>
              <a:rPr lang="en-US" smtClean="0"/>
              <a:t> (the latter is the only country where Aromanians are officially recognized as a minority). Large Aromanian-speaking communities are also found in </a:t>
            </a:r>
            <a:r>
              <a:rPr lang="en-US" smtClean="0">
                <a:hlinkClick r:id="rId8" tooltip="Romania"/>
              </a:rPr>
              <a:t>Romania</a:t>
            </a:r>
            <a:r>
              <a:rPr lang="en-US" smtClean="0"/>
              <a:t>, where some Aromanians migrated from Greece, Albania, Bulgaria and Serbia, mainly after 1925.</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737B09-2D1B-4CDB-A502-520D672A6BC1}" type="slidenum">
              <a:rPr lang="en-US">
                <a:latin typeface="Calibri" pitchFamily="34" charset="0"/>
              </a:rPr>
              <a:pPr eaLnBrk="1" hangingPunct="1"/>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1D23EA-97CD-4832-96B6-EEB612162C90}" type="slidenum">
              <a:rPr lang="en-GB">
                <a:latin typeface="Calibri" pitchFamily="34" charset="0"/>
              </a:rPr>
              <a:pPr eaLnBrk="1" hangingPunct="1"/>
              <a:t>28</a:t>
            </a:fld>
            <a:endParaRPr lang="en-GB">
              <a:latin typeface="Calibri"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Not about song this one until the ends – but listen to the boy pronounce deux oignons better than the teacher – this is because he has picked it up from the song.  Listen to them singing this at the end.  You can hear how good the pronunciation is.</a:t>
            </a: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469B15-71AE-4ABE-B76C-5CE7976C85B8}" type="slidenum">
              <a:rPr lang="en-US">
                <a:latin typeface="Calibri" pitchFamily="34" charset="0"/>
              </a:rPr>
              <a:pPr eaLnBrk="1" hangingPunct="1"/>
              <a:t>31</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3EC847-60FC-447A-B0F2-CC2E41E67DEC}" type="slidenum">
              <a:rPr lang="en-GB">
                <a:latin typeface="Calibri" pitchFamily="34" charset="0"/>
              </a:rPr>
              <a:pPr eaLnBrk="1" hangingPunct="1"/>
              <a:t>32</a:t>
            </a:fld>
            <a:endParaRPr lang="en-GB">
              <a:latin typeface="Calibri"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Pupils will learn how to pronounce the vowel sounds in Spanish. ‘las vocales’ = the vowels. </a:t>
            </a:r>
          </a:p>
          <a:p>
            <a:pPr eaLnBrk="1" hangingPunct="1">
              <a:spcBef>
                <a:spcPct val="0"/>
              </a:spcBef>
            </a:pPr>
            <a:r>
              <a:rPr lang="en-GB" smtClean="0"/>
              <a:t>Click on words to hear them pronounced in this presentation.</a:t>
            </a:r>
          </a:p>
          <a:p>
            <a:pPr eaLnBrk="1" hangingPunct="1">
              <a:spcBef>
                <a:spcPct val="0"/>
              </a:spcBef>
            </a:pPr>
            <a:r>
              <a:rPr lang="en-GB" smtClean="0"/>
              <a:t>By the end of this lesson pupils should be able to attempt to fill the vowels into Spanish words they hear pronounced.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DA0C30-8B27-4D18-9FED-16D21A44A3B4}" type="slidenum">
              <a:rPr lang="en-GB">
                <a:latin typeface="Calibri" pitchFamily="34" charset="0"/>
              </a:rPr>
              <a:pPr eaLnBrk="1" hangingPunct="1"/>
              <a:t>33</a:t>
            </a:fld>
            <a:endParaRPr lang="en-GB">
              <a:latin typeface="Calibri"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Audiovisual presentation of the ‘vocales’ (vowels) song. (Click on the grey square to activate.) Pupils should listen to this and begin to join in. It’s important that pupils are able to accurately pronounce the vowels as these are constant in Spanish pronunciation.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1D7ECD-1274-48B6-B232-4E4B8FB1E508}" type="slidenum">
              <a:rPr lang="en-GB">
                <a:latin typeface="Calibri" pitchFamily="34" charset="0"/>
              </a:rPr>
              <a:pPr eaLnBrk="1" hangingPunct="1"/>
              <a:t>34</a:t>
            </a:fld>
            <a:endParaRPr lang="en-GB">
              <a:latin typeface="Calibri" pitchFamily="34"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Pupils should pronounce the vowel first and then the word, learning to trust that producing the same vowel sound will allow them to pronounce the word accurately. Click on vowel and the written word to hear them pronounced. It is helpful to do an action as the word is pronounced to give pupils a physical trigger/hook to remember the word later.  Click on the video box (top left) to see a suggested action which beats out the number of syllables the word contains. This should also encourage pupils to divide words into syllables as a coping mechanism in their learning. araña = spider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EC1A16A-55C7-4C3E-B4B7-F5D774F7E8BF}" type="slidenum">
              <a:rPr lang="en-GB">
                <a:latin typeface="Calibri" pitchFamily="34" charset="0"/>
              </a:rPr>
              <a:pPr eaLnBrk="1" hangingPunct="1"/>
              <a:t>35</a:t>
            </a:fld>
            <a:endParaRPr lang="en-GB">
              <a:latin typeface="Calibri"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Instructions as per slide 3. elefante = elephant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FDD998-A0B0-4D7C-9299-F4330DFAC395}" type="slidenum">
              <a:rPr lang="en-GB">
                <a:latin typeface="Calibri" pitchFamily="34" charset="0"/>
              </a:rPr>
              <a:pPr eaLnBrk="1" hangingPunct="1"/>
              <a:t>36</a:t>
            </a:fld>
            <a:endParaRPr lang="en-GB">
              <a:latin typeface="Calibri"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Instructions as per slide 3. idea = idea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6E3249-4191-4D5F-BAF4-B58BE959FDAF}" type="slidenum">
              <a:rPr lang="en-GB">
                <a:latin typeface="Calibri" pitchFamily="34" charset="0"/>
              </a:rPr>
              <a:pPr eaLnBrk="1" hangingPunct="1"/>
              <a:t>37</a:t>
            </a:fld>
            <a:endParaRPr lang="en-GB">
              <a:latin typeface="Calibri"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Instructions as per slide 3. olvidar = to forget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E3073F-94EC-4214-8114-4C3A9A1654F6}" type="slidenum">
              <a:rPr lang="en-GB">
                <a:latin typeface="Calibri" pitchFamily="34" charset="0"/>
              </a:rPr>
              <a:pPr eaLnBrk="1" hangingPunct="1"/>
              <a:t>38</a:t>
            </a:fld>
            <a:endParaRPr lang="en-GB">
              <a:latin typeface="Calibri"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Instructions as per slide 3. universo = universe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2388BA0-DF99-4791-AA90-368CDE02F92B}" type="slidenum">
              <a:rPr lang="en-GB">
                <a:latin typeface="Calibri" pitchFamily="34" charset="0"/>
              </a:rPr>
              <a:pPr eaLnBrk="1" hangingPunct="1"/>
              <a:t>39</a:t>
            </a:fld>
            <a:endParaRPr lang="en-GB">
              <a:latin typeface="Calibri"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Pointing at the vowels and asking pupils to produce them out of sequence, building up speed, forces pupils to produce the sounds quickly, accurately and automatically.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THE PLAN</a:t>
            </a:r>
            <a:br>
              <a:rPr lang="en-US" smtClean="0">
                <a:latin typeface="Arial" pitchFamily="34" charset="0"/>
              </a:rPr>
            </a:br>
            <a:r>
              <a:rPr lang="en-US" smtClean="0">
                <a:latin typeface="Arial" pitchFamily="34" charset="0"/>
              </a:rPr>
              <a:t/>
            </a:r>
            <a:br>
              <a:rPr lang="en-US" smtClean="0">
                <a:latin typeface="Arial" pitchFamily="34" charset="0"/>
              </a:rPr>
            </a:br>
            <a:r>
              <a:rPr lang="en-US" smtClean="0">
                <a:latin typeface="Arial" pitchFamily="34" charset="0"/>
              </a:rPr>
              <a:t>The main objectives of The National Languages Strategy (2002) were qualitative (improving teaching learning)   quantitative (increasing numbers)  and motivational (the recognition system.</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The centrepiece was the introduction of an entitlement for all children in KS2 to learn a language by 2010.   This was included in the “overarching objective” 1 – to improve the teaching and learning of languages</a:t>
            </a:r>
          </a:p>
          <a:p>
            <a:pPr eaLnBrk="1" hangingPunct="1">
              <a:spcBef>
                <a:spcPct val="0"/>
              </a:spcBef>
            </a:pPr>
            <a:endParaRPr lang="en-US" smtClean="0">
              <a:latin typeface="Arial" pitchFamily="34" charset="0"/>
            </a:endParaRPr>
          </a:p>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424BC77-D6A3-4ECE-BE44-39D9C7D24F77}" type="slidenum">
              <a:rPr lang="en-US">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0DFBC6-7F92-4621-8300-014587F955CF}" type="slidenum">
              <a:rPr lang="en-GB">
                <a:latin typeface="Calibri" pitchFamily="34" charset="0"/>
              </a:rPr>
              <a:pPr eaLnBrk="1" hangingPunct="1"/>
              <a:t>40</a:t>
            </a:fld>
            <a:endParaRPr lang="en-GB">
              <a:latin typeface="Calibri"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Pupils should imagine how these syllable sounds will be pronounced in Spanish (by slotting in the vowel sounds they already know). These is designed to reinforce the fact that their knowledge of English will at times be helpful in their Spanish learning. The b, f, l, m, p, t are all pronounced as they are in English.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FCED522-8391-4D9D-B78C-EDECC9C47EB4}" type="slidenum">
              <a:rPr lang="en-GB" sz="1200">
                <a:latin typeface="Calibri" pitchFamily="34" charset="0"/>
              </a:rPr>
              <a:pPr algn="r" eaLnBrk="1" hangingPunct="1"/>
              <a:t>41</a:t>
            </a:fld>
            <a:endParaRPr lang="en-GB" sz="1200">
              <a:latin typeface="Calibri"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1995FD-0570-4F33-9197-9F7A436A2EA0}" type="slidenum">
              <a:rPr lang="en-GB">
                <a:latin typeface="Calibri" pitchFamily="34" charset="0"/>
              </a:rPr>
              <a:pPr eaLnBrk="1" hangingPunct="1"/>
              <a:t>42</a:t>
            </a:fld>
            <a:endParaRPr lang="en-GB">
              <a:latin typeface="Calibri"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Audiovisual ‘Hola’ song/rap. A lively opener to the lesson!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B535A0-52BB-4F75-A199-E4A9852A02E0}" type="slidenum">
              <a:rPr lang="en-GB">
                <a:latin typeface="Calibri" pitchFamily="34" charset="0"/>
              </a:rPr>
              <a:pPr eaLnBrk="1" hangingPunct="1"/>
              <a:t>43</a:t>
            </a:fld>
            <a:endParaRPr lang="en-GB">
              <a:latin typeface="Calibri" pitchFamily="34" charset="0"/>
            </a:endParaRPr>
          </a:p>
        </p:txBody>
      </p:sp>
      <p:sp>
        <p:nvSpPr>
          <p:cNvPr id="839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D363D74-5C98-4697-A107-6933232B33CE}" type="slidenum">
              <a:rPr lang="en-US" sz="1200">
                <a:latin typeface="Calibri" pitchFamily="34" charset="0"/>
              </a:rPr>
              <a:pPr algn="r" eaLnBrk="1" hangingPunct="1"/>
              <a:t>43</a:t>
            </a:fld>
            <a:endParaRPr lang="en-US" sz="1200">
              <a:latin typeface="Calibri" pitchFamily="34" charset="0"/>
            </a:endParaRPr>
          </a:p>
        </p:txBody>
      </p:sp>
      <p:sp>
        <p:nvSpPr>
          <p:cNvPr id="839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noProof="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1E7C0B-619E-4833-BC5E-6E7F5A1D24E0}" type="slidenum">
              <a:rPr lang="en-GB">
                <a:latin typeface="Calibri" pitchFamily="34" charset="0"/>
              </a:rPr>
              <a:pPr eaLnBrk="1" hangingPunct="1"/>
              <a:t>47</a:t>
            </a:fld>
            <a:endParaRPr lang="en-GB">
              <a:latin typeface="Calibri"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C59D97-39FF-484B-ABAE-27E9636F2091}" type="slidenum">
              <a:rPr lang="en-GB">
                <a:latin typeface="Calibri" pitchFamily="34" charset="0"/>
              </a:rPr>
              <a:pPr eaLnBrk="1" hangingPunct="1"/>
              <a:t>48</a:t>
            </a:fld>
            <a:endParaRPr lang="en-GB">
              <a:latin typeface="Calibri"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B04899-F0DD-4FC4-BAE8-0C2A6ABB108A}" type="slidenum">
              <a:rPr lang="en-GB">
                <a:latin typeface="Calibri" pitchFamily="34" charset="0"/>
              </a:rPr>
              <a:pPr eaLnBrk="1" hangingPunct="1"/>
              <a:t>49</a:t>
            </a:fld>
            <a:endParaRPr lang="en-GB">
              <a:latin typeface="Calibri"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B748C39-7BC1-4E84-A887-77D917AF5214}" type="slidenum">
              <a:rPr lang="en-GB">
                <a:latin typeface="Calibri" pitchFamily="34" charset="0"/>
              </a:rPr>
              <a:pPr eaLnBrk="1" hangingPunct="1"/>
              <a:t>50</a:t>
            </a:fld>
            <a:endParaRPr lang="en-GB">
              <a:latin typeface="Calibri"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DD577F-1B1F-4FE8-826D-BC70D4B6DF5C}" type="slidenum">
              <a:rPr lang="en-GB">
                <a:latin typeface="Calibri" pitchFamily="34" charset="0"/>
              </a:rPr>
              <a:pPr eaLnBrk="1" hangingPunct="1"/>
              <a:t>51</a:t>
            </a:fld>
            <a:endParaRPr lang="en-GB">
              <a:latin typeface="Calibri"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618CEA-51CC-486C-859C-86A7A7A77E6F}" type="slidenum">
              <a:rPr lang="en-GB">
                <a:latin typeface="Calibri" pitchFamily="34" charset="0"/>
              </a:rPr>
              <a:pPr eaLnBrk="1" hangingPunct="1"/>
              <a:t>52</a:t>
            </a:fld>
            <a:endParaRPr lang="en-GB">
              <a:latin typeface="Calibri"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Tension between ICU (and other aspects of language pedagogy such as AfL and language learning strategy development) and use of the TL must be met head on!  TL is central to language learning and must not give way to discussions about culture in English.</a:t>
            </a: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7B77727-4C38-4748-BE4F-278152497E56}" type="slidenum">
              <a:rPr lang="en-US">
                <a:latin typeface="Calibri" pitchFamily="34" charset="0"/>
              </a:rPr>
              <a:pPr eaLnBrk="1" hangingPunct="1"/>
              <a:t>16</a:t>
            </a:fld>
            <a:endParaRPr 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7F0B33-7936-4A72-9AF9-054129C34DD1}" type="slidenum">
              <a:rPr lang="en-GB">
                <a:latin typeface="Calibri" pitchFamily="34" charset="0"/>
              </a:rPr>
              <a:pPr eaLnBrk="1" hangingPunct="1"/>
              <a:t>53</a:t>
            </a:fld>
            <a:endParaRPr lang="en-GB">
              <a:latin typeface="Calibri"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5F2FE0-AC60-4037-A8B9-10693CA0D400}" type="slidenum">
              <a:rPr lang="en-GB">
                <a:latin typeface="Calibri" pitchFamily="34" charset="0"/>
              </a:rPr>
              <a:pPr eaLnBrk="1" hangingPunct="1"/>
              <a:t>54</a:t>
            </a:fld>
            <a:endParaRPr lang="en-GB">
              <a:latin typeface="Calibri"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217B4D8-EA8E-4780-A4D2-469683CCFAE4}" type="slidenum">
              <a:rPr lang="en-GB">
                <a:latin typeface="Calibri" pitchFamily="34" charset="0"/>
              </a:rPr>
              <a:pPr eaLnBrk="1" hangingPunct="1"/>
              <a:t>55</a:t>
            </a:fld>
            <a:endParaRPr lang="en-GB">
              <a:latin typeface="Calibri"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11CE35-E48D-49DA-8049-6967BD4FA464}" type="slidenum">
              <a:rPr lang="en-GB">
                <a:latin typeface="Calibri" pitchFamily="34" charset="0"/>
              </a:rPr>
              <a:pPr eaLnBrk="1" hangingPunct="1"/>
              <a:t>56</a:t>
            </a:fld>
            <a:endParaRPr lang="en-GB">
              <a:latin typeface="Calibri"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29E7AF-9C3F-4098-B5A9-27EBB8090093}" type="slidenum">
              <a:rPr lang="en-US">
                <a:latin typeface="Calibri" pitchFamily="34" charset="0"/>
              </a:rPr>
              <a:pPr eaLnBrk="1" hangingPunct="1"/>
              <a:t>57</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And ongoing issues are:</a:t>
            </a:r>
          </a:p>
          <a:p>
            <a:pPr eaLnBrk="1" hangingPunct="1">
              <a:spcBef>
                <a:spcPct val="0"/>
              </a:spcBef>
            </a:pPr>
            <a:r>
              <a:rPr lang="en-GB" smtClean="0"/>
              <a:t>Sustainability, assessment, transition and progression, monitoring, language upskilling for teachers</a:t>
            </a: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3508F2-A85D-460F-B95A-3F611732A0D4}" type="slidenum">
              <a:rPr lang="en-US">
                <a:latin typeface="Calibri" pitchFamily="34" charset="0"/>
              </a:rPr>
              <a:pPr eaLnBrk="1" hangingPunct="1"/>
              <a:t>17</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7082A8-BA97-4709-990A-E5395B7FD896}" type="slidenum">
              <a:rPr lang="en-US">
                <a:latin typeface="Calibri" pitchFamily="34" charset="0"/>
              </a:rPr>
              <a:pPr eaLnBrk="1" hangingPunct="1"/>
              <a:t>19</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structures are there to help us to have continuity.</a:t>
            </a:r>
          </a:p>
          <a:p>
            <a:pPr eaLnBrk="1" hangingPunct="1">
              <a:spcBef>
                <a:spcPct val="0"/>
              </a:spcBef>
            </a:pPr>
            <a:r>
              <a:rPr lang="en-GB" smtClean="0"/>
              <a:t>Conscious attempt to bring the different key stages together</a:t>
            </a:r>
            <a:endParaRPr lang="en-GB" noProof="1" smtClean="0"/>
          </a:p>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2491A3-A5A8-4387-A67D-DD8A36621089}" type="slidenum">
              <a:rPr lang="en-US">
                <a:latin typeface="Calibri" pitchFamily="34" charset="0"/>
              </a:rPr>
              <a:pPr eaLnBrk="1" hangingPunct="1"/>
              <a:t>24</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8D8E0F-2A2E-4D8C-A8B9-B9C0B9003B61}" type="slidenum">
              <a:rPr lang="en-GB">
                <a:latin typeface="Calibri" pitchFamily="34" charset="0"/>
              </a:rPr>
              <a:pPr eaLnBrk="1" hangingPunct="1"/>
              <a:t>25</a:t>
            </a:fld>
            <a:endParaRPr lang="en-GB">
              <a:latin typeface="Calibri"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DB559C1-E8D5-4A3C-884B-27A75B23E8BA}" type="slidenum">
              <a:rPr lang="en-GB">
                <a:latin typeface="Calibri" pitchFamily="34" charset="0"/>
              </a:rPr>
              <a:pPr eaLnBrk="1" hangingPunct="1"/>
              <a:t>26</a:t>
            </a:fld>
            <a:endParaRPr lang="en-GB">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73A232F-4A23-4E21-AD4F-6B8F22B29756}" type="slidenum">
              <a:rPr lang="en-GB">
                <a:latin typeface="Calibri" pitchFamily="34" charset="0"/>
              </a:rPr>
              <a:pPr eaLnBrk="1" hangingPunct="1"/>
              <a:t>27</a:t>
            </a:fld>
            <a:endParaRPr lang="en-GB">
              <a:latin typeface="Calibri"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173E17E-1AC5-4E65-93A4-65505A740E76}" type="datetimeFigureOut">
              <a:rPr lang="en-US"/>
              <a:pPr/>
              <a:t>3/2/2012</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2CA793B-1480-4454-B197-6BD9545B150B}" type="slidenum">
              <a:rPr lang="en-US"/>
              <a:pPr/>
              <a:t>‹#›</a:t>
            </a:fld>
            <a:endParaRPr lang="en-US"/>
          </a:p>
        </p:txBody>
      </p:sp>
    </p:spTree>
    <p:extLst>
      <p:ext uri="{BB962C8B-B14F-4D97-AF65-F5344CB8AC3E}">
        <p14:creationId xmlns:p14="http://schemas.microsoft.com/office/powerpoint/2010/main" val="6213323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54834B1-4EE2-4373-BDDB-C52252195F73}" type="datetimeFigureOut">
              <a:rPr lang="en-US"/>
              <a:pPr/>
              <a:t>3/2/2012</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9971FA8-597F-416E-BDA3-5682B0FC1C7F}" type="slidenum">
              <a:rPr lang="en-US"/>
              <a:pPr/>
              <a:t>‹#›</a:t>
            </a:fld>
            <a:endParaRPr lang="en-US"/>
          </a:p>
        </p:txBody>
      </p:sp>
    </p:spTree>
    <p:extLst>
      <p:ext uri="{BB962C8B-B14F-4D97-AF65-F5344CB8AC3E}">
        <p14:creationId xmlns:p14="http://schemas.microsoft.com/office/powerpoint/2010/main" val="18519972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94C97B-AC9F-4728-B3F3-C5888F200E7A}" type="datetimeFigureOut">
              <a:rPr lang="en-US"/>
              <a:pPr/>
              <a:t>3/2/2012</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5AF3BAF-BCCD-4C4E-B897-62C687D9324D}" type="slidenum">
              <a:rPr lang="en-US"/>
              <a:pPr/>
              <a:t>‹#›</a:t>
            </a:fld>
            <a:endParaRPr lang="en-US"/>
          </a:p>
        </p:txBody>
      </p:sp>
    </p:spTree>
    <p:extLst>
      <p:ext uri="{BB962C8B-B14F-4D97-AF65-F5344CB8AC3E}">
        <p14:creationId xmlns:p14="http://schemas.microsoft.com/office/powerpoint/2010/main" val="18010347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282AEB-B2A3-4D5F-9868-A8D0325E569B}" type="datetimeFigureOut">
              <a:rPr lang="en-US"/>
              <a:pPr/>
              <a:t>3/2/2012</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0888C0D-08FA-4AA8-973F-CB4D192FE25C}" type="slidenum">
              <a:rPr lang="en-US"/>
              <a:pPr/>
              <a:t>‹#›</a:t>
            </a:fld>
            <a:endParaRPr lang="en-US"/>
          </a:p>
        </p:txBody>
      </p:sp>
    </p:spTree>
    <p:extLst>
      <p:ext uri="{BB962C8B-B14F-4D97-AF65-F5344CB8AC3E}">
        <p14:creationId xmlns:p14="http://schemas.microsoft.com/office/powerpoint/2010/main" val="411853894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C7A9D97-E238-4AE5-84C4-EE252D2A0F07}" type="datetimeFigureOut">
              <a:rPr lang="en-US"/>
              <a:pPr/>
              <a:t>3/2/2012</a:t>
            </a:fld>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D2C6FA4-5158-41DD-9F66-EED17D00DFF7}" type="slidenum">
              <a:rPr lang="en-US"/>
              <a:pPr/>
              <a:t>‹#›</a:t>
            </a:fld>
            <a:endParaRPr lang="en-US"/>
          </a:p>
        </p:txBody>
      </p:sp>
    </p:spTree>
    <p:extLst>
      <p:ext uri="{BB962C8B-B14F-4D97-AF65-F5344CB8AC3E}">
        <p14:creationId xmlns:p14="http://schemas.microsoft.com/office/powerpoint/2010/main" val="5423871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0F0219D-E423-41BC-B795-8B2249480BA9}" type="datetimeFigureOut">
              <a:rPr lang="en-US"/>
              <a:pPr/>
              <a:t>3/2/2012</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D1B352F3-E625-4F95-BA21-C6842A212A19}" type="slidenum">
              <a:rPr lang="en-US"/>
              <a:pPr/>
              <a:t>‹#›</a:t>
            </a:fld>
            <a:endParaRPr lang="en-US"/>
          </a:p>
        </p:txBody>
      </p:sp>
    </p:spTree>
    <p:extLst>
      <p:ext uri="{BB962C8B-B14F-4D97-AF65-F5344CB8AC3E}">
        <p14:creationId xmlns:p14="http://schemas.microsoft.com/office/powerpoint/2010/main" val="40200448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33FC07D-7077-4E06-95B7-155A42FBF5F7}" type="datetimeFigureOut">
              <a:rPr lang="en-US"/>
              <a:pPr/>
              <a:t>3/2/2012</a:t>
            </a:fld>
            <a:endParaRPr lang="en-US"/>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2F7892E1-3C9B-4442-BAFB-9BEE14D65239}" type="slidenum">
              <a:rPr lang="en-US"/>
              <a:pPr/>
              <a:t>‹#›</a:t>
            </a:fld>
            <a:endParaRPr lang="en-US"/>
          </a:p>
        </p:txBody>
      </p:sp>
    </p:spTree>
    <p:extLst>
      <p:ext uri="{BB962C8B-B14F-4D97-AF65-F5344CB8AC3E}">
        <p14:creationId xmlns:p14="http://schemas.microsoft.com/office/powerpoint/2010/main" val="36822710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AFB0247-FDF2-43BB-907E-ED598AA78467}" type="datetimeFigureOut">
              <a:rPr lang="en-US"/>
              <a:pPr/>
              <a:t>3/2/2012</a:t>
            </a:fld>
            <a:endParaRPr lang="en-US"/>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780558E2-DE6B-46AB-ACBF-ECDB3E4250B5}" type="slidenum">
              <a:rPr lang="en-US"/>
              <a:pPr/>
              <a:t>‹#›</a:t>
            </a:fld>
            <a:endParaRPr lang="en-US"/>
          </a:p>
        </p:txBody>
      </p:sp>
    </p:spTree>
    <p:extLst>
      <p:ext uri="{BB962C8B-B14F-4D97-AF65-F5344CB8AC3E}">
        <p14:creationId xmlns:p14="http://schemas.microsoft.com/office/powerpoint/2010/main" val="6111300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43F89C6-83C6-49DF-8429-C1F67B617595}" type="datetimeFigureOut">
              <a:rPr lang="en-US"/>
              <a:pPr/>
              <a:t>3/2/2012</a:t>
            </a:fld>
            <a:endParaRPr lang="en-US"/>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A4B85F50-8755-4EA1-A254-DE84CAAE14C7}" type="slidenum">
              <a:rPr lang="en-US"/>
              <a:pPr/>
              <a:t>‹#›</a:t>
            </a:fld>
            <a:endParaRPr lang="en-US"/>
          </a:p>
        </p:txBody>
      </p:sp>
    </p:spTree>
    <p:extLst>
      <p:ext uri="{BB962C8B-B14F-4D97-AF65-F5344CB8AC3E}">
        <p14:creationId xmlns:p14="http://schemas.microsoft.com/office/powerpoint/2010/main" val="297283030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DD0083C-ADC6-488B-B5F5-E0F5494CBB50}" type="datetimeFigureOut">
              <a:rPr lang="en-US"/>
              <a:pPr/>
              <a:t>3/2/2012</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F4FAA513-E4CF-470D-AF0F-C36AA3820514}" type="slidenum">
              <a:rPr lang="en-US"/>
              <a:pPr/>
              <a:t>‹#›</a:t>
            </a:fld>
            <a:endParaRPr lang="en-US"/>
          </a:p>
        </p:txBody>
      </p:sp>
    </p:spTree>
    <p:extLst>
      <p:ext uri="{BB962C8B-B14F-4D97-AF65-F5344CB8AC3E}">
        <p14:creationId xmlns:p14="http://schemas.microsoft.com/office/powerpoint/2010/main" val="5213775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B4190B8-D470-4D49-8012-EBF5F3D5BA57}" type="datetimeFigureOut">
              <a:rPr lang="en-US"/>
              <a:pPr/>
              <a:t>3/2/2012</a:t>
            </a:fld>
            <a:endParaRPr lang="en-US"/>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20C2880C-AC05-4C0A-BF9A-E4F764066234}" type="slidenum">
              <a:rPr lang="en-US"/>
              <a:pPr/>
              <a:t>‹#›</a:t>
            </a:fld>
            <a:endParaRPr lang="en-US"/>
          </a:p>
        </p:txBody>
      </p:sp>
    </p:spTree>
    <p:extLst>
      <p:ext uri="{BB962C8B-B14F-4D97-AF65-F5344CB8AC3E}">
        <p14:creationId xmlns:p14="http://schemas.microsoft.com/office/powerpoint/2010/main" val="37573320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C2C308C8-8E8E-4F8A-BB1A-886152F74640}" type="datetimeFigureOut">
              <a:rPr lang="en-US"/>
              <a:pPr/>
              <a:t>3/2/2012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2AF23152-9C36-42F4-A72E-1F52309F8E2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rachelhawkes.com/Resources/KS2/KS2.php"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bc.co.uk/news/education-15135560"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file:///E:\WiderProfessionalRoles\AST\2010-11\Primary%20Languages%20-%20Faculty\Video%20clips\P02%20-%20M2%20-%20VC1%20-%20La%20soupe%20aux%20l&#233;gumes.wmv" TargetMode="Externa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audio" Target="../media/audio5.wav"/><Relationship Id="rId5" Type="http://schemas.openxmlformats.org/officeDocument/2006/relationships/audio" Target="../media/audio2.wav"/><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audio" Target="../media/audio4.wav"/></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file:///E:\WiderProfessionalRoles\AST\2010-11\Primary%20Languages%20-%20Faculty\Video%20clips\vocales.wmv" TargetMode="Externa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audio" Target="../media/audio8.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audio" Target="../media/audio5.wav"/><Relationship Id="rId4" Type="http://schemas.openxmlformats.org/officeDocument/2006/relationships/audio" Target="../media/audio9.wav"/></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10.wav"/></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audio" Target="../media/audio11.wav"/><Relationship Id="rId7" Type="http://schemas.openxmlformats.org/officeDocument/2006/relationships/audio" Target="../media/audio15.wav"/><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audio" Target="../media/audio12.wav"/></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21.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file:///E:\WiderProfessionalRoles\AST\2010-11\Primary%20Languages%20-%20Faculty\Video%20clips\hola.wmv" TargetMode="Externa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24.png"/><Relationship Id="rId4" Type="http://schemas.openxmlformats.org/officeDocument/2006/relationships/audio" Target="../media/audio17.wav"/></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ideo" Target="file:///E:\WiderProfessionalRoles\AST\2010-11\Primary%20Languages%20-%20Faculty\Video%20clips\P04%20-%20M1%20-%20VC4%20-%20Pronunciation.wm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hyperlink" Target="http://www.youtube.com/rachelhawkes60" TargetMode="External"/><Relationship Id="rId3" Type="http://schemas.openxmlformats.org/officeDocument/2006/relationships/image" Target="../media/image47.png"/><Relationship Id="rId7" Type="http://schemas.openxmlformats.org/officeDocument/2006/relationships/hyperlink" Target="http://www.tes.co.uk/article.aspx?storyCode=6066908"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www.rachelhawkes.typepad.com/linguacom" TargetMode="External"/><Relationship Id="rId5" Type="http://schemas.openxmlformats.org/officeDocument/2006/relationships/hyperlink" Target="http://www.rachelhawkes.com/" TargetMode="External"/><Relationship Id="rId10" Type="http://schemas.openxmlformats.org/officeDocument/2006/relationships/image" Target="../media/image1.png"/><Relationship Id="rId4" Type="http://schemas.openxmlformats.org/officeDocument/2006/relationships/hyperlink" Target="mailto:rhawkes@comberton.cambs.sch.uk" TargetMode="External"/><Relationship Id="rId9" Type="http://schemas.openxmlformats.org/officeDocument/2006/relationships/hyperlink" Target="http://www.delicious.com/rachelhawke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media.education.gov.uk/assets/files/pdf/t/training%20our%20next%20generation%20of%20outstanding%20teachers%20nov%202011.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
          <p:cNvSpPr>
            <a:spLocks noChangeArrowheads="1"/>
          </p:cNvSpPr>
          <p:nvPr/>
        </p:nvSpPr>
        <p:spPr bwMode="auto">
          <a:xfrm>
            <a:off x="0" y="4857750"/>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a:latin typeface="Freestyle Script" pitchFamily="66" charset="0"/>
              </a:rPr>
              <a:t>“Limba dultsi multu adutsi”.</a:t>
            </a:r>
            <a:r>
              <a:rPr lang="en-US" sz="1400">
                <a:latin typeface="Calibri" pitchFamily="34" charset="0"/>
              </a:rPr>
              <a:t/>
            </a:r>
            <a:br>
              <a:rPr lang="en-US" sz="1400">
                <a:latin typeface="Calibri" pitchFamily="34" charset="0"/>
              </a:rPr>
            </a:br>
            <a:r>
              <a:rPr lang="en-US" sz="2000" i="1">
                <a:latin typeface="Calibri" pitchFamily="34" charset="0"/>
              </a:rPr>
              <a:t>Sweet language brings much.</a:t>
            </a:r>
            <a:br>
              <a:rPr lang="en-US" sz="2000" i="1">
                <a:latin typeface="Calibri" pitchFamily="34" charset="0"/>
              </a:rPr>
            </a:br>
            <a:r>
              <a:rPr lang="en-US" sz="2000" i="1">
                <a:latin typeface="Calibri" pitchFamily="34" charset="0"/>
              </a:rPr>
              <a:t>Aromanian proverb</a:t>
            </a:r>
            <a:r>
              <a:rPr lang="en-US" sz="2000">
                <a:latin typeface="Calibri" pitchFamily="34" charset="0"/>
              </a:rPr>
              <a:t> </a:t>
            </a:r>
            <a:endParaRPr lang="en-US" sz="3600">
              <a:latin typeface="Calibri" pitchFamily="34" charset="0"/>
            </a:endParaRPr>
          </a:p>
        </p:txBody>
      </p:sp>
      <p:sp>
        <p:nvSpPr>
          <p:cNvPr id="12" name="TextBox 11"/>
          <p:cNvSpPr txBox="1"/>
          <p:nvPr/>
        </p:nvSpPr>
        <p:spPr>
          <a:xfrm>
            <a:off x="357188" y="1500188"/>
            <a:ext cx="8572500" cy="24003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Primary Languages Session 1:</a:t>
            </a:r>
          </a:p>
          <a:p>
            <a:pPr eaLnBrk="1" hangingPunct="1"/>
            <a:r>
              <a:rPr lang="en-GB" sz="4800" b="1">
                <a:solidFill>
                  <a:srgbClr val="000000"/>
                </a:solidFill>
                <a:latin typeface="Calibri" pitchFamily="34" charset="0"/>
              </a:rPr>
              <a:t>Part 1: </a:t>
            </a:r>
            <a:r>
              <a:rPr lang="en-GB" sz="3600" b="1">
                <a:solidFill>
                  <a:srgbClr val="000000"/>
                </a:solidFill>
                <a:latin typeface="Calibri" pitchFamily="34" charset="0"/>
              </a:rPr>
              <a:t>Policy(?!), practice and potential</a:t>
            </a:r>
            <a:endParaRPr lang="en-GB" sz="4800" b="1">
              <a:solidFill>
                <a:srgbClr val="000000"/>
              </a:solidFill>
              <a:latin typeface="Calibri" pitchFamily="34" charset="0"/>
            </a:endParaRPr>
          </a:p>
          <a:p>
            <a:pPr eaLnBrk="1" hangingPunct="1"/>
            <a:r>
              <a:rPr lang="en-GB" sz="4800" b="1">
                <a:solidFill>
                  <a:srgbClr val="000000"/>
                </a:solidFill>
                <a:latin typeface="Calibri" pitchFamily="34" charset="0"/>
              </a:rPr>
              <a:t>Part 2: </a:t>
            </a:r>
            <a:r>
              <a:rPr lang="en-GB" sz="4000" b="1">
                <a:solidFill>
                  <a:srgbClr val="000000"/>
                </a:solidFill>
                <a:latin typeface="Calibri" pitchFamily="34" charset="0"/>
              </a:rPr>
              <a:t>Planning, Teaching &amp; Learning</a:t>
            </a:r>
            <a:endParaRPr lang="en-US" sz="4800" b="1">
              <a:solidFill>
                <a:srgbClr val="000000"/>
              </a:solidFill>
              <a:latin typeface="Calibri" pitchFamily="34" charset="0"/>
            </a:endParaRPr>
          </a:p>
        </p:txBody>
      </p:sp>
      <p:sp>
        <p:nvSpPr>
          <p:cNvPr id="2052"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053" name="Picture 5"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71500" y="1357313"/>
            <a:ext cx="822960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20000"/>
              </a:spcBef>
            </a:pPr>
            <a:r>
              <a:rPr lang="en-GB" sz="3200" b="1">
                <a:solidFill>
                  <a:srgbClr val="FF0000"/>
                </a:solidFill>
                <a:latin typeface="Calibri" pitchFamily="34" charset="0"/>
              </a:rPr>
              <a:t>Every child </a:t>
            </a:r>
            <a:r>
              <a:rPr lang="en-GB" sz="3200">
                <a:latin typeface="Calibri" pitchFamily="34" charset="0"/>
              </a:rPr>
              <a:t>should have the opportunity </a:t>
            </a:r>
            <a:r>
              <a:rPr lang="en-GB" sz="3200" b="1">
                <a:solidFill>
                  <a:srgbClr val="FF0000"/>
                </a:solidFill>
                <a:latin typeface="Calibri" pitchFamily="34" charset="0"/>
              </a:rPr>
              <a:t>throughout Key Stage 2 </a:t>
            </a:r>
            <a:r>
              <a:rPr lang="en-GB" sz="3200">
                <a:latin typeface="Calibri" pitchFamily="34" charset="0"/>
              </a:rPr>
              <a:t>to study a foreign </a:t>
            </a:r>
            <a:r>
              <a:rPr lang="en-GB" sz="3200" b="1">
                <a:solidFill>
                  <a:srgbClr val="FF0000"/>
                </a:solidFill>
                <a:latin typeface="Calibri" pitchFamily="34" charset="0"/>
              </a:rPr>
              <a:t>language</a:t>
            </a:r>
            <a:r>
              <a:rPr lang="en-GB" sz="3200">
                <a:latin typeface="Calibri" pitchFamily="34" charset="0"/>
              </a:rPr>
              <a:t> and develop their interest in the </a:t>
            </a:r>
            <a:r>
              <a:rPr lang="en-GB" sz="3200" b="1">
                <a:solidFill>
                  <a:srgbClr val="FF0000"/>
                </a:solidFill>
                <a:latin typeface="Calibri" pitchFamily="34" charset="0"/>
              </a:rPr>
              <a:t>culture</a:t>
            </a:r>
            <a:r>
              <a:rPr lang="en-GB" sz="3200">
                <a:latin typeface="Calibri" pitchFamily="34" charset="0"/>
              </a:rPr>
              <a:t> of other nations.  They should have access to </a:t>
            </a:r>
            <a:r>
              <a:rPr lang="en-GB" sz="3200" b="1">
                <a:solidFill>
                  <a:srgbClr val="FF0000"/>
                </a:solidFill>
                <a:latin typeface="Calibri" pitchFamily="34" charset="0"/>
              </a:rPr>
              <a:t>high quality </a:t>
            </a:r>
            <a:r>
              <a:rPr lang="en-GB" sz="3200">
                <a:latin typeface="Calibri" pitchFamily="34" charset="0"/>
              </a:rPr>
              <a:t>teaching and learning opportunities, making use of </a:t>
            </a:r>
            <a:r>
              <a:rPr lang="en-GB" sz="3200" b="1">
                <a:solidFill>
                  <a:srgbClr val="FF0000"/>
                </a:solidFill>
                <a:latin typeface="Calibri" pitchFamily="34" charset="0"/>
              </a:rPr>
              <a:t>native speakers </a:t>
            </a:r>
            <a:r>
              <a:rPr lang="en-GB" sz="3200">
                <a:latin typeface="Calibri" pitchFamily="34" charset="0"/>
              </a:rPr>
              <a:t>and </a:t>
            </a:r>
            <a:r>
              <a:rPr lang="en-GB" sz="3200" b="1">
                <a:solidFill>
                  <a:srgbClr val="FF0000"/>
                </a:solidFill>
                <a:latin typeface="Calibri" pitchFamily="34" charset="0"/>
              </a:rPr>
              <a:t>e-learning</a:t>
            </a:r>
            <a:r>
              <a:rPr lang="en-GB" sz="3200">
                <a:latin typeface="Calibri" pitchFamily="34" charset="0"/>
              </a:rPr>
              <a:t>.  By age 11 they should have the opportunity to reach a </a:t>
            </a:r>
            <a:r>
              <a:rPr lang="en-GB" sz="3200" b="1">
                <a:solidFill>
                  <a:srgbClr val="FF0000"/>
                </a:solidFill>
                <a:latin typeface="Calibri" pitchFamily="34" charset="0"/>
              </a:rPr>
              <a:t>recognised level of competence </a:t>
            </a:r>
            <a:r>
              <a:rPr lang="en-GB" sz="3200">
                <a:latin typeface="Calibri" pitchFamily="34" charset="0"/>
              </a:rPr>
              <a:t>on the Common European Framework and for that achievement to be recognised through a national scheme.</a:t>
            </a:r>
          </a:p>
        </p:txBody>
      </p:sp>
      <p:sp>
        <p:nvSpPr>
          <p:cNvPr id="4" name="TextBox 3"/>
          <p:cNvSpPr txBox="1"/>
          <p:nvPr/>
        </p:nvSpPr>
        <p:spPr>
          <a:xfrm>
            <a:off x="571500" y="214313"/>
            <a:ext cx="8001000"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Primary Entitlement</a:t>
            </a:r>
            <a:endParaRPr lang="en-US" sz="5400" b="1">
              <a:solidFill>
                <a:srgbClr val="00000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214313"/>
            <a:ext cx="8001000"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Practice</a:t>
            </a:r>
            <a:endParaRPr lang="en-US" sz="5400" b="1">
              <a:solidFill>
                <a:srgbClr val="000000"/>
              </a:solidFill>
              <a:latin typeface="Calibri" pitchFamily="34" charset="0"/>
            </a:endParaRPr>
          </a:p>
        </p:txBody>
      </p:sp>
      <p:sp>
        <p:nvSpPr>
          <p:cNvPr id="12291" name="Content Placeholder 3"/>
          <p:cNvSpPr>
            <a:spLocks noGrp="1"/>
          </p:cNvSpPr>
          <p:nvPr>
            <p:ph idx="1"/>
          </p:nvPr>
        </p:nvSpPr>
        <p:spPr>
          <a:xfrm>
            <a:off x="214313" y="1071563"/>
            <a:ext cx="8643937" cy="5072062"/>
          </a:xfrm>
        </p:spPr>
        <p:txBody>
          <a:bodyPr/>
          <a:lstStyle/>
          <a:p>
            <a:pPr eaLnBrk="1" hangingPunct="1">
              <a:lnSpc>
                <a:spcPct val="90000"/>
              </a:lnSpc>
              <a:buFont typeface="Arial" pitchFamily="34" charset="0"/>
              <a:buNone/>
            </a:pPr>
            <a:r>
              <a:rPr lang="en-US" sz="2700" smtClean="0"/>
              <a:t> </a:t>
            </a:r>
          </a:p>
          <a:p>
            <a:pPr eaLnBrk="1" hangingPunct="1">
              <a:lnSpc>
                <a:spcPct val="90000"/>
              </a:lnSpc>
            </a:pPr>
            <a:r>
              <a:rPr lang="en-US" sz="2700" smtClean="0"/>
              <a:t>92% of primary schools have started teaching a language</a:t>
            </a:r>
          </a:p>
          <a:p>
            <a:pPr eaLnBrk="1" hangingPunct="1">
              <a:lnSpc>
                <a:spcPct val="90000"/>
              </a:lnSpc>
            </a:pPr>
            <a:r>
              <a:rPr lang="en-US" sz="2700" smtClean="0"/>
              <a:t>69% are teaching languages across the whole of KS2</a:t>
            </a:r>
          </a:p>
          <a:p>
            <a:pPr eaLnBrk="1" hangingPunct="1">
              <a:lnSpc>
                <a:spcPct val="90000"/>
              </a:lnSpc>
            </a:pPr>
            <a:r>
              <a:rPr lang="en-US" sz="2700" smtClean="0"/>
              <a:t>90% are confident that the current provision is sustainable</a:t>
            </a:r>
          </a:p>
          <a:p>
            <a:pPr eaLnBrk="1" hangingPunct="1">
              <a:lnSpc>
                <a:spcPct val="90000"/>
              </a:lnSpc>
            </a:pPr>
            <a:r>
              <a:rPr lang="en-US" sz="2700" smtClean="0"/>
              <a:t>Over two thirds of schools have accessed free training; most are using the KS2 framework </a:t>
            </a:r>
          </a:p>
          <a:p>
            <a:pPr eaLnBrk="1" hangingPunct="1">
              <a:lnSpc>
                <a:spcPct val="90000"/>
              </a:lnSpc>
            </a:pPr>
            <a:r>
              <a:rPr lang="en-US" sz="2700" smtClean="0"/>
              <a:t>Main aims of primary languages are: enthusiasm for language learning, speaking and listening skills, understand other cultures </a:t>
            </a:r>
          </a:p>
          <a:p>
            <a:pPr eaLnBrk="1" hangingPunct="1">
              <a:lnSpc>
                <a:spcPct val="90000"/>
              </a:lnSpc>
            </a:pPr>
            <a:r>
              <a:rPr lang="en-US" sz="2700" smtClean="0"/>
              <a:t>Time allocation averages 40 minutes a week </a:t>
            </a:r>
          </a:p>
          <a:p>
            <a:pPr eaLnBrk="1" hangingPunct="1">
              <a:lnSpc>
                <a:spcPct val="90000"/>
              </a:lnSpc>
            </a:pPr>
            <a:r>
              <a:rPr lang="en-US" sz="2700" smtClean="0"/>
              <a:t>Teaching is most commonly carried out by class teachers </a:t>
            </a:r>
          </a:p>
        </p:txBody>
      </p:sp>
      <p:sp>
        <p:nvSpPr>
          <p:cNvPr id="12292"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2293" name="Picture 5"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0" y="5934075"/>
            <a:ext cx="7500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i="1">
                <a:latin typeface="Calibri" pitchFamily="34" charset="0"/>
              </a:rPr>
              <a:t>Primary Modern Foreign Languages: Survey Of National Implementation Of Full Entitlement To Language Learning At Key Stage 2</a:t>
            </a:r>
            <a:r>
              <a:rPr lang="en-US" i="1">
                <a:latin typeface="Calibri" pitchFamily="34" charset="0"/>
              </a:rPr>
              <a:t> </a:t>
            </a:r>
            <a:br>
              <a:rPr lang="en-US" i="1">
                <a:latin typeface="Calibri" pitchFamily="34" charset="0"/>
              </a:rPr>
            </a:br>
            <a:r>
              <a:rPr lang="en-US">
                <a:latin typeface="Calibri" pitchFamily="34" charset="0"/>
              </a:rPr>
              <a:t>(NFER report, DCSF-RR127, July 2009)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214313"/>
            <a:ext cx="8001000"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Practice cont’d.</a:t>
            </a:r>
            <a:endParaRPr lang="en-US" sz="5400" b="1">
              <a:solidFill>
                <a:srgbClr val="000000"/>
              </a:solidFill>
              <a:latin typeface="Calibri" pitchFamily="34" charset="0"/>
            </a:endParaRPr>
          </a:p>
        </p:txBody>
      </p:sp>
      <p:sp>
        <p:nvSpPr>
          <p:cNvPr id="13315" name="Content Placeholder 3"/>
          <p:cNvSpPr>
            <a:spLocks noGrp="1"/>
          </p:cNvSpPr>
          <p:nvPr>
            <p:ph idx="1"/>
          </p:nvPr>
        </p:nvSpPr>
        <p:spPr>
          <a:xfrm>
            <a:off x="571500" y="1214438"/>
            <a:ext cx="8929688" cy="5072062"/>
          </a:xfrm>
        </p:spPr>
        <p:txBody>
          <a:bodyPr/>
          <a:lstStyle/>
          <a:p>
            <a:pPr eaLnBrk="1" hangingPunct="1">
              <a:buFont typeface="Arial" pitchFamily="34" charset="0"/>
              <a:buNone/>
            </a:pPr>
            <a:r>
              <a:rPr lang="en-US" smtClean="0"/>
              <a:t> </a:t>
            </a:r>
          </a:p>
          <a:p>
            <a:pPr eaLnBrk="1" hangingPunct="1">
              <a:buFont typeface="Arial" pitchFamily="34" charset="0"/>
              <a:buNone/>
            </a:pPr>
            <a:r>
              <a:rPr lang="en-US" smtClean="0"/>
              <a:t>It noted that the main challenges remaining were:</a:t>
            </a:r>
            <a:br>
              <a:rPr lang="en-US" smtClean="0"/>
            </a:br>
            <a:r>
              <a:rPr lang="en-US" smtClean="0"/>
              <a:t> </a:t>
            </a:r>
          </a:p>
          <a:p>
            <a:pPr eaLnBrk="1" hangingPunct="1"/>
            <a:r>
              <a:rPr lang="en-US" smtClean="0"/>
              <a:t>lack of staff knowledge </a:t>
            </a:r>
          </a:p>
          <a:p>
            <a:pPr eaLnBrk="1" hangingPunct="1"/>
            <a:r>
              <a:rPr lang="en-US" smtClean="0"/>
              <a:t>assessment </a:t>
            </a:r>
          </a:p>
          <a:p>
            <a:pPr eaLnBrk="1" hangingPunct="1"/>
            <a:r>
              <a:rPr lang="en-US" smtClean="0"/>
              <a:t>transition to secondary school</a:t>
            </a:r>
          </a:p>
        </p:txBody>
      </p:sp>
      <p:sp>
        <p:nvSpPr>
          <p:cNvPr id="1331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3317" name="Picture 5"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ChangeArrowheads="1"/>
          </p:cNvSpPr>
          <p:nvPr/>
        </p:nvSpPr>
        <p:spPr bwMode="auto">
          <a:xfrm>
            <a:off x="0" y="5934075"/>
            <a:ext cx="7500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i="1">
                <a:latin typeface="Calibri" pitchFamily="34" charset="0"/>
              </a:rPr>
              <a:t>Primary Modern Foreign Languages: Survey Of National Implementation Of Full Entitlement To Language Learning At Key Stage 2</a:t>
            </a:r>
            <a:r>
              <a:rPr lang="en-US" i="1">
                <a:latin typeface="Calibri" pitchFamily="34" charset="0"/>
              </a:rPr>
              <a:t> </a:t>
            </a:r>
            <a:br>
              <a:rPr lang="en-US" i="1">
                <a:latin typeface="Calibri" pitchFamily="34" charset="0"/>
              </a:rPr>
            </a:br>
            <a:r>
              <a:rPr lang="en-US">
                <a:latin typeface="Calibri" pitchFamily="34" charset="0"/>
              </a:rPr>
              <a:t>(NFER report, DCSF-RR127, July 2009)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eaLnBrk="1" hangingPunct="1">
              <a:lnSpc>
                <a:spcPct val="90000"/>
              </a:lnSpc>
            </a:pPr>
            <a:r>
              <a:rPr lang="en-US" sz="3000" smtClean="0"/>
              <a:t>Heads and teachers were committed and enthusiastic because languages enriched the curriculum and made a contribution to personal, social and literacy development in English. </a:t>
            </a:r>
          </a:p>
          <a:p>
            <a:pPr eaLnBrk="1" hangingPunct="1">
              <a:lnSpc>
                <a:spcPct val="90000"/>
              </a:lnSpc>
            </a:pPr>
            <a:r>
              <a:rPr lang="en-US" sz="3000" smtClean="0"/>
              <a:t>Pupils were enthusiastic and motivated.</a:t>
            </a:r>
          </a:p>
          <a:p>
            <a:pPr eaLnBrk="1" hangingPunct="1">
              <a:lnSpc>
                <a:spcPct val="90000"/>
              </a:lnSpc>
            </a:pPr>
            <a:r>
              <a:rPr lang="en-US" sz="3000" smtClean="0"/>
              <a:t>Training (funded) had been significant in the development of provision. Schools have an expectation that funding will be maintained. </a:t>
            </a:r>
          </a:p>
          <a:p>
            <a:pPr eaLnBrk="1" hangingPunct="1">
              <a:lnSpc>
                <a:spcPct val="90000"/>
              </a:lnSpc>
            </a:pPr>
            <a:r>
              <a:rPr lang="en-US" sz="3000" smtClean="0"/>
              <a:t>Focus mostly on developing listening and speaking skills. </a:t>
            </a:r>
          </a:p>
          <a:p>
            <a:pPr eaLnBrk="1" hangingPunct="1">
              <a:lnSpc>
                <a:spcPct val="90000"/>
              </a:lnSpc>
            </a:pPr>
            <a:endParaRPr lang="en-US" sz="3000" smtClean="0"/>
          </a:p>
        </p:txBody>
      </p:sp>
      <p:sp>
        <p:nvSpPr>
          <p:cNvPr id="4" name="TextBox 3"/>
          <p:cNvSpPr txBox="1"/>
          <p:nvPr/>
        </p:nvSpPr>
        <p:spPr>
          <a:xfrm>
            <a:off x="571500" y="214313"/>
            <a:ext cx="8001000"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Practice cont’d.</a:t>
            </a:r>
            <a:endParaRPr lang="en-US" sz="5400" b="1">
              <a:solidFill>
                <a:srgbClr val="000000"/>
              </a:solidFill>
              <a:latin typeface="Calibri" pitchFamily="34" charset="0"/>
            </a:endParaRPr>
          </a:p>
        </p:txBody>
      </p:sp>
      <p:sp>
        <p:nvSpPr>
          <p:cNvPr id="14340" name="Rectangle 1"/>
          <p:cNvSpPr>
            <a:spLocks noChangeArrowheads="1"/>
          </p:cNvSpPr>
          <p:nvPr/>
        </p:nvSpPr>
        <p:spPr bwMode="auto">
          <a:xfrm>
            <a:off x="0" y="6072188"/>
            <a:ext cx="61436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600" b="1" i="1">
                <a:solidFill>
                  <a:srgbClr val="000000"/>
                </a:solidFill>
                <a:ea typeface="Calibri" pitchFamily="34" charset="0"/>
                <a:cs typeface="Arial" pitchFamily="34" charset="0"/>
              </a:rPr>
              <a:t>Languages Learning at KS2 report </a:t>
            </a:r>
            <a:br>
              <a:rPr lang="en-US" sz="1600" b="1" i="1">
                <a:solidFill>
                  <a:srgbClr val="000000"/>
                </a:solidFill>
                <a:ea typeface="Calibri" pitchFamily="34" charset="0"/>
                <a:cs typeface="Arial" pitchFamily="34" charset="0"/>
              </a:rPr>
            </a:br>
            <a:r>
              <a:rPr lang="en-US" sz="1600">
                <a:solidFill>
                  <a:srgbClr val="000000"/>
                </a:solidFill>
                <a:ea typeface="Calibri" pitchFamily="34" charset="0"/>
                <a:cs typeface="Arial" pitchFamily="34" charset="0"/>
              </a:rPr>
              <a:t>(Open University et al, DCSF-RR198, January 2010) </a:t>
            </a:r>
            <a:r>
              <a:rPr lang="en-US" sz="1200">
                <a:solidFill>
                  <a:srgbClr val="000000"/>
                </a:solidFill>
                <a:ea typeface="Calibri" pitchFamily="34" charset="0"/>
                <a:cs typeface="Arial" pitchFamily="34" charset="0"/>
              </a:rPr>
              <a:t/>
            </a:r>
            <a:br>
              <a:rPr lang="en-US" sz="1200">
                <a:solidFill>
                  <a:srgbClr val="000000"/>
                </a:solidFill>
                <a:ea typeface="Calibri" pitchFamily="34" charset="0"/>
                <a:cs typeface="Arial" pitchFamily="34" charset="0"/>
              </a:rPr>
            </a:br>
            <a:r>
              <a:rPr lang="en-US" sz="1200">
                <a:solidFill>
                  <a:srgbClr val="000000"/>
                </a:solidFill>
                <a:ea typeface="Calibri" pitchFamily="34" charset="0"/>
                <a:cs typeface="Arial" pitchFamily="34" charset="0"/>
              </a:rPr>
              <a:t/>
            </a:r>
            <a:br>
              <a:rPr lang="en-US" sz="1200">
                <a:solidFill>
                  <a:srgbClr val="000000"/>
                </a:solidFill>
                <a:ea typeface="Calibri" pitchFamily="34" charset="0"/>
                <a:cs typeface="Arial" pitchFamily="34" charset="0"/>
              </a:rPr>
            </a:br>
            <a:endParaRPr lang="en-US">
              <a:ea typeface="Calibri" pitchFamily="34" charset="0"/>
              <a:cs typeface="Arial" pitchFamily="34" charset="0"/>
            </a:endParaRPr>
          </a:p>
        </p:txBody>
      </p:sp>
      <p:sp>
        <p:nvSpPr>
          <p:cNvPr id="14341"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4342" name="Picture 6"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500188"/>
            <a:ext cx="8229600" cy="4525962"/>
          </a:xfrm>
        </p:spPr>
        <p:txBody>
          <a:bodyPr/>
          <a:lstStyle/>
          <a:p>
            <a:pPr eaLnBrk="1" hangingPunct="1">
              <a:buFont typeface="Arial" pitchFamily="34" charset="0"/>
              <a:buNone/>
            </a:pPr>
            <a:r>
              <a:rPr lang="en-US" smtClean="0"/>
              <a:t>It also noted that: </a:t>
            </a:r>
          </a:p>
          <a:p>
            <a:pPr eaLnBrk="1" hangingPunct="1"/>
            <a:r>
              <a:rPr lang="en-US" smtClean="0"/>
              <a:t>children can achieve Y6 outcomes after 4 years of language learning but writing remains the most challenging area </a:t>
            </a:r>
          </a:p>
          <a:p>
            <a:pPr eaLnBrk="1" hangingPunct="1"/>
            <a:r>
              <a:rPr lang="en-US" smtClean="0"/>
              <a:t>there was little evidence of intercultural understanding objectives being met </a:t>
            </a:r>
          </a:p>
          <a:p>
            <a:pPr eaLnBrk="1" hangingPunct="1"/>
            <a:r>
              <a:rPr lang="en-US" smtClean="0"/>
              <a:t>whole school curriculum planning and assessment remain areas for development. </a:t>
            </a:r>
          </a:p>
          <a:p>
            <a:pPr eaLnBrk="1" hangingPunct="1"/>
            <a:endParaRPr lang="en-US" smtClean="0"/>
          </a:p>
        </p:txBody>
      </p:sp>
      <p:sp>
        <p:nvSpPr>
          <p:cNvPr id="4" name="TextBox 3"/>
          <p:cNvSpPr txBox="1"/>
          <p:nvPr/>
        </p:nvSpPr>
        <p:spPr>
          <a:xfrm>
            <a:off x="571500" y="214313"/>
            <a:ext cx="8001000"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Practice cont’d.</a:t>
            </a:r>
            <a:endParaRPr lang="en-US" sz="5400" b="1">
              <a:solidFill>
                <a:srgbClr val="000000"/>
              </a:solidFill>
              <a:latin typeface="Calibri" pitchFamily="34" charset="0"/>
            </a:endParaRPr>
          </a:p>
        </p:txBody>
      </p:sp>
      <p:sp>
        <p:nvSpPr>
          <p:cNvPr id="15364" name="Rectangle 1"/>
          <p:cNvSpPr>
            <a:spLocks noChangeArrowheads="1"/>
          </p:cNvSpPr>
          <p:nvPr/>
        </p:nvSpPr>
        <p:spPr bwMode="auto">
          <a:xfrm>
            <a:off x="0" y="6072188"/>
            <a:ext cx="61436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600" b="1" i="1">
                <a:solidFill>
                  <a:srgbClr val="000000"/>
                </a:solidFill>
                <a:ea typeface="Calibri" pitchFamily="34" charset="0"/>
                <a:cs typeface="Arial" pitchFamily="34" charset="0"/>
              </a:rPr>
              <a:t>Languages Learning at KS2 report </a:t>
            </a:r>
            <a:br>
              <a:rPr lang="en-US" sz="1600" b="1" i="1">
                <a:solidFill>
                  <a:srgbClr val="000000"/>
                </a:solidFill>
                <a:ea typeface="Calibri" pitchFamily="34" charset="0"/>
                <a:cs typeface="Arial" pitchFamily="34" charset="0"/>
              </a:rPr>
            </a:br>
            <a:r>
              <a:rPr lang="en-US" sz="1600">
                <a:solidFill>
                  <a:srgbClr val="000000"/>
                </a:solidFill>
                <a:ea typeface="Calibri" pitchFamily="34" charset="0"/>
                <a:cs typeface="Arial" pitchFamily="34" charset="0"/>
              </a:rPr>
              <a:t>(Open University et al, DCSF-RR198, January 2010) </a:t>
            </a:r>
            <a:r>
              <a:rPr lang="en-US" sz="1200">
                <a:solidFill>
                  <a:srgbClr val="000000"/>
                </a:solidFill>
                <a:ea typeface="Calibri" pitchFamily="34" charset="0"/>
                <a:cs typeface="Arial" pitchFamily="34" charset="0"/>
              </a:rPr>
              <a:t/>
            </a:r>
            <a:br>
              <a:rPr lang="en-US" sz="1200">
                <a:solidFill>
                  <a:srgbClr val="000000"/>
                </a:solidFill>
                <a:ea typeface="Calibri" pitchFamily="34" charset="0"/>
                <a:cs typeface="Arial" pitchFamily="34" charset="0"/>
              </a:rPr>
            </a:br>
            <a:r>
              <a:rPr lang="en-US" sz="1200">
                <a:solidFill>
                  <a:srgbClr val="000000"/>
                </a:solidFill>
                <a:ea typeface="Calibri" pitchFamily="34" charset="0"/>
                <a:cs typeface="Arial" pitchFamily="34" charset="0"/>
              </a:rPr>
              <a:t/>
            </a:r>
            <a:br>
              <a:rPr lang="en-US" sz="1200">
                <a:solidFill>
                  <a:srgbClr val="000000"/>
                </a:solidFill>
                <a:ea typeface="Calibri" pitchFamily="34" charset="0"/>
                <a:cs typeface="Arial" pitchFamily="34" charset="0"/>
              </a:rPr>
            </a:br>
            <a:endParaRPr lang="en-US">
              <a:ea typeface="Calibri" pitchFamily="34" charset="0"/>
              <a:cs typeface="Arial" pitchFamily="34" charset="0"/>
            </a:endParaRPr>
          </a:p>
        </p:txBody>
      </p:sp>
      <p:sp>
        <p:nvSpPr>
          <p:cNvPr id="15365"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5366" name="Picture 6"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28625" y="1214438"/>
            <a:ext cx="8229600" cy="5143500"/>
          </a:xfrm>
        </p:spPr>
        <p:txBody>
          <a:bodyPr/>
          <a:lstStyle/>
          <a:p>
            <a:pPr eaLnBrk="1" hangingPunct="1">
              <a:lnSpc>
                <a:spcPct val="80000"/>
              </a:lnSpc>
              <a:buFont typeface="Arial" pitchFamily="34" charset="0"/>
              <a:buNone/>
            </a:pPr>
            <a:r>
              <a:rPr lang="en-US" sz="2400" b="1" smtClean="0"/>
              <a:t>Key Findings</a:t>
            </a:r>
          </a:p>
          <a:p>
            <a:pPr eaLnBrk="1" hangingPunct="1">
              <a:lnSpc>
                <a:spcPct val="80000"/>
              </a:lnSpc>
            </a:pPr>
            <a:endParaRPr lang="en-US" sz="1000" smtClean="0"/>
          </a:p>
          <a:p>
            <a:pPr eaLnBrk="1" hangingPunct="1">
              <a:lnSpc>
                <a:spcPct val="80000"/>
              </a:lnSpc>
              <a:buFont typeface="Wingdings" pitchFamily="2" charset="2"/>
              <a:buChar char="§"/>
            </a:pPr>
            <a:r>
              <a:rPr lang="en-US" sz="2000" smtClean="0"/>
              <a:t>Achievement was good or outstanding in just under six out of ten of the primary schools visited. </a:t>
            </a:r>
          </a:p>
          <a:p>
            <a:pPr eaLnBrk="1" hangingPunct="1">
              <a:lnSpc>
                <a:spcPct val="80000"/>
              </a:lnSpc>
              <a:buFont typeface="Wingdings" pitchFamily="2" charset="2"/>
              <a:buChar char="§"/>
            </a:pPr>
            <a:r>
              <a:rPr lang="en-US" sz="2000" smtClean="0"/>
              <a:t>Pupils made most progress in speaking and listening.</a:t>
            </a:r>
          </a:p>
          <a:p>
            <a:pPr eaLnBrk="1" hangingPunct="1">
              <a:lnSpc>
                <a:spcPct val="80000"/>
              </a:lnSpc>
              <a:buFont typeface="Wingdings" pitchFamily="2" charset="2"/>
              <a:buChar char="§"/>
            </a:pPr>
            <a:r>
              <a:rPr lang="en-US" sz="2000" smtClean="0"/>
              <a:t>Planned teaching of reading and writing was much rarer.</a:t>
            </a:r>
          </a:p>
          <a:p>
            <a:pPr eaLnBrk="1" hangingPunct="1">
              <a:lnSpc>
                <a:spcPct val="80000"/>
              </a:lnSpc>
              <a:buFont typeface="Wingdings" pitchFamily="2" charset="2"/>
              <a:buChar char="§"/>
            </a:pPr>
            <a:r>
              <a:rPr lang="en-US" sz="2000" smtClean="0"/>
              <a:t>Pupils’ enjoyment  and enthusiasm was very evident.</a:t>
            </a:r>
          </a:p>
          <a:p>
            <a:pPr eaLnBrk="1" hangingPunct="1">
              <a:lnSpc>
                <a:spcPct val="80000"/>
              </a:lnSpc>
              <a:buFont typeface="Wingdings" pitchFamily="2" charset="2"/>
              <a:buChar char="§"/>
            </a:pPr>
            <a:r>
              <a:rPr lang="en-US" sz="2000" smtClean="0"/>
              <a:t>Pupils were aware of the importance of learning another language. </a:t>
            </a:r>
          </a:p>
          <a:p>
            <a:pPr eaLnBrk="1" hangingPunct="1">
              <a:lnSpc>
                <a:spcPct val="80000"/>
              </a:lnSpc>
              <a:buFont typeface="Wingdings" pitchFamily="2" charset="2"/>
              <a:buChar char="§"/>
            </a:pPr>
            <a:r>
              <a:rPr lang="en-US" sz="2000" smtClean="0"/>
              <a:t>Pupils were developing a good awareness of other cultures.</a:t>
            </a:r>
          </a:p>
          <a:p>
            <a:pPr eaLnBrk="1" hangingPunct="1">
              <a:lnSpc>
                <a:spcPct val="80000"/>
              </a:lnSpc>
              <a:buFont typeface="Wingdings" pitchFamily="2" charset="2"/>
              <a:buChar char="§"/>
            </a:pPr>
            <a:r>
              <a:rPr lang="en-US" sz="2000" smtClean="0"/>
              <a:t>Teaching was good in two thirds of the 235 lessons observed.</a:t>
            </a:r>
          </a:p>
          <a:p>
            <a:pPr eaLnBrk="1" hangingPunct="1">
              <a:lnSpc>
                <a:spcPct val="80000"/>
              </a:lnSpc>
              <a:buFont typeface="Wingdings" pitchFamily="2" charset="2"/>
              <a:buChar char="§"/>
            </a:pPr>
            <a:r>
              <a:rPr lang="en-US" sz="2000" smtClean="0"/>
              <a:t>Despite some occasional shortcomings in pronunciation and intonation, primary teachers’ subject knowledge and their teaching methods were predominantly good. </a:t>
            </a:r>
          </a:p>
          <a:p>
            <a:pPr eaLnBrk="1" hangingPunct="1">
              <a:lnSpc>
                <a:spcPct val="80000"/>
              </a:lnSpc>
              <a:buFont typeface="Wingdings" pitchFamily="2" charset="2"/>
              <a:buChar char="§"/>
            </a:pPr>
            <a:r>
              <a:rPr lang="en-US" sz="2000" smtClean="0"/>
              <a:t>Senior leaders were very committed to introducing modern languages into primary schools. </a:t>
            </a:r>
          </a:p>
          <a:p>
            <a:pPr eaLnBrk="1" hangingPunct="1">
              <a:lnSpc>
                <a:spcPct val="80000"/>
              </a:lnSpc>
              <a:buFont typeface="Wingdings" pitchFamily="2" charset="2"/>
              <a:buChar char="§"/>
            </a:pPr>
            <a:r>
              <a:rPr lang="en-US" sz="2000" smtClean="0"/>
              <a:t>Weaknesses lay in assessment, and the monitoring and evaluation of provision, often because leaders did not feel competent enough to judge language provision. </a:t>
            </a:r>
          </a:p>
        </p:txBody>
      </p:sp>
      <p:sp>
        <p:nvSpPr>
          <p:cNvPr id="4" name="TextBox 3"/>
          <p:cNvSpPr txBox="1"/>
          <p:nvPr/>
        </p:nvSpPr>
        <p:spPr>
          <a:xfrm>
            <a:off x="571500" y="214313"/>
            <a:ext cx="8001000"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Practice cont’d.</a:t>
            </a:r>
            <a:endParaRPr lang="en-US" sz="5400" b="1">
              <a:solidFill>
                <a:srgbClr val="000000"/>
              </a:solidFill>
              <a:latin typeface="Calibri" pitchFamily="34" charset="0"/>
            </a:endParaRPr>
          </a:p>
        </p:txBody>
      </p:sp>
      <p:sp>
        <p:nvSpPr>
          <p:cNvPr id="16388" name="Rectangle 1"/>
          <p:cNvSpPr>
            <a:spLocks noChangeArrowheads="1"/>
          </p:cNvSpPr>
          <p:nvPr/>
        </p:nvSpPr>
        <p:spPr bwMode="auto">
          <a:xfrm>
            <a:off x="0" y="6357938"/>
            <a:ext cx="6143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600" b="1" i="1">
                <a:solidFill>
                  <a:srgbClr val="000000"/>
                </a:solidFill>
                <a:ea typeface="Calibri" pitchFamily="34" charset="0"/>
                <a:cs typeface="Arial" pitchFamily="34" charset="0"/>
              </a:rPr>
              <a:t>Achievement and Challenge 2007-2010, Ofsted, 2011</a:t>
            </a:r>
            <a:endParaRPr lang="en-US">
              <a:ea typeface="Calibri" pitchFamily="34" charset="0"/>
              <a:cs typeface="Arial" pitchFamily="34" charset="0"/>
            </a:endParaRPr>
          </a:p>
        </p:txBody>
      </p:sp>
      <p:sp>
        <p:nvSpPr>
          <p:cNvPr id="16389"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6390" name="Picture 6"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214313"/>
            <a:ext cx="8001000"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Ofsted recommendations</a:t>
            </a:r>
            <a:endParaRPr lang="en-US" sz="5400" b="1">
              <a:solidFill>
                <a:srgbClr val="000000"/>
              </a:solidFill>
              <a:latin typeface="Calibri" pitchFamily="34" charset="0"/>
            </a:endParaRPr>
          </a:p>
        </p:txBody>
      </p:sp>
      <p:sp>
        <p:nvSpPr>
          <p:cNvPr id="5" name="TextBox 4"/>
          <p:cNvSpPr txBox="1">
            <a:spLocks noChangeArrowheads="1"/>
          </p:cNvSpPr>
          <p:nvPr/>
        </p:nvSpPr>
        <p:spPr bwMode="auto">
          <a:xfrm>
            <a:off x="357188" y="1214438"/>
            <a:ext cx="8429625"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i="1">
                <a:latin typeface="Calibri" pitchFamily="34" charset="0"/>
              </a:rPr>
              <a:t>Primary schools should:</a:t>
            </a:r>
            <a:endParaRPr lang="en-US" sz="2400" b="1" i="1">
              <a:latin typeface="Calibri" pitchFamily="34" charset="0"/>
            </a:endParaRPr>
          </a:p>
          <a:p>
            <a:pPr eaLnBrk="1" hangingPunct="1">
              <a:buFont typeface="Wingdings" pitchFamily="2" charset="2"/>
              <a:buChar char="§"/>
            </a:pPr>
            <a:r>
              <a:rPr lang="en-GB" sz="2400">
                <a:latin typeface="Calibri" pitchFamily="34" charset="0"/>
              </a:rPr>
              <a:t> build on their good work in speaking and listening, including language learning strategies and knowledge about language, to develop pupils’ early skills in reading and writing</a:t>
            </a:r>
            <a:endParaRPr lang="en-US" sz="2400">
              <a:latin typeface="Calibri" pitchFamily="34" charset="0"/>
            </a:endParaRPr>
          </a:p>
          <a:p>
            <a:pPr eaLnBrk="1" hangingPunct="1">
              <a:buFont typeface="Wingdings" pitchFamily="2" charset="2"/>
              <a:buChar char="§"/>
            </a:pPr>
            <a:r>
              <a:rPr lang="en-GB" sz="2400">
                <a:latin typeface="Calibri" pitchFamily="34" charset="0"/>
              </a:rPr>
              <a:t> ensure intercultural understanding is built into work where it does not yet feature prominently.</a:t>
            </a:r>
          </a:p>
          <a:p>
            <a:pPr eaLnBrk="1" hangingPunct="1"/>
            <a:r>
              <a:rPr lang="en-GB" sz="2400" b="1" i="1">
                <a:latin typeface="Calibri" pitchFamily="34" charset="0"/>
              </a:rPr>
              <a:t/>
            </a:r>
            <a:br>
              <a:rPr lang="en-GB" sz="2400" b="1" i="1">
                <a:latin typeface="Calibri" pitchFamily="34" charset="0"/>
              </a:rPr>
            </a:br>
            <a:endParaRPr lang="en-US" sz="2000">
              <a:latin typeface="Calibri" pitchFamily="34" charset="0"/>
            </a:endParaRPr>
          </a:p>
        </p:txBody>
      </p:sp>
      <p:sp>
        <p:nvSpPr>
          <p:cNvPr id="6" name="TextBox 5"/>
          <p:cNvSpPr txBox="1">
            <a:spLocks noChangeArrowheads="1"/>
          </p:cNvSpPr>
          <p:nvPr/>
        </p:nvSpPr>
        <p:spPr bwMode="auto">
          <a:xfrm>
            <a:off x="428625" y="3571875"/>
            <a:ext cx="8501063"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i="1">
                <a:latin typeface="Calibri" pitchFamily="34" charset="0"/>
              </a:rPr>
              <a:t>Secondary schools should:</a:t>
            </a:r>
            <a:endParaRPr lang="en-US" sz="2400" b="1" i="1">
              <a:latin typeface="Calibri" pitchFamily="34" charset="0"/>
            </a:endParaRPr>
          </a:p>
          <a:p>
            <a:pPr eaLnBrk="1" hangingPunct="1">
              <a:buFont typeface="Wingdings" pitchFamily="2" charset="2"/>
              <a:buChar char="§"/>
            </a:pPr>
            <a:r>
              <a:rPr lang="en-GB" sz="2400">
                <a:latin typeface="Calibri" pitchFamily="34" charset="0"/>
              </a:rPr>
              <a:t> put much greater emphasis on regular use of the target language in all lessons</a:t>
            </a:r>
            <a:endParaRPr lang="en-US" sz="2400">
              <a:latin typeface="Calibri" pitchFamily="34" charset="0"/>
            </a:endParaRPr>
          </a:p>
          <a:p>
            <a:pPr eaLnBrk="1" hangingPunct="1">
              <a:buFont typeface="Wingdings" pitchFamily="2" charset="2"/>
              <a:buChar char="§"/>
            </a:pPr>
            <a:r>
              <a:rPr lang="en-GB" sz="2400">
                <a:latin typeface="Calibri" pitchFamily="34" charset="0"/>
              </a:rPr>
              <a:t> make more use of authentic materials to help develop students’ language skills and their intercultural understanding</a:t>
            </a:r>
            <a:endParaRPr lang="en-US" sz="2400">
              <a:latin typeface="Calibri" pitchFamily="34" charset="0"/>
            </a:endParaRPr>
          </a:p>
          <a:p>
            <a:pPr eaLnBrk="1" hangingPunct="1">
              <a:buFont typeface="Wingdings" pitchFamily="2" charset="2"/>
              <a:buChar char="§"/>
            </a:pPr>
            <a:r>
              <a:rPr lang="en-GB" sz="2400">
                <a:latin typeface="Calibri" pitchFamily="34" charset="0"/>
              </a:rPr>
              <a:t> broaden approaches to teaching and learning to enthuse students and increase their confidence, competence and ambition in modern languages</a:t>
            </a:r>
            <a:endParaRPr lang="en-US" sz="2400">
              <a:latin typeface="Calibri" pitchFamily="34" charset="0"/>
            </a:endParaRPr>
          </a:p>
          <a:p>
            <a:pPr eaLnBrk="1" hangingPunct="1"/>
            <a:endParaRPr lang="en-US" sz="1600">
              <a:latin typeface="Calibri" pitchFamily="34" charset="0"/>
            </a:endParaRPr>
          </a:p>
          <a:p>
            <a:pPr eaLnBrk="1" hangingPunct="1"/>
            <a:endParaRPr lang="en-US">
              <a:latin typeface="Calibri" pitchFamily="34" charset="0"/>
            </a:endParaRPr>
          </a:p>
        </p:txBody>
      </p:sp>
      <p:sp>
        <p:nvSpPr>
          <p:cNvPr id="17413" name="TextBox 6"/>
          <p:cNvSpPr txBox="1">
            <a:spLocks noChangeArrowheads="1"/>
          </p:cNvSpPr>
          <p:nvPr/>
        </p:nvSpPr>
        <p:spPr bwMode="auto">
          <a:xfrm>
            <a:off x="0" y="6488113"/>
            <a:ext cx="5286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i="1">
                <a:latin typeface="Calibri" pitchFamily="34" charset="0"/>
              </a:rPr>
              <a:t>p.8  Achievement and Challenge, Ofsted</a:t>
            </a:r>
            <a:endParaRPr lang="en-US" b="1" i="1">
              <a:latin typeface="Calibri" pitchFamily="34" charset="0"/>
            </a:endParaRPr>
          </a:p>
        </p:txBody>
      </p:sp>
      <p:sp>
        <p:nvSpPr>
          <p:cNvPr id="17414"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7415" name="Picture 7"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pPr eaLnBrk="1" hangingPunct="1"/>
            <a:r>
              <a:rPr lang="en-GB" smtClean="0"/>
              <a:t>Curriculum structure</a:t>
            </a:r>
          </a:p>
          <a:p>
            <a:pPr eaLnBrk="1" hangingPunct="1"/>
            <a:r>
              <a:rPr lang="en-GB" smtClean="0"/>
              <a:t>Curriculum content</a:t>
            </a:r>
          </a:p>
          <a:p>
            <a:pPr eaLnBrk="1" hangingPunct="1"/>
            <a:r>
              <a:rPr lang="en-GB" smtClean="0"/>
              <a:t>Resources</a:t>
            </a:r>
          </a:p>
          <a:p>
            <a:pPr eaLnBrk="1" hangingPunct="1"/>
            <a:r>
              <a:rPr lang="en-GB" smtClean="0"/>
              <a:t>Delivery </a:t>
            </a:r>
          </a:p>
          <a:p>
            <a:pPr eaLnBrk="1" hangingPunct="1"/>
            <a:r>
              <a:rPr lang="en-GB" smtClean="0"/>
              <a:t>Links to other curriculum subjects</a:t>
            </a:r>
          </a:p>
          <a:p>
            <a:pPr eaLnBrk="1" hangingPunct="1"/>
            <a:r>
              <a:rPr lang="en-GB" smtClean="0"/>
              <a:t>Assessment, recording and reporting</a:t>
            </a:r>
          </a:p>
          <a:p>
            <a:pPr eaLnBrk="1" hangingPunct="1"/>
            <a:r>
              <a:rPr lang="en-GB" smtClean="0"/>
              <a:t>Transition</a:t>
            </a:r>
          </a:p>
        </p:txBody>
      </p:sp>
      <p:sp>
        <p:nvSpPr>
          <p:cNvPr id="4" name="TextBox 3"/>
          <p:cNvSpPr txBox="1"/>
          <p:nvPr/>
        </p:nvSpPr>
        <p:spPr>
          <a:xfrm>
            <a:off x="214313" y="214313"/>
            <a:ext cx="8715375" cy="8302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800" b="1">
                <a:solidFill>
                  <a:srgbClr val="000000"/>
                </a:solidFill>
                <a:latin typeface="Calibri" pitchFamily="34" charset="0"/>
              </a:rPr>
              <a:t>Schools have had to consider…</a:t>
            </a:r>
            <a:endParaRPr lang="en-US" sz="4800" b="1">
              <a:solidFill>
                <a:srgbClr val="000000"/>
              </a:solidFill>
              <a:latin typeface="Calibri" pitchFamily="34" charset="0"/>
            </a:endParaRPr>
          </a:p>
        </p:txBody>
      </p:sp>
      <p:sp>
        <p:nvSpPr>
          <p:cNvPr id="1843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8437" name="Picture 5"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eaLnBrk="1" hangingPunct="1"/>
            <a:r>
              <a:rPr lang="en-GB" smtClean="0"/>
              <a:t>Specialist teachers deliver/class teachers deliver</a:t>
            </a:r>
          </a:p>
          <a:p>
            <a:pPr eaLnBrk="1" hangingPunct="1"/>
            <a:r>
              <a:rPr lang="en-GB" smtClean="0"/>
              <a:t>Discrete language lessons (all years, only Y5/6…)/ cross-curricular integration</a:t>
            </a:r>
          </a:p>
          <a:p>
            <a:pPr eaLnBrk="1" hangingPunct="1"/>
            <a:r>
              <a:rPr lang="en-GB" smtClean="0"/>
              <a:t>Optional provision after school</a:t>
            </a:r>
          </a:p>
          <a:p>
            <a:pPr eaLnBrk="1" hangingPunct="1"/>
            <a:r>
              <a:rPr lang="en-GB" smtClean="0"/>
              <a:t>Mixed year classes/single year classes</a:t>
            </a:r>
          </a:p>
          <a:p>
            <a:pPr eaLnBrk="1" hangingPunct="1"/>
            <a:r>
              <a:rPr lang="en-GB" smtClean="0"/>
              <a:t>No languages at all</a:t>
            </a:r>
          </a:p>
          <a:p>
            <a:pPr eaLnBrk="1" hangingPunct="1"/>
            <a:endParaRPr lang="en-GB" smtClean="0"/>
          </a:p>
          <a:p>
            <a:pPr eaLnBrk="1" hangingPunct="1"/>
            <a:endParaRPr lang="en-US" smtClean="0"/>
          </a:p>
        </p:txBody>
      </p:sp>
      <p:sp>
        <p:nvSpPr>
          <p:cNvPr id="4" name="TextBox 3"/>
          <p:cNvSpPr txBox="1"/>
          <p:nvPr/>
        </p:nvSpPr>
        <p:spPr>
          <a:xfrm>
            <a:off x="571500" y="214313"/>
            <a:ext cx="8001000"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What you may see …</a:t>
            </a:r>
            <a:endParaRPr lang="en-US" sz="5400" b="1">
              <a:solidFill>
                <a:srgbClr val="000000"/>
              </a:solidFill>
              <a:latin typeface="Calibri" pitchFamily="34" charset="0"/>
            </a:endParaRPr>
          </a:p>
        </p:txBody>
      </p:sp>
      <p:sp>
        <p:nvSpPr>
          <p:cNvPr id="19460"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9461" name="Picture 5"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643063"/>
            <a:ext cx="8229600" cy="5357812"/>
          </a:xfrm>
        </p:spPr>
        <p:txBody>
          <a:bodyPr/>
          <a:lstStyle/>
          <a:p>
            <a:pPr eaLnBrk="1" hangingPunct="1">
              <a:lnSpc>
                <a:spcPct val="80000"/>
              </a:lnSpc>
              <a:buFont typeface="Wingdings" pitchFamily="2" charset="2"/>
              <a:buChar char="§"/>
            </a:pPr>
            <a:r>
              <a:rPr lang="en-GB" sz="2700" smtClean="0"/>
              <a:t>Primary schools continue with and/or develop current provision </a:t>
            </a:r>
          </a:p>
          <a:p>
            <a:pPr eaLnBrk="1" hangingPunct="1">
              <a:lnSpc>
                <a:spcPct val="80000"/>
              </a:lnSpc>
              <a:buFont typeface="Wingdings" pitchFamily="2" charset="2"/>
              <a:buChar char="§"/>
            </a:pPr>
            <a:r>
              <a:rPr lang="en-GB" sz="2700" smtClean="0"/>
              <a:t>Practice is developed and shared between clusters of schools</a:t>
            </a:r>
          </a:p>
          <a:p>
            <a:pPr eaLnBrk="1" hangingPunct="1">
              <a:lnSpc>
                <a:spcPct val="80000"/>
              </a:lnSpc>
              <a:buFont typeface="Wingdings" pitchFamily="2" charset="2"/>
              <a:buChar char="§"/>
            </a:pPr>
            <a:r>
              <a:rPr lang="en-GB" sz="2700" smtClean="0"/>
              <a:t>Secondary and primary schools work together on pedagogy and curriculum</a:t>
            </a:r>
          </a:p>
          <a:p>
            <a:pPr eaLnBrk="1" hangingPunct="1">
              <a:lnSpc>
                <a:spcPct val="80000"/>
              </a:lnSpc>
              <a:buFont typeface="Wingdings" pitchFamily="2" charset="2"/>
              <a:buChar char="§"/>
            </a:pPr>
            <a:r>
              <a:rPr lang="en-GB" sz="2700" smtClean="0"/>
              <a:t>Links between and across subject areas are embedded</a:t>
            </a:r>
          </a:p>
          <a:p>
            <a:pPr eaLnBrk="1" hangingPunct="1">
              <a:lnSpc>
                <a:spcPct val="80000"/>
              </a:lnSpc>
              <a:buFont typeface="Wingdings" pitchFamily="2" charset="2"/>
              <a:buChar char="§"/>
            </a:pPr>
            <a:r>
              <a:rPr lang="en-GB" sz="2700" smtClean="0"/>
              <a:t>Literacy is a focus for further development</a:t>
            </a:r>
          </a:p>
          <a:p>
            <a:pPr eaLnBrk="1" hangingPunct="1">
              <a:lnSpc>
                <a:spcPct val="80000"/>
              </a:lnSpc>
              <a:buFont typeface="Wingdings" pitchFamily="2" charset="2"/>
              <a:buChar char="§"/>
            </a:pPr>
            <a:r>
              <a:rPr lang="en-GB" sz="2700" smtClean="0"/>
              <a:t>Intercultual understanding underpins curriculum planning</a:t>
            </a:r>
          </a:p>
          <a:p>
            <a:pPr eaLnBrk="1" hangingPunct="1">
              <a:lnSpc>
                <a:spcPct val="80000"/>
              </a:lnSpc>
              <a:buFont typeface="Wingdings" pitchFamily="2" charset="2"/>
              <a:buChar char="§"/>
            </a:pPr>
            <a:r>
              <a:rPr lang="en-GB" sz="2700" smtClean="0"/>
              <a:t>Assessment and recording methods are explored and developed jointly between primary and secondary schools</a:t>
            </a:r>
            <a:endParaRPr lang="en-US" sz="2700" smtClean="0"/>
          </a:p>
        </p:txBody>
      </p:sp>
      <p:sp>
        <p:nvSpPr>
          <p:cNvPr id="5" name="TextBox 4"/>
          <p:cNvSpPr txBox="1"/>
          <p:nvPr/>
        </p:nvSpPr>
        <p:spPr>
          <a:xfrm>
            <a:off x="571500" y="214313"/>
            <a:ext cx="8001000" cy="8302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800" b="1">
                <a:solidFill>
                  <a:srgbClr val="000000"/>
                </a:solidFill>
                <a:latin typeface="Calibri" pitchFamily="34" charset="0"/>
              </a:rPr>
              <a:t>Potential (thinking positively!)</a:t>
            </a:r>
            <a:endParaRPr lang="en-US" sz="4800" b="1">
              <a:solidFill>
                <a:srgbClr val="000000"/>
              </a:solidFill>
              <a:latin typeface="Calibri" pitchFamily="34" charset="0"/>
            </a:endParaRPr>
          </a:p>
        </p:txBody>
      </p:sp>
      <p:sp>
        <p:nvSpPr>
          <p:cNvPr id="20484"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0485" name="Picture 6"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7"/>
          <p:cNvSpPr txBox="1">
            <a:spLocks noChangeArrowheads="1"/>
          </p:cNvSpPr>
          <p:nvPr/>
        </p:nvSpPr>
        <p:spPr bwMode="auto">
          <a:xfrm>
            <a:off x="357188" y="1143000"/>
            <a:ext cx="4714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b="1">
                <a:latin typeface="Calibri" pitchFamily="34" charset="0"/>
              </a:rPr>
              <a:t>Next steps</a:t>
            </a:r>
            <a:endParaRPr lang="en-US" sz="2800" b="1">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2143125"/>
            <a:ext cx="8001000" cy="25860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Part 1</a:t>
            </a:r>
            <a:br>
              <a:rPr lang="en-GB" sz="5400" b="1">
                <a:solidFill>
                  <a:srgbClr val="000000"/>
                </a:solidFill>
                <a:latin typeface="Calibri" pitchFamily="34" charset="0"/>
              </a:rPr>
            </a:br>
            <a:r>
              <a:rPr lang="en-GB" sz="5400" b="1">
                <a:solidFill>
                  <a:srgbClr val="000000"/>
                </a:solidFill>
                <a:latin typeface="Calibri" pitchFamily="34" charset="0"/>
              </a:rPr>
              <a:t>Policy (?!), Practice &amp; Potential</a:t>
            </a:r>
            <a:endParaRPr lang="en-US" sz="5400" b="1">
              <a:solidFill>
                <a:srgbClr val="000000"/>
              </a:solidFill>
              <a:latin typeface="Calibri" pitchFamily="34" charset="0"/>
            </a:endParaRPr>
          </a:p>
        </p:txBody>
      </p:sp>
      <p:sp>
        <p:nvSpPr>
          <p:cNvPr id="3075"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3076" name="Picture 5"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2143125"/>
            <a:ext cx="8001000" cy="25860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Part 2</a:t>
            </a:r>
            <a:br>
              <a:rPr lang="en-GB" sz="5400" b="1">
                <a:solidFill>
                  <a:srgbClr val="000000"/>
                </a:solidFill>
                <a:latin typeface="Calibri" pitchFamily="34" charset="0"/>
              </a:rPr>
            </a:br>
            <a:r>
              <a:rPr lang="en-GB" sz="5400" b="1">
                <a:solidFill>
                  <a:srgbClr val="000000"/>
                </a:solidFill>
                <a:latin typeface="Calibri" pitchFamily="34" charset="0"/>
              </a:rPr>
              <a:t>Planning, </a:t>
            </a:r>
            <a:br>
              <a:rPr lang="en-GB" sz="5400" b="1">
                <a:solidFill>
                  <a:srgbClr val="000000"/>
                </a:solidFill>
                <a:latin typeface="Calibri" pitchFamily="34" charset="0"/>
              </a:rPr>
            </a:br>
            <a:r>
              <a:rPr lang="en-GB" sz="5400" b="1">
                <a:solidFill>
                  <a:srgbClr val="000000"/>
                </a:solidFill>
                <a:latin typeface="Calibri" pitchFamily="34" charset="0"/>
              </a:rPr>
              <a:t>Teaching &amp; Learning</a:t>
            </a:r>
            <a:endParaRPr lang="en-US" sz="5400" b="1">
              <a:solidFill>
                <a:srgbClr val="000000"/>
              </a:solidFill>
              <a:latin typeface="Calibri" pitchFamily="34" charset="0"/>
            </a:endParaRPr>
          </a:p>
        </p:txBody>
      </p:sp>
      <p:sp>
        <p:nvSpPr>
          <p:cNvPr id="21507"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1508" name="Picture 5"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4"/>
          <p:cNvSpPr>
            <a:spLocks noChangeArrowheads="1"/>
          </p:cNvSpPr>
          <p:nvPr/>
        </p:nvSpPr>
        <p:spPr bwMode="auto">
          <a:xfrm>
            <a:off x="1000125" y="4857750"/>
            <a:ext cx="750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latin typeface="Calibri" pitchFamily="34" charset="0"/>
                <a:hlinkClick r:id="rId3"/>
              </a:rPr>
              <a:t>http://www.rachelhawkes.com/Resources/KS2/KS2.php</a:t>
            </a:r>
            <a:r>
              <a:rPr lang="en-US" sz="2400" b="1">
                <a:latin typeface="Calibri" pitchFamily="34" charset="0"/>
              </a:rPr>
              <a:t>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685800"/>
          </a:xfrm>
        </p:spPr>
        <p:txBody>
          <a:bodyPr/>
          <a:lstStyle/>
          <a:p>
            <a:pPr algn="l" eaLnBrk="1" hangingPunct="1"/>
            <a:r>
              <a:rPr lang="en-GB" sz="4000" smtClean="0"/>
              <a:t>Life cycle of a plant</a:t>
            </a:r>
            <a:endParaRPr lang="en-GB" sz="4000" noProof="1" smtClean="0"/>
          </a:p>
        </p:txBody>
      </p:sp>
      <p:sp>
        <p:nvSpPr>
          <p:cNvPr id="22531" name="Rectangle 3"/>
          <p:cNvSpPr>
            <a:spLocks noGrp="1" noChangeArrowheads="1"/>
          </p:cNvSpPr>
          <p:nvPr>
            <p:ph type="body" idx="1"/>
          </p:nvPr>
        </p:nvSpPr>
        <p:spPr>
          <a:xfrm>
            <a:off x="685800" y="1524000"/>
            <a:ext cx="7772400" cy="4648200"/>
          </a:xfrm>
        </p:spPr>
        <p:txBody>
          <a:bodyPr/>
          <a:lstStyle/>
          <a:p>
            <a:pPr eaLnBrk="1" hangingPunct="1"/>
            <a:r>
              <a:rPr lang="en-GB" smtClean="0"/>
              <a:t>Hier is een zaad</a:t>
            </a:r>
          </a:p>
          <a:p>
            <a:pPr eaLnBrk="1" hangingPunct="1"/>
            <a:r>
              <a:rPr lang="en-GB" smtClean="0"/>
              <a:t>De wortel groeit</a:t>
            </a:r>
          </a:p>
          <a:p>
            <a:pPr eaLnBrk="1" hangingPunct="1"/>
            <a:endParaRPr lang="en-GB" smtClean="0"/>
          </a:p>
          <a:p>
            <a:pPr eaLnBrk="1" hangingPunct="1"/>
            <a:r>
              <a:rPr lang="en-GB" smtClean="0"/>
              <a:t>Na de stam, de bladeren groeien</a:t>
            </a:r>
          </a:p>
          <a:p>
            <a:pPr eaLnBrk="1" hangingPunct="1"/>
            <a:r>
              <a:rPr lang="en-GB" smtClean="0"/>
              <a:t>Na de bladeren, de bloem groeit</a:t>
            </a:r>
          </a:p>
          <a:p>
            <a:pPr eaLnBrk="1" hangingPunct="1"/>
            <a:r>
              <a:rPr lang="en-GB" smtClean="0"/>
              <a:t>Na de bloem, de vrucht groeit</a:t>
            </a:r>
          </a:p>
          <a:p>
            <a:pPr eaLnBrk="1" hangingPunct="1"/>
            <a:r>
              <a:rPr lang="en-GB" smtClean="0"/>
              <a:t>De vrucht geeft ons de zaden</a:t>
            </a:r>
            <a:endParaRPr lang="en-GB" noProof="1" smtClean="0"/>
          </a:p>
        </p:txBody>
      </p:sp>
      <p:pic>
        <p:nvPicPr>
          <p:cNvPr id="22532" name="Picture 4" descr="C:\Documents and Settings\Kathy\My Documents\Pictures\clip art\plant4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714375"/>
            <a:ext cx="164623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2534" name="Picture 5"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7772400" cy="685800"/>
          </a:xfrm>
        </p:spPr>
        <p:txBody>
          <a:bodyPr/>
          <a:lstStyle/>
          <a:p>
            <a:pPr algn="l" eaLnBrk="1" hangingPunct="1"/>
            <a:r>
              <a:rPr lang="en-GB" sz="4000" smtClean="0"/>
              <a:t>Life cycle of a plant</a:t>
            </a:r>
            <a:endParaRPr lang="en-GB" sz="4000" noProof="1" smtClean="0"/>
          </a:p>
        </p:txBody>
      </p:sp>
      <p:sp>
        <p:nvSpPr>
          <p:cNvPr id="23555" name="Rectangle 3"/>
          <p:cNvSpPr>
            <a:spLocks noGrp="1" noChangeArrowheads="1"/>
          </p:cNvSpPr>
          <p:nvPr>
            <p:ph type="body" idx="1"/>
          </p:nvPr>
        </p:nvSpPr>
        <p:spPr>
          <a:xfrm>
            <a:off x="685800" y="1524000"/>
            <a:ext cx="7772400" cy="4648200"/>
          </a:xfrm>
        </p:spPr>
        <p:txBody>
          <a:bodyPr/>
          <a:lstStyle/>
          <a:p>
            <a:pPr eaLnBrk="1" hangingPunct="1"/>
            <a:r>
              <a:rPr lang="en-GB" smtClean="0"/>
              <a:t>Hier is een zaad</a:t>
            </a:r>
          </a:p>
          <a:p>
            <a:pPr eaLnBrk="1" hangingPunct="1"/>
            <a:r>
              <a:rPr lang="en-GB" smtClean="0"/>
              <a:t>De wortel groeit</a:t>
            </a:r>
          </a:p>
          <a:p>
            <a:pPr eaLnBrk="1" hangingPunct="1"/>
            <a:r>
              <a:rPr lang="en-GB" b="1" smtClean="0">
                <a:solidFill>
                  <a:srgbClr val="00B0F0"/>
                </a:solidFill>
              </a:rPr>
              <a:t>Na de wortel, de stam groeit</a:t>
            </a:r>
          </a:p>
          <a:p>
            <a:pPr eaLnBrk="1" hangingPunct="1"/>
            <a:r>
              <a:rPr lang="en-GB" smtClean="0"/>
              <a:t>Na de stam, de bladeren groeien</a:t>
            </a:r>
          </a:p>
          <a:p>
            <a:pPr eaLnBrk="1" hangingPunct="1"/>
            <a:r>
              <a:rPr lang="en-GB" smtClean="0"/>
              <a:t>Na de bladeren, de bloem groeit</a:t>
            </a:r>
          </a:p>
          <a:p>
            <a:pPr eaLnBrk="1" hangingPunct="1"/>
            <a:r>
              <a:rPr lang="en-GB" smtClean="0"/>
              <a:t>Na de bloem, de vrucht groeit</a:t>
            </a:r>
          </a:p>
          <a:p>
            <a:pPr eaLnBrk="1" hangingPunct="1"/>
            <a:r>
              <a:rPr lang="en-GB" smtClean="0"/>
              <a:t>De vrucht geeft ons de zaden</a:t>
            </a:r>
            <a:endParaRPr lang="en-GB" noProof="1" smtClean="0"/>
          </a:p>
        </p:txBody>
      </p:sp>
      <p:pic>
        <p:nvPicPr>
          <p:cNvPr id="23556" name="Picture 4" descr="C:\Documents and Settings\Kathy\My Documents\Pictures\clip art\plant4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33400"/>
            <a:ext cx="1646238"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3558" name="Picture 5"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857250" y="5572125"/>
            <a:ext cx="76914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a:latin typeface="Antigoni Med" pitchFamily="34" charset="0"/>
              </a:rPr>
              <a:t>“An ounce of action is worth a ton of theory.” </a:t>
            </a:r>
            <a:r>
              <a:rPr lang="en-GB" sz="2800">
                <a:latin typeface="Calibri" pitchFamily="34" charset="0"/>
              </a:rPr>
              <a:t>Friedrich Engels</a:t>
            </a:r>
            <a:endParaRPr lang="en-US" sz="2800">
              <a:latin typeface="Calibri" pitchFamily="34" charset="0"/>
            </a:endParaRPr>
          </a:p>
        </p:txBody>
      </p:sp>
      <p:sp>
        <p:nvSpPr>
          <p:cNvPr id="24579" name="Content Placeholder 4"/>
          <p:cNvSpPr txBox="1">
            <a:spLocks/>
          </p:cNvSpPr>
          <p:nvPr/>
        </p:nvSpPr>
        <p:spPr bwMode="auto">
          <a:xfrm>
            <a:off x="500063" y="1357313"/>
            <a:ext cx="8215312"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Font typeface="Wingdings" pitchFamily="2" charset="2"/>
              <a:buChar char="§"/>
            </a:pPr>
            <a:r>
              <a:rPr lang="en-GB" sz="3200">
                <a:latin typeface="Calibri" pitchFamily="34" charset="0"/>
              </a:rPr>
              <a:t>What should learners be able to do? </a:t>
            </a:r>
          </a:p>
          <a:p>
            <a:pPr eaLnBrk="1" hangingPunct="1">
              <a:spcBef>
                <a:spcPct val="20000"/>
              </a:spcBef>
              <a:buFont typeface="Wingdings" pitchFamily="2" charset="2"/>
              <a:buChar char="§"/>
            </a:pPr>
            <a:r>
              <a:rPr lang="en-GB" sz="3200">
                <a:latin typeface="Calibri" pitchFamily="34" charset="0"/>
              </a:rPr>
              <a:t>What should they be taught?</a:t>
            </a:r>
          </a:p>
          <a:p>
            <a:pPr eaLnBrk="1" hangingPunct="1">
              <a:spcBef>
                <a:spcPct val="20000"/>
              </a:spcBef>
              <a:buFont typeface="Wingdings" pitchFamily="2" charset="2"/>
              <a:buChar char="§"/>
            </a:pPr>
            <a:r>
              <a:rPr lang="en-GB" sz="3200">
                <a:latin typeface="Calibri" pitchFamily="34" charset="0"/>
              </a:rPr>
              <a:t>How should they learn?</a:t>
            </a:r>
          </a:p>
          <a:p>
            <a:pPr eaLnBrk="1" hangingPunct="1">
              <a:spcBef>
                <a:spcPct val="20000"/>
              </a:spcBef>
              <a:buFont typeface="Wingdings" pitchFamily="2" charset="2"/>
              <a:buChar char="§"/>
            </a:pPr>
            <a:r>
              <a:rPr lang="en-GB" sz="3200">
                <a:latin typeface="Calibri" pitchFamily="34" charset="0"/>
              </a:rPr>
              <a:t>How do learners and teachers know how well they are doing?</a:t>
            </a:r>
          </a:p>
          <a:p>
            <a:pPr eaLnBrk="1" hangingPunct="1">
              <a:spcBef>
                <a:spcPct val="20000"/>
              </a:spcBef>
              <a:buFont typeface="Wingdings" pitchFamily="2" charset="2"/>
              <a:buChar char="§"/>
            </a:pPr>
            <a:r>
              <a:rPr lang="en-GB" sz="3200">
                <a:latin typeface="Calibri" pitchFamily="34" charset="0"/>
              </a:rPr>
              <a:t>How will their learning continue to develop?</a:t>
            </a:r>
            <a:endParaRPr lang="en-US" sz="3200">
              <a:latin typeface="Calibri" pitchFamily="34" charset="0"/>
            </a:endParaRPr>
          </a:p>
        </p:txBody>
      </p:sp>
      <p:sp>
        <p:nvSpPr>
          <p:cNvPr id="4" name="TextBox 3"/>
          <p:cNvSpPr txBox="1"/>
          <p:nvPr/>
        </p:nvSpPr>
        <p:spPr>
          <a:xfrm>
            <a:off x="571500" y="214313"/>
            <a:ext cx="8001000" cy="8302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800" b="1">
                <a:solidFill>
                  <a:srgbClr val="000000"/>
                </a:solidFill>
                <a:latin typeface="Calibri" pitchFamily="34" charset="0"/>
              </a:rPr>
              <a:t>What should PMFL look like?</a:t>
            </a:r>
            <a:endParaRPr lang="en-US" sz="4800" b="1">
              <a:solidFill>
                <a:srgbClr val="000000"/>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214313"/>
            <a:ext cx="8001000" cy="8302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800" b="1">
                <a:solidFill>
                  <a:srgbClr val="000000"/>
                </a:solidFill>
                <a:latin typeface="Calibri" pitchFamily="34" charset="0"/>
              </a:rPr>
              <a:t>The KS2 Framework</a:t>
            </a:r>
            <a:endParaRPr lang="en-US" sz="4800" b="1">
              <a:solidFill>
                <a:srgbClr val="000000"/>
              </a:solidFill>
              <a:latin typeface="Calibri" pitchFamily="34" charset="0"/>
            </a:endParaRPr>
          </a:p>
        </p:txBody>
      </p:sp>
      <p:graphicFrame>
        <p:nvGraphicFramePr>
          <p:cNvPr id="3" name="Group 29"/>
          <p:cNvGraphicFramePr>
            <a:graphicFrameLocks noGrp="1"/>
          </p:cNvGraphicFramePr>
          <p:nvPr/>
        </p:nvGraphicFramePr>
        <p:xfrm>
          <a:off x="285750" y="1500188"/>
          <a:ext cx="8501063" cy="4500564"/>
        </p:xfrm>
        <a:graphic>
          <a:graphicData uri="http://schemas.openxmlformats.org/drawingml/2006/table">
            <a:tbl>
              <a:tblPr/>
              <a:tblGrid>
                <a:gridCol w="4249738"/>
                <a:gridCol w="4251325"/>
              </a:tblGrid>
              <a:tr h="701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800" b="1" i="0" u="none" strike="noStrike" cap="none" normalizeH="0" baseline="0" smtClean="0">
                        <a:ln>
                          <a:noFill/>
                        </a:ln>
                        <a:solidFill>
                          <a:schemeClr val="bg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bg1"/>
                          </a:solidFill>
                          <a:effectLst/>
                          <a:latin typeface="Tahoma" pitchFamily="34" charset="0"/>
                          <a:cs typeface="Times New Roman" pitchFamily="18" charset="0"/>
                        </a:rPr>
                        <a:t>KS2 Framework</a:t>
                      </a:r>
                      <a:endParaRPr kumimoji="0" lang="en-GB" sz="2400" b="1" i="0" u="none" strike="noStrike" cap="none" normalizeH="0" baseline="0" noProof="1" smtClean="0">
                        <a:ln>
                          <a:noFill/>
                        </a:ln>
                        <a:solidFill>
                          <a:schemeClr val="bg1"/>
                        </a:solidFill>
                        <a:effectLst/>
                        <a:latin typeface="Tahoma" pitchFamily="34"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933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800" b="1" i="0" u="none" strike="noStrike" cap="none" normalizeH="0" baseline="0" smtClean="0">
                        <a:ln>
                          <a:noFill/>
                        </a:ln>
                        <a:solidFill>
                          <a:schemeClr val="bg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bg1"/>
                          </a:solidFill>
                          <a:effectLst/>
                          <a:latin typeface="Tahoma" pitchFamily="34" charset="0"/>
                          <a:cs typeface="Times New Roman" pitchFamily="18" charset="0"/>
                        </a:rPr>
                        <a:t>Re</a:t>
                      </a:r>
                      <a:r>
                        <a:rPr kumimoji="0" lang="en-GB" sz="2400" b="1" i="1" u="none" strike="noStrike" cap="none" normalizeH="0" baseline="0" smtClean="0">
                          <a:ln>
                            <a:noFill/>
                          </a:ln>
                          <a:solidFill>
                            <a:schemeClr val="bg1"/>
                          </a:solidFill>
                          <a:effectLst/>
                          <a:latin typeface="Tahoma" pitchFamily="34" charset="0"/>
                          <a:cs typeface="Times New Roman" pitchFamily="18" charset="0"/>
                        </a:rPr>
                        <a:t>new</a:t>
                      </a:r>
                      <a:r>
                        <a:rPr kumimoji="0" lang="en-GB" sz="2400" b="1" i="0" u="none" strike="noStrike" cap="none" normalizeH="0" baseline="0" smtClean="0">
                          <a:ln>
                            <a:noFill/>
                          </a:ln>
                          <a:solidFill>
                            <a:schemeClr val="bg1"/>
                          </a:solidFill>
                          <a:effectLst/>
                          <a:latin typeface="Tahoma" pitchFamily="34" charset="0"/>
                          <a:cs typeface="Times New Roman" pitchFamily="18" charset="0"/>
                        </a:rPr>
                        <a:t>ed KS3 Framework</a:t>
                      </a:r>
                      <a:endParaRPr kumimoji="0" lang="en-GB" sz="2400" b="1" i="0" u="none" strike="noStrike" cap="none" normalizeH="0" baseline="0" noProof="1" smtClean="0">
                        <a:ln>
                          <a:noFill/>
                        </a:ln>
                        <a:solidFill>
                          <a:schemeClr val="bg1"/>
                        </a:solidFill>
                        <a:effectLst/>
                        <a:latin typeface="Tahoma"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933C"/>
                    </a:solidFill>
                  </a:tcPr>
                </a:tc>
              </a:tr>
              <a:tr h="782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ahoma" pitchFamily="34" charset="0"/>
                          <a:cs typeface="Times New Roman" pitchFamily="18" charset="0"/>
                        </a:rPr>
                        <a:t>Oracy</a:t>
                      </a:r>
                      <a:endParaRPr kumimoji="0" lang="en-GB" sz="2400" b="0" i="0" u="none" strike="noStrike" cap="none" normalizeH="0" baseline="0" noProof="1" smtClean="0">
                        <a:ln>
                          <a:noFill/>
                        </a:ln>
                        <a:solidFill>
                          <a:schemeClr val="tx1"/>
                        </a:solidFill>
                        <a:effectLst/>
                        <a:latin typeface="Tahoma" pitchFamily="34"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noProof="1" smtClean="0">
                          <a:ln>
                            <a:noFill/>
                          </a:ln>
                          <a:solidFill>
                            <a:schemeClr val="tx1"/>
                          </a:solidFill>
                          <a:effectLst/>
                          <a:latin typeface="Arial" pitchFamily="34" charset="0"/>
                          <a:cs typeface="Arial" pitchFamily="34" charset="0"/>
                        </a:rPr>
                        <a:t>Listening and speaking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ahoma" pitchFamily="34" charset="0"/>
                          <a:cs typeface="Times New Roman" pitchFamily="18" charset="0"/>
                        </a:rPr>
                        <a:t>Literacy</a:t>
                      </a:r>
                      <a:endParaRPr kumimoji="0" lang="en-GB" sz="2400" b="0" i="0" u="none" strike="noStrike" cap="none" normalizeH="0" baseline="0" noProof="1" smtClean="0">
                        <a:ln>
                          <a:noFill/>
                        </a:ln>
                        <a:solidFill>
                          <a:schemeClr val="tx1"/>
                        </a:solidFill>
                        <a:effectLst/>
                        <a:latin typeface="Tahoma" pitchFamily="34"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noProof="1" smtClean="0">
                          <a:ln>
                            <a:noFill/>
                          </a:ln>
                          <a:solidFill>
                            <a:schemeClr val="tx1"/>
                          </a:solidFill>
                          <a:effectLst/>
                          <a:latin typeface="Arial" pitchFamily="34" charset="0"/>
                          <a:cs typeface="Arial" pitchFamily="34" charset="0"/>
                        </a:rPr>
                        <a:t>Reading and writing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ahoma" pitchFamily="34" charset="0"/>
                          <a:cs typeface="Times New Roman" pitchFamily="18" charset="0"/>
                        </a:rPr>
                        <a:t>Intercultural understanding</a:t>
                      </a:r>
                      <a:endParaRPr kumimoji="0" lang="en-GB" sz="2400" b="0" i="0" u="none" strike="noStrike" cap="none" normalizeH="0" baseline="0" noProof="1" smtClean="0">
                        <a:ln>
                          <a:noFill/>
                        </a:ln>
                        <a:solidFill>
                          <a:schemeClr val="tx1"/>
                        </a:solidFill>
                        <a:effectLst/>
                        <a:latin typeface="Tahoma" pitchFamily="34"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noProof="1" smtClean="0">
                          <a:ln>
                            <a:noFill/>
                          </a:ln>
                          <a:solidFill>
                            <a:schemeClr val="tx1"/>
                          </a:solidFill>
                          <a:effectLst/>
                          <a:latin typeface="Arial" pitchFamily="34" charset="0"/>
                          <a:cs typeface="Arial" pitchFamily="34" charset="0"/>
                        </a:rPr>
                        <a:t>Intercultural understandin</a:t>
                      </a:r>
                      <a:r>
                        <a:rPr kumimoji="0" lang="en-GB" sz="2400" b="0" i="0" u="none" strike="noStrike" cap="none" normalizeH="0" baseline="0" smtClean="0">
                          <a:ln>
                            <a:noFill/>
                          </a:ln>
                          <a:solidFill>
                            <a:schemeClr val="tx1"/>
                          </a:solidFill>
                          <a:effectLst/>
                          <a:latin typeface="Arial" pitchFamily="34" charset="0"/>
                          <a:cs typeface="Arial" pitchFamily="34" charset="0"/>
                        </a:rPr>
                        <a:t>g</a:t>
                      </a:r>
                      <a:endParaRPr kumimoji="0" lang="en-GB" sz="2400" b="0" i="0" u="none" strike="noStrike" cap="none" normalizeH="0" baseline="0" noProof="1"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ahoma" pitchFamily="34" charset="0"/>
                          <a:cs typeface="Times New Roman" pitchFamily="18" charset="0"/>
                        </a:rPr>
                        <a:t>Knowledge about language</a:t>
                      </a:r>
                      <a:endParaRPr kumimoji="0" lang="en-GB" sz="2400" b="0" i="0" u="none" strike="noStrike" cap="none" normalizeH="0" baseline="0" noProof="1" smtClean="0">
                        <a:ln>
                          <a:noFill/>
                        </a:ln>
                        <a:solidFill>
                          <a:schemeClr val="tx1"/>
                        </a:solidFill>
                        <a:effectLst/>
                        <a:latin typeface="Tahoma" pitchFamily="34"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noProof="1" smtClean="0">
                          <a:ln>
                            <a:noFill/>
                          </a:ln>
                          <a:solidFill>
                            <a:schemeClr val="tx1"/>
                          </a:solidFill>
                          <a:effectLst/>
                          <a:latin typeface="Arial" pitchFamily="34" charset="0"/>
                          <a:cs typeface="Arial" pitchFamily="34" charset="0"/>
                        </a:rPr>
                        <a:t>Knowledge about language</a:t>
                      </a:r>
                      <a:r>
                        <a:rPr kumimoji="0" lang="en-GB" sz="2400" b="0" i="0" u="none" strike="noStrike" cap="none" normalizeH="0" baseline="0" smtClean="0">
                          <a:ln>
                            <a:noFill/>
                          </a:ln>
                          <a:solidFill>
                            <a:schemeClr val="tx1"/>
                          </a:solidFill>
                          <a:effectLst/>
                          <a:latin typeface="Arial" pitchFamily="34" charset="0"/>
                          <a:cs typeface="Arial" pitchFamily="34" charset="0"/>
                        </a:rPr>
                        <a:t>s</a:t>
                      </a:r>
                      <a:r>
                        <a:rPr kumimoji="0" lang="en-GB" sz="2400" b="0" i="0" u="none" strike="noStrike" cap="none" normalizeH="0" baseline="0" noProof="1" smtClean="0">
                          <a:ln>
                            <a:noFill/>
                          </a:ln>
                          <a:solidFill>
                            <a:schemeClr val="tx1"/>
                          </a:solidFill>
                          <a:effectLst/>
                          <a:latin typeface="Arial" pitchFamily="34" charset="0"/>
                          <a:cs typeface="Arial" pitchFamily="34"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2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Tahoma" pitchFamily="34" charset="0"/>
                          <a:cs typeface="Times New Roman" pitchFamily="18" charset="0"/>
                        </a:rPr>
                        <a:t>Language learning strategies</a:t>
                      </a:r>
                      <a:endParaRPr kumimoji="0" lang="en-GB" sz="2400" b="0" i="0" u="none" strike="noStrike" cap="none" normalizeH="0" baseline="0" noProof="1" smtClean="0">
                        <a:ln>
                          <a:noFill/>
                        </a:ln>
                        <a:solidFill>
                          <a:schemeClr val="tx1"/>
                        </a:solidFill>
                        <a:effectLst/>
                        <a:latin typeface="Tahoma" pitchFamily="34"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noProof="1" smtClean="0">
                          <a:ln>
                            <a:noFill/>
                          </a:ln>
                          <a:solidFill>
                            <a:schemeClr val="tx1"/>
                          </a:solidFill>
                          <a:effectLst/>
                          <a:latin typeface="Arial" pitchFamily="34" charset="0"/>
                          <a:cs typeface="Arial" pitchFamily="34" charset="0"/>
                        </a:rPr>
                        <a:t>Language learning strategies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2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25627" name="Picture 4"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year 3 expect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4657725"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Line 4"/>
          <p:cNvSpPr>
            <a:spLocks noChangeShapeType="1"/>
          </p:cNvSpPr>
          <p:nvPr/>
        </p:nvSpPr>
        <p:spPr bwMode="auto">
          <a:xfrm flipV="1">
            <a:off x="4714875" y="692150"/>
            <a:ext cx="1081088" cy="360363"/>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3078" name="Text Box 6"/>
          <p:cNvSpPr txBox="1">
            <a:spLocks noChangeArrowheads="1"/>
          </p:cNvSpPr>
          <p:nvPr/>
        </p:nvSpPr>
        <p:spPr bwMode="auto">
          <a:xfrm>
            <a:off x="5867400" y="115888"/>
            <a:ext cx="3025775" cy="120015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This could be listening to a song, a rhyme, a rap and repeating some or all of it along with the teacher.</a:t>
            </a:r>
          </a:p>
        </p:txBody>
      </p:sp>
      <p:sp>
        <p:nvSpPr>
          <p:cNvPr id="3079" name="Line 7"/>
          <p:cNvSpPr>
            <a:spLocks noChangeShapeType="1"/>
          </p:cNvSpPr>
          <p:nvPr/>
        </p:nvSpPr>
        <p:spPr bwMode="auto">
          <a:xfrm>
            <a:off x="4716463" y="1485900"/>
            <a:ext cx="1008062" cy="287338"/>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3080" name="Text Box 8"/>
          <p:cNvSpPr txBox="1">
            <a:spLocks noChangeArrowheads="1"/>
          </p:cNvSpPr>
          <p:nvPr/>
        </p:nvSpPr>
        <p:spPr bwMode="auto">
          <a:xfrm>
            <a:off x="5867400" y="1484313"/>
            <a:ext cx="3025775" cy="92392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This could be greeting each other and the teacher and asking how they are.</a:t>
            </a:r>
          </a:p>
        </p:txBody>
      </p:sp>
      <p:sp>
        <p:nvSpPr>
          <p:cNvPr id="3081" name="Line 9"/>
          <p:cNvSpPr>
            <a:spLocks noChangeShapeType="1"/>
          </p:cNvSpPr>
          <p:nvPr/>
        </p:nvSpPr>
        <p:spPr bwMode="auto">
          <a:xfrm flipV="1">
            <a:off x="4716463" y="3284538"/>
            <a:ext cx="935037" cy="1587"/>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3082" name="Text Box 10"/>
          <p:cNvSpPr txBox="1">
            <a:spLocks noChangeArrowheads="1"/>
          </p:cNvSpPr>
          <p:nvPr/>
        </p:nvSpPr>
        <p:spPr bwMode="auto">
          <a:xfrm>
            <a:off x="5867400" y="2565400"/>
            <a:ext cx="3025775" cy="2032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This could be reading and understanding the labels on equipment trays, or key words from displays, word mobiles, or word clouds and practising writing them from memory.</a:t>
            </a:r>
          </a:p>
        </p:txBody>
      </p:sp>
      <p:sp>
        <p:nvSpPr>
          <p:cNvPr id="3083" name="Line 11"/>
          <p:cNvSpPr>
            <a:spLocks noChangeShapeType="1"/>
          </p:cNvSpPr>
          <p:nvPr/>
        </p:nvSpPr>
        <p:spPr bwMode="auto">
          <a:xfrm flipV="1">
            <a:off x="4714875" y="4437063"/>
            <a:ext cx="865188" cy="71437"/>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3084" name="Text Box 12"/>
          <p:cNvSpPr txBox="1">
            <a:spLocks noChangeArrowheads="1"/>
          </p:cNvSpPr>
          <p:nvPr/>
        </p:nvSpPr>
        <p:spPr bwMode="auto">
          <a:xfrm>
            <a:off x="5857875" y="4714875"/>
            <a:ext cx="3025775" cy="64611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Find out how many languages are spoken.</a:t>
            </a:r>
          </a:p>
        </p:txBody>
      </p:sp>
      <p:sp>
        <p:nvSpPr>
          <p:cNvPr id="3085" name="Line 13"/>
          <p:cNvSpPr>
            <a:spLocks noChangeShapeType="1"/>
          </p:cNvSpPr>
          <p:nvPr/>
        </p:nvSpPr>
        <p:spPr bwMode="auto">
          <a:xfrm>
            <a:off x="4716463" y="4795838"/>
            <a:ext cx="935037" cy="288925"/>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3086" name="Text Box 14"/>
          <p:cNvSpPr txBox="1">
            <a:spLocks noChangeArrowheads="1"/>
          </p:cNvSpPr>
          <p:nvPr/>
        </p:nvSpPr>
        <p:spPr bwMode="auto">
          <a:xfrm>
            <a:off x="5857875" y="5500688"/>
            <a:ext cx="3025775" cy="36988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Compare Christmases.</a:t>
            </a:r>
          </a:p>
        </p:txBody>
      </p:sp>
      <p:sp>
        <p:nvSpPr>
          <p:cNvPr id="3087" name="Line 15"/>
          <p:cNvSpPr>
            <a:spLocks noChangeShapeType="1"/>
          </p:cNvSpPr>
          <p:nvPr/>
        </p:nvSpPr>
        <p:spPr bwMode="auto">
          <a:xfrm>
            <a:off x="4716463" y="5157788"/>
            <a:ext cx="935037" cy="43180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3088" name="Text Box 16"/>
          <p:cNvSpPr txBox="1">
            <a:spLocks noChangeArrowheads="1"/>
          </p:cNvSpPr>
          <p:nvPr/>
        </p:nvSpPr>
        <p:spPr bwMode="auto">
          <a:xfrm>
            <a:off x="5857875" y="6000750"/>
            <a:ext cx="3025775" cy="3698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Label a map.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Horizontal)">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dissolve">
                                      <p:cBhvr>
                                        <p:cTn id="12" dur="500"/>
                                        <p:tgtEl>
                                          <p:spTgt spid="30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barn(inHorizontal)">
                                      <p:cBhvr>
                                        <p:cTn id="17" dur="500"/>
                                        <p:tgtEl>
                                          <p:spTgt spid="30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dissolve">
                                      <p:cBhvr>
                                        <p:cTn id="22" dur="500"/>
                                        <p:tgtEl>
                                          <p:spTgt spid="30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3081"/>
                                        </p:tgtEl>
                                        <p:attrNameLst>
                                          <p:attrName>style.visibility</p:attrName>
                                        </p:attrNameLst>
                                      </p:cBhvr>
                                      <p:to>
                                        <p:strVal val="visible"/>
                                      </p:to>
                                    </p:set>
                                    <p:animEffect transition="in" filter="barn(inHorizontal)">
                                      <p:cBhvr>
                                        <p:cTn id="27" dur="500"/>
                                        <p:tgtEl>
                                          <p:spTgt spid="30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82"/>
                                        </p:tgtEl>
                                        <p:attrNameLst>
                                          <p:attrName>style.visibility</p:attrName>
                                        </p:attrNameLst>
                                      </p:cBhvr>
                                      <p:to>
                                        <p:strVal val="visible"/>
                                      </p:to>
                                    </p:set>
                                    <p:animEffect transition="in" filter="dissolve">
                                      <p:cBhvr>
                                        <p:cTn id="32" dur="500"/>
                                        <p:tgtEl>
                                          <p:spTgt spid="30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nodeType="clickEffect">
                                  <p:stCondLst>
                                    <p:cond delay="0"/>
                                  </p:stCondLst>
                                  <p:childTnLst>
                                    <p:set>
                                      <p:cBhvr>
                                        <p:cTn id="36" dur="1" fill="hold">
                                          <p:stCondLst>
                                            <p:cond delay="0"/>
                                          </p:stCondLst>
                                        </p:cTn>
                                        <p:tgtEl>
                                          <p:spTgt spid="3083"/>
                                        </p:tgtEl>
                                        <p:attrNameLst>
                                          <p:attrName>style.visibility</p:attrName>
                                        </p:attrNameLst>
                                      </p:cBhvr>
                                      <p:to>
                                        <p:strVal val="visible"/>
                                      </p:to>
                                    </p:set>
                                    <p:animEffect transition="in" filter="barn(inHorizontal)">
                                      <p:cBhvr>
                                        <p:cTn id="37" dur="500"/>
                                        <p:tgtEl>
                                          <p:spTgt spid="30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dissolve">
                                      <p:cBhvr>
                                        <p:cTn id="42" dur="500"/>
                                        <p:tgtEl>
                                          <p:spTgt spid="30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nodeType="clickEffect">
                                  <p:stCondLst>
                                    <p:cond delay="0"/>
                                  </p:stCondLst>
                                  <p:childTnLst>
                                    <p:set>
                                      <p:cBhvr>
                                        <p:cTn id="46" dur="1" fill="hold">
                                          <p:stCondLst>
                                            <p:cond delay="0"/>
                                          </p:stCondLst>
                                        </p:cTn>
                                        <p:tgtEl>
                                          <p:spTgt spid="3085"/>
                                        </p:tgtEl>
                                        <p:attrNameLst>
                                          <p:attrName>style.visibility</p:attrName>
                                        </p:attrNameLst>
                                      </p:cBhvr>
                                      <p:to>
                                        <p:strVal val="visible"/>
                                      </p:to>
                                    </p:set>
                                    <p:animEffect transition="in" filter="barn(inHorizontal)">
                                      <p:cBhvr>
                                        <p:cTn id="47" dur="500"/>
                                        <p:tgtEl>
                                          <p:spTgt spid="308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086"/>
                                        </p:tgtEl>
                                        <p:attrNameLst>
                                          <p:attrName>style.visibility</p:attrName>
                                        </p:attrNameLst>
                                      </p:cBhvr>
                                      <p:to>
                                        <p:strVal val="visible"/>
                                      </p:to>
                                    </p:set>
                                    <p:animEffect transition="in" filter="dissolve">
                                      <p:cBhvr>
                                        <p:cTn id="52" dur="500"/>
                                        <p:tgtEl>
                                          <p:spTgt spid="308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6" fill="hold" nodeType="clickEffect">
                                  <p:stCondLst>
                                    <p:cond delay="0"/>
                                  </p:stCondLst>
                                  <p:childTnLst>
                                    <p:set>
                                      <p:cBhvr>
                                        <p:cTn id="56" dur="1" fill="hold">
                                          <p:stCondLst>
                                            <p:cond delay="0"/>
                                          </p:stCondLst>
                                        </p:cTn>
                                        <p:tgtEl>
                                          <p:spTgt spid="3087"/>
                                        </p:tgtEl>
                                        <p:attrNameLst>
                                          <p:attrName>style.visibility</p:attrName>
                                        </p:attrNameLst>
                                      </p:cBhvr>
                                      <p:to>
                                        <p:strVal val="visible"/>
                                      </p:to>
                                    </p:set>
                                    <p:animEffect transition="in" filter="barn(inHorizontal)">
                                      <p:cBhvr>
                                        <p:cTn id="57" dur="500"/>
                                        <p:tgtEl>
                                          <p:spTgt spid="308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088"/>
                                        </p:tgtEl>
                                        <p:attrNameLst>
                                          <p:attrName>style.visibility</p:attrName>
                                        </p:attrNameLst>
                                      </p:cBhvr>
                                      <p:to>
                                        <p:strVal val="visible"/>
                                      </p:to>
                                    </p:set>
                                    <p:animEffect transition="in" filter="dissolve">
                                      <p:cBhvr>
                                        <p:cTn id="62" dur="5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80" grpId="0" animBg="1"/>
      <p:bldP spid="3082" grpId="0" animBg="1"/>
      <p:bldP spid="3084" grpId="0" animBg="1"/>
      <p:bldP spid="3086" grpId="0" animBg="1"/>
      <p:bldP spid="30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year 4 expect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89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Line 4"/>
          <p:cNvSpPr>
            <a:spLocks noChangeShapeType="1"/>
          </p:cNvSpPr>
          <p:nvPr/>
        </p:nvSpPr>
        <p:spPr bwMode="auto">
          <a:xfrm flipV="1">
            <a:off x="5148263" y="692150"/>
            <a:ext cx="647700" cy="21590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6149" name="Text Box 5"/>
          <p:cNvSpPr txBox="1">
            <a:spLocks noChangeArrowheads="1"/>
          </p:cNvSpPr>
          <p:nvPr/>
        </p:nvSpPr>
        <p:spPr bwMode="auto">
          <a:xfrm>
            <a:off x="5867400" y="115888"/>
            <a:ext cx="3025775" cy="92392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Listen to a short text and identify all the numbers or colours in it.</a:t>
            </a:r>
          </a:p>
        </p:txBody>
      </p:sp>
      <p:sp>
        <p:nvSpPr>
          <p:cNvPr id="6150" name="Line 6"/>
          <p:cNvSpPr>
            <a:spLocks noChangeShapeType="1"/>
          </p:cNvSpPr>
          <p:nvPr/>
        </p:nvSpPr>
        <p:spPr bwMode="auto">
          <a:xfrm flipV="1">
            <a:off x="5148263" y="1484313"/>
            <a:ext cx="576262" cy="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6151" name="Text Box 7"/>
          <p:cNvSpPr txBox="1">
            <a:spLocks noChangeArrowheads="1"/>
          </p:cNvSpPr>
          <p:nvPr/>
        </p:nvSpPr>
        <p:spPr bwMode="auto">
          <a:xfrm>
            <a:off x="5867400" y="1196975"/>
            <a:ext cx="3025775" cy="92392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This could be asking and answering ‘Do you have..?’ and ‘What is…?’ questions</a:t>
            </a:r>
          </a:p>
        </p:txBody>
      </p:sp>
      <p:sp>
        <p:nvSpPr>
          <p:cNvPr id="6152" name="Line 8"/>
          <p:cNvSpPr>
            <a:spLocks noChangeShapeType="1"/>
          </p:cNvSpPr>
          <p:nvPr/>
        </p:nvSpPr>
        <p:spPr bwMode="auto">
          <a:xfrm flipV="1">
            <a:off x="5148263" y="2781300"/>
            <a:ext cx="719137" cy="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6153" name="Text Box 9"/>
          <p:cNvSpPr txBox="1">
            <a:spLocks noChangeArrowheads="1"/>
          </p:cNvSpPr>
          <p:nvPr/>
        </p:nvSpPr>
        <p:spPr bwMode="auto">
          <a:xfrm>
            <a:off x="5867400" y="2214563"/>
            <a:ext cx="3025775" cy="120015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Following along with the text of any short story, song or poem, saying some or all of the words.</a:t>
            </a:r>
          </a:p>
        </p:txBody>
      </p:sp>
      <p:sp>
        <p:nvSpPr>
          <p:cNvPr id="6154" name="Line 10"/>
          <p:cNvSpPr>
            <a:spLocks noChangeShapeType="1"/>
          </p:cNvSpPr>
          <p:nvPr/>
        </p:nvSpPr>
        <p:spPr bwMode="auto">
          <a:xfrm>
            <a:off x="5148263" y="3213100"/>
            <a:ext cx="576262" cy="503238"/>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6155" name="Text Box 11"/>
          <p:cNvSpPr txBox="1">
            <a:spLocks noChangeArrowheads="1"/>
          </p:cNvSpPr>
          <p:nvPr/>
        </p:nvSpPr>
        <p:spPr bwMode="auto">
          <a:xfrm>
            <a:off x="5867400" y="3500438"/>
            <a:ext cx="3025775" cy="64611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Reading out familiar whole phrases.</a:t>
            </a:r>
          </a:p>
        </p:txBody>
      </p:sp>
      <p:sp>
        <p:nvSpPr>
          <p:cNvPr id="6156" name="Line 12"/>
          <p:cNvSpPr>
            <a:spLocks noChangeShapeType="1"/>
          </p:cNvSpPr>
          <p:nvPr/>
        </p:nvSpPr>
        <p:spPr bwMode="auto">
          <a:xfrm>
            <a:off x="5148263" y="3716338"/>
            <a:ext cx="647700" cy="576262"/>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6157" name="Text Box 13"/>
          <p:cNvSpPr txBox="1">
            <a:spLocks noChangeArrowheads="1"/>
          </p:cNvSpPr>
          <p:nvPr/>
        </p:nvSpPr>
        <p:spPr bwMode="auto">
          <a:xfrm>
            <a:off x="5867400" y="4292600"/>
            <a:ext cx="3025775" cy="64611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Practise writing simple whole phrases without help.</a:t>
            </a:r>
          </a:p>
        </p:txBody>
      </p:sp>
      <p:sp>
        <p:nvSpPr>
          <p:cNvPr id="6158" name="Line 14"/>
          <p:cNvSpPr>
            <a:spLocks noChangeShapeType="1"/>
          </p:cNvSpPr>
          <p:nvPr/>
        </p:nvSpPr>
        <p:spPr bwMode="auto">
          <a:xfrm>
            <a:off x="5149850" y="4868863"/>
            <a:ext cx="646113" cy="43180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6159" name="Text Box 15"/>
          <p:cNvSpPr txBox="1">
            <a:spLocks noChangeArrowheads="1"/>
          </p:cNvSpPr>
          <p:nvPr/>
        </p:nvSpPr>
        <p:spPr bwMode="auto">
          <a:xfrm>
            <a:off x="5867400" y="5084763"/>
            <a:ext cx="3025775" cy="120015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Comparing typical breakfasts in different countries, saying ‘I eat’ and ‘I drink’ to make full sentences.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Horizontal)">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dissolve">
                                      <p:cBhvr>
                                        <p:cTn id="12" dur="500"/>
                                        <p:tgtEl>
                                          <p:spTgt spid="61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barn(inHorizontal)">
                                      <p:cBhvr>
                                        <p:cTn id="17" dur="500"/>
                                        <p:tgtEl>
                                          <p:spTgt spid="61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51"/>
                                        </p:tgtEl>
                                        <p:attrNameLst>
                                          <p:attrName>style.visibility</p:attrName>
                                        </p:attrNameLst>
                                      </p:cBhvr>
                                      <p:to>
                                        <p:strVal val="visible"/>
                                      </p:to>
                                    </p:set>
                                    <p:animEffect transition="in" filter="dissolve">
                                      <p:cBhvr>
                                        <p:cTn id="22" dur="500"/>
                                        <p:tgtEl>
                                          <p:spTgt spid="61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6152"/>
                                        </p:tgtEl>
                                        <p:attrNameLst>
                                          <p:attrName>style.visibility</p:attrName>
                                        </p:attrNameLst>
                                      </p:cBhvr>
                                      <p:to>
                                        <p:strVal val="visible"/>
                                      </p:to>
                                    </p:set>
                                    <p:animEffect transition="in" filter="barn(inHorizontal)">
                                      <p:cBhvr>
                                        <p:cTn id="27" dur="500"/>
                                        <p:tgtEl>
                                          <p:spTgt spid="61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53"/>
                                        </p:tgtEl>
                                        <p:attrNameLst>
                                          <p:attrName>style.visibility</p:attrName>
                                        </p:attrNameLst>
                                      </p:cBhvr>
                                      <p:to>
                                        <p:strVal val="visible"/>
                                      </p:to>
                                    </p:set>
                                    <p:animEffect transition="in" filter="dissolve">
                                      <p:cBhvr>
                                        <p:cTn id="32" dur="500"/>
                                        <p:tgtEl>
                                          <p:spTgt spid="61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nodeType="clickEffect">
                                  <p:stCondLst>
                                    <p:cond delay="0"/>
                                  </p:stCondLst>
                                  <p:childTnLst>
                                    <p:set>
                                      <p:cBhvr>
                                        <p:cTn id="36" dur="1" fill="hold">
                                          <p:stCondLst>
                                            <p:cond delay="0"/>
                                          </p:stCondLst>
                                        </p:cTn>
                                        <p:tgtEl>
                                          <p:spTgt spid="6154"/>
                                        </p:tgtEl>
                                        <p:attrNameLst>
                                          <p:attrName>style.visibility</p:attrName>
                                        </p:attrNameLst>
                                      </p:cBhvr>
                                      <p:to>
                                        <p:strVal val="visible"/>
                                      </p:to>
                                    </p:set>
                                    <p:animEffect transition="in" filter="barn(inHorizontal)">
                                      <p:cBhvr>
                                        <p:cTn id="37" dur="500"/>
                                        <p:tgtEl>
                                          <p:spTgt spid="61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155"/>
                                        </p:tgtEl>
                                        <p:attrNameLst>
                                          <p:attrName>style.visibility</p:attrName>
                                        </p:attrNameLst>
                                      </p:cBhvr>
                                      <p:to>
                                        <p:strVal val="visible"/>
                                      </p:to>
                                    </p:set>
                                    <p:animEffect transition="in" filter="dissolve">
                                      <p:cBhvr>
                                        <p:cTn id="42" dur="500"/>
                                        <p:tgtEl>
                                          <p:spTgt spid="61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nodeType="clickEffect">
                                  <p:stCondLst>
                                    <p:cond delay="0"/>
                                  </p:stCondLst>
                                  <p:childTnLst>
                                    <p:set>
                                      <p:cBhvr>
                                        <p:cTn id="46" dur="1" fill="hold">
                                          <p:stCondLst>
                                            <p:cond delay="0"/>
                                          </p:stCondLst>
                                        </p:cTn>
                                        <p:tgtEl>
                                          <p:spTgt spid="6156"/>
                                        </p:tgtEl>
                                        <p:attrNameLst>
                                          <p:attrName>style.visibility</p:attrName>
                                        </p:attrNameLst>
                                      </p:cBhvr>
                                      <p:to>
                                        <p:strVal val="visible"/>
                                      </p:to>
                                    </p:set>
                                    <p:animEffect transition="in" filter="barn(inHorizontal)">
                                      <p:cBhvr>
                                        <p:cTn id="47" dur="500"/>
                                        <p:tgtEl>
                                          <p:spTgt spid="61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157"/>
                                        </p:tgtEl>
                                        <p:attrNameLst>
                                          <p:attrName>style.visibility</p:attrName>
                                        </p:attrNameLst>
                                      </p:cBhvr>
                                      <p:to>
                                        <p:strVal val="visible"/>
                                      </p:to>
                                    </p:set>
                                    <p:animEffect transition="in" filter="dissolve">
                                      <p:cBhvr>
                                        <p:cTn id="52" dur="500"/>
                                        <p:tgtEl>
                                          <p:spTgt spid="615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6" fill="hold" nodeType="clickEffect">
                                  <p:stCondLst>
                                    <p:cond delay="0"/>
                                  </p:stCondLst>
                                  <p:childTnLst>
                                    <p:set>
                                      <p:cBhvr>
                                        <p:cTn id="56" dur="1" fill="hold">
                                          <p:stCondLst>
                                            <p:cond delay="0"/>
                                          </p:stCondLst>
                                        </p:cTn>
                                        <p:tgtEl>
                                          <p:spTgt spid="6158"/>
                                        </p:tgtEl>
                                        <p:attrNameLst>
                                          <p:attrName>style.visibility</p:attrName>
                                        </p:attrNameLst>
                                      </p:cBhvr>
                                      <p:to>
                                        <p:strVal val="visible"/>
                                      </p:to>
                                    </p:set>
                                    <p:animEffect transition="in" filter="barn(inHorizontal)">
                                      <p:cBhvr>
                                        <p:cTn id="57" dur="500"/>
                                        <p:tgtEl>
                                          <p:spTgt spid="615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159"/>
                                        </p:tgtEl>
                                        <p:attrNameLst>
                                          <p:attrName>style.visibility</p:attrName>
                                        </p:attrNameLst>
                                      </p:cBhvr>
                                      <p:to>
                                        <p:strVal val="visible"/>
                                      </p:to>
                                    </p:set>
                                    <p:animEffect transition="in" filter="dissolve">
                                      <p:cBhvr>
                                        <p:cTn id="62" dur="5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1" grpId="0" animBg="1"/>
      <p:bldP spid="6153" grpId="0" animBg="1"/>
      <p:bldP spid="6155" grpId="0" animBg="1"/>
      <p:bldP spid="6157" grpId="0" animBg="1"/>
      <p:bldP spid="61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year 5 expect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5032375"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Line 4"/>
          <p:cNvSpPr>
            <a:spLocks noChangeShapeType="1"/>
          </p:cNvSpPr>
          <p:nvPr/>
        </p:nvSpPr>
        <p:spPr bwMode="auto">
          <a:xfrm flipV="1">
            <a:off x="5148263" y="692150"/>
            <a:ext cx="647700" cy="21590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8197" name="Text Box 5"/>
          <p:cNvSpPr txBox="1">
            <a:spLocks noChangeArrowheads="1"/>
          </p:cNvSpPr>
          <p:nvPr/>
        </p:nvSpPr>
        <p:spPr bwMode="auto">
          <a:xfrm>
            <a:off x="5867400" y="115888"/>
            <a:ext cx="3025775" cy="92392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Listen to a short text noting key facts, e.g. times, opinions, nouns.</a:t>
            </a:r>
          </a:p>
        </p:txBody>
      </p:sp>
      <p:sp>
        <p:nvSpPr>
          <p:cNvPr id="8198" name="Line 6"/>
          <p:cNvSpPr>
            <a:spLocks noChangeShapeType="1"/>
          </p:cNvSpPr>
          <p:nvPr/>
        </p:nvSpPr>
        <p:spPr bwMode="auto">
          <a:xfrm flipV="1">
            <a:off x="5148263" y="1484313"/>
            <a:ext cx="576262" cy="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8199" name="Text Box 7"/>
          <p:cNvSpPr txBox="1">
            <a:spLocks noChangeArrowheads="1"/>
          </p:cNvSpPr>
          <p:nvPr/>
        </p:nvSpPr>
        <p:spPr bwMode="auto">
          <a:xfrm>
            <a:off x="5867400" y="1196975"/>
            <a:ext cx="3025775" cy="92392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They sing along, repeat new words confidently and guess meanings</a:t>
            </a:r>
          </a:p>
        </p:txBody>
      </p:sp>
      <p:sp>
        <p:nvSpPr>
          <p:cNvPr id="8200" name="Line 8"/>
          <p:cNvSpPr>
            <a:spLocks noChangeShapeType="1"/>
          </p:cNvSpPr>
          <p:nvPr/>
        </p:nvSpPr>
        <p:spPr bwMode="auto">
          <a:xfrm>
            <a:off x="5076825" y="1989138"/>
            <a:ext cx="719138" cy="719137"/>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8201" name="Text Box 9"/>
          <p:cNvSpPr txBox="1">
            <a:spLocks noChangeArrowheads="1"/>
          </p:cNvSpPr>
          <p:nvPr/>
        </p:nvSpPr>
        <p:spPr bwMode="auto">
          <a:xfrm>
            <a:off x="5867400" y="2276475"/>
            <a:ext cx="3025775" cy="120015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Simple role plays about likes &amp; dislikes, their routines, hobbies, themselves &amp; families.</a:t>
            </a:r>
          </a:p>
        </p:txBody>
      </p:sp>
      <p:sp>
        <p:nvSpPr>
          <p:cNvPr id="8202" name="Line 10"/>
          <p:cNvSpPr>
            <a:spLocks noChangeShapeType="1"/>
          </p:cNvSpPr>
          <p:nvPr/>
        </p:nvSpPr>
        <p:spPr bwMode="auto">
          <a:xfrm>
            <a:off x="5148263" y="3213100"/>
            <a:ext cx="576262" cy="503238"/>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8203" name="Text Box 11"/>
          <p:cNvSpPr txBox="1">
            <a:spLocks noChangeArrowheads="1"/>
          </p:cNvSpPr>
          <p:nvPr/>
        </p:nvSpPr>
        <p:spPr bwMode="auto">
          <a:xfrm>
            <a:off x="5867400" y="3568700"/>
            <a:ext cx="3025775" cy="64611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Identify key building blocks in a sentence.</a:t>
            </a:r>
          </a:p>
        </p:txBody>
      </p:sp>
      <p:sp>
        <p:nvSpPr>
          <p:cNvPr id="8204" name="Line 12"/>
          <p:cNvSpPr>
            <a:spLocks noChangeShapeType="1"/>
          </p:cNvSpPr>
          <p:nvPr/>
        </p:nvSpPr>
        <p:spPr bwMode="auto">
          <a:xfrm>
            <a:off x="5148263" y="3716338"/>
            <a:ext cx="647700" cy="576262"/>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8205" name="Text Box 13"/>
          <p:cNvSpPr txBox="1">
            <a:spLocks noChangeArrowheads="1"/>
          </p:cNvSpPr>
          <p:nvPr/>
        </p:nvSpPr>
        <p:spPr bwMode="auto">
          <a:xfrm>
            <a:off x="5867400" y="4354513"/>
            <a:ext cx="3025775" cy="64611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Write a short email about themselves from a model.</a:t>
            </a:r>
          </a:p>
        </p:txBody>
      </p:sp>
      <p:sp>
        <p:nvSpPr>
          <p:cNvPr id="8206" name="Line 14"/>
          <p:cNvSpPr>
            <a:spLocks noChangeShapeType="1"/>
          </p:cNvSpPr>
          <p:nvPr/>
        </p:nvSpPr>
        <p:spPr bwMode="auto">
          <a:xfrm>
            <a:off x="5148263" y="5300663"/>
            <a:ext cx="647700" cy="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8207" name="Text Box 15"/>
          <p:cNvSpPr txBox="1">
            <a:spLocks noChangeArrowheads="1"/>
          </p:cNvSpPr>
          <p:nvPr/>
        </p:nvSpPr>
        <p:spPr bwMode="auto">
          <a:xfrm>
            <a:off x="5867400" y="5165725"/>
            <a:ext cx="3025775" cy="14779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Project looking at different foods we take for granted here that come from other countries – song ‘English, half English’ Billy Bragg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Horizontal)">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dissolve">
                                      <p:cBhvr>
                                        <p:cTn id="12" dur="500"/>
                                        <p:tgtEl>
                                          <p:spTgt spid="8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barn(inHorizontal)">
                                      <p:cBhvr>
                                        <p:cTn id="17" dur="500"/>
                                        <p:tgtEl>
                                          <p:spTgt spid="81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9"/>
                                        </p:tgtEl>
                                        <p:attrNameLst>
                                          <p:attrName>style.visibility</p:attrName>
                                        </p:attrNameLst>
                                      </p:cBhvr>
                                      <p:to>
                                        <p:strVal val="visible"/>
                                      </p:to>
                                    </p:set>
                                    <p:animEffect transition="in" filter="dissolve">
                                      <p:cBhvr>
                                        <p:cTn id="22" dur="500"/>
                                        <p:tgtEl>
                                          <p:spTgt spid="81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8200"/>
                                        </p:tgtEl>
                                        <p:attrNameLst>
                                          <p:attrName>style.visibility</p:attrName>
                                        </p:attrNameLst>
                                      </p:cBhvr>
                                      <p:to>
                                        <p:strVal val="visible"/>
                                      </p:to>
                                    </p:set>
                                    <p:animEffect transition="in" filter="barn(inHorizontal)">
                                      <p:cBhvr>
                                        <p:cTn id="27" dur="500"/>
                                        <p:tgtEl>
                                          <p:spTgt spid="82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01"/>
                                        </p:tgtEl>
                                        <p:attrNameLst>
                                          <p:attrName>style.visibility</p:attrName>
                                        </p:attrNameLst>
                                      </p:cBhvr>
                                      <p:to>
                                        <p:strVal val="visible"/>
                                      </p:to>
                                    </p:set>
                                    <p:animEffect transition="in" filter="dissolve">
                                      <p:cBhvr>
                                        <p:cTn id="32" dur="500"/>
                                        <p:tgtEl>
                                          <p:spTgt spid="82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nodeType="clickEffect">
                                  <p:stCondLst>
                                    <p:cond delay="0"/>
                                  </p:stCondLst>
                                  <p:childTnLst>
                                    <p:set>
                                      <p:cBhvr>
                                        <p:cTn id="36" dur="1" fill="hold">
                                          <p:stCondLst>
                                            <p:cond delay="0"/>
                                          </p:stCondLst>
                                        </p:cTn>
                                        <p:tgtEl>
                                          <p:spTgt spid="8202"/>
                                        </p:tgtEl>
                                        <p:attrNameLst>
                                          <p:attrName>style.visibility</p:attrName>
                                        </p:attrNameLst>
                                      </p:cBhvr>
                                      <p:to>
                                        <p:strVal val="visible"/>
                                      </p:to>
                                    </p:set>
                                    <p:animEffect transition="in" filter="barn(inHorizontal)">
                                      <p:cBhvr>
                                        <p:cTn id="37" dur="500"/>
                                        <p:tgtEl>
                                          <p:spTgt spid="82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203"/>
                                        </p:tgtEl>
                                        <p:attrNameLst>
                                          <p:attrName>style.visibility</p:attrName>
                                        </p:attrNameLst>
                                      </p:cBhvr>
                                      <p:to>
                                        <p:strVal val="visible"/>
                                      </p:to>
                                    </p:set>
                                    <p:animEffect transition="in" filter="dissolve">
                                      <p:cBhvr>
                                        <p:cTn id="42" dur="500"/>
                                        <p:tgtEl>
                                          <p:spTgt spid="820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nodeType="clickEffect">
                                  <p:stCondLst>
                                    <p:cond delay="0"/>
                                  </p:stCondLst>
                                  <p:childTnLst>
                                    <p:set>
                                      <p:cBhvr>
                                        <p:cTn id="46" dur="1" fill="hold">
                                          <p:stCondLst>
                                            <p:cond delay="0"/>
                                          </p:stCondLst>
                                        </p:cTn>
                                        <p:tgtEl>
                                          <p:spTgt spid="8204"/>
                                        </p:tgtEl>
                                        <p:attrNameLst>
                                          <p:attrName>style.visibility</p:attrName>
                                        </p:attrNameLst>
                                      </p:cBhvr>
                                      <p:to>
                                        <p:strVal val="visible"/>
                                      </p:to>
                                    </p:set>
                                    <p:animEffect transition="in" filter="barn(inHorizontal)">
                                      <p:cBhvr>
                                        <p:cTn id="47" dur="500"/>
                                        <p:tgtEl>
                                          <p:spTgt spid="820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205"/>
                                        </p:tgtEl>
                                        <p:attrNameLst>
                                          <p:attrName>style.visibility</p:attrName>
                                        </p:attrNameLst>
                                      </p:cBhvr>
                                      <p:to>
                                        <p:strVal val="visible"/>
                                      </p:to>
                                    </p:set>
                                    <p:animEffect transition="in" filter="dissolve">
                                      <p:cBhvr>
                                        <p:cTn id="52" dur="500"/>
                                        <p:tgtEl>
                                          <p:spTgt spid="820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6" fill="hold" nodeType="clickEffect">
                                  <p:stCondLst>
                                    <p:cond delay="0"/>
                                  </p:stCondLst>
                                  <p:childTnLst>
                                    <p:set>
                                      <p:cBhvr>
                                        <p:cTn id="56" dur="1" fill="hold">
                                          <p:stCondLst>
                                            <p:cond delay="0"/>
                                          </p:stCondLst>
                                        </p:cTn>
                                        <p:tgtEl>
                                          <p:spTgt spid="8206"/>
                                        </p:tgtEl>
                                        <p:attrNameLst>
                                          <p:attrName>style.visibility</p:attrName>
                                        </p:attrNameLst>
                                      </p:cBhvr>
                                      <p:to>
                                        <p:strVal val="visible"/>
                                      </p:to>
                                    </p:set>
                                    <p:animEffect transition="in" filter="barn(inHorizontal)">
                                      <p:cBhvr>
                                        <p:cTn id="57" dur="500"/>
                                        <p:tgtEl>
                                          <p:spTgt spid="820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207"/>
                                        </p:tgtEl>
                                        <p:attrNameLst>
                                          <p:attrName>style.visibility</p:attrName>
                                        </p:attrNameLst>
                                      </p:cBhvr>
                                      <p:to>
                                        <p:strVal val="visible"/>
                                      </p:to>
                                    </p:set>
                                    <p:animEffect transition="in" filter="dissolve">
                                      <p:cBhvr>
                                        <p:cTn id="62"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9" grpId="0" animBg="1"/>
      <p:bldP spid="8201" grpId="0" animBg="1"/>
      <p:bldP spid="8203" grpId="0" animBg="1"/>
      <p:bldP spid="8205" grpId="0" animBg="1"/>
      <p:bldP spid="820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year 6 expectation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477202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5867400" y="115888"/>
            <a:ext cx="3025775" cy="92392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Say a few sentences about themselves to the class from memory.</a:t>
            </a:r>
          </a:p>
        </p:txBody>
      </p:sp>
      <p:sp>
        <p:nvSpPr>
          <p:cNvPr id="10245" name="Text Box 5"/>
          <p:cNvSpPr txBox="1">
            <a:spLocks noChangeArrowheads="1"/>
          </p:cNvSpPr>
          <p:nvPr/>
        </p:nvSpPr>
        <p:spPr bwMode="auto">
          <a:xfrm>
            <a:off x="5867400" y="1196975"/>
            <a:ext cx="3025775" cy="92392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Simple role plays (e.g.café, directions, xmas play) without prompts.</a:t>
            </a:r>
          </a:p>
        </p:txBody>
      </p:sp>
      <p:sp>
        <p:nvSpPr>
          <p:cNvPr id="10246" name="Text Box 6"/>
          <p:cNvSpPr txBox="1">
            <a:spLocks noChangeArrowheads="1"/>
          </p:cNvSpPr>
          <p:nvPr/>
        </p:nvSpPr>
        <p:spPr bwMode="auto">
          <a:xfrm>
            <a:off x="5867400" y="2276475"/>
            <a:ext cx="3025775" cy="92392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Read a simple story or poem in assembly or class to younger pupils.</a:t>
            </a:r>
          </a:p>
        </p:txBody>
      </p:sp>
      <p:sp>
        <p:nvSpPr>
          <p:cNvPr id="10247" name="Text Box 7"/>
          <p:cNvSpPr txBox="1">
            <a:spLocks noChangeArrowheads="1"/>
          </p:cNvSpPr>
          <p:nvPr/>
        </p:nvSpPr>
        <p:spPr bwMode="auto">
          <a:xfrm>
            <a:off x="5867400" y="3284538"/>
            <a:ext cx="3025775" cy="64611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Write about selves from memory.</a:t>
            </a:r>
          </a:p>
        </p:txBody>
      </p:sp>
      <p:sp>
        <p:nvSpPr>
          <p:cNvPr id="10248" name="Text Box 8"/>
          <p:cNvSpPr txBox="1">
            <a:spLocks noChangeArrowheads="1"/>
          </p:cNvSpPr>
          <p:nvPr/>
        </p:nvSpPr>
        <p:spPr bwMode="auto">
          <a:xfrm>
            <a:off x="5867400" y="4076700"/>
            <a:ext cx="3025775" cy="64611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ct val="50000"/>
              </a:spcBef>
              <a:spcAft>
                <a:spcPts val="0"/>
              </a:spcAft>
              <a:defRPr/>
            </a:pPr>
            <a:r>
              <a:rPr lang="en-GB" b="1"/>
              <a:t>Write a short email about themselves from a model.</a:t>
            </a:r>
          </a:p>
        </p:txBody>
      </p:sp>
      <p:sp>
        <p:nvSpPr>
          <p:cNvPr id="10249" name="Text Box 9"/>
          <p:cNvSpPr txBox="1">
            <a:spLocks noChangeArrowheads="1"/>
          </p:cNvSpPr>
          <p:nvPr/>
        </p:nvSpPr>
        <p:spPr bwMode="auto">
          <a:xfrm>
            <a:off x="5867400" y="4797425"/>
            <a:ext cx="3025775" cy="17541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rgbClr val="FFFFFF"/>
                </a:solidFill>
                <a:latin typeface="Calibri" pitchFamily="34" charset="0"/>
              </a:rPr>
              <a:t>Project looking at a typical celebration or religious festival in another country </a:t>
            </a:r>
            <a:r>
              <a:rPr lang="en-GB" b="1">
                <a:solidFill>
                  <a:srgbClr val="FFFFFF"/>
                </a:solidFill>
                <a:latin typeface="Calibri" pitchFamily="34" charset="0"/>
                <a:sym typeface="Wingdings" pitchFamily="2" charset="2"/>
              </a:rPr>
              <a:t> display or class assembly, mixture of TL and English to present.</a:t>
            </a:r>
            <a:endParaRPr lang="en-GB" b="1">
              <a:solidFill>
                <a:srgbClr val="FFFFFF"/>
              </a:solidFill>
              <a:latin typeface="Calibri" pitchFamily="34" charset="0"/>
            </a:endParaRPr>
          </a:p>
        </p:txBody>
      </p:sp>
      <p:sp>
        <p:nvSpPr>
          <p:cNvPr id="10250" name="Line 10"/>
          <p:cNvSpPr>
            <a:spLocks noChangeShapeType="1"/>
          </p:cNvSpPr>
          <p:nvPr/>
        </p:nvSpPr>
        <p:spPr bwMode="auto">
          <a:xfrm flipV="1">
            <a:off x="4716463" y="692150"/>
            <a:ext cx="1079500" cy="576263"/>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10251" name="Line 11"/>
          <p:cNvSpPr>
            <a:spLocks noChangeShapeType="1"/>
          </p:cNvSpPr>
          <p:nvPr/>
        </p:nvSpPr>
        <p:spPr bwMode="auto">
          <a:xfrm flipV="1">
            <a:off x="4787900" y="1484313"/>
            <a:ext cx="936625" cy="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10252" name="Line 12"/>
          <p:cNvSpPr>
            <a:spLocks noChangeShapeType="1"/>
          </p:cNvSpPr>
          <p:nvPr/>
        </p:nvSpPr>
        <p:spPr bwMode="auto">
          <a:xfrm flipV="1">
            <a:off x="4716463" y="2708275"/>
            <a:ext cx="1079500" cy="288925"/>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10253" name="Line 13"/>
          <p:cNvSpPr>
            <a:spLocks noChangeShapeType="1"/>
          </p:cNvSpPr>
          <p:nvPr/>
        </p:nvSpPr>
        <p:spPr bwMode="auto">
          <a:xfrm>
            <a:off x="4716463" y="3644900"/>
            <a:ext cx="1008062" cy="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10254" name="Line 14"/>
          <p:cNvSpPr>
            <a:spLocks noChangeShapeType="1"/>
          </p:cNvSpPr>
          <p:nvPr/>
        </p:nvSpPr>
        <p:spPr bwMode="auto">
          <a:xfrm>
            <a:off x="4716463" y="3933825"/>
            <a:ext cx="1008062" cy="574675"/>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
        <p:nvSpPr>
          <p:cNvPr id="10255" name="Line 15"/>
          <p:cNvSpPr>
            <a:spLocks noChangeShapeType="1"/>
          </p:cNvSpPr>
          <p:nvPr/>
        </p:nvSpPr>
        <p:spPr bwMode="auto">
          <a:xfrm>
            <a:off x="4716463" y="4868863"/>
            <a:ext cx="1079500" cy="43180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fontAlgn="auto">
              <a:spcBef>
                <a:spcPts val="0"/>
              </a:spcBef>
              <a:spcAft>
                <a:spcPts val="0"/>
              </a:spcAft>
              <a:defRPr/>
            </a:pPr>
            <a:endParaRPr lang="en-US" b="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barn(inHorizontal)">
                                      <p:cBhvr>
                                        <p:cTn id="7" dur="500"/>
                                        <p:tgtEl>
                                          <p:spTgt spid="10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dissolve">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0251"/>
                                        </p:tgtEl>
                                        <p:attrNameLst>
                                          <p:attrName>style.visibility</p:attrName>
                                        </p:attrNameLst>
                                      </p:cBhvr>
                                      <p:to>
                                        <p:strVal val="visible"/>
                                      </p:to>
                                    </p:set>
                                    <p:animEffect transition="in" filter="barn(inHorizontal)">
                                      <p:cBhvr>
                                        <p:cTn id="17" dur="500"/>
                                        <p:tgtEl>
                                          <p:spTgt spid="102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dissolve">
                                      <p:cBhvr>
                                        <p:cTn id="22" dur="500"/>
                                        <p:tgtEl>
                                          <p:spTgt spid="102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10252"/>
                                        </p:tgtEl>
                                        <p:attrNameLst>
                                          <p:attrName>style.visibility</p:attrName>
                                        </p:attrNameLst>
                                      </p:cBhvr>
                                      <p:to>
                                        <p:strVal val="visible"/>
                                      </p:to>
                                    </p:set>
                                    <p:animEffect transition="in" filter="barn(inHorizontal)">
                                      <p:cBhvr>
                                        <p:cTn id="27" dur="500"/>
                                        <p:tgtEl>
                                          <p:spTgt spid="102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46"/>
                                        </p:tgtEl>
                                        <p:attrNameLst>
                                          <p:attrName>style.visibility</p:attrName>
                                        </p:attrNameLst>
                                      </p:cBhvr>
                                      <p:to>
                                        <p:strVal val="visible"/>
                                      </p:to>
                                    </p:set>
                                    <p:animEffect transition="in" filter="dissolve">
                                      <p:cBhvr>
                                        <p:cTn id="32" dur="500"/>
                                        <p:tgtEl>
                                          <p:spTgt spid="102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nodeType="clickEffect">
                                  <p:stCondLst>
                                    <p:cond delay="0"/>
                                  </p:stCondLst>
                                  <p:childTnLst>
                                    <p:set>
                                      <p:cBhvr>
                                        <p:cTn id="36" dur="1" fill="hold">
                                          <p:stCondLst>
                                            <p:cond delay="0"/>
                                          </p:stCondLst>
                                        </p:cTn>
                                        <p:tgtEl>
                                          <p:spTgt spid="10253"/>
                                        </p:tgtEl>
                                        <p:attrNameLst>
                                          <p:attrName>style.visibility</p:attrName>
                                        </p:attrNameLst>
                                      </p:cBhvr>
                                      <p:to>
                                        <p:strVal val="visible"/>
                                      </p:to>
                                    </p:set>
                                    <p:animEffect transition="in" filter="barn(inHorizontal)">
                                      <p:cBhvr>
                                        <p:cTn id="37" dur="500"/>
                                        <p:tgtEl>
                                          <p:spTgt spid="102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247"/>
                                        </p:tgtEl>
                                        <p:attrNameLst>
                                          <p:attrName>style.visibility</p:attrName>
                                        </p:attrNameLst>
                                      </p:cBhvr>
                                      <p:to>
                                        <p:strVal val="visible"/>
                                      </p:to>
                                    </p:set>
                                    <p:animEffect transition="in" filter="dissolve">
                                      <p:cBhvr>
                                        <p:cTn id="42" dur="500"/>
                                        <p:tgtEl>
                                          <p:spTgt spid="1024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nodeType="clickEffect">
                                  <p:stCondLst>
                                    <p:cond delay="0"/>
                                  </p:stCondLst>
                                  <p:childTnLst>
                                    <p:set>
                                      <p:cBhvr>
                                        <p:cTn id="46" dur="1" fill="hold">
                                          <p:stCondLst>
                                            <p:cond delay="0"/>
                                          </p:stCondLst>
                                        </p:cTn>
                                        <p:tgtEl>
                                          <p:spTgt spid="10254"/>
                                        </p:tgtEl>
                                        <p:attrNameLst>
                                          <p:attrName>style.visibility</p:attrName>
                                        </p:attrNameLst>
                                      </p:cBhvr>
                                      <p:to>
                                        <p:strVal val="visible"/>
                                      </p:to>
                                    </p:set>
                                    <p:animEffect transition="in" filter="barn(inHorizontal)">
                                      <p:cBhvr>
                                        <p:cTn id="47" dur="500"/>
                                        <p:tgtEl>
                                          <p:spTgt spid="1025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248"/>
                                        </p:tgtEl>
                                        <p:attrNameLst>
                                          <p:attrName>style.visibility</p:attrName>
                                        </p:attrNameLst>
                                      </p:cBhvr>
                                      <p:to>
                                        <p:strVal val="visible"/>
                                      </p:to>
                                    </p:set>
                                    <p:animEffect transition="in" filter="dissolve">
                                      <p:cBhvr>
                                        <p:cTn id="52" dur="500"/>
                                        <p:tgtEl>
                                          <p:spTgt spid="102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6" fill="hold" nodeType="clickEffect">
                                  <p:stCondLst>
                                    <p:cond delay="0"/>
                                  </p:stCondLst>
                                  <p:childTnLst>
                                    <p:set>
                                      <p:cBhvr>
                                        <p:cTn id="56" dur="1" fill="hold">
                                          <p:stCondLst>
                                            <p:cond delay="0"/>
                                          </p:stCondLst>
                                        </p:cTn>
                                        <p:tgtEl>
                                          <p:spTgt spid="10255"/>
                                        </p:tgtEl>
                                        <p:attrNameLst>
                                          <p:attrName>style.visibility</p:attrName>
                                        </p:attrNameLst>
                                      </p:cBhvr>
                                      <p:to>
                                        <p:strVal val="visible"/>
                                      </p:to>
                                    </p:set>
                                    <p:animEffect transition="in" filter="barn(inHorizontal)">
                                      <p:cBhvr>
                                        <p:cTn id="57" dur="500"/>
                                        <p:tgtEl>
                                          <p:spTgt spid="1025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0249"/>
                                        </p:tgtEl>
                                        <p:attrNameLst>
                                          <p:attrName>style.visibility</p:attrName>
                                        </p:attrNameLst>
                                      </p:cBhvr>
                                      <p:to>
                                        <p:strVal val="visible"/>
                                      </p:to>
                                    </p:set>
                                    <p:animEffect transition="in" filter="dissolve">
                                      <p:cBhvr>
                                        <p:cTn id="62"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P spid="10248" grpId="0" animBg="1"/>
      <p:bldP spid="102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ChangeArrowheads="1"/>
          </p:cNvSpPr>
          <p:nvPr/>
        </p:nvSpPr>
        <p:spPr bwMode="auto">
          <a:xfrm>
            <a:off x="500063" y="857250"/>
            <a:ext cx="8001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en-GB" sz="3200">
                <a:latin typeface="Calibri" pitchFamily="34" charset="0"/>
              </a:rPr>
              <a:t>    In broad terms -- after 4 years of language learning most Year 6 children will be able </a:t>
            </a:r>
            <a:r>
              <a:rPr lang="en-GB" sz="3200">
                <a:solidFill>
                  <a:srgbClr val="009900"/>
                </a:solidFill>
                <a:latin typeface="Calibri" pitchFamily="34" charset="0"/>
              </a:rPr>
              <a:t>to</a:t>
            </a:r>
            <a:r>
              <a:rPr lang="en-GB" sz="3200">
                <a:latin typeface="Calibri" pitchFamily="34" charset="0"/>
              </a:rPr>
              <a:t> </a:t>
            </a:r>
            <a:r>
              <a:rPr lang="en-GB" sz="3200">
                <a:solidFill>
                  <a:srgbClr val="009900"/>
                </a:solidFill>
                <a:latin typeface="Calibri" pitchFamily="34" charset="0"/>
              </a:rPr>
              <a:t>understand simple spoken and written language</a:t>
            </a:r>
            <a:r>
              <a:rPr lang="en-GB" sz="3200">
                <a:latin typeface="Calibri" pitchFamily="34" charset="0"/>
              </a:rPr>
              <a:t>, </a:t>
            </a:r>
            <a:r>
              <a:rPr lang="en-GB" sz="3200">
                <a:solidFill>
                  <a:srgbClr val="FF3300"/>
                </a:solidFill>
                <a:latin typeface="Calibri" pitchFamily="34" charset="0"/>
              </a:rPr>
              <a:t>to speak aloud and take part in short conversations </a:t>
            </a:r>
            <a:r>
              <a:rPr lang="en-GB" sz="3200">
                <a:latin typeface="Calibri" pitchFamily="34" charset="0"/>
              </a:rPr>
              <a:t>and</a:t>
            </a:r>
            <a:r>
              <a:rPr lang="en-GB" sz="3200">
                <a:solidFill>
                  <a:srgbClr val="FF3300"/>
                </a:solidFill>
                <a:latin typeface="Calibri" pitchFamily="34" charset="0"/>
              </a:rPr>
              <a:t> </a:t>
            </a:r>
            <a:r>
              <a:rPr lang="en-GB" sz="3200">
                <a:solidFill>
                  <a:schemeClr val="accent2"/>
                </a:solidFill>
                <a:latin typeface="Calibri" pitchFamily="34" charset="0"/>
              </a:rPr>
              <a:t>to write simple sentences</a:t>
            </a:r>
            <a:r>
              <a:rPr lang="en-GB" sz="3200">
                <a:latin typeface="Calibri" pitchFamily="34" charset="0"/>
              </a:rPr>
              <a:t>. They will also </a:t>
            </a:r>
            <a:r>
              <a:rPr lang="en-GB" sz="3200">
                <a:solidFill>
                  <a:srgbClr val="800080"/>
                </a:solidFill>
                <a:latin typeface="Calibri" pitchFamily="34" charset="0"/>
              </a:rPr>
              <a:t>understand about different cultures</a:t>
            </a:r>
            <a:r>
              <a:rPr lang="en-GB" sz="3200">
                <a:latin typeface="Calibri" pitchFamily="34" charset="0"/>
              </a:rPr>
              <a:t> and have an idea about </a:t>
            </a:r>
            <a:r>
              <a:rPr lang="en-GB" sz="3200">
                <a:solidFill>
                  <a:srgbClr val="CC6600"/>
                </a:solidFill>
                <a:latin typeface="Calibri" pitchFamily="34" charset="0"/>
              </a:rPr>
              <a:t>how languages work and how to learn them</a:t>
            </a:r>
            <a:r>
              <a:rPr lang="en-GB" sz="3200">
                <a:latin typeface="Calibri" pitchFamily="34" charset="0"/>
              </a:rPr>
              <a:t>. In short they will be becoming confident users and learners of a new language.</a:t>
            </a:r>
          </a:p>
        </p:txBody>
      </p:sp>
      <p:sp>
        <p:nvSpPr>
          <p:cNvPr id="30723"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30724" name="Picture 3"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t="17427" r="36516" b="6198"/>
          <a:stretch>
            <a:fillRect/>
          </a:stretch>
        </p:blipFill>
        <p:spPr bwMode="auto">
          <a:xfrm>
            <a:off x="1401763" y="260350"/>
            <a:ext cx="6624637" cy="5976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1"/>
          <p:cNvSpPr>
            <a:spLocks noChangeArrowheads="1"/>
          </p:cNvSpPr>
          <p:nvPr/>
        </p:nvSpPr>
        <p:spPr bwMode="auto">
          <a:xfrm>
            <a:off x="971550" y="6280150"/>
            <a:ext cx="7561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a:hlinkClick r:id="rId3"/>
              </a:rPr>
              <a:t>http://www.bbc.co.uk/news/education-15135560</a:t>
            </a:r>
            <a:r>
              <a:rPr lang="en-GB" sz="2400"/>
              <a:t> </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a:spLocks noChangeArrowheads="1"/>
          </p:cNvSpPr>
          <p:nvPr/>
        </p:nvSpPr>
        <p:spPr bwMode="auto">
          <a:xfrm>
            <a:off x="5940425" y="188913"/>
            <a:ext cx="2808288" cy="2232025"/>
          </a:xfrm>
          <a:custGeom>
            <a:avLst/>
            <a:gdLst>
              <a:gd name="T0" fmla="*/ 2714644 w 2714644"/>
              <a:gd name="T1" fmla="*/ 1071570 h 2143140"/>
              <a:gd name="T2" fmla="*/ 1357322 w 2714644"/>
              <a:gd name="T3" fmla="*/ 2143140 h 2143140"/>
              <a:gd name="T4" fmla="*/ 0 w 2714644"/>
              <a:gd name="T5" fmla="*/ 1071570 h 2143140"/>
              <a:gd name="T6" fmla="*/ 1357322 w 2714644"/>
              <a:gd name="T7" fmla="*/ 0 h 2143140"/>
              <a:gd name="T8" fmla="*/ 0 60000 65536"/>
              <a:gd name="T9" fmla="*/ 5898240 60000 65536"/>
              <a:gd name="T10" fmla="*/ 11796480 60000 65536"/>
              <a:gd name="T11" fmla="*/ 17694720 60000 65536"/>
              <a:gd name="T12" fmla="*/ 104619 w 2714644"/>
              <a:gd name="T13" fmla="*/ 104619 h 2143140"/>
              <a:gd name="T14" fmla="*/ 2536044 w 2714644"/>
              <a:gd name="T15" fmla="*/ 2143140 h 2143140"/>
            </a:gdLst>
            <a:ahLst/>
            <a:cxnLst>
              <a:cxn ang="T8">
                <a:pos x="T0" y="T1"/>
              </a:cxn>
              <a:cxn ang="T9">
                <a:pos x="T2" y="T3"/>
              </a:cxn>
              <a:cxn ang="T10">
                <a:pos x="T4" y="T5"/>
              </a:cxn>
              <a:cxn ang="T11">
                <a:pos x="T6" y="T7"/>
              </a:cxn>
            </a:cxnLst>
            <a:rect l="T12" t="T13" r="T14" b="T15"/>
            <a:pathLst>
              <a:path w="2714644" h="2143140">
                <a:moveTo>
                  <a:pt x="357197" y="0"/>
                </a:moveTo>
                <a:lnTo>
                  <a:pt x="2357447" y="0"/>
                </a:lnTo>
                <a:lnTo>
                  <a:pt x="2714644" y="357197"/>
                </a:lnTo>
                <a:lnTo>
                  <a:pt x="2714644" y="2143140"/>
                </a:lnTo>
                <a:lnTo>
                  <a:pt x="0" y="2143140"/>
                </a:lnTo>
                <a:lnTo>
                  <a:pt x="0" y="357197"/>
                </a:lnTo>
                <a:cubicBezTo>
                  <a:pt x="0" y="159922"/>
                  <a:pt x="159922" y="0"/>
                  <a:pt x="357197" y="0"/>
                </a:cubicBezTo>
                <a:cubicBezTo>
                  <a:pt x="357197" y="0"/>
                  <a:pt x="357197" y="0"/>
                  <a:pt x="357197" y="0"/>
                </a:cubicBezTo>
                <a:close/>
              </a:path>
            </a:pathLst>
          </a:custGeom>
          <a:ln>
            <a:headEnd/>
            <a:tailEnd/>
          </a:ln>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000" b="1">
                <a:solidFill>
                  <a:schemeClr val="bg1"/>
                </a:solidFill>
                <a:ea typeface="Calibri" pitchFamily="34" charset="0"/>
                <a:cs typeface="HelveticaNeue-Light"/>
              </a:rPr>
              <a:t>Recognise how sounds are represented in written form</a:t>
            </a:r>
            <a:br>
              <a:rPr lang="en-US" sz="2000" b="1">
                <a:solidFill>
                  <a:schemeClr val="bg1"/>
                </a:solidFill>
                <a:ea typeface="Calibri" pitchFamily="34" charset="0"/>
                <a:cs typeface="HelveticaNeue-Light"/>
              </a:rPr>
            </a:br>
            <a:r>
              <a:rPr lang="en-US" sz="2000" b="1">
                <a:solidFill>
                  <a:schemeClr val="bg1"/>
                </a:solidFill>
                <a:ea typeface="Calibri" pitchFamily="34" charset="0"/>
                <a:cs typeface="HelveticaNeue-Light"/>
              </a:rPr>
              <a:t>L3.1 – KAL - Y3</a:t>
            </a:r>
            <a:endParaRPr lang="en-US" sz="4000" b="1">
              <a:solidFill>
                <a:schemeClr val="bg1"/>
              </a:solidFill>
              <a:ea typeface="Calibri" pitchFamily="34" charset="0"/>
              <a:cs typeface="HelveticaNeue-Light"/>
            </a:endParaRPr>
          </a:p>
        </p:txBody>
      </p:sp>
      <p:sp>
        <p:nvSpPr>
          <p:cNvPr id="4" name="Snip and Round Single Corner Rectangle 3"/>
          <p:cNvSpPr>
            <a:spLocks noChangeArrowheads="1"/>
          </p:cNvSpPr>
          <p:nvPr/>
        </p:nvSpPr>
        <p:spPr bwMode="auto">
          <a:xfrm>
            <a:off x="6156325" y="3068638"/>
            <a:ext cx="2808288" cy="2232025"/>
          </a:xfrm>
          <a:custGeom>
            <a:avLst/>
            <a:gdLst>
              <a:gd name="T0" fmla="*/ 2643206 w 2643206"/>
              <a:gd name="T1" fmla="*/ 1000132 h 2000264"/>
              <a:gd name="T2" fmla="*/ 1321603 w 2643206"/>
              <a:gd name="T3" fmla="*/ 2000264 h 2000264"/>
              <a:gd name="T4" fmla="*/ 0 w 2643206"/>
              <a:gd name="T5" fmla="*/ 1000132 h 2000264"/>
              <a:gd name="T6" fmla="*/ 1321603 w 2643206"/>
              <a:gd name="T7" fmla="*/ 0 h 2000264"/>
              <a:gd name="T8" fmla="*/ 0 60000 65536"/>
              <a:gd name="T9" fmla="*/ 5898240 60000 65536"/>
              <a:gd name="T10" fmla="*/ 11796480 60000 65536"/>
              <a:gd name="T11" fmla="*/ 17694720 60000 65536"/>
              <a:gd name="T12" fmla="*/ 97645 w 2643206"/>
              <a:gd name="T13" fmla="*/ 97645 h 2000264"/>
              <a:gd name="T14" fmla="*/ 2476513 w 2643206"/>
              <a:gd name="T15" fmla="*/ 2000264 h 2000264"/>
            </a:gdLst>
            <a:ahLst/>
            <a:cxnLst>
              <a:cxn ang="T8">
                <a:pos x="T0" y="T1"/>
              </a:cxn>
              <a:cxn ang="T9">
                <a:pos x="T2" y="T3"/>
              </a:cxn>
              <a:cxn ang="T10">
                <a:pos x="T4" y="T5"/>
              </a:cxn>
              <a:cxn ang="T11">
                <a:pos x="T6" y="T7"/>
              </a:cxn>
            </a:cxnLst>
            <a:rect l="T12" t="T13" r="T14" b="T15"/>
            <a:pathLst>
              <a:path w="2643206" h="2000264">
                <a:moveTo>
                  <a:pt x="333384" y="0"/>
                </a:moveTo>
                <a:lnTo>
                  <a:pt x="2309822" y="0"/>
                </a:lnTo>
                <a:lnTo>
                  <a:pt x="2643206" y="333384"/>
                </a:lnTo>
                <a:lnTo>
                  <a:pt x="2643206" y="2000264"/>
                </a:lnTo>
                <a:lnTo>
                  <a:pt x="0" y="2000264"/>
                </a:lnTo>
                <a:lnTo>
                  <a:pt x="0" y="333384"/>
                </a:lnTo>
                <a:cubicBezTo>
                  <a:pt x="0" y="149261"/>
                  <a:pt x="149261" y="0"/>
                  <a:pt x="333384" y="0"/>
                </a:cubicBezTo>
                <a:cubicBezTo>
                  <a:pt x="333384" y="0"/>
                  <a:pt x="333384" y="0"/>
                  <a:pt x="333384" y="0"/>
                </a:cubicBezTo>
                <a:close/>
              </a:path>
            </a:pathLst>
          </a:cu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Use phonic knowledge to support accurate pronunciation</a:t>
            </a:r>
            <a:br>
              <a:rPr lang="en-US" sz="2000" b="1" dirty="0">
                <a:latin typeface="Arial" pitchFamily="34" charset="0"/>
                <a:cs typeface="Arial" pitchFamily="34" charset="0"/>
              </a:rPr>
            </a:br>
            <a:r>
              <a:rPr lang="en-US" sz="2000" b="1" dirty="0">
                <a:latin typeface="Arial" pitchFamily="34" charset="0"/>
                <a:cs typeface="Arial" pitchFamily="34" charset="0"/>
              </a:rPr>
              <a:t>L4.3 – KAL - Y4</a:t>
            </a:r>
          </a:p>
        </p:txBody>
      </p:sp>
      <p:sp>
        <p:nvSpPr>
          <p:cNvPr id="5" name="Snip and Round Single Corner Rectangle 4"/>
          <p:cNvSpPr>
            <a:spLocks noChangeArrowheads="1"/>
          </p:cNvSpPr>
          <p:nvPr/>
        </p:nvSpPr>
        <p:spPr bwMode="auto">
          <a:xfrm>
            <a:off x="3225800" y="4143380"/>
            <a:ext cx="2786063" cy="2598733"/>
          </a:xfrm>
          <a:custGeom>
            <a:avLst/>
            <a:gdLst>
              <a:gd name="T0" fmla="*/ 2786082 w 2786082"/>
              <a:gd name="T1" fmla="*/ 1000132 h 2000264"/>
              <a:gd name="T2" fmla="*/ 1393041 w 2786082"/>
              <a:gd name="T3" fmla="*/ 2000264 h 2000264"/>
              <a:gd name="T4" fmla="*/ 0 w 2786082"/>
              <a:gd name="T5" fmla="*/ 1000132 h 2000264"/>
              <a:gd name="T6" fmla="*/ 1393041 w 2786082"/>
              <a:gd name="T7" fmla="*/ 0 h 2000264"/>
              <a:gd name="T8" fmla="*/ 0 60000 65536"/>
              <a:gd name="T9" fmla="*/ 5898240 60000 65536"/>
              <a:gd name="T10" fmla="*/ 11796480 60000 65536"/>
              <a:gd name="T11" fmla="*/ 17694720 60000 65536"/>
              <a:gd name="T12" fmla="*/ 97645 w 2786082"/>
              <a:gd name="T13" fmla="*/ 97645 h 2000264"/>
              <a:gd name="T14" fmla="*/ 2619389 w 2786082"/>
              <a:gd name="T15" fmla="*/ 2000264 h 2000264"/>
            </a:gdLst>
            <a:ahLst/>
            <a:cxnLst>
              <a:cxn ang="T8">
                <a:pos x="T0" y="T1"/>
              </a:cxn>
              <a:cxn ang="T9">
                <a:pos x="T2" y="T3"/>
              </a:cxn>
              <a:cxn ang="T10">
                <a:pos x="T4" y="T5"/>
              </a:cxn>
              <a:cxn ang="T11">
                <a:pos x="T6" y="T7"/>
              </a:cxn>
            </a:cxnLst>
            <a:rect l="T12" t="T13" r="T14" b="T15"/>
            <a:pathLst>
              <a:path w="2786082" h="2000264">
                <a:moveTo>
                  <a:pt x="333384" y="0"/>
                </a:moveTo>
                <a:lnTo>
                  <a:pt x="2452698" y="0"/>
                </a:lnTo>
                <a:lnTo>
                  <a:pt x="2786082" y="333384"/>
                </a:lnTo>
                <a:lnTo>
                  <a:pt x="2786082" y="2000264"/>
                </a:lnTo>
                <a:lnTo>
                  <a:pt x="0" y="2000264"/>
                </a:lnTo>
                <a:lnTo>
                  <a:pt x="0" y="333384"/>
                </a:lnTo>
                <a:cubicBezTo>
                  <a:pt x="0" y="149261"/>
                  <a:pt x="149261" y="0"/>
                  <a:pt x="333384" y="0"/>
                </a:cubicBezTo>
                <a:cubicBezTo>
                  <a:pt x="333384" y="0"/>
                  <a:pt x="333384" y="0"/>
                  <a:pt x="333384" y="0"/>
                </a:cubicBezTo>
                <a:close/>
              </a:path>
            </a:pathLst>
          </a:cu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Apply phonic and whole word knowledge in the new language in order to locate words in a reference source.</a:t>
            </a:r>
            <a:br>
              <a:rPr lang="en-US" sz="2000" b="1" dirty="0">
                <a:latin typeface="Arial" pitchFamily="34" charset="0"/>
                <a:cs typeface="Arial" pitchFamily="34" charset="0"/>
              </a:rPr>
            </a:br>
            <a:r>
              <a:rPr lang="en-US" sz="2000" b="1" dirty="0">
                <a:latin typeface="Arial" pitchFamily="34" charset="0"/>
                <a:cs typeface="Arial" pitchFamily="34" charset="0"/>
              </a:rPr>
              <a:t>L5.3 – KAL - Y5</a:t>
            </a:r>
          </a:p>
        </p:txBody>
      </p:sp>
      <p:sp>
        <p:nvSpPr>
          <p:cNvPr id="6" name="Snip and Round Single Corner Rectangle 5"/>
          <p:cNvSpPr>
            <a:spLocks noChangeArrowheads="1"/>
          </p:cNvSpPr>
          <p:nvPr/>
        </p:nvSpPr>
        <p:spPr bwMode="auto">
          <a:xfrm>
            <a:off x="274638" y="3157538"/>
            <a:ext cx="2857500" cy="2200288"/>
          </a:xfrm>
          <a:custGeom>
            <a:avLst/>
            <a:gdLst>
              <a:gd name="T0" fmla="*/ 2857520 w 2857520"/>
              <a:gd name="T1" fmla="*/ 1071570 h 2143140"/>
              <a:gd name="T2" fmla="*/ 1428760 w 2857520"/>
              <a:gd name="T3" fmla="*/ 2143140 h 2143140"/>
              <a:gd name="T4" fmla="*/ 0 w 2857520"/>
              <a:gd name="T5" fmla="*/ 1071570 h 2143140"/>
              <a:gd name="T6" fmla="*/ 1428760 w 2857520"/>
              <a:gd name="T7" fmla="*/ 0 h 2143140"/>
              <a:gd name="T8" fmla="*/ 0 60000 65536"/>
              <a:gd name="T9" fmla="*/ 5898240 60000 65536"/>
              <a:gd name="T10" fmla="*/ 11796480 60000 65536"/>
              <a:gd name="T11" fmla="*/ 17694720 60000 65536"/>
              <a:gd name="T12" fmla="*/ 104619 w 2857520"/>
              <a:gd name="T13" fmla="*/ 104619 h 2143140"/>
              <a:gd name="T14" fmla="*/ 2678920 w 2857520"/>
              <a:gd name="T15" fmla="*/ 2143140 h 2143140"/>
            </a:gdLst>
            <a:ahLst/>
            <a:cxnLst>
              <a:cxn ang="T8">
                <a:pos x="T0" y="T1"/>
              </a:cxn>
              <a:cxn ang="T9">
                <a:pos x="T2" y="T3"/>
              </a:cxn>
              <a:cxn ang="T10">
                <a:pos x="T4" y="T5"/>
              </a:cxn>
              <a:cxn ang="T11">
                <a:pos x="T6" y="T7"/>
              </a:cxn>
            </a:cxnLst>
            <a:rect l="T12" t="T13" r="T14" b="T15"/>
            <a:pathLst>
              <a:path w="2857520" h="2143140">
                <a:moveTo>
                  <a:pt x="357197" y="0"/>
                </a:moveTo>
                <a:lnTo>
                  <a:pt x="2500323" y="0"/>
                </a:lnTo>
                <a:lnTo>
                  <a:pt x="2857520" y="357197"/>
                </a:lnTo>
                <a:lnTo>
                  <a:pt x="2857520" y="2143140"/>
                </a:lnTo>
                <a:lnTo>
                  <a:pt x="0" y="2143140"/>
                </a:lnTo>
                <a:lnTo>
                  <a:pt x="0" y="357197"/>
                </a:lnTo>
                <a:cubicBezTo>
                  <a:pt x="0" y="159922"/>
                  <a:pt x="159922" y="0"/>
                  <a:pt x="357197" y="0"/>
                </a:cubicBezTo>
                <a:cubicBezTo>
                  <a:pt x="357197" y="0"/>
                  <a:pt x="357197" y="0"/>
                  <a:pt x="357197" y="0"/>
                </a:cubicBezTo>
                <a:close/>
              </a:path>
            </a:pathLst>
          </a:custGeom>
          <a:ln>
            <a:headEnd/>
            <a:tailEnd/>
          </a:ln>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b="1">
                <a:solidFill>
                  <a:srgbClr val="FFFFFF"/>
                </a:solidFill>
                <a:cs typeface="Arial" pitchFamily="34" charset="0"/>
              </a:rPr>
              <a:t>Apply prior knowledge of sound/spelling system to</a:t>
            </a:r>
          </a:p>
          <a:p>
            <a:pPr algn="ctr" eaLnBrk="1" hangingPunct="1"/>
            <a:r>
              <a:rPr lang="en-US" sz="2000" b="1">
                <a:solidFill>
                  <a:srgbClr val="FFFFFF"/>
                </a:solidFill>
                <a:cs typeface="Arial" pitchFamily="34" charset="0"/>
              </a:rPr>
              <a:t>recognise the written word. </a:t>
            </a:r>
            <a:br>
              <a:rPr lang="en-US" sz="2000" b="1">
                <a:solidFill>
                  <a:srgbClr val="FFFFFF"/>
                </a:solidFill>
                <a:cs typeface="Arial" pitchFamily="34" charset="0"/>
              </a:rPr>
            </a:br>
            <a:r>
              <a:rPr lang="en-US" sz="2000" b="1">
                <a:solidFill>
                  <a:srgbClr val="FFFFFF"/>
                </a:solidFill>
                <a:cs typeface="Arial" pitchFamily="34" charset="0"/>
              </a:rPr>
              <a:t>L6.3 LLS – Y6</a:t>
            </a:r>
            <a:endParaRPr lang="en-US" sz="2000" b="1">
              <a:solidFill>
                <a:schemeClr val="bg1"/>
              </a:solidFill>
              <a:cs typeface="Arial" pitchFamily="34" charset="0"/>
            </a:endParaRPr>
          </a:p>
        </p:txBody>
      </p:sp>
      <p:sp>
        <p:nvSpPr>
          <p:cNvPr id="7" name="Snip and Round Single Corner Rectangle 6"/>
          <p:cNvSpPr>
            <a:spLocks noChangeArrowheads="1"/>
          </p:cNvSpPr>
          <p:nvPr/>
        </p:nvSpPr>
        <p:spPr bwMode="auto">
          <a:xfrm>
            <a:off x="395288" y="188913"/>
            <a:ext cx="2857500" cy="2286000"/>
          </a:xfrm>
          <a:custGeom>
            <a:avLst/>
            <a:gdLst>
              <a:gd name="T0" fmla="*/ 2857520 w 2857520"/>
              <a:gd name="T1" fmla="*/ 1143008 h 2286016"/>
              <a:gd name="T2" fmla="*/ 1428760 w 2857520"/>
              <a:gd name="T3" fmla="*/ 2286016 h 2286016"/>
              <a:gd name="T4" fmla="*/ 0 w 2857520"/>
              <a:gd name="T5" fmla="*/ 1143008 h 2286016"/>
              <a:gd name="T6" fmla="*/ 1428760 w 2857520"/>
              <a:gd name="T7" fmla="*/ 0 h 2286016"/>
              <a:gd name="T8" fmla="*/ 0 60000 65536"/>
              <a:gd name="T9" fmla="*/ 5898240 60000 65536"/>
              <a:gd name="T10" fmla="*/ 11796480 60000 65536"/>
              <a:gd name="T11" fmla="*/ 17694720 60000 65536"/>
              <a:gd name="T12" fmla="*/ 111594 w 2857520"/>
              <a:gd name="T13" fmla="*/ 111594 h 2286016"/>
              <a:gd name="T14" fmla="*/ 2667014 w 2857520"/>
              <a:gd name="T15" fmla="*/ 2286016 h 2286016"/>
            </a:gdLst>
            <a:ahLst/>
            <a:cxnLst>
              <a:cxn ang="T8">
                <a:pos x="T0" y="T1"/>
              </a:cxn>
              <a:cxn ang="T9">
                <a:pos x="T2" y="T3"/>
              </a:cxn>
              <a:cxn ang="T10">
                <a:pos x="T4" y="T5"/>
              </a:cxn>
              <a:cxn ang="T11">
                <a:pos x="T6" y="T7"/>
              </a:cxn>
            </a:cxnLst>
            <a:rect l="T12" t="T13" r="T14" b="T15"/>
            <a:pathLst>
              <a:path w="2857520" h="2286016">
                <a:moveTo>
                  <a:pt x="381010" y="0"/>
                </a:moveTo>
                <a:lnTo>
                  <a:pt x="2476510" y="0"/>
                </a:lnTo>
                <a:lnTo>
                  <a:pt x="2857520" y="381010"/>
                </a:lnTo>
                <a:lnTo>
                  <a:pt x="2857520" y="2286016"/>
                </a:lnTo>
                <a:lnTo>
                  <a:pt x="0" y="2286016"/>
                </a:lnTo>
                <a:lnTo>
                  <a:pt x="0" y="381010"/>
                </a:lnTo>
                <a:cubicBezTo>
                  <a:pt x="0" y="170583"/>
                  <a:pt x="170583" y="0"/>
                  <a:pt x="381010" y="0"/>
                </a:cubicBezTo>
                <a:cubicBezTo>
                  <a:pt x="381010" y="0"/>
                  <a:pt x="381010" y="0"/>
                  <a:pt x="381010" y="0"/>
                </a:cubicBezTo>
                <a:close/>
              </a:path>
            </a:pathLst>
          </a:custGeom>
          <a:ln>
            <a:headEnd/>
            <a:tailEnd/>
          </a:ln>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000" b="1">
                <a:solidFill>
                  <a:srgbClr val="FFFFFF"/>
                </a:solidFill>
                <a:latin typeface="Calibri" pitchFamily="34" charset="0"/>
              </a:rPr>
              <a:t>Read aloud written texts with increasing fluency, accuracy and expression, showing awareness of meaning</a:t>
            </a:r>
            <a:br>
              <a:rPr lang="en-GB" sz="2000" b="1">
                <a:solidFill>
                  <a:srgbClr val="FFFFFF"/>
                </a:solidFill>
                <a:latin typeface="Calibri" pitchFamily="34" charset="0"/>
              </a:rPr>
            </a:br>
            <a:r>
              <a:rPr lang="en-GB" sz="2000" b="1">
                <a:solidFill>
                  <a:srgbClr val="FFFFFF"/>
                </a:solidFill>
                <a:latin typeface="Calibri" pitchFamily="34" charset="0"/>
              </a:rPr>
              <a:t>5.6 – KAL – Y7, 8, 9</a:t>
            </a:r>
            <a:endParaRPr lang="en-US" sz="2000" b="1">
              <a:solidFill>
                <a:schemeClr val="bg1"/>
              </a:solidFill>
            </a:endParaRPr>
          </a:p>
        </p:txBody>
      </p:sp>
      <p:sp>
        <p:nvSpPr>
          <p:cNvPr id="31761" name="Text Box 9"/>
          <p:cNvSpPr txBox="1">
            <a:spLocks noChangeArrowheads="1"/>
          </p:cNvSpPr>
          <p:nvPr/>
        </p:nvSpPr>
        <p:spPr bwMode="auto">
          <a:xfrm>
            <a:off x="3492500" y="2193925"/>
            <a:ext cx="23034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b="1">
                <a:latin typeface="Calibri" pitchFamily="34" charset="0"/>
              </a:rPr>
              <a:t>Continuity and transition</a:t>
            </a:r>
          </a:p>
        </p:txBody>
      </p:sp>
      <p:sp>
        <p:nvSpPr>
          <p:cNvPr id="31762" name="AutoShape 12"/>
          <p:cNvSpPr>
            <a:spLocks noChangeArrowheads="1"/>
          </p:cNvSpPr>
          <p:nvPr/>
        </p:nvSpPr>
        <p:spPr bwMode="auto">
          <a:xfrm>
            <a:off x="7164388" y="2492375"/>
            <a:ext cx="576262" cy="50482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sp>
        <p:nvSpPr>
          <p:cNvPr id="31763" name="AutoShape 14"/>
          <p:cNvSpPr>
            <a:spLocks noChangeArrowheads="1"/>
          </p:cNvSpPr>
          <p:nvPr/>
        </p:nvSpPr>
        <p:spPr bwMode="auto">
          <a:xfrm rot="10800000">
            <a:off x="6156325" y="5445125"/>
            <a:ext cx="1079500" cy="936625"/>
          </a:xfrm>
          <a:custGeom>
            <a:avLst/>
            <a:gdLst>
              <a:gd name="T0" fmla="*/ 37780001 w 21600"/>
              <a:gd name="T1" fmla="*/ 0 h 21600"/>
              <a:gd name="T2" fmla="*/ 37780001 w 21600"/>
              <a:gd name="T3" fmla="*/ 22860501 h 21600"/>
              <a:gd name="T4" fmla="*/ 8085005 w 21600"/>
              <a:gd name="T5" fmla="*/ 40614185 h 21600"/>
              <a:gd name="T6" fmla="*/ 53950012 w 21600"/>
              <a:gd name="T7" fmla="*/ 1143025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tx1"/>
          </a:solidFill>
          <a:ln w="9525">
            <a:solidFill>
              <a:schemeClr val="tx1"/>
            </a:solidFill>
            <a:miter lim="800000"/>
            <a:headEnd/>
            <a:tailEnd/>
          </a:ln>
        </p:spPr>
        <p:txBody>
          <a:bodyPr wrap="none" anchor="ctr"/>
          <a:lstStyle/>
          <a:p>
            <a:endParaRPr lang="fr-FR"/>
          </a:p>
        </p:txBody>
      </p:sp>
      <p:sp>
        <p:nvSpPr>
          <p:cNvPr id="31764" name="AutoShape 15"/>
          <p:cNvSpPr>
            <a:spLocks noChangeArrowheads="1"/>
          </p:cNvSpPr>
          <p:nvPr/>
        </p:nvSpPr>
        <p:spPr bwMode="auto">
          <a:xfrm rot="-5400000">
            <a:off x="1835944" y="5301457"/>
            <a:ext cx="1079500" cy="1223962"/>
          </a:xfrm>
          <a:custGeom>
            <a:avLst/>
            <a:gdLst>
              <a:gd name="T0" fmla="*/ 37780001 w 21600"/>
              <a:gd name="T1" fmla="*/ 0 h 21600"/>
              <a:gd name="T2" fmla="*/ 37780001 w 21600"/>
              <a:gd name="T3" fmla="*/ 39038268 h 21600"/>
              <a:gd name="T4" fmla="*/ 8085005 w 21600"/>
              <a:gd name="T5" fmla="*/ 69355693 h 21600"/>
              <a:gd name="T6" fmla="*/ 53950012 w 21600"/>
              <a:gd name="T7" fmla="*/ 1951913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tx1"/>
          </a:solidFill>
          <a:ln w="9525">
            <a:solidFill>
              <a:schemeClr val="tx1"/>
            </a:solidFill>
            <a:miter lim="800000"/>
            <a:headEnd/>
            <a:tailEnd/>
          </a:ln>
        </p:spPr>
        <p:txBody>
          <a:bodyPr wrap="none" anchor="ctr"/>
          <a:lstStyle/>
          <a:p>
            <a:endParaRPr lang="fr-FR"/>
          </a:p>
        </p:txBody>
      </p:sp>
      <p:sp>
        <p:nvSpPr>
          <p:cNvPr id="31765" name="AutoShape 16"/>
          <p:cNvSpPr>
            <a:spLocks noChangeArrowheads="1"/>
          </p:cNvSpPr>
          <p:nvPr/>
        </p:nvSpPr>
        <p:spPr bwMode="auto">
          <a:xfrm rot="10800000">
            <a:off x="1476375" y="2565400"/>
            <a:ext cx="647700" cy="503238"/>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sp>
        <p:nvSpPr>
          <p:cNvPr id="3176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31767" name="Picture 14"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25" y="285750"/>
            <a:ext cx="8001000" cy="8302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800" b="1">
                <a:solidFill>
                  <a:srgbClr val="000000"/>
                </a:solidFill>
                <a:latin typeface="Calibri" pitchFamily="34" charset="0"/>
              </a:rPr>
              <a:t>The power of song</a:t>
            </a:r>
            <a:endParaRPr lang="en-US" sz="4800" b="1">
              <a:solidFill>
                <a:srgbClr val="000000"/>
              </a:solidFill>
              <a:latin typeface="Calibri" pitchFamily="34" charset="0"/>
            </a:endParaRPr>
          </a:p>
        </p:txBody>
      </p:sp>
      <p:sp>
        <p:nvSpPr>
          <p:cNvPr id="32771" name="TextBox 3"/>
          <p:cNvSpPr txBox="1">
            <a:spLocks noChangeArrowheads="1"/>
          </p:cNvSpPr>
          <p:nvPr/>
        </p:nvSpPr>
        <p:spPr bwMode="auto">
          <a:xfrm>
            <a:off x="1071563" y="5857875"/>
            <a:ext cx="7286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3600" b="1">
                <a:latin typeface="Calibri" pitchFamily="34" charset="0"/>
              </a:rPr>
              <a:t>Key Stage 1</a:t>
            </a:r>
            <a:endParaRPr lang="en-US" sz="3600" b="1">
              <a:latin typeface="Calibri" pitchFamily="34" charset="0"/>
            </a:endParaRPr>
          </a:p>
        </p:txBody>
      </p:sp>
      <p:pic>
        <p:nvPicPr>
          <p:cNvPr id="28678" name="P02 - M2 - VC1 - La soupe aux légumes.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979613" y="1628775"/>
            <a:ext cx="5545137"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6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8678"/>
                                        </p:tgtEl>
                                      </p:cBhvr>
                                    </p:cmd>
                                  </p:childTnLst>
                                </p:cTn>
                              </p:par>
                            </p:childTnLst>
                          </p:cTn>
                        </p:par>
                      </p:childTnLst>
                    </p:cTn>
                  </p:par>
                </p:childTnLst>
              </p:cTn>
              <p:nextCondLst>
                <p:cond evt="onClick" delay="0">
                  <p:tgtEl>
                    <p:spTgt spid="28678"/>
                  </p:tgtEl>
                </p:cond>
              </p:nextCondLst>
            </p:seq>
            <p:video>
              <p:cMediaNode>
                <p:cTn id="7" fill="hold" display="0">
                  <p:stCondLst>
                    <p:cond delay="indefinite"/>
                  </p:stCondLst>
                  <p:endCondLst>
                    <p:cond evt="onNext" delay="0">
                      <p:tgtEl>
                        <p:sldTgt/>
                      </p:tgtEl>
                    </p:cond>
                    <p:cond evt="onPrev" delay="0">
                      <p:tgtEl>
                        <p:sldTgt/>
                      </p:tgtEl>
                    </p:cond>
                  </p:endCondLst>
                </p:cTn>
                <p:tgtEl>
                  <p:spTgt spid="28678"/>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img-thing?">
            <a:hlinkClick r:id="" action="ppaction://noaction">
              <a:snd r:embed="rId3" name="a.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38" y="80963"/>
            <a:ext cx="2232026"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7" descr="img-thing?">
            <a:hlinkClick r:id="" action="ppaction://noaction">
              <a:snd r:embed="rId5" name="e.wav"/>
            </a:hlinkClick>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5625" y="117475"/>
            <a:ext cx="21605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9" descr="img-thing?">
            <a:hlinkClick r:id="" action="ppaction://noaction">
              <a:snd r:embed="rId7" name="o.wav"/>
            </a:hlinkClick>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7150" y="115888"/>
            <a:ext cx="21605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1" descr="15922sokTN-U">
            <a:hlinkClick r:id="" action="ppaction://noaction">
              <a:snd r:embed="rId9" name="u.wav"/>
            </a:hlinkClick>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8350" y="163513"/>
            <a:ext cx="206375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3" descr="i">
            <a:hlinkClick r:id="" action="ppaction://noaction">
              <a:snd r:embed="rId11" name="i.wav"/>
            </a:hlinkClick>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8513" y="44450"/>
            <a:ext cx="20701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15">
            <a:hlinkClick r:id="" action="ppaction://noaction">
              <a:snd r:embed="rId13" name="lasvocales.wav"/>
            </a:hlinkClick>
          </p:cNvPr>
          <p:cNvSpPr txBox="1">
            <a:spLocks noChangeArrowheads="1"/>
          </p:cNvSpPr>
          <p:nvPr/>
        </p:nvSpPr>
        <p:spPr bwMode="auto">
          <a:xfrm>
            <a:off x="1979613" y="2997200"/>
            <a:ext cx="5184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6600">
                <a:latin typeface="Calibri" pitchFamily="34" charset="0"/>
              </a:rPr>
              <a:t>las vocales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vocales.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971550" y="692150"/>
            <a:ext cx="7129463"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072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0724"/>
                                        </p:tgtEl>
                                      </p:cBhvr>
                                    </p:cmd>
                                  </p:childTnLst>
                                </p:cTn>
                              </p:par>
                            </p:childTnLst>
                          </p:cTn>
                        </p:par>
                      </p:childTnLst>
                    </p:cTn>
                  </p:par>
                </p:childTnLst>
              </p:cTn>
              <p:nextCondLst>
                <p:cond evt="onClick" delay="0">
                  <p:tgtEl>
                    <p:spTgt spid="30724"/>
                  </p:tgtEl>
                </p:cond>
              </p:nextCondLst>
            </p:seq>
            <p:video>
              <p:cMediaNode>
                <p:cTn id="7" fill="hold" display="0">
                  <p:stCondLst>
                    <p:cond delay="indefinite"/>
                  </p:stCondLst>
                  <p:endCondLst>
                    <p:cond evt="onNext" delay="0">
                      <p:tgtEl>
                        <p:sldTgt/>
                      </p:tgtEl>
                    </p:cond>
                    <p:cond evt="onPrev" delay="0">
                      <p:tgtEl>
                        <p:sldTgt/>
                      </p:tgtEl>
                    </p:cond>
                  </p:endCondLst>
                </p:cTn>
                <p:tgtEl>
                  <p:spTgt spid="3072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p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1370013"/>
            <a:ext cx="5132387"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a:hlinkClick r:id="" action="ppaction://noaction">
              <a:snd r:embed="rId4" name="a.wav"/>
            </a:hlinkClick>
          </p:cNvPr>
          <p:cNvSpPr>
            <a:spLocks noChangeArrowheads="1"/>
          </p:cNvSpPr>
          <p:nvPr/>
        </p:nvSpPr>
        <p:spPr bwMode="auto">
          <a:xfrm>
            <a:off x="6732588" y="549275"/>
            <a:ext cx="2160587" cy="2232025"/>
          </a:xfrm>
          <a:prstGeom prst="rect">
            <a:avLst/>
          </a:prstGeom>
          <a:solidFill>
            <a:srgbClr val="FFFF00"/>
          </a:solidFill>
          <a:ln w="57150">
            <a:solidFill>
              <a:schemeClr val="tx1"/>
            </a:solidFill>
            <a:miter lim="800000"/>
            <a:headEnd/>
            <a:tailEnd/>
          </a:ln>
        </p:spPr>
        <p:txBody>
          <a:bodyPr wrap="none" anchor="ctr" anchorCtr="1"/>
          <a:lstStyle/>
          <a:p>
            <a:pPr algn="ctr"/>
            <a:r>
              <a:rPr lang="en-GB" sz="17200">
                <a:latin typeface="Rockwell" pitchFamily="18" charset="0"/>
              </a:rPr>
              <a:t>a</a:t>
            </a:r>
          </a:p>
        </p:txBody>
      </p:sp>
      <p:sp>
        <p:nvSpPr>
          <p:cNvPr id="2054" name="Text Box 6">
            <a:hlinkClick r:id="" action="ppaction://noaction">
              <a:snd r:embed="rId5" name="arana.wav"/>
            </a:hlinkClick>
          </p:cNvPr>
          <p:cNvSpPr txBox="1">
            <a:spLocks noChangeArrowheads="1"/>
          </p:cNvSpPr>
          <p:nvPr/>
        </p:nvSpPr>
        <p:spPr bwMode="auto">
          <a:xfrm>
            <a:off x="5291138" y="5624513"/>
            <a:ext cx="37449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7200">
                <a:latin typeface="Arial Rounded MT Bold" pitchFamily="34" charset="0"/>
              </a:rPr>
              <a:t>ara</a:t>
            </a:r>
            <a:r>
              <a:rPr lang="en-US" sz="7200">
                <a:latin typeface="Arial Rounded MT Bold" pitchFamily="34" charset="0"/>
                <a:cs typeface="Times New Roman" pitchFamily="18" charset="0"/>
              </a:rPr>
              <a:t>ña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dissolve">
                                      <p:cBhvr>
                                        <p:cTn id="11" dur="500"/>
                                        <p:tgtEl>
                                          <p:spTgt spid="20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2054"/>
                                        </p:tgtEl>
                                        <p:attrNameLst>
                                          <p:attrName>style.visibility</p:attrName>
                                        </p:attrNameLst>
                                      </p:cBhvr>
                                      <p:to>
                                        <p:strVal val="visible"/>
                                      </p:to>
                                    </p:set>
                                    <p:anim calcmode="lin" valueType="num">
                                      <p:cBhvr>
                                        <p:cTn id="16" dur="1000" fill="hold"/>
                                        <p:tgtEl>
                                          <p:spTgt spid="2054"/>
                                        </p:tgtEl>
                                        <p:attrNameLst>
                                          <p:attrName>ppt_x</p:attrName>
                                        </p:attrNameLst>
                                      </p:cBhvr>
                                      <p:tavLst>
                                        <p:tav tm="0">
                                          <p:val>
                                            <p:strVal val="#ppt_x-.2"/>
                                          </p:val>
                                        </p:tav>
                                        <p:tav tm="100000">
                                          <p:val>
                                            <p:strVal val="#ppt_x"/>
                                          </p:val>
                                        </p:tav>
                                      </p:tavLst>
                                    </p:anim>
                                    <p:anim calcmode="lin" valueType="num">
                                      <p:cBhvr>
                                        <p:cTn id="17" dur="1000" fill="hold"/>
                                        <p:tgtEl>
                                          <p:spTgt spid="205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324069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773238"/>
            <a:ext cx="63246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hlinkClick r:id="" action="ppaction://noaction">
              <a:snd r:embed="rId4" name="e.wav"/>
            </a:hlinkClick>
          </p:cNvPr>
          <p:cNvSpPr>
            <a:spLocks noChangeArrowheads="1"/>
          </p:cNvSpPr>
          <p:nvPr/>
        </p:nvSpPr>
        <p:spPr bwMode="auto">
          <a:xfrm>
            <a:off x="6659563" y="476250"/>
            <a:ext cx="2160587" cy="2232025"/>
          </a:xfrm>
          <a:prstGeom prst="rect">
            <a:avLst/>
          </a:prstGeom>
          <a:solidFill>
            <a:srgbClr val="FFFF00"/>
          </a:solidFill>
          <a:ln w="57150">
            <a:solidFill>
              <a:schemeClr val="tx1"/>
            </a:solidFill>
            <a:miter lim="800000"/>
            <a:headEnd/>
            <a:tailEnd/>
          </a:ln>
        </p:spPr>
        <p:txBody>
          <a:bodyPr wrap="none" anchor="ctr"/>
          <a:lstStyle/>
          <a:p>
            <a:pPr algn="ctr"/>
            <a:r>
              <a:rPr lang="en-GB" sz="17200">
                <a:latin typeface="Rockwell" pitchFamily="18" charset="0"/>
              </a:rPr>
              <a:t>e</a:t>
            </a:r>
          </a:p>
        </p:txBody>
      </p:sp>
      <p:sp>
        <p:nvSpPr>
          <p:cNvPr id="15364" name="Text Box 4">
            <a:hlinkClick r:id="" action="ppaction://noaction">
              <a:snd r:embed="rId5" name="elefante.wav"/>
            </a:hlinkClick>
          </p:cNvPr>
          <p:cNvSpPr txBox="1">
            <a:spLocks noChangeArrowheads="1"/>
          </p:cNvSpPr>
          <p:nvPr/>
        </p:nvSpPr>
        <p:spPr bwMode="auto">
          <a:xfrm>
            <a:off x="4498975" y="5553075"/>
            <a:ext cx="4537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7200">
                <a:latin typeface="Arial Rounded MT Bold" pitchFamily="34" charset="0"/>
              </a:rPr>
              <a:t>elefante</a:t>
            </a:r>
            <a:endParaRPr lang="en-US" sz="7200">
              <a:latin typeface="Arial Rounded MT Bold" pitchFamily="34"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dissolve">
                                      <p:cBhvr>
                                        <p:cTn id="11" dur="500"/>
                                        <p:tgtEl>
                                          <p:spTgt spid="153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5364"/>
                                        </p:tgtEl>
                                        <p:attrNameLst>
                                          <p:attrName>style.visibility</p:attrName>
                                        </p:attrNameLst>
                                      </p:cBhvr>
                                      <p:to>
                                        <p:strVal val="visible"/>
                                      </p:to>
                                    </p:set>
                                    <p:anim calcmode="lin" valueType="num">
                                      <p:cBhvr>
                                        <p:cTn id="16" dur="1000" fill="hold"/>
                                        <p:tgtEl>
                                          <p:spTgt spid="15364"/>
                                        </p:tgtEl>
                                        <p:attrNameLst>
                                          <p:attrName>ppt_x</p:attrName>
                                        </p:attrNameLst>
                                      </p:cBhvr>
                                      <p:tavLst>
                                        <p:tav tm="0">
                                          <p:val>
                                            <p:strVal val="#ppt_x-.2"/>
                                          </p:val>
                                        </p:tav>
                                        <p:tav tm="100000">
                                          <p:val>
                                            <p:strVal val="#ppt_x"/>
                                          </p:val>
                                        </p:tav>
                                      </p:tavLst>
                                    </p:anim>
                                    <p:anim calcmode="lin" valueType="num">
                                      <p:cBhvr>
                                        <p:cTn id="17"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i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573088"/>
            <a:ext cx="3881438"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a:hlinkClick r:id="" action="ppaction://noaction">
              <a:snd r:embed="rId4" name="idea.wav"/>
            </a:hlinkClick>
          </p:cNvPr>
          <p:cNvSpPr txBox="1">
            <a:spLocks noChangeArrowheads="1"/>
          </p:cNvSpPr>
          <p:nvPr/>
        </p:nvSpPr>
        <p:spPr bwMode="auto">
          <a:xfrm>
            <a:off x="5291138" y="5553075"/>
            <a:ext cx="374491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7200">
                <a:latin typeface="Arial Rounded MT Bold" pitchFamily="34" charset="0"/>
              </a:rPr>
              <a:t>idea</a:t>
            </a:r>
            <a:endParaRPr lang="en-US" sz="7200">
              <a:latin typeface="Arial Rounded MT Bold" pitchFamily="34" charset="0"/>
              <a:cs typeface="Times New Roman" pitchFamily="18" charset="0"/>
            </a:endParaRPr>
          </a:p>
        </p:txBody>
      </p:sp>
      <p:sp>
        <p:nvSpPr>
          <p:cNvPr id="16390" name="Rectangle 6">
            <a:hlinkClick r:id="" action="ppaction://noaction">
              <a:snd r:embed="rId5" name="i.wav"/>
            </a:hlinkClick>
          </p:cNvPr>
          <p:cNvSpPr>
            <a:spLocks noChangeArrowheads="1"/>
          </p:cNvSpPr>
          <p:nvPr/>
        </p:nvSpPr>
        <p:spPr bwMode="auto">
          <a:xfrm>
            <a:off x="6732588" y="549275"/>
            <a:ext cx="2160587" cy="2232025"/>
          </a:xfrm>
          <a:prstGeom prst="rect">
            <a:avLst/>
          </a:prstGeom>
          <a:solidFill>
            <a:srgbClr val="FFFF00"/>
          </a:solidFill>
          <a:ln w="57150">
            <a:solidFill>
              <a:schemeClr val="tx1"/>
            </a:solidFill>
            <a:miter lim="800000"/>
            <a:headEnd/>
            <a:tailEnd/>
          </a:ln>
        </p:spPr>
        <p:txBody>
          <a:bodyPr wrap="none" anchor="ctr"/>
          <a:lstStyle/>
          <a:p>
            <a:pPr algn="ctr"/>
            <a:r>
              <a:rPr lang="en-GB" sz="17200">
                <a:latin typeface="Rockwell" pitchFamily="18" charset="0"/>
              </a:rPr>
              <a:t>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dissolve">
                                      <p:cBhvr>
                                        <p:cTn id="11" dur="500"/>
                                        <p:tgtEl>
                                          <p:spTgt spid="163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6389"/>
                                        </p:tgtEl>
                                        <p:attrNameLst>
                                          <p:attrName>style.visibility</p:attrName>
                                        </p:attrNameLst>
                                      </p:cBhvr>
                                      <p:to>
                                        <p:strVal val="visible"/>
                                      </p:to>
                                    </p:set>
                                    <p:anim calcmode="lin" valueType="num">
                                      <p:cBhvr>
                                        <p:cTn id="16" dur="1000" fill="hold"/>
                                        <p:tgtEl>
                                          <p:spTgt spid="16389"/>
                                        </p:tgtEl>
                                        <p:attrNameLst>
                                          <p:attrName>ppt_x</p:attrName>
                                        </p:attrNameLst>
                                      </p:cBhvr>
                                      <p:tavLst>
                                        <p:tav tm="0">
                                          <p:val>
                                            <p:strVal val="#ppt_x-.2"/>
                                          </p:val>
                                        </p:tav>
                                        <p:tav tm="100000">
                                          <p:val>
                                            <p:strVal val="#ppt_x"/>
                                          </p:val>
                                        </p:tav>
                                      </p:tavLst>
                                    </p:anim>
                                    <p:anim calcmode="lin" valueType="num">
                                      <p:cBhvr>
                                        <p:cTn id="17" dur="1000" fill="hold"/>
                                        <p:tgtEl>
                                          <p:spTgt spid="16389"/>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orgetBda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196975"/>
            <a:ext cx="45847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hlinkClick r:id="" action="ppaction://noaction">
              <a:snd r:embed="rId4" name="o.wav"/>
            </a:hlinkClick>
          </p:cNvPr>
          <p:cNvSpPr>
            <a:spLocks noChangeArrowheads="1"/>
          </p:cNvSpPr>
          <p:nvPr/>
        </p:nvSpPr>
        <p:spPr bwMode="auto">
          <a:xfrm>
            <a:off x="6875463" y="188913"/>
            <a:ext cx="2160587" cy="2232025"/>
          </a:xfrm>
          <a:prstGeom prst="rect">
            <a:avLst/>
          </a:prstGeom>
          <a:solidFill>
            <a:srgbClr val="FFFF00"/>
          </a:solidFill>
          <a:ln w="57150">
            <a:solidFill>
              <a:schemeClr val="tx1"/>
            </a:solidFill>
            <a:miter lim="800000"/>
            <a:headEnd/>
            <a:tailEnd/>
          </a:ln>
        </p:spPr>
        <p:txBody>
          <a:bodyPr wrap="none" anchor="ctr"/>
          <a:lstStyle/>
          <a:p>
            <a:pPr algn="ctr"/>
            <a:r>
              <a:rPr lang="en-GB" sz="17200">
                <a:latin typeface="Rockwell" pitchFamily="18" charset="0"/>
              </a:rPr>
              <a:t>o</a:t>
            </a:r>
          </a:p>
        </p:txBody>
      </p:sp>
      <p:sp>
        <p:nvSpPr>
          <p:cNvPr id="18436" name="Text Box 4"/>
          <p:cNvSpPr txBox="1">
            <a:spLocks noChangeArrowheads="1"/>
          </p:cNvSpPr>
          <p:nvPr/>
        </p:nvSpPr>
        <p:spPr bwMode="auto">
          <a:xfrm>
            <a:off x="5292725" y="5589588"/>
            <a:ext cx="374491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7200">
                <a:latin typeface="Arial Rounded MT Bold" pitchFamily="34" charset="0"/>
              </a:rPr>
              <a:t>olvidar</a:t>
            </a:r>
            <a:endParaRPr lang="en-US" sz="7200">
              <a:latin typeface="Arial Rounded MT Bold" pitchFamily="34"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dissolve">
                                      <p:cBhvr>
                                        <p:cTn id="11" dur="500"/>
                                        <p:tgtEl>
                                          <p:spTgt spid="18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8436"/>
                                        </p:tgtEl>
                                        <p:attrNameLst>
                                          <p:attrName>style.visibility</p:attrName>
                                        </p:attrNameLst>
                                      </p:cBhvr>
                                      <p:to>
                                        <p:strVal val="visible"/>
                                      </p:to>
                                    </p:set>
                                    <p:anim calcmode="lin" valueType="num">
                                      <p:cBhvr>
                                        <p:cTn id="16" dur="1000" fill="hold"/>
                                        <p:tgtEl>
                                          <p:spTgt spid="18436"/>
                                        </p:tgtEl>
                                        <p:attrNameLst>
                                          <p:attrName>ppt_x</p:attrName>
                                        </p:attrNameLst>
                                      </p:cBhvr>
                                      <p:tavLst>
                                        <p:tav tm="0">
                                          <p:val>
                                            <p:strVal val="#ppt_x-.2"/>
                                          </p:val>
                                        </p:tav>
                                        <p:tav tm="100000">
                                          <p:val>
                                            <p:strVal val="#ppt_x"/>
                                          </p:val>
                                        </p:tav>
                                      </p:tavLst>
                                    </p:anim>
                                    <p:anim calcmode="lin" valueType="num">
                                      <p:cBhvr>
                                        <p:cTn id="17" dur="1000" fill="hold"/>
                                        <p:tgtEl>
                                          <p:spTgt spid="1843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765175"/>
            <a:ext cx="5027613"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a:hlinkClick r:id="" action="ppaction://noaction">
              <a:snd r:embed="rId4" name="universo.wav"/>
            </a:hlinkClick>
          </p:cNvPr>
          <p:cNvSpPr txBox="1">
            <a:spLocks noChangeArrowheads="1"/>
          </p:cNvSpPr>
          <p:nvPr/>
        </p:nvSpPr>
        <p:spPr bwMode="auto">
          <a:xfrm>
            <a:off x="4211638" y="5589588"/>
            <a:ext cx="48244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7200">
                <a:latin typeface="Arial Rounded MT Bold" pitchFamily="34" charset="0"/>
              </a:rPr>
              <a:t>universo</a:t>
            </a:r>
            <a:endParaRPr lang="en-US" sz="7200">
              <a:latin typeface="Arial Rounded MT Bold" pitchFamily="34" charset="0"/>
              <a:cs typeface="Times New Roman" pitchFamily="18" charset="0"/>
            </a:endParaRPr>
          </a:p>
        </p:txBody>
      </p:sp>
      <p:sp>
        <p:nvSpPr>
          <p:cNvPr id="3079" name="Rectangle 7">
            <a:hlinkClick r:id="" action="ppaction://noaction">
              <a:snd r:embed="rId5" name="u.wav"/>
            </a:hlinkClick>
          </p:cNvPr>
          <p:cNvSpPr>
            <a:spLocks noChangeArrowheads="1"/>
          </p:cNvSpPr>
          <p:nvPr/>
        </p:nvSpPr>
        <p:spPr bwMode="auto">
          <a:xfrm>
            <a:off x="6732588" y="333375"/>
            <a:ext cx="2160587" cy="2232025"/>
          </a:xfrm>
          <a:prstGeom prst="rect">
            <a:avLst/>
          </a:prstGeom>
          <a:solidFill>
            <a:srgbClr val="FFFF00"/>
          </a:solidFill>
          <a:ln w="57150">
            <a:solidFill>
              <a:schemeClr val="tx1"/>
            </a:solidFill>
            <a:miter lim="800000"/>
            <a:headEnd/>
            <a:tailEnd/>
          </a:ln>
        </p:spPr>
        <p:txBody>
          <a:bodyPr wrap="none" anchor="ctr"/>
          <a:lstStyle/>
          <a:p>
            <a:pPr algn="ctr"/>
            <a:r>
              <a:rPr lang="en-GB" sz="17200">
                <a:latin typeface="Rockwell" pitchFamily="18" charset="0"/>
              </a:rPr>
              <a:t>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dissolve">
                                      <p:cBhvr>
                                        <p:cTn id="11" dur="500"/>
                                        <p:tgtEl>
                                          <p:spTgt spid="30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3078"/>
                                        </p:tgtEl>
                                        <p:attrNameLst>
                                          <p:attrName>style.visibility</p:attrName>
                                        </p:attrNameLst>
                                      </p:cBhvr>
                                      <p:to>
                                        <p:strVal val="visible"/>
                                      </p:to>
                                    </p:set>
                                    <p:anim calcmode="lin" valueType="num">
                                      <p:cBhvr>
                                        <p:cTn id="16" dur="1000" fill="hold"/>
                                        <p:tgtEl>
                                          <p:spTgt spid="3078"/>
                                        </p:tgtEl>
                                        <p:attrNameLst>
                                          <p:attrName>ppt_x</p:attrName>
                                        </p:attrNameLst>
                                      </p:cBhvr>
                                      <p:tavLst>
                                        <p:tav tm="0">
                                          <p:val>
                                            <p:strVal val="#ppt_x-.2"/>
                                          </p:val>
                                        </p:tav>
                                        <p:tav tm="100000">
                                          <p:val>
                                            <p:strVal val="#ppt_x"/>
                                          </p:val>
                                        </p:tav>
                                      </p:tavLst>
                                    </p:anim>
                                    <p:anim calcmode="lin" valueType="num">
                                      <p:cBhvr>
                                        <p:cTn id="17" dur="1000" fill="hold"/>
                                        <p:tgtEl>
                                          <p:spTgt spid="3078"/>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611188" y="765175"/>
            <a:ext cx="2160587" cy="2232025"/>
          </a:xfrm>
          <a:prstGeom prst="rect">
            <a:avLst/>
          </a:prstGeom>
          <a:solidFill>
            <a:srgbClr val="FFFF00"/>
          </a:solidFill>
          <a:ln w="57150">
            <a:solidFill>
              <a:schemeClr val="tx1"/>
            </a:solidFill>
            <a:miter lim="800000"/>
            <a:headEnd/>
            <a:tailEnd/>
          </a:ln>
        </p:spPr>
        <p:txBody>
          <a:bodyPr wrap="none" anchor="ctr" anchorCtr="1"/>
          <a:lstStyle/>
          <a:p>
            <a:pPr algn="ctr"/>
            <a:r>
              <a:rPr lang="en-GB" sz="17200">
                <a:latin typeface="Rockwell" pitchFamily="18" charset="0"/>
              </a:rPr>
              <a:t>a</a:t>
            </a:r>
          </a:p>
        </p:txBody>
      </p:sp>
      <p:sp>
        <p:nvSpPr>
          <p:cNvPr id="40963" name="Rectangle 5"/>
          <p:cNvSpPr>
            <a:spLocks noChangeArrowheads="1"/>
          </p:cNvSpPr>
          <p:nvPr/>
        </p:nvSpPr>
        <p:spPr bwMode="auto">
          <a:xfrm>
            <a:off x="3490913" y="765175"/>
            <a:ext cx="2160587" cy="2232025"/>
          </a:xfrm>
          <a:prstGeom prst="rect">
            <a:avLst/>
          </a:prstGeom>
          <a:solidFill>
            <a:srgbClr val="FFFF00"/>
          </a:solidFill>
          <a:ln w="57150">
            <a:solidFill>
              <a:schemeClr val="tx1"/>
            </a:solidFill>
            <a:miter lim="800000"/>
            <a:headEnd/>
            <a:tailEnd/>
          </a:ln>
        </p:spPr>
        <p:txBody>
          <a:bodyPr wrap="none" anchor="ctr"/>
          <a:lstStyle/>
          <a:p>
            <a:pPr algn="ctr"/>
            <a:r>
              <a:rPr lang="en-GB" sz="17200">
                <a:latin typeface="Rockwell" pitchFamily="18" charset="0"/>
              </a:rPr>
              <a:t>e</a:t>
            </a:r>
          </a:p>
        </p:txBody>
      </p:sp>
      <p:sp>
        <p:nvSpPr>
          <p:cNvPr id="40964" name="Rectangle 6"/>
          <p:cNvSpPr>
            <a:spLocks noChangeArrowheads="1"/>
          </p:cNvSpPr>
          <p:nvPr/>
        </p:nvSpPr>
        <p:spPr bwMode="auto">
          <a:xfrm>
            <a:off x="6372225" y="765175"/>
            <a:ext cx="2160588" cy="2232025"/>
          </a:xfrm>
          <a:prstGeom prst="rect">
            <a:avLst/>
          </a:prstGeom>
          <a:solidFill>
            <a:srgbClr val="FFFF00"/>
          </a:solidFill>
          <a:ln w="57150">
            <a:solidFill>
              <a:schemeClr val="tx1"/>
            </a:solidFill>
            <a:miter lim="800000"/>
            <a:headEnd/>
            <a:tailEnd/>
          </a:ln>
        </p:spPr>
        <p:txBody>
          <a:bodyPr wrap="none" anchor="ctr"/>
          <a:lstStyle/>
          <a:p>
            <a:pPr algn="ctr"/>
            <a:r>
              <a:rPr lang="en-GB" sz="17200">
                <a:latin typeface="Rockwell" pitchFamily="18" charset="0"/>
              </a:rPr>
              <a:t>i</a:t>
            </a:r>
          </a:p>
        </p:txBody>
      </p:sp>
      <p:sp>
        <p:nvSpPr>
          <p:cNvPr id="40965" name="Rectangle 7"/>
          <p:cNvSpPr>
            <a:spLocks noChangeArrowheads="1"/>
          </p:cNvSpPr>
          <p:nvPr/>
        </p:nvSpPr>
        <p:spPr bwMode="auto">
          <a:xfrm>
            <a:off x="2051050" y="3717925"/>
            <a:ext cx="2160588" cy="2232025"/>
          </a:xfrm>
          <a:prstGeom prst="rect">
            <a:avLst/>
          </a:prstGeom>
          <a:solidFill>
            <a:srgbClr val="FFFF00"/>
          </a:solidFill>
          <a:ln w="57150">
            <a:solidFill>
              <a:schemeClr val="tx1"/>
            </a:solidFill>
            <a:miter lim="800000"/>
            <a:headEnd/>
            <a:tailEnd/>
          </a:ln>
        </p:spPr>
        <p:txBody>
          <a:bodyPr wrap="none" anchor="ctr"/>
          <a:lstStyle/>
          <a:p>
            <a:pPr algn="ctr"/>
            <a:r>
              <a:rPr lang="en-GB" sz="17200">
                <a:latin typeface="Rockwell" pitchFamily="18" charset="0"/>
              </a:rPr>
              <a:t>o</a:t>
            </a:r>
          </a:p>
        </p:txBody>
      </p:sp>
      <p:sp>
        <p:nvSpPr>
          <p:cNvPr id="40966" name="Rectangle 8"/>
          <p:cNvSpPr>
            <a:spLocks noChangeArrowheads="1"/>
          </p:cNvSpPr>
          <p:nvPr/>
        </p:nvSpPr>
        <p:spPr bwMode="auto">
          <a:xfrm>
            <a:off x="4932363" y="3717925"/>
            <a:ext cx="2160587" cy="2232025"/>
          </a:xfrm>
          <a:prstGeom prst="rect">
            <a:avLst/>
          </a:prstGeom>
          <a:solidFill>
            <a:srgbClr val="FFFF00"/>
          </a:solidFill>
          <a:ln w="57150">
            <a:solidFill>
              <a:schemeClr val="tx1"/>
            </a:solidFill>
            <a:miter lim="800000"/>
            <a:headEnd/>
            <a:tailEnd/>
          </a:ln>
        </p:spPr>
        <p:txBody>
          <a:bodyPr wrap="none" anchor="ctr"/>
          <a:lstStyle/>
          <a:p>
            <a:pPr algn="ctr"/>
            <a:r>
              <a:rPr lang="en-GB" sz="17200">
                <a:latin typeface="Rockwell" pitchFamily="18" charset="0"/>
              </a:rPr>
              <a:t>u</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708025"/>
            <a:ext cx="8820150" cy="1200150"/>
          </a:xfrm>
          <a:prstGeom prst="rect">
            <a:avLst/>
          </a:prstGeom>
          <a:solidFill>
            <a:schemeClr val="accent3">
              <a:lumMod val="40000"/>
              <a:lumOff val="60000"/>
            </a:schemeClr>
          </a:solidFill>
        </p:spPr>
        <p:txBody>
          <a:bodyPr>
            <a:spAutoFit/>
          </a:bodyPr>
          <a:lstStyle/>
          <a:p>
            <a:r>
              <a:rPr lang="en-US" sz="2400" b="1">
                <a:latin typeface="Calibri" pitchFamily="34" charset="0"/>
              </a:rPr>
              <a:t>"Learning a foreign language, and the culture that goes with it, is one of the most useful things we can do to broaden the empathy and imaginative sympathy and cultural outlook of children."</a:t>
            </a:r>
            <a:endParaRPr lang="en-GB" sz="2400" b="1">
              <a:latin typeface="Calibri" pitchFamily="34" charset="0"/>
            </a:endParaRPr>
          </a:p>
        </p:txBody>
      </p:sp>
      <p:sp>
        <p:nvSpPr>
          <p:cNvPr id="5123" name="TextBox 2"/>
          <p:cNvSpPr txBox="1">
            <a:spLocks noChangeArrowheads="1"/>
          </p:cNvSpPr>
          <p:nvPr/>
        </p:nvSpPr>
        <p:spPr bwMode="auto">
          <a:xfrm>
            <a:off x="211138" y="188913"/>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000" b="1"/>
              <a:t>On 1 October 2011, Michael Gove said:</a:t>
            </a:r>
          </a:p>
        </p:txBody>
      </p:sp>
      <p:sp>
        <p:nvSpPr>
          <p:cNvPr id="4" name="Rectangle 3"/>
          <p:cNvSpPr/>
          <p:nvPr/>
        </p:nvSpPr>
        <p:spPr>
          <a:xfrm>
            <a:off x="211138" y="1916113"/>
            <a:ext cx="8682037" cy="831850"/>
          </a:xfrm>
          <a:prstGeom prst="rect">
            <a:avLst/>
          </a:prstGeom>
          <a:noFill/>
        </p:spPr>
        <p:txBody>
          <a:bodyPr>
            <a:spAutoFit/>
          </a:bodyPr>
          <a:lstStyle/>
          <a:p>
            <a:r>
              <a:rPr lang="en-US" sz="2400" b="1">
                <a:latin typeface="Calibri" pitchFamily="34" charset="0"/>
              </a:rPr>
              <a:t>He also said that learning languages improved people's brain power.</a:t>
            </a:r>
            <a:endParaRPr lang="en-GB" sz="2400" b="1">
              <a:latin typeface="Calibri" pitchFamily="34" charset="0"/>
            </a:endParaRPr>
          </a:p>
        </p:txBody>
      </p:sp>
      <p:sp>
        <p:nvSpPr>
          <p:cNvPr id="5" name="Rectangle 4"/>
          <p:cNvSpPr/>
          <p:nvPr/>
        </p:nvSpPr>
        <p:spPr>
          <a:xfrm>
            <a:off x="211138" y="2732088"/>
            <a:ext cx="8682037" cy="1201737"/>
          </a:xfrm>
          <a:prstGeom prst="rect">
            <a:avLst/>
          </a:prstGeom>
          <a:solidFill>
            <a:schemeClr val="accent3">
              <a:lumMod val="40000"/>
              <a:lumOff val="60000"/>
            </a:schemeClr>
          </a:solidFill>
        </p:spPr>
        <p:txBody>
          <a:bodyPr>
            <a:spAutoFit/>
          </a:bodyPr>
          <a:lstStyle/>
          <a:p>
            <a:r>
              <a:rPr lang="en-US" sz="2400" b="1">
                <a:latin typeface="Calibri" pitchFamily="34" charset="0"/>
              </a:rPr>
              <a:t>"It is literally the case that learning languages makes you smarter. The neural networks in the brain strengthen as a result of language learning." </a:t>
            </a:r>
            <a:endParaRPr lang="en-GB" sz="2400" b="1">
              <a:latin typeface="Calibri" pitchFamily="34" charset="0"/>
            </a:endParaRPr>
          </a:p>
        </p:txBody>
      </p:sp>
      <p:sp>
        <p:nvSpPr>
          <p:cNvPr id="6" name="TextBox 5"/>
          <p:cNvSpPr txBox="1">
            <a:spLocks noChangeArrowheads="1"/>
          </p:cNvSpPr>
          <p:nvPr/>
        </p:nvSpPr>
        <p:spPr bwMode="auto">
          <a:xfrm>
            <a:off x="195263" y="4076700"/>
            <a:ext cx="869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000" b="1"/>
              <a:t>But, by 5 October 2011, this was the only mention made of languages: </a:t>
            </a:r>
          </a:p>
        </p:txBody>
      </p:sp>
      <p:sp>
        <p:nvSpPr>
          <p:cNvPr id="7" name="Rectangle 6"/>
          <p:cNvSpPr/>
          <p:nvPr/>
        </p:nvSpPr>
        <p:spPr>
          <a:xfrm>
            <a:off x="211138" y="4508500"/>
            <a:ext cx="8682037" cy="1201738"/>
          </a:xfrm>
          <a:prstGeom prst="rect">
            <a:avLst/>
          </a:prstGeom>
          <a:solidFill>
            <a:schemeClr val="accent3">
              <a:lumMod val="40000"/>
              <a:lumOff val="60000"/>
            </a:schemeClr>
          </a:solidFill>
        </p:spPr>
        <p:txBody>
          <a:bodyPr>
            <a:spAutoFit/>
          </a:bodyPr>
          <a:lstStyle/>
          <a:p>
            <a:pPr>
              <a:defRPr/>
            </a:pPr>
            <a:r>
              <a:rPr lang="en-GB" sz="2400" b="1" dirty="0">
                <a:latin typeface="+mn-lt"/>
              </a:rPr>
              <a:t>And as well as reforming our teaching of English, we also need to make sure our children are fluent in the most important languages of the twenty-first century - maths and science.</a:t>
            </a:r>
          </a:p>
        </p:txBody>
      </p:sp>
      <p:sp>
        <p:nvSpPr>
          <p:cNvPr id="8" name="Rectangle 7"/>
          <p:cNvSpPr>
            <a:spLocks noChangeArrowheads="1"/>
          </p:cNvSpPr>
          <p:nvPr/>
        </p:nvSpPr>
        <p:spPr bwMode="auto">
          <a:xfrm>
            <a:off x="179388" y="5732463"/>
            <a:ext cx="871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t>5 October 2011</a:t>
            </a:r>
            <a:br>
              <a:rPr lang="en-GB" b="1"/>
            </a:br>
            <a:r>
              <a:rPr lang="en-GB" b="1"/>
              <a:t>Education secretary Michael Gove's speech to the Conservative Party conference in Birmingham.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a:hlinkClick r:id="" action="ppaction://noaction">
              <a:snd r:embed="rId3" name="ba.wav"/>
            </a:hlinkClick>
          </p:cNvPr>
          <p:cNvSpPr txBox="1">
            <a:spLocks noChangeArrowheads="1"/>
          </p:cNvSpPr>
          <p:nvPr/>
        </p:nvSpPr>
        <p:spPr bwMode="auto">
          <a:xfrm>
            <a:off x="250825" y="44450"/>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4000" b="1">
                <a:latin typeface="Gulim" pitchFamily="34" charset="-127"/>
                <a:ea typeface="Gulim" pitchFamily="34" charset="-127"/>
              </a:rPr>
              <a:t>ba		be		bi		bo		bu</a:t>
            </a:r>
          </a:p>
        </p:txBody>
      </p:sp>
      <p:sp>
        <p:nvSpPr>
          <p:cNvPr id="69637" name="Text Box 5">
            <a:hlinkClick r:id="" action="ppaction://noaction">
              <a:snd r:embed="rId4" name="la.wav"/>
            </a:hlinkClick>
          </p:cNvPr>
          <p:cNvSpPr txBox="1">
            <a:spLocks noChangeArrowheads="1"/>
          </p:cNvSpPr>
          <p:nvPr/>
        </p:nvSpPr>
        <p:spPr bwMode="auto">
          <a:xfrm>
            <a:off x="250825" y="2349500"/>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4000" b="1">
                <a:latin typeface="Gulim" pitchFamily="34" charset="-127"/>
                <a:ea typeface="Gulim" pitchFamily="34" charset="-127"/>
              </a:rPr>
              <a:t>la		le		li		lo		lu</a:t>
            </a:r>
          </a:p>
        </p:txBody>
      </p:sp>
      <p:sp>
        <p:nvSpPr>
          <p:cNvPr id="69638" name="Text Box 6">
            <a:hlinkClick r:id="" action="ppaction://noaction">
              <a:snd r:embed="rId5" name="fa.wav"/>
            </a:hlinkClick>
          </p:cNvPr>
          <p:cNvSpPr txBox="1">
            <a:spLocks noChangeArrowheads="1"/>
          </p:cNvSpPr>
          <p:nvPr/>
        </p:nvSpPr>
        <p:spPr bwMode="auto">
          <a:xfrm>
            <a:off x="250825" y="1125538"/>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4000" b="1">
                <a:latin typeface="Gulim" pitchFamily="34" charset="-127"/>
                <a:ea typeface="Gulim" pitchFamily="34" charset="-127"/>
              </a:rPr>
              <a:t>fa		fe		fi		fo		fu</a:t>
            </a:r>
          </a:p>
        </p:txBody>
      </p:sp>
      <p:sp>
        <p:nvSpPr>
          <p:cNvPr id="69639" name="Text Box 7">
            <a:hlinkClick r:id="" action="ppaction://noaction">
              <a:snd r:embed="rId6" name="pa.wav"/>
            </a:hlinkClick>
          </p:cNvPr>
          <p:cNvSpPr txBox="1">
            <a:spLocks noChangeArrowheads="1"/>
          </p:cNvSpPr>
          <p:nvPr/>
        </p:nvSpPr>
        <p:spPr bwMode="auto">
          <a:xfrm>
            <a:off x="250825" y="4652963"/>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4000" b="1">
                <a:latin typeface="Gulim" pitchFamily="34" charset="-127"/>
                <a:ea typeface="Gulim" pitchFamily="34" charset="-127"/>
              </a:rPr>
              <a:t>pa		pe		pi		po		pu</a:t>
            </a:r>
          </a:p>
        </p:txBody>
      </p:sp>
      <p:sp>
        <p:nvSpPr>
          <p:cNvPr id="69640" name="Text Box 8">
            <a:hlinkClick r:id="" action="ppaction://noaction">
              <a:snd r:embed="rId7" name="ta.wav"/>
            </a:hlinkClick>
          </p:cNvPr>
          <p:cNvSpPr txBox="1">
            <a:spLocks noChangeArrowheads="1"/>
          </p:cNvSpPr>
          <p:nvPr/>
        </p:nvSpPr>
        <p:spPr bwMode="auto">
          <a:xfrm>
            <a:off x="250825" y="5876925"/>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4000" b="1">
                <a:latin typeface="Gulim" pitchFamily="34" charset="-127"/>
                <a:ea typeface="Gulim" pitchFamily="34" charset="-127"/>
              </a:rPr>
              <a:t>ta		te		ti		to		tu</a:t>
            </a:r>
          </a:p>
        </p:txBody>
      </p:sp>
      <p:sp>
        <p:nvSpPr>
          <p:cNvPr id="69642" name="Text Box 10">
            <a:hlinkClick r:id="" action="ppaction://noaction">
              <a:snd r:embed="rId8" name="ma.wav"/>
            </a:hlinkClick>
          </p:cNvPr>
          <p:cNvSpPr txBox="1">
            <a:spLocks noChangeArrowheads="1"/>
          </p:cNvSpPr>
          <p:nvPr/>
        </p:nvSpPr>
        <p:spPr bwMode="auto">
          <a:xfrm>
            <a:off x="250825" y="3429000"/>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4000" b="1">
                <a:latin typeface="Gulim" pitchFamily="34" charset="-127"/>
                <a:ea typeface="Gulim" pitchFamily="34" charset="-127"/>
              </a:rPr>
              <a:t>ma		me		mi		mo		mu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wipe(left)">
                                      <p:cBhvr>
                                        <p:cTn id="7" dur="2000"/>
                                        <p:tgtEl>
                                          <p:spTgt spid="69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8"/>
                                        </p:tgtEl>
                                        <p:attrNameLst>
                                          <p:attrName>style.visibility</p:attrName>
                                        </p:attrNameLst>
                                      </p:cBhvr>
                                      <p:to>
                                        <p:strVal val="visible"/>
                                      </p:to>
                                    </p:set>
                                    <p:animEffect transition="in" filter="wipe(left)">
                                      <p:cBhvr>
                                        <p:cTn id="12" dur="2000"/>
                                        <p:tgtEl>
                                          <p:spTgt spid="696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7"/>
                                        </p:tgtEl>
                                        <p:attrNameLst>
                                          <p:attrName>style.visibility</p:attrName>
                                        </p:attrNameLst>
                                      </p:cBhvr>
                                      <p:to>
                                        <p:strVal val="visible"/>
                                      </p:to>
                                    </p:set>
                                    <p:animEffect transition="in" filter="wipe(left)">
                                      <p:cBhvr>
                                        <p:cTn id="17" dur="2000"/>
                                        <p:tgtEl>
                                          <p:spTgt spid="696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642"/>
                                        </p:tgtEl>
                                        <p:attrNameLst>
                                          <p:attrName>style.visibility</p:attrName>
                                        </p:attrNameLst>
                                      </p:cBhvr>
                                      <p:to>
                                        <p:strVal val="visible"/>
                                      </p:to>
                                    </p:set>
                                    <p:animEffect transition="in" filter="wipe(left)">
                                      <p:cBhvr>
                                        <p:cTn id="22" dur="2000"/>
                                        <p:tgtEl>
                                          <p:spTgt spid="696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9639"/>
                                        </p:tgtEl>
                                        <p:attrNameLst>
                                          <p:attrName>style.visibility</p:attrName>
                                        </p:attrNameLst>
                                      </p:cBhvr>
                                      <p:to>
                                        <p:strVal val="visible"/>
                                      </p:to>
                                    </p:set>
                                    <p:animEffect transition="in" filter="wipe(left)">
                                      <p:cBhvr>
                                        <p:cTn id="27" dur="2000"/>
                                        <p:tgtEl>
                                          <p:spTgt spid="696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9640"/>
                                        </p:tgtEl>
                                        <p:attrNameLst>
                                          <p:attrName>style.visibility</p:attrName>
                                        </p:attrNameLst>
                                      </p:cBhvr>
                                      <p:to>
                                        <p:strVal val="visible"/>
                                      </p:to>
                                    </p:set>
                                    <p:animEffect transition="in" filter="wipe(left)">
                                      <p:cBhvr>
                                        <p:cTn id="32" dur="2000"/>
                                        <p:tgtEl>
                                          <p:spTgt spid="69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37" grpId="0"/>
      <p:bldP spid="69638" grpId="0"/>
      <p:bldP spid="69639" grpId="0"/>
      <p:bldP spid="69640" grpId="0"/>
      <p:bldP spid="6964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49"/>
          <p:cNvSpPr txBox="1">
            <a:spLocks noChangeArrowheads="1"/>
          </p:cNvSpPr>
          <p:nvPr/>
        </p:nvSpPr>
        <p:spPr bwMode="auto">
          <a:xfrm>
            <a:off x="73025" y="11969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a</a:t>
            </a:r>
            <a:r>
              <a:rPr lang="en-GB" sz="2800" b="1">
                <a:latin typeface="Calibri" pitchFamily="34" charset="0"/>
              </a:rPr>
              <a:t>r</a:t>
            </a:r>
            <a:r>
              <a:rPr lang="en-GB" sz="2800" b="1" u="sng">
                <a:latin typeface="Calibri" pitchFamily="34" charset="0"/>
              </a:rPr>
              <a:t>a</a:t>
            </a:r>
            <a:r>
              <a:rPr lang="en-GB" sz="2800" b="1">
                <a:latin typeface="Calibri" pitchFamily="34" charset="0"/>
                <a:cs typeface="Times New Roman" pitchFamily="18" charset="0"/>
              </a:rPr>
              <a:t>ñ</a:t>
            </a:r>
            <a:r>
              <a:rPr lang="en-GB" sz="2800" b="1" u="sng">
                <a:latin typeface="Calibri" pitchFamily="34" charset="0"/>
                <a:cs typeface="Times New Roman" pitchFamily="18" charset="0"/>
              </a:rPr>
              <a:t>a</a:t>
            </a:r>
          </a:p>
        </p:txBody>
      </p:sp>
      <p:sp>
        <p:nvSpPr>
          <p:cNvPr id="43038" name="Text Box 50"/>
          <p:cNvSpPr txBox="1">
            <a:spLocks noChangeArrowheads="1"/>
          </p:cNvSpPr>
          <p:nvPr/>
        </p:nvSpPr>
        <p:spPr bwMode="auto">
          <a:xfrm>
            <a:off x="2305050" y="118110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e</a:t>
            </a:r>
            <a:r>
              <a:rPr lang="en-GB" sz="2800" b="1">
                <a:latin typeface="Calibri" pitchFamily="34" charset="0"/>
              </a:rPr>
              <a:t>l</a:t>
            </a:r>
            <a:r>
              <a:rPr lang="en-GB" sz="2800" b="1" u="sng">
                <a:latin typeface="Calibri" pitchFamily="34" charset="0"/>
              </a:rPr>
              <a:t>e</a:t>
            </a:r>
            <a:r>
              <a:rPr lang="en-GB" sz="2800" b="1">
                <a:latin typeface="Calibri" pitchFamily="34" charset="0"/>
              </a:rPr>
              <a:t>fant</a:t>
            </a:r>
            <a:r>
              <a:rPr lang="en-GB" sz="2800" b="1" u="sng">
                <a:latin typeface="Calibri" pitchFamily="34" charset="0"/>
              </a:rPr>
              <a:t>e</a:t>
            </a:r>
            <a:endParaRPr lang="en-GB" sz="2800" b="1" u="sng">
              <a:latin typeface="Calibri" pitchFamily="34" charset="0"/>
              <a:cs typeface="Times New Roman" pitchFamily="18" charset="0"/>
            </a:endParaRPr>
          </a:p>
        </p:txBody>
      </p:sp>
      <p:sp>
        <p:nvSpPr>
          <p:cNvPr id="43039" name="Text Box 51"/>
          <p:cNvSpPr txBox="1">
            <a:spLocks noChangeArrowheads="1"/>
          </p:cNvSpPr>
          <p:nvPr/>
        </p:nvSpPr>
        <p:spPr bwMode="auto">
          <a:xfrm rot="-5400000">
            <a:off x="5173662" y="81121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i</a:t>
            </a:r>
            <a:r>
              <a:rPr lang="en-GB" sz="2800" b="1">
                <a:latin typeface="Calibri" pitchFamily="34" charset="0"/>
              </a:rPr>
              <a:t>dea</a:t>
            </a:r>
            <a:endParaRPr lang="en-GB" sz="2800" b="1">
              <a:latin typeface="Calibri" pitchFamily="34" charset="0"/>
              <a:cs typeface="Times New Roman" pitchFamily="18" charset="0"/>
            </a:endParaRPr>
          </a:p>
        </p:txBody>
      </p:sp>
      <p:sp>
        <p:nvSpPr>
          <p:cNvPr id="43040" name="Text Box 52"/>
          <p:cNvSpPr txBox="1">
            <a:spLocks noChangeArrowheads="1"/>
          </p:cNvSpPr>
          <p:nvPr/>
        </p:nvSpPr>
        <p:spPr bwMode="auto">
          <a:xfrm>
            <a:off x="6913563" y="119697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o</a:t>
            </a:r>
            <a:r>
              <a:rPr lang="en-GB" sz="2800" b="1">
                <a:latin typeface="Calibri" pitchFamily="34" charset="0"/>
              </a:rPr>
              <a:t>lvidar</a:t>
            </a:r>
            <a:endParaRPr lang="en-GB" sz="2800" b="1">
              <a:latin typeface="Calibri" pitchFamily="34" charset="0"/>
              <a:cs typeface="Times New Roman" pitchFamily="18" charset="0"/>
            </a:endParaRPr>
          </a:p>
        </p:txBody>
      </p:sp>
      <p:sp>
        <p:nvSpPr>
          <p:cNvPr id="43041" name="Text Box 53"/>
          <p:cNvSpPr txBox="1">
            <a:spLocks noChangeArrowheads="1"/>
          </p:cNvSpPr>
          <p:nvPr/>
        </p:nvSpPr>
        <p:spPr bwMode="auto">
          <a:xfrm>
            <a:off x="73025"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u</a:t>
            </a:r>
            <a:r>
              <a:rPr lang="en-GB" sz="2800" b="1">
                <a:latin typeface="Calibri" pitchFamily="34" charset="0"/>
              </a:rPr>
              <a:t>niverso</a:t>
            </a:r>
            <a:endParaRPr lang="en-GB" sz="2800" b="1">
              <a:latin typeface="Calibri" pitchFamily="34" charset="0"/>
              <a:cs typeface="Times New Roman" pitchFamily="18" charset="0"/>
            </a:endParaRPr>
          </a:p>
        </p:txBody>
      </p:sp>
      <p:sp>
        <p:nvSpPr>
          <p:cNvPr id="43042" name="Text Box 54"/>
          <p:cNvSpPr txBox="1">
            <a:spLocks noChangeArrowheads="1"/>
          </p:cNvSpPr>
          <p:nvPr/>
        </p:nvSpPr>
        <p:spPr bwMode="auto">
          <a:xfrm>
            <a:off x="2305050"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ce</a:t>
            </a:r>
            <a:r>
              <a:rPr lang="en-GB" sz="2800" b="1">
                <a:latin typeface="Calibri" pitchFamily="34" charset="0"/>
              </a:rPr>
              <a:t>rdo</a:t>
            </a:r>
            <a:endParaRPr lang="en-GB" sz="2800" b="1">
              <a:latin typeface="Calibri" pitchFamily="34" charset="0"/>
              <a:cs typeface="Times New Roman" pitchFamily="18" charset="0"/>
            </a:endParaRPr>
          </a:p>
        </p:txBody>
      </p:sp>
      <p:sp>
        <p:nvSpPr>
          <p:cNvPr id="43043" name="Text Box 55"/>
          <p:cNvSpPr txBox="1">
            <a:spLocks noChangeArrowheads="1"/>
          </p:cNvSpPr>
          <p:nvPr/>
        </p:nvSpPr>
        <p:spPr bwMode="auto">
          <a:xfrm>
            <a:off x="4608513" y="290988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ci</a:t>
            </a:r>
            <a:r>
              <a:rPr lang="en-GB" sz="2800" b="1">
                <a:latin typeface="Calibri" pitchFamily="34" charset="0"/>
              </a:rPr>
              <a:t>clista</a:t>
            </a:r>
            <a:endParaRPr lang="en-GB" sz="2800" b="1">
              <a:latin typeface="Calibri" pitchFamily="34" charset="0"/>
              <a:cs typeface="Times New Roman" pitchFamily="18" charset="0"/>
            </a:endParaRPr>
          </a:p>
        </p:txBody>
      </p:sp>
      <p:sp>
        <p:nvSpPr>
          <p:cNvPr id="43044" name="Text Box 56"/>
          <p:cNvSpPr txBox="1">
            <a:spLocks noChangeArrowheads="1"/>
          </p:cNvSpPr>
          <p:nvPr/>
        </p:nvSpPr>
        <p:spPr bwMode="auto">
          <a:xfrm>
            <a:off x="6877050" y="28527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ca</a:t>
            </a:r>
            <a:r>
              <a:rPr lang="en-GB" sz="2800" b="1">
                <a:latin typeface="Calibri" pitchFamily="34" charset="0"/>
              </a:rPr>
              <a:t>sa</a:t>
            </a:r>
            <a:endParaRPr lang="en-GB" sz="2800" b="1">
              <a:latin typeface="Calibri" pitchFamily="34" charset="0"/>
              <a:cs typeface="Times New Roman" pitchFamily="18" charset="0"/>
            </a:endParaRPr>
          </a:p>
        </p:txBody>
      </p:sp>
      <p:sp>
        <p:nvSpPr>
          <p:cNvPr id="43045" name="Text Box 57"/>
          <p:cNvSpPr txBox="1">
            <a:spLocks noChangeArrowheads="1"/>
          </p:cNvSpPr>
          <p:nvPr/>
        </p:nvSpPr>
        <p:spPr bwMode="auto">
          <a:xfrm>
            <a:off x="73025" y="456565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co</a:t>
            </a:r>
            <a:r>
              <a:rPr lang="en-GB" sz="2800" b="1">
                <a:latin typeface="Calibri" pitchFamily="34" charset="0"/>
              </a:rPr>
              <a:t>che</a:t>
            </a:r>
            <a:endParaRPr lang="en-GB" sz="2800" b="1">
              <a:latin typeface="Calibri" pitchFamily="34" charset="0"/>
              <a:cs typeface="Times New Roman" pitchFamily="18" charset="0"/>
            </a:endParaRPr>
          </a:p>
        </p:txBody>
      </p:sp>
      <p:sp>
        <p:nvSpPr>
          <p:cNvPr id="43046" name="Text Box 58"/>
          <p:cNvSpPr txBox="1">
            <a:spLocks noChangeArrowheads="1"/>
          </p:cNvSpPr>
          <p:nvPr/>
        </p:nvSpPr>
        <p:spPr bwMode="auto">
          <a:xfrm>
            <a:off x="2339975" y="458152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cu</a:t>
            </a:r>
            <a:r>
              <a:rPr lang="en-GB" sz="2800" b="1">
                <a:latin typeface="Calibri" pitchFamily="34" charset="0"/>
              </a:rPr>
              <a:t>caracha</a:t>
            </a:r>
            <a:endParaRPr lang="en-GB" sz="2800" b="1">
              <a:latin typeface="Calibri" pitchFamily="34" charset="0"/>
              <a:cs typeface="Times New Roman" pitchFamily="18" charset="0"/>
            </a:endParaRPr>
          </a:p>
        </p:txBody>
      </p:sp>
      <p:sp>
        <p:nvSpPr>
          <p:cNvPr id="43047" name="Text Box 59"/>
          <p:cNvSpPr txBox="1">
            <a:spLocks noChangeArrowheads="1"/>
          </p:cNvSpPr>
          <p:nvPr/>
        </p:nvSpPr>
        <p:spPr bwMode="auto">
          <a:xfrm>
            <a:off x="4681538" y="458152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gi</a:t>
            </a:r>
            <a:r>
              <a:rPr lang="en-GB" sz="2800" b="1">
                <a:latin typeface="Calibri" pitchFamily="34" charset="0"/>
              </a:rPr>
              <a:t>mn</a:t>
            </a:r>
            <a:r>
              <a:rPr lang="en-GB" sz="2800" b="1">
                <a:latin typeface="Calibri" pitchFamily="34" charset="0"/>
                <a:cs typeface="Arial" pitchFamily="34" charset="0"/>
              </a:rPr>
              <a:t>asia</a:t>
            </a:r>
            <a:endParaRPr lang="en-GB" sz="2800" b="1">
              <a:latin typeface="Calibri" pitchFamily="34" charset="0"/>
              <a:cs typeface="Times New Roman" pitchFamily="18" charset="0"/>
            </a:endParaRPr>
          </a:p>
        </p:txBody>
      </p:sp>
      <p:sp>
        <p:nvSpPr>
          <p:cNvPr id="43048" name="Text Box 60"/>
          <p:cNvSpPr txBox="1">
            <a:spLocks noChangeArrowheads="1"/>
          </p:cNvSpPr>
          <p:nvPr/>
        </p:nvSpPr>
        <p:spPr bwMode="auto">
          <a:xfrm>
            <a:off x="6877050" y="4627563"/>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a:latin typeface="Calibri" pitchFamily="34" charset="0"/>
              </a:rPr>
              <a:t>h</a:t>
            </a:r>
            <a:r>
              <a:rPr lang="en-GB" sz="2000" b="1">
                <a:latin typeface="Calibri" pitchFamily="34" charset="0"/>
              </a:rPr>
              <a:t>amburguesa</a:t>
            </a:r>
            <a:endParaRPr lang="en-GB" sz="2000" b="1">
              <a:latin typeface="Calibri" pitchFamily="34" charset="0"/>
              <a:cs typeface="Times New Roman" pitchFamily="18" charset="0"/>
            </a:endParaRPr>
          </a:p>
        </p:txBody>
      </p:sp>
      <p:sp>
        <p:nvSpPr>
          <p:cNvPr id="43049" name="Text Box 61"/>
          <p:cNvSpPr txBox="1">
            <a:spLocks noChangeArrowheads="1"/>
          </p:cNvSpPr>
          <p:nvPr/>
        </p:nvSpPr>
        <p:spPr bwMode="auto">
          <a:xfrm>
            <a:off x="7302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a:latin typeface="Calibri" pitchFamily="34" charset="0"/>
              </a:rPr>
              <a:t>Espa</a:t>
            </a:r>
            <a:r>
              <a:rPr lang="en-GB" sz="2800" b="1" u="sng">
                <a:latin typeface="Calibri" pitchFamily="34" charset="0"/>
                <a:cs typeface="Times New Roman" pitchFamily="18" charset="0"/>
              </a:rPr>
              <a:t>ñ</a:t>
            </a:r>
            <a:r>
              <a:rPr lang="en-GB" sz="2800" b="1">
                <a:latin typeface="Calibri" pitchFamily="34" charset="0"/>
                <a:cs typeface="Times New Roman" pitchFamily="18" charset="0"/>
              </a:rPr>
              <a:t>a</a:t>
            </a:r>
          </a:p>
        </p:txBody>
      </p:sp>
      <p:sp>
        <p:nvSpPr>
          <p:cNvPr id="43050" name="Text Box 62"/>
          <p:cNvSpPr txBox="1">
            <a:spLocks noChangeArrowheads="1"/>
          </p:cNvSpPr>
          <p:nvPr/>
        </p:nvSpPr>
        <p:spPr bwMode="auto">
          <a:xfrm>
            <a:off x="2376488"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z</a:t>
            </a:r>
            <a:r>
              <a:rPr lang="en-GB" sz="2800" b="1">
                <a:latin typeface="Calibri" pitchFamily="34" charset="0"/>
              </a:rPr>
              <a:t>umo</a:t>
            </a:r>
            <a:endParaRPr lang="en-GB" sz="2800" b="1">
              <a:latin typeface="Calibri" pitchFamily="34" charset="0"/>
              <a:cs typeface="Times New Roman" pitchFamily="18" charset="0"/>
            </a:endParaRPr>
          </a:p>
        </p:txBody>
      </p:sp>
      <p:sp>
        <p:nvSpPr>
          <p:cNvPr id="43051" name="Text Box 63"/>
          <p:cNvSpPr txBox="1">
            <a:spLocks noChangeArrowheads="1"/>
          </p:cNvSpPr>
          <p:nvPr/>
        </p:nvSpPr>
        <p:spPr bwMode="auto">
          <a:xfrm>
            <a:off x="453707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gu</a:t>
            </a:r>
            <a:r>
              <a:rPr lang="en-GB" sz="2800" b="1">
                <a:latin typeface="Calibri" pitchFamily="34" charset="0"/>
              </a:rPr>
              <a:t>itarra</a:t>
            </a:r>
            <a:endParaRPr lang="en-GB" sz="2800" b="1">
              <a:latin typeface="Calibri" pitchFamily="34" charset="0"/>
              <a:cs typeface="Times New Roman" pitchFamily="18" charset="0"/>
            </a:endParaRPr>
          </a:p>
        </p:txBody>
      </p:sp>
      <p:sp>
        <p:nvSpPr>
          <p:cNvPr id="43052" name="Text Box 64"/>
          <p:cNvSpPr txBox="1">
            <a:spLocks noChangeArrowheads="1"/>
          </p:cNvSpPr>
          <p:nvPr/>
        </p:nvSpPr>
        <p:spPr bwMode="auto">
          <a:xfrm>
            <a:off x="6913563"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ll</a:t>
            </a:r>
            <a:r>
              <a:rPr lang="en-GB" sz="2800" b="1">
                <a:latin typeface="Calibri" pitchFamily="34" charset="0"/>
              </a:rPr>
              <a:t>ave</a:t>
            </a:r>
            <a:endParaRPr lang="en-GB" sz="2800" b="1">
              <a:latin typeface="Calibri" pitchFamily="34" charset="0"/>
              <a:cs typeface="Times New Roman" pitchFamily="18" charset="0"/>
            </a:endParaRPr>
          </a:p>
        </p:txBody>
      </p:sp>
      <p:pic>
        <p:nvPicPr>
          <p:cNvPr id="43053" name="Picture 6" descr="elephant"/>
          <p:cNvPicPr>
            <a:picLocks noChangeAspect="1" noChangeArrowheads="1"/>
          </p:cNvPicPr>
          <p:nvPr/>
        </p:nvPicPr>
        <p:blipFill>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2398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58063" y="0"/>
            <a:ext cx="1085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364"/>
          <a:stretch>
            <a:fillRect/>
          </a:stretch>
        </p:blipFill>
        <p:spPr bwMode="auto">
          <a:xfrm>
            <a:off x="571500" y="-285750"/>
            <a:ext cx="14795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3500438"/>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7">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07950" y="1970088"/>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1857375"/>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9"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714625" y="3643313"/>
            <a:ext cx="1562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4"/>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77378">
            <a:off x="4854575" y="5008563"/>
            <a:ext cx="165258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11">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86375" y="3571875"/>
            <a:ext cx="641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643438" y="285750"/>
            <a:ext cx="13128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7219950" y="5434013"/>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938" y="3500438"/>
            <a:ext cx="11096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5">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73375" y="5143500"/>
            <a:ext cx="1306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8" y="1714500"/>
            <a:ext cx="1428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5"/>
            <a:ext cx="90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2938" y="5500688"/>
            <a:ext cx="11906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6"/>
          <p:cNvSpPr txBox="1">
            <a:spLocks noChangeArrowheads="1"/>
          </p:cNvSpPr>
          <p:nvPr/>
        </p:nvSpPr>
        <p:spPr bwMode="auto">
          <a:xfrm>
            <a:off x="-488950" y="22240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atin typeface="Calibri" pitchFamily="34" charset="0"/>
            </a:endParaRPr>
          </a:p>
        </p:txBody>
      </p:sp>
      <p:pic>
        <p:nvPicPr>
          <p:cNvPr id="39941" name="hola.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900113" y="674688"/>
            <a:ext cx="6719887"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994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9941"/>
                                        </p:tgtEl>
                                      </p:cBhvr>
                                    </p:cmd>
                                  </p:childTnLst>
                                </p:cTn>
                              </p:par>
                            </p:childTnLst>
                          </p:cTn>
                        </p:par>
                      </p:childTnLst>
                    </p:cTn>
                  </p:par>
                </p:childTnLst>
              </p:cTn>
              <p:nextCondLst>
                <p:cond evt="onClick" delay="0">
                  <p:tgtEl>
                    <p:spTgt spid="39941"/>
                  </p:tgtEl>
                </p:cond>
              </p:nextCondLst>
            </p:seq>
            <p:video>
              <p:cMediaNode>
                <p:cTn id="7" fill="hold" display="0">
                  <p:stCondLst>
                    <p:cond delay="indefinite"/>
                  </p:stCondLst>
                  <p:endCondLst>
                    <p:cond evt="onNext" delay="0">
                      <p:tgtEl>
                        <p:sldTgt/>
                      </p:tgtEl>
                    </p:cond>
                    <p:cond evt="onPrev" delay="0">
                      <p:tgtEl>
                        <p:sldTgt/>
                      </p:tgtEl>
                    </p:cond>
                  </p:endCondLst>
                </p:cTn>
                <p:tgtEl>
                  <p:spTgt spid="39941"/>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45059" name="Picture 5"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6"/>
          <p:cNvSpPr>
            <a:spLocks noChangeArrowheads="1"/>
          </p:cNvSpPr>
          <p:nvPr/>
        </p:nvSpPr>
        <p:spPr bwMode="auto">
          <a:xfrm>
            <a:off x="1071563" y="642938"/>
            <a:ext cx="70723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800">
                <a:latin typeface="Calibri" pitchFamily="34" charset="0"/>
              </a:rPr>
              <a:t>Araña arañita sube la escalera</a:t>
            </a:r>
            <a:br>
              <a:rPr lang="es-ES" sz="2800">
                <a:latin typeface="Calibri" pitchFamily="34" charset="0"/>
              </a:rPr>
            </a:br>
            <a:r>
              <a:rPr lang="es-ES" sz="2800">
                <a:latin typeface="Calibri" pitchFamily="34" charset="0"/>
              </a:rPr>
              <a:t>Araña arañita, súbela otra vez.</a:t>
            </a:r>
            <a:br>
              <a:rPr lang="es-ES" sz="2800">
                <a:latin typeface="Calibri" pitchFamily="34" charset="0"/>
              </a:rPr>
            </a:br>
            <a:r>
              <a:rPr lang="es-ES" sz="2800">
                <a:latin typeface="Calibri" pitchFamily="34" charset="0"/>
              </a:rPr>
              <a:t>¡Pum! se cayó. ¡Pum! se cayó</a:t>
            </a:r>
            <a:br>
              <a:rPr lang="es-ES" sz="2800">
                <a:latin typeface="Calibri" pitchFamily="34" charset="0"/>
              </a:rPr>
            </a:br>
            <a:r>
              <a:rPr lang="es-ES" sz="2800">
                <a:latin typeface="Calibri" pitchFamily="34" charset="0"/>
              </a:rPr>
              <a:t>Vino un sapo gordo y se la comió.</a:t>
            </a:r>
            <a:endParaRPr lang="en-US" sz="2800">
              <a:latin typeface="Calibri" pitchFamily="34" charset="0"/>
            </a:endParaRPr>
          </a:p>
        </p:txBody>
      </p:sp>
      <p:sp>
        <p:nvSpPr>
          <p:cNvPr id="8" name="Action Button: Sound 7">
            <a:hlinkClick r:id="" action="ppaction://noaction" highlightClick="1">
              <a:snd r:embed="rId4" name="arana.wav"/>
            </a:hlinkClick>
          </p:cNvPr>
          <p:cNvSpPr/>
          <p:nvPr/>
        </p:nvSpPr>
        <p:spPr>
          <a:xfrm>
            <a:off x="7858148" y="357166"/>
            <a:ext cx="642942" cy="571504"/>
          </a:xfrm>
          <a:prstGeom prst="actionButtonSound">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GB">
              <a:solidFill>
                <a:srgbClr val="FFFFFF"/>
              </a:solidFill>
              <a:latin typeface="Calibri" pitchFamily="34" charset="0"/>
            </a:endParaRPr>
          </a:p>
        </p:txBody>
      </p:sp>
      <p:pic>
        <p:nvPicPr>
          <p:cNvPr id="12"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364"/>
          <a:stretch>
            <a:fillRect/>
          </a:stretch>
        </p:blipFill>
        <p:spPr bwMode="auto">
          <a:xfrm>
            <a:off x="7000875" y="4429125"/>
            <a:ext cx="14795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oad-tongue.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4313" y="714375"/>
            <a:ext cx="3000376"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Elbow Connector 14"/>
          <p:cNvCxnSpPr/>
          <p:nvPr/>
        </p:nvCxnSpPr>
        <p:spPr>
          <a:xfrm rot="10800000">
            <a:off x="5286375" y="5500688"/>
            <a:ext cx="3071813" cy="785812"/>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17" name="Elbow Connector 16"/>
          <p:cNvCxnSpPr/>
          <p:nvPr/>
        </p:nvCxnSpPr>
        <p:spPr>
          <a:xfrm rot="10800000">
            <a:off x="3000375" y="4643438"/>
            <a:ext cx="2286000" cy="857250"/>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19" name="Elbow Connector 18"/>
          <p:cNvCxnSpPr/>
          <p:nvPr/>
        </p:nvCxnSpPr>
        <p:spPr>
          <a:xfrm rot="10800000">
            <a:off x="285750" y="4000500"/>
            <a:ext cx="3143250" cy="642938"/>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069 -4.11466E-6 C 0.00642 -0.02635 0.00503 -0.04207 0.00625 -0.07443 C 0.00555 -0.08876 0.00538 -0.10332 0.00434 -0.11743 C 0.00416 -0.12043 0.0026 -0.12297 0.00243 -0.12598 C 0.00017 -0.16481 0.00538 -0.19001 -0.0165 -0.21151 C -0.02587 -0.23324 -0.01372 -0.20758 -0.02587 -0.22584 C -0.02743 -0.22815 -0.02778 -0.23208 -0.02952 -0.23439 C -0.03281 -0.23878 -0.04097 -0.24572 -0.04097 -0.24549 C -0.04219 -0.24849 -0.04271 -0.25242 -0.04479 -0.25427 C -0.04896 -0.2582 -0.06684 -0.26676 -0.07292 -0.2686 C -0.07622 -0.26953 -0.07934 -0.27022 -0.08247 -0.27161 C -0.08629 -0.27323 -0.09375 -0.27716 -0.09375 -0.27693 C -0.10955 -0.276 -0.12674 -0.28224 -0.14097 -0.27161 C -0.14948 -0.26514 -0.15452 -0.25589 -0.16354 -0.2515 C -0.16597 -0.24572 -0.16962 -0.2411 -0.17101 -0.23439 C -0.17552 -0.21451 -0.17101 -0.21914 -0.18056 -0.21451 C -0.18663 -0.18631 -0.18195 -0.15672 -0.1882 -0.12875 C -0.18733 -0.1135 -0.18611 -0.06796 -0.18611 -0.08298 C -0.18611 -0.13153 -0.18646 -0.1803 -0.1882 -0.22861 C -0.18854 -0.24295 -0.19236 -0.25289 -0.19913 -0.26005 C -0.21042 -0.28432 -0.19514 -0.25335 -0.20868 -0.27438 C -0.22084 -0.29288 -0.20365 -0.27415 -0.21806 -0.28848 C -0.22101 -0.29473 -0.22813 -0.30998 -0.2316 -0.31437 C -0.2349 -0.31877 -0.24254 -0.32593 -0.24254 -0.3257 C -0.25382 -0.34974 -0.23854 -0.31923 -0.25209 -0.34003 C -0.26545 -0.36084 -0.25052 -0.34419 -0.26354 -0.35714 C -0.26823 -0.368 -0.27153 -0.36847 -0.27865 -0.37424 C -0.30087 -0.39297 -0.29115 -0.38788 -0.3257 -0.39135 C -0.33854 -0.39829 -0.32275 -0.39019 -0.33872 -0.39713 C -0.34254 -0.39898 -0.35018 -0.40268 -0.35018 -0.40245 C -0.37882 -0.40013 -0.40886 -0.40245 -0.43715 -0.39459 C -0.45018 -0.38118 -0.44566 -0.38858 -0.45209 -0.37424 C -0.45313 -0.33125 -0.45538 -0.29542 -0.45955 -0.25427 C -0.46025 -0.2374 -0.46146 -0.22006 -0.46146 -0.20295 C -0.46146 -0.19995 -0.45972 -0.2085 -0.45955 -0.21151 C -0.45851 -0.22561 -0.45816 -0.24017 -0.45747 -0.25427 C -0.4566 -0.30628 -0.45764 -0.36269 -0.45209 -0.41424 C -0.45261 -0.47133 -0.45209 -0.52866 -0.45382 -0.58599 C -0.45469 -0.61095 -0.47309 -0.63754 -0.48403 -0.65418 C -0.48715 -0.65903 -0.49531 -0.66551 -0.49531 -0.66528 C -0.49965 -0.67591 -0.50538 -0.67915 -0.51042 -0.68839 C -0.5184 -0.70272 -0.50938 -0.69232 -0.51979 -0.70272 C -0.52049 -0.7055 -0.52031 -0.7092 -0.5217 -0.71128 C -0.52778 -0.72029 -0.5382 -0.72723 -0.54618 -0.73116 C -0.55313 -0.73023 -0.56007 -0.72977 -0.56702 -0.72838 C -0.57309 -0.727 -0.57275 -0.72399 -0.5783 -0.71983 C -0.58438 -0.71544 -0.58959 -0.71405 -0.59531 -0.7085 C -0.60486 -0.687 -0.60625 -0.66135 -0.61025 -0.63684 C -0.61424 -0.61257 -0.61424 -0.6269 -0.61424 -0.61719 " pathEditMode="relative" rAng="0" ptsTypes="ffffffffffffffffffffffffffffffffffffffffffffffffA">
                                      <p:cBhvr>
                                        <p:cTn id="6" dur="3000" fill="hold"/>
                                        <p:tgtEl>
                                          <p:spTgt spid="12"/>
                                        </p:tgtEl>
                                        <p:attrNameLst>
                                          <p:attrName>ppt_x</p:attrName>
                                          <p:attrName>ppt_y</p:attrName>
                                        </p:attrNameLst>
                                      </p:cBhvr>
                                      <p:rCtr x="-30469" y="-36570"/>
                                    </p:animMotion>
                                  </p:childTnLst>
                                  <p:subTnLst>
                                    <p:set>
                                      <p:cBhvr override="childStyle">
                                        <p:cTn dur="1" fill="hold" display="0" masterRel="sameClick" afterEffect="1">
                                          <p:stCondLst>
                                            <p:cond evt="end" delay="0">
                                              <p:tn val="5"/>
                                            </p:cond>
                                          </p:stCondLst>
                                        </p:cTn>
                                        <p:tgtEl>
                                          <p:spTgt spid="12"/>
                                        </p:tgtEl>
                                        <p:attrNameLst>
                                          <p:attrName>style.visibility</p:attrName>
                                        </p:attrNameLst>
                                      </p:cBhvr>
                                      <p:to>
                                        <p:strVal val="hidden"/>
                                      </p:to>
                                    </p:set>
                                  </p:subTnLst>
                                </p:cTn>
                              </p:par>
                              <p:par>
                                <p:cTn id="7" presetID="50" presetClass="entr" presetSubtype="0" decel="100000" fill="hold" nodeType="withEffect">
                                  <p:stCondLst>
                                    <p:cond delay="500"/>
                                  </p:stCondLst>
                                  <p:childTnLst>
                                    <p:set>
                                      <p:cBhvr>
                                        <p:cTn id="8" dur="1" fill="hold">
                                          <p:stCondLst>
                                            <p:cond delay="0"/>
                                          </p:stCondLst>
                                        </p:cTn>
                                        <p:tgtEl>
                                          <p:spTgt spid="13"/>
                                        </p:tgtEl>
                                        <p:attrNameLst>
                                          <p:attrName>style.visibility</p:attrName>
                                        </p:attrNameLst>
                                      </p:cBhvr>
                                      <p:to>
                                        <p:strVal val="visible"/>
                                      </p:to>
                                    </p:set>
                                    <p:anim calcmode="lin" valueType="num">
                                      <p:cBhvr>
                                        <p:cTn id="9" dur="1000" fill="hold"/>
                                        <p:tgtEl>
                                          <p:spTgt spid="13"/>
                                        </p:tgtEl>
                                        <p:attrNameLst>
                                          <p:attrName>ppt_w</p:attrName>
                                        </p:attrNameLst>
                                      </p:cBhvr>
                                      <p:tavLst>
                                        <p:tav tm="0">
                                          <p:val>
                                            <p:strVal val="#ppt_w+.3"/>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285750" y="357188"/>
            <a:ext cx="45720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400" b="1">
                <a:latin typeface="Calibri" pitchFamily="34" charset="0"/>
              </a:rPr>
              <a:t>La araña</a:t>
            </a:r>
          </a:p>
          <a:p>
            <a:r>
              <a:rPr lang="es-ES" sz="2400">
                <a:latin typeface="Calibri" pitchFamily="34" charset="0"/>
              </a:rPr>
              <a:t>La araña pequeña</a:t>
            </a:r>
            <a:br>
              <a:rPr lang="es-ES" sz="2400">
                <a:latin typeface="Calibri" pitchFamily="34" charset="0"/>
              </a:rPr>
            </a:br>
            <a:r>
              <a:rPr lang="es-ES" sz="2400">
                <a:latin typeface="Calibri" pitchFamily="34" charset="0"/>
              </a:rPr>
              <a:t/>
            </a:r>
            <a:br>
              <a:rPr lang="es-ES" sz="2400">
                <a:latin typeface="Calibri" pitchFamily="34" charset="0"/>
              </a:rPr>
            </a:br>
            <a:r>
              <a:rPr lang="es-ES" sz="2400">
                <a:latin typeface="Calibri" pitchFamily="34" charset="0"/>
              </a:rPr>
              <a:t>salió a pasear</a:t>
            </a:r>
            <a:br>
              <a:rPr lang="es-ES" sz="2400">
                <a:latin typeface="Calibri" pitchFamily="34" charset="0"/>
              </a:rPr>
            </a:br>
            <a:r>
              <a:rPr lang="es-ES" sz="2400">
                <a:latin typeface="Calibri" pitchFamily="34" charset="0"/>
              </a:rPr>
              <a:t/>
            </a:r>
            <a:br>
              <a:rPr lang="es-ES" sz="2400">
                <a:latin typeface="Calibri" pitchFamily="34" charset="0"/>
              </a:rPr>
            </a:br>
            <a:r>
              <a:rPr lang="es-ES" sz="2400">
                <a:latin typeface="Calibri" pitchFamily="34" charset="0"/>
              </a:rPr>
              <a:t>cayó la lluvia</a:t>
            </a:r>
            <a:br>
              <a:rPr lang="es-ES" sz="2400">
                <a:latin typeface="Calibri" pitchFamily="34" charset="0"/>
              </a:rPr>
            </a:br>
            <a:r>
              <a:rPr lang="es-ES" sz="2400">
                <a:latin typeface="Calibri" pitchFamily="34" charset="0"/>
              </a:rPr>
              <a:t/>
            </a:r>
            <a:br>
              <a:rPr lang="es-ES" sz="2400">
                <a:latin typeface="Calibri" pitchFamily="34" charset="0"/>
              </a:rPr>
            </a:br>
            <a:r>
              <a:rPr lang="es-ES" sz="2400">
                <a:latin typeface="Calibri" pitchFamily="34" charset="0"/>
              </a:rPr>
              <a:t>y tuvo que parar.</a:t>
            </a:r>
            <a:br>
              <a:rPr lang="es-ES" sz="2400">
                <a:latin typeface="Calibri" pitchFamily="34" charset="0"/>
              </a:rPr>
            </a:br>
            <a:r>
              <a:rPr lang="es-ES" sz="2400">
                <a:latin typeface="Calibri" pitchFamily="34" charset="0"/>
              </a:rPr>
              <a:t/>
            </a:r>
            <a:br>
              <a:rPr lang="es-ES" sz="2400">
                <a:latin typeface="Calibri" pitchFamily="34" charset="0"/>
              </a:rPr>
            </a:br>
            <a:r>
              <a:rPr lang="es-ES" sz="2400">
                <a:latin typeface="Calibri" pitchFamily="34" charset="0"/>
              </a:rPr>
              <a:t>Salió el sol,</a:t>
            </a:r>
            <a:br>
              <a:rPr lang="es-ES" sz="2400">
                <a:latin typeface="Calibri" pitchFamily="34" charset="0"/>
              </a:rPr>
            </a:br>
            <a:r>
              <a:rPr lang="es-ES" sz="2400">
                <a:latin typeface="Calibri" pitchFamily="34" charset="0"/>
              </a:rPr>
              <a:t/>
            </a:r>
            <a:br>
              <a:rPr lang="es-ES" sz="2400">
                <a:latin typeface="Calibri" pitchFamily="34" charset="0"/>
              </a:rPr>
            </a:br>
            <a:r>
              <a:rPr lang="es-ES" sz="2400">
                <a:latin typeface="Calibri" pitchFamily="34" charset="0"/>
              </a:rPr>
              <a:t>el charco se secó,</a:t>
            </a:r>
            <a:br>
              <a:rPr lang="es-ES" sz="2400">
                <a:latin typeface="Calibri" pitchFamily="34" charset="0"/>
              </a:rPr>
            </a:br>
            <a:r>
              <a:rPr lang="es-ES" sz="2400">
                <a:latin typeface="Calibri" pitchFamily="34" charset="0"/>
              </a:rPr>
              <a:t/>
            </a:r>
            <a:br>
              <a:rPr lang="es-ES" sz="2400">
                <a:latin typeface="Calibri" pitchFamily="34" charset="0"/>
              </a:rPr>
            </a:br>
            <a:r>
              <a:rPr lang="es-ES" sz="2400">
                <a:latin typeface="Calibri" pitchFamily="34" charset="0"/>
              </a:rPr>
              <a:t>la araña pequeña</a:t>
            </a:r>
            <a:br>
              <a:rPr lang="es-ES" sz="2400">
                <a:latin typeface="Calibri" pitchFamily="34" charset="0"/>
              </a:rPr>
            </a:br>
            <a:r>
              <a:rPr lang="es-ES" sz="2400">
                <a:latin typeface="Calibri" pitchFamily="34" charset="0"/>
              </a:rPr>
              <a:t/>
            </a:r>
            <a:br>
              <a:rPr lang="es-ES" sz="2400">
                <a:latin typeface="Calibri" pitchFamily="34" charset="0"/>
              </a:rPr>
            </a:br>
            <a:r>
              <a:rPr lang="es-ES" sz="2400">
                <a:latin typeface="Calibri" pitchFamily="34" charset="0"/>
              </a:rPr>
              <a:t>de nuevo caminó.</a:t>
            </a:r>
            <a:endParaRPr lang="en-US" sz="2400">
              <a:latin typeface="Calibri" pitchFamily="34" charset="0"/>
            </a:endParaRPr>
          </a:p>
        </p:txBody>
      </p:sp>
      <p:pic>
        <p:nvPicPr>
          <p:cNvPr id="46083"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50" y="0"/>
            <a:ext cx="5143500" cy="716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6" descr="girl sings 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85750"/>
            <a:ext cx="7429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357188" y="857250"/>
            <a:ext cx="4572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a:latin typeface="Calibri" pitchFamily="34" charset="0"/>
              </a:rPr>
              <a:t/>
            </a:r>
            <a:br>
              <a:rPr lang="es-ES">
                <a:latin typeface="Calibri" pitchFamily="34" charset="0"/>
              </a:rPr>
            </a:br>
            <a:endParaRPr lang="es-ES">
              <a:latin typeface="Calibri" pitchFamily="34" charset="0"/>
            </a:endParaRPr>
          </a:p>
          <a:p>
            <a:pPr eaLnBrk="1" hangingPunct="1"/>
            <a:r>
              <a:rPr lang="es-ES">
                <a:latin typeface="Calibri" pitchFamily="34" charset="0"/>
              </a:rPr>
              <a:t/>
            </a:r>
            <a:br>
              <a:rPr lang="es-ES">
                <a:latin typeface="Calibri" pitchFamily="34" charset="0"/>
              </a:rPr>
            </a:br>
            <a:r>
              <a:rPr lang="es-ES" sz="2800">
                <a:latin typeface="Calibri" pitchFamily="34" charset="0"/>
              </a:rPr>
              <a:t>La pequeña araña</a:t>
            </a:r>
            <a:br>
              <a:rPr lang="es-ES" sz="2800">
                <a:latin typeface="Calibri" pitchFamily="34" charset="0"/>
              </a:rPr>
            </a:br>
            <a:r>
              <a:rPr lang="es-ES" sz="2800">
                <a:latin typeface="Calibri" pitchFamily="34" charset="0"/>
              </a:rPr>
              <a:t>subió, subió, subió</a:t>
            </a:r>
            <a:br>
              <a:rPr lang="es-ES" sz="2800">
                <a:latin typeface="Calibri" pitchFamily="34" charset="0"/>
              </a:rPr>
            </a:br>
            <a:r>
              <a:rPr lang="es-ES" sz="2800">
                <a:latin typeface="Calibri" pitchFamily="34" charset="0"/>
              </a:rPr>
              <a:t>vino la lluvia</a:t>
            </a:r>
            <a:br>
              <a:rPr lang="es-ES" sz="2800">
                <a:latin typeface="Calibri" pitchFamily="34" charset="0"/>
              </a:rPr>
            </a:br>
            <a:r>
              <a:rPr lang="es-ES" sz="2800">
                <a:latin typeface="Calibri" pitchFamily="34" charset="0"/>
              </a:rPr>
              <a:t>y se la llevó.</a:t>
            </a:r>
            <a:br>
              <a:rPr lang="es-ES" sz="2800">
                <a:latin typeface="Calibri" pitchFamily="34" charset="0"/>
              </a:rPr>
            </a:br>
            <a:r>
              <a:rPr lang="es-ES" sz="2800">
                <a:latin typeface="Calibri" pitchFamily="34" charset="0"/>
              </a:rPr>
              <a:t/>
            </a:r>
            <a:br>
              <a:rPr lang="es-ES" sz="2800">
                <a:latin typeface="Calibri" pitchFamily="34" charset="0"/>
              </a:rPr>
            </a:br>
            <a:r>
              <a:rPr lang="es-ES" sz="2800">
                <a:latin typeface="Calibri" pitchFamily="34" charset="0"/>
              </a:rPr>
              <a:t>Salió el sol </a:t>
            </a:r>
            <a:br>
              <a:rPr lang="es-ES" sz="2800">
                <a:latin typeface="Calibri" pitchFamily="34" charset="0"/>
              </a:rPr>
            </a:br>
            <a:r>
              <a:rPr lang="es-ES" sz="2800">
                <a:latin typeface="Calibri" pitchFamily="34" charset="0"/>
              </a:rPr>
              <a:t>y todo lo secó</a:t>
            </a:r>
            <a:br>
              <a:rPr lang="es-ES" sz="2800">
                <a:latin typeface="Calibri" pitchFamily="34" charset="0"/>
              </a:rPr>
            </a:br>
            <a:r>
              <a:rPr lang="es-ES" sz="2800">
                <a:latin typeface="Calibri" pitchFamily="34" charset="0"/>
              </a:rPr>
              <a:t>y la pequeña araña</a:t>
            </a:r>
            <a:br>
              <a:rPr lang="es-ES" sz="2800">
                <a:latin typeface="Calibri" pitchFamily="34" charset="0"/>
              </a:rPr>
            </a:br>
            <a:r>
              <a:rPr lang="es-ES" sz="2800">
                <a:latin typeface="Calibri" pitchFamily="34" charset="0"/>
              </a:rPr>
              <a:t>subió, subió, subió.</a:t>
            </a:r>
            <a:endParaRPr lang="es-ES">
              <a:latin typeface="Calibri" pitchFamily="34" charset="0"/>
            </a:endParaRPr>
          </a:p>
          <a:p>
            <a:pPr eaLnBrk="1" hangingPunct="1"/>
            <a:endParaRPr lang="en-US">
              <a:latin typeface="Calibri" pitchFamily="34" charset="0"/>
            </a:endParaRPr>
          </a:p>
        </p:txBody>
      </p:sp>
      <p:pic>
        <p:nvPicPr>
          <p:cNvPr id="47107" name="Picture 6" descr="girl sings 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00063"/>
            <a:ext cx="7429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 descr="pequena_ara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785813"/>
            <a:ext cx="51816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50" y="2428875"/>
            <a:ext cx="16510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04 - M1 - VC4 - Pronunciation.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00113" y="674688"/>
            <a:ext cx="7272337"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403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4036"/>
                                        </p:tgtEl>
                                      </p:cBhvr>
                                    </p:cmd>
                                  </p:childTnLst>
                                </p:cTn>
                              </p:par>
                            </p:childTnLst>
                          </p:cTn>
                        </p:par>
                      </p:childTnLst>
                    </p:cTn>
                  </p:par>
                </p:childTnLst>
              </p:cTn>
              <p:nextCondLst>
                <p:cond evt="onClick" delay="0">
                  <p:tgtEl>
                    <p:spTgt spid="44036"/>
                  </p:tgtEl>
                </p:cond>
              </p:nextCondLst>
            </p:seq>
            <p:video>
              <p:cMediaNode>
                <p:cTn id="7" fill="hold" display="0">
                  <p:stCondLst>
                    <p:cond delay="indefinite"/>
                  </p:stCondLst>
                  <p:endCondLst>
                    <p:cond evt="onNext" delay="0">
                      <p:tgtEl>
                        <p:sldTgt/>
                      </p:tgtEl>
                    </p:cond>
                    <p:cond evt="onPrev" delay="0">
                      <p:tgtEl>
                        <p:sldTgt/>
                      </p:tgtEl>
                    </p:cond>
                  </p:endCondLst>
                </p:cTn>
                <p:tgtEl>
                  <p:spTgt spid="44036"/>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0" y="188913"/>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1900" u="sng">
                <a:latin typeface="Calibri" pitchFamily="34" charset="0"/>
              </a:rPr>
              <a:t>Learning Objective O3.2</a:t>
            </a:r>
            <a:r>
              <a:rPr lang="en-GB" sz="1900">
                <a:latin typeface="Calibri" pitchFamily="34" charset="0"/>
              </a:rPr>
              <a:t>:  </a:t>
            </a:r>
            <a:r>
              <a:rPr lang="en-GB" b="1">
                <a:latin typeface="Calibri" pitchFamily="34" charset="0"/>
              </a:rPr>
              <a:t>to recognise and respond to sounds patterns and words</a:t>
            </a:r>
          </a:p>
        </p:txBody>
      </p:sp>
      <p:sp>
        <p:nvSpPr>
          <p:cNvPr id="49155" name="Text Box 6"/>
          <p:cNvSpPr txBox="1">
            <a:spLocks noChangeArrowheads="1"/>
          </p:cNvSpPr>
          <p:nvPr/>
        </p:nvSpPr>
        <p:spPr bwMode="auto">
          <a:xfrm>
            <a:off x="36513" y="765175"/>
            <a:ext cx="91440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1900" u="sng">
                <a:latin typeface="Calibri" pitchFamily="34" charset="0"/>
              </a:rPr>
              <a:t>Learning opportunities</a:t>
            </a:r>
            <a:r>
              <a:rPr lang="en-GB" sz="1900">
                <a:latin typeface="Calibri" pitchFamily="34" charset="0"/>
              </a:rPr>
              <a:t>:  </a:t>
            </a:r>
          </a:p>
          <a:p>
            <a:pPr eaLnBrk="1" hangingPunct="1">
              <a:spcBef>
                <a:spcPct val="50000"/>
              </a:spcBef>
              <a:buFontTx/>
              <a:buChar char="•"/>
            </a:pPr>
            <a:r>
              <a:rPr lang="en-GB" b="1">
                <a:latin typeface="Calibri" pitchFamily="34" charset="0"/>
              </a:rPr>
              <a:t> to listen with care</a:t>
            </a:r>
          </a:p>
          <a:p>
            <a:pPr eaLnBrk="1" hangingPunct="1">
              <a:spcBef>
                <a:spcPct val="50000"/>
              </a:spcBef>
              <a:buFontTx/>
              <a:buChar char="•"/>
            </a:pPr>
            <a:r>
              <a:rPr lang="en-GB" b="1">
                <a:latin typeface="Calibri" pitchFamily="34" charset="0"/>
              </a:rPr>
              <a:t> identify phonemes which are the same as or different from English and other known languages</a:t>
            </a:r>
          </a:p>
          <a:p>
            <a:pPr eaLnBrk="1" hangingPunct="1">
              <a:spcBef>
                <a:spcPct val="50000"/>
              </a:spcBef>
              <a:buFontTx/>
              <a:buChar char="•"/>
            </a:pPr>
            <a:r>
              <a:rPr lang="en-GB" b="1">
                <a:latin typeface="Calibri" pitchFamily="34" charset="0"/>
              </a:rPr>
              <a:t> speak clearly and confidently</a:t>
            </a:r>
          </a:p>
        </p:txBody>
      </p:sp>
      <p:sp>
        <p:nvSpPr>
          <p:cNvPr id="17415" name="Text Box 7"/>
          <p:cNvSpPr txBox="1">
            <a:spLocks noChangeArrowheads="1"/>
          </p:cNvSpPr>
          <p:nvPr/>
        </p:nvSpPr>
        <p:spPr bwMode="auto">
          <a:xfrm>
            <a:off x="0" y="2924175"/>
            <a:ext cx="9180513" cy="8143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ct val="50000"/>
              </a:spcBef>
              <a:spcAft>
                <a:spcPts val="0"/>
              </a:spcAft>
              <a:defRPr/>
            </a:pPr>
            <a:r>
              <a:rPr lang="en-GB" sz="1900"/>
              <a:t>Lesson plan to achieve the learning objectives:  </a:t>
            </a:r>
          </a:p>
          <a:p>
            <a:pPr algn="ctr" fontAlgn="auto">
              <a:spcBef>
                <a:spcPct val="50000"/>
              </a:spcBef>
              <a:spcAft>
                <a:spcPts val="0"/>
              </a:spcAft>
              <a:defRPr/>
            </a:pPr>
            <a:r>
              <a:rPr lang="en-GB" sz="1900" b="1"/>
              <a:t>Sing a song together pronouncing most words clearly and confidently.</a:t>
            </a:r>
          </a:p>
        </p:txBody>
      </p:sp>
      <p:sp>
        <p:nvSpPr>
          <p:cNvPr id="17416" name="Text Box 8"/>
          <p:cNvSpPr txBox="1">
            <a:spLocks noChangeArrowheads="1"/>
          </p:cNvSpPr>
          <p:nvPr/>
        </p:nvSpPr>
        <p:spPr bwMode="auto">
          <a:xfrm>
            <a:off x="0" y="3716338"/>
            <a:ext cx="9144000"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atin typeface="Calibri" pitchFamily="34" charset="0"/>
              </a:rPr>
              <a:t>Step 1:  listen carefully to the song (selected for specific sound patterns)</a:t>
            </a:r>
          </a:p>
          <a:p>
            <a:pPr eaLnBrk="1" hangingPunct="1">
              <a:spcBef>
                <a:spcPct val="50000"/>
              </a:spcBef>
            </a:pPr>
            <a:r>
              <a:rPr lang="en-GB">
                <a:latin typeface="Calibri" pitchFamily="34" charset="0"/>
              </a:rPr>
              <a:t>Step 2:  identify words containing the specific phoneme</a:t>
            </a:r>
          </a:p>
          <a:p>
            <a:pPr eaLnBrk="1" hangingPunct="1">
              <a:spcBef>
                <a:spcPct val="50000"/>
              </a:spcBef>
            </a:pPr>
            <a:r>
              <a:rPr lang="en-GB">
                <a:latin typeface="Calibri" pitchFamily="34" charset="0"/>
              </a:rPr>
              <a:t>Step 3:  copy the sound spoken when heard</a:t>
            </a:r>
          </a:p>
          <a:p>
            <a:pPr eaLnBrk="1" hangingPunct="1">
              <a:spcBef>
                <a:spcPct val="50000"/>
              </a:spcBef>
            </a:pPr>
            <a:r>
              <a:rPr lang="en-GB">
                <a:latin typeface="Calibri" pitchFamily="34" charset="0"/>
              </a:rPr>
              <a:t>Step 4:  copy words containing the sound spoken by the teacher</a:t>
            </a:r>
          </a:p>
          <a:p>
            <a:pPr eaLnBrk="1" hangingPunct="1">
              <a:spcBef>
                <a:spcPct val="50000"/>
              </a:spcBef>
            </a:pPr>
            <a:r>
              <a:rPr lang="en-GB">
                <a:latin typeface="Calibri" pitchFamily="34" charset="0"/>
              </a:rPr>
              <a:t>Step 5:  learn words containing the phoneme with actions or with picture cards/objects</a:t>
            </a:r>
          </a:p>
          <a:p>
            <a:pPr eaLnBrk="1" hangingPunct="1">
              <a:spcBef>
                <a:spcPct val="50000"/>
              </a:spcBef>
            </a:pPr>
            <a:r>
              <a:rPr lang="en-GB">
                <a:latin typeface="Calibri" pitchFamily="34" charset="0"/>
              </a:rPr>
              <a:t>Step 6:  sing song clearly and confidently</a:t>
            </a:r>
          </a:p>
          <a:p>
            <a:pPr eaLnBrk="1" hangingPunct="1">
              <a:spcBef>
                <a:spcPct val="50000"/>
              </a:spcBef>
            </a:pPr>
            <a:r>
              <a:rPr lang="en-GB">
                <a:latin typeface="Calibri" pitchFamily="34" charset="0"/>
              </a:rPr>
              <a:t>Step 7:  recognise phoneme in other songs, poems and finger rhymes</a:t>
            </a:r>
          </a:p>
        </p:txBody>
      </p:sp>
      <p:sp>
        <p:nvSpPr>
          <p:cNvPr id="49158"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49159" name="Picture 7"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dissolve">
                                      <p:cBhvr>
                                        <p:cTn id="7"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611188" y="1971675"/>
            <a:ext cx="8137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a:latin typeface="Calibri" pitchFamily="34" charset="0"/>
              </a:rPr>
              <a:t>Il est n</a:t>
            </a:r>
            <a:r>
              <a:rPr lang="en-US" sz="4400">
                <a:latin typeface="Calibri" pitchFamily="34" charset="0"/>
                <a:cs typeface="Arial" pitchFamily="34" charset="0"/>
              </a:rPr>
              <a:t>é le divin </a:t>
            </a:r>
            <a:r>
              <a:rPr lang="en-US" sz="4400">
                <a:solidFill>
                  <a:srgbClr val="FF0000"/>
                </a:solidFill>
                <a:latin typeface="Calibri" pitchFamily="34" charset="0"/>
                <a:cs typeface="Arial" pitchFamily="34" charset="0"/>
              </a:rPr>
              <a:t>en</a:t>
            </a:r>
            <a:r>
              <a:rPr lang="en-US" sz="4400">
                <a:latin typeface="Calibri" pitchFamily="34" charset="0"/>
                <a:cs typeface="Arial" pitchFamily="34" charset="0"/>
              </a:rPr>
              <a:t>f</a:t>
            </a:r>
            <a:r>
              <a:rPr lang="en-US" sz="4400">
                <a:solidFill>
                  <a:srgbClr val="FF0000"/>
                </a:solidFill>
                <a:latin typeface="Calibri" pitchFamily="34" charset="0"/>
                <a:cs typeface="Arial" pitchFamily="34" charset="0"/>
              </a:rPr>
              <a:t>an</a:t>
            </a:r>
            <a:r>
              <a:rPr lang="en-US" sz="4400">
                <a:latin typeface="Calibri" pitchFamily="34" charset="0"/>
                <a:cs typeface="Arial" pitchFamily="34" charset="0"/>
              </a:rPr>
              <a:t>t</a:t>
            </a:r>
          </a:p>
          <a:p>
            <a:pPr eaLnBrk="1" hangingPunct="1">
              <a:spcBef>
                <a:spcPct val="50000"/>
              </a:spcBef>
            </a:pPr>
            <a:r>
              <a:rPr lang="en-US" sz="4400">
                <a:latin typeface="Calibri" pitchFamily="34" charset="0"/>
                <a:cs typeface="Arial" pitchFamily="34" charset="0"/>
              </a:rPr>
              <a:t>Jouez hautbois, rés</a:t>
            </a:r>
            <a:r>
              <a:rPr lang="en-US" sz="4400">
                <a:solidFill>
                  <a:srgbClr val="FF0000"/>
                </a:solidFill>
                <a:latin typeface="Calibri" pitchFamily="34" charset="0"/>
                <a:cs typeface="Arial" pitchFamily="34" charset="0"/>
              </a:rPr>
              <a:t>on</a:t>
            </a:r>
            <a:r>
              <a:rPr lang="en-US" sz="4400">
                <a:latin typeface="Calibri" pitchFamily="34" charset="0"/>
                <a:cs typeface="Arial" pitchFamily="34" charset="0"/>
              </a:rPr>
              <a:t>nez musettes</a:t>
            </a:r>
          </a:p>
          <a:p>
            <a:pPr eaLnBrk="1" hangingPunct="1">
              <a:spcBef>
                <a:spcPct val="50000"/>
              </a:spcBef>
            </a:pPr>
            <a:r>
              <a:rPr lang="en-US" sz="4400">
                <a:latin typeface="Calibri" pitchFamily="34" charset="0"/>
                <a:cs typeface="Arial" pitchFamily="34" charset="0"/>
              </a:rPr>
              <a:t>Il est né le divin </a:t>
            </a:r>
            <a:r>
              <a:rPr lang="en-US" sz="4400">
                <a:solidFill>
                  <a:srgbClr val="FF0000"/>
                </a:solidFill>
                <a:latin typeface="Calibri" pitchFamily="34" charset="0"/>
                <a:cs typeface="Arial" pitchFamily="34" charset="0"/>
              </a:rPr>
              <a:t>en</a:t>
            </a:r>
            <a:r>
              <a:rPr lang="en-US" sz="4400">
                <a:latin typeface="Calibri" pitchFamily="34" charset="0"/>
                <a:cs typeface="Arial" pitchFamily="34" charset="0"/>
              </a:rPr>
              <a:t>f</a:t>
            </a:r>
            <a:r>
              <a:rPr lang="en-US" sz="4400">
                <a:solidFill>
                  <a:srgbClr val="FF0000"/>
                </a:solidFill>
                <a:latin typeface="Calibri" pitchFamily="34" charset="0"/>
                <a:cs typeface="Arial" pitchFamily="34" charset="0"/>
              </a:rPr>
              <a:t>an</a:t>
            </a:r>
            <a:r>
              <a:rPr lang="en-US" sz="4400">
                <a:latin typeface="Calibri" pitchFamily="34" charset="0"/>
                <a:cs typeface="Arial" pitchFamily="34" charset="0"/>
              </a:rPr>
              <a:t>t</a:t>
            </a:r>
          </a:p>
          <a:p>
            <a:pPr eaLnBrk="1" hangingPunct="1">
              <a:spcBef>
                <a:spcPct val="50000"/>
              </a:spcBef>
            </a:pPr>
            <a:r>
              <a:rPr lang="en-US" sz="4400">
                <a:latin typeface="Calibri" pitchFamily="34" charset="0"/>
                <a:cs typeface="Arial" pitchFamily="34" charset="0"/>
              </a:rPr>
              <a:t>Ch</a:t>
            </a:r>
            <a:r>
              <a:rPr lang="en-US" sz="4400">
                <a:solidFill>
                  <a:srgbClr val="FF0000"/>
                </a:solidFill>
                <a:latin typeface="Calibri" pitchFamily="34" charset="0"/>
                <a:cs typeface="Arial" pitchFamily="34" charset="0"/>
              </a:rPr>
              <a:t>an</a:t>
            </a:r>
            <a:r>
              <a:rPr lang="en-US" sz="4400">
                <a:latin typeface="Calibri" pitchFamily="34" charset="0"/>
                <a:cs typeface="Arial" pitchFamily="34" charset="0"/>
              </a:rPr>
              <a:t>t</a:t>
            </a:r>
            <a:r>
              <a:rPr lang="en-US" sz="4400">
                <a:solidFill>
                  <a:srgbClr val="FF0000"/>
                </a:solidFill>
                <a:latin typeface="Calibri" pitchFamily="34" charset="0"/>
                <a:cs typeface="Arial" pitchFamily="34" charset="0"/>
              </a:rPr>
              <a:t>on</a:t>
            </a:r>
            <a:r>
              <a:rPr lang="en-US" sz="4400">
                <a:latin typeface="Calibri" pitchFamily="34" charset="0"/>
                <a:cs typeface="Arial" pitchFamily="34" charset="0"/>
              </a:rPr>
              <a:t>s tous s</a:t>
            </a:r>
            <a:r>
              <a:rPr lang="en-US" sz="4400">
                <a:solidFill>
                  <a:srgbClr val="FF0000"/>
                </a:solidFill>
                <a:latin typeface="Calibri" pitchFamily="34" charset="0"/>
                <a:cs typeface="Arial" pitchFamily="34" charset="0"/>
              </a:rPr>
              <a:t>on</a:t>
            </a:r>
            <a:r>
              <a:rPr lang="en-US" sz="4400">
                <a:latin typeface="Calibri" pitchFamily="34" charset="0"/>
                <a:cs typeface="Arial" pitchFamily="34" charset="0"/>
              </a:rPr>
              <a:t> avènem</a:t>
            </a:r>
            <a:r>
              <a:rPr lang="en-US" sz="4400">
                <a:solidFill>
                  <a:srgbClr val="FF0000"/>
                </a:solidFill>
                <a:latin typeface="Calibri" pitchFamily="34" charset="0"/>
                <a:cs typeface="Arial" pitchFamily="34" charset="0"/>
              </a:rPr>
              <a:t>en</a:t>
            </a:r>
            <a:r>
              <a:rPr lang="en-US" sz="4400">
                <a:latin typeface="Calibri" pitchFamily="34" charset="0"/>
                <a:cs typeface="Arial" pitchFamily="34" charset="0"/>
              </a:rPr>
              <a:t>t</a:t>
            </a:r>
          </a:p>
        </p:txBody>
      </p:sp>
      <p:pic>
        <p:nvPicPr>
          <p:cNvPr id="50179" name="Picture 6" descr="j03547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196975"/>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0181" name="Picture 6" descr="Joined U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71500" y="285750"/>
            <a:ext cx="8001000" cy="8302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800" b="1">
                <a:solidFill>
                  <a:srgbClr val="000000"/>
                </a:solidFill>
                <a:latin typeface="Calibri" pitchFamily="34" charset="0"/>
              </a:rPr>
              <a:t>Joyeux No</a:t>
            </a:r>
            <a:r>
              <a:rPr lang="en-US" sz="4800" b="1">
                <a:solidFill>
                  <a:srgbClr val="000000"/>
                </a:solidFill>
                <a:latin typeface="Calibri" pitchFamily="34" charset="0"/>
                <a:cs typeface="Arial" pitchFamily="34" charset="0"/>
              </a:rPr>
              <a:t>ël!</a:t>
            </a:r>
            <a:endParaRPr lang="en-US" sz="4800" b="1">
              <a:solidFill>
                <a:srgbClr val="000000"/>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323850" y="1268413"/>
            <a:ext cx="8496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latin typeface="Calibri" pitchFamily="34" charset="0"/>
              </a:rPr>
              <a:t>Almost all the French phonemes are contained in the French words for </a:t>
            </a:r>
            <a:r>
              <a:rPr lang="en-GB" sz="2400">
                <a:solidFill>
                  <a:srgbClr val="0000FF"/>
                </a:solidFill>
                <a:latin typeface="Calibri" pitchFamily="34" charset="0"/>
              </a:rPr>
              <a:t>animals, colours</a:t>
            </a:r>
            <a:r>
              <a:rPr lang="en-GB" sz="2400">
                <a:latin typeface="Calibri" pitchFamily="34" charset="0"/>
              </a:rPr>
              <a:t> and the </a:t>
            </a:r>
            <a:r>
              <a:rPr lang="en-GB" sz="2400">
                <a:solidFill>
                  <a:srgbClr val="0000FF"/>
                </a:solidFill>
                <a:latin typeface="Calibri" pitchFamily="34" charset="0"/>
              </a:rPr>
              <a:t>numbers 1-20</a:t>
            </a:r>
            <a:r>
              <a:rPr lang="en-GB" sz="2400">
                <a:latin typeface="Calibri" pitchFamily="34" charset="0"/>
              </a:rPr>
              <a:t>.</a:t>
            </a:r>
          </a:p>
        </p:txBody>
      </p:sp>
      <p:sp>
        <p:nvSpPr>
          <p:cNvPr id="12294" name="Text Box 6"/>
          <p:cNvSpPr txBox="1">
            <a:spLocks noChangeArrowheads="1"/>
          </p:cNvSpPr>
          <p:nvPr/>
        </p:nvSpPr>
        <p:spPr bwMode="auto">
          <a:xfrm>
            <a:off x="323850" y="2492375"/>
            <a:ext cx="352742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latin typeface="Calibri" pitchFamily="34" charset="0"/>
              </a:rPr>
              <a:t>Par exemple:  OU</a:t>
            </a:r>
          </a:p>
          <a:p>
            <a:pPr eaLnBrk="1" hangingPunct="1">
              <a:spcBef>
                <a:spcPct val="50000"/>
              </a:spcBef>
            </a:pPr>
            <a:r>
              <a:rPr lang="en-GB" sz="2400">
                <a:latin typeface="Calibri" pitchFamily="34" charset="0"/>
              </a:rPr>
              <a:t>d</a:t>
            </a:r>
            <a:r>
              <a:rPr lang="en-GB" sz="2400">
                <a:solidFill>
                  <a:srgbClr val="FF0000"/>
                </a:solidFill>
                <a:latin typeface="Calibri" pitchFamily="34" charset="0"/>
              </a:rPr>
              <a:t>ou</a:t>
            </a:r>
            <a:r>
              <a:rPr lang="en-GB" sz="2400">
                <a:latin typeface="Calibri" pitchFamily="34" charset="0"/>
              </a:rPr>
              <a:t>ze</a:t>
            </a:r>
          </a:p>
          <a:p>
            <a:pPr eaLnBrk="1" hangingPunct="1">
              <a:spcBef>
                <a:spcPct val="50000"/>
              </a:spcBef>
            </a:pPr>
            <a:r>
              <a:rPr lang="en-GB" sz="2400">
                <a:latin typeface="Calibri" pitchFamily="34" charset="0"/>
              </a:rPr>
              <a:t>les c</a:t>
            </a:r>
            <a:r>
              <a:rPr lang="en-GB" sz="2400">
                <a:solidFill>
                  <a:srgbClr val="FF0000"/>
                </a:solidFill>
                <a:latin typeface="Calibri" pitchFamily="34" charset="0"/>
              </a:rPr>
              <a:t>ou</a:t>
            </a:r>
            <a:r>
              <a:rPr lang="en-GB" sz="2400">
                <a:latin typeface="Calibri" pitchFamily="34" charset="0"/>
              </a:rPr>
              <a:t>leurs</a:t>
            </a:r>
          </a:p>
          <a:p>
            <a:pPr eaLnBrk="1" hangingPunct="1">
              <a:spcBef>
                <a:spcPct val="50000"/>
              </a:spcBef>
            </a:pPr>
            <a:r>
              <a:rPr lang="en-GB" sz="2400">
                <a:latin typeface="Calibri" pitchFamily="34" charset="0"/>
              </a:rPr>
              <a:t>r</a:t>
            </a:r>
            <a:r>
              <a:rPr lang="en-GB" sz="2400">
                <a:solidFill>
                  <a:srgbClr val="FF0000"/>
                </a:solidFill>
                <a:latin typeface="Calibri" pitchFamily="34" charset="0"/>
              </a:rPr>
              <a:t>ou</a:t>
            </a:r>
            <a:r>
              <a:rPr lang="en-GB" sz="2400">
                <a:latin typeface="Calibri" pitchFamily="34" charset="0"/>
              </a:rPr>
              <a:t>ge</a:t>
            </a:r>
          </a:p>
          <a:p>
            <a:pPr eaLnBrk="1" hangingPunct="1">
              <a:spcBef>
                <a:spcPct val="50000"/>
              </a:spcBef>
            </a:pPr>
            <a:r>
              <a:rPr lang="en-GB" sz="2400">
                <a:latin typeface="Calibri" pitchFamily="34" charset="0"/>
              </a:rPr>
              <a:t>une s</a:t>
            </a:r>
            <a:r>
              <a:rPr lang="en-GB" sz="2400">
                <a:solidFill>
                  <a:srgbClr val="FF0000"/>
                </a:solidFill>
                <a:latin typeface="Calibri" pitchFamily="34" charset="0"/>
              </a:rPr>
              <a:t>ou</a:t>
            </a:r>
            <a:r>
              <a:rPr lang="en-GB" sz="2400">
                <a:latin typeface="Calibri" pitchFamily="34" charset="0"/>
              </a:rPr>
              <a:t>ris</a:t>
            </a:r>
          </a:p>
          <a:p>
            <a:pPr eaLnBrk="1" hangingPunct="1">
              <a:spcBef>
                <a:spcPct val="50000"/>
              </a:spcBef>
            </a:pPr>
            <a:endParaRPr lang="en-GB">
              <a:latin typeface="Calibri" pitchFamily="34" charset="0"/>
            </a:endParaRPr>
          </a:p>
        </p:txBody>
      </p:sp>
      <p:sp>
        <p:nvSpPr>
          <p:cNvPr id="12295" name="Text Box 7"/>
          <p:cNvSpPr txBox="1">
            <a:spLocks noChangeArrowheads="1"/>
          </p:cNvSpPr>
          <p:nvPr/>
        </p:nvSpPr>
        <p:spPr bwMode="auto">
          <a:xfrm>
            <a:off x="4211638" y="3290888"/>
            <a:ext cx="46815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solidFill>
                  <a:srgbClr val="0000FF"/>
                </a:solidFill>
                <a:latin typeface="Calibri" pitchFamily="34" charset="0"/>
              </a:rPr>
              <a:t>L 3.2  Make links between some phonemes, rhymes and spellings and read aloud familiar words</a:t>
            </a:r>
          </a:p>
        </p:txBody>
      </p:sp>
      <p:sp>
        <p:nvSpPr>
          <p:cNvPr id="12296" name="Text Box 8"/>
          <p:cNvSpPr txBox="1">
            <a:spLocks noChangeArrowheads="1"/>
          </p:cNvSpPr>
          <p:nvPr/>
        </p:nvSpPr>
        <p:spPr bwMode="auto">
          <a:xfrm>
            <a:off x="4140200" y="4622800"/>
            <a:ext cx="4681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solidFill>
                  <a:srgbClr val="0000FF"/>
                </a:solidFill>
                <a:latin typeface="Calibri" pitchFamily="34" charset="0"/>
              </a:rPr>
              <a:t>L 3.3  Experiment with the writing of familiar words</a:t>
            </a:r>
          </a:p>
        </p:txBody>
      </p:sp>
      <p:sp>
        <p:nvSpPr>
          <p:cNvPr id="12297" name="Text Box 9"/>
          <p:cNvSpPr txBox="1">
            <a:spLocks noChangeArrowheads="1"/>
          </p:cNvSpPr>
          <p:nvPr/>
        </p:nvSpPr>
        <p:spPr bwMode="auto">
          <a:xfrm>
            <a:off x="4284663" y="2349500"/>
            <a:ext cx="4681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solidFill>
                  <a:srgbClr val="0000FF"/>
                </a:solidFill>
                <a:latin typeface="Calibri" pitchFamily="34" charset="0"/>
              </a:rPr>
              <a:t>O 3.2  To recognise and respond to sound patterns and words</a:t>
            </a:r>
          </a:p>
        </p:txBody>
      </p:sp>
      <p:sp>
        <p:nvSpPr>
          <p:cNvPr id="9" name="TextBox 8"/>
          <p:cNvSpPr txBox="1"/>
          <p:nvPr/>
        </p:nvSpPr>
        <p:spPr>
          <a:xfrm>
            <a:off x="428625" y="285750"/>
            <a:ext cx="8001000" cy="8302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800" b="1">
                <a:solidFill>
                  <a:srgbClr val="000000"/>
                </a:solidFill>
                <a:latin typeface="Calibri" pitchFamily="34" charset="0"/>
              </a:rPr>
              <a:t>The sounds of French</a:t>
            </a:r>
            <a:endParaRPr lang="en-US" sz="4800" b="1">
              <a:solidFill>
                <a:srgbClr val="000000"/>
              </a:solidFill>
              <a:latin typeface="Calibri" pitchFamily="34" charset="0"/>
            </a:endParaRPr>
          </a:p>
        </p:txBody>
      </p:sp>
      <p:sp>
        <p:nvSpPr>
          <p:cNvPr id="51208"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1209" name="Picture 11"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dissolve">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2297"/>
                                        </p:tgtEl>
                                        <p:attrNameLst>
                                          <p:attrName>style.visibility</p:attrName>
                                        </p:attrNameLst>
                                      </p:cBhvr>
                                      <p:to>
                                        <p:strVal val="visible"/>
                                      </p:to>
                                    </p:set>
                                    <p:anim calcmode="lin" valueType="num">
                                      <p:cBhvr>
                                        <p:cTn id="12" dur="1000" fill="hold"/>
                                        <p:tgtEl>
                                          <p:spTgt spid="12297"/>
                                        </p:tgtEl>
                                        <p:attrNameLst>
                                          <p:attrName>ppt_x</p:attrName>
                                        </p:attrNameLst>
                                      </p:cBhvr>
                                      <p:tavLst>
                                        <p:tav tm="0">
                                          <p:val>
                                            <p:strVal val="#ppt_x-.2"/>
                                          </p:val>
                                        </p:tav>
                                        <p:tav tm="100000">
                                          <p:val>
                                            <p:strVal val="#ppt_x"/>
                                          </p:val>
                                        </p:tav>
                                      </p:tavLst>
                                    </p:anim>
                                    <p:anim calcmode="lin" valueType="num">
                                      <p:cBhvr>
                                        <p:cTn id="13" dur="1000" fill="hold"/>
                                        <p:tgtEl>
                                          <p:spTgt spid="1229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29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p:cTn id="19" dur="1000" fill="hold"/>
                                        <p:tgtEl>
                                          <p:spTgt spid="12295"/>
                                        </p:tgtEl>
                                        <p:attrNameLst>
                                          <p:attrName>ppt_x</p:attrName>
                                        </p:attrNameLst>
                                      </p:cBhvr>
                                      <p:tavLst>
                                        <p:tav tm="0">
                                          <p:val>
                                            <p:strVal val="#ppt_x-.2"/>
                                          </p:val>
                                        </p:tav>
                                        <p:tav tm="100000">
                                          <p:val>
                                            <p:strVal val="#ppt_x"/>
                                          </p:val>
                                        </p:tav>
                                      </p:tavLst>
                                    </p:anim>
                                    <p:anim calcmode="lin" valueType="num">
                                      <p:cBhvr>
                                        <p:cTn id="20" dur="1000" fill="hold"/>
                                        <p:tgtEl>
                                          <p:spTgt spid="1229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2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2296"/>
                                        </p:tgtEl>
                                        <p:attrNameLst>
                                          <p:attrName>style.visibility</p:attrName>
                                        </p:attrNameLst>
                                      </p:cBhvr>
                                      <p:to>
                                        <p:strVal val="visible"/>
                                      </p:to>
                                    </p:set>
                                    <p:anim calcmode="lin" valueType="num">
                                      <p:cBhvr>
                                        <p:cTn id="26" dur="1000" fill="hold"/>
                                        <p:tgtEl>
                                          <p:spTgt spid="12296"/>
                                        </p:tgtEl>
                                        <p:attrNameLst>
                                          <p:attrName>ppt_x</p:attrName>
                                        </p:attrNameLst>
                                      </p:cBhvr>
                                      <p:tavLst>
                                        <p:tav tm="0">
                                          <p:val>
                                            <p:strVal val="#ppt_x-.2"/>
                                          </p:val>
                                        </p:tav>
                                        <p:tav tm="100000">
                                          <p:val>
                                            <p:strVal val="#ppt_x"/>
                                          </p:val>
                                        </p:tav>
                                      </p:tavLst>
                                    </p:anim>
                                    <p:anim calcmode="lin" valueType="num">
                                      <p:cBhvr>
                                        <p:cTn id="27" dur="1000" fill="hold"/>
                                        <p:tgtEl>
                                          <p:spTgt spid="1229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6" grpId="0"/>
      <p:bldP spid="122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95288" y="1914525"/>
            <a:ext cx="85693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The amount of modern language teaching has declined significantly in recent years. However schools that are choosing to offer pupils the English Baccalaureate are now restoring languages to the timetable. To meet this demand from schools for more modern language teachers, </a:t>
            </a:r>
            <a:r>
              <a:rPr lang="en-US" sz="2000" b="1"/>
              <a:t>in 2012/13 secondary trainees will be eligible for the top level of bursaries. </a:t>
            </a:r>
            <a:r>
              <a:rPr lang="en-US" sz="2000"/>
              <a:t>Once the modern language teacher workforce has grown to meet the needs of schools that offer the English Baccalaureate, we expect to lower these bursaries. In determining bursaries for 2013/14 we will therefore look in particular at the need for continuing the highest bursaries for modern languages. </a:t>
            </a:r>
            <a:endParaRPr lang="en-GB" sz="2000"/>
          </a:p>
        </p:txBody>
      </p:sp>
      <p:sp>
        <p:nvSpPr>
          <p:cNvPr id="3" name="Rectangle 2"/>
          <p:cNvSpPr>
            <a:spLocks noChangeArrowheads="1"/>
          </p:cNvSpPr>
          <p:nvPr/>
        </p:nvSpPr>
        <p:spPr bwMode="auto">
          <a:xfrm>
            <a:off x="250825" y="692150"/>
            <a:ext cx="8569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7030A0"/>
                </a:solidFill>
              </a:rPr>
              <a:t>We will offer the top level of bursaries for modern language trainees in 2012/13 </a:t>
            </a:r>
            <a:endParaRPr lang="en-GB" sz="3200">
              <a:solidFill>
                <a:srgbClr val="7030A0"/>
              </a:solidFill>
            </a:endParaRPr>
          </a:p>
        </p:txBody>
      </p:sp>
      <p:sp>
        <p:nvSpPr>
          <p:cNvPr id="4" name="TextBox 3"/>
          <p:cNvSpPr txBox="1">
            <a:spLocks noChangeArrowheads="1"/>
          </p:cNvSpPr>
          <p:nvPr/>
        </p:nvSpPr>
        <p:spPr bwMode="auto">
          <a:xfrm>
            <a:off x="211138" y="188913"/>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000" b="1"/>
              <a:t>But then the first signs that some measures are being implemented!</a:t>
            </a:r>
          </a:p>
        </p:txBody>
      </p:sp>
      <p:pic>
        <p:nvPicPr>
          <p:cNvPr id="1044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089" t="42982" r="7697" b="17123"/>
          <a:stretch>
            <a:fillRect/>
          </a:stretch>
        </p:blipFill>
        <p:spPr bwMode="auto">
          <a:xfrm>
            <a:off x="1435100" y="4733925"/>
            <a:ext cx="59785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ox(in)">
                                      <p:cBhvr>
                                        <p:cTn id="17" dur="500"/>
                                        <p:tgtEl>
                                          <p:spTgt spid="61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4450"/>
                                        </p:tgtEl>
                                        <p:attrNameLst>
                                          <p:attrName>style.visibility</p:attrName>
                                        </p:attrNameLst>
                                      </p:cBhvr>
                                      <p:to>
                                        <p:strVal val="visible"/>
                                      </p:to>
                                    </p:set>
                                    <p:animEffect transition="in" filter="fade">
                                      <p:cBhvr>
                                        <p:cTn id="22" dur="5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50825" y="333375"/>
            <a:ext cx="856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latin typeface="Calibri" pitchFamily="34" charset="0"/>
              </a:rPr>
              <a:t>Children might practise writing the letter pattern and begin to collect words containing it.</a:t>
            </a:r>
          </a:p>
        </p:txBody>
      </p:sp>
      <p:sp>
        <p:nvSpPr>
          <p:cNvPr id="13317" name="AutoShape 5"/>
          <p:cNvSpPr>
            <a:spLocks noChangeArrowheads="1"/>
          </p:cNvSpPr>
          <p:nvPr/>
        </p:nvSpPr>
        <p:spPr bwMode="auto">
          <a:xfrm>
            <a:off x="5075238" y="1268413"/>
            <a:ext cx="3168650" cy="1728787"/>
          </a:xfrm>
          <a:prstGeom prst="cloudCallout">
            <a:avLst>
              <a:gd name="adj1" fmla="val -58667"/>
              <a:gd name="adj2" fmla="val 94995"/>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GB" sz="7200"/>
              <a:t>n</a:t>
            </a:r>
            <a:r>
              <a:rPr lang="en-GB" sz="7200">
                <a:solidFill>
                  <a:srgbClr val="FF0000"/>
                </a:solidFill>
              </a:rPr>
              <a:t>oi</a:t>
            </a:r>
            <a:r>
              <a:rPr lang="en-GB" sz="7200"/>
              <a:t>r</a:t>
            </a:r>
          </a:p>
        </p:txBody>
      </p:sp>
      <p:sp>
        <p:nvSpPr>
          <p:cNvPr id="13318" name="AutoShape 6"/>
          <p:cNvSpPr>
            <a:spLocks noChangeArrowheads="1"/>
          </p:cNvSpPr>
          <p:nvPr/>
        </p:nvSpPr>
        <p:spPr bwMode="auto">
          <a:xfrm>
            <a:off x="5364163" y="3429000"/>
            <a:ext cx="3168650" cy="1728788"/>
          </a:xfrm>
          <a:prstGeom prst="cloudCallout">
            <a:avLst>
              <a:gd name="adj1" fmla="val -58667"/>
              <a:gd name="adj2" fmla="val 94995"/>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GB" sz="7200"/>
              <a:t>fr</a:t>
            </a:r>
            <a:r>
              <a:rPr lang="en-GB" sz="7200">
                <a:solidFill>
                  <a:srgbClr val="FF0000"/>
                </a:solidFill>
              </a:rPr>
              <a:t>oi</a:t>
            </a:r>
            <a:r>
              <a:rPr lang="en-GB" sz="7200"/>
              <a:t>d</a:t>
            </a:r>
          </a:p>
        </p:txBody>
      </p:sp>
      <p:sp>
        <p:nvSpPr>
          <p:cNvPr id="13319" name="AutoShape 7"/>
          <p:cNvSpPr>
            <a:spLocks noChangeArrowheads="1"/>
          </p:cNvSpPr>
          <p:nvPr/>
        </p:nvSpPr>
        <p:spPr bwMode="auto">
          <a:xfrm>
            <a:off x="2339975" y="3068638"/>
            <a:ext cx="3168650" cy="1728787"/>
          </a:xfrm>
          <a:prstGeom prst="cloudCallout">
            <a:avLst>
              <a:gd name="adj1" fmla="val -58667"/>
              <a:gd name="adj2" fmla="val 94995"/>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GB" sz="7200"/>
              <a:t>tr</a:t>
            </a:r>
            <a:r>
              <a:rPr lang="en-GB" sz="7200">
                <a:solidFill>
                  <a:srgbClr val="FF0000"/>
                </a:solidFill>
              </a:rPr>
              <a:t>oi</a:t>
            </a:r>
            <a:r>
              <a:rPr lang="en-GB" sz="7200"/>
              <a:t>s</a:t>
            </a:r>
          </a:p>
        </p:txBody>
      </p:sp>
      <p:sp>
        <p:nvSpPr>
          <p:cNvPr id="13320" name="Text Box 8"/>
          <p:cNvSpPr txBox="1">
            <a:spLocks noChangeArrowheads="1"/>
          </p:cNvSpPr>
          <p:nvPr/>
        </p:nvSpPr>
        <p:spPr bwMode="auto">
          <a:xfrm>
            <a:off x="323850" y="1700213"/>
            <a:ext cx="187166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solidFill>
                  <a:srgbClr val="0000FF"/>
                </a:solidFill>
                <a:latin typeface="Calibri" pitchFamily="34" charset="0"/>
              </a:rPr>
              <a:t>They could make ‘phonic clouds’ and display them in the classroom and practise pronouncing them.</a:t>
            </a:r>
          </a:p>
        </p:txBody>
      </p:sp>
      <p:sp>
        <p:nvSpPr>
          <p:cNvPr id="52237"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2238" name="Picture 8"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p:cTn id="7" dur="1000" fill="hold"/>
                                        <p:tgtEl>
                                          <p:spTgt spid="13320"/>
                                        </p:tgtEl>
                                        <p:attrNameLst>
                                          <p:attrName>ppt_x</p:attrName>
                                        </p:attrNameLst>
                                      </p:cBhvr>
                                      <p:tavLst>
                                        <p:tav tm="0">
                                          <p:val>
                                            <p:strVal val="#ppt_x-.2"/>
                                          </p:val>
                                        </p:tav>
                                        <p:tav tm="100000">
                                          <p:val>
                                            <p:strVal val="#ppt_x"/>
                                          </p:val>
                                        </p:tav>
                                      </p:tavLst>
                                    </p:anim>
                                    <p:anim calcmode="lin" valueType="num">
                                      <p:cBhvr>
                                        <p:cTn id="8" dur="1000" fill="hold"/>
                                        <p:tgtEl>
                                          <p:spTgt spid="133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3317"/>
                                        </p:tgtEl>
                                        <p:attrNameLst>
                                          <p:attrName>style.visibility</p:attrName>
                                        </p:attrNameLst>
                                      </p:cBhvr>
                                      <p:to>
                                        <p:strVal val="visible"/>
                                      </p:to>
                                    </p:set>
                                    <p:animEffect transition="in" filter="dissolve">
                                      <p:cBhvr>
                                        <p:cTn id="14" dur="500"/>
                                        <p:tgtEl>
                                          <p:spTgt spid="133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dissolve">
                                      <p:cBhvr>
                                        <p:cTn id="19" dur="500"/>
                                        <p:tgtEl>
                                          <p:spTgt spid="133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3319"/>
                                        </p:tgtEl>
                                        <p:attrNameLst>
                                          <p:attrName>style.visibility</p:attrName>
                                        </p:attrNameLst>
                                      </p:cBhvr>
                                      <p:to>
                                        <p:strVal val="visible"/>
                                      </p:to>
                                    </p:set>
                                    <p:animEffect transition="in" filter="dissolve">
                                      <p:cBhvr>
                                        <p:cTn id="24"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ounds of Fre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01750"/>
            <a:ext cx="648017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0" y="4445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latin typeface="Calibri" pitchFamily="34" charset="0"/>
              </a:rPr>
              <a:t>More help for teachers in planning which sounds to focus on can be found on numerous websites – I like this one!  In the folders is also a 4-page list of all the French sounds.</a:t>
            </a:r>
          </a:p>
        </p:txBody>
      </p:sp>
      <p:sp>
        <p:nvSpPr>
          <p:cNvPr id="7172" name="Text Box 4"/>
          <p:cNvSpPr txBox="1">
            <a:spLocks noChangeArrowheads="1"/>
          </p:cNvSpPr>
          <p:nvPr/>
        </p:nvSpPr>
        <p:spPr bwMode="auto">
          <a:xfrm>
            <a:off x="0" y="2997200"/>
            <a:ext cx="9144000" cy="396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ct val="50000"/>
              </a:spcBef>
              <a:spcAft>
                <a:spcPts val="0"/>
              </a:spcAft>
              <a:defRPr/>
            </a:pPr>
            <a:r>
              <a:rPr lang="en-GB" sz="2000" b="1"/>
              <a:t>http://www.languageguide.org/francais/grammar/pronunciation/index.html</a:t>
            </a:r>
          </a:p>
        </p:txBody>
      </p:sp>
      <p:sp>
        <p:nvSpPr>
          <p:cNvPr id="53253"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3254" name="Picture 6" descr="Joined U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468313" y="188913"/>
            <a:ext cx="8229600" cy="633412"/>
          </a:xfrm>
        </p:spPr>
        <p:txBody>
          <a:bodyPr/>
          <a:lstStyle/>
          <a:p>
            <a:pPr eaLnBrk="1" hangingPunct="1"/>
            <a:r>
              <a:rPr lang="en-GB" sz="3600" smtClean="0"/>
              <a:t>Focus on the sound ‘on’</a:t>
            </a:r>
          </a:p>
        </p:txBody>
      </p:sp>
      <p:sp>
        <p:nvSpPr>
          <p:cNvPr id="54275" name="Text Box 4"/>
          <p:cNvSpPr txBox="1">
            <a:spLocks noChangeArrowheads="1"/>
          </p:cNvSpPr>
          <p:nvPr/>
        </p:nvSpPr>
        <p:spPr bwMode="auto">
          <a:xfrm>
            <a:off x="395288" y="1052513"/>
            <a:ext cx="84978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latin typeface="Calibri" pitchFamily="34" charset="0"/>
              </a:rPr>
              <a:t>1. Ask the children to listen to these phrases and put their hands up when they hear the sound “ on”</a:t>
            </a:r>
            <a:endParaRPr lang="fr-FR" sz="2400">
              <a:latin typeface="Calibri" pitchFamily="34" charset="0"/>
            </a:endParaRPr>
          </a:p>
        </p:txBody>
      </p:sp>
      <p:sp>
        <p:nvSpPr>
          <p:cNvPr id="54276" name="Text Box 5"/>
          <p:cNvSpPr txBox="1">
            <a:spLocks noChangeArrowheads="1"/>
          </p:cNvSpPr>
          <p:nvPr/>
        </p:nvSpPr>
        <p:spPr bwMode="auto">
          <a:xfrm>
            <a:off x="1979613" y="1989138"/>
            <a:ext cx="55451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4000">
                <a:latin typeface="Calibri" pitchFamily="34" charset="0"/>
              </a:rPr>
              <a:t>1.</a:t>
            </a:r>
            <a:r>
              <a:rPr lang="fr-FR" sz="4000">
                <a:solidFill>
                  <a:srgbClr val="FF0000"/>
                </a:solidFill>
                <a:latin typeface="Calibri" pitchFamily="34" charset="0"/>
              </a:rPr>
              <a:t>en</a:t>
            </a:r>
            <a:r>
              <a:rPr lang="fr-FR" sz="4000">
                <a:latin typeface="Calibri" pitchFamily="34" charset="0"/>
              </a:rPr>
              <a:t> Fr</a:t>
            </a:r>
            <a:r>
              <a:rPr lang="fr-FR" sz="4000">
                <a:solidFill>
                  <a:srgbClr val="FF0000"/>
                </a:solidFill>
                <a:latin typeface="Calibri" pitchFamily="34" charset="0"/>
              </a:rPr>
              <a:t>an</a:t>
            </a:r>
            <a:r>
              <a:rPr lang="fr-FR" sz="4000">
                <a:latin typeface="Calibri" pitchFamily="34" charset="0"/>
              </a:rPr>
              <a:t>ce</a:t>
            </a:r>
          </a:p>
          <a:p>
            <a:pPr algn="ctr" eaLnBrk="1" hangingPunct="1"/>
            <a:r>
              <a:rPr lang="fr-FR" sz="4000">
                <a:latin typeface="Calibri" pitchFamily="34" charset="0"/>
              </a:rPr>
              <a:t>2.nous aim</a:t>
            </a:r>
            <a:r>
              <a:rPr lang="fr-FR" sz="4000">
                <a:solidFill>
                  <a:srgbClr val="FF0000"/>
                </a:solidFill>
                <a:latin typeface="Calibri" pitchFamily="34" charset="0"/>
              </a:rPr>
              <a:t>ons</a:t>
            </a:r>
          </a:p>
          <a:p>
            <a:pPr algn="ctr" eaLnBrk="1" hangingPunct="1"/>
            <a:r>
              <a:rPr lang="fr-FR" sz="4000">
                <a:latin typeface="Calibri" pitchFamily="34" charset="0"/>
              </a:rPr>
              <a:t>3.des b</a:t>
            </a:r>
            <a:r>
              <a:rPr lang="fr-FR" sz="4000">
                <a:solidFill>
                  <a:srgbClr val="FF0000"/>
                </a:solidFill>
                <a:latin typeface="Calibri" pitchFamily="34" charset="0"/>
              </a:rPr>
              <a:t>on</a:t>
            </a:r>
            <a:r>
              <a:rPr lang="fr-FR" sz="4000">
                <a:latin typeface="Calibri" pitchFamily="34" charset="0"/>
              </a:rPr>
              <a:t>b</a:t>
            </a:r>
            <a:r>
              <a:rPr lang="fr-FR" sz="4000">
                <a:solidFill>
                  <a:srgbClr val="FF0000"/>
                </a:solidFill>
                <a:latin typeface="Calibri" pitchFamily="34" charset="0"/>
              </a:rPr>
              <a:t>ons</a:t>
            </a:r>
            <a:endParaRPr lang="en-GB" sz="4000">
              <a:solidFill>
                <a:srgbClr val="FF0000"/>
              </a:solidFill>
              <a:latin typeface="Calibri" pitchFamily="34" charset="0"/>
            </a:endParaRPr>
          </a:p>
          <a:p>
            <a:pPr algn="ctr" eaLnBrk="1" hangingPunct="1"/>
            <a:r>
              <a:rPr lang="en-GB" sz="4000">
                <a:latin typeface="Calibri" pitchFamily="34" charset="0"/>
              </a:rPr>
              <a:t>4.</a:t>
            </a:r>
            <a:r>
              <a:rPr lang="en-GB" sz="4000">
                <a:solidFill>
                  <a:srgbClr val="FF0000"/>
                </a:solidFill>
                <a:latin typeface="Calibri" pitchFamily="34" charset="0"/>
              </a:rPr>
              <a:t>On</a:t>
            </a:r>
            <a:r>
              <a:rPr lang="en-GB" sz="4000">
                <a:latin typeface="Calibri" pitchFamily="34" charset="0"/>
              </a:rPr>
              <a:t> a des p</a:t>
            </a:r>
            <a:r>
              <a:rPr lang="en-GB" sz="4000">
                <a:solidFill>
                  <a:srgbClr val="FF0000"/>
                </a:solidFill>
                <a:latin typeface="Calibri" pitchFamily="34" charset="0"/>
              </a:rPr>
              <a:t>an</a:t>
            </a:r>
            <a:r>
              <a:rPr lang="en-GB" sz="4000">
                <a:latin typeface="Calibri" pitchFamily="34" charset="0"/>
              </a:rPr>
              <a:t>tal</a:t>
            </a:r>
            <a:r>
              <a:rPr lang="en-GB" sz="4000">
                <a:solidFill>
                  <a:srgbClr val="FF0000"/>
                </a:solidFill>
                <a:latin typeface="Calibri" pitchFamily="34" charset="0"/>
              </a:rPr>
              <a:t>ons</a:t>
            </a:r>
          </a:p>
        </p:txBody>
      </p:sp>
      <p:sp>
        <p:nvSpPr>
          <p:cNvPr id="54277" name="Text Box 6"/>
          <p:cNvSpPr txBox="1">
            <a:spLocks noChangeArrowheads="1"/>
          </p:cNvSpPr>
          <p:nvPr/>
        </p:nvSpPr>
        <p:spPr bwMode="auto">
          <a:xfrm>
            <a:off x="395288" y="4767263"/>
            <a:ext cx="856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latin typeface="Calibri" pitchFamily="34" charset="0"/>
              </a:rPr>
              <a:t>2. Say the following rhyme to the children and ask them to put up their hand when they think they hear the sound” on”.</a:t>
            </a:r>
          </a:p>
        </p:txBody>
      </p:sp>
      <p:sp>
        <p:nvSpPr>
          <p:cNvPr id="54278"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4279" name="Picture 7"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5"/>
          <p:cNvSpPr txBox="1">
            <a:spLocks noChangeArrowheads="1"/>
          </p:cNvSpPr>
          <p:nvPr/>
        </p:nvSpPr>
        <p:spPr bwMode="auto">
          <a:xfrm>
            <a:off x="900113" y="260350"/>
            <a:ext cx="69119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3600" b="1" u="sng">
                <a:solidFill>
                  <a:srgbClr val="FF0000"/>
                </a:solidFill>
                <a:latin typeface="Calibri" pitchFamily="34" charset="0"/>
              </a:rPr>
              <a:t>En</a:t>
            </a:r>
            <a:r>
              <a:rPr lang="fr-FR" sz="3600" b="1" u="sng">
                <a:latin typeface="Calibri" pitchFamily="34" charset="0"/>
              </a:rPr>
              <a:t> Fr</a:t>
            </a:r>
            <a:r>
              <a:rPr lang="fr-FR" sz="3600" b="1" u="sng">
                <a:solidFill>
                  <a:srgbClr val="FF0000"/>
                </a:solidFill>
                <a:latin typeface="Calibri" pitchFamily="34" charset="0"/>
              </a:rPr>
              <a:t>an</a:t>
            </a:r>
            <a:r>
              <a:rPr lang="fr-FR" sz="3600" b="1" u="sng">
                <a:latin typeface="Calibri" pitchFamily="34" charset="0"/>
              </a:rPr>
              <a:t>ce</a:t>
            </a:r>
            <a:endParaRPr lang="fr-FR" sz="3600">
              <a:latin typeface="Calibri" pitchFamily="34" charset="0"/>
            </a:endParaRPr>
          </a:p>
          <a:p>
            <a:pPr algn="ctr" eaLnBrk="1" hangingPunct="1"/>
            <a:r>
              <a:rPr lang="fr-FR" sz="3600">
                <a:solidFill>
                  <a:srgbClr val="FF0000"/>
                </a:solidFill>
                <a:latin typeface="Calibri" pitchFamily="34" charset="0"/>
              </a:rPr>
              <a:t>En</a:t>
            </a:r>
            <a:r>
              <a:rPr lang="fr-FR" sz="3600">
                <a:latin typeface="Calibri" pitchFamily="34" charset="0"/>
              </a:rPr>
              <a:t> Fr</a:t>
            </a:r>
            <a:r>
              <a:rPr lang="fr-FR" sz="3600">
                <a:solidFill>
                  <a:srgbClr val="FF0000"/>
                </a:solidFill>
                <a:latin typeface="Calibri" pitchFamily="34" charset="0"/>
              </a:rPr>
              <a:t>an</a:t>
            </a:r>
            <a:r>
              <a:rPr lang="fr-FR" sz="3600">
                <a:latin typeface="Calibri" pitchFamily="34" charset="0"/>
              </a:rPr>
              <a:t>ce </a:t>
            </a:r>
            <a:r>
              <a:rPr lang="fr-FR" sz="3600">
                <a:solidFill>
                  <a:srgbClr val="FF0000"/>
                </a:solidFill>
                <a:latin typeface="Calibri" pitchFamily="34" charset="0"/>
              </a:rPr>
              <a:t>on</a:t>
            </a:r>
            <a:r>
              <a:rPr lang="fr-FR" sz="3600">
                <a:latin typeface="Calibri" pitchFamily="34" charset="0"/>
              </a:rPr>
              <a:t> aime les b</a:t>
            </a:r>
            <a:r>
              <a:rPr lang="fr-FR" sz="3600">
                <a:solidFill>
                  <a:srgbClr val="FF0000"/>
                </a:solidFill>
                <a:latin typeface="Calibri" pitchFamily="34" charset="0"/>
              </a:rPr>
              <a:t>on</a:t>
            </a:r>
            <a:r>
              <a:rPr lang="fr-FR" sz="3600">
                <a:latin typeface="Calibri" pitchFamily="34" charset="0"/>
              </a:rPr>
              <a:t>b</a:t>
            </a:r>
            <a:r>
              <a:rPr lang="fr-FR" sz="3600">
                <a:solidFill>
                  <a:srgbClr val="FF0000"/>
                </a:solidFill>
                <a:latin typeface="Calibri" pitchFamily="34" charset="0"/>
              </a:rPr>
              <a:t>on</a:t>
            </a:r>
            <a:r>
              <a:rPr lang="fr-FR" sz="3600">
                <a:latin typeface="Calibri" pitchFamily="34" charset="0"/>
              </a:rPr>
              <a:t>s!</a:t>
            </a:r>
          </a:p>
          <a:p>
            <a:pPr algn="ctr" eaLnBrk="1" hangingPunct="1"/>
            <a:r>
              <a:rPr lang="fr-FR" sz="3600">
                <a:solidFill>
                  <a:srgbClr val="FF0000"/>
                </a:solidFill>
                <a:latin typeface="Calibri" pitchFamily="34" charset="0"/>
              </a:rPr>
              <a:t>On</a:t>
            </a:r>
            <a:r>
              <a:rPr lang="fr-FR" sz="3600">
                <a:latin typeface="Calibri" pitchFamily="34" charset="0"/>
              </a:rPr>
              <a:t> a des gr</a:t>
            </a:r>
            <a:r>
              <a:rPr lang="fr-FR" sz="3600">
                <a:solidFill>
                  <a:srgbClr val="FF0000"/>
                </a:solidFill>
                <a:latin typeface="Calibri" pitchFamily="34" charset="0"/>
              </a:rPr>
              <a:t>an</a:t>
            </a:r>
            <a:r>
              <a:rPr lang="fr-FR" sz="3600">
                <a:latin typeface="Calibri" pitchFamily="34" charset="0"/>
              </a:rPr>
              <a:t>ds b</a:t>
            </a:r>
            <a:r>
              <a:rPr lang="fr-FR" sz="3600">
                <a:solidFill>
                  <a:srgbClr val="FF0000"/>
                </a:solidFill>
                <a:latin typeface="Calibri" pitchFamily="34" charset="0"/>
              </a:rPr>
              <a:t>on</a:t>
            </a:r>
            <a:r>
              <a:rPr lang="fr-FR" sz="3600">
                <a:latin typeface="Calibri" pitchFamily="34" charset="0"/>
              </a:rPr>
              <a:t>b</a:t>
            </a:r>
            <a:r>
              <a:rPr lang="fr-FR" sz="3600">
                <a:solidFill>
                  <a:srgbClr val="FF0000"/>
                </a:solidFill>
                <a:latin typeface="Calibri" pitchFamily="34" charset="0"/>
              </a:rPr>
              <a:t>on</a:t>
            </a:r>
            <a:r>
              <a:rPr lang="fr-FR" sz="3600">
                <a:latin typeface="Calibri" pitchFamily="34" charset="0"/>
              </a:rPr>
              <a:t>s.</a:t>
            </a:r>
          </a:p>
          <a:p>
            <a:pPr algn="ctr" eaLnBrk="1" hangingPunct="1"/>
            <a:r>
              <a:rPr lang="fr-FR" sz="3600">
                <a:latin typeface="Calibri" pitchFamily="34" charset="0"/>
              </a:rPr>
              <a:t>Nous aim</a:t>
            </a:r>
            <a:r>
              <a:rPr lang="fr-FR" sz="3600">
                <a:solidFill>
                  <a:srgbClr val="FF0000"/>
                </a:solidFill>
                <a:latin typeface="Calibri" pitchFamily="34" charset="0"/>
              </a:rPr>
              <a:t>on</a:t>
            </a:r>
            <a:r>
              <a:rPr lang="fr-FR" sz="3600">
                <a:latin typeface="Calibri" pitchFamily="34" charset="0"/>
              </a:rPr>
              <a:t>s les b</a:t>
            </a:r>
            <a:r>
              <a:rPr lang="fr-FR" sz="3600">
                <a:solidFill>
                  <a:srgbClr val="FF0000"/>
                </a:solidFill>
                <a:latin typeface="Calibri" pitchFamily="34" charset="0"/>
              </a:rPr>
              <a:t>on</a:t>
            </a:r>
            <a:r>
              <a:rPr lang="fr-FR" sz="3600">
                <a:latin typeface="Calibri" pitchFamily="34" charset="0"/>
              </a:rPr>
              <a:t>b</a:t>
            </a:r>
            <a:r>
              <a:rPr lang="fr-FR" sz="3600">
                <a:solidFill>
                  <a:srgbClr val="FF0000"/>
                </a:solidFill>
                <a:latin typeface="Calibri" pitchFamily="34" charset="0"/>
              </a:rPr>
              <a:t>on</a:t>
            </a:r>
            <a:r>
              <a:rPr lang="fr-FR" sz="3600">
                <a:latin typeface="Calibri" pitchFamily="34" charset="0"/>
              </a:rPr>
              <a:t>s!</a:t>
            </a:r>
          </a:p>
          <a:p>
            <a:pPr algn="ctr" eaLnBrk="1" hangingPunct="1"/>
            <a:r>
              <a:rPr lang="fr-FR" sz="3600">
                <a:latin typeface="Calibri" pitchFamily="34" charset="0"/>
              </a:rPr>
              <a:t>All</a:t>
            </a:r>
            <a:r>
              <a:rPr lang="fr-FR" sz="3600">
                <a:solidFill>
                  <a:srgbClr val="FF0000"/>
                </a:solidFill>
                <a:latin typeface="Calibri" pitchFamily="34" charset="0"/>
              </a:rPr>
              <a:t>on</a:t>
            </a:r>
            <a:r>
              <a:rPr lang="fr-FR" sz="3600">
                <a:latin typeface="Calibri" pitchFamily="34" charset="0"/>
              </a:rPr>
              <a:t>s et trouv</a:t>
            </a:r>
            <a:r>
              <a:rPr lang="fr-FR" sz="3600">
                <a:solidFill>
                  <a:srgbClr val="FF0000"/>
                </a:solidFill>
                <a:latin typeface="Calibri" pitchFamily="34" charset="0"/>
              </a:rPr>
              <a:t>on</a:t>
            </a:r>
            <a:r>
              <a:rPr lang="fr-FR" sz="3600">
                <a:latin typeface="Calibri" pitchFamily="34" charset="0"/>
              </a:rPr>
              <a:t>s des b</a:t>
            </a:r>
            <a:r>
              <a:rPr lang="fr-FR" sz="3600">
                <a:solidFill>
                  <a:srgbClr val="FF0000"/>
                </a:solidFill>
                <a:latin typeface="Calibri" pitchFamily="34" charset="0"/>
              </a:rPr>
              <a:t>on</a:t>
            </a:r>
            <a:r>
              <a:rPr lang="fr-FR" sz="3600">
                <a:latin typeface="Calibri" pitchFamily="34" charset="0"/>
              </a:rPr>
              <a:t>b</a:t>
            </a:r>
            <a:r>
              <a:rPr lang="fr-FR" sz="3600">
                <a:solidFill>
                  <a:srgbClr val="FF0000"/>
                </a:solidFill>
                <a:latin typeface="Calibri" pitchFamily="34" charset="0"/>
              </a:rPr>
              <a:t>on</a:t>
            </a:r>
            <a:r>
              <a:rPr lang="fr-FR" sz="3600">
                <a:latin typeface="Calibri" pitchFamily="34" charset="0"/>
              </a:rPr>
              <a:t>s!</a:t>
            </a:r>
            <a:br>
              <a:rPr lang="fr-FR" sz="3600">
                <a:latin typeface="Calibri" pitchFamily="34" charset="0"/>
              </a:rPr>
            </a:br>
            <a:endParaRPr lang="fr-FR" sz="3600">
              <a:latin typeface="Calibri" pitchFamily="34" charset="0"/>
            </a:endParaRPr>
          </a:p>
          <a:p>
            <a:pPr algn="ctr" eaLnBrk="1" hangingPunct="1"/>
            <a:r>
              <a:rPr lang="fr-FR" sz="3600">
                <a:solidFill>
                  <a:srgbClr val="FF0000"/>
                </a:solidFill>
                <a:latin typeface="Calibri" pitchFamily="34" charset="0"/>
              </a:rPr>
              <a:t>En</a:t>
            </a:r>
            <a:r>
              <a:rPr lang="fr-FR" sz="3600">
                <a:latin typeface="Calibri" pitchFamily="34" charset="0"/>
              </a:rPr>
              <a:t> Fr</a:t>
            </a:r>
            <a:r>
              <a:rPr lang="fr-FR" sz="3600">
                <a:solidFill>
                  <a:srgbClr val="FF0000"/>
                </a:solidFill>
                <a:latin typeface="Calibri" pitchFamily="34" charset="0"/>
              </a:rPr>
              <a:t>an</a:t>
            </a:r>
            <a:r>
              <a:rPr lang="fr-FR" sz="3600">
                <a:latin typeface="Calibri" pitchFamily="34" charset="0"/>
              </a:rPr>
              <a:t>ce </a:t>
            </a:r>
            <a:r>
              <a:rPr lang="fr-FR" sz="3600">
                <a:solidFill>
                  <a:srgbClr val="FF0000"/>
                </a:solidFill>
                <a:latin typeface="Calibri" pitchFamily="34" charset="0"/>
              </a:rPr>
              <a:t>on</a:t>
            </a:r>
            <a:r>
              <a:rPr lang="fr-FR" sz="3600">
                <a:latin typeface="Calibri" pitchFamily="34" charset="0"/>
              </a:rPr>
              <a:t> porte des p</a:t>
            </a:r>
            <a:r>
              <a:rPr lang="fr-FR" sz="3600">
                <a:solidFill>
                  <a:srgbClr val="FF0000"/>
                </a:solidFill>
                <a:latin typeface="Calibri" pitchFamily="34" charset="0"/>
              </a:rPr>
              <a:t>an</a:t>
            </a:r>
            <a:r>
              <a:rPr lang="fr-FR" sz="3600">
                <a:latin typeface="Calibri" pitchFamily="34" charset="0"/>
              </a:rPr>
              <a:t>tal</a:t>
            </a:r>
            <a:r>
              <a:rPr lang="fr-FR" sz="3600">
                <a:solidFill>
                  <a:srgbClr val="FF0000"/>
                </a:solidFill>
                <a:latin typeface="Calibri" pitchFamily="34" charset="0"/>
              </a:rPr>
              <a:t>on</a:t>
            </a:r>
            <a:r>
              <a:rPr lang="fr-FR" sz="3600">
                <a:latin typeface="Calibri" pitchFamily="34" charset="0"/>
              </a:rPr>
              <a:t>s!</a:t>
            </a:r>
          </a:p>
          <a:p>
            <a:pPr algn="ctr" eaLnBrk="1" hangingPunct="1"/>
            <a:r>
              <a:rPr lang="fr-FR" sz="3600">
                <a:solidFill>
                  <a:srgbClr val="FF0000"/>
                </a:solidFill>
                <a:latin typeface="Calibri" pitchFamily="34" charset="0"/>
              </a:rPr>
              <a:t>On</a:t>
            </a:r>
            <a:r>
              <a:rPr lang="fr-FR" sz="3600">
                <a:latin typeface="Calibri" pitchFamily="34" charset="0"/>
              </a:rPr>
              <a:t> porte des gr</a:t>
            </a:r>
            <a:r>
              <a:rPr lang="fr-FR" sz="3600">
                <a:solidFill>
                  <a:srgbClr val="FF0000"/>
                </a:solidFill>
                <a:latin typeface="Calibri" pitchFamily="34" charset="0"/>
              </a:rPr>
              <a:t>an</a:t>
            </a:r>
            <a:r>
              <a:rPr lang="fr-FR" sz="3600">
                <a:latin typeface="Calibri" pitchFamily="34" charset="0"/>
              </a:rPr>
              <a:t>ds p</a:t>
            </a:r>
            <a:r>
              <a:rPr lang="fr-FR" sz="3600">
                <a:solidFill>
                  <a:srgbClr val="FF0000"/>
                </a:solidFill>
                <a:latin typeface="Calibri" pitchFamily="34" charset="0"/>
              </a:rPr>
              <a:t>an</a:t>
            </a:r>
            <a:r>
              <a:rPr lang="fr-FR" sz="3600">
                <a:latin typeface="Calibri" pitchFamily="34" charset="0"/>
              </a:rPr>
              <a:t>tal</a:t>
            </a:r>
            <a:r>
              <a:rPr lang="fr-FR" sz="3600">
                <a:solidFill>
                  <a:srgbClr val="FF0000"/>
                </a:solidFill>
                <a:latin typeface="Calibri" pitchFamily="34" charset="0"/>
              </a:rPr>
              <a:t>on</a:t>
            </a:r>
            <a:r>
              <a:rPr lang="fr-FR" sz="3600">
                <a:latin typeface="Calibri" pitchFamily="34" charset="0"/>
              </a:rPr>
              <a:t>s.</a:t>
            </a:r>
          </a:p>
          <a:p>
            <a:pPr algn="ctr" eaLnBrk="1" hangingPunct="1"/>
            <a:r>
              <a:rPr lang="fr-FR" sz="3600">
                <a:latin typeface="Calibri" pitchFamily="34" charset="0"/>
              </a:rPr>
              <a:t>Nous aim</a:t>
            </a:r>
            <a:r>
              <a:rPr lang="fr-FR" sz="3600">
                <a:solidFill>
                  <a:srgbClr val="FF0000"/>
                </a:solidFill>
                <a:latin typeface="Calibri" pitchFamily="34" charset="0"/>
              </a:rPr>
              <a:t>on</a:t>
            </a:r>
            <a:r>
              <a:rPr lang="fr-FR" sz="3600">
                <a:latin typeface="Calibri" pitchFamily="34" charset="0"/>
              </a:rPr>
              <a:t>s les p</a:t>
            </a:r>
            <a:r>
              <a:rPr lang="fr-FR" sz="3600">
                <a:solidFill>
                  <a:srgbClr val="FF0000"/>
                </a:solidFill>
                <a:latin typeface="Calibri" pitchFamily="34" charset="0"/>
              </a:rPr>
              <a:t>an</a:t>
            </a:r>
            <a:r>
              <a:rPr lang="fr-FR" sz="3600">
                <a:latin typeface="Calibri" pitchFamily="34" charset="0"/>
              </a:rPr>
              <a:t>tal</a:t>
            </a:r>
            <a:r>
              <a:rPr lang="fr-FR" sz="3600">
                <a:solidFill>
                  <a:srgbClr val="FF0000"/>
                </a:solidFill>
                <a:latin typeface="Calibri" pitchFamily="34" charset="0"/>
              </a:rPr>
              <a:t>on</a:t>
            </a:r>
            <a:r>
              <a:rPr lang="fr-FR" sz="3600">
                <a:latin typeface="Calibri" pitchFamily="34" charset="0"/>
              </a:rPr>
              <a:t>s .</a:t>
            </a:r>
          </a:p>
          <a:p>
            <a:pPr algn="ctr" eaLnBrk="1" hangingPunct="1"/>
            <a:r>
              <a:rPr lang="fr-FR" sz="3600">
                <a:latin typeface="Calibri" pitchFamily="34" charset="0"/>
              </a:rPr>
              <a:t>All</a:t>
            </a:r>
            <a:r>
              <a:rPr lang="fr-FR" sz="3600">
                <a:solidFill>
                  <a:srgbClr val="FF0000"/>
                </a:solidFill>
                <a:latin typeface="Calibri" pitchFamily="34" charset="0"/>
              </a:rPr>
              <a:t>on</a:t>
            </a:r>
            <a:r>
              <a:rPr lang="fr-FR" sz="3600">
                <a:latin typeface="Calibri" pitchFamily="34" charset="0"/>
              </a:rPr>
              <a:t>s et trouv</a:t>
            </a:r>
            <a:r>
              <a:rPr lang="fr-FR" sz="3600">
                <a:solidFill>
                  <a:srgbClr val="FF0000"/>
                </a:solidFill>
                <a:latin typeface="Calibri" pitchFamily="34" charset="0"/>
              </a:rPr>
              <a:t>on</a:t>
            </a:r>
            <a:r>
              <a:rPr lang="fr-FR" sz="3600">
                <a:latin typeface="Calibri" pitchFamily="34" charset="0"/>
              </a:rPr>
              <a:t>s  les p</a:t>
            </a:r>
            <a:r>
              <a:rPr lang="fr-FR" sz="3600">
                <a:solidFill>
                  <a:srgbClr val="FF0000"/>
                </a:solidFill>
                <a:latin typeface="Calibri" pitchFamily="34" charset="0"/>
              </a:rPr>
              <a:t>an</a:t>
            </a:r>
            <a:r>
              <a:rPr lang="fr-FR" sz="3600">
                <a:latin typeface="Calibri" pitchFamily="34" charset="0"/>
              </a:rPr>
              <a:t>tal</a:t>
            </a:r>
            <a:r>
              <a:rPr lang="fr-FR" sz="3600">
                <a:solidFill>
                  <a:srgbClr val="FF0000"/>
                </a:solidFill>
                <a:latin typeface="Calibri" pitchFamily="34" charset="0"/>
              </a:rPr>
              <a:t>on</a:t>
            </a:r>
            <a:r>
              <a:rPr lang="fr-FR" sz="3600">
                <a:latin typeface="Calibri" pitchFamily="34" charset="0"/>
              </a:rPr>
              <a:t>s!</a:t>
            </a:r>
            <a:endParaRPr lang="en-GB" sz="3600">
              <a:latin typeface="Calibri" pitchFamily="34" charset="0"/>
            </a:endParaRPr>
          </a:p>
        </p:txBody>
      </p:sp>
      <p:sp>
        <p:nvSpPr>
          <p:cNvPr id="55299"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5300" name="Picture 4"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6"/>
          <p:cNvSpPr txBox="1">
            <a:spLocks noChangeArrowheads="1"/>
          </p:cNvSpPr>
          <p:nvPr/>
        </p:nvSpPr>
        <p:spPr bwMode="auto">
          <a:xfrm>
            <a:off x="395288" y="517525"/>
            <a:ext cx="84978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a:latin typeface="Calibri" pitchFamily="34" charset="0"/>
              </a:rPr>
              <a:t>3. You will need multi-link for each child for this activity. Encourage the children to listen again and to pass on a piece of multi-link to the child sat on the right when they hear the sound “on”.</a:t>
            </a:r>
          </a:p>
          <a:p>
            <a:pPr eaLnBrk="1" hangingPunct="1"/>
            <a:endParaRPr lang="en-GB" sz="2800">
              <a:latin typeface="Calibri" pitchFamily="34" charset="0"/>
            </a:endParaRPr>
          </a:p>
          <a:p>
            <a:pPr eaLnBrk="1" hangingPunct="1"/>
            <a:r>
              <a:rPr lang="en-GB" sz="2800">
                <a:latin typeface="Calibri" pitchFamily="34" charset="0"/>
              </a:rPr>
              <a:t>4. Ask the children to repeat the first verse after you. Ask them to nod their heads when they say the sound “on”.</a:t>
            </a:r>
          </a:p>
          <a:p>
            <a:pPr eaLnBrk="1" hangingPunct="1"/>
            <a:endParaRPr lang="en-GB" sz="2800">
              <a:latin typeface="Calibri" pitchFamily="34" charset="0"/>
            </a:endParaRPr>
          </a:p>
          <a:p>
            <a:pPr eaLnBrk="1" hangingPunct="1"/>
            <a:r>
              <a:rPr lang="en-GB" sz="2800">
                <a:latin typeface="Calibri" pitchFamily="34" charset="0"/>
              </a:rPr>
              <a:t>5.Try activities 2 ,3 and 4 at a more rapid speed as the children become more accustomed to listening for the sound.</a:t>
            </a:r>
          </a:p>
        </p:txBody>
      </p:sp>
      <p:sp>
        <p:nvSpPr>
          <p:cNvPr id="56323"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6324" name="Picture 4"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468313" y="1700213"/>
            <a:ext cx="82089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b="1">
                <a:latin typeface="Calibri" pitchFamily="34" charset="0"/>
              </a:rPr>
              <a:t>O3.1:Listen and respond to simple rhymes and stories and songs ( identifying rhyming words/joining in with story telling)</a:t>
            </a:r>
          </a:p>
          <a:p>
            <a:pPr eaLnBrk="1" hangingPunct="1"/>
            <a:endParaRPr lang="en-GB" sz="2800" b="1">
              <a:latin typeface="Calibri" pitchFamily="34" charset="0"/>
            </a:endParaRPr>
          </a:p>
          <a:p>
            <a:pPr eaLnBrk="1" hangingPunct="1"/>
            <a:r>
              <a:rPr lang="en-GB" sz="2800" b="1">
                <a:latin typeface="Calibri" pitchFamily="34" charset="0"/>
              </a:rPr>
              <a:t>O3.2 : Recognise and respond to sound patterns and words.(Listen with care, speak clearly and confidently)</a:t>
            </a:r>
          </a:p>
          <a:p>
            <a:pPr eaLnBrk="1" hangingPunct="1"/>
            <a:endParaRPr lang="en-GB" sz="2800" b="1">
              <a:latin typeface="Calibri" pitchFamily="34" charset="0"/>
            </a:endParaRPr>
          </a:p>
          <a:p>
            <a:pPr eaLnBrk="1" hangingPunct="1"/>
            <a:r>
              <a:rPr lang="en-GB" sz="2800" b="1">
                <a:latin typeface="Calibri" pitchFamily="34" charset="0"/>
              </a:rPr>
              <a:t>O3.4 : Listen attentively and understand instructions…….(repeat words and phrases modelled by the teacher)</a:t>
            </a:r>
          </a:p>
        </p:txBody>
      </p:sp>
      <p:sp>
        <p:nvSpPr>
          <p:cNvPr id="20485" name="Text Box 5"/>
          <p:cNvSpPr txBox="1">
            <a:spLocks noChangeArrowheads="1"/>
          </p:cNvSpPr>
          <p:nvPr/>
        </p:nvSpPr>
        <p:spPr bwMode="auto">
          <a:xfrm>
            <a:off x="323850" y="476250"/>
            <a:ext cx="8569325" cy="457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ct val="50000"/>
              </a:spcBef>
              <a:spcAft>
                <a:spcPts val="0"/>
              </a:spcAft>
              <a:defRPr/>
            </a:pPr>
            <a:r>
              <a:rPr lang="en-GB" sz="2400">
                <a:latin typeface="Snap ITC" pitchFamily="82" charset="0"/>
              </a:rPr>
              <a:t>KS2 Framework Learning Objectives addressed</a:t>
            </a:r>
          </a:p>
        </p:txBody>
      </p:sp>
      <p:sp>
        <p:nvSpPr>
          <p:cNvPr id="57348"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7349" name="Picture 5"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50825" y="333375"/>
            <a:ext cx="856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latin typeface="Calibri" pitchFamily="34" charset="0"/>
              </a:rPr>
              <a:t>Children might practise writing the letter pattern and begin to collect words containing it.</a:t>
            </a:r>
          </a:p>
        </p:txBody>
      </p:sp>
      <p:sp>
        <p:nvSpPr>
          <p:cNvPr id="29699" name="AutoShape 3"/>
          <p:cNvSpPr>
            <a:spLocks noChangeArrowheads="1"/>
          </p:cNvSpPr>
          <p:nvPr/>
        </p:nvSpPr>
        <p:spPr bwMode="auto">
          <a:xfrm>
            <a:off x="5075238" y="1268413"/>
            <a:ext cx="3168650" cy="1728787"/>
          </a:xfrm>
          <a:prstGeom prst="cloudCallout">
            <a:avLst>
              <a:gd name="adj1" fmla="val -58667"/>
              <a:gd name="adj2" fmla="val 94995"/>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7200">
                <a:solidFill>
                  <a:srgbClr val="FF0000"/>
                </a:solidFill>
                <a:latin typeface="Calibri" pitchFamily="34" charset="0"/>
              </a:rPr>
              <a:t>on</a:t>
            </a:r>
            <a:endParaRPr lang="en-GB" sz="7200">
              <a:solidFill>
                <a:srgbClr val="FFFFFF"/>
              </a:solidFill>
              <a:latin typeface="Calibri" pitchFamily="34" charset="0"/>
            </a:endParaRPr>
          </a:p>
        </p:txBody>
      </p:sp>
      <p:sp>
        <p:nvSpPr>
          <p:cNvPr id="29700" name="AutoShape 4"/>
          <p:cNvSpPr>
            <a:spLocks noChangeArrowheads="1"/>
          </p:cNvSpPr>
          <p:nvPr/>
        </p:nvSpPr>
        <p:spPr bwMode="auto">
          <a:xfrm>
            <a:off x="5364163" y="3429000"/>
            <a:ext cx="3455987" cy="1728788"/>
          </a:xfrm>
          <a:prstGeom prst="cloudCallout">
            <a:avLst>
              <a:gd name="adj1" fmla="val -57944"/>
              <a:gd name="adj2" fmla="val 94995"/>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000">
                <a:solidFill>
                  <a:srgbClr val="FFFFFF"/>
                </a:solidFill>
                <a:latin typeface="Calibri" pitchFamily="34" charset="0"/>
              </a:rPr>
              <a:t>marr</a:t>
            </a:r>
            <a:r>
              <a:rPr lang="en-GB" sz="5000">
                <a:solidFill>
                  <a:srgbClr val="FF0000"/>
                </a:solidFill>
                <a:latin typeface="Calibri" pitchFamily="34" charset="0"/>
              </a:rPr>
              <a:t>on</a:t>
            </a:r>
            <a:endParaRPr lang="en-GB" sz="5000">
              <a:solidFill>
                <a:srgbClr val="FFFFFF"/>
              </a:solidFill>
              <a:latin typeface="Calibri" pitchFamily="34" charset="0"/>
            </a:endParaRPr>
          </a:p>
        </p:txBody>
      </p:sp>
      <p:sp>
        <p:nvSpPr>
          <p:cNvPr id="29701" name="AutoShape 5"/>
          <p:cNvSpPr>
            <a:spLocks noChangeArrowheads="1"/>
          </p:cNvSpPr>
          <p:nvPr/>
        </p:nvSpPr>
        <p:spPr bwMode="auto">
          <a:xfrm>
            <a:off x="2051050" y="3068638"/>
            <a:ext cx="3673475" cy="1728787"/>
          </a:xfrm>
          <a:prstGeom prst="cloudCallout">
            <a:avLst>
              <a:gd name="adj1" fmla="val -49611"/>
              <a:gd name="adj2" fmla="val 94995"/>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GB" sz="5000"/>
              <a:t>B</a:t>
            </a:r>
            <a:r>
              <a:rPr lang="en-GB" sz="5000">
                <a:solidFill>
                  <a:srgbClr val="FF0000"/>
                </a:solidFill>
              </a:rPr>
              <a:t>on</a:t>
            </a:r>
            <a:r>
              <a:rPr lang="en-GB" sz="5000"/>
              <a:t>jour</a:t>
            </a:r>
          </a:p>
        </p:txBody>
      </p:sp>
      <p:sp>
        <p:nvSpPr>
          <p:cNvPr id="29702" name="Text Box 6"/>
          <p:cNvSpPr txBox="1">
            <a:spLocks noChangeArrowheads="1"/>
          </p:cNvSpPr>
          <p:nvPr/>
        </p:nvSpPr>
        <p:spPr bwMode="auto">
          <a:xfrm>
            <a:off x="323850" y="1700213"/>
            <a:ext cx="187166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solidFill>
                  <a:srgbClr val="0000FF"/>
                </a:solidFill>
                <a:latin typeface="Calibri" pitchFamily="34" charset="0"/>
              </a:rPr>
              <a:t>They could make ‘phonic clouds’ and display them in the classroom and practise pronouncing them.</a:t>
            </a:r>
          </a:p>
        </p:txBody>
      </p:sp>
      <p:sp>
        <p:nvSpPr>
          <p:cNvPr id="58381"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8382" name="Picture 8"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 calcmode="lin" valueType="num">
                                      <p:cBhvr>
                                        <p:cTn id="7" dur="1000" fill="hold"/>
                                        <p:tgtEl>
                                          <p:spTgt spid="29702"/>
                                        </p:tgtEl>
                                        <p:attrNameLst>
                                          <p:attrName>ppt_x</p:attrName>
                                        </p:attrNameLst>
                                      </p:cBhvr>
                                      <p:tavLst>
                                        <p:tav tm="0">
                                          <p:val>
                                            <p:strVal val="#ppt_x-.2"/>
                                          </p:val>
                                        </p:tav>
                                        <p:tav tm="100000">
                                          <p:val>
                                            <p:strVal val="#ppt_x"/>
                                          </p:val>
                                        </p:tav>
                                      </p:tavLst>
                                    </p:anim>
                                    <p:anim calcmode="lin" valueType="num">
                                      <p:cBhvr>
                                        <p:cTn id="8" dur="1000" fill="hold"/>
                                        <p:tgtEl>
                                          <p:spTgt spid="297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7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29699"/>
                                        </p:tgtEl>
                                        <p:attrNameLst>
                                          <p:attrName>style.visibility</p:attrName>
                                        </p:attrNameLst>
                                      </p:cBhvr>
                                      <p:to>
                                        <p:strVal val="visible"/>
                                      </p:to>
                                    </p:set>
                                    <p:animEffect transition="in" filter="dissolve">
                                      <p:cBhvr>
                                        <p:cTn id="14" dur="500"/>
                                        <p:tgtEl>
                                          <p:spTgt spid="296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29700"/>
                                        </p:tgtEl>
                                        <p:attrNameLst>
                                          <p:attrName>style.visibility</p:attrName>
                                        </p:attrNameLst>
                                      </p:cBhvr>
                                      <p:to>
                                        <p:strVal val="visible"/>
                                      </p:to>
                                    </p:set>
                                    <p:animEffect transition="in" filter="dissolve">
                                      <p:cBhvr>
                                        <p:cTn id="19" dur="500"/>
                                        <p:tgtEl>
                                          <p:spTgt spid="297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9701"/>
                                        </p:tgtEl>
                                        <p:attrNameLst>
                                          <p:attrName>style.visibility</p:attrName>
                                        </p:attrNameLst>
                                      </p:cBhvr>
                                      <p:to>
                                        <p:strVal val="visible"/>
                                      </p:to>
                                    </p:set>
                                    <p:animEffect transition="in" filter="dissolve">
                                      <p:cBhvr>
                                        <p:cTn id="24"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spect="1" noChangeArrowheads="1"/>
          </p:cNvPicPr>
          <p:nvPr/>
        </p:nvPicPr>
        <p:blipFill>
          <a:blip r:embed="rId3">
            <a:extLst>
              <a:ext uri="{28A0092B-C50C-407E-A947-70E740481C1C}">
                <a14:useLocalDpi xmlns:a14="http://schemas.microsoft.com/office/drawing/2010/main" val="0"/>
              </a:ext>
            </a:extLst>
          </a:blip>
          <a:srcRect l="11719" t="38086" r="70703" b="38477"/>
          <a:stretch>
            <a:fillRect/>
          </a:stretch>
        </p:blipFill>
        <p:spPr bwMode="auto">
          <a:xfrm>
            <a:off x="214313" y="328612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5"/>
          <p:cNvSpPr txBox="1">
            <a:spLocks noChangeArrowheads="1"/>
          </p:cNvSpPr>
          <p:nvPr/>
        </p:nvSpPr>
        <p:spPr bwMode="auto">
          <a:xfrm>
            <a:off x="2000250" y="3786188"/>
            <a:ext cx="5429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atin typeface="Calibri" pitchFamily="34" charset="0"/>
                <a:hlinkClick r:id="rId4"/>
              </a:rPr>
              <a:t>rhawkes@comberton.cambs.sch.uk</a:t>
            </a:r>
            <a:r>
              <a:rPr lang="en-GB">
                <a:latin typeface="Calibri" pitchFamily="34" charset="0"/>
              </a:rPr>
              <a:t> </a:t>
            </a:r>
            <a:br>
              <a:rPr lang="en-GB">
                <a:latin typeface="Calibri" pitchFamily="34" charset="0"/>
              </a:rPr>
            </a:br>
            <a:r>
              <a:rPr lang="en-GB">
                <a:latin typeface="Calibri" pitchFamily="34" charset="0"/>
                <a:hlinkClick r:id="rId5"/>
              </a:rPr>
              <a:t>www.rachelhawkes.com</a:t>
            </a:r>
            <a:r>
              <a:rPr lang="en-GB">
                <a:latin typeface="Calibri" pitchFamily="34" charset="0"/>
              </a:rPr>
              <a:t> </a:t>
            </a:r>
            <a:br>
              <a:rPr lang="en-GB">
                <a:latin typeface="Calibri" pitchFamily="34" charset="0"/>
              </a:rPr>
            </a:br>
            <a:r>
              <a:rPr lang="en-GB">
                <a:latin typeface="Calibri" pitchFamily="34" charset="0"/>
                <a:hlinkClick r:id="rId6"/>
              </a:rPr>
              <a:t>www.rachelhawkes.typepad.com/linguacom</a:t>
            </a:r>
            <a:r>
              <a:rPr lang="en-GB">
                <a:latin typeface="Calibri" pitchFamily="34" charset="0"/>
              </a:rPr>
              <a:t> </a:t>
            </a:r>
            <a:br>
              <a:rPr lang="en-GB">
                <a:latin typeface="Calibri" pitchFamily="34" charset="0"/>
              </a:rPr>
            </a:br>
            <a:r>
              <a:rPr lang="en-GB">
                <a:latin typeface="Calibri" pitchFamily="34" charset="0"/>
              </a:rPr>
              <a:t>01223 262503 ext.222</a:t>
            </a:r>
            <a:endParaRPr lang="en-US">
              <a:latin typeface="Calibri" pitchFamily="34" charset="0"/>
            </a:endParaRPr>
          </a:p>
        </p:txBody>
      </p:sp>
      <p:sp>
        <p:nvSpPr>
          <p:cNvPr id="59396" name="TextBox 4"/>
          <p:cNvSpPr txBox="1">
            <a:spLocks noChangeArrowheads="1"/>
          </p:cNvSpPr>
          <p:nvPr/>
        </p:nvSpPr>
        <p:spPr bwMode="auto">
          <a:xfrm>
            <a:off x="285750" y="5072063"/>
            <a:ext cx="842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latin typeface="Calibri" pitchFamily="34" charset="0"/>
              </a:rPr>
              <a:t>More useful links:</a:t>
            </a:r>
            <a:br>
              <a:rPr lang="en-GB" b="1">
                <a:latin typeface="Calibri" pitchFamily="34" charset="0"/>
              </a:rPr>
            </a:br>
            <a:r>
              <a:rPr lang="en-GB">
                <a:latin typeface="Calibri" pitchFamily="34" charset="0"/>
              </a:rPr>
              <a:t>TES collections: </a:t>
            </a:r>
            <a:r>
              <a:rPr lang="en-US">
                <a:latin typeface="Calibri" pitchFamily="34" charset="0"/>
                <a:hlinkClick r:id="rId7"/>
              </a:rPr>
              <a:t>http://www.tes.co.uk/article.aspx?storyCode=6066908 </a:t>
            </a:r>
            <a:r>
              <a:rPr lang="en-GB">
                <a:latin typeface="Calibri" pitchFamily="34" charset="0"/>
              </a:rPr>
              <a:t/>
            </a:r>
            <a:br>
              <a:rPr lang="en-GB">
                <a:latin typeface="Calibri" pitchFamily="34" charset="0"/>
              </a:rPr>
            </a:br>
            <a:r>
              <a:rPr lang="en-GB">
                <a:latin typeface="Calibri" pitchFamily="34" charset="0"/>
              </a:rPr>
              <a:t>My YouTube channel: </a:t>
            </a:r>
            <a:r>
              <a:rPr lang="en-GB">
                <a:latin typeface="Calibri" pitchFamily="34" charset="0"/>
                <a:hlinkClick r:id="rId8"/>
              </a:rPr>
              <a:t>http://www.youtube.com/rachelhawkes60</a:t>
            </a:r>
            <a:r>
              <a:rPr lang="en-GB">
                <a:latin typeface="Calibri" pitchFamily="34" charset="0"/>
              </a:rPr>
              <a:t> </a:t>
            </a:r>
            <a:br>
              <a:rPr lang="en-GB">
                <a:latin typeface="Calibri" pitchFamily="34" charset="0"/>
              </a:rPr>
            </a:br>
            <a:r>
              <a:rPr lang="en-GB">
                <a:latin typeface="Calibri" pitchFamily="34" charset="0"/>
              </a:rPr>
              <a:t>My delicious weblinks: </a:t>
            </a:r>
            <a:r>
              <a:rPr lang="en-GB">
                <a:latin typeface="Calibri" pitchFamily="34" charset="0"/>
                <a:hlinkClick r:id="rId9"/>
              </a:rPr>
              <a:t>http://www.delicious.com/rachelhawkes</a:t>
            </a:r>
            <a:r>
              <a:rPr lang="en-GB">
                <a:latin typeface="Calibri" pitchFamily="34" charset="0"/>
              </a:rPr>
              <a:t> </a:t>
            </a:r>
            <a:endParaRPr lang="en-US">
              <a:latin typeface="Calibri" pitchFamily="34" charset="0"/>
            </a:endParaRPr>
          </a:p>
        </p:txBody>
      </p:sp>
      <p:sp>
        <p:nvSpPr>
          <p:cNvPr id="59397"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59398" name="Picture 6" descr="Joined Up.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5750" y="214313"/>
            <a:ext cx="8572500" cy="24003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Primary Languages Session 1:</a:t>
            </a:r>
          </a:p>
          <a:p>
            <a:pPr eaLnBrk="1" hangingPunct="1"/>
            <a:r>
              <a:rPr lang="en-GB" sz="4800" b="1">
                <a:solidFill>
                  <a:srgbClr val="000000"/>
                </a:solidFill>
                <a:latin typeface="Calibri" pitchFamily="34" charset="0"/>
              </a:rPr>
              <a:t>Part 1: </a:t>
            </a:r>
            <a:r>
              <a:rPr lang="en-GB" sz="3600" b="1">
                <a:solidFill>
                  <a:srgbClr val="000000"/>
                </a:solidFill>
                <a:latin typeface="Calibri" pitchFamily="34" charset="0"/>
              </a:rPr>
              <a:t>Policy(?!), practice and potential</a:t>
            </a:r>
            <a:endParaRPr lang="en-GB" sz="4800" b="1">
              <a:solidFill>
                <a:srgbClr val="000000"/>
              </a:solidFill>
              <a:latin typeface="Calibri" pitchFamily="34" charset="0"/>
            </a:endParaRPr>
          </a:p>
          <a:p>
            <a:pPr eaLnBrk="1" hangingPunct="1"/>
            <a:r>
              <a:rPr lang="en-GB" sz="4800" b="1">
                <a:solidFill>
                  <a:srgbClr val="000000"/>
                </a:solidFill>
                <a:latin typeface="Calibri" pitchFamily="34" charset="0"/>
              </a:rPr>
              <a:t>Part 2: </a:t>
            </a:r>
            <a:r>
              <a:rPr lang="en-GB" sz="4000" b="1">
                <a:solidFill>
                  <a:srgbClr val="000000"/>
                </a:solidFill>
                <a:latin typeface="Calibri" pitchFamily="34" charset="0"/>
              </a:rPr>
              <a:t>Planning, Teaching &amp; Learning</a:t>
            </a:r>
            <a:endParaRPr lang="en-US" sz="4800" b="1">
              <a:solidFill>
                <a:srgbClr val="000000"/>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179388" y="5457825"/>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000" b="1"/>
              <a:t>Training our next generation of outstanding teachers – Implementation plan – November 2011</a:t>
            </a:r>
          </a:p>
        </p:txBody>
      </p:sp>
      <p:sp>
        <p:nvSpPr>
          <p:cNvPr id="7171" name="Rectangle 3"/>
          <p:cNvSpPr>
            <a:spLocks noChangeArrowheads="1"/>
          </p:cNvSpPr>
          <p:nvPr/>
        </p:nvSpPr>
        <p:spPr bwMode="auto">
          <a:xfrm>
            <a:off x="179388" y="6094413"/>
            <a:ext cx="8709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hlinkClick r:id="rId2"/>
              </a:rPr>
              <a:t>http://media.education.gov.uk/assets/files/pdf/t/training%20our%20next%20generation%20of%20outstanding%20teachers%20nov%202011.pdf</a:t>
            </a:r>
            <a:r>
              <a:rPr lang="en-GB"/>
              <a:t> </a:t>
            </a:r>
          </a:p>
        </p:txBody>
      </p:sp>
      <p:sp>
        <p:nvSpPr>
          <p:cNvPr id="5" name="Rectangle 4"/>
          <p:cNvSpPr/>
          <p:nvPr/>
        </p:nvSpPr>
        <p:spPr>
          <a:xfrm>
            <a:off x="981075" y="1700213"/>
            <a:ext cx="6832600" cy="3478212"/>
          </a:xfrm>
          <a:prstGeom prst="rect">
            <a:avLst/>
          </a:prstGeom>
        </p:spPr>
        <p:txBody>
          <a:bodyPr>
            <a:spAutoFit/>
          </a:bodyPr>
          <a:lstStyle/>
          <a:p>
            <a:pPr>
              <a:defRPr/>
            </a:pPr>
            <a:r>
              <a:rPr lang="en-US" sz="2200" dirty="0">
                <a:latin typeface="+mn-lt"/>
              </a:rPr>
              <a:t>More schools should be able to employ primary teachers that they can deploy as specialist subject teachers in the sciences, mathematics, languages or other subjects. For the allocation of ITT places from 2012/13, </a:t>
            </a:r>
            <a:r>
              <a:rPr lang="en-US" sz="2200" b="1" dirty="0" err="1">
                <a:latin typeface="+mn-lt"/>
              </a:rPr>
              <a:t>TDA</a:t>
            </a:r>
            <a:r>
              <a:rPr lang="en-US" sz="2200" b="1" dirty="0">
                <a:latin typeface="+mn-lt"/>
              </a:rPr>
              <a:t> will </a:t>
            </a:r>
            <a:r>
              <a:rPr lang="en-US" sz="2200" b="1" dirty="0" err="1">
                <a:latin typeface="+mn-lt"/>
              </a:rPr>
              <a:t>prioritise</a:t>
            </a:r>
            <a:r>
              <a:rPr lang="en-US" sz="2200" b="1" dirty="0">
                <a:latin typeface="+mn-lt"/>
              </a:rPr>
              <a:t> primary courses that offer a specialism, particularly in the sciences, mathematics or modern languages. </a:t>
            </a:r>
            <a:r>
              <a:rPr lang="en-US" sz="2200" dirty="0">
                <a:latin typeface="+mn-lt"/>
              </a:rPr>
              <a:t>For 2013/14 we expect to </a:t>
            </a:r>
            <a:r>
              <a:rPr lang="en-US" sz="2200" b="1" dirty="0">
                <a:latin typeface="+mn-lt"/>
              </a:rPr>
              <a:t>adjust financial incentives for trainees</a:t>
            </a:r>
            <a:r>
              <a:rPr lang="en-US" sz="2200" dirty="0">
                <a:latin typeface="+mn-lt"/>
              </a:rPr>
              <a:t> to </a:t>
            </a:r>
            <a:r>
              <a:rPr lang="en-US" sz="2200" dirty="0" err="1">
                <a:latin typeface="+mn-lt"/>
              </a:rPr>
              <a:t>favour</a:t>
            </a:r>
            <a:r>
              <a:rPr lang="en-US" sz="2200" dirty="0">
                <a:latin typeface="+mn-lt"/>
              </a:rPr>
              <a:t> trainees on specialist primary courses with a </a:t>
            </a:r>
            <a:r>
              <a:rPr lang="en-US" sz="2200" b="1" dirty="0">
                <a:latin typeface="+mn-lt"/>
              </a:rPr>
              <a:t>good A-level in mathematics, a science, or a language,</a:t>
            </a:r>
            <a:r>
              <a:rPr lang="en-US" sz="2200" dirty="0">
                <a:latin typeface="+mn-lt"/>
              </a:rPr>
              <a:t> over those on generalist courses. </a:t>
            </a:r>
          </a:p>
        </p:txBody>
      </p:sp>
      <p:sp>
        <p:nvSpPr>
          <p:cNvPr id="7173" name="Rectangle 5"/>
          <p:cNvSpPr>
            <a:spLocks noChangeArrowheads="1"/>
          </p:cNvSpPr>
          <p:nvPr/>
        </p:nvSpPr>
        <p:spPr bwMode="auto">
          <a:xfrm>
            <a:off x="179388" y="404813"/>
            <a:ext cx="86661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7030A0"/>
                </a:solidFill>
              </a:rPr>
              <a:t>We will encourage the recruitment and training of more specialist primary teachers </a:t>
            </a:r>
            <a:endParaRPr lang="en-GB" sz="3200">
              <a:solidFill>
                <a:srgbClr val="7030A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214313"/>
            <a:ext cx="8001000"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Policy (?!...)</a:t>
            </a:r>
            <a:endParaRPr lang="en-US" sz="5400" b="1">
              <a:solidFill>
                <a:srgbClr val="000000"/>
              </a:solidFill>
              <a:latin typeface="Calibri" pitchFamily="34" charset="0"/>
            </a:endParaRPr>
          </a:p>
        </p:txBody>
      </p:sp>
      <p:sp>
        <p:nvSpPr>
          <p:cNvPr id="8195" name="Content Placeholder 3"/>
          <p:cNvSpPr>
            <a:spLocks noGrp="1"/>
          </p:cNvSpPr>
          <p:nvPr>
            <p:ph idx="1"/>
          </p:nvPr>
        </p:nvSpPr>
        <p:spPr>
          <a:xfrm>
            <a:off x="285750" y="1600200"/>
            <a:ext cx="8643938" cy="4525963"/>
          </a:xfrm>
        </p:spPr>
        <p:txBody>
          <a:bodyPr/>
          <a:lstStyle/>
          <a:p>
            <a:pPr eaLnBrk="1" hangingPunct="1"/>
            <a:r>
              <a:rPr lang="en-GB" smtClean="0"/>
              <a:t>National Curriculum Review process (2011-2013)</a:t>
            </a:r>
          </a:p>
          <a:p>
            <a:pPr eaLnBrk="1" hangingPunct="1"/>
            <a:r>
              <a:rPr lang="en-GB" smtClean="0"/>
              <a:t>Place of primary and KS3 languages? (NC subject, compulsory but without PoS, optional)</a:t>
            </a:r>
          </a:p>
          <a:p>
            <a:pPr eaLnBrk="1" hangingPunct="1"/>
            <a:r>
              <a:rPr lang="en-GB" smtClean="0"/>
              <a:t>Introduction of statutory languages from Sept 2011 (recommended in Rose review) withdrawn</a:t>
            </a:r>
          </a:p>
          <a:p>
            <a:pPr eaLnBrk="1" hangingPunct="1"/>
            <a:r>
              <a:rPr lang="en-GB" smtClean="0"/>
              <a:t>Current situation – </a:t>
            </a:r>
            <a:r>
              <a:rPr lang="en-GB" b="1" smtClean="0"/>
              <a:t>non-statutory entitlement </a:t>
            </a:r>
            <a:r>
              <a:rPr lang="en-GB" smtClean="0"/>
              <a:t>applies until 2014</a:t>
            </a:r>
            <a:endParaRPr lang="en-US" b="1" smtClean="0"/>
          </a:p>
        </p:txBody>
      </p:sp>
      <p:sp>
        <p:nvSpPr>
          <p:cNvPr id="819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8197" name="Picture 5"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88" y="214313"/>
            <a:ext cx="8501062"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5400" b="1">
                <a:solidFill>
                  <a:srgbClr val="000000"/>
                </a:solidFill>
                <a:latin typeface="Calibri" pitchFamily="34" charset="0"/>
              </a:rPr>
              <a:t>National Languages Strategy</a:t>
            </a:r>
            <a:endParaRPr lang="en-US" sz="5400" b="1">
              <a:solidFill>
                <a:srgbClr val="000000"/>
              </a:solidFill>
              <a:latin typeface="Calibri" pitchFamily="34" charset="0"/>
            </a:endParaRPr>
          </a:p>
        </p:txBody>
      </p:sp>
      <p:sp>
        <p:nvSpPr>
          <p:cNvPr id="9219" name="Content Placeholder 3"/>
          <p:cNvSpPr>
            <a:spLocks noGrp="1"/>
          </p:cNvSpPr>
          <p:nvPr>
            <p:ph idx="1"/>
          </p:nvPr>
        </p:nvSpPr>
        <p:spPr>
          <a:xfrm>
            <a:off x="4143375" y="1428750"/>
            <a:ext cx="4786313" cy="4972050"/>
          </a:xfrm>
        </p:spPr>
        <p:txBody>
          <a:bodyPr/>
          <a:lstStyle/>
          <a:p>
            <a:pPr eaLnBrk="1" hangingPunct="1">
              <a:lnSpc>
                <a:spcPct val="70000"/>
              </a:lnSpc>
            </a:pPr>
            <a:r>
              <a:rPr lang="en-GB" sz="2800" smtClean="0"/>
              <a:t>Lifelong skill</a:t>
            </a:r>
          </a:p>
          <a:p>
            <a:pPr eaLnBrk="1" hangingPunct="1">
              <a:lnSpc>
                <a:spcPct val="70000"/>
              </a:lnSpc>
            </a:pPr>
            <a:endParaRPr lang="en-GB" sz="2800" smtClean="0"/>
          </a:p>
          <a:p>
            <a:pPr eaLnBrk="1" hangingPunct="1">
              <a:lnSpc>
                <a:spcPct val="70000"/>
              </a:lnSpc>
            </a:pPr>
            <a:r>
              <a:rPr lang="en-GB" sz="2800" smtClean="0"/>
              <a:t>To be used for business and   pleasure</a:t>
            </a:r>
          </a:p>
          <a:p>
            <a:pPr eaLnBrk="1" hangingPunct="1">
              <a:lnSpc>
                <a:spcPct val="70000"/>
              </a:lnSpc>
              <a:buFontTx/>
              <a:buChar char="•"/>
            </a:pPr>
            <a:endParaRPr lang="en-GB" sz="2800" smtClean="0"/>
          </a:p>
          <a:p>
            <a:pPr eaLnBrk="1" hangingPunct="1">
              <a:lnSpc>
                <a:spcPct val="70000"/>
              </a:lnSpc>
            </a:pPr>
            <a:r>
              <a:rPr lang="en-GB" sz="2800" smtClean="0"/>
              <a:t>Open avenues of communication     and exploration</a:t>
            </a:r>
          </a:p>
          <a:p>
            <a:pPr eaLnBrk="1" hangingPunct="1">
              <a:lnSpc>
                <a:spcPct val="70000"/>
              </a:lnSpc>
            </a:pPr>
            <a:endParaRPr lang="en-GB" sz="2800" smtClean="0"/>
          </a:p>
          <a:p>
            <a:pPr eaLnBrk="1" hangingPunct="1">
              <a:lnSpc>
                <a:spcPct val="70000"/>
              </a:lnSpc>
            </a:pPr>
            <a:r>
              <a:rPr lang="en-GB" sz="2800" smtClean="0"/>
              <a:t>Instil broader cultural   understanding</a:t>
            </a:r>
          </a:p>
          <a:p>
            <a:pPr eaLnBrk="1" hangingPunct="1">
              <a:lnSpc>
                <a:spcPct val="70000"/>
              </a:lnSpc>
            </a:pPr>
            <a:endParaRPr lang="en-GB" sz="2800" smtClean="0"/>
          </a:p>
          <a:p>
            <a:pPr eaLnBrk="1" hangingPunct="1">
              <a:lnSpc>
                <a:spcPct val="70000"/>
              </a:lnSpc>
            </a:pPr>
            <a:r>
              <a:rPr lang="en-GB" sz="2800" smtClean="0"/>
              <a:t>An essential part of being a citizen</a:t>
            </a:r>
          </a:p>
          <a:p>
            <a:pPr eaLnBrk="1" hangingPunct="1">
              <a:lnSpc>
                <a:spcPct val="80000"/>
              </a:lnSpc>
            </a:pPr>
            <a:endParaRPr lang="en-US" sz="2700" b="1" smtClean="0"/>
          </a:p>
        </p:txBody>
      </p:sp>
      <p:sp>
        <p:nvSpPr>
          <p:cNvPr id="9220"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9221" name="Picture 5" descr="Joined U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22" name="Object 3"/>
          <p:cNvGraphicFramePr>
            <a:graphicFrameLocks noChangeAspect="1"/>
          </p:cNvGraphicFramePr>
          <p:nvPr/>
        </p:nvGraphicFramePr>
        <p:xfrm>
          <a:off x="488950" y="1457325"/>
          <a:ext cx="3225800" cy="4587875"/>
        </p:xfrm>
        <a:graphic>
          <a:graphicData uri="http://schemas.openxmlformats.org/presentationml/2006/ole">
            <mc:AlternateContent xmlns:mc="http://schemas.openxmlformats.org/markup-compatibility/2006">
              <mc:Choice xmlns:v="urn:schemas-microsoft-com:vml" Requires="v">
                <p:oleObj spid="_x0000_s9226" name="Bitmap Image" r:id="rId5" imgW="3247619" imgH="4629796" progId="PBrush">
                  <p:embed/>
                </p:oleObj>
              </mc:Choice>
              <mc:Fallback>
                <p:oleObj name="Bitmap Image" r:id="rId5" imgW="3247619" imgH="4629796" progId="PBrus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687"/>
                      <a:stretch>
                        <a:fillRect/>
                      </a:stretch>
                    </p:blipFill>
                    <p:spPr bwMode="auto">
                      <a:xfrm>
                        <a:off x="488950" y="1457325"/>
                        <a:ext cx="3225800" cy="4587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Box 7"/>
          <p:cNvSpPr txBox="1">
            <a:spLocks noChangeArrowheads="1"/>
          </p:cNvSpPr>
          <p:nvPr/>
        </p:nvSpPr>
        <p:spPr bwMode="auto">
          <a:xfrm>
            <a:off x="571500" y="6000750"/>
            <a:ext cx="3000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3600" b="1">
                <a:latin typeface="Calibri" pitchFamily="34" charset="0"/>
              </a:rPr>
              <a:t>2002</a:t>
            </a:r>
            <a:endParaRPr lang="en-US" sz="3600" b="1">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625" y="142875"/>
            <a:ext cx="8229600" cy="112553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Aft>
                <a:spcPts val="0"/>
              </a:spcAft>
              <a:defRPr/>
            </a:pPr>
            <a:r>
              <a:rPr lang="en-GB" sz="3800" b="1" dirty="0">
                <a:solidFill>
                  <a:schemeClr val="tx1"/>
                </a:solidFill>
                <a:latin typeface="+mj-lt"/>
                <a:ea typeface="+mj-ea"/>
                <a:cs typeface="+mj-cs"/>
              </a:rPr>
              <a:t>Reshaping the Languages Curriculum</a:t>
            </a:r>
          </a:p>
        </p:txBody>
      </p:sp>
      <p:sp>
        <p:nvSpPr>
          <p:cNvPr id="5" name="Text Box 22"/>
          <p:cNvSpPr txBox="1">
            <a:spLocks noChangeArrowheads="1"/>
          </p:cNvSpPr>
          <p:nvPr/>
        </p:nvSpPr>
        <p:spPr bwMode="auto">
          <a:xfrm>
            <a:off x="428596" y="1581168"/>
            <a:ext cx="814393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3600" b="1">
                <a:solidFill>
                  <a:schemeClr val="bg1"/>
                </a:solidFill>
              </a:rPr>
              <a:t>Languages for life</a:t>
            </a:r>
            <a:endParaRPr lang="en-US" sz="3600" b="1">
              <a:solidFill>
                <a:schemeClr val="bg1"/>
              </a:solidFill>
            </a:endParaRPr>
          </a:p>
        </p:txBody>
      </p:sp>
      <p:sp>
        <p:nvSpPr>
          <p:cNvPr id="6" name="AutoShape 23"/>
          <p:cNvSpPr>
            <a:spLocks noChangeArrowheads="1"/>
          </p:cNvSpPr>
          <p:nvPr/>
        </p:nvSpPr>
        <p:spPr bwMode="auto">
          <a:xfrm>
            <a:off x="4214813" y="2357438"/>
            <a:ext cx="428625" cy="357187"/>
          </a:xfrm>
          <a:prstGeom prst="upArrow">
            <a:avLst>
              <a:gd name="adj1" fmla="val 50000"/>
              <a:gd name="adj2" fmla="val 25000"/>
            </a:avLst>
          </a:prstGeom>
          <a:solidFill>
            <a:schemeClr val="accent3">
              <a:lumMod val="60000"/>
              <a:lumOff val="40000"/>
            </a:schemeClr>
          </a:solidFill>
          <a:ln w="9525">
            <a:solidFill>
              <a:schemeClr val="tx1"/>
            </a:solidFill>
            <a:miter lim="800000"/>
            <a:headEnd/>
            <a:tailEnd/>
          </a:ln>
        </p:spPr>
        <p:txBody>
          <a:bodyPr vert="eaVert" wrap="none" anchor="ctr"/>
          <a:lstStyle/>
          <a:p>
            <a:endParaRPr lang="en-GB" sz="1200">
              <a:latin typeface="Calibri" pitchFamily="34" charset="0"/>
            </a:endParaRPr>
          </a:p>
        </p:txBody>
      </p:sp>
      <p:grpSp>
        <p:nvGrpSpPr>
          <p:cNvPr id="2" name="Group 11"/>
          <p:cNvGrpSpPr>
            <a:grpSpLocks/>
          </p:cNvGrpSpPr>
          <p:nvPr/>
        </p:nvGrpSpPr>
        <p:grpSpPr bwMode="auto">
          <a:xfrm>
            <a:off x="357158" y="2819399"/>
            <a:ext cx="8215370" cy="466725"/>
            <a:chOff x="340" y="1503"/>
            <a:chExt cx="5035" cy="2846"/>
          </a:xfrm>
          <a:solidFill>
            <a:schemeClr val="accent3">
              <a:lumMod val="60000"/>
              <a:lumOff val="40000"/>
            </a:schemeClr>
          </a:solidFill>
        </p:grpSpPr>
        <p:sp>
          <p:nvSpPr>
            <p:cNvPr id="8" name="Text Box 12"/>
            <p:cNvSpPr txBox="1">
              <a:spLocks noChangeArrowheads="1"/>
            </p:cNvSpPr>
            <p:nvPr/>
          </p:nvSpPr>
          <p:spPr bwMode="auto">
            <a:xfrm>
              <a:off x="340" y="1503"/>
              <a:ext cx="1225" cy="2846"/>
            </a:xfrm>
            <a:prstGeom prst="rect">
              <a:avLst/>
            </a:prstGeom>
            <a:grpFill/>
            <a:ln w="9525">
              <a:solidFill>
                <a:srgbClr val="7030A0"/>
              </a:solidFill>
              <a:miter lim="800000"/>
              <a:headEnd/>
              <a:tailEnd/>
            </a:ln>
          </p:spPr>
          <p:txBody>
            <a:bodyPr>
              <a:spAutoFit/>
            </a:bodyPr>
            <a:lstStyle/>
            <a:p>
              <a:pPr algn="ctr" fontAlgn="auto">
                <a:spcBef>
                  <a:spcPct val="50000"/>
                </a:spcBef>
                <a:spcAft>
                  <a:spcPts val="0"/>
                </a:spcAft>
                <a:defRPr/>
              </a:pPr>
              <a:r>
                <a:rPr lang="en-GB" sz="2400" dirty="0">
                  <a:latin typeface="Arial Black" pitchFamily="34" charset="0"/>
                  <a:cs typeface="Arial" pitchFamily="34" charset="0"/>
                </a:rPr>
                <a:t>Specialist</a:t>
              </a:r>
            </a:p>
          </p:txBody>
        </p:sp>
        <p:sp>
          <p:nvSpPr>
            <p:cNvPr id="9" name="Text Box 13"/>
            <p:cNvSpPr txBox="1">
              <a:spLocks noChangeArrowheads="1"/>
            </p:cNvSpPr>
            <p:nvPr/>
          </p:nvSpPr>
          <p:spPr bwMode="auto">
            <a:xfrm>
              <a:off x="1659" y="1503"/>
              <a:ext cx="1361" cy="2846"/>
            </a:xfrm>
            <a:prstGeom prst="rect">
              <a:avLst/>
            </a:prstGeom>
            <a:grpFill/>
            <a:ln w="9525">
              <a:solidFill>
                <a:srgbClr val="7030A0"/>
              </a:solidFill>
              <a:miter lim="800000"/>
              <a:headEnd/>
              <a:tailEnd/>
            </a:ln>
          </p:spPr>
          <p:txBody>
            <a:bodyPr>
              <a:spAutoFit/>
            </a:bodyPr>
            <a:lstStyle/>
            <a:p>
              <a:pPr algn="ctr" fontAlgn="auto">
                <a:spcBef>
                  <a:spcPct val="50000"/>
                </a:spcBef>
                <a:spcAft>
                  <a:spcPts val="0"/>
                </a:spcAft>
                <a:defRPr/>
              </a:pPr>
              <a:r>
                <a:rPr lang="en-GB" sz="2400" dirty="0">
                  <a:latin typeface="Arial Black" pitchFamily="34" charset="0"/>
                  <a:cs typeface="Arial" pitchFamily="34" charset="0"/>
                </a:rPr>
                <a:t>Vocational</a:t>
              </a:r>
            </a:p>
          </p:txBody>
        </p:sp>
        <p:sp>
          <p:nvSpPr>
            <p:cNvPr id="10" name="Text Box 14"/>
            <p:cNvSpPr txBox="1">
              <a:spLocks noChangeArrowheads="1"/>
            </p:cNvSpPr>
            <p:nvPr/>
          </p:nvSpPr>
          <p:spPr bwMode="auto">
            <a:xfrm>
              <a:off x="3107" y="1503"/>
              <a:ext cx="1497" cy="2846"/>
            </a:xfrm>
            <a:prstGeom prst="rect">
              <a:avLst/>
            </a:prstGeom>
            <a:grpFill/>
            <a:ln w="9525">
              <a:solidFill>
                <a:srgbClr val="7030A0"/>
              </a:solidFill>
              <a:miter lim="800000"/>
              <a:headEnd/>
              <a:tailEnd/>
            </a:ln>
          </p:spPr>
          <p:txBody>
            <a:bodyPr>
              <a:spAutoFit/>
            </a:bodyPr>
            <a:lstStyle/>
            <a:p>
              <a:pPr algn="ctr" fontAlgn="auto">
                <a:spcBef>
                  <a:spcPct val="50000"/>
                </a:spcBef>
                <a:spcAft>
                  <a:spcPts val="0"/>
                </a:spcAft>
                <a:defRPr/>
              </a:pPr>
              <a:r>
                <a:rPr lang="en-GB" sz="2400" dirty="0">
                  <a:latin typeface="Arial Black" pitchFamily="34" charset="0"/>
                  <a:cs typeface="Arial" pitchFamily="34" charset="0"/>
                </a:rPr>
                <a:t>Personal</a:t>
              </a:r>
            </a:p>
          </p:txBody>
        </p:sp>
        <p:sp>
          <p:nvSpPr>
            <p:cNvPr id="11" name="Text Box 15"/>
            <p:cNvSpPr txBox="1">
              <a:spLocks noChangeArrowheads="1"/>
            </p:cNvSpPr>
            <p:nvPr/>
          </p:nvSpPr>
          <p:spPr bwMode="auto">
            <a:xfrm>
              <a:off x="4649" y="1503"/>
              <a:ext cx="726" cy="2846"/>
            </a:xfrm>
            <a:prstGeom prst="rect">
              <a:avLst/>
            </a:prstGeom>
            <a:grpFill/>
            <a:ln w="9525">
              <a:solidFill>
                <a:srgbClr val="7030A0"/>
              </a:solidFill>
              <a:miter lim="800000"/>
              <a:headEnd/>
              <a:tailEnd/>
            </a:ln>
          </p:spPr>
          <p:txBody>
            <a:bodyPr>
              <a:spAutoFit/>
            </a:bodyPr>
            <a:lstStyle/>
            <a:p>
              <a:pPr algn="ctr" fontAlgn="auto">
                <a:spcBef>
                  <a:spcPct val="50000"/>
                </a:spcBef>
                <a:spcAft>
                  <a:spcPts val="0"/>
                </a:spcAft>
                <a:defRPr/>
              </a:pPr>
              <a:r>
                <a:rPr lang="en-GB" sz="2400" dirty="0">
                  <a:latin typeface="Arial Black" pitchFamily="34" charset="0"/>
                  <a:cs typeface="Arial" pitchFamily="34" charset="0"/>
                </a:rPr>
                <a:t>14+</a:t>
              </a:r>
            </a:p>
          </p:txBody>
        </p:sp>
      </p:grpSp>
      <p:grpSp>
        <p:nvGrpSpPr>
          <p:cNvPr id="3" name="Group 7"/>
          <p:cNvGrpSpPr>
            <a:grpSpLocks/>
          </p:cNvGrpSpPr>
          <p:nvPr/>
        </p:nvGrpSpPr>
        <p:grpSpPr bwMode="auto">
          <a:xfrm>
            <a:off x="2214546" y="3357562"/>
            <a:ext cx="4714875" cy="285750"/>
            <a:chOff x="839" y="1933"/>
            <a:chExt cx="3391" cy="227"/>
          </a:xfrm>
          <a:solidFill>
            <a:schemeClr val="accent3">
              <a:lumMod val="75000"/>
            </a:schemeClr>
          </a:solidFill>
        </p:grpSpPr>
        <p:sp>
          <p:nvSpPr>
            <p:cNvPr id="13" name="AutoShape 8"/>
            <p:cNvSpPr>
              <a:spLocks noChangeArrowheads="1"/>
            </p:cNvSpPr>
            <p:nvPr/>
          </p:nvSpPr>
          <p:spPr bwMode="auto">
            <a:xfrm>
              <a:off x="839" y="1933"/>
              <a:ext cx="306" cy="227"/>
            </a:xfrm>
            <a:prstGeom prst="upArrow">
              <a:avLst>
                <a:gd name="adj1" fmla="val 50000"/>
                <a:gd name="adj2" fmla="val 25000"/>
              </a:avLst>
            </a:prstGeom>
            <a:grpFill/>
            <a:ln w="9525">
              <a:solidFill>
                <a:schemeClr val="tx1"/>
              </a:solidFill>
              <a:miter lim="800000"/>
              <a:headEnd/>
              <a:tailEnd/>
            </a:ln>
          </p:spPr>
          <p:txBody>
            <a:bodyPr vert="eaVert" wrap="none" anchor="ctr"/>
            <a:lstStyle/>
            <a:p>
              <a:pPr fontAlgn="auto">
                <a:spcBef>
                  <a:spcPts val="0"/>
                </a:spcBef>
                <a:spcAft>
                  <a:spcPts val="0"/>
                </a:spcAft>
                <a:defRPr/>
              </a:pPr>
              <a:endParaRPr lang="en-US">
                <a:latin typeface="+mn-lt"/>
              </a:endParaRPr>
            </a:p>
          </p:txBody>
        </p:sp>
        <p:sp>
          <p:nvSpPr>
            <p:cNvPr id="14" name="AutoShape 9"/>
            <p:cNvSpPr>
              <a:spLocks noChangeArrowheads="1"/>
            </p:cNvSpPr>
            <p:nvPr/>
          </p:nvSpPr>
          <p:spPr bwMode="auto">
            <a:xfrm>
              <a:off x="2291" y="1933"/>
              <a:ext cx="306" cy="227"/>
            </a:xfrm>
            <a:prstGeom prst="upArrow">
              <a:avLst>
                <a:gd name="adj1" fmla="val 50000"/>
                <a:gd name="adj2" fmla="val 25000"/>
              </a:avLst>
            </a:prstGeom>
            <a:grpFill/>
            <a:ln w="9525">
              <a:solidFill>
                <a:schemeClr val="tx1"/>
              </a:solidFill>
              <a:miter lim="800000"/>
              <a:headEnd/>
              <a:tailEnd/>
            </a:ln>
          </p:spPr>
          <p:txBody>
            <a:bodyPr vert="eaVert" wrap="none" anchor="ctr"/>
            <a:lstStyle/>
            <a:p>
              <a:pPr fontAlgn="auto">
                <a:spcBef>
                  <a:spcPts val="0"/>
                </a:spcBef>
                <a:spcAft>
                  <a:spcPts val="0"/>
                </a:spcAft>
                <a:defRPr/>
              </a:pPr>
              <a:endParaRPr lang="en-US">
                <a:latin typeface="+mn-lt"/>
              </a:endParaRPr>
            </a:p>
          </p:txBody>
        </p:sp>
        <p:sp>
          <p:nvSpPr>
            <p:cNvPr id="15" name="AutoShape 10"/>
            <p:cNvSpPr>
              <a:spLocks noChangeArrowheads="1"/>
            </p:cNvSpPr>
            <p:nvPr/>
          </p:nvSpPr>
          <p:spPr bwMode="auto">
            <a:xfrm>
              <a:off x="3924" y="1933"/>
              <a:ext cx="306" cy="227"/>
            </a:xfrm>
            <a:prstGeom prst="upArrow">
              <a:avLst>
                <a:gd name="adj1" fmla="val 50000"/>
                <a:gd name="adj2" fmla="val 25000"/>
              </a:avLst>
            </a:prstGeom>
            <a:grpFill/>
            <a:ln w="9525">
              <a:solidFill>
                <a:schemeClr val="tx1"/>
              </a:solidFill>
              <a:miter lim="800000"/>
              <a:headEnd/>
              <a:tailEnd/>
            </a:ln>
          </p:spPr>
          <p:txBody>
            <a:bodyPr vert="eaVert" wrap="none" anchor="ctr"/>
            <a:lstStyle/>
            <a:p>
              <a:pPr fontAlgn="auto">
                <a:spcBef>
                  <a:spcPts val="0"/>
                </a:spcBef>
                <a:spcAft>
                  <a:spcPts val="0"/>
                </a:spcAft>
                <a:defRPr/>
              </a:pPr>
              <a:endParaRPr lang="en-US">
                <a:latin typeface="+mn-lt"/>
              </a:endParaRPr>
            </a:p>
          </p:txBody>
        </p:sp>
      </p:grpSp>
      <p:grpSp>
        <p:nvGrpSpPr>
          <p:cNvPr id="7" name="Group 16"/>
          <p:cNvGrpSpPr>
            <a:grpSpLocks/>
          </p:cNvGrpSpPr>
          <p:nvPr/>
        </p:nvGrpSpPr>
        <p:grpSpPr bwMode="auto">
          <a:xfrm>
            <a:off x="357188" y="3857625"/>
            <a:ext cx="8286750" cy="466725"/>
            <a:chOff x="295" y="2184"/>
            <a:chExt cx="5080" cy="2849"/>
          </a:xfrm>
        </p:grpSpPr>
        <p:sp>
          <p:nvSpPr>
            <p:cNvPr id="17" name="Text Box 17"/>
            <p:cNvSpPr txBox="1">
              <a:spLocks noChangeArrowheads="1"/>
            </p:cNvSpPr>
            <p:nvPr/>
          </p:nvSpPr>
          <p:spPr bwMode="auto">
            <a:xfrm>
              <a:off x="295" y="2184"/>
              <a:ext cx="4309" cy="2849"/>
            </a:xfrm>
            <a:prstGeom prst="rect">
              <a:avLst/>
            </a:prstGeom>
            <a:solidFill>
              <a:schemeClr val="accent3">
                <a:lumMod val="75000"/>
              </a:schemeClr>
            </a:solidFill>
            <a:ln w="9525">
              <a:solidFill>
                <a:srgbClr val="7030A0"/>
              </a:solidFill>
              <a:miter lim="800000"/>
              <a:headEnd/>
              <a:tailEnd/>
            </a:ln>
          </p:spPr>
          <p:txBody>
            <a:bodyPr>
              <a:spAutoFit/>
            </a:bodyPr>
            <a:lstStyle/>
            <a:p>
              <a:pPr algn="ctr" fontAlgn="auto">
                <a:spcBef>
                  <a:spcPct val="50000"/>
                </a:spcBef>
                <a:spcAft>
                  <a:spcPts val="0"/>
                </a:spcAft>
                <a:defRPr/>
              </a:pPr>
              <a:r>
                <a:rPr lang="en-GB" sz="2400" dirty="0">
                  <a:latin typeface="Arial Black" pitchFamily="34" charset="0"/>
                  <a:cs typeface="Arial" pitchFamily="34" charset="0"/>
                </a:rPr>
                <a:t>KS3 Framework</a:t>
              </a:r>
            </a:p>
          </p:txBody>
        </p:sp>
        <p:sp>
          <p:nvSpPr>
            <p:cNvPr id="18" name="Text Box 18"/>
            <p:cNvSpPr txBox="1">
              <a:spLocks noChangeArrowheads="1"/>
            </p:cNvSpPr>
            <p:nvPr/>
          </p:nvSpPr>
          <p:spPr bwMode="auto">
            <a:xfrm>
              <a:off x="4649" y="2184"/>
              <a:ext cx="726" cy="2849"/>
            </a:xfrm>
            <a:prstGeom prst="rect">
              <a:avLst/>
            </a:prstGeom>
            <a:solidFill>
              <a:schemeClr val="accent3">
                <a:lumMod val="75000"/>
              </a:schemeClr>
            </a:solidFill>
            <a:ln w="9525">
              <a:solidFill>
                <a:srgbClr val="7030A0"/>
              </a:solidFill>
              <a:miter lim="800000"/>
              <a:headEnd/>
              <a:tailEnd/>
            </a:ln>
          </p:spPr>
          <p:txBody>
            <a:bodyPr>
              <a:spAutoFit/>
            </a:bodyPr>
            <a:lstStyle/>
            <a:p>
              <a:pPr algn="ctr" fontAlgn="auto">
                <a:spcBef>
                  <a:spcPct val="50000"/>
                </a:spcBef>
                <a:spcAft>
                  <a:spcPts val="0"/>
                </a:spcAft>
                <a:defRPr/>
              </a:pPr>
              <a:r>
                <a:rPr lang="en-GB" sz="2400">
                  <a:latin typeface="Arial Black" pitchFamily="34" charset="0"/>
                  <a:cs typeface="Arial" pitchFamily="34" charset="0"/>
                </a:rPr>
                <a:t>11-14</a:t>
              </a:r>
            </a:p>
          </p:txBody>
        </p:sp>
      </p:grpSp>
      <p:sp>
        <p:nvSpPr>
          <p:cNvPr id="19" name="AutoShape 24"/>
          <p:cNvSpPr>
            <a:spLocks noChangeArrowheads="1"/>
          </p:cNvSpPr>
          <p:nvPr/>
        </p:nvSpPr>
        <p:spPr bwMode="auto">
          <a:xfrm>
            <a:off x="1214438" y="5715000"/>
            <a:ext cx="6392862" cy="703263"/>
          </a:xfrm>
          <a:prstGeom prst="cloudCallout">
            <a:avLst>
              <a:gd name="adj1" fmla="val -87722"/>
              <a:gd name="adj2" fmla="val 694713"/>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pPr>
            <a:r>
              <a:rPr lang="en-GB" sz="2400" b="1">
                <a:solidFill>
                  <a:schemeClr val="tx1"/>
                </a:solidFill>
                <a:cs typeface="Arial" pitchFamily="34" charset="0"/>
              </a:rPr>
              <a:t>KS1 (non statutory)</a:t>
            </a:r>
            <a:endParaRPr lang="en-US" sz="2400" b="1">
              <a:solidFill>
                <a:schemeClr val="tx1"/>
              </a:solidFill>
              <a:cs typeface="Arial" pitchFamily="34" charset="0"/>
            </a:endParaRPr>
          </a:p>
        </p:txBody>
      </p:sp>
      <p:grpSp>
        <p:nvGrpSpPr>
          <p:cNvPr id="12" name="Group 19"/>
          <p:cNvGrpSpPr>
            <a:grpSpLocks/>
          </p:cNvGrpSpPr>
          <p:nvPr/>
        </p:nvGrpSpPr>
        <p:grpSpPr bwMode="auto">
          <a:xfrm>
            <a:off x="357158" y="4857760"/>
            <a:ext cx="8215370" cy="463340"/>
            <a:chOff x="295" y="2954"/>
            <a:chExt cx="5080" cy="2637"/>
          </a:xfrm>
          <a:solidFill>
            <a:schemeClr val="accent3">
              <a:lumMod val="75000"/>
            </a:schemeClr>
          </a:solidFill>
        </p:grpSpPr>
        <p:sp>
          <p:nvSpPr>
            <p:cNvPr id="21" name="Text Box 20"/>
            <p:cNvSpPr txBox="1">
              <a:spLocks noChangeArrowheads="1"/>
            </p:cNvSpPr>
            <p:nvPr/>
          </p:nvSpPr>
          <p:spPr bwMode="auto">
            <a:xfrm>
              <a:off x="295" y="2964"/>
              <a:ext cx="4309" cy="2627"/>
            </a:xfrm>
            <a:prstGeom prst="rect">
              <a:avLst/>
            </a:prstGeom>
            <a:grpFill/>
            <a:ln w="9525">
              <a:noFill/>
              <a:miter lim="800000"/>
              <a:headEnd/>
              <a:tailEnd/>
            </a:ln>
          </p:spPr>
          <p:txBody>
            <a:bodyPr>
              <a:spAutoFit/>
            </a:bodyPr>
            <a:lstStyle/>
            <a:p>
              <a:pPr algn="ctr" fontAlgn="auto">
                <a:spcBef>
                  <a:spcPct val="50000"/>
                </a:spcBef>
                <a:spcAft>
                  <a:spcPts val="0"/>
                </a:spcAft>
                <a:defRPr/>
              </a:pPr>
              <a:r>
                <a:rPr lang="en-GB" sz="2400" dirty="0">
                  <a:latin typeface="Arial Black" pitchFamily="34" charset="0"/>
                  <a:cs typeface="Arial" pitchFamily="34" charset="0"/>
                </a:rPr>
                <a:t>KS2 Framework</a:t>
              </a:r>
            </a:p>
          </p:txBody>
        </p:sp>
        <p:sp>
          <p:nvSpPr>
            <p:cNvPr id="22" name="Text Box 21"/>
            <p:cNvSpPr txBox="1">
              <a:spLocks noChangeArrowheads="1"/>
            </p:cNvSpPr>
            <p:nvPr/>
          </p:nvSpPr>
          <p:spPr bwMode="auto">
            <a:xfrm>
              <a:off x="4649" y="2954"/>
              <a:ext cx="726" cy="2627"/>
            </a:xfrm>
            <a:prstGeom prst="rect">
              <a:avLst/>
            </a:prstGeom>
            <a:grpFill/>
            <a:ln w="9525">
              <a:solidFill>
                <a:srgbClr val="CC9900"/>
              </a:solidFill>
              <a:miter lim="800000"/>
              <a:headEnd/>
              <a:tailEnd/>
            </a:ln>
          </p:spPr>
          <p:txBody>
            <a:bodyPr>
              <a:spAutoFit/>
            </a:bodyPr>
            <a:lstStyle/>
            <a:p>
              <a:pPr algn="ctr" fontAlgn="auto">
                <a:spcBef>
                  <a:spcPct val="50000"/>
                </a:spcBef>
                <a:spcAft>
                  <a:spcPts val="0"/>
                </a:spcAft>
                <a:defRPr/>
              </a:pPr>
              <a:r>
                <a:rPr lang="en-GB" sz="2400" dirty="0">
                  <a:latin typeface="Arial Black" pitchFamily="34" charset="0"/>
                  <a:cs typeface="Arial" pitchFamily="34" charset="0"/>
                </a:rPr>
                <a:t>7-11</a:t>
              </a:r>
            </a:p>
          </p:txBody>
        </p:sp>
      </p:grpSp>
      <p:sp>
        <p:nvSpPr>
          <p:cNvPr id="23" name="AutoShape 23"/>
          <p:cNvSpPr>
            <a:spLocks noChangeArrowheads="1"/>
          </p:cNvSpPr>
          <p:nvPr/>
        </p:nvSpPr>
        <p:spPr bwMode="auto">
          <a:xfrm>
            <a:off x="4286250" y="5429250"/>
            <a:ext cx="392113" cy="288925"/>
          </a:xfrm>
          <a:prstGeom prst="upArrow">
            <a:avLst>
              <a:gd name="adj1" fmla="val 50000"/>
              <a:gd name="adj2" fmla="val 25000"/>
            </a:avLst>
          </a:prstGeom>
          <a:solidFill>
            <a:schemeClr val="accent3">
              <a:lumMod val="50000"/>
            </a:schemeClr>
          </a:solidFill>
          <a:ln w="9525">
            <a:noFill/>
            <a:miter lim="800000"/>
            <a:headEnd/>
            <a:tailEnd/>
          </a:ln>
        </p:spPr>
        <p:txBody>
          <a:bodyPr vert="eaVert" wrap="none" anchor="ctr"/>
          <a:lstStyle/>
          <a:p>
            <a:endParaRPr lang="en-GB" sz="1200">
              <a:latin typeface="Calibri" pitchFamily="34" charset="0"/>
            </a:endParaRPr>
          </a:p>
        </p:txBody>
      </p:sp>
      <p:sp>
        <p:nvSpPr>
          <p:cNvPr id="24" name="AutoShape 23"/>
          <p:cNvSpPr>
            <a:spLocks noChangeArrowheads="1"/>
          </p:cNvSpPr>
          <p:nvPr/>
        </p:nvSpPr>
        <p:spPr bwMode="auto">
          <a:xfrm>
            <a:off x="4286250" y="4500563"/>
            <a:ext cx="392113" cy="288925"/>
          </a:xfrm>
          <a:prstGeom prst="upArrow">
            <a:avLst>
              <a:gd name="adj1" fmla="val 50000"/>
              <a:gd name="adj2" fmla="val 25000"/>
            </a:avLst>
          </a:prstGeom>
          <a:solidFill>
            <a:schemeClr val="accent3">
              <a:lumMod val="50000"/>
            </a:schemeClr>
          </a:solidFill>
          <a:ln w="9525">
            <a:noFill/>
            <a:miter lim="800000"/>
            <a:headEnd/>
            <a:tailEnd/>
          </a:ln>
        </p:spPr>
        <p:txBody>
          <a:bodyPr vert="eaVert" wrap="none" anchor="ctr"/>
          <a:lstStyle/>
          <a:p>
            <a:endParaRPr lang="en-GB" sz="1200">
              <a:latin typeface="Calibri" pitchFamily="34" charset="0"/>
            </a:endParaRPr>
          </a:p>
        </p:txBody>
      </p:sp>
      <p:sp>
        <p:nvSpPr>
          <p:cNvPr id="10254"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0255" name="Picture 25" descr="Joined U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Box 26"/>
          <p:cNvSpPr txBox="1">
            <a:spLocks noChangeArrowheads="1"/>
          </p:cNvSpPr>
          <p:nvPr/>
        </p:nvSpPr>
        <p:spPr bwMode="auto">
          <a:xfrm>
            <a:off x="0" y="6429375"/>
            <a:ext cx="5214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atin typeface="Calibri" pitchFamily="34" charset="0"/>
              </a:rPr>
              <a:t>Taken from </a:t>
            </a:r>
            <a:r>
              <a:rPr lang="en-GB" b="1" i="1">
                <a:latin typeface="Calibri" pitchFamily="34" charset="0"/>
              </a:rPr>
              <a:t>Lid King, Director of Languages, DCSF</a:t>
            </a:r>
            <a:endParaRPr lang="en-US" b="1" i="1">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6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ppt_x"/>
                                          </p:val>
                                        </p:tav>
                                        <p:tav tm="100000">
                                          <p:val>
                                            <p:strVal val="#ppt_x"/>
                                          </p:val>
                                        </p:tav>
                                      </p:tavLst>
                                    </p:anim>
                                    <p:anim calcmode="lin" valueType="num">
                                      <p:cBhvr additive="base">
                                        <p:cTn id="6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9"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3220</Words>
  <Application>Microsoft Office PowerPoint</Application>
  <PresentationFormat>On-screen Show (4:3)</PresentationFormat>
  <Paragraphs>421</Paragraphs>
  <Slides>57</Slides>
  <Notes>34</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cycle of a plant</vt:lpstr>
      <vt:lpstr>Life cycle of a plant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on the sound ‘on’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Study</dc:creator>
  <cp:lastModifiedBy>Mark Dawes</cp:lastModifiedBy>
  <cp:revision>74</cp:revision>
  <dcterms:created xsi:type="dcterms:W3CDTF">2011-02-12T05:51:07Z</dcterms:created>
  <dcterms:modified xsi:type="dcterms:W3CDTF">2012-03-02T07:58:21Z</dcterms:modified>
</cp:coreProperties>
</file>