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7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4D780A-8371-4977-84EE-5C2A9FE2BD82}" type="datetimeFigureOut">
              <a:rPr lang="en-GB" smtClean="0"/>
              <a:t>24/10/2013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927B43-C964-4477-8AB3-016A39A03983}" type="slidenum">
              <a:rPr lang="en-GB" smtClean="0"/>
              <a:t>‹#›</a:t>
            </a:fld>
            <a:endParaRPr lang="en-GB"/>
          </a:p>
        </p:txBody>
      </p:sp>
    </p:spTree>
    <p:extLst>
      <p:ext uri="{BB962C8B-B14F-4D97-AF65-F5344CB8AC3E}">
        <p14:creationId xmlns:p14="http://schemas.microsoft.com/office/powerpoint/2010/main" val="662583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KS2 on the left and KS3 on the right</a:t>
            </a:r>
            <a:br>
              <a:rPr lang="en-GB" sz="1400" dirty="0" smtClean="0"/>
            </a:br>
            <a:r>
              <a:rPr lang="en-GB" sz="1400" dirty="0" smtClean="0"/>
              <a:t>Adapted to show more clearly the continuity between KS2 and KS3</a:t>
            </a:r>
            <a:br>
              <a:rPr lang="en-GB" sz="1400" dirty="0" smtClean="0"/>
            </a:br>
            <a:r>
              <a:rPr lang="en-GB" sz="1400" dirty="0" smtClean="0"/>
              <a:t/>
            </a:r>
            <a:br>
              <a:rPr lang="en-GB" sz="1400" dirty="0" smtClean="0"/>
            </a:br>
            <a:r>
              <a:rPr lang="en-GB" sz="1400" dirty="0" smtClean="0"/>
              <a:t>J</a:t>
            </a:r>
            <a:r>
              <a:rPr lang="en-GB" sz="1400" baseline="0" dirty="0" smtClean="0"/>
              <a:t>oining up KS2 and KS3 – arguably the most important piece of work we will do in our careers over the next 5 x years.    The level of responsibility for this will differ, Heads of languages in secondary schools will have an obligation to grapple with it – otherwise their learners will not reach the levels required at the end of KS4 (even though we have not see what those are, we can guess from Curriculum 14 that the standards will be tough).  But classroom teachers have the responsibility similarly to respond to what the learners in front of them know – to build on it, to notice the words, skills they already have, and not to assume a ‘from zero’ approach in Y7.  </a:t>
            </a:r>
            <a:br>
              <a:rPr lang="en-GB" sz="1400" baseline="0" dirty="0" smtClean="0"/>
            </a:br>
            <a:r>
              <a:rPr lang="en-GB" sz="1400" baseline="0" dirty="0" smtClean="0"/>
              <a:t/>
            </a:r>
            <a:br>
              <a:rPr lang="en-GB" sz="1400" baseline="0" dirty="0" smtClean="0"/>
            </a:br>
            <a:r>
              <a:rPr lang="en-GB" sz="1400" baseline="0" dirty="0" smtClean="0"/>
              <a:t>There are things we can do to make this explicit, too.  </a:t>
            </a:r>
            <a:br>
              <a:rPr lang="en-GB" sz="1400" baseline="0" dirty="0" smtClean="0"/>
            </a:br>
            <a:r>
              <a:rPr lang="en-GB" sz="1400" baseline="0" dirty="0" smtClean="0"/>
              <a:t>Group learners strategically and give them the theme for the lesson and a piece of sugar paper to write down any TL words at all that they think they might be able to make use of in that topic area.  Get them to share all of the words in the group – including teaching each other the words.</a:t>
            </a:r>
          </a:p>
          <a:p>
            <a:r>
              <a:rPr lang="en-GB" sz="1400" baseline="0" dirty="0" smtClean="0"/>
              <a:t>Welcome their previous knowledge, and make it clear that it all counts.</a:t>
            </a:r>
            <a:br>
              <a:rPr lang="en-GB" sz="1400" baseline="0" dirty="0" smtClean="0"/>
            </a:br>
            <a:endParaRPr lang="fr-FR" sz="1400" dirty="0" smtClean="0"/>
          </a:p>
          <a:p>
            <a:r>
              <a:rPr lang="en-GB" sz="1400" dirty="0" smtClean="0"/>
              <a:t>This new NC document may be minimal, but sometimes there is strength in that.  I found</a:t>
            </a:r>
            <a:r>
              <a:rPr lang="en-GB" sz="1400" baseline="0" dirty="0" smtClean="0"/>
              <a:t> that this has been the first document that I’ve been able to share with heads of primary schools to get the message across about the need for sharing a common 7-year purpose and framework.  It really hasn’t been clear enough before now.  For the first time, there is  a sense of pulling together – and a championing of the languages cause in the same way that primary and secondary have come together over literacy and numeracy – in terms of transition – </a:t>
            </a:r>
            <a:r>
              <a:rPr lang="en-GB" sz="1400" baseline="0" dirty="0" err="1" smtClean="0"/>
              <a:t>ie</a:t>
            </a:r>
            <a:r>
              <a:rPr lang="en-GB" sz="1400" baseline="0" dirty="0" smtClean="0"/>
              <a:t>. recognising the need for regular meetings and for sharing practice.  This all on one A4 page doc has been a helpful catalyst here.  </a:t>
            </a:r>
          </a:p>
          <a:p>
            <a:endParaRPr lang="en-GB" sz="1400" baseline="0" dirty="0" smtClean="0"/>
          </a:p>
          <a:p>
            <a:r>
              <a:rPr lang="en-GB" sz="1400" baseline="0" dirty="0" smtClean="0"/>
              <a:t>Let’s just take the sound-spelling link statement at KS2.</a:t>
            </a:r>
          </a:p>
          <a:p>
            <a:endParaRPr lang="en-GB" sz="1400"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0A30950B-1B20-4D20-B707-A694F13979AF}" type="slidenum">
              <a:rPr lang="en-GB" smtClean="0"/>
              <a:t>1</a:t>
            </a:fld>
            <a:endParaRPr lang="en-GB"/>
          </a:p>
        </p:txBody>
      </p:sp>
    </p:spTree>
    <p:extLst>
      <p:ext uri="{BB962C8B-B14F-4D97-AF65-F5344CB8AC3E}">
        <p14:creationId xmlns:p14="http://schemas.microsoft.com/office/powerpoint/2010/main" val="2128472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86C4E2A-6E78-481A-95BA-7773C21AD866}" type="datetimeFigureOut">
              <a:rPr lang="en-GB" smtClean="0"/>
              <a:t>24/10/2013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2938212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6C4E2A-6E78-481A-95BA-7773C21AD866}" type="datetimeFigureOut">
              <a:rPr lang="en-GB" smtClean="0"/>
              <a:t>24/10/2013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84072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6C4E2A-6E78-481A-95BA-7773C21AD866}" type="datetimeFigureOut">
              <a:rPr lang="en-GB" smtClean="0"/>
              <a:t>24/10/2013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798389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6C4E2A-6E78-481A-95BA-7773C21AD866}" type="datetimeFigureOut">
              <a:rPr lang="en-GB" smtClean="0"/>
              <a:t>24/10/2013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4101529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6C4E2A-6E78-481A-95BA-7773C21AD866}" type="datetimeFigureOut">
              <a:rPr lang="en-GB" smtClean="0"/>
              <a:t>24/10/2013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2023744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86C4E2A-6E78-481A-95BA-7773C21AD866}" type="datetimeFigureOut">
              <a:rPr lang="en-GB" smtClean="0"/>
              <a:t>24/10/2013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2965655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86C4E2A-6E78-481A-95BA-7773C21AD866}" type="datetimeFigureOut">
              <a:rPr lang="en-GB" smtClean="0"/>
              <a:t>24/10/2013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714247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86C4E2A-6E78-481A-95BA-7773C21AD866}" type="datetimeFigureOut">
              <a:rPr lang="en-GB" smtClean="0"/>
              <a:t>24/10/2013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319311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C4E2A-6E78-481A-95BA-7773C21AD866}" type="datetimeFigureOut">
              <a:rPr lang="en-GB" smtClean="0"/>
              <a:t>24/10/2013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4087103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C4E2A-6E78-481A-95BA-7773C21AD866}" type="datetimeFigureOut">
              <a:rPr lang="en-GB" smtClean="0"/>
              <a:t>24/10/2013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2359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C4E2A-6E78-481A-95BA-7773C21AD866}" type="datetimeFigureOut">
              <a:rPr lang="en-GB" smtClean="0"/>
              <a:t>24/10/2013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E12306-9121-414D-9378-16C719A1C879}" type="slidenum">
              <a:rPr lang="en-GB" smtClean="0"/>
              <a:t>‹#›</a:t>
            </a:fld>
            <a:endParaRPr lang="en-GB"/>
          </a:p>
        </p:txBody>
      </p:sp>
    </p:spTree>
    <p:extLst>
      <p:ext uri="{BB962C8B-B14F-4D97-AF65-F5344CB8AC3E}">
        <p14:creationId xmlns:p14="http://schemas.microsoft.com/office/powerpoint/2010/main" val="164729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C4E2A-6E78-481A-95BA-7773C21AD866}" type="datetimeFigureOut">
              <a:rPr lang="en-GB" smtClean="0"/>
              <a:t>24/10/2013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12306-9121-414D-9378-16C719A1C879}" type="slidenum">
              <a:rPr lang="en-GB" smtClean="0"/>
              <a:t>‹#›</a:t>
            </a:fld>
            <a:endParaRPr lang="en-GB"/>
          </a:p>
        </p:txBody>
      </p:sp>
    </p:spTree>
    <p:extLst>
      <p:ext uri="{BB962C8B-B14F-4D97-AF65-F5344CB8AC3E}">
        <p14:creationId xmlns:p14="http://schemas.microsoft.com/office/powerpoint/2010/main" val="2712652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04011519"/>
              </p:ext>
            </p:extLst>
          </p:nvPr>
        </p:nvGraphicFramePr>
        <p:xfrm>
          <a:off x="107505" y="177120"/>
          <a:ext cx="8928992" cy="6593501"/>
        </p:xfrm>
        <a:graphic>
          <a:graphicData uri="http://schemas.openxmlformats.org/drawingml/2006/table">
            <a:tbl>
              <a:tblPr firstRow="1" bandRow="1">
                <a:tableStyleId>{5940675A-B579-460E-94D1-54222C63F5DA}</a:tableStyleId>
              </a:tblPr>
              <a:tblGrid>
                <a:gridCol w="4248472"/>
                <a:gridCol w="4680520"/>
              </a:tblGrid>
              <a:tr h="6593501">
                <a:tc>
                  <a:txBody>
                    <a:bodyPr/>
                    <a:lstStyle/>
                    <a:p>
                      <a:pPr marL="0" lvl="0" indent="0" algn="l">
                        <a:buFont typeface="Wingdings" pitchFamily="2" charset="2"/>
                        <a:buNone/>
                      </a:pPr>
                      <a:r>
                        <a:rPr lang="en-GB" sz="1200" kern="1200" dirty="0" smtClean="0">
                          <a:effectLst/>
                        </a:rPr>
                        <a:t>Listening</a:t>
                      </a:r>
                    </a:p>
                    <a:p>
                      <a:pPr marL="171450" lvl="0" indent="-171450">
                        <a:buFont typeface="Wingdings" pitchFamily="2" charset="2"/>
                        <a:buChar char="§"/>
                      </a:pPr>
                      <a:r>
                        <a:rPr lang="en-GB" sz="1200" b="1" kern="1200" dirty="0" smtClean="0">
                          <a:effectLst/>
                        </a:rPr>
                        <a:t>listen attentively </a:t>
                      </a:r>
                      <a:r>
                        <a:rPr lang="en-GB" sz="1200" kern="1200" dirty="0" smtClean="0">
                          <a:effectLst/>
                        </a:rPr>
                        <a:t>to spoken language and show understanding by joining in and responding </a:t>
                      </a:r>
                    </a:p>
                    <a:p>
                      <a:pPr marL="171450" lvl="0" indent="-171450">
                        <a:buFont typeface="Wingdings" pitchFamily="2" charset="2"/>
                        <a:buChar char="§"/>
                      </a:pPr>
                      <a:r>
                        <a:rPr lang="en-GB" sz="1200" kern="1200" dirty="0" smtClean="0">
                          <a:effectLst/>
                        </a:rPr>
                        <a:t>explore the patterns and sounds of language through songs and rhymes and </a:t>
                      </a:r>
                      <a:r>
                        <a:rPr lang="en-GB" sz="1200" b="1" kern="1200" dirty="0" smtClean="0">
                          <a:effectLst/>
                        </a:rPr>
                        <a:t>link the spelling, sound and meaning of words </a:t>
                      </a:r>
                    </a:p>
                    <a:p>
                      <a:pPr marL="0" lvl="0" indent="0">
                        <a:buFont typeface="Wingdings" pitchFamily="2" charset="2"/>
                        <a:buNone/>
                      </a:pPr>
                      <a:r>
                        <a:rPr lang="en-GB" sz="1200" kern="1200" dirty="0" smtClean="0">
                          <a:effectLst/>
                        </a:rPr>
                        <a:t>Speaking</a:t>
                      </a:r>
                    </a:p>
                    <a:p>
                      <a:pPr marL="171450" lvl="0" indent="-171450">
                        <a:buFont typeface="Wingdings" pitchFamily="2" charset="2"/>
                        <a:buChar char="§"/>
                      </a:pPr>
                      <a:r>
                        <a:rPr lang="en-GB" sz="1200" b="1" kern="1200" dirty="0" smtClean="0">
                          <a:effectLst/>
                        </a:rPr>
                        <a:t>engage in conversations</a:t>
                      </a:r>
                      <a:r>
                        <a:rPr lang="en-GB" sz="1200" kern="1200" dirty="0" smtClean="0">
                          <a:effectLst/>
                        </a:rPr>
                        <a:t>; ask and answer questions; express opinions and respond to those of others; seek clarification and help* </a:t>
                      </a:r>
                    </a:p>
                    <a:p>
                      <a:pPr marL="171450" lvl="0" indent="-171450">
                        <a:buFont typeface="Wingdings" pitchFamily="2" charset="2"/>
                        <a:buChar char="§"/>
                      </a:pPr>
                      <a:r>
                        <a:rPr lang="en-GB" sz="1200" b="1" kern="1200" dirty="0" smtClean="0">
                          <a:effectLst/>
                        </a:rPr>
                        <a:t>speak in sentences, </a:t>
                      </a:r>
                      <a:r>
                        <a:rPr lang="en-GB" sz="1200" kern="1200" dirty="0" smtClean="0">
                          <a:effectLst/>
                        </a:rPr>
                        <a:t>using familiar vocabulary, phrases and basic language structures </a:t>
                      </a:r>
                    </a:p>
                    <a:p>
                      <a:pPr marL="171450" lvl="0" indent="-171450">
                        <a:buFont typeface="Wingdings" pitchFamily="2" charset="2"/>
                        <a:buChar char="§"/>
                      </a:pPr>
                      <a:r>
                        <a:rPr lang="en-GB" sz="1200" b="1" kern="1200" dirty="0" smtClean="0">
                          <a:effectLst/>
                        </a:rPr>
                        <a:t>develop accurate pronunciation and intonation </a:t>
                      </a:r>
                      <a:r>
                        <a:rPr lang="en-GB" sz="1200" kern="1200" dirty="0" smtClean="0">
                          <a:effectLst/>
                        </a:rPr>
                        <a:t>so that others understand when they are reading aloud or using familiar words and phrases* </a:t>
                      </a:r>
                    </a:p>
                    <a:p>
                      <a:pPr marL="171450" lvl="0" indent="-171450">
                        <a:buFont typeface="Wingdings" pitchFamily="2" charset="2"/>
                        <a:buChar char="§"/>
                      </a:pPr>
                      <a:r>
                        <a:rPr lang="en-GB" sz="1200" kern="1200" dirty="0" smtClean="0">
                          <a:effectLst/>
                        </a:rPr>
                        <a:t>present ideas and information orally to a range of audiences* </a:t>
                      </a:r>
                    </a:p>
                    <a:p>
                      <a:pPr marL="0" lvl="0" indent="0">
                        <a:buFont typeface="Wingdings" pitchFamily="2" charset="2"/>
                        <a:buNone/>
                      </a:pPr>
                      <a:r>
                        <a:rPr lang="en-GB" sz="1200" kern="1200" dirty="0" smtClean="0">
                          <a:effectLst/>
                        </a:rPr>
                        <a:t>Reading</a:t>
                      </a:r>
                    </a:p>
                    <a:p>
                      <a:pPr marL="171450" lvl="0" indent="-171450">
                        <a:buFont typeface="Wingdings" pitchFamily="2" charset="2"/>
                        <a:buChar char="§"/>
                      </a:pPr>
                      <a:r>
                        <a:rPr lang="en-GB" sz="1200" b="1" kern="1200" dirty="0" smtClean="0">
                          <a:effectLst/>
                        </a:rPr>
                        <a:t>read</a:t>
                      </a:r>
                      <a:r>
                        <a:rPr lang="en-GB" sz="1200" kern="1200" dirty="0" smtClean="0">
                          <a:effectLst/>
                        </a:rPr>
                        <a:t> carefully and show understanding of </a:t>
                      </a:r>
                      <a:r>
                        <a:rPr lang="en-GB" sz="1200" b="1" kern="1200" dirty="0" smtClean="0">
                          <a:effectLst/>
                        </a:rPr>
                        <a:t>words, phrases and simple writing </a:t>
                      </a:r>
                    </a:p>
                    <a:p>
                      <a:pPr marL="171450" lvl="0" indent="-171450">
                        <a:buFont typeface="Wingdings" pitchFamily="2" charset="2"/>
                        <a:buChar char="§"/>
                      </a:pPr>
                      <a:r>
                        <a:rPr lang="en-GB" sz="1200" b="1" kern="1200" dirty="0" smtClean="0">
                          <a:effectLst/>
                        </a:rPr>
                        <a:t>appreciate stories, songs, poems and rhymes in the language </a:t>
                      </a:r>
                    </a:p>
                    <a:p>
                      <a:pPr marL="171450" lvl="0" indent="-171450">
                        <a:buFont typeface="Wingdings" pitchFamily="2" charset="2"/>
                        <a:buChar char="§"/>
                      </a:pPr>
                      <a:r>
                        <a:rPr lang="en-GB" sz="1200" kern="1200" dirty="0" smtClean="0">
                          <a:effectLst/>
                        </a:rPr>
                        <a:t>broaden their vocabulary and develop their ability to understand new words that are introduced into familiar written material, including through using a dictionary </a:t>
                      </a:r>
                    </a:p>
                    <a:p>
                      <a:pPr marL="0" lvl="0" indent="0">
                        <a:buFont typeface="Wingdings" pitchFamily="2" charset="2"/>
                        <a:buNone/>
                      </a:pPr>
                      <a:r>
                        <a:rPr lang="en-GB" sz="1200" kern="1200" dirty="0" smtClean="0">
                          <a:effectLst/>
                        </a:rPr>
                        <a:t>Writing</a:t>
                      </a:r>
                    </a:p>
                    <a:p>
                      <a:pPr marL="171450" lvl="0" indent="-171450">
                        <a:buFont typeface="Wingdings" pitchFamily="2" charset="2"/>
                        <a:buChar char="§"/>
                      </a:pPr>
                      <a:r>
                        <a:rPr lang="en-GB" sz="1200" b="1" kern="1200" dirty="0" smtClean="0">
                          <a:effectLst/>
                        </a:rPr>
                        <a:t>write phrases from memory, and adapt these </a:t>
                      </a:r>
                      <a:r>
                        <a:rPr lang="en-GB" sz="1200" kern="1200" dirty="0" smtClean="0">
                          <a:effectLst/>
                        </a:rPr>
                        <a:t>to create new sentences, to express ideas clearly </a:t>
                      </a:r>
                    </a:p>
                    <a:p>
                      <a:pPr marL="171450" lvl="0" indent="-171450">
                        <a:buFont typeface="Wingdings" pitchFamily="2" charset="2"/>
                        <a:buChar char="§"/>
                      </a:pPr>
                      <a:r>
                        <a:rPr lang="en-GB" sz="1200" kern="1200" dirty="0" smtClean="0">
                          <a:effectLst/>
                        </a:rPr>
                        <a:t>describe people, places, things and actions orally* and in writing</a:t>
                      </a:r>
                    </a:p>
                    <a:p>
                      <a:pPr marL="0" lvl="0" indent="0">
                        <a:buFont typeface="Wingdings" pitchFamily="2" charset="2"/>
                        <a:buNone/>
                      </a:pPr>
                      <a:r>
                        <a:rPr lang="en-GB" sz="1200" kern="1200" dirty="0" smtClean="0">
                          <a:effectLst/>
                        </a:rPr>
                        <a:t>Grammar</a:t>
                      </a:r>
                    </a:p>
                    <a:p>
                      <a:pPr marL="171450" lvl="0" indent="-171450">
                        <a:buFont typeface="Wingdings" pitchFamily="2" charset="2"/>
                        <a:buChar char="§"/>
                      </a:pPr>
                      <a:r>
                        <a:rPr lang="en-GB" sz="1200" b="1" kern="1200" dirty="0" smtClean="0">
                          <a:effectLst/>
                        </a:rPr>
                        <a:t>understand basic grammar </a:t>
                      </a:r>
                      <a:r>
                        <a:rPr lang="en-GB" sz="1200" kern="1200" dirty="0" smtClean="0">
                          <a:effectLst/>
                        </a:rPr>
                        <a:t>appropriate to the language being studied, such as (where relevant): feminine, masculine and neuter forms and the conjugation of high-frequency verbs; key features and patterns of the language; how to apply these, for instance, to build sentences; and how these differ from or are similar to English. </a:t>
                      </a:r>
                    </a:p>
                  </a:txBody>
                  <a:tcPr/>
                </a:tc>
                <a:tc>
                  <a:txBody>
                    <a:bodyPr/>
                    <a:lstStyle/>
                    <a:p>
                      <a:pPr marL="0" lvl="0" indent="0">
                        <a:buFont typeface="Wingdings" pitchFamily="2" charset="2"/>
                        <a:buNone/>
                      </a:pPr>
                      <a:r>
                        <a:rPr lang="en-GB" sz="1200" kern="1200" dirty="0" smtClean="0">
                          <a:solidFill>
                            <a:schemeClr val="tx1"/>
                          </a:solidFill>
                          <a:effectLst/>
                          <a:latin typeface="+mn-lt"/>
                          <a:ea typeface="+mn-ea"/>
                          <a:cs typeface="+mn-cs"/>
                        </a:rPr>
                        <a:t>Listening</a:t>
                      </a:r>
                    </a:p>
                    <a:p>
                      <a:pPr marL="171450" lvl="0" indent="-171450">
                        <a:buFont typeface="Wingdings" pitchFamily="2" charset="2"/>
                        <a:buChar char="§"/>
                      </a:pPr>
                      <a:r>
                        <a:rPr lang="en-GB" sz="1200" kern="1200" dirty="0" smtClean="0">
                          <a:solidFill>
                            <a:schemeClr val="tx1"/>
                          </a:solidFill>
                          <a:effectLst/>
                          <a:latin typeface="+mn-lt"/>
                          <a:ea typeface="+mn-ea"/>
                          <a:cs typeface="+mn-cs"/>
                        </a:rPr>
                        <a:t>listen to </a:t>
                      </a:r>
                      <a:r>
                        <a:rPr lang="en-GB" sz="1200" b="1" kern="1200" dirty="0" smtClean="0">
                          <a:solidFill>
                            <a:schemeClr val="tx1"/>
                          </a:solidFill>
                          <a:effectLst/>
                          <a:latin typeface="+mn-lt"/>
                          <a:ea typeface="+mn-ea"/>
                          <a:cs typeface="+mn-cs"/>
                        </a:rPr>
                        <a:t>a variety of forms of spoken language </a:t>
                      </a:r>
                      <a:r>
                        <a:rPr lang="en-GB" sz="1200" kern="1200" dirty="0" smtClean="0">
                          <a:solidFill>
                            <a:schemeClr val="tx1"/>
                          </a:solidFill>
                          <a:effectLst/>
                          <a:latin typeface="+mn-lt"/>
                          <a:ea typeface="+mn-ea"/>
                          <a:cs typeface="+mn-cs"/>
                        </a:rPr>
                        <a:t>to obtain information and respond appropriately </a:t>
                      </a:r>
                    </a:p>
                    <a:p>
                      <a:pPr marL="171450" lvl="0" indent="-171450">
                        <a:buFont typeface="Wingdings" pitchFamily="2" charset="2"/>
                        <a:buChar char="§"/>
                      </a:pPr>
                      <a:r>
                        <a:rPr lang="en-GB" sz="1200" b="1" kern="1200" dirty="0" smtClean="0">
                          <a:solidFill>
                            <a:schemeClr val="tx1"/>
                          </a:solidFill>
                          <a:effectLst/>
                          <a:latin typeface="+mn-lt"/>
                          <a:ea typeface="+mn-ea"/>
                          <a:cs typeface="+mn-cs"/>
                        </a:rPr>
                        <a:t>transcribe</a:t>
                      </a:r>
                      <a:r>
                        <a:rPr lang="en-GB" sz="1200" kern="1200" dirty="0" smtClean="0">
                          <a:solidFill>
                            <a:schemeClr val="tx1"/>
                          </a:solidFill>
                          <a:effectLst/>
                          <a:latin typeface="+mn-lt"/>
                          <a:ea typeface="+mn-ea"/>
                          <a:cs typeface="+mn-cs"/>
                        </a:rPr>
                        <a:t> words and short sentences that they hear with increasing accuracy </a:t>
                      </a:r>
                    </a:p>
                    <a:p>
                      <a:pPr marL="0" lvl="0" indent="0">
                        <a:buFont typeface="Wingdings" pitchFamily="2" charset="2"/>
                        <a:buNone/>
                      </a:pPr>
                      <a:r>
                        <a:rPr lang="en-GB" sz="1200" kern="1200" dirty="0" smtClean="0">
                          <a:solidFill>
                            <a:schemeClr val="tx1"/>
                          </a:solidFill>
                          <a:effectLst/>
                          <a:latin typeface="+mn-lt"/>
                          <a:ea typeface="+mn-ea"/>
                          <a:cs typeface="+mn-cs"/>
                        </a:rPr>
                        <a:t>Speaking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initiate and develop conversations</a:t>
                      </a:r>
                      <a:r>
                        <a:rPr lang="en-GB" sz="1200" kern="1200" dirty="0" smtClean="0">
                          <a:solidFill>
                            <a:schemeClr val="tx1"/>
                          </a:solidFill>
                          <a:effectLst/>
                          <a:latin typeface="+mn-lt"/>
                          <a:ea typeface="+mn-ea"/>
                          <a:cs typeface="+mn-cs"/>
                        </a:rPr>
                        <a:t>, coping with unfamiliar language and unexpected responses, making use of important social conventions such as formal modes of address </a:t>
                      </a:r>
                    </a:p>
                    <a:p>
                      <a:pPr marL="171450" lvl="0" indent="-171450">
                        <a:buFont typeface="Wingdings" pitchFamily="2" charset="2"/>
                        <a:buChar char="§"/>
                      </a:pPr>
                      <a:r>
                        <a:rPr lang="en-GB" sz="1200" b="1" kern="1200" dirty="0" smtClean="0">
                          <a:solidFill>
                            <a:schemeClr val="tx1"/>
                          </a:solidFill>
                          <a:effectLst/>
                          <a:latin typeface="+mn-lt"/>
                          <a:ea typeface="+mn-ea"/>
                          <a:cs typeface="+mn-cs"/>
                        </a:rPr>
                        <a:t>express and develop ideas clearly</a:t>
                      </a:r>
                      <a:r>
                        <a:rPr lang="en-GB" sz="1200" kern="1200" dirty="0" smtClean="0">
                          <a:solidFill>
                            <a:schemeClr val="tx1"/>
                          </a:solidFill>
                          <a:effectLst/>
                          <a:latin typeface="+mn-lt"/>
                          <a:ea typeface="+mn-ea"/>
                          <a:cs typeface="+mn-cs"/>
                        </a:rPr>
                        <a:t> and with increasing accuracy, both orally and in writing </a:t>
                      </a:r>
                    </a:p>
                    <a:p>
                      <a:pPr marL="171450" lvl="0" indent="-171450">
                        <a:buFont typeface="Wingdings" pitchFamily="2" charset="2"/>
                        <a:buChar char="§"/>
                      </a:pPr>
                      <a:r>
                        <a:rPr lang="en-GB" sz="1200" b="1" kern="1200" dirty="0" smtClean="0">
                          <a:solidFill>
                            <a:schemeClr val="tx1"/>
                          </a:solidFill>
                          <a:effectLst/>
                          <a:latin typeface="+mn-lt"/>
                          <a:ea typeface="+mn-ea"/>
                          <a:cs typeface="+mn-cs"/>
                        </a:rPr>
                        <a:t>speak coherently and confidently, with increasingly accurate pronunciation and intonation </a:t>
                      </a:r>
                    </a:p>
                    <a:p>
                      <a:pPr marL="0" lvl="0" indent="0">
                        <a:buFont typeface="Wingdings" pitchFamily="2" charset="2"/>
                        <a:buNone/>
                      </a:pPr>
                      <a:r>
                        <a:rPr lang="en-GB" sz="1200" kern="1200" dirty="0" smtClean="0">
                          <a:solidFill>
                            <a:schemeClr val="tx1"/>
                          </a:solidFill>
                          <a:effectLst/>
                          <a:latin typeface="+mn-lt"/>
                          <a:ea typeface="+mn-ea"/>
                          <a:cs typeface="+mn-cs"/>
                        </a:rPr>
                        <a:t>Reading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a:t>
                      </a:r>
                      <a:r>
                        <a:rPr lang="en-GB" sz="1200" kern="1200" dirty="0" smtClean="0">
                          <a:solidFill>
                            <a:schemeClr val="tx1"/>
                          </a:solidFill>
                          <a:effectLst/>
                          <a:latin typeface="+mn-lt"/>
                          <a:ea typeface="+mn-ea"/>
                          <a:cs typeface="+mn-cs"/>
                        </a:rPr>
                        <a:t>and show comprehension of </a:t>
                      </a:r>
                      <a:r>
                        <a:rPr lang="en-GB" sz="1200" b="1" kern="1200" dirty="0" smtClean="0">
                          <a:solidFill>
                            <a:schemeClr val="tx1"/>
                          </a:solidFill>
                          <a:effectLst/>
                          <a:latin typeface="+mn-lt"/>
                          <a:ea typeface="+mn-ea"/>
                          <a:cs typeface="+mn-cs"/>
                        </a:rPr>
                        <a:t>original and adapted materials from a range of different sources,</a:t>
                      </a:r>
                      <a:r>
                        <a:rPr lang="en-GB" sz="1200" kern="1200" dirty="0" smtClean="0">
                          <a:solidFill>
                            <a:schemeClr val="tx1"/>
                          </a:solidFill>
                          <a:effectLst/>
                          <a:latin typeface="+mn-lt"/>
                          <a:ea typeface="+mn-ea"/>
                          <a:cs typeface="+mn-cs"/>
                        </a:rPr>
                        <a:t> understanding the purpose, important ideas and details, and </a:t>
                      </a:r>
                      <a:r>
                        <a:rPr lang="en-GB" sz="1200" b="1" kern="1200" dirty="0" smtClean="0">
                          <a:solidFill>
                            <a:schemeClr val="tx1"/>
                          </a:solidFill>
                          <a:effectLst/>
                          <a:latin typeface="+mn-lt"/>
                          <a:ea typeface="+mn-ea"/>
                          <a:cs typeface="+mn-cs"/>
                        </a:rPr>
                        <a:t>provide an accurate English translation of short, suitable material </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literary texts in the language, such as stories, songs, poems and letters, </a:t>
                      </a:r>
                      <a:r>
                        <a:rPr lang="en-GB" sz="1200" kern="1200" dirty="0" smtClean="0">
                          <a:solidFill>
                            <a:schemeClr val="tx1"/>
                          </a:solidFill>
                          <a:effectLst/>
                          <a:latin typeface="+mn-lt"/>
                          <a:ea typeface="+mn-ea"/>
                          <a:cs typeface="+mn-cs"/>
                        </a:rPr>
                        <a:t>to stimulate ideas, develop creative expression and expand understanding of the language and culture </a:t>
                      </a:r>
                    </a:p>
                    <a:p>
                      <a:pPr marL="0" lvl="0" indent="0">
                        <a:buFont typeface="Wingdings" pitchFamily="2" charset="2"/>
                        <a:buNone/>
                      </a:pPr>
                      <a:r>
                        <a:rPr lang="en-GB" sz="1200" kern="1200" dirty="0" smtClean="0">
                          <a:solidFill>
                            <a:schemeClr val="tx1"/>
                          </a:solidFill>
                          <a:effectLst/>
                          <a:latin typeface="+mn-lt"/>
                          <a:ea typeface="+mn-ea"/>
                          <a:cs typeface="+mn-cs"/>
                        </a:rPr>
                        <a:t>Writing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write prose using an increasingly wide range of grammar and vocabulary, write creatively to express their own ideas and opinions, and translate short written text accurately into the foreign language.</a:t>
                      </a:r>
                    </a:p>
                    <a:p>
                      <a:pPr marL="0" lvl="0" indent="0">
                        <a:buFont typeface="Wingdings" pitchFamily="2" charset="2"/>
                        <a:buNone/>
                      </a:pPr>
                      <a:r>
                        <a:rPr lang="en-GB" sz="1200" kern="1200" dirty="0" smtClean="0">
                          <a:solidFill>
                            <a:schemeClr val="tx1"/>
                          </a:solidFill>
                          <a:effectLst/>
                          <a:latin typeface="+mn-lt"/>
                          <a:ea typeface="+mn-ea"/>
                          <a:cs typeface="+mn-cs"/>
                        </a:rPr>
                        <a:t>Grammar</a:t>
                      </a:r>
                    </a:p>
                    <a:p>
                      <a:pPr marL="171450" lvl="0" indent="-171450">
                        <a:buFont typeface="Wingdings" pitchFamily="2" charset="2"/>
                        <a:buChar char="§"/>
                      </a:pPr>
                      <a:r>
                        <a:rPr lang="en-GB" sz="1200" b="1" kern="1200" dirty="0" smtClean="0">
                          <a:solidFill>
                            <a:schemeClr val="tx1"/>
                          </a:solidFill>
                          <a:effectLst/>
                          <a:latin typeface="+mn-lt"/>
                          <a:ea typeface="+mn-ea"/>
                          <a:cs typeface="+mn-cs"/>
                        </a:rPr>
                        <a:t>identify and use tenses </a:t>
                      </a:r>
                      <a:r>
                        <a:rPr lang="en-GB" sz="1200" kern="1200" dirty="0" smtClean="0">
                          <a:solidFill>
                            <a:schemeClr val="tx1"/>
                          </a:solidFill>
                          <a:effectLst/>
                          <a:latin typeface="+mn-lt"/>
                          <a:ea typeface="+mn-ea"/>
                          <a:cs typeface="+mn-cs"/>
                        </a:rPr>
                        <a:t>or other structures which convey the present, past, and future as appropriate to the language being studied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and manipulate a </a:t>
                      </a:r>
                      <a:r>
                        <a:rPr lang="en-GB" sz="1200" b="1" kern="1200" dirty="0" smtClean="0">
                          <a:solidFill>
                            <a:schemeClr val="tx1"/>
                          </a:solidFill>
                          <a:effectLst/>
                          <a:latin typeface="+mn-lt"/>
                          <a:ea typeface="+mn-ea"/>
                          <a:cs typeface="+mn-cs"/>
                        </a:rPr>
                        <a:t>variety of key grammatical structures </a:t>
                      </a:r>
                      <a:r>
                        <a:rPr lang="en-GB" sz="1200" kern="1200" dirty="0" smtClean="0">
                          <a:solidFill>
                            <a:schemeClr val="tx1"/>
                          </a:solidFill>
                          <a:effectLst/>
                          <a:latin typeface="+mn-lt"/>
                          <a:ea typeface="+mn-ea"/>
                          <a:cs typeface="+mn-cs"/>
                        </a:rPr>
                        <a:t>and patterns, </a:t>
                      </a:r>
                      <a:r>
                        <a:rPr lang="en-GB" sz="1200" b="1" kern="1200" dirty="0" smtClean="0">
                          <a:solidFill>
                            <a:schemeClr val="tx1"/>
                          </a:solidFill>
                          <a:effectLst/>
                          <a:latin typeface="+mn-lt"/>
                          <a:ea typeface="+mn-ea"/>
                          <a:cs typeface="+mn-cs"/>
                        </a:rPr>
                        <a:t>including voices and moods</a:t>
                      </a:r>
                      <a:r>
                        <a:rPr lang="en-GB" sz="1200" kern="1200" dirty="0" smtClean="0">
                          <a:solidFill>
                            <a:schemeClr val="tx1"/>
                          </a:solidFill>
                          <a:effectLst/>
                          <a:latin typeface="+mn-lt"/>
                          <a:ea typeface="+mn-ea"/>
                          <a:cs typeface="+mn-cs"/>
                        </a:rPr>
                        <a:t>, as appropriate </a:t>
                      </a:r>
                    </a:p>
                    <a:p>
                      <a:pPr marL="171450" lvl="0" indent="-171450">
                        <a:buFont typeface="Wingdings" pitchFamily="2" charset="2"/>
                        <a:buChar char="§"/>
                      </a:pPr>
                      <a:r>
                        <a:rPr lang="en-GB" sz="1200" kern="1200" dirty="0" smtClean="0">
                          <a:solidFill>
                            <a:schemeClr val="tx1"/>
                          </a:solidFill>
                          <a:effectLst/>
                          <a:latin typeface="+mn-lt"/>
                          <a:ea typeface="+mn-ea"/>
                          <a:cs typeface="+mn-cs"/>
                        </a:rPr>
                        <a:t>develop and </a:t>
                      </a:r>
                      <a:r>
                        <a:rPr lang="en-GB" sz="1200" b="1" kern="1200" dirty="0" smtClean="0">
                          <a:solidFill>
                            <a:schemeClr val="tx1"/>
                          </a:solidFill>
                          <a:effectLst/>
                          <a:latin typeface="+mn-lt"/>
                          <a:ea typeface="+mn-ea"/>
                          <a:cs typeface="+mn-cs"/>
                        </a:rPr>
                        <a:t>use a wide-ranging and deepening vocabulary </a:t>
                      </a:r>
                      <a:r>
                        <a:rPr lang="en-GB" sz="1200" kern="1200" dirty="0" smtClean="0">
                          <a:solidFill>
                            <a:schemeClr val="tx1"/>
                          </a:solidFill>
                          <a:effectLst/>
                          <a:latin typeface="+mn-lt"/>
                          <a:ea typeface="+mn-ea"/>
                          <a:cs typeface="+mn-cs"/>
                        </a:rPr>
                        <a:t>that goes beyond their immediate needs and interests, allowing them to give and justify opinions and take part in discussion about wider issues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accurate grammar, spelling and punctuation.</a:t>
                      </a:r>
                    </a:p>
                  </a:txBody>
                  <a:tcPr/>
                </a:tc>
              </a:tr>
            </a:tbl>
          </a:graphicData>
        </a:graphic>
      </p:graphicFrame>
      <p:sp>
        <p:nvSpPr>
          <p:cNvPr id="3" name="TextBox 2"/>
          <p:cNvSpPr txBox="1"/>
          <p:nvPr/>
        </p:nvSpPr>
        <p:spPr>
          <a:xfrm>
            <a:off x="3559387" y="188641"/>
            <a:ext cx="860721" cy="341919"/>
          </a:xfrm>
          <a:prstGeom prst="rect">
            <a:avLst/>
          </a:prstGeom>
          <a:noFill/>
        </p:spPr>
        <p:txBody>
          <a:bodyPr wrap="square" lIns="64291" tIns="32146" rIns="64291" bIns="32146" rtlCol="0">
            <a:spAutoFit/>
          </a:bodyPr>
          <a:lstStyle/>
          <a:p>
            <a:r>
              <a:rPr lang="en-GB" b="1" dirty="0" smtClean="0"/>
              <a:t>KS2</a:t>
            </a:r>
            <a:endParaRPr lang="fr-FR" b="1" dirty="0"/>
          </a:p>
        </p:txBody>
      </p:sp>
      <p:sp>
        <p:nvSpPr>
          <p:cNvPr id="6" name="TextBox 5"/>
          <p:cNvSpPr txBox="1"/>
          <p:nvPr/>
        </p:nvSpPr>
        <p:spPr>
          <a:xfrm>
            <a:off x="8268035" y="188641"/>
            <a:ext cx="860721" cy="341919"/>
          </a:xfrm>
          <a:prstGeom prst="rect">
            <a:avLst/>
          </a:prstGeom>
          <a:noFill/>
        </p:spPr>
        <p:txBody>
          <a:bodyPr wrap="square" lIns="64291" tIns="32146" rIns="64291" bIns="32146" rtlCol="0">
            <a:spAutoFit/>
          </a:bodyPr>
          <a:lstStyle/>
          <a:p>
            <a:r>
              <a:rPr lang="en-GB" b="1" dirty="0" smtClean="0"/>
              <a:t>KS3</a:t>
            </a:r>
            <a:endParaRPr lang="fr-FR" b="1" dirty="0"/>
          </a:p>
        </p:txBody>
      </p:sp>
    </p:spTree>
    <p:extLst>
      <p:ext uri="{BB962C8B-B14F-4D97-AF65-F5344CB8AC3E}">
        <p14:creationId xmlns:p14="http://schemas.microsoft.com/office/powerpoint/2010/main" val="2563327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521</Words>
  <Application>Microsoft Office PowerPoint</Application>
  <PresentationFormat>On-screen Show (4:3)</PresentationFormat>
  <Paragraphs>42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55WD</dc:creator>
  <cp:lastModifiedBy>55WD</cp:lastModifiedBy>
  <cp:revision>1</cp:revision>
  <dcterms:created xsi:type="dcterms:W3CDTF">2013-10-24T02:49:38Z</dcterms:created>
  <dcterms:modified xsi:type="dcterms:W3CDTF">2013-10-24T02:50:12Z</dcterms:modified>
</cp:coreProperties>
</file>