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8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5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7A243-BD92-44B6-A0BE-F7C2C52144C1}" type="datetimeFigureOut">
              <a:rPr lang="en-GB" smtClean="0"/>
              <a:t>05/03/2014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99ACFF-0595-4FC5-8A13-481E034230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271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KS2 on the left and KS3 on the right</a:t>
            </a:r>
            <a:br>
              <a:rPr lang="en-GB" dirty="0" smtClean="0"/>
            </a:br>
            <a:r>
              <a:rPr lang="en-GB" dirty="0" smtClean="0"/>
              <a:t>Adapted to show more clearly the </a:t>
            </a:r>
            <a:r>
              <a:rPr lang="en-GB" smtClean="0"/>
              <a:t>continuity between KS2 and KS3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0950B-1B20-4D20-B707-A694F13979A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966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2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58A4A9-CD11-4D37-83E1-F357C6CF0E4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06073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39CF-42EC-4CC7-A917-1C9CB75E4B88}" type="datetimeFigureOut">
              <a:rPr lang="en-GB" smtClean="0"/>
              <a:t>05/03/2014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B45A-A912-464D-9F3E-170C2422EA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573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39CF-42EC-4CC7-A917-1C9CB75E4B88}" type="datetimeFigureOut">
              <a:rPr lang="en-GB" smtClean="0"/>
              <a:t>05/03/2014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B45A-A912-464D-9F3E-170C2422EA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165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39CF-42EC-4CC7-A917-1C9CB75E4B88}" type="datetimeFigureOut">
              <a:rPr lang="en-GB" smtClean="0"/>
              <a:t>05/03/2014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B45A-A912-464D-9F3E-170C2422EA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191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39CF-42EC-4CC7-A917-1C9CB75E4B88}" type="datetimeFigureOut">
              <a:rPr lang="en-GB" smtClean="0"/>
              <a:t>05/03/2014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B45A-A912-464D-9F3E-170C2422EA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40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39CF-42EC-4CC7-A917-1C9CB75E4B88}" type="datetimeFigureOut">
              <a:rPr lang="en-GB" smtClean="0"/>
              <a:t>05/03/2014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B45A-A912-464D-9F3E-170C2422EA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541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39CF-42EC-4CC7-A917-1C9CB75E4B88}" type="datetimeFigureOut">
              <a:rPr lang="en-GB" smtClean="0"/>
              <a:t>05/03/2014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B45A-A912-464D-9F3E-170C2422EA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3261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39CF-42EC-4CC7-A917-1C9CB75E4B88}" type="datetimeFigureOut">
              <a:rPr lang="en-GB" smtClean="0"/>
              <a:t>05/03/2014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B45A-A912-464D-9F3E-170C2422EA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2511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39CF-42EC-4CC7-A917-1C9CB75E4B88}" type="datetimeFigureOut">
              <a:rPr lang="en-GB" smtClean="0"/>
              <a:t>05/03/2014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B45A-A912-464D-9F3E-170C2422EA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736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39CF-42EC-4CC7-A917-1C9CB75E4B88}" type="datetimeFigureOut">
              <a:rPr lang="en-GB" smtClean="0"/>
              <a:t>05/03/2014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B45A-A912-464D-9F3E-170C2422EA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715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39CF-42EC-4CC7-A917-1C9CB75E4B88}" type="datetimeFigureOut">
              <a:rPr lang="en-GB" smtClean="0"/>
              <a:t>05/03/2014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B45A-A912-464D-9F3E-170C2422EA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222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39CF-42EC-4CC7-A917-1C9CB75E4B88}" type="datetimeFigureOut">
              <a:rPr lang="en-GB" smtClean="0"/>
              <a:t>05/03/2014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B45A-A912-464D-9F3E-170C2422EA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835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E39CF-42EC-4CC7-A917-1C9CB75E4B88}" type="datetimeFigureOut">
              <a:rPr lang="en-GB" smtClean="0"/>
              <a:t>05/03/2014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9B45A-A912-464D-9F3E-170C2422EA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867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://www.wordreference.com/" TargetMode="External"/><Relationship Id="rId7" Type="http://schemas.openxmlformats.org/officeDocument/2006/relationships/image" Target="../media/image6.jpeg"/><Relationship Id="rId2" Type="http://schemas.openxmlformats.org/officeDocument/2006/relationships/hyperlink" Target="Y4-5_Spanish_StudentBooklet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vebinders.com/edit/index/1267994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ivebinders.com/edit/index/1267969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delicious.com/rachelhawkes" TargetMode="External"/><Relationship Id="rId3" Type="http://schemas.openxmlformats.org/officeDocument/2006/relationships/image" Target="../media/image7.png"/><Relationship Id="rId7" Type="http://schemas.openxmlformats.org/officeDocument/2006/relationships/hyperlink" Target="http://www.youtube.com/rachelhawkes6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tes.co.uk/article.aspx?storyCode=6066908" TargetMode="External"/><Relationship Id="rId5" Type="http://schemas.openxmlformats.org/officeDocument/2006/relationships/hyperlink" Target="http://www.rachelhawkes.com/" TargetMode="External"/><Relationship Id="rId4" Type="http://schemas.openxmlformats.org/officeDocument/2006/relationships/hyperlink" Target="mailto:rhawkes@comberton.cambs.sch.uk" TargetMode="External"/><Relationship Id="rId9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../../../../Resources/Spanish/KS2/Primary%202010/yr3_unit3_spanish_resources_2010/1_animales_activities.ppt#-1,1,Slide 1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../../../../Resources/Spanish/KS2/Primary%202010/yr3_unit3_spanish_resources_2010/1_animales_activities.ppt#-1,1,Slide 1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88" y="357188"/>
            <a:ext cx="8572500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b="1" dirty="0"/>
              <a:t>Primary Languages Session 2: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b="1" dirty="0"/>
              <a:t>Teaching &amp; Learning</a:t>
            </a:r>
            <a:endParaRPr lang="en-US" sz="4000" b="1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527050" y="2875492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 smtClean="0"/>
              <a:t>Key principles (some Dos!)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 smtClean="0"/>
              <a:t>Progression – Y3 sequence of lessons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 smtClean="0"/>
              <a:t>Differentiation ideas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 smtClean="0"/>
              <a:t>Teacher classroom language </a:t>
            </a:r>
            <a:br>
              <a:rPr lang="en-GB" sz="4000" dirty="0" smtClean="0"/>
            </a:br>
            <a:r>
              <a:rPr lang="en-GB" sz="4000" dirty="0" smtClean="0"/>
              <a:t>(Fr, Gm, </a:t>
            </a:r>
            <a:r>
              <a:rPr lang="en-GB" sz="4000" dirty="0" err="1" smtClean="0"/>
              <a:t>Sp</a:t>
            </a:r>
            <a:r>
              <a:rPr lang="en-GB" sz="4000" dirty="0" smtClean="0"/>
              <a:t>)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 smtClean="0"/>
              <a:t>Websites and resources for teaching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642938" y="1954894"/>
            <a:ext cx="8001000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b="1" dirty="0"/>
              <a:t>Aims of this session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6681269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" y="214313"/>
            <a:ext cx="8001000" cy="8302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b="1" dirty="0"/>
              <a:t>Differentiation ideas</a:t>
            </a:r>
            <a:endParaRPr lang="en-US" sz="4800" b="1" dirty="0"/>
          </a:p>
        </p:txBody>
      </p:sp>
      <p:sp>
        <p:nvSpPr>
          <p:cNvPr id="145410" name="Content Placeholder 3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5429250"/>
          </a:xfrm>
        </p:spPr>
        <p:txBody>
          <a:bodyPr/>
          <a:lstStyle/>
          <a:p>
            <a:pPr eaLnBrk="1" hangingPunct="1"/>
            <a:r>
              <a:rPr lang="en-GB" sz="2800" smtClean="0"/>
              <a:t>Supported extension (e.g. </a:t>
            </a:r>
            <a:r>
              <a:rPr lang="en-GB" sz="2800" smtClean="0">
                <a:hlinkClick r:id="rId2" action="ppaction://hlinkfile"/>
              </a:rPr>
              <a:t>language booklet</a:t>
            </a:r>
            <a:r>
              <a:rPr lang="en-GB" sz="2800" smtClean="0"/>
              <a:t>)</a:t>
            </a:r>
          </a:p>
          <a:p>
            <a:pPr eaLnBrk="1" hangingPunct="1"/>
            <a:r>
              <a:rPr lang="en-GB" sz="2800" smtClean="0"/>
              <a:t>Oral differentiation (questioning strategies – e.g. non-verbal, true/false, alternatives (2,3,4), yes/no, what, opinions, reasons)</a:t>
            </a:r>
          </a:p>
          <a:p>
            <a:pPr eaLnBrk="1" hangingPunct="1"/>
            <a:r>
              <a:rPr lang="en-GB" sz="2800" smtClean="0"/>
              <a:t>Medals</a:t>
            </a:r>
          </a:p>
          <a:p>
            <a:pPr eaLnBrk="1" hangingPunct="1"/>
            <a:r>
              <a:rPr lang="en-GB" sz="2800" smtClean="0"/>
              <a:t>Online – further research about content or </a:t>
            </a:r>
            <a:r>
              <a:rPr lang="en-GB" sz="2800" smtClean="0">
                <a:hlinkClick r:id="rId3"/>
              </a:rPr>
              <a:t>www.wordreference.com</a:t>
            </a:r>
            <a:r>
              <a:rPr lang="en-GB" sz="2800" smtClean="0"/>
              <a:t> for more language</a:t>
            </a:r>
          </a:p>
          <a:p>
            <a:pPr eaLnBrk="1" hangingPunct="1"/>
            <a:r>
              <a:rPr lang="en-GB" sz="2800" smtClean="0"/>
              <a:t>Dictionary skills</a:t>
            </a:r>
          </a:p>
          <a:p>
            <a:pPr eaLnBrk="1" hangingPunct="1"/>
            <a:r>
              <a:rPr lang="en-GB" sz="2800" smtClean="0"/>
              <a:t>Task differentiation – fewer words, choose own words</a:t>
            </a:r>
          </a:p>
          <a:p>
            <a:pPr eaLnBrk="1" hangingPunct="1"/>
            <a:r>
              <a:rPr lang="en-GB" sz="2800" smtClean="0"/>
              <a:t>Rewards for spontaneous language</a:t>
            </a:r>
            <a:endParaRPr lang="en-US" sz="2800" smtClean="0"/>
          </a:p>
        </p:txBody>
      </p:sp>
      <p:pic>
        <p:nvPicPr>
          <p:cNvPr id="145411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50" y="3143250"/>
            <a:ext cx="46355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5412" name="Picture 2"/>
          <p:cNvPicPr>
            <a:picLocks noChangeAspect="1" noChangeArrowheads="1"/>
          </p:cNvPicPr>
          <p:nvPr/>
        </p:nvPicPr>
        <p:blipFill>
          <a:blip r:embed="rId5"/>
          <a:srcRect l="10526" r="18420" b="33333"/>
          <a:stretch>
            <a:fillRect/>
          </a:stretch>
        </p:blipFill>
        <p:spPr bwMode="auto">
          <a:xfrm>
            <a:off x="6143625" y="5572125"/>
            <a:ext cx="11049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5413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286625" y="5572125"/>
            <a:ext cx="785813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5414" name="Picture 7" descr="dictionary.jpg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429500" y="4000500"/>
            <a:ext cx="1338263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5415" name="TextBox 32"/>
          <p:cNvSpPr txBox="1">
            <a:spLocks noChangeArrowheads="1"/>
          </p:cNvSpPr>
          <p:nvPr/>
        </p:nvSpPr>
        <p:spPr bwMode="auto">
          <a:xfrm>
            <a:off x="6572250" y="6500813"/>
            <a:ext cx="21431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400">
                <a:latin typeface="Futura Md"/>
              </a:rPr>
              <a:t>Rachel Hawkes</a:t>
            </a:r>
            <a:endParaRPr lang="en-US" sz="1400">
              <a:latin typeface="Futura Md"/>
            </a:endParaRPr>
          </a:p>
        </p:txBody>
      </p:sp>
      <p:pic>
        <p:nvPicPr>
          <p:cNvPr id="145416" name="Picture 6" descr="Joined Up.png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674100" y="6438900"/>
            <a:ext cx="4699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9451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" y="214313"/>
            <a:ext cx="8001000" cy="8302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b="1" dirty="0"/>
              <a:t>Online resources</a:t>
            </a:r>
            <a:endParaRPr lang="en-US" sz="4800" b="1" dirty="0"/>
          </a:p>
        </p:txBody>
      </p:sp>
      <p:sp>
        <p:nvSpPr>
          <p:cNvPr id="171010" name="TextBox 32"/>
          <p:cNvSpPr txBox="1">
            <a:spLocks noChangeArrowheads="1"/>
          </p:cNvSpPr>
          <p:nvPr/>
        </p:nvSpPr>
        <p:spPr bwMode="auto">
          <a:xfrm>
            <a:off x="6572250" y="6500813"/>
            <a:ext cx="21431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400">
                <a:latin typeface="Futura Md"/>
              </a:rPr>
              <a:t>Rachel Hawkes</a:t>
            </a:r>
            <a:endParaRPr lang="en-US" sz="1400">
              <a:latin typeface="Futura Md"/>
            </a:endParaRPr>
          </a:p>
        </p:txBody>
      </p:sp>
      <p:pic>
        <p:nvPicPr>
          <p:cNvPr id="171011" name="Picture 6" descr="Joined Up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74100" y="6438900"/>
            <a:ext cx="4699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85775" y="1093787"/>
            <a:ext cx="8229600" cy="4525963"/>
          </a:xfrm>
        </p:spPr>
        <p:txBody>
          <a:bodyPr/>
          <a:lstStyle/>
          <a:p>
            <a:pPr eaLnBrk="1" hangingPunct="1"/>
            <a:r>
              <a:rPr lang="en-GB" dirty="0" smtClean="0"/>
              <a:t>Interactive resources to use as you teach (Flash, video etc.)</a:t>
            </a:r>
          </a:p>
          <a:p>
            <a:pPr eaLnBrk="1" hangingPunct="1"/>
            <a:r>
              <a:rPr lang="en-GB" dirty="0" smtClean="0"/>
              <a:t>Resources to download to use (PowerPoint, Word, Pdf etc.)</a:t>
            </a:r>
          </a:p>
          <a:p>
            <a:pPr eaLnBrk="1" hangingPunct="1"/>
            <a:r>
              <a:rPr lang="en-GB" dirty="0" smtClean="0"/>
              <a:t>Resources to buy</a:t>
            </a:r>
            <a:endParaRPr lang="en-US" dirty="0" smtClean="0"/>
          </a:p>
          <a:p>
            <a:pPr eaLnBrk="1" hangingPunct="1"/>
            <a:r>
              <a:rPr lang="en-GB" dirty="0" smtClean="0"/>
              <a:t>Online games and activities for pupils to use</a:t>
            </a:r>
          </a:p>
        </p:txBody>
      </p:sp>
      <p:sp>
        <p:nvSpPr>
          <p:cNvPr id="3" name="Rectangle 2"/>
          <p:cNvSpPr/>
          <p:nvPr/>
        </p:nvSpPr>
        <p:spPr>
          <a:xfrm>
            <a:off x="571500" y="4797152"/>
            <a:ext cx="7456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hlinkClick r:id="rId3"/>
              </a:rPr>
              <a:t>http://</a:t>
            </a:r>
            <a:r>
              <a:rPr lang="en-GB" dirty="0" smtClean="0">
                <a:hlinkClick r:id="rId3"/>
              </a:rPr>
              <a:t>www.livebinders.com/edit/index/1267994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571500" y="5382993"/>
            <a:ext cx="56566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hlinkClick r:id="rId4"/>
              </a:rPr>
              <a:t>http://</a:t>
            </a:r>
            <a:r>
              <a:rPr lang="en-GB" dirty="0" smtClean="0">
                <a:hlinkClick r:id="rId4"/>
              </a:rPr>
              <a:t>www.livebinders.com/edit/index/1267969</a:t>
            </a:r>
            <a:r>
              <a:rPr lang="en-GB" dirty="0" smtClean="0"/>
              <a:t>  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580112" y="5382993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Spanish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5580112" y="484050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French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665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1A934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1A934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489" name="Picture 3"/>
          <p:cNvPicPr>
            <a:picLocks noChangeAspect="1" noChangeArrowheads="1"/>
          </p:cNvPicPr>
          <p:nvPr/>
        </p:nvPicPr>
        <p:blipFill>
          <a:blip r:embed="rId3"/>
          <a:srcRect l="11719" t="38086" r="70703" b="38477"/>
          <a:stretch>
            <a:fillRect/>
          </a:stretch>
        </p:blipFill>
        <p:spPr bwMode="auto">
          <a:xfrm>
            <a:off x="214313" y="3286125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1490" name="TextBox 5"/>
          <p:cNvSpPr txBox="1">
            <a:spLocks noChangeArrowheads="1"/>
          </p:cNvSpPr>
          <p:nvPr/>
        </p:nvSpPr>
        <p:spPr bwMode="auto">
          <a:xfrm>
            <a:off x="2000250" y="3786188"/>
            <a:ext cx="54292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>
                <a:latin typeface="Calibri" pitchFamily="34" charset="0"/>
                <a:hlinkClick r:id="rId4"/>
              </a:rPr>
              <a:t>rhawkes@comberton.cambs.sch.uk</a:t>
            </a:r>
            <a:r>
              <a:rPr lang="en-GB" dirty="0">
                <a:latin typeface="Calibri" pitchFamily="34" charset="0"/>
              </a:rPr>
              <a:t> </a:t>
            </a:r>
            <a:br>
              <a:rPr lang="en-GB" dirty="0">
                <a:latin typeface="Calibri" pitchFamily="34" charset="0"/>
              </a:rPr>
            </a:br>
            <a:r>
              <a:rPr lang="en-GB" dirty="0">
                <a:latin typeface="Calibri" pitchFamily="34" charset="0"/>
                <a:hlinkClick r:id="rId5"/>
              </a:rPr>
              <a:t>www.rachelhawkes.com</a:t>
            </a:r>
            <a:r>
              <a:rPr lang="en-GB" dirty="0">
                <a:latin typeface="Calibri" pitchFamily="34" charset="0"/>
              </a:rPr>
              <a:t> </a:t>
            </a:r>
            <a:r>
              <a:rPr lang="en-GB" dirty="0" smtClean="0">
                <a:latin typeface="Calibri" pitchFamily="34" charset="0"/>
              </a:rPr>
              <a:t/>
            </a:r>
            <a:br>
              <a:rPr lang="en-GB" dirty="0" smtClean="0">
                <a:latin typeface="Calibri" pitchFamily="34" charset="0"/>
              </a:rPr>
            </a:br>
            <a:r>
              <a:rPr lang="en-GB" dirty="0" smtClean="0">
                <a:latin typeface="Calibri" pitchFamily="34" charset="0"/>
              </a:rPr>
              <a:t>@RachelHawkes60</a:t>
            </a:r>
            <a:r>
              <a:rPr lang="en-GB" dirty="0">
                <a:latin typeface="Calibri" pitchFamily="34" charset="0"/>
              </a:rPr>
              <a:t/>
            </a:r>
            <a:br>
              <a:rPr lang="en-GB" dirty="0">
                <a:latin typeface="Calibri" pitchFamily="34" charset="0"/>
              </a:rPr>
            </a:br>
            <a:r>
              <a:rPr lang="en-GB" dirty="0" smtClean="0">
                <a:latin typeface="Calibri" pitchFamily="34" charset="0"/>
              </a:rPr>
              <a:t>01223 </a:t>
            </a:r>
            <a:r>
              <a:rPr lang="en-GB" dirty="0">
                <a:latin typeface="Calibri" pitchFamily="34" charset="0"/>
              </a:rPr>
              <a:t>262503 ext.222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91491" name="TextBox 4"/>
          <p:cNvSpPr txBox="1">
            <a:spLocks noChangeArrowheads="1"/>
          </p:cNvSpPr>
          <p:nvPr/>
        </p:nvSpPr>
        <p:spPr bwMode="auto">
          <a:xfrm>
            <a:off x="285750" y="5072063"/>
            <a:ext cx="84296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>
                <a:latin typeface="Calibri" pitchFamily="34" charset="0"/>
              </a:rPr>
              <a:t>More useful links:</a:t>
            </a:r>
            <a:br>
              <a:rPr lang="en-GB" b="1">
                <a:latin typeface="Calibri" pitchFamily="34" charset="0"/>
              </a:rPr>
            </a:br>
            <a:r>
              <a:rPr lang="en-GB">
                <a:latin typeface="Calibri" pitchFamily="34" charset="0"/>
              </a:rPr>
              <a:t>TES collections: </a:t>
            </a:r>
            <a:r>
              <a:rPr lang="en-US">
                <a:latin typeface="Calibri" pitchFamily="34" charset="0"/>
                <a:hlinkClick r:id="rId6"/>
              </a:rPr>
              <a:t>http://www.tes.co.uk/article.aspx?storyCode=6066908 </a:t>
            </a:r>
            <a:r>
              <a:rPr lang="en-GB">
                <a:latin typeface="Calibri" pitchFamily="34" charset="0"/>
              </a:rPr>
              <a:t/>
            </a:r>
            <a:br>
              <a:rPr lang="en-GB">
                <a:latin typeface="Calibri" pitchFamily="34" charset="0"/>
              </a:rPr>
            </a:br>
            <a:r>
              <a:rPr lang="en-GB">
                <a:latin typeface="Calibri" pitchFamily="34" charset="0"/>
              </a:rPr>
              <a:t>My YouTube channel: </a:t>
            </a:r>
            <a:r>
              <a:rPr lang="en-GB">
                <a:latin typeface="Calibri" pitchFamily="34" charset="0"/>
                <a:hlinkClick r:id="rId7"/>
              </a:rPr>
              <a:t>http://www.youtube.com/rachelhawkes60</a:t>
            </a:r>
            <a:r>
              <a:rPr lang="en-GB">
                <a:latin typeface="Calibri" pitchFamily="34" charset="0"/>
              </a:rPr>
              <a:t> </a:t>
            </a:r>
            <a:br>
              <a:rPr lang="en-GB">
                <a:latin typeface="Calibri" pitchFamily="34" charset="0"/>
              </a:rPr>
            </a:br>
            <a:r>
              <a:rPr lang="en-GB">
                <a:latin typeface="Calibri" pitchFamily="34" charset="0"/>
              </a:rPr>
              <a:t>My delicious weblinks: </a:t>
            </a:r>
            <a:r>
              <a:rPr lang="en-GB">
                <a:latin typeface="Calibri" pitchFamily="34" charset="0"/>
                <a:hlinkClick r:id="rId8"/>
              </a:rPr>
              <a:t>http://www.delicious.com/rachelhawkes</a:t>
            </a:r>
            <a:r>
              <a:rPr lang="en-GB">
                <a:latin typeface="Calibri" pitchFamily="34" charset="0"/>
              </a:rPr>
              <a:t> </a:t>
            </a:r>
            <a:endParaRPr lang="en-US">
              <a:latin typeface="Calibri" pitchFamily="34" charset="0"/>
            </a:endParaRPr>
          </a:p>
        </p:txBody>
      </p:sp>
      <p:sp>
        <p:nvSpPr>
          <p:cNvPr id="191492" name="TextBox 32"/>
          <p:cNvSpPr txBox="1">
            <a:spLocks noChangeArrowheads="1"/>
          </p:cNvSpPr>
          <p:nvPr/>
        </p:nvSpPr>
        <p:spPr bwMode="auto">
          <a:xfrm>
            <a:off x="6572250" y="6500813"/>
            <a:ext cx="21431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400">
                <a:latin typeface="Futura Md"/>
              </a:rPr>
              <a:t>Rachel Hawkes</a:t>
            </a:r>
            <a:endParaRPr lang="en-US" sz="1400">
              <a:latin typeface="Futura Md"/>
            </a:endParaRPr>
          </a:p>
        </p:txBody>
      </p:sp>
      <p:pic>
        <p:nvPicPr>
          <p:cNvPr id="191493" name="Picture 6" descr="Joined Up.png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674100" y="6438900"/>
            <a:ext cx="4699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57188" y="357188"/>
            <a:ext cx="8572500" cy="16621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5400" b="1" dirty="0"/>
              <a:t>Primary Languages Session 2: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b="1" dirty="0"/>
              <a:t>Teaching &amp; Learning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4298955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07504" y="177120"/>
          <a:ext cx="8928992" cy="6492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48472"/>
                <a:gridCol w="4680520"/>
              </a:tblGrid>
              <a:tr h="6408712">
                <a:tc>
                  <a:txBody>
                    <a:bodyPr/>
                    <a:lstStyle/>
                    <a:p>
                      <a:pPr marL="0" lvl="0" indent="0">
                        <a:buFont typeface="Wingdings" pitchFamily="2" charset="2"/>
                        <a:buNone/>
                      </a:pPr>
                      <a:r>
                        <a:rPr lang="en-GB" sz="1200" kern="1200" dirty="0" smtClean="0">
                          <a:effectLst/>
                        </a:rPr>
                        <a:t>Listening</a:t>
                      </a:r>
                    </a:p>
                    <a:p>
                      <a:pPr marL="171450" lvl="0" indent="-171450">
                        <a:buFont typeface="Wingdings" pitchFamily="2" charset="2"/>
                        <a:buChar char="§"/>
                      </a:pPr>
                      <a:r>
                        <a:rPr lang="en-GB" sz="1200" b="1" kern="1200" dirty="0" smtClean="0">
                          <a:effectLst/>
                        </a:rPr>
                        <a:t>listen attentively </a:t>
                      </a:r>
                      <a:r>
                        <a:rPr lang="en-GB" sz="1200" kern="1200" dirty="0" smtClean="0">
                          <a:effectLst/>
                        </a:rPr>
                        <a:t>to spoken language and show understanding by joining in and responding </a:t>
                      </a:r>
                    </a:p>
                    <a:p>
                      <a:pPr marL="171450" lvl="0" indent="-171450">
                        <a:buFont typeface="Wingdings" pitchFamily="2" charset="2"/>
                        <a:buChar char="§"/>
                      </a:pPr>
                      <a:r>
                        <a:rPr lang="en-GB" sz="1200" kern="1200" dirty="0" smtClean="0">
                          <a:effectLst/>
                        </a:rPr>
                        <a:t>explore the patterns and sounds of language through songs and rhymes and </a:t>
                      </a:r>
                      <a:r>
                        <a:rPr lang="en-GB" sz="1200" b="1" kern="1200" dirty="0" smtClean="0">
                          <a:effectLst/>
                        </a:rPr>
                        <a:t>link the spelling, sound and meaning of words </a:t>
                      </a:r>
                    </a:p>
                    <a:p>
                      <a:pPr marL="0" lvl="0" indent="0">
                        <a:buFont typeface="Wingdings" pitchFamily="2" charset="2"/>
                        <a:buNone/>
                      </a:pPr>
                      <a:r>
                        <a:rPr lang="en-GB" sz="1200" kern="1200" dirty="0" smtClean="0">
                          <a:effectLst/>
                        </a:rPr>
                        <a:t>Speaking</a:t>
                      </a:r>
                    </a:p>
                    <a:p>
                      <a:pPr marL="171450" lvl="0" indent="-171450">
                        <a:buFont typeface="Wingdings" pitchFamily="2" charset="2"/>
                        <a:buChar char="§"/>
                      </a:pPr>
                      <a:r>
                        <a:rPr lang="en-GB" sz="1200" b="1" kern="1200" dirty="0" smtClean="0">
                          <a:effectLst/>
                        </a:rPr>
                        <a:t>engage in conversations</a:t>
                      </a:r>
                      <a:r>
                        <a:rPr lang="en-GB" sz="1200" kern="1200" dirty="0" smtClean="0">
                          <a:effectLst/>
                        </a:rPr>
                        <a:t>; ask and answer questions; express opinions and respond to those of others; seek clarification and help* </a:t>
                      </a:r>
                    </a:p>
                    <a:p>
                      <a:pPr marL="171450" lvl="0" indent="-171450">
                        <a:buFont typeface="Wingdings" pitchFamily="2" charset="2"/>
                        <a:buChar char="§"/>
                      </a:pPr>
                      <a:r>
                        <a:rPr lang="en-GB" sz="1200" b="1" kern="1200" dirty="0" smtClean="0">
                          <a:effectLst/>
                        </a:rPr>
                        <a:t>speak in sentences, </a:t>
                      </a:r>
                      <a:r>
                        <a:rPr lang="en-GB" sz="1200" kern="1200" dirty="0" smtClean="0">
                          <a:effectLst/>
                        </a:rPr>
                        <a:t>using familiar vocabulary, phrases and basic language structures </a:t>
                      </a:r>
                    </a:p>
                    <a:p>
                      <a:pPr marL="171450" lvl="0" indent="-171450">
                        <a:buFont typeface="Wingdings" pitchFamily="2" charset="2"/>
                        <a:buChar char="§"/>
                      </a:pPr>
                      <a:r>
                        <a:rPr lang="en-GB" sz="1200" b="1" kern="1200" dirty="0" smtClean="0">
                          <a:effectLst/>
                        </a:rPr>
                        <a:t>develop accurate pronunciation and intonation </a:t>
                      </a:r>
                      <a:r>
                        <a:rPr lang="en-GB" sz="1200" kern="1200" dirty="0" smtClean="0">
                          <a:effectLst/>
                        </a:rPr>
                        <a:t>so that others understand when they are reading aloud or using familiar words and phrases* </a:t>
                      </a:r>
                    </a:p>
                    <a:p>
                      <a:pPr marL="171450" lvl="0" indent="-171450">
                        <a:buFont typeface="Wingdings" pitchFamily="2" charset="2"/>
                        <a:buChar char="§"/>
                      </a:pPr>
                      <a:r>
                        <a:rPr lang="en-GB" sz="1200" kern="1200" dirty="0" smtClean="0">
                          <a:effectLst/>
                        </a:rPr>
                        <a:t>present ideas and information orally to a range of audiences* </a:t>
                      </a:r>
                    </a:p>
                    <a:p>
                      <a:pPr marL="0" lvl="0" indent="0">
                        <a:buFont typeface="Wingdings" pitchFamily="2" charset="2"/>
                        <a:buNone/>
                      </a:pPr>
                      <a:r>
                        <a:rPr lang="en-GB" sz="1200" kern="1200" dirty="0" smtClean="0">
                          <a:effectLst/>
                        </a:rPr>
                        <a:t>Reading</a:t>
                      </a:r>
                    </a:p>
                    <a:p>
                      <a:pPr marL="171450" lvl="0" indent="-171450">
                        <a:buFont typeface="Wingdings" pitchFamily="2" charset="2"/>
                        <a:buChar char="§"/>
                      </a:pPr>
                      <a:r>
                        <a:rPr lang="en-GB" sz="1200" b="1" kern="1200" dirty="0" smtClean="0">
                          <a:effectLst/>
                        </a:rPr>
                        <a:t>read</a:t>
                      </a:r>
                      <a:r>
                        <a:rPr lang="en-GB" sz="1200" kern="1200" dirty="0" smtClean="0">
                          <a:effectLst/>
                        </a:rPr>
                        <a:t> carefully and show understanding of </a:t>
                      </a:r>
                      <a:r>
                        <a:rPr lang="en-GB" sz="1200" b="1" kern="1200" dirty="0" smtClean="0">
                          <a:effectLst/>
                        </a:rPr>
                        <a:t>words, phrases and simple writing </a:t>
                      </a:r>
                    </a:p>
                    <a:p>
                      <a:pPr marL="171450" lvl="0" indent="-171450">
                        <a:buFont typeface="Wingdings" pitchFamily="2" charset="2"/>
                        <a:buChar char="§"/>
                      </a:pPr>
                      <a:r>
                        <a:rPr lang="en-GB" sz="1200" b="1" kern="1200" dirty="0" smtClean="0">
                          <a:effectLst/>
                        </a:rPr>
                        <a:t>appreciate stories, songs, poems and rhymes in the language </a:t>
                      </a:r>
                    </a:p>
                    <a:p>
                      <a:pPr marL="171450" lvl="0" indent="-171450">
                        <a:buFont typeface="Wingdings" pitchFamily="2" charset="2"/>
                        <a:buChar char="§"/>
                      </a:pPr>
                      <a:r>
                        <a:rPr lang="en-GB" sz="1200" kern="1200" dirty="0" smtClean="0">
                          <a:effectLst/>
                        </a:rPr>
                        <a:t>broaden their vocabulary and develop their ability to understand new words that are introduced into familiar written material, including through using a dictionary </a:t>
                      </a:r>
                    </a:p>
                    <a:p>
                      <a:pPr marL="0" lvl="0" indent="0">
                        <a:buFont typeface="Wingdings" pitchFamily="2" charset="2"/>
                        <a:buNone/>
                      </a:pPr>
                      <a:r>
                        <a:rPr lang="en-GB" sz="1200" kern="1200" dirty="0" smtClean="0">
                          <a:effectLst/>
                        </a:rPr>
                        <a:t>Writing</a:t>
                      </a:r>
                    </a:p>
                    <a:p>
                      <a:pPr marL="171450" lvl="0" indent="-171450">
                        <a:buFont typeface="Wingdings" pitchFamily="2" charset="2"/>
                        <a:buChar char="§"/>
                      </a:pPr>
                      <a:r>
                        <a:rPr lang="en-GB" sz="1200" b="1" kern="1200" dirty="0" smtClean="0">
                          <a:effectLst/>
                        </a:rPr>
                        <a:t>write phrases from memory, and adapt these </a:t>
                      </a:r>
                      <a:r>
                        <a:rPr lang="en-GB" sz="1200" kern="1200" dirty="0" smtClean="0">
                          <a:effectLst/>
                        </a:rPr>
                        <a:t>to create new sentences, to express ideas clearly </a:t>
                      </a:r>
                    </a:p>
                    <a:p>
                      <a:pPr marL="171450" lvl="0" indent="-171450">
                        <a:buFont typeface="Wingdings" pitchFamily="2" charset="2"/>
                        <a:buChar char="§"/>
                      </a:pPr>
                      <a:r>
                        <a:rPr lang="en-GB" sz="1200" kern="1200" dirty="0" smtClean="0">
                          <a:effectLst/>
                        </a:rPr>
                        <a:t>describe people, places, things and actions orally* and in writing</a:t>
                      </a:r>
                    </a:p>
                    <a:p>
                      <a:pPr marL="0" lvl="0" indent="0">
                        <a:buFont typeface="Wingdings" pitchFamily="2" charset="2"/>
                        <a:buNone/>
                      </a:pPr>
                      <a:r>
                        <a:rPr lang="en-GB" sz="1200" kern="1200" dirty="0" smtClean="0">
                          <a:effectLst/>
                        </a:rPr>
                        <a:t>Grammar</a:t>
                      </a:r>
                    </a:p>
                    <a:p>
                      <a:pPr marL="171450" lvl="0" indent="-171450" algn="l">
                        <a:buFont typeface="Wingdings" pitchFamily="2" charset="2"/>
                        <a:buChar char="§"/>
                      </a:pPr>
                      <a:r>
                        <a:rPr lang="en-GB" sz="1200" b="1" kern="1200" dirty="0" smtClean="0">
                          <a:effectLst/>
                        </a:rPr>
                        <a:t>understand basic grammar </a:t>
                      </a:r>
                      <a:r>
                        <a:rPr lang="en-GB" sz="1200" kern="1200" dirty="0" smtClean="0">
                          <a:effectLst/>
                        </a:rPr>
                        <a:t>appropriate to the language being studied, such as (where relevant): feminine, masculine and neuter forms and the conjugation of high-frequency verbs; key features and patterns of the language; how to apply these, for instance, to build sentences; and how these differ from or are similar to English.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Wingdings" pitchFamily="2" charset="2"/>
                        <a:buNone/>
                      </a:pP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Listening</a:t>
                      </a:r>
                    </a:p>
                    <a:p>
                      <a:pPr marL="171450" lvl="0" indent="-171450">
                        <a:buFont typeface="Wingdings" pitchFamily="2" charset="2"/>
                        <a:buChar char="§"/>
                      </a:pP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listen to </a:t>
                      </a: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variety of forms of spoken language </a:t>
                      </a: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obtain information and respond appropriately </a:t>
                      </a:r>
                    </a:p>
                    <a:p>
                      <a:pPr marL="171450" lvl="0" indent="-171450">
                        <a:buFont typeface="Wingdings" pitchFamily="2" charset="2"/>
                        <a:buChar char="§"/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transcribe</a:t>
                      </a: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words and short sentences that they hear with increasing accuracy </a:t>
                      </a:r>
                    </a:p>
                    <a:p>
                      <a:pPr marL="0" lvl="0" indent="0">
                        <a:buFont typeface="Wingdings" pitchFamily="2" charset="2"/>
                        <a:buNone/>
                      </a:pP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Speaking</a:t>
                      </a:r>
                    </a:p>
                    <a:p>
                      <a:pPr marL="171450" lvl="0" indent="-171450">
                        <a:buFont typeface="Wingdings" pitchFamily="2" charset="2"/>
                        <a:buChar char="§"/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initiate and develop conversations</a:t>
                      </a: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coping with unfamiliar language and unexpected responses, making use of important social conventions such as formal modes of address </a:t>
                      </a:r>
                    </a:p>
                    <a:p>
                      <a:pPr marL="171450" lvl="0" indent="-171450">
                        <a:buFont typeface="Wingdings" pitchFamily="2" charset="2"/>
                        <a:buChar char="§"/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express and develop ideas clearly</a:t>
                      </a: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with increasing accuracy, both orally and in writing </a:t>
                      </a:r>
                    </a:p>
                    <a:p>
                      <a:pPr marL="171450" lvl="0" indent="-171450">
                        <a:buFont typeface="Wingdings" pitchFamily="2" charset="2"/>
                        <a:buChar char="§"/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speak coherently and confidently, with increasingly accurate pronunciation and intonation </a:t>
                      </a:r>
                    </a:p>
                    <a:p>
                      <a:pPr marL="0" lvl="0" indent="0">
                        <a:buFont typeface="Wingdings" pitchFamily="2" charset="2"/>
                        <a:buNone/>
                      </a:pP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Reading</a:t>
                      </a:r>
                    </a:p>
                    <a:p>
                      <a:pPr marL="171450" lvl="0" indent="-171450">
                        <a:buFont typeface="Wingdings" pitchFamily="2" charset="2"/>
                        <a:buChar char="§"/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read </a:t>
                      </a: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show comprehension of </a:t>
                      </a: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original and adapted materials from a range of different sources,</a:t>
                      </a: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understanding the purpose, important ideas and details, and </a:t>
                      </a: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 an accurate English translation of short, suitable material </a:t>
                      </a:r>
                    </a:p>
                    <a:p>
                      <a:pPr marL="171450" lvl="0" indent="-171450">
                        <a:buFont typeface="Wingdings" pitchFamily="2" charset="2"/>
                        <a:buChar char="§"/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read literary texts in the language, such as stories, songs, poems and letters, </a:t>
                      </a: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stimulate ideas, develop creative expression and expand understanding of the language and culture </a:t>
                      </a:r>
                    </a:p>
                    <a:p>
                      <a:pPr marL="0" lvl="0" indent="0">
                        <a:buFont typeface="Wingdings" pitchFamily="2" charset="2"/>
                        <a:buNone/>
                      </a:pP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Writing</a:t>
                      </a:r>
                    </a:p>
                    <a:p>
                      <a:pPr marL="171450" lvl="0" indent="-171450">
                        <a:buFont typeface="Wingdings" pitchFamily="2" charset="2"/>
                        <a:buChar char="§"/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write prose using an increasingly wide range of grammar and vocabulary, write creatively to express their own ideas and opinions, and translate short written text accurately into the foreign language.</a:t>
                      </a:r>
                    </a:p>
                    <a:p>
                      <a:pPr marL="0" lvl="0" indent="0">
                        <a:buFont typeface="Wingdings" pitchFamily="2" charset="2"/>
                        <a:buNone/>
                      </a:pP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Grammar</a:t>
                      </a:r>
                    </a:p>
                    <a:p>
                      <a:pPr marL="171450" lvl="0" indent="-171450">
                        <a:buFont typeface="Wingdings" pitchFamily="2" charset="2"/>
                        <a:buChar char="§"/>
                      </a:pP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and use tenses </a:t>
                      </a: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 other structures which convey the present, past, and future as appropriate to the language being studied </a:t>
                      </a:r>
                    </a:p>
                    <a:p>
                      <a:pPr marL="171450" lvl="0" indent="-171450">
                        <a:buFont typeface="Wingdings" pitchFamily="2" charset="2"/>
                        <a:buChar char="§"/>
                      </a:pP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and manipulate a </a:t>
                      </a: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variety of key grammatical structures </a:t>
                      </a: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patterns, </a:t>
                      </a: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including voices and moods</a:t>
                      </a: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as appropriate </a:t>
                      </a:r>
                    </a:p>
                    <a:p>
                      <a:pPr marL="171450" lvl="0" indent="-171450">
                        <a:buFont typeface="Wingdings" pitchFamily="2" charset="2"/>
                        <a:buChar char="§"/>
                      </a:pP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and </a:t>
                      </a:r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a wide-ranging and deepening vocabulary </a:t>
                      </a: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that goes beyond their immediate needs and interests, allowing them to give and justify opinions and take part in discussion about wider issues </a:t>
                      </a:r>
                    </a:p>
                    <a:p>
                      <a:pPr marL="171450" lvl="0" indent="-171450">
                        <a:buFont typeface="Wingdings" pitchFamily="2" charset="2"/>
                        <a:buChar char="§"/>
                      </a:pP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accurate grammar, spelling and punctuation.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779912" y="637203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KS2</a:t>
            </a:r>
            <a:endParaRPr lang="en-GB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460432" y="6354107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KS3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24102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1" descr="talking picture ico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63" y="1643063"/>
            <a:ext cx="4495800" cy="317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extBox 2"/>
          <p:cNvSpPr txBox="1">
            <a:spLocks noChangeArrowheads="1"/>
          </p:cNvSpPr>
          <p:nvPr/>
        </p:nvSpPr>
        <p:spPr bwMode="auto">
          <a:xfrm rot="-354408">
            <a:off x="3243263" y="363538"/>
            <a:ext cx="29289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4000" b="1">
                <a:latin typeface="Calibri" pitchFamily="34" charset="0"/>
              </a:rPr>
              <a:t>French?</a:t>
            </a:r>
            <a:endParaRPr lang="en-US" sz="4000" b="1">
              <a:latin typeface="Calibri" pitchFamily="34" charset="0"/>
            </a:endParaRPr>
          </a:p>
        </p:txBody>
      </p:sp>
      <p:sp>
        <p:nvSpPr>
          <p:cNvPr id="19459" name="TextBox 3"/>
          <p:cNvSpPr txBox="1">
            <a:spLocks noChangeArrowheads="1"/>
          </p:cNvSpPr>
          <p:nvPr/>
        </p:nvSpPr>
        <p:spPr bwMode="auto">
          <a:xfrm rot="-314388">
            <a:off x="739775" y="989013"/>
            <a:ext cx="29305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4000" b="1">
                <a:latin typeface="Calibri" pitchFamily="34" charset="0"/>
              </a:rPr>
              <a:t>Turkish?</a:t>
            </a:r>
            <a:endParaRPr lang="en-US" sz="4000" b="1">
              <a:latin typeface="Calibri" pitchFamily="34" charset="0"/>
            </a:endParaRPr>
          </a:p>
        </p:txBody>
      </p:sp>
      <p:sp>
        <p:nvSpPr>
          <p:cNvPr id="19460" name="TextBox 4"/>
          <p:cNvSpPr txBox="1">
            <a:spLocks noChangeArrowheads="1"/>
          </p:cNvSpPr>
          <p:nvPr/>
        </p:nvSpPr>
        <p:spPr bwMode="auto">
          <a:xfrm rot="-707322">
            <a:off x="469900" y="3221038"/>
            <a:ext cx="29289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4000" b="1">
                <a:latin typeface="Calibri" pitchFamily="34" charset="0"/>
              </a:rPr>
              <a:t>German?</a:t>
            </a:r>
            <a:endParaRPr lang="en-US" sz="4000" b="1">
              <a:latin typeface="Calibri" pitchFamily="34" charset="0"/>
            </a:endParaRPr>
          </a:p>
        </p:txBody>
      </p:sp>
      <p:sp>
        <p:nvSpPr>
          <p:cNvPr id="19461" name="TextBox 5"/>
          <p:cNvSpPr txBox="1">
            <a:spLocks noChangeArrowheads="1"/>
          </p:cNvSpPr>
          <p:nvPr/>
        </p:nvSpPr>
        <p:spPr bwMode="auto">
          <a:xfrm rot="-707322">
            <a:off x="5899150" y="1435100"/>
            <a:ext cx="29289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4000" b="1">
                <a:latin typeface="Calibri" pitchFamily="34" charset="0"/>
              </a:rPr>
              <a:t>Italian?</a:t>
            </a:r>
            <a:endParaRPr lang="en-US" sz="4000" b="1">
              <a:latin typeface="Calibri" pitchFamily="34" charset="0"/>
            </a:endParaRPr>
          </a:p>
        </p:txBody>
      </p:sp>
      <p:sp>
        <p:nvSpPr>
          <p:cNvPr id="19462" name="TextBox 6"/>
          <p:cNvSpPr txBox="1">
            <a:spLocks noChangeArrowheads="1"/>
          </p:cNvSpPr>
          <p:nvPr/>
        </p:nvSpPr>
        <p:spPr bwMode="auto">
          <a:xfrm rot="755850">
            <a:off x="3470275" y="1220788"/>
            <a:ext cx="29289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4000" b="1">
                <a:latin typeface="Calibri" pitchFamily="34" charset="0"/>
              </a:rPr>
              <a:t>Russian?</a:t>
            </a:r>
            <a:endParaRPr lang="en-US" sz="4000" b="1">
              <a:latin typeface="Calibri" pitchFamily="34" charset="0"/>
            </a:endParaRPr>
          </a:p>
        </p:txBody>
      </p:sp>
      <p:sp>
        <p:nvSpPr>
          <p:cNvPr id="19463" name="TextBox 7"/>
          <p:cNvSpPr txBox="1">
            <a:spLocks noChangeArrowheads="1"/>
          </p:cNvSpPr>
          <p:nvPr/>
        </p:nvSpPr>
        <p:spPr bwMode="auto">
          <a:xfrm rot="-707322">
            <a:off x="1255713" y="4078288"/>
            <a:ext cx="29289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4000" b="1">
                <a:latin typeface="Calibri" pitchFamily="34" charset="0"/>
              </a:rPr>
              <a:t>Bengali?</a:t>
            </a:r>
            <a:endParaRPr lang="en-US" sz="4000" b="1">
              <a:latin typeface="Calibri" pitchFamily="34" charset="0"/>
            </a:endParaRPr>
          </a:p>
        </p:txBody>
      </p:sp>
      <p:sp>
        <p:nvSpPr>
          <p:cNvPr id="19464" name="TextBox 8"/>
          <p:cNvSpPr txBox="1">
            <a:spLocks noChangeArrowheads="1"/>
          </p:cNvSpPr>
          <p:nvPr/>
        </p:nvSpPr>
        <p:spPr bwMode="auto">
          <a:xfrm rot="-707322">
            <a:off x="5613400" y="2792413"/>
            <a:ext cx="29289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4000" b="1">
                <a:latin typeface="Calibri" pitchFamily="34" charset="0"/>
              </a:rPr>
              <a:t>Hindi?</a:t>
            </a:r>
            <a:endParaRPr lang="en-US" sz="4000" b="1">
              <a:latin typeface="Calibri" pitchFamily="34" charset="0"/>
            </a:endParaRPr>
          </a:p>
        </p:txBody>
      </p:sp>
      <p:sp>
        <p:nvSpPr>
          <p:cNvPr id="19465" name="TextBox 9"/>
          <p:cNvSpPr txBox="1">
            <a:spLocks noChangeArrowheads="1"/>
          </p:cNvSpPr>
          <p:nvPr/>
        </p:nvSpPr>
        <p:spPr bwMode="auto">
          <a:xfrm>
            <a:off x="5857875" y="4214813"/>
            <a:ext cx="29289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4000" b="1">
                <a:latin typeface="Calibri" pitchFamily="34" charset="0"/>
              </a:rPr>
              <a:t>Polish?</a:t>
            </a:r>
            <a:endParaRPr lang="en-US" sz="4000" b="1">
              <a:latin typeface="Calibri" pitchFamily="34" charset="0"/>
            </a:endParaRPr>
          </a:p>
        </p:txBody>
      </p:sp>
      <p:sp>
        <p:nvSpPr>
          <p:cNvPr id="19466" name="TextBox 10"/>
          <p:cNvSpPr txBox="1">
            <a:spLocks noChangeArrowheads="1"/>
          </p:cNvSpPr>
          <p:nvPr/>
        </p:nvSpPr>
        <p:spPr bwMode="auto">
          <a:xfrm rot="-634559">
            <a:off x="3111500" y="4549775"/>
            <a:ext cx="2928938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4000" b="1">
                <a:latin typeface="Calibri" pitchFamily="34" charset="0"/>
              </a:rPr>
              <a:t>Mandarin?</a:t>
            </a:r>
            <a:endParaRPr lang="en-US" sz="4000" b="1">
              <a:latin typeface="Calibri" pitchFamily="34" charset="0"/>
            </a:endParaRPr>
          </a:p>
        </p:txBody>
      </p:sp>
      <p:sp>
        <p:nvSpPr>
          <p:cNvPr id="19467" name="TextBox 11"/>
          <p:cNvSpPr txBox="1">
            <a:spLocks noChangeArrowheads="1"/>
          </p:cNvSpPr>
          <p:nvPr/>
        </p:nvSpPr>
        <p:spPr bwMode="auto">
          <a:xfrm rot="210667">
            <a:off x="5970588" y="649288"/>
            <a:ext cx="29289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4000" b="1">
                <a:latin typeface="Calibri" pitchFamily="34" charset="0"/>
              </a:rPr>
              <a:t>Cantonese?</a:t>
            </a:r>
            <a:endParaRPr lang="en-US" sz="4000" b="1">
              <a:latin typeface="Calibri" pitchFamily="34" charset="0"/>
            </a:endParaRPr>
          </a:p>
        </p:txBody>
      </p:sp>
      <p:sp>
        <p:nvSpPr>
          <p:cNvPr id="19468" name="TextBox 12"/>
          <p:cNvSpPr txBox="1">
            <a:spLocks noChangeArrowheads="1"/>
          </p:cNvSpPr>
          <p:nvPr/>
        </p:nvSpPr>
        <p:spPr bwMode="auto">
          <a:xfrm rot="207430">
            <a:off x="5662613" y="5159375"/>
            <a:ext cx="29289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4000" b="1">
                <a:latin typeface="Calibri" pitchFamily="34" charset="0"/>
              </a:rPr>
              <a:t>Spanish?</a:t>
            </a:r>
            <a:endParaRPr lang="en-US" sz="4000" b="1">
              <a:latin typeface="Calibri" pitchFamily="34" charset="0"/>
            </a:endParaRPr>
          </a:p>
        </p:txBody>
      </p:sp>
      <p:sp>
        <p:nvSpPr>
          <p:cNvPr id="19469" name="TextBox 13"/>
          <p:cNvSpPr txBox="1">
            <a:spLocks noChangeArrowheads="1"/>
          </p:cNvSpPr>
          <p:nvPr/>
        </p:nvSpPr>
        <p:spPr bwMode="auto">
          <a:xfrm rot="-707322">
            <a:off x="41275" y="2078038"/>
            <a:ext cx="29289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4000" b="1">
                <a:latin typeface="Calibri" pitchFamily="34" charset="0"/>
              </a:rPr>
              <a:t>Gujarati?</a:t>
            </a:r>
            <a:endParaRPr lang="en-US" sz="4000" b="1">
              <a:latin typeface="Calibri" pitchFamily="34" charset="0"/>
            </a:endParaRPr>
          </a:p>
        </p:txBody>
      </p:sp>
      <p:sp>
        <p:nvSpPr>
          <p:cNvPr id="19470" name="TextBox 14"/>
          <p:cNvSpPr txBox="1">
            <a:spLocks noChangeArrowheads="1"/>
          </p:cNvSpPr>
          <p:nvPr/>
        </p:nvSpPr>
        <p:spPr bwMode="auto">
          <a:xfrm>
            <a:off x="714375" y="4929188"/>
            <a:ext cx="29289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4000" b="1">
                <a:latin typeface="Calibri" pitchFamily="34" charset="0"/>
              </a:rPr>
              <a:t>Arabic?</a:t>
            </a:r>
            <a:endParaRPr lang="en-US" sz="4000" b="1">
              <a:latin typeface="Calibri" pitchFamily="34" charset="0"/>
            </a:endParaRPr>
          </a:p>
        </p:txBody>
      </p:sp>
      <p:sp>
        <p:nvSpPr>
          <p:cNvPr id="19471" name="TextBox 15"/>
          <p:cNvSpPr txBox="1">
            <a:spLocks noChangeArrowheads="1"/>
          </p:cNvSpPr>
          <p:nvPr/>
        </p:nvSpPr>
        <p:spPr bwMode="auto">
          <a:xfrm>
            <a:off x="2928938" y="5286375"/>
            <a:ext cx="29289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4000" b="1">
                <a:latin typeface="Calibri" pitchFamily="34" charset="0"/>
              </a:rPr>
              <a:t>Portuguese?</a:t>
            </a:r>
            <a:endParaRPr lang="en-US" sz="4000" b="1">
              <a:latin typeface="Calibri" pitchFamily="34" charset="0"/>
            </a:endParaRPr>
          </a:p>
        </p:txBody>
      </p:sp>
      <p:sp>
        <p:nvSpPr>
          <p:cNvPr id="19472" name="TextBox 16"/>
          <p:cNvSpPr txBox="1">
            <a:spLocks noChangeArrowheads="1"/>
          </p:cNvSpPr>
          <p:nvPr/>
        </p:nvSpPr>
        <p:spPr bwMode="auto">
          <a:xfrm>
            <a:off x="214313" y="6286500"/>
            <a:ext cx="8786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 b="1">
                <a:latin typeface="Calibri" pitchFamily="34" charset="0"/>
              </a:rPr>
              <a:t>Did you know?  There are around 7,000 languages spoken in the world!</a:t>
            </a:r>
            <a:endParaRPr lang="en-US" sz="2000" b="1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04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42875" y="120650"/>
          <a:ext cx="5286375" cy="21658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/>
                <a:gridCol w="3000375"/>
              </a:tblGrid>
              <a:tr h="428502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Name of Language</a:t>
                      </a:r>
                      <a:endParaRPr lang="en-US" sz="1800" dirty="0"/>
                    </a:p>
                  </a:txBody>
                  <a:tcPr marL="91439" marR="91439" marT="45707" marB="45707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9" marR="91439" marT="45707" marB="45707"/>
                </a:tc>
              </a:tr>
              <a:tr h="1736848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I use this language….</a:t>
                      </a:r>
                      <a:endParaRPr lang="en-US" sz="1800" dirty="0"/>
                    </a:p>
                  </a:txBody>
                  <a:tcPr marL="91439" marR="91439" marT="45707" marB="45707"/>
                </a:tc>
                <a:tc>
                  <a:txBody>
                    <a:bodyPr/>
                    <a:lstStyle/>
                    <a:p>
                      <a:endParaRPr lang="en-GB" sz="1800" dirty="0" smtClean="0"/>
                    </a:p>
                    <a:p>
                      <a:endParaRPr lang="en-GB" sz="1800" dirty="0" smtClean="0"/>
                    </a:p>
                    <a:p>
                      <a:endParaRPr lang="en-GB" sz="1800" dirty="0" smtClean="0"/>
                    </a:p>
                    <a:p>
                      <a:endParaRPr lang="en-GB" sz="1800" dirty="0" smtClean="0"/>
                    </a:p>
                    <a:p>
                      <a:endParaRPr lang="en-GB" sz="1800" dirty="0" smtClean="0"/>
                    </a:p>
                    <a:p>
                      <a:endParaRPr lang="en-US" sz="1800" dirty="0"/>
                    </a:p>
                  </a:txBody>
                  <a:tcPr marL="91439" marR="91439" marT="45707" marB="45707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42875" y="2335213"/>
          <a:ext cx="5286375" cy="21658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/>
                <a:gridCol w="3000375"/>
              </a:tblGrid>
              <a:tr h="428502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Name of Language</a:t>
                      </a:r>
                      <a:endParaRPr lang="en-US" sz="1800" dirty="0"/>
                    </a:p>
                  </a:txBody>
                  <a:tcPr marL="91439" marR="91439" marT="45707" marB="45707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9" marR="91439" marT="45707" marB="45707"/>
                </a:tc>
              </a:tr>
              <a:tr h="1736848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I use this language….</a:t>
                      </a:r>
                      <a:endParaRPr lang="en-US" sz="1800" dirty="0"/>
                    </a:p>
                  </a:txBody>
                  <a:tcPr marL="91439" marR="91439" marT="45707" marB="45707"/>
                </a:tc>
                <a:tc>
                  <a:txBody>
                    <a:bodyPr/>
                    <a:lstStyle/>
                    <a:p>
                      <a:endParaRPr lang="en-GB" sz="1800" dirty="0" smtClean="0"/>
                    </a:p>
                    <a:p>
                      <a:endParaRPr lang="en-GB" sz="1800" dirty="0" smtClean="0"/>
                    </a:p>
                    <a:p>
                      <a:endParaRPr lang="en-GB" sz="1800" dirty="0" smtClean="0"/>
                    </a:p>
                    <a:p>
                      <a:endParaRPr lang="en-GB" sz="1800" dirty="0" smtClean="0"/>
                    </a:p>
                    <a:p>
                      <a:endParaRPr lang="en-GB" sz="1800" dirty="0" smtClean="0"/>
                    </a:p>
                    <a:p>
                      <a:endParaRPr lang="en-US" sz="1800" dirty="0"/>
                    </a:p>
                  </a:txBody>
                  <a:tcPr marL="91439" marR="91439" marT="45707" marB="45707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2875" y="4549775"/>
          <a:ext cx="5286375" cy="21658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/>
                <a:gridCol w="3000375"/>
              </a:tblGrid>
              <a:tr h="428502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Name of Language</a:t>
                      </a:r>
                      <a:endParaRPr lang="en-US" sz="1800" dirty="0"/>
                    </a:p>
                  </a:txBody>
                  <a:tcPr marL="91439" marR="91439" marT="45707" marB="45707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9" marR="91439" marT="45707" marB="45707"/>
                </a:tc>
              </a:tr>
              <a:tr h="1736848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I use this language….</a:t>
                      </a:r>
                      <a:endParaRPr lang="en-US" sz="1800" dirty="0"/>
                    </a:p>
                  </a:txBody>
                  <a:tcPr marL="91439" marR="91439" marT="45707" marB="45707"/>
                </a:tc>
                <a:tc>
                  <a:txBody>
                    <a:bodyPr/>
                    <a:lstStyle/>
                    <a:p>
                      <a:endParaRPr lang="en-GB" sz="1800" dirty="0" smtClean="0"/>
                    </a:p>
                    <a:p>
                      <a:endParaRPr lang="en-GB" sz="1800" dirty="0" smtClean="0"/>
                    </a:p>
                    <a:p>
                      <a:endParaRPr lang="en-GB" sz="1800" dirty="0" smtClean="0"/>
                    </a:p>
                    <a:p>
                      <a:endParaRPr lang="en-GB" sz="1800" dirty="0" smtClean="0"/>
                    </a:p>
                    <a:p>
                      <a:endParaRPr lang="en-GB" sz="1800" dirty="0" smtClean="0"/>
                    </a:p>
                    <a:p>
                      <a:endParaRPr lang="en-US" sz="1800" dirty="0"/>
                    </a:p>
                  </a:txBody>
                  <a:tcPr marL="91439" marR="91439" marT="45707" marB="45707"/>
                </a:tc>
              </a:tr>
            </a:tbl>
          </a:graphicData>
        </a:graphic>
      </p:graphicFrame>
      <p:sp>
        <p:nvSpPr>
          <p:cNvPr id="20514" name="TextBox 4"/>
          <p:cNvSpPr txBox="1">
            <a:spLocks noChangeArrowheads="1"/>
          </p:cNvSpPr>
          <p:nvPr/>
        </p:nvSpPr>
        <p:spPr bwMode="auto">
          <a:xfrm rot="-462361">
            <a:off x="5089525" y="2122488"/>
            <a:ext cx="2928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400" b="1">
                <a:latin typeface="EraserDust"/>
              </a:rPr>
              <a:t>With my friends</a:t>
            </a:r>
            <a:endParaRPr lang="en-US" sz="2400" b="1">
              <a:latin typeface="EraserDust"/>
            </a:endParaRPr>
          </a:p>
        </p:txBody>
      </p:sp>
      <p:sp>
        <p:nvSpPr>
          <p:cNvPr id="20515" name="TextBox 5"/>
          <p:cNvSpPr txBox="1">
            <a:spLocks noChangeArrowheads="1"/>
          </p:cNvSpPr>
          <p:nvPr/>
        </p:nvSpPr>
        <p:spPr bwMode="auto">
          <a:xfrm rot="-354408">
            <a:off x="5016500" y="77788"/>
            <a:ext cx="2928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400" b="1">
                <a:latin typeface="EraserDust"/>
              </a:rPr>
              <a:t>With my mum</a:t>
            </a:r>
            <a:endParaRPr lang="en-US" sz="2400" b="1">
              <a:latin typeface="EraserDust"/>
            </a:endParaRPr>
          </a:p>
        </p:txBody>
      </p:sp>
      <p:sp>
        <p:nvSpPr>
          <p:cNvPr id="20516" name="TextBox 6"/>
          <p:cNvSpPr txBox="1">
            <a:spLocks noChangeArrowheads="1"/>
          </p:cNvSpPr>
          <p:nvPr/>
        </p:nvSpPr>
        <p:spPr bwMode="auto">
          <a:xfrm rot="572949">
            <a:off x="6518275" y="525463"/>
            <a:ext cx="2928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400" b="1">
                <a:latin typeface="EraserDust"/>
              </a:rPr>
              <a:t>With my dad</a:t>
            </a:r>
            <a:endParaRPr lang="en-US" sz="2400" b="1">
              <a:latin typeface="EraserDust"/>
            </a:endParaRPr>
          </a:p>
        </p:txBody>
      </p:sp>
      <p:sp>
        <p:nvSpPr>
          <p:cNvPr id="20517" name="TextBox 7"/>
          <p:cNvSpPr txBox="1">
            <a:spLocks noChangeArrowheads="1"/>
          </p:cNvSpPr>
          <p:nvPr/>
        </p:nvSpPr>
        <p:spPr bwMode="auto">
          <a:xfrm rot="-354408">
            <a:off x="5035550" y="720725"/>
            <a:ext cx="29289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400" b="1">
                <a:latin typeface="EraserDust"/>
              </a:rPr>
              <a:t>With my brother/sister</a:t>
            </a:r>
            <a:endParaRPr lang="en-US" sz="2400" b="1">
              <a:latin typeface="EraserDust"/>
            </a:endParaRPr>
          </a:p>
        </p:txBody>
      </p:sp>
      <p:sp>
        <p:nvSpPr>
          <p:cNvPr id="20518" name="TextBox 8"/>
          <p:cNvSpPr txBox="1">
            <a:spLocks noChangeArrowheads="1"/>
          </p:cNvSpPr>
          <p:nvPr/>
        </p:nvSpPr>
        <p:spPr bwMode="auto">
          <a:xfrm rot="-354408">
            <a:off x="5373688" y="2863850"/>
            <a:ext cx="2928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400" b="1">
                <a:latin typeface="EraserDust"/>
              </a:rPr>
              <a:t>in school</a:t>
            </a:r>
            <a:endParaRPr lang="en-US" sz="2400" b="1">
              <a:latin typeface="EraserDust"/>
            </a:endParaRPr>
          </a:p>
        </p:txBody>
      </p:sp>
      <p:sp>
        <p:nvSpPr>
          <p:cNvPr id="20519" name="TextBox 9"/>
          <p:cNvSpPr txBox="1">
            <a:spLocks noChangeArrowheads="1"/>
          </p:cNvSpPr>
          <p:nvPr/>
        </p:nvSpPr>
        <p:spPr bwMode="auto">
          <a:xfrm rot="768483">
            <a:off x="6200775" y="2605088"/>
            <a:ext cx="2928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400" b="1">
                <a:latin typeface="EraserDust"/>
              </a:rPr>
              <a:t>at home</a:t>
            </a:r>
            <a:endParaRPr lang="en-US" sz="2400" b="1">
              <a:latin typeface="EraserDust"/>
            </a:endParaRPr>
          </a:p>
        </p:txBody>
      </p:sp>
      <p:sp>
        <p:nvSpPr>
          <p:cNvPr id="20520" name="TextBox 10"/>
          <p:cNvSpPr txBox="1">
            <a:spLocks noChangeArrowheads="1"/>
          </p:cNvSpPr>
          <p:nvPr/>
        </p:nvSpPr>
        <p:spPr bwMode="auto">
          <a:xfrm rot="466722">
            <a:off x="6615113" y="1398588"/>
            <a:ext cx="29289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400" b="1">
                <a:latin typeface="EraserDust"/>
              </a:rPr>
              <a:t>with my grandparents</a:t>
            </a:r>
            <a:endParaRPr lang="en-US" sz="2400" b="1">
              <a:latin typeface="EraserDust"/>
            </a:endParaRPr>
          </a:p>
        </p:txBody>
      </p:sp>
      <p:sp>
        <p:nvSpPr>
          <p:cNvPr id="20521" name="TextBox 11"/>
          <p:cNvSpPr txBox="1">
            <a:spLocks noChangeArrowheads="1"/>
          </p:cNvSpPr>
          <p:nvPr/>
        </p:nvSpPr>
        <p:spPr bwMode="auto">
          <a:xfrm>
            <a:off x="4799013" y="3457575"/>
            <a:ext cx="2928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400" b="1">
                <a:latin typeface="EraserDust"/>
              </a:rPr>
              <a:t>to read</a:t>
            </a:r>
            <a:endParaRPr lang="en-US" sz="2400" b="1">
              <a:latin typeface="EraserDust"/>
            </a:endParaRPr>
          </a:p>
        </p:txBody>
      </p:sp>
      <p:sp>
        <p:nvSpPr>
          <p:cNvPr id="20522" name="TextBox 12"/>
          <p:cNvSpPr txBox="1">
            <a:spLocks noChangeArrowheads="1"/>
          </p:cNvSpPr>
          <p:nvPr/>
        </p:nvSpPr>
        <p:spPr bwMode="auto">
          <a:xfrm rot="237184">
            <a:off x="6584950" y="3529013"/>
            <a:ext cx="2928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400" b="1">
                <a:latin typeface="EraserDust"/>
              </a:rPr>
              <a:t>to talk</a:t>
            </a:r>
            <a:endParaRPr lang="en-US" sz="2400" b="1">
              <a:latin typeface="EraserDust"/>
            </a:endParaRPr>
          </a:p>
        </p:txBody>
      </p:sp>
      <p:sp>
        <p:nvSpPr>
          <p:cNvPr id="20523" name="TextBox 13"/>
          <p:cNvSpPr txBox="1">
            <a:spLocks noChangeArrowheads="1"/>
          </p:cNvSpPr>
          <p:nvPr/>
        </p:nvSpPr>
        <p:spPr bwMode="auto">
          <a:xfrm>
            <a:off x="5357813" y="4000500"/>
            <a:ext cx="2928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400" b="1">
                <a:latin typeface="EraserDust"/>
              </a:rPr>
              <a:t>to sing</a:t>
            </a:r>
            <a:endParaRPr lang="en-US" sz="2400" b="1">
              <a:latin typeface="EraserDust"/>
            </a:endParaRPr>
          </a:p>
        </p:txBody>
      </p:sp>
      <p:sp>
        <p:nvSpPr>
          <p:cNvPr id="20524" name="TextBox 14"/>
          <p:cNvSpPr txBox="1">
            <a:spLocks noChangeArrowheads="1"/>
          </p:cNvSpPr>
          <p:nvPr/>
        </p:nvSpPr>
        <p:spPr bwMode="auto">
          <a:xfrm rot="655370">
            <a:off x="6446838" y="4559300"/>
            <a:ext cx="2928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400" b="1">
                <a:latin typeface="EraserDust"/>
              </a:rPr>
              <a:t>to pray</a:t>
            </a:r>
            <a:endParaRPr lang="en-US" sz="2400" b="1">
              <a:latin typeface="EraserDust"/>
            </a:endParaRPr>
          </a:p>
        </p:txBody>
      </p:sp>
      <p:sp>
        <p:nvSpPr>
          <p:cNvPr id="20525" name="TextBox 15"/>
          <p:cNvSpPr txBox="1">
            <a:spLocks noChangeArrowheads="1"/>
          </p:cNvSpPr>
          <p:nvPr/>
        </p:nvSpPr>
        <p:spPr bwMode="auto">
          <a:xfrm rot="-438864">
            <a:off x="4946650" y="4613275"/>
            <a:ext cx="2928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400" b="1">
                <a:latin typeface="EraserDust"/>
              </a:rPr>
              <a:t>to write</a:t>
            </a:r>
            <a:endParaRPr lang="en-US" sz="2400" b="1">
              <a:latin typeface="EraserDust"/>
            </a:endParaRPr>
          </a:p>
        </p:txBody>
      </p:sp>
      <p:sp>
        <p:nvSpPr>
          <p:cNvPr id="20526" name="TextBox 16"/>
          <p:cNvSpPr txBox="1">
            <a:spLocks noChangeArrowheads="1"/>
          </p:cNvSpPr>
          <p:nvPr/>
        </p:nvSpPr>
        <p:spPr bwMode="auto">
          <a:xfrm rot="237184">
            <a:off x="6202363" y="5172075"/>
            <a:ext cx="2928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400" b="1">
                <a:latin typeface="EraserDust"/>
              </a:rPr>
              <a:t>to play</a:t>
            </a:r>
            <a:endParaRPr lang="en-US" sz="2400" b="1">
              <a:latin typeface="EraserDust"/>
            </a:endParaRPr>
          </a:p>
        </p:txBody>
      </p:sp>
      <p:sp>
        <p:nvSpPr>
          <p:cNvPr id="20527" name="TextBox 17"/>
          <p:cNvSpPr txBox="1">
            <a:spLocks noChangeArrowheads="1"/>
          </p:cNvSpPr>
          <p:nvPr/>
        </p:nvSpPr>
        <p:spPr bwMode="auto">
          <a:xfrm rot="237184">
            <a:off x="5156200" y="5457825"/>
            <a:ext cx="2928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400" b="1">
                <a:latin typeface="EraserDust"/>
              </a:rPr>
              <a:t>to listen</a:t>
            </a:r>
            <a:endParaRPr lang="en-US" sz="2400" b="1">
              <a:latin typeface="EraserDust"/>
            </a:endParaRPr>
          </a:p>
        </p:txBody>
      </p:sp>
      <p:sp>
        <p:nvSpPr>
          <p:cNvPr id="20528" name="TextBox 18"/>
          <p:cNvSpPr txBox="1">
            <a:spLocks noChangeArrowheads="1"/>
          </p:cNvSpPr>
          <p:nvPr/>
        </p:nvSpPr>
        <p:spPr bwMode="auto">
          <a:xfrm rot="-546396">
            <a:off x="5513388" y="6100763"/>
            <a:ext cx="29289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400" b="1">
                <a:latin typeface="EraserDust"/>
              </a:rPr>
              <a:t>to hear stories</a:t>
            </a:r>
            <a:endParaRPr lang="en-US" sz="2400" b="1">
              <a:latin typeface="EraserDust"/>
            </a:endParaRPr>
          </a:p>
        </p:txBody>
      </p:sp>
      <p:sp>
        <p:nvSpPr>
          <p:cNvPr id="20529" name="TextBox 19"/>
          <p:cNvSpPr txBox="1">
            <a:spLocks noChangeArrowheads="1"/>
          </p:cNvSpPr>
          <p:nvPr/>
        </p:nvSpPr>
        <p:spPr bwMode="auto">
          <a:xfrm rot="237184">
            <a:off x="6656388" y="5672138"/>
            <a:ext cx="29289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400" b="1">
                <a:latin typeface="EraserDust"/>
              </a:rPr>
              <a:t>to read</a:t>
            </a:r>
            <a:endParaRPr lang="en-US" sz="2400" b="1">
              <a:latin typeface="EraserDust"/>
            </a:endParaRPr>
          </a:p>
        </p:txBody>
      </p:sp>
      <p:sp>
        <p:nvSpPr>
          <p:cNvPr id="20530" name="TextBox 32"/>
          <p:cNvSpPr txBox="1">
            <a:spLocks noChangeArrowheads="1"/>
          </p:cNvSpPr>
          <p:nvPr/>
        </p:nvSpPr>
        <p:spPr bwMode="auto">
          <a:xfrm>
            <a:off x="6572250" y="6500813"/>
            <a:ext cx="21431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400">
                <a:latin typeface="Futura Md"/>
              </a:rPr>
              <a:t>Rachel Hawkes</a:t>
            </a:r>
            <a:endParaRPr lang="en-US" sz="1400">
              <a:latin typeface="Futura Md"/>
            </a:endParaRPr>
          </a:p>
        </p:txBody>
      </p:sp>
      <p:pic>
        <p:nvPicPr>
          <p:cNvPr id="20531" name="Picture 6" descr="Joined Up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74100" y="6438900"/>
            <a:ext cx="4699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2720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" y="78458"/>
            <a:ext cx="8001000" cy="8302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b="1" dirty="0"/>
              <a:t>Some Dos</a:t>
            </a:r>
            <a:endParaRPr lang="en-US" sz="4800" b="1" dirty="0"/>
          </a:p>
        </p:txBody>
      </p:sp>
      <p:sp>
        <p:nvSpPr>
          <p:cNvPr id="22531" name="TextBox 32"/>
          <p:cNvSpPr txBox="1">
            <a:spLocks noChangeArrowheads="1"/>
          </p:cNvSpPr>
          <p:nvPr/>
        </p:nvSpPr>
        <p:spPr bwMode="auto">
          <a:xfrm>
            <a:off x="6572250" y="6500813"/>
            <a:ext cx="2143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GB" sz="1400">
                <a:latin typeface="Futura Md" pitchFamily="34" charset="0"/>
              </a:rPr>
              <a:t>Rachel Hawkes</a:t>
            </a:r>
            <a:endParaRPr lang="en-US" sz="1400">
              <a:latin typeface="Futura Md" pitchFamily="34" charset="0"/>
            </a:endParaRPr>
          </a:p>
        </p:txBody>
      </p:sp>
      <p:pic>
        <p:nvPicPr>
          <p:cNvPr id="22532" name="Picture 6" descr="Joined Up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4100" y="6438900"/>
            <a:ext cx="4699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142875" y="965497"/>
            <a:ext cx="8786813" cy="5559847"/>
          </a:xfrm>
          <a:prstGeom prst="round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Char char="§"/>
              <a:defRPr/>
            </a:pPr>
            <a:r>
              <a:rPr lang="en-GB" sz="2500" dirty="0"/>
              <a:t>  </a:t>
            </a:r>
            <a:r>
              <a:rPr lang="en-GB" sz="2400" dirty="0"/>
              <a:t>Keep the quantity of new language to a minimum (</a:t>
            </a:r>
            <a:r>
              <a:rPr lang="en-GB" sz="2400" dirty="0" smtClean="0"/>
              <a:t>7-9 </a:t>
            </a:r>
            <a:r>
              <a:rPr lang="en-GB" sz="2400" dirty="0"/>
              <a:t>new </a:t>
            </a:r>
            <a:r>
              <a:rPr lang="en-GB" sz="2400" dirty="0" smtClean="0"/>
              <a:t>words max) </a:t>
            </a:r>
            <a:r>
              <a:rPr lang="en-GB" sz="2400" dirty="0"/>
              <a:t>for each lesson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GB" sz="2400" dirty="0"/>
              <a:t>  Allow lots of opportunities to hear the new words (your voice, song, video etc.)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GB" sz="2400" dirty="0"/>
              <a:t>  Make questioning gradually progressive (physical response, repetition, choosing alternatives, independent production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GB" sz="2400" dirty="0"/>
              <a:t>  Include multiple and overlapping learning approaches (physical, visual, auditory) to fix language in memory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GB" sz="2400" dirty="0"/>
              <a:t>  Include a variety of activities – challenging but fun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GB" sz="2400" dirty="0"/>
              <a:t>  Encourage reflection, link-making and pattern-finding (just as you would in science)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GB" sz="2400" dirty="0"/>
              <a:t>  Use as much TL as you feel comfortable with (but plan your English and TL and avoid waffling</a:t>
            </a:r>
            <a:r>
              <a:rPr lang="en-GB" sz="2400" dirty="0" smtClean="0"/>
              <a:t>) – modelling better than talking!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8061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" y="214313"/>
            <a:ext cx="8001000" cy="8302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b="1" dirty="0"/>
              <a:t>Progression – a Y3 sequence</a:t>
            </a:r>
            <a:endParaRPr lang="en-US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14313" y="1285875"/>
            <a:ext cx="8643937" cy="53546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b="1" dirty="0">
                <a:latin typeface="+mn-lt"/>
                <a:cs typeface="+mn-cs"/>
              </a:rPr>
              <a:t>Year 3 Term 1</a:t>
            </a:r>
            <a:r>
              <a:rPr lang="en-GB" sz="2400" dirty="0">
                <a:latin typeface="+mn-lt"/>
                <a:cs typeface="+mn-cs"/>
              </a:rPr>
              <a:t/>
            </a:r>
            <a:br>
              <a:rPr lang="en-GB" sz="2400" dirty="0">
                <a:latin typeface="+mn-lt"/>
                <a:cs typeface="+mn-cs"/>
              </a:rPr>
            </a:br>
            <a:r>
              <a:rPr lang="en-GB" sz="2400" dirty="0">
                <a:latin typeface="+mn-lt"/>
                <a:cs typeface="+mn-cs"/>
              </a:rPr>
              <a:t>Year 3 pupils started with the phonics, learning the vowels first and then other key sounds.  They practised these using a variety of activities.  They read rhyming stories, sang songs, practised tongue twisters and had further opportunities to make the sound-written link by listening to words and anticipating their spelling.</a:t>
            </a:r>
            <a:br>
              <a:rPr lang="en-GB" sz="2400" dirty="0">
                <a:latin typeface="+mn-lt"/>
                <a:cs typeface="+mn-cs"/>
              </a:rPr>
            </a:br>
            <a:r>
              <a:rPr lang="en-GB" sz="2400" dirty="0">
                <a:latin typeface="+mn-lt"/>
                <a:cs typeface="+mn-cs"/>
              </a:rPr>
              <a:t/>
            </a:r>
            <a:br>
              <a:rPr lang="en-GB" sz="2400" dirty="0">
                <a:latin typeface="+mn-lt"/>
                <a:cs typeface="+mn-cs"/>
              </a:rPr>
            </a:br>
            <a:r>
              <a:rPr lang="en-GB" sz="2400" b="1" dirty="0">
                <a:latin typeface="+mn-lt"/>
                <a:cs typeface="+mn-cs"/>
              </a:rPr>
              <a:t>Year 3 Term 2</a:t>
            </a:r>
            <a:r>
              <a:rPr lang="en-GB" sz="2400" dirty="0">
                <a:latin typeface="+mn-lt"/>
                <a:cs typeface="+mn-cs"/>
              </a:rPr>
              <a:t/>
            </a:r>
            <a:br>
              <a:rPr lang="en-GB" sz="2400" dirty="0">
                <a:latin typeface="+mn-lt"/>
                <a:cs typeface="+mn-cs"/>
              </a:rPr>
            </a:br>
            <a:r>
              <a:rPr lang="en-GB" sz="2400" dirty="0">
                <a:latin typeface="+mn-lt"/>
                <a:cs typeface="+mn-cs"/>
              </a:rPr>
              <a:t>In this term pupils learnt some nouns (pencil case and classroom items).  They were made aware of gender through colour coding.  They used the verb forms ‘</a:t>
            </a:r>
            <a:r>
              <a:rPr lang="en-GB" sz="2400" dirty="0" err="1">
                <a:latin typeface="+mn-lt"/>
                <a:cs typeface="+mn-cs"/>
              </a:rPr>
              <a:t>tengo</a:t>
            </a:r>
            <a:r>
              <a:rPr lang="en-GB" sz="2400" dirty="0">
                <a:latin typeface="+mn-lt"/>
                <a:cs typeface="+mn-cs"/>
              </a:rPr>
              <a:t> – I have’, ‘</a:t>
            </a:r>
            <a:r>
              <a:rPr lang="en-GB" sz="2400" dirty="0" err="1">
                <a:latin typeface="+mn-lt"/>
                <a:cs typeface="+mn-cs"/>
              </a:rPr>
              <a:t>es</a:t>
            </a:r>
            <a:r>
              <a:rPr lang="en-GB" sz="2400" dirty="0">
                <a:latin typeface="+mn-lt"/>
                <a:cs typeface="+mn-cs"/>
              </a:rPr>
              <a:t> – it is’ and implicitly encountered the negative forms of these.</a:t>
            </a:r>
            <a:r>
              <a:rPr lang="en-GB" dirty="0">
                <a:latin typeface="+mn-lt"/>
                <a:cs typeface="+mn-cs"/>
              </a:rPr>
              <a:t/>
            </a:r>
            <a:br>
              <a:rPr lang="en-GB" dirty="0">
                <a:latin typeface="+mn-lt"/>
                <a:cs typeface="+mn-cs"/>
              </a:rPr>
            </a:br>
            <a:r>
              <a:rPr lang="en-GB" dirty="0">
                <a:latin typeface="+mn-lt"/>
                <a:cs typeface="+mn-cs"/>
              </a:rPr>
              <a:t/>
            </a:r>
            <a:br>
              <a:rPr lang="en-GB" dirty="0">
                <a:latin typeface="+mn-lt"/>
                <a:cs typeface="+mn-cs"/>
              </a:rPr>
            </a:br>
            <a:endParaRPr lang="en-GB" dirty="0">
              <a:latin typeface="+mn-lt"/>
              <a:cs typeface="+mn-cs"/>
            </a:endParaRPr>
          </a:p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6627" name="TextBox 32"/>
          <p:cNvSpPr txBox="1">
            <a:spLocks noChangeArrowheads="1"/>
          </p:cNvSpPr>
          <p:nvPr/>
        </p:nvSpPr>
        <p:spPr bwMode="auto">
          <a:xfrm>
            <a:off x="6572250" y="6500813"/>
            <a:ext cx="21431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400">
                <a:latin typeface="Futura Md"/>
              </a:rPr>
              <a:t>Rachel Hawkes</a:t>
            </a:r>
            <a:endParaRPr lang="en-US" sz="1400">
              <a:latin typeface="Futura Md"/>
            </a:endParaRPr>
          </a:p>
        </p:txBody>
      </p:sp>
      <p:pic>
        <p:nvPicPr>
          <p:cNvPr id="26628" name="Picture 6" descr="Joined Up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74100" y="6438900"/>
            <a:ext cx="4699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7610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88" y="285750"/>
            <a:ext cx="8358187" cy="63706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b="1" dirty="0">
                <a:cs typeface="+mn-cs"/>
              </a:rPr>
              <a:t>Year 3 Term 3</a:t>
            </a:r>
            <a:r>
              <a:rPr lang="en-GB" sz="2400" dirty="0">
                <a:cs typeface="+mn-cs"/>
              </a:rPr>
              <a:t/>
            </a:r>
            <a:br>
              <a:rPr lang="en-GB" sz="2400" dirty="0">
                <a:cs typeface="+mn-cs"/>
              </a:rPr>
            </a:br>
            <a:r>
              <a:rPr lang="en-GB" sz="2400" dirty="0">
                <a:latin typeface="+mn-lt"/>
                <a:cs typeface="+mn-cs"/>
              </a:rPr>
              <a:t>The theme is </a:t>
            </a:r>
            <a:r>
              <a:rPr lang="en-GB" sz="2400" b="1" dirty="0">
                <a:latin typeface="+mn-lt"/>
                <a:cs typeface="+mn-cs"/>
              </a:rPr>
              <a:t>animals</a:t>
            </a:r>
            <a:r>
              <a:rPr lang="en-GB" sz="2400" dirty="0">
                <a:latin typeface="+mn-lt"/>
                <a:cs typeface="+mn-cs"/>
              </a:rPr>
              <a:t> and </a:t>
            </a:r>
            <a:r>
              <a:rPr lang="en-GB" sz="2400" b="1" dirty="0">
                <a:latin typeface="+mn-lt"/>
                <a:cs typeface="+mn-cs"/>
              </a:rPr>
              <a:t>colours</a:t>
            </a:r>
            <a:r>
              <a:rPr lang="en-GB" sz="2400" dirty="0">
                <a:latin typeface="+mn-lt"/>
                <a:cs typeface="+mn-cs"/>
              </a:rPr>
              <a:t>.  The linguistic focus is gender, articles (definite &amp; indefinite), plurals and adjectives (position &amp; basic agreement). The grammatical concepts are all based around a core vocabulary of </a:t>
            </a:r>
            <a:r>
              <a:rPr lang="en-GB" sz="2400" b="1" dirty="0">
                <a:latin typeface="+mn-lt"/>
                <a:cs typeface="+mn-cs"/>
              </a:rPr>
              <a:t>9 animal nouns </a:t>
            </a:r>
            <a:r>
              <a:rPr lang="en-GB" sz="2400" dirty="0">
                <a:latin typeface="+mn-lt"/>
                <a:cs typeface="+mn-cs"/>
              </a:rPr>
              <a:t>and </a:t>
            </a:r>
            <a:r>
              <a:rPr lang="en-GB" sz="2400" b="1" dirty="0">
                <a:latin typeface="+mn-lt"/>
                <a:cs typeface="+mn-cs"/>
              </a:rPr>
              <a:t>6 colours </a:t>
            </a:r>
            <a:r>
              <a:rPr lang="en-GB" sz="2400" dirty="0">
                <a:latin typeface="+mn-lt"/>
                <a:cs typeface="+mn-cs"/>
              </a:rPr>
              <a:t>so nothing so becomes too difficult. </a:t>
            </a:r>
            <a:br>
              <a:rPr lang="en-GB" sz="2400" dirty="0">
                <a:latin typeface="+mn-lt"/>
                <a:cs typeface="+mn-cs"/>
              </a:rPr>
            </a:br>
            <a:r>
              <a:rPr lang="en-GB" sz="2400" dirty="0">
                <a:latin typeface="+mn-lt"/>
                <a:cs typeface="+mn-cs"/>
              </a:rPr>
              <a:t/>
            </a:r>
            <a:br>
              <a:rPr lang="en-GB" sz="2400" dirty="0">
                <a:latin typeface="+mn-lt"/>
                <a:cs typeface="+mn-cs"/>
              </a:rPr>
            </a:br>
            <a:r>
              <a:rPr lang="en-GB" sz="2400" dirty="0">
                <a:latin typeface="+mn-lt"/>
                <a:cs typeface="+mn-cs"/>
              </a:rPr>
              <a:t>The key verbs are ‘</a:t>
            </a:r>
            <a:r>
              <a:rPr lang="en-GB" sz="2400" dirty="0" err="1">
                <a:latin typeface="+mn-lt"/>
                <a:cs typeface="+mn-cs"/>
              </a:rPr>
              <a:t>es’</a:t>
            </a:r>
            <a:r>
              <a:rPr lang="en-GB" sz="2400" dirty="0">
                <a:latin typeface="+mn-lt"/>
                <a:cs typeface="+mn-cs"/>
              </a:rPr>
              <a:t> (he/she/it is), ‘son’ (they are), hay (there is/are). The negative is revisited  and there is also a subtle introduction to ‘</a:t>
            </a:r>
            <a:r>
              <a:rPr lang="en-GB" sz="2400" dirty="0" err="1">
                <a:latin typeface="+mn-lt"/>
                <a:cs typeface="+mn-cs"/>
              </a:rPr>
              <a:t>también</a:t>
            </a:r>
            <a:r>
              <a:rPr lang="en-GB" sz="2400" dirty="0">
                <a:latin typeface="+mn-lt"/>
                <a:cs typeface="+mn-cs"/>
              </a:rPr>
              <a:t>’ (also/too/as well), ‘</a:t>
            </a:r>
            <a:r>
              <a:rPr lang="en-GB" sz="2400" dirty="0" err="1">
                <a:latin typeface="+mn-lt"/>
                <a:cs typeface="+mn-cs"/>
              </a:rPr>
              <a:t>pero</a:t>
            </a:r>
            <a:r>
              <a:rPr lang="en-GB" sz="2400" dirty="0">
                <a:latin typeface="+mn-lt"/>
                <a:cs typeface="+mn-cs"/>
              </a:rPr>
              <a:t>’ (but).</a:t>
            </a:r>
            <a:br>
              <a:rPr lang="en-GB" sz="2400" dirty="0">
                <a:latin typeface="+mn-lt"/>
                <a:cs typeface="+mn-cs"/>
              </a:rPr>
            </a:br>
            <a:r>
              <a:rPr lang="en-GB" sz="2400" dirty="0">
                <a:latin typeface="+mn-lt"/>
                <a:cs typeface="+mn-cs"/>
              </a:rPr>
              <a:t/>
            </a:r>
            <a:br>
              <a:rPr lang="en-GB" sz="2400" dirty="0">
                <a:latin typeface="+mn-lt"/>
                <a:cs typeface="+mn-cs"/>
              </a:rPr>
            </a:br>
            <a:r>
              <a:rPr lang="en-GB" sz="2400" dirty="0">
                <a:latin typeface="+mn-lt"/>
                <a:cs typeface="+mn-cs"/>
              </a:rPr>
              <a:t>Pupils are encouraged at all times to strive to work things out for themselves, work in pairs and small groups sharing knowledge, and to speak aloud when possible – thereby building confidence. </a:t>
            </a:r>
            <a:br>
              <a:rPr lang="en-GB" sz="2400" dirty="0">
                <a:latin typeface="+mn-lt"/>
                <a:cs typeface="+mn-cs"/>
              </a:rPr>
            </a:br>
            <a:r>
              <a:rPr lang="en-GB" sz="2400" dirty="0">
                <a:latin typeface="+mn-lt"/>
                <a:cs typeface="+mn-cs"/>
              </a:rPr>
              <a:t>Pronunciation, memory, pattern finding, sentence building, autonomy, performance and creativity are the concepts at the heart of these resources.</a:t>
            </a:r>
            <a:endParaRPr lang="en-US" sz="2400" dirty="0">
              <a:latin typeface="+mn-lt"/>
              <a:cs typeface="+mn-cs"/>
            </a:endParaRPr>
          </a:p>
        </p:txBody>
      </p:sp>
      <p:sp>
        <p:nvSpPr>
          <p:cNvPr id="3" name="Action Button: Document 2">
            <a:hlinkClick r:id="rId2" action="ppaction://hlinkpres?slideindex=1&amp;slidetitle=Slide 1" highlightClick="1"/>
          </p:cNvPr>
          <p:cNvSpPr/>
          <p:nvPr/>
        </p:nvSpPr>
        <p:spPr>
          <a:xfrm>
            <a:off x="8429625" y="5429250"/>
            <a:ext cx="500063" cy="571500"/>
          </a:xfrm>
          <a:prstGeom prst="actionButtonDocumen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651" name="TextBox 32"/>
          <p:cNvSpPr txBox="1">
            <a:spLocks noChangeArrowheads="1"/>
          </p:cNvSpPr>
          <p:nvPr/>
        </p:nvSpPr>
        <p:spPr bwMode="auto">
          <a:xfrm>
            <a:off x="6572250" y="6500813"/>
            <a:ext cx="21431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400">
                <a:latin typeface="Futura Md"/>
              </a:rPr>
              <a:t>Rachel Hawkes</a:t>
            </a:r>
            <a:endParaRPr lang="en-US" sz="1400">
              <a:latin typeface="Futura Md"/>
            </a:endParaRPr>
          </a:p>
        </p:txBody>
      </p:sp>
      <p:pic>
        <p:nvPicPr>
          <p:cNvPr id="27652" name="Picture 6" descr="Joined Up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74100" y="6438900"/>
            <a:ext cx="4699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450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88" y="285750"/>
            <a:ext cx="8358187" cy="63706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b="1" dirty="0">
                <a:cs typeface="+mn-cs"/>
              </a:rPr>
              <a:t>Year 3 Term 3</a:t>
            </a:r>
            <a:r>
              <a:rPr lang="en-GB" sz="2400" dirty="0">
                <a:cs typeface="+mn-cs"/>
              </a:rPr>
              <a:t/>
            </a:r>
            <a:br>
              <a:rPr lang="en-GB" sz="2400" dirty="0">
                <a:cs typeface="+mn-cs"/>
              </a:rPr>
            </a:br>
            <a:r>
              <a:rPr lang="en-GB" sz="2400" dirty="0">
                <a:latin typeface="+mn-lt"/>
                <a:cs typeface="+mn-cs"/>
              </a:rPr>
              <a:t>The theme is </a:t>
            </a:r>
            <a:r>
              <a:rPr lang="en-GB" sz="2400" b="1" dirty="0">
                <a:latin typeface="+mn-lt"/>
                <a:cs typeface="+mn-cs"/>
              </a:rPr>
              <a:t>animals</a:t>
            </a:r>
            <a:r>
              <a:rPr lang="en-GB" sz="2400" dirty="0">
                <a:latin typeface="+mn-lt"/>
                <a:cs typeface="+mn-cs"/>
              </a:rPr>
              <a:t> and </a:t>
            </a:r>
            <a:r>
              <a:rPr lang="en-GB" sz="2400" b="1" dirty="0">
                <a:latin typeface="+mn-lt"/>
                <a:cs typeface="+mn-cs"/>
              </a:rPr>
              <a:t>colours</a:t>
            </a:r>
            <a:r>
              <a:rPr lang="en-GB" sz="2400" dirty="0">
                <a:latin typeface="+mn-lt"/>
                <a:cs typeface="+mn-cs"/>
              </a:rPr>
              <a:t>.  The linguistic focus is gender, articles (definite &amp; indefinite), plurals and adjectives (position &amp; basic agreement). The grammatical concepts are all based around a core vocabulary of </a:t>
            </a:r>
            <a:r>
              <a:rPr lang="en-GB" sz="2400" b="1" dirty="0">
                <a:latin typeface="+mn-lt"/>
                <a:cs typeface="+mn-cs"/>
              </a:rPr>
              <a:t>9 animal nouns </a:t>
            </a:r>
            <a:r>
              <a:rPr lang="en-GB" sz="2400" dirty="0">
                <a:latin typeface="+mn-lt"/>
                <a:cs typeface="+mn-cs"/>
              </a:rPr>
              <a:t>and </a:t>
            </a:r>
            <a:r>
              <a:rPr lang="en-GB" sz="2400" b="1" dirty="0">
                <a:latin typeface="+mn-lt"/>
                <a:cs typeface="+mn-cs"/>
              </a:rPr>
              <a:t>6 colours </a:t>
            </a:r>
            <a:r>
              <a:rPr lang="en-GB" sz="2400" dirty="0">
                <a:latin typeface="+mn-lt"/>
                <a:cs typeface="+mn-cs"/>
              </a:rPr>
              <a:t>so nothing so becomes too difficult. </a:t>
            </a:r>
            <a:br>
              <a:rPr lang="en-GB" sz="2400" dirty="0">
                <a:latin typeface="+mn-lt"/>
                <a:cs typeface="+mn-cs"/>
              </a:rPr>
            </a:br>
            <a:r>
              <a:rPr lang="en-GB" sz="2400" dirty="0">
                <a:latin typeface="+mn-lt"/>
                <a:cs typeface="+mn-cs"/>
              </a:rPr>
              <a:t/>
            </a:r>
            <a:br>
              <a:rPr lang="en-GB" sz="2400" dirty="0">
                <a:latin typeface="+mn-lt"/>
                <a:cs typeface="+mn-cs"/>
              </a:rPr>
            </a:br>
            <a:r>
              <a:rPr lang="en-GB" sz="2400" dirty="0">
                <a:latin typeface="+mn-lt"/>
                <a:cs typeface="+mn-cs"/>
              </a:rPr>
              <a:t>The key verbs are ‘</a:t>
            </a:r>
            <a:r>
              <a:rPr lang="en-GB" sz="2400" dirty="0" err="1">
                <a:latin typeface="+mn-lt"/>
                <a:cs typeface="+mn-cs"/>
              </a:rPr>
              <a:t>es’</a:t>
            </a:r>
            <a:r>
              <a:rPr lang="en-GB" sz="2400" dirty="0">
                <a:latin typeface="+mn-lt"/>
                <a:cs typeface="+mn-cs"/>
              </a:rPr>
              <a:t> (he/she/it is), ‘son’ (they are), hay (there is/are). The negative is revisited  and there is also a subtle introduction to ‘</a:t>
            </a:r>
            <a:r>
              <a:rPr lang="en-GB" sz="2400" dirty="0" err="1">
                <a:latin typeface="+mn-lt"/>
                <a:cs typeface="+mn-cs"/>
              </a:rPr>
              <a:t>también</a:t>
            </a:r>
            <a:r>
              <a:rPr lang="en-GB" sz="2400" dirty="0">
                <a:latin typeface="+mn-lt"/>
                <a:cs typeface="+mn-cs"/>
              </a:rPr>
              <a:t>’ (also/too/as well), ‘</a:t>
            </a:r>
            <a:r>
              <a:rPr lang="en-GB" sz="2400" dirty="0" err="1">
                <a:latin typeface="+mn-lt"/>
                <a:cs typeface="+mn-cs"/>
              </a:rPr>
              <a:t>pero</a:t>
            </a:r>
            <a:r>
              <a:rPr lang="en-GB" sz="2400" dirty="0">
                <a:latin typeface="+mn-lt"/>
                <a:cs typeface="+mn-cs"/>
              </a:rPr>
              <a:t>’ (but).</a:t>
            </a:r>
            <a:br>
              <a:rPr lang="en-GB" sz="2400" dirty="0">
                <a:latin typeface="+mn-lt"/>
                <a:cs typeface="+mn-cs"/>
              </a:rPr>
            </a:br>
            <a:r>
              <a:rPr lang="en-GB" sz="2400" dirty="0">
                <a:latin typeface="+mn-lt"/>
                <a:cs typeface="+mn-cs"/>
              </a:rPr>
              <a:t/>
            </a:r>
            <a:br>
              <a:rPr lang="en-GB" sz="2400" dirty="0">
                <a:latin typeface="+mn-lt"/>
                <a:cs typeface="+mn-cs"/>
              </a:rPr>
            </a:br>
            <a:r>
              <a:rPr lang="en-GB" sz="2400" dirty="0">
                <a:latin typeface="+mn-lt"/>
                <a:cs typeface="+mn-cs"/>
              </a:rPr>
              <a:t>Pupils are encouraged at all times to strive to work things out for themselves, work in pairs and small groups sharing knowledge, and to speak aloud when possible – thereby building confidence. </a:t>
            </a:r>
            <a:br>
              <a:rPr lang="en-GB" sz="2400" dirty="0">
                <a:latin typeface="+mn-lt"/>
                <a:cs typeface="+mn-cs"/>
              </a:rPr>
            </a:br>
            <a:r>
              <a:rPr lang="en-GB" sz="2400" dirty="0">
                <a:latin typeface="+mn-lt"/>
                <a:cs typeface="+mn-cs"/>
              </a:rPr>
              <a:t>Pronunciation, memory, pattern finding, sentence building, autonomy, performance and creativity are the concepts at the heart of these resources.</a:t>
            </a:r>
            <a:endParaRPr lang="en-US" sz="2400" dirty="0">
              <a:latin typeface="+mn-lt"/>
              <a:cs typeface="+mn-cs"/>
            </a:endParaRPr>
          </a:p>
        </p:txBody>
      </p:sp>
      <p:sp>
        <p:nvSpPr>
          <p:cNvPr id="3" name="Action Button: Document 2">
            <a:hlinkClick r:id="rId2" action="ppaction://hlinkpres?slideindex=1&amp;slidetitle=Slide 1" highlightClick="1"/>
          </p:cNvPr>
          <p:cNvSpPr/>
          <p:nvPr/>
        </p:nvSpPr>
        <p:spPr>
          <a:xfrm>
            <a:off x="8429625" y="5429250"/>
            <a:ext cx="500063" cy="571500"/>
          </a:xfrm>
          <a:prstGeom prst="actionButtonDocumen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651" name="TextBox 32"/>
          <p:cNvSpPr txBox="1">
            <a:spLocks noChangeArrowheads="1"/>
          </p:cNvSpPr>
          <p:nvPr/>
        </p:nvSpPr>
        <p:spPr bwMode="auto">
          <a:xfrm>
            <a:off x="6572250" y="6500813"/>
            <a:ext cx="21431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400">
                <a:latin typeface="Futura Md"/>
              </a:rPr>
              <a:t>Rachel Hawkes</a:t>
            </a:r>
            <a:endParaRPr lang="en-US" sz="1400">
              <a:latin typeface="Futura Md"/>
            </a:endParaRPr>
          </a:p>
        </p:txBody>
      </p:sp>
      <p:pic>
        <p:nvPicPr>
          <p:cNvPr id="27652" name="Picture 6" descr="Joined Up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74100" y="6438900"/>
            <a:ext cx="4699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1564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121" y="126876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GB" sz="3600" dirty="0" smtClean="0"/>
              <a:t>Actions</a:t>
            </a:r>
          </a:p>
          <a:p>
            <a:r>
              <a:rPr lang="en-GB" sz="3600" dirty="0" smtClean="0"/>
              <a:t>Quiz </a:t>
            </a:r>
            <a:r>
              <a:rPr lang="en-GB" sz="3600" dirty="0" err="1" smtClean="0"/>
              <a:t>Quiz</a:t>
            </a:r>
            <a:r>
              <a:rPr lang="en-GB" sz="3600" dirty="0" smtClean="0"/>
              <a:t> Trade</a:t>
            </a:r>
          </a:p>
          <a:p>
            <a:r>
              <a:rPr lang="en-GB" sz="3600" dirty="0" smtClean="0"/>
              <a:t>Tandem</a:t>
            </a:r>
          </a:p>
          <a:p>
            <a:r>
              <a:rPr lang="en-GB" sz="3600" dirty="0" smtClean="0"/>
              <a:t>Ollie la </a:t>
            </a:r>
            <a:r>
              <a:rPr lang="en-GB" sz="3600" dirty="0" err="1" smtClean="0"/>
              <a:t>oveja</a:t>
            </a:r>
            <a:r>
              <a:rPr lang="en-GB" sz="3600" dirty="0" smtClean="0"/>
              <a:t> (hiding and retrieval)</a:t>
            </a:r>
          </a:p>
          <a:p>
            <a:r>
              <a:rPr lang="en-GB" sz="3600" dirty="0" smtClean="0"/>
              <a:t>Pass the parcel</a:t>
            </a:r>
          </a:p>
          <a:p>
            <a:r>
              <a:rPr lang="en-GB" sz="3600" dirty="0" smtClean="0"/>
              <a:t>Board races</a:t>
            </a:r>
          </a:p>
          <a:p>
            <a:r>
              <a:rPr lang="en-GB" sz="3600" dirty="0" smtClean="0"/>
              <a:t>Classroom quizzes</a:t>
            </a:r>
          </a:p>
          <a:p>
            <a:r>
              <a:rPr lang="en-GB" sz="3600" dirty="0" smtClean="0"/>
              <a:t>Using technology</a:t>
            </a:r>
          </a:p>
          <a:p>
            <a:endParaRPr lang="en-GB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571500" y="214313"/>
            <a:ext cx="8001000" cy="8302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b="1" dirty="0" smtClean="0"/>
              <a:t>Keeping </a:t>
            </a:r>
            <a:r>
              <a:rPr lang="en-GB" sz="4800" b="1" smtClean="0"/>
              <a:t>it active!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820728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962</Words>
  <Application>Microsoft Office PowerPoint</Application>
  <PresentationFormat>On-screen Show (4:3)</PresentationFormat>
  <Paragraphs>146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EraserDust</vt:lpstr>
      <vt:lpstr>Futura Md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55WD</dc:creator>
  <cp:lastModifiedBy>55WD</cp:lastModifiedBy>
  <cp:revision>3</cp:revision>
  <dcterms:created xsi:type="dcterms:W3CDTF">2014-03-05T04:19:34Z</dcterms:created>
  <dcterms:modified xsi:type="dcterms:W3CDTF">2014-03-05T04:29:15Z</dcterms:modified>
</cp:coreProperties>
</file>