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9" r:id="rId3"/>
    <p:sldId id="258" r:id="rId4"/>
    <p:sldId id="261"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042" autoAdjust="0"/>
  </p:normalViewPr>
  <p:slideViewPr>
    <p:cSldViewPr>
      <p:cViewPr varScale="1">
        <p:scale>
          <a:sx n="62" d="100"/>
          <a:sy n="62" d="100"/>
        </p:scale>
        <p:origin x="230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1C822D-0552-4A46-8D74-8995F24D1A41}" type="datetimeFigureOut">
              <a:rPr lang="en-GB" smtClean="0"/>
              <a:t>16/03/2014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CD1FA7-722F-476D-B064-93C1FB5387A2}" type="slidenum">
              <a:rPr lang="en-GB" smtClean="0"/>
              <a:t>‹#›</a:t>
            </a:fld>
            <a:endParaRPr lang="en-GB"/>
          </a:p>
        </p:txBody>
      </p:sp>
    </p:spTree>
    <p:extLst>
      <p:ext uri="{BB962C8B-B14F-4D97-AF65-F5344CB8AC3E}">
        <p14:creationId xmlns:p14="http://schemas.microsoft.com/office/powerpoint/2010/main" val="120327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51954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Thank you to Chris Fuller for this!</a:t>
            </a:r>
            <a:endParaRPr lang="en-GB" dirty="0"/>
          </a:p>
        </p:txBody>
      </p:sp>
      <p:sp>
        <p:nvSpPr>
          <p:cNvPr id="4" name="Slide Number Placeholder 3"/>
          <p:cNvSpPr>
            <a:spLocks noGrp="1"/>
          </p:cNvSpPr>
          <p:nvPr>
            <p:ph type="sldNum" sz="quarter" idx="10"/>
          </p:nvPr>
        </p:nvSpPr>
        <p:spPr/>
        <p:txBody>
          <a:bodyPr/>
          <a:lstStyle/>
          <a:p>
            <a:fld id="{2AE08D23-73B6-48F4-A487-3F4BD07D6CF3}" type="slidenum">
              <a:rPr lang="fr-FR" smtClean="0"/>
              <a:t>4</a:t>
            </a:fld>
            <a:endParaRPr lang="fr-FR"/>
          </a:p>
        </p:txBody>
      </p:sp>
    </p:spTree>
    <p:extLst>
      <p:ext uri="{BB962C8B-B14F-4D97-AF65-F5344CB8AC3E}">
        <p14:creationId xmlns:p14="http://schemas.microsoft.com/office/powerpoint/2010/main" val="205282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KS2 on the left and KS3 on the right</a:t>
            </a:r>
            <a:br>
              <a:rPr lang="en-GB" sz="1400" dirty="0" smtClean="0"/>
            </a:br>
            <a:r>
              <a:rPr lang="en-GB" sz="1400" dirty="0" smtClean="0"/>
              <a:t>Adapted to show more clearly the continuity between KS2 and KS3</a:t>
            </a:r>
            <a:br>
              <a:rPr lang="en-GB" sz="1400" dirty="0" smtClean="0"/>
            </a:br>
            <a:r>
              <a:rPr lang="en-GB" sz="1400" dirty="0" smtClean="0"/>
              <a:t/>
            </a:r>
            <a:br>
              <a:rPr lang="en-GB" sz="1400" dirty="0" smtClean="0"/>
            </a:br>
            <a:r>
              <a:rPr lang="en-GB" sz="1400" dirty="0" smtClean="0"/>
              <a:t>J</a:t>
            </a:r>
            <a:r>
              <a:rPr lang="en-GB" sz="1400" baseline="0" dirty="0" smtClean="0"/>
              <a:t>oining up KS2 and KS3 – arguably the most important piece of work we will do in our careers over the next 5 x years.    The 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tough).  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br>
              <a:rPr lang="en-GB" sz="1400" baseline="0" dirty="0" smtClean="0"/>
            </a:br>
            <a:endParaRPr lang="fr-FR" sz="1400" dirty="0" smtClean="0"/>
          </a:p>
          <a:p>
            <a:r>
              <a:rPr lang="en-GB" sz="1400" dirty="0" smtClean="0"/>
              <a:t>This new NC document may be minimal, but sometimes there is strength in that.  I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Let’s just take the sound-spelling link statement at KS2.</a:t>
            </a:r>
          </a:p>
          <a:p>
            <a:endParaRPr lang="en-GB" sz="1400"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804033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kern="1200" baseline="0" dirty="0" smtClean="0">
                <a:solidFill>
                  <a:schemeClr val="tx1"/>
                </a:solidFill>
                <a:effectLst/>
                <a:latin typeface="+mn-lt"/>
                <a:ea typeface="+mn-ea"/>
                <a:cs typeface="+mn-cs"/>
              </a:rPr>
              <a:t>The standard approaches at KS2 and KS3, and the implications of a potential mismatch in methodology and its impact at transition (if we are not careful).</a:t>
            </a:r>
          </a:p>
          <a:p>
            <a:pPr marL="228600" indent="-228600">
              <a:buAutoNum type="arabicPeriod"/>
            </a:pPr>
            <a:endParaRPr lang="en-GB" sz="1200" kern="1200" baseline="0" dirty="0" smtClean="0">
              <a:solidFill>
                <a:schemeClr val="tx1"/>
              </a:solidFill>
              <a:effectLst/>
              <a:latin typeface="+mn-lt"/>
              <a:ea typeface="+mn-ea"/>
              <a:cs typeface="+mn-cs"/>
            </a:endParaRPr>
          </a:p>
          <a:p>
            <a:pPr marL="0" indent="0">
              <a:buNone/>
            </a:pPr>
            <a:r>
              <a:rPr lang="en-GB" sz="1200" kern="1200" baseline="0" dirty="0" smtClean="0">
                <a:solidFill>
                  <a:schemeClr val="tx1"/>
                </a:solidFill>
                <a:effectLst/>
                <a:latin typeface="+mn-lt"/>
                <a:ea typeface="+mn-ea"/>
                <a:cs typeface="+mn-cs"/>
              </a:rPr>
              <a:t>This is NOT to say that this is universally the case, either at KS3 or yet at KS2, but if you look at the vast majority of textbooks for beginners at KS3 there is a predominance of word </a:t>
            </a:r>
            <a:r>
              <a:rPr lang="en-GB" sz="1200" kern="1200" baseline="0" dirty="0" smtClean="0">
                <a:solidFill>
                  <a:schemeClr val="tx1"/>
                </a:solidFill>
                <a:effectLst/>
                <a:latin typeface="+mn-lt"/>
                <a:ea typeface="+mn-ea"/>
                <a:cs typeface="+mn-cs"/>
                <a:sym typeface="Wingdings" panose="05000000000000000000" pitchFamily="2" charset="2"/>
              </a:rPr>
              <a:t> sentence  text level flow on the page.</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Also, just go to the TES and look at 10 </a:t>
            </a:r>
            <a:r>
              <a:rPr lang="en-GB" sz="1200" kern="1200" baseline="0" dirty="0" err="1" smtClean="0">
                <a:solidFill>
                  <a:schemeClr val="tx1"/>
                </a:solidFill>
                <a:effectLst/>
                <a:latin typeface="+mn-lt"/>
                <a:ea typeface="+mn-ea"/>
                <a:cs typeface="+mn-cs"/>
                <a:sym typeface="Wingdings" panose="05000000000000000000" pitchFamily="2" charset="2"/>
              </a:rPr>
              <a:t>PowerPoints</a:t>
            </a:r>
            <a:r>
              <a:rPr lang="en-GB" sz="1200" kern="1200" baseline="0" dirty="0" smtClean="0">
                <a:solidFill>
                  <a:schemeClr val="tx1"/>
                </a:solidFill>
                <a:effectLst/>
                <a:latin typeface="+mn-lt"/>
                <a:ea typeface="+mn-ea"/>
                <a:cs typeface="+mn-cs"/>
                <a:sym typeface="Wingdings" panose="05000000000000000000" pitchFamily="2" charset="2"/>
              </a:rPr>
              <a:t> – you will most often find the first slides are presentation of individual words (with picture prompts).  There might then be some sentence-modelling and at the end a text comprehension.</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New language is most often encountered as word first, then sentence, then text.</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At KS2 this is often not the case.  Often pupils are introduced to new language in a song or a story and this is what starts the learning.  Later they pick out words and sentences.  </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This is not to say that either KS2 or KS3 should change entirely what it is doing, but it gives us significant food for thought about how these two methodologies might best be bridged for smooth transition and equality of experience.  The best approach may be some inter-borrowing of one to the other – KS3 from KS2 and KS2 from KS3 (particularly in the upper two years of KS2 perhaps?)</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That’s the first thought.</a:t>
            </a:r>
            <a:endParaRPr lang="en-GB" dirty="0"/>
          </a:p>
        </p:txBody>
      </p:sp>
      <p:sp>
        <p:nvSpPr>
          <p:cNvPr id="4" name="Slide Number Placeholder 3"/>
          <p:cNvSpPr>
            <a:spLocks noGrp="1"/>
          </p:cNvSpPr>
          <p:nvPr>
            <p:ph type="sldNum" sz="quarter" idx="10"/>
          </p:nvPr>
        </p:nvSpPr>
        <p:spPr/>
        <p:txBody>
          <a:bodyPr/>
          <a:lstStyle/>
          <a:p>
            <a:fld id="{12BD3B07-D622-4E0F-8984-6DB175B9E178}" type="slidenum">
              <a:rPr lang="en-GB" smtClean="0"/>
              <a:t>6</a:t>
            </a:fld>
            <a:endParaRPr lang="en-GB"/>
          </a:p>
        </p:txBody>
      </p:sp>
    </p:spTree>
    <p:extLst>
      <p:ext uri="{BB962C8B-B14F-4D97-AF65-F5344CB8AC3E}">
        <p14:creationId xmlns:p14="http://schemas.microsoft.com/office/powerpoint/2010/main" val="3571877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2415676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338306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Discussion in table groups – feedback </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91901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3044146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BD3B07-D622-4E0F-8984-6DB175B9E178}"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714958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4202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781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06096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83096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19382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564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6291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0490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8991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7432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5007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A377A-BD74-4C27-B75C-E5C6700247EF}" type="datetimeFigureOut">
              <a:rPr lang="en-GB" smtClean="0">
                <a:solidFill>
                  <a:prstClr val="black">
                    <a:tint val="75000"/>
                  </a:prstClr>
                </a:solidFill>
              </a:rPr>
              <a:pPr/>
              <a:t>16/03/2014</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C3CE7-387C-4699-BBF9-9115565949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24091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ashorten@comberton.cambs.sch.uk"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livebinders.com/play/play?id=1267969&amp;present=tru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livebinders.com/play/play?id=1267994&amp;present=tru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 name="Title 1"/>
          <p:cNvSpPr>
            <a:spLocks noGrp="1"/>
          </p:cNvSpPr>
          <p:nvPr>
            <p:ph type="ctrTitle"/>
          </p:nvPr>
        </p:nvSpPr>
        <p:spPr>
          <a:xfrm>
            <a:off x="710239" y="1484784"/>
            <a:ext cx="7772400" cy="659408"/>
          </a:xfrm>
        </p:spPr>
        <p:txBody>
          <a:bodyPr anchor="t">
            <a:noAutofit/>
          </a:bodyPr>
          <a:lstStyle/>
          <a:p>
            <a:r>
              <a:rPr lang="en-GB" sz="3600" b="1" dirty="0" smtClean="0">
                <a:latin typeface="Segoe Print" panose="02000600000000000000" pitchFamily="2" charset="0"/>
              </a:rPr>
              <a:t>ALL Primary Languages Hub</a:t>
            </a:r>
            <a:endParaRPr lang="en-GB" sz="3600" b="1" dirty="0">
              <a:latin typeface="Segoe Print" panose="02000600000000000000" pitchFamily="2" charset="0"/>
            </a:endParaRPr>
          </a:p>
        </p:txBody>
      </p:sp>
      <p:sp>
        <p:nvSpPr>
          <p:cNvPr id="3" name="Subtitle 2"/>
          <p:cNvSpPr>
            <a:spLocks noGrp="1"/>
          </p:cNvSpPr>
          <p:nvPr>
            <p:ph type="subTitle" idx="1"/>
          </p:nvPr>
        </p:nvSpPr>
        <p:spPr>
          <a:xfrm>
            <a:off x="611560" y="2420888"/>
            <a:ext cx="7200800" cy="1752600"/>
          </a:xfrm>
        </p:spPr>
        <p:txBody>
          <a:bodyPr>
            <a:noAutofit/>
          </a:bodyPr>
          <a:lstStyle/>
          <a:p>
            <a:pPr algn="l"/>
            <a:r>
              <a:rPr lang="en-GB" b="1" dirty="0" smtClean="0"/>
              <a:t>Inaugural event</a:t>
            </a:r>
            <a:br>
              <a:rPr lang="en-GB" b="1" dirty="0" smtClean="0"/>
            </a:br>
            <a:r>
              <a:rPr lang="en-GB" b="1" dirty="0" smtClean="0"/>
              <a:t>Thursday 27 March 4.30p.m. – 6.00p.m.</a:t>
            </a:r>
            <a:br>
              <a:rPr lang="en-GB" b="1" dirty="0" smtClean="0"/>
            </a:br>
            <a:r>
              <a:rPr lang="en-GB" b="1" dirty="0" smtClean="0"/>
              <a:t>Comberton Village College</a:t>
            </a:r>
            <a:endParaRPr lang="en-GB" dirty="0">
              <a:solidFill>
                <a:schemeClr val="tx1"/>
              </a:solidFill>
            </a:endParaRPr>
          </a:p>
        </p:txBody>
      </p:sp>
      <p:pic>
        <p:nvPicPr>
          <p:cNvPr id="4" name="Picture 3"/>
          <p:cNvPicPr>
            <a:picLocks noChangeAspect="1"/>
          </p:cNvPicPr>
          <p:nvPr/>
        </p:nvPicPr>
        <p:blipFill>
          <a:blip r:embed="rId3"/>
          <a:stretch>
            <a:fillRect/>
          </a:stretch>
        </p:blipFill>
        <p:spPr>
          <a:xfrm>
            <a:off x="685800" y="646658"/>
            <a:ext cx="2571429" cy="71428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78386" y="473885"/>
            <a:ext cx="1451822" cy="1059829"/>
          </a:xfrm>
          <a:prstGeom prst="rect">
            <a:avLst/>
          </a:prstGeom>
        </p:spPr>
      </p:pic>
      <p:sp>
        <p:nvSpPr>
          <p:cNvPr id="8" name="TextBox 7"/>
          <p:cNvSpPr txBox="1"/>
          <p:nvPr/>
        </p:nvSpPr>
        <p:spPr>
          <a:xfrm>
            <a:off x="717554" y="1880173"/>
            <a:ext cx="8062664" cy="646331"/>
          </a:xfrm>
          <a:prstGeom prst="rect">
            <a:avLst/>
          </a:prstGeom>
          <a:noFill/>
        </p:spPr>
        <p:txBody>
          <a:bodyPr wrap="square" rtlCol="0">
            <a:spAutoFit/>
          </a:bodyPr>
          <a:lstStyle/>
          <a:p>
            <a:pPr algn="ctr"/>
            <a:r>
              <a:rPr lang="en-GB" sz="3600" b="1" dirty="0" smtClean="0"/>
              <a:t>South Cambridgeshire</a:t>
            </a:r>
            <a:endParaRPr lang="en-GB" sz="3600" b="1" dirty="0"/>
          </a:p>
        </p:txBody>
      </p:sp>
      <p:sp>
        <p:nvSpPr>
          <p:cNvPr id="9" name="TextBox 8"/>
          <p:cNvSpPr txBox="1"/>
          <p:nvPr/>
        </p:nvSpPr>
        <p:spPr>
          <a:xfrm>
            <a:off x="613792" y="3501008"/>
            <a:ext cx="8062664" cy="646331"/>
          </a:xfrm>
          <a:prstGeom prst="rect">
            <a:avLst/>
          </a:prstGeom>
          <a:noFill/>
        </p:spPr>
        <p:txBody>
          <a:bodyPr wrap="square" rtlCol="0">
            <a:spAutoFit/>
          </a:bodyPr>
          <a:lstStyle/>
          <a:p>
            <a:r>
              <a:rPr lang="en-GB" dirty="0" smtClean="0"/>
              <a:t>For all primary languages co-ordinators, primary language teachers, (specialists and non-specialists), and secondary KS2-3 co-ordinators or secondary HoDs.</a:t>
            </a:r>
            <a:endParaRPr lang="en-GB" dirty="0"/>
          </a:p>
        </p:txBody>
      </p:sp>
      <p:sp>
        <p:nvSpPr>
          <p:cNvPr id="10" name="TextBox 9"/>
          <p:cNvSpPr txBox="1"/>
          <p:nvPr/>
        </p:nvSpPr>
        <p:spPr>
          <a:xfrm>
            <a:off x="611560" y="4172887"/>
            <a:ext cx="8064896" cy="1200329"/>
          </a:xfrm>
          <a:prstGeom prst="rect">
            <a:avLst/>
          </a:prstGeom>
          <a:noFill/>
        </p:spPr>
        <p:txBody>
          <a:bodyPr wrap="square" rtlCol="0">
            <a:spAutoFit/>
          </a:bodyPr>
          <a:lstStyle/>
          <a:p>
            <a:r>
              <a:rPr lang="en-GB" dirty="0" smtClean="0"/>
              <a:t>This new network, supported by ALL nationally, will </a:t>
            </a:r>
            <a:r>
              <a:rPr lang="en-GB" smtClean="0"/>
              <a:t>work together </a:t>
            </a:r>
            <a:r>
              <a:rPr lang="en-GB" dirty="0" smtClean="0"/>
              <a:t>to support the introduction of compulsory languages at KS2 from September 2014.  </a:t>
            </a:r>
            <a:r>
              <a:rPr lang="en-GB" dirty="0"/>
              <a:t/>
            </a:r>
            <a:br>
              <a:rPr lang="en-GB" dirty="0"/>
            </a:br>
            <a:r>
              <a:rPr lang="en-GB" dirty="0" smtClean="0"/>
              <a:t>In this initial event, we will look at the statutory requirements of the new Programmes of Study for KS2, and then share ideas for practice and resources.</a:t>
            </a:r>
            <a:endParaRPr lang="en-GB" dirty="0"/>
          </a:p>
        </p:txBody>
      </p:sp>
      <p:sp>
        <p:nvSpPr>
          <p:cNvPr id="11" name="TextBox 10"/>
          <p:cNvSpPr txBox="1"/>
          <p:nvPr/>
        </p:nvSpPr>
        <p:spPr>
          <a:xfrm>
            <a:off x="827584" y="5589240"/>
            <a:ext cx="7634127" cy="923330"/>
          </a:xfrm>
          <a:prstGeom prst="rect">
            <a:avLst/>
          </a:prstGeom>
          <a:noFill/>
        </p:spPr>
        <p:txBody>
          <a:bodyPr wrap="square" rtlCol="0">
            <a:spAutoFit/>
          </a:bodyPr>
          <a:lstStyle/>
          <a:p>
            <a:r>
              <a:rPr lang="en-GB" dirty="0" smtClean="0"/>
              <a:t>FREE!  This event is free to all.  Future events will be free to members of ALL.  (Primary school membership is £36 only).  Email </a:t>
            </a:r>
            <a:r>
              <a:rPr lang="en-GB" dirty="0" smtClean="0">
                <a:hlinkClick r:id="rId5"/>
              </a:rPr>
              <a:t>ashorten@comberton.cambs.sch.uk</a:t>
            </a:r>
            <a:r>
              <a:rPr lang="en-GB" dirty="0" smtClean="0"/>
              <a:t> to book a place.</a:t>
            </a:r>
            <a:endParaRPr lang="en-GB" dirty="0"/>
          </a:p>
        </p:txBody>
      </p:sp>
      <p:sp>
        <p:nvSpPr>
          <p:cNvPr id="12" name="TextBox 11"/>
          <p:cNvSpPr txBox="1"/>
          <p:nvPr/>
        </p:nvSpPr>
        <p:spPr>
          <a:xfrm rot="20467674">
            <a:off x="5937676" y="2323777"/>
            <a:ext cx="3240360" cy="523220"/>
          </a:xfrm>
          <a:prstGeom prst="rect">
            <a:avLst/>
          </a:prstGeom>
          <a:noFill/>
        </p:spPr>
        <p:txBody>
          <a:bodyPr wrap="square" rtlCol="0">
            <a:spAutoFit/>
          </a:bodyPr>
          <a:lstStyle/>
          <a:p>
            <a:r>
              <a:rPr lang="en-GB" sz="2800" b="1" dirty="0" smtClean="0">
                <a:latin typeface="Bradley Hand ITC" panose="03070402050302030203" pitchFamily="66" charset="0"/>
              </a:rPr>
              <a:t>Refreshments!</a:t>
            </a:r>
            <a:endParaRPr lang="en-GB" sz="2800" b="1" dirty="0">
              <a:latin typeface="Bradley Hand ITC" panose="03070402050302030203" pitchFamily="66" charset="0"/>
            </a:endParaRPr>
          </a:p>
        </p:txBody>
      </p:sp>
      <p:pic>
        <p:nvPicPr>
          <p:cNvPr id="1026"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73908" y="2368120"/>
            <a:ext cx="906310" cy="1132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057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TextBox 7"/>
          <p:cNvSpPr txBox="1"/>
          <p:nvPr/>
        </p:nvSpPr>
        <p:spPr>
          <a:xfrm>
            <a:off x="659713" y="487686"/>
            <a:ext cx="8062664" cy="646331"/>
          </a:xfrm>
          <a:prstGeom prst="rect">
            <a:avLst/>
          </a:prstGeom>
          <a:noFill/>
        </p:spPr>
        <p:txBody>
          <a:bodyPr wrap="square" rtlCol="0">
            <a:spAutoFit/>
          </a:bodyPr>
          <a:lstStyle/>
          <a:p>
            <a:r>
              <a:rPr lang="en-GB" sz="3600" b="1" dirty="0" smtClean="0">
                <a:solidFill>
                  <a:prstClr val="black"/>
                </a:solidFill>
              </a:rPr>
              <a:t>Further support and next steps</a:t>
            </a:r>
            <a:endParaRPr lang="en-GB" sz="3600" b="1" dirty="0">
              <a:solidFill>
                <a:prstClr val="black"/>
              </a:solidFill>
            </a:endParaRPr>
          </a:p>
        </p:txBody>
      </p:sp>
      <p:sp>
        <p:nvSpPr>
          <p:cNvPr id="3" name="Content Placeholder 2"/>
          <p:cNvSpPr>
            <a:spLocks noGrp="1"/>
          </p:cNvSpPr>
          <p:nvPr>
            <p:ph idx="1"/>
          </p:nvPr>
        </p:nvSpPr>
        <p:spPr>
          <a:xfrm>
            <a:off x="659713" y="1446665"/>
            <a:ext cx="7886700" cy="4351338"/>
          </a:xfrm>
        </p:spPr>
        <p:txBody>
          <a:bodyPr>
            <a:normAutofit fontScale="92500" lnSpcReduction="20000"/>
          </a:bodyPr>
          <a:lstStyle/>
          <a:p>
            <a:r>
              <a:rPr lang="en-GB" dirty="0" smtClean="0"/>
              <a:t>Next event = Monday 23 June </a:t>
            </a:r>
          </a:p>
          <a:p>
            <a:pPr marL="0" indent="0">
              <a:buNone/>
            </a:pPr>
            <a:r>
              <a:rPr lang="en-GB" i="1" dirty="0" smtClean="0"/>
              <a:t>Storytelling in the primary languages classroom</a:t>
            </a:r>
            <a:br>
              <a:rPr lang="en-GB" i="1" dirty="0" smtClean="0"/>
            </a:br>
            <a:r>
              <a:rPr lang="en-GB" sz="2000" dirty="0" smtClean="0"/>
              <a:t>(Rebecca Armstrong – Consultant for Primary Languages, Bedfordshire)</a:t>
            </a:r>
          </a:p>
          <a:p>
            <a:pPr marL="0" indent="0">
              <a:buNone/>
            </a:pPr>
            <a:endParaRPr lang="en-GB" sz="2000" dirty="0"/>
          </a:p>
          <a:p>
            <a:r>
              <a:rPr lang="en-GB" dirty="0" smtClean="0"/>
              <a:t>Online support</a:t>
            </a:r>
            <a:br>
              <a:rPr lang="en-GB" dirty="0" smtClean="0"/>
            </a:br>
            <a:r>
              <a:rPr lang="en-GB" dirty="0" smtClean="0"/>
              <a:t>KS2 Spanish</a:t>
            </a:r>
          </a:p>
          <a:p>
            <a:pPr marL="0" indent="0">
              <a:buNone/>
            </a:pPr>
            <a:r>
              <a:rPr lang="en-GB" dirty="0">
                <a:hlinkClick r:id="rId3"/>
              </a:rPr>
              <a:t>http://</a:t>
            </a:r>
            <a:r>
              <a:rPr lang="en-GB" dirty="0" smtClean="0">
                <a:hlinkClick r:id="rId3"/>
              </a:rPr>
              <a:t>www.livebinders.com/play/play?id=1267969&amp;present=true</a:t>
            </a:r>
            <a:r>
              <a:rPr lang="en-GB" dirty="0" smtClean="0"/>
              <a:t> </a:t>
            </a:r>
          </a:p>
          <a:p>
            <a:pPr marL="0" indent="0">
              <a:buNone/>
            </a:pPr>
            <a:r>
              <a:rPr lang="en-GB" dirty="0" smtClean="0"/>
              <a:t>   KS2 French</a:t>
            </a:r>
          </a:p>
          <a:p>
            <a:pPr marL="0" indent="0">
              <a:buNone/>
            </a:pPr>
            <a:r>
              <a:rPr lang="en-GB" dirty="0">
                <a:hlinkClick r:id="rId4"/>
              </a:rPr>
              <a:t>http://</a:t>
            </a:r>
            <a:r>
              <a:rPr lang="en-GB" dirty="0" smtClean="0">
                <a:hlinkClick r:id="rId4"/>
              </a:rPr>
              <a:t>www.livebinders.com/play/play?id=1267994&amp;present=true</a:t>
            </a:r>
            <a:r>
              <a:rPr lang="en-GB" dirty="0" smtClean="0"/>
              <a:t> </a:t>
            </a:r>
            <a:br>
              <a:rPr lang="en-GB" dirty="0" smtClean="0"/>
            </a:br>
            <a:r>
              <a:rPr lang="en-GB" dirty="0" smtClean="0"/>
              <a:t/>
            </a:r>
            <a:br>
              <a:rPr lang="en-GB" dirty="0" smtClean="0"/>
            </a:br>
            <a:r>
              <a:rPr lang="en-GB" dirty="0" smtClean="0"/>
              <a:t>If prompted for a code, it’s ABC123</a:t>
            </a:r>
            <a:endParaRPr lang="en-GB" dirty="0"/>
          </a:p>
          <a:p>
            <a:pPr marL="0" indent="0">
              <a:buNone/>
            </a:pPr>
            <a:endParaRPr lang="en-GB" sz="2000" dirty="0"/>
          </a:p>
        </p:txBody>
      </p:sp>
    </p:spTree>
    <p:extLst>
      <p:ext uri="{BB962C8B-B14F-4D97-AF65-F5344CB8AC3E}">
        <p14:creationId xmlns:p14="http://schemas.microsoft.com/office/powerpoint/2010/main" val="477002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TextBox 7"/>
          <p:cNvSpPr txBox="1"/>
          <p:nvPr/>
        </p:nvSpPr>
        <p:spPr>
          <a:xfrm>
            <a:off x="659713" y="487686"/>
            <a:ext cx="8062664" cy="646331"/>
          </a:xfrm>
          <a:prstGeom prst="rect">
            <a:avLst/>
          </a:prstGeom>
          <a:noFill/>
        </p:spPr>
        <p:txBody>
          <a:bodyPr wrap="square" rtlCol="0">
            <a:spAutoFit/>
          </a:bodyPr>
          <a:lstStyle/>
          <a:p>
            <a:r>
              <a:rPr lang="en-GB" sz="3600" b="1" dirty="0" smtClean="0">
                <a:solidFill>
                  <a:prstClr val="black"/>
                </a:solidFill>
              </a:rPr>
              <a:t>And finally…</a:t>
            </a:r>
            <a:endParaRPr lang="en-GB" sz="3600" b="1" dirty="0">
              <a:solidFill>
                <a:prstClr val="black"/>
              </a:solidFill>
            </a:endParaRPr>
          </a:p>
        </p:txBody>
      </p:sp>
      <p:pic>
        <p:nvPicPr>
          <p:cNvPr id="2" name="Content Placeholder 1"/>
          <p:cNvPicPr>
            <a:picLocks noGrp="1" noChangeAspect="1"/>
          </p:cNvPicPr>
          <p:nvPr>
            <p:ph idx="1"/>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97012" y="0"/>
            <a:ext cx="4680520" cy="3789712"/>
          </a:xfrm>
        </p:spPr>
      </p:pic>
      <p:sp>
        <p:nvSpPr>
          <p:cNvPr id="6" name="TextBox 5"/>
          <p:cNvSpPr txBox="1"/>
          <p:nvPr/>
        </p:nvSpPr>
        <p:spPr>
          <a:xfrm rot="20612808">
            <a:off x="695574" y="974088"/>
            <a:ext cx="4034270" cy="2123658"/>
          </a:xfrm>
          <a:prstGeom prst="rect">
            <a:avLst/>
          </a:prstGeom>
          <a:noFill/>
        </p:spPr>
        <p:txBody>
          <a:bodyPr wrap="square" rtlCol="0">
            <a:spAutoFit/>
          </a:bodyPr>
          <a:lstStyle/>
          <a:p>
            <a:r>
              <a:rPr lang="en-GB" sz="4400" b="1" dirty="0" smtClean="0">
                <a:solidFill>
                  <a:prstClr val="black"/>
                </a:solidFill>
                <a:latin typeface="AR CENA" panose="02000000000000000000" pitchFamily="2" charset="0"/>
              </a:rPr>
              <a:t>Join the Association for Language Learning!</a:t>
            </a:r>
            <a:endParaRPr lang="en-GB" sz="4400" b="1" dirty="0">
              <a:solidFill>
                <a:prstClr val="black"/>
              </a:solidFill>
              <a:latin typeface="AR CENA" panose="02000000000000000000" pitchFamily="2" charset="0"/>
            </a:endParaRPr>
          </a:p>
        </p:txBody>
      </p:sp>
      <p:sp>
        <p:nvSpPr>
          <p:cNvPr id="7" name="TextBox 6"/>
          <p:cNvSpPr txBox="1"/>
          <p:nvPr/>
        </p:nvSpPr>
        <p:spPr>
          <a:xfrm>
            <a:off x="516648" y="3717032"/>
            <a:ext cx="8062664" cy="523220"/>
          </a:xfrm>
          <a:prstGeom prst="rect">
            <a:avLst/>
          </a:prstGeom>
          <a:noFill/>
        </p:spPr>
        <p:txBody>
          <a:bodyPr wrap="square" rtlCol="0">
            <a:spAutoFit/>
          </a:bodyPr>
          <a:lstStyle/>
          <a:p>
            <a:r>
              <a:rPr lang="en-GB" sz="2800" b="1" dirty="0" smtClean="0">
                <a:solidFill>
                  <a:prstClr val="black"/>
                </a:solidFill>
              </a:rPr>
              <a:t>£36 for annual membership for your school.</a:t>
            </a:r>
            <a:endParaRPr lang="en-GB" sz="2800" b="1" dirty="0">
              <a:solidFill>
                <a:prstClr val="black"/>
              </a:solidFill>
            </a:endParaRPr>
          </a:p>
        </p:txBody>
      </p:sp>
      <p:sp>
        <p:nvSpPr>
          <p:cNvPr id="9" name="TextBox 8"/>
          <p:cNvSpPr txBox="1"/>
          <p:nvPr/>
        </p:nvSpPr>
        <p:spPr>
          <a:xfrm>
            <a:off x="493991" y="4151007"/>
            <a:ext cx="8228385" cy="2246769"/>
          </a:xfrm>
          <a:prstGeom prst="rect">
            <a:avLst/>
          </a:prstGeom>
          <a:noFill/>
        </p:spPr>
        <p:txBody>
          <a:bodyPr wrap="square" rtlCol="0">
            <a:spAutoFit/>
          </a:bodyPr>
          <a:lstStyle/>
          <a:p>
            <a:r>
              <a:rPr lang="en-GB" sz="2800" b="1" dirty="0" smtClean="0">
                <a:solidFill>
                  <a:prstClr val="black"/>
                </a:solidFill>
              </a:rPr>
              <a:t>You will get:</a:t>
            </a:r>
          </a:p>
          <a:p>
            <a:pPr marL="514350" indent="-514350">
              <a:buAutoNum type="arabicParenR"/>
            </a:pPr>
            <a:r>
              <a:rPr lang="en-GB" sz="2800" b="1" dirty="0" smtClean="0">
                <a:solidFill>
                  <a:prstClr val="black"/>
                </a:solidFill>
              </a:rPr>
              <a:t>Updates from ALL and from this local hub</a:t>
            </a:r>
          </a:p>
          <a:p>
            <a:pPr marL="514350" indent="-514350">
              <a:buAutoNum type="arabicParenR"/>
            </a:pPr>
            <a:r>
              <a:rPr lang="en-GB" sz="2800" b="1" dirty="0" smtClean="0">
                <a:solidFill>
                  <a:prstClr val="black"/>
                </a:solidFill>
              </a:rPr>
              <a:t>FREE training at the hub meetings</a:t>
            </a:r>
          </a:p>
          <a:p>
            <a:pPr marL="514350" indent="-514350">
              <a:buAutoNum type="arabicParenR"/>
            </a:pPr>
            <a:r>
              <a:rPr lang="en-GB" sz="2800" b="1" dirty="0" smtClean="0">
                <a:solidFill>
                  <a:prstClr val="black"/>
                </a:solidFill>
              </a:rPr>
              <a:t>Membership of a local and national network for languages</a:t>
            </a:r>
          </a:p>
        </p:txBody>
      </p:sp>
    </p:spTree>
    <p:extLst>
      <p:ext uri="{BB962C8B-B14F-4D97-AF65-F5344CB8AC3E}">
        <p14:creationId xmlns:p14="http://schemas.microsoft.com/office/powerpoint/2010/main" val="33323645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Welcome and aims for the session</a:t>
            </a:r>
            <a:endParaRPr lang="en-GB" b="1" dirty="0"/>
          </a:p>
        </p:txBody>
      </p:sp>
      <p:sp>
        <p:nvSpPr>
          <p:cNvPr id="3" name="Content Placeholder 2"/>
          <p:cNvSpPr>
            <a:spLocks noGrp="1"/>
          </p:cNvSpPr>
          <p:nvPr>
            <p:ph idx="1"/>
          </p:nvPr>
        </p:nvSpPr>
        <p:spPr>
          <a:xfrm>
            <a:off x="628650" y="1825624"/>
            <a:ext cx="7886700" cy="4771727"/>
          </a:xfrm>
        </p:spPr>
        <p:txBody>
          <a:bodyPr/>
          <a:lstStyle/>
          <a:p>
            <a:r>
              <a:rPr lang="en-GB" dirty="0" smtClean="0"/>
              <a:t>Get to know other primary and secondary languages teachers</a:t>
            </a:r>
          </a:p>
          <a:p>
            <a:r>
              <a:rPr lang="en-GB" dirty="0" smtClean="0"/>
              <a:t>Understand better the aims of the new curriculum Programmes of Study for languages</a:t>
            </a:r>
          </a:p>
          <a:p>
            <a:r>
              <a:rPr lang="en-GB" dirty="0" smtClean="0"/>
              <a:t>Find out about different local curriculum models</a:t>
            </a:r>
          </a:p>
          <a:p>
            <a:r>
              <a:rPr lang="en-GB" dirty="0" smtClean="0"/>
              <a:t>Prioritise areas for development and further training</a:t>
            </a:r>
          </a:p>
          <a:p>
            <a:r>
              <a:rPr lang="en-GB" dirty="0" smtClean="0"/>
              <a:t>Find out about further (between meeting) support</a:t>
            </a:r>
            <a:endParaRPr lang="en-GB" dirty="0"/>
          </a:p>
        </p:txBody>
      </p:sp>
      <p:pic>
        <p:nvPicPr>
          <p:cNvPr id="4" name="Picture 3"/>
          <p:cNvPicPr>
            <a:picLocks noChangeAspect="1"/>
          </p:cNvPicPr>
          <p:nvPr/>
        </p:nvPicPr>
        <p:blipFill>
          <a:blip r:embed="rId2"/>
          <a:stretch>
            <a:fillRect/>
          </a:stretch>
        </p:blipFill>
        <p:spPr>
          <a:xfrm>
            <a:off x="6372200" y="5883065"/>
            <a:ext cx="2571429" cy="714286"/>
          </a:xfrm>
          <a:prstGeom prst="rect">
            <a:avLst/>
          </a:prstGeom>
        </p:spPr>
      </p:pic>
    </p:spTree>
    <p:extLst>
      <p:ext uri="{BB962C8B-B14F-4D97-AF65-F5344CB8AC3E}">
        <p14:creationId xmlns:p14="http://schemas.microsoft.com/office/powerpoint/2010/main" val="4233504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1325563"/>
          </a:xfrm>
        </p:spPr>
        <p:txBody>
          <a:bodyPr/>
          <a:lstStyle/>
          <a:p>
            <a:r>
              <a:rPr lang="en-GB" b="1" dirty="0" smtClean="0"/>
              <a:t>Agenda</a:t>
            </a:r>
            <a:endParaRPr lang="en-GB" b="1" dirty="0"/>
          </a:p>
        </p:txBody>
      </p:sp>
      <p:sp>
        <p:nvSpPr>
          <p:cNvPr id="3" name="Content Placeholder 2"/>
          <p:cNvSpPr>
            <a:spLocks noGrp="1"/>
          </p:cNvSpPr>
          <p:nvPr>
            <p:ph idx="1"/>
          </p:nvPr>
        </p:nvSpPr>
        <p:spPr>
          <a:xfrm>
            <a:off x="628650" y="1340768"/>
            <a:ext cx="7886700" cy="5184575"/>
          </a:xfrm>
        </p:spPr>
        <p:txBody>
          <a:bodyPr>
            <a:normAutofit/>
          </a:bodyPr>
          <a:lstStyle/>
          <a:p>
            <a:pPr marL="171450" indent="-171450"/>
            <a:r>
              <a:rPr lang="en-GB" sz="3200" dirty="0"/>
              <a:t>Group task – evolution</a:t>
            </a:r>
          </a:p>
          <a:p>
            <a:pPr marL="171450" indent="-171450"/>
            <a:r>
              <a:rPr lang="en-GB" sz="3200" i="1" dirty="0"/>
              <a:t>Overview of KS2 &amp; KS3 </a:t>
            </a:r>
            <a:r>
              <a:rPr lang="en-GB" sz="3200" i="1" dirty="0" err="1"/>
              <a:t>PoS</a:t>
            </a:r>
            <a:r>
              <a:rPr lang="en-GB" sz="3200" i="1" dirty="0"/>
              <a:t> -</a:t>
            </a:r>
            <a:r>
              <a:rPr lang="en-GB" sz="3200" dirty="0"/>
              <a:t> Rachel Hawkes   </a:t>
            </a:r>
            <a:endParaRPr lang="en-GB" sz="3200" i="1" dirty="0"/>
          </a:p>
          <a:p>
            <a:pPr marL="171450" indent="-171450"/>
            <a:r>
              <a:rPr lang="en-GB" sz="3200" i="1" dirty="0"/>
              <a:t>Methodology  - joining up KS2 and KS3 </a:t>
            </a:r>
            <a:r>
              <a:rPr lang="en-GB" sz="3200" dirty="0"/>
              <a:t>– Rachel Hawkes</a:t>
            </a:r>
          </a:p>
          <a:p>
            <a:pPr marL="171450" indent="-171450"/>
            <a:r>
              <a:rPr lang="en-GB" sz="3200" i="1" dirty="0"/>
              <a:t>Different models of delivery  - </a:t>
            </a:r>
            <a:r>
              <a:rPr lang="en-GB" sz="3200" dirty="0"/>
              <a:t>Jane Driver and Katherine Monument</a:t>
            </a:r>
          </a:p>
          <a:p>
            <a:pPr marL="171450" indent="-171450"/>
            <a:r>
              <a:rPr lang="en-GB" sz="3200" dirty="0"/>
              <a:t>Priorities for development  - brainstorm </a:t>
            </a:r>
          </a:p>
          <a:p>
            <a:pPr marL="171450" indent="-171450"/>
            <a:r>
              <a:rPr lang="en-GB" sz="3200" dirty="0"/>
              <a:t>Next steps – June Event (Storytelling), online support and joining ALL</a:t>
            </a:r>
            <a:endParaRPr lang="en-GB" sz="3200" dirty="0"/>
          </a:p>
        </p:txBody>
      </p:sp>
      <p:pic>
        <p:nvPicPr>
          <p:cNvPr id="4" name="Picture 3"/>
          <p:cNvPicPr>
            <a:picLocks noChangeAspect="1"/>
          </p:cNvPicPr>
          <p:nvPr/>
        </p:nvPicPr>
        <p:blipFill>
          <a:blip r:embed="rId2"/>
          <a:stretch>
            <a:fillRect/>
          </a:stretch>
        </p:blipFill>
        <p:spPr>
          <a:xfrm>
            <a:off x="6372200" y="5883065"/>
            <a:ext cx="2571429" cy="714286"/>
          </a:xfrm>
          <a:prstGeom prst="rect">
            <a:avLst/>
          </a:prstGeom>
        </p:spPr>
      </p:pic>
    </p:spTree>
    <p:extLst>
      <p:ext uri="{BB962C8B-B14F-4D97-AF65-F5344CB8AC3E}">
        <p14:creationId xmlns:p14="http://schemas.microsoft.com/office/powerpoint/2010/main" val="2033636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2.gstatic.com/images?q=tbn:ANd9GcTIlhuYmhIcK7PvYi2zGpWmzgv5mU23aRE2XwCaTXAeYrJGShmCKg"/>
          <p:cNvPicPr>
            <a:picLocks noChangeAspect="1" noChangeArrowheads="1"/>
          </p:cNvPicPr>
          <p:nvPr/>
        </p:nvPicPr>
        <p:blipFill>
          <a:blip r:embed="rId3" cstate="print"/>
          <a:srcRect/>
          <a:stretch>
            <a:fillRect/>
          </a:stretch>
        </p:blipFill>
        <p:spPr bwMode="auto">
          <a:xfrm>
            <a:off x="273846" y="4581128"/>
            <a:ext cx="1148752" cy="1559447"/>
          </a:xfrm>
          <a:prstGeom prst="rect">
            <a:avLst/>
          </a:prstGeom>
          <a:noFill/>
        </p:spPr>
      </p:pic>
      <p:pic>
        <p:nvPicPr>
          <p:cNvPr id="1028" name="Picture 4" descr="http://4.bp.blogspot.com/_q2kexwPBjqQ/TUZNlOiK8cI/AAAAAAAAF0E/i0_pRqXFJ_w/s1600/chicken.png"/>
          <p:cNvPicPr>
            <a:picLocks noChangeAspect="1" noChangeArrowheads="1"/>
          </p:cNvPicPr>
          <p:nvPr/>
        </p:nvPicPr>
        <p:blipFill>
          <a:blip r:embed="rId4" cstate="print"/>
          <a:srcRect/>
          <a:stretch>
            <a:fillRect/>
          </a:stretch>
        </p:blipFill>
        <p:spPr bwMode="auto">
          <a:xfrm>
            <a:off x="1569990" y="3356992"/>
            <a:ext cx="1277453" cy="1591494"/>
          </a:xfrm>
          <a:prstGeom prst="rect">
            <a:avLst/>
          </a:prstGeom>
          <a:noFill/>
        </p:spPr>
      </p:pic>
      <p:sp>
        <p:nvSpPr>
          <p:cNvPr id="1032" name="AutoShape 8" descr="data:image/jpeg;base64,/9j/4AAQSkZJRgABAQAAAQABAAD/2wCEAAkGBxQSERQUEBQUFRQXFBUZGBcYFhYVFRwXFBcZHBYVExUaHSghGBsoHRcVITUhJSktLi4uGB8zODMsNygtLisBCgoKDg0OGxAQGy8mICUsLywvLDQ0MCw3NTQsLCwsLDQyNDQsLCwvLCwsLCwsNCwsLCwvNCwsLCwsLCwsLCwsLP/AABEIAOEA4QMBEQACEQEDEQH/xAAbAAEAAQUBAAAAAAAAAAAAAAAABQECAwQGB//EAD4QAAEDAQYDBQcCBAQHAAAAAAEAAhEDBBIhMUFRBWFxBiIygZETUqGxwdHwI0IUYnLhBzOC8RUWY5Kio7L/xAAbAQEAAgMBAQAAAAAAAAAAAAAABAUBAwYCB//EADURAAIBAwEFBQgCAQUBAAAAAAABAgMEESEFEjFBUWFxgZHRBhMiMqGx4fAUwSMVM0JS8WL/2gAMAwEAAhEDEQA/APcU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BEcX42KRuMF+pqMmtnK8d9box6SCpFC3lV15ES5u40dOL6HPVuK13+Ko4cmwwDpHe9SVYxtKS5ZKqd9WlzwY28RqtxFWoOZde/+5Cy7ak+R5V5XX/I3bB2sc0xXaHN99ghwG5bk7yjkCtFXZ+mab8DfQ2vru1V4r0Ors9dtRocwhzSMCFWtNPDLmMlJZXAyLB6CAIAgCAIAgCAi+N8WFEXWwahGA0A99/LlqfMjfQoOq+wi3VzGjHt5Gj2UszjftDySakBpOZa0nvHkTkMgGiMCtl3KKapx4L7mmwjNp1ZvWX2Oha4HIqHksCqyAgCAIAgIntHVq06YqUXRcdLxAcCyMSZxgGCYIwnFbqEYSluz5ka6lUhDfp8uK7P3UzcI4o2u33XjxN22IOrTofqsVqMqUsM9W9xGtHKJBajeEAQBAEBqcVtfsqT36gYTlecYaDykhe6cN+Sia61T3cHLoeX8Xr0aPs3VrQ8WqsHVaLSTdc1veuPgQHPGd7G87DIKb/IxLdXBFb/Eco70tW+ZMKyKksbwz+JqNpuJFNoL3xmdGN5T3jP8u8EaK9Z0/l4km3t41c73AirSyhZ7U6zUaoJHiolxNSm6A4ETiWOBnWDGPeEebW53pbjYvrLcjvxWMcToOy/ETSrBhPcqEAjZ5wa4dcG+Y2S+oKUd9cUNl3ThP3T4Ph3/AJO7VMdGEAQBAEAQBAQ/GeNilLKcOqf+LZ1fz1u55ZTKk0LeVR55EO5u40Vhas5vh9kNpquvE3Ab1aoTE/yzuQIwyA0wCn16kbeniPH91Ku3pSu6uZcOfb2EpxbjUgU7OCG4NBbgXaBtMaDSfTc8JfbVlUl7i21b0z6evkdpbWSit+ry5evoTPBLD7GkGmLxlzoyvHQchgPJXNlb/wAeioc+fe+JCuKvvajly5G+pRoKNM/myDJVAEBa9sgjHEaYHyR6g5qxcTfQeaNpl4H7sSbpyePeadsxiMclz9O/qWdX3Ny8rlL16lnUtoVoe8peRG26zGzVGvou/TcZpPGIE50juMMNwN2yuztq0LqnhvP99pyF1RnZ1d+Gi+3Y+w6Tg/Gm1u66G1dtHRqw69Mx0xMOtbypPs6llbXUay6PoSq0EoIAgCA5/ts4/wAOA3NzyP8A1vI+ICk2izPwZCv3il4o8Q7a8BtJ4w59KmXUKpoVG1Y/TFO6xuL8ACCMpnKM1r3W5o3b6UGekU7ex5hj2OOwLT8Fa061Go92E032PJSVba5pR3qlNpdWmiT4OSTWDSA402Qef6kHyJUe6WJeBKsn8D7zwnshw21v4lUfXFT2lAPNcvd3pDCGB5Jl5Lgzec+ah0MqosdSfdbroyT5o9XPIxsdQdCOa6JpNYZyEZOLTXFHonBeICvRa/C9k8bPGY6ZEciFzlak6c3FnY29dVqamjfWo3hAEAQGvbLaykJqODRpOZ5NaMXHkF6jCUniKPE6kYLMng5vifaFz5FKabNXHxnp7nXPH9pVhRsuc/IqrjaPKn5kG2vfN0GBjJAl3MNGruuG5ynzf7RtrCGZvXlE02NjcX0sxWI85M3q1shoptEMnCmO8XOOrjm9xPLaAvn17tW4vp7seD5df3odva2FK3hhcuZPcB4QWfqVo9ocm4QwHnq7n/ebvZuz/cR35/N9vyRLu5U/hh8v3JxWxBLXugEoYbwhTEABGEsIuQyWVcsNMfTRZRiXAuBWDJocX4W2u3O69vhdqDsdwdQod7ZwuobsuPJki3uJUZZXDmjlbz6RdSqtGPiYZLHj3mHQ7OGIIG0LmqVxd7Lq45dOXh0/cos6tCheU+q/eJHVnimYJN2RBODgZwxECZycI/0mAu62btq2v47ucT6PmcZf7KuLJ78cuHVcu86DhnaJzYFWajfeEXx/UMndcDhqVJrWPOHkLfaWmKnmdHY7dTqiabw7caj+ppxb5qvlCUXiSLWFSM1mLybC8nso5wAk4AaoDh+M8S/iHCR+mJuNIkn+Zw35aA9VYKVGzh7yvJLPUpqsqt5PcoxbS/fAg+Kfp02vaGsDHtdJAgR4TdIjAxmue2lt6jWXubXV/wDbGOHTm/Q6DYmx6kK6ncPTD0z2c/wcU/tPTqVI/Um9g66fETgRjIM8lUwta9J+9i8Pjk7T3lCcXSlHKemMHccLc9zGVH3w4gw5ri03TGYbETAMY6eXQUPaS0k9y50kueMr1XkcBfbBrUakv4rzHpwfo+82q/eEPdUiQcXVIkGR4jGYGatKO09n1JJQqRzy5FTVsb6EXvwePP7GB1nI1kcxj5kYH0VxGWeJTVKaSyje7PW80a7fdeWscOphruoJ9CVGvaKnT3uaJezLh0qqg+EtPHkd9WqtYC55DWjMkgAdSVRpZ4HTtpLLIe09paYwptc87+FvqcfMAqVCzqS46EKptClHhr3EbW7T1dG0mcjef8Zb8lJjs9c2Q57VfJI0q/H6zs6hA2Y0N+MXh5Fb42NNciNPalR88dxEvtwkkS9xzM3nGPedPzK13F7aWa/yzS7OfktRQtru8eaUG+18PNhtnqVPEbrdhn6/b1XJbQ9q5SThardX/Z8fBcF9To7L2bhBqd1Lef8A1XDx6/TxJDh1gLu7Z2iBm84MG8u16Bc5Qs7i8nvvnxk/3U6GdWnRik9OkV6ciZsbrPZu8Ca1bVwyHJpyaOklXNOrY7PWj3p9mv4RCqKvc6Nbsf3zMLuI17S+5SN3e7Ia0bvfmTyETstML28vqm7S+CPN/n0Pbt6FvHeqav8AeR1FmpXGNbJdAAvOMuMDMnddLCO7FRznHMqpS3m2VfiQPM+WXx+S9mt8cGRYPQQBAY6WGG3y0+3ksvqeY9CH4xZazXmtRfUiBeYCXZCJYw4HDSPmqm+o3Kl763k+2PFeRPt6lJr3dRLsZpf8Vp12XbQ0OGjmSCDuAcWnofJV/wDqtCtH3d1Hx/dV9SR/EqUpb1J/v2ZHWiwyCGOFdmw/zQP5qeZ6geSgVdnp/Hay3105rw/e4kwuOVRbr+hFfwZbjRdI905dBt+YKysPaa5tv8ddb6XXRrx9fMqr32ft6736XwS7OD8PQt/iyCL7SCMiJw5hwxHXBdZbbb2fdLG/h9Jafj6nOV9k39s87u8usdfz9CTs/G3gdyu+P9NT4vBKn/xac9Ul4Mjfz6sHht+KNirx2q+m9l9jrzHN7zCHd4EYFpAHotbsUnlZN0dpuSaeDSsjmuBcDmYygiNCuB9pp1JX0lN6JLdXY1/bOr2HGEbSLhzznvyZlzxcHN2bs25puEtFEOc7u4OMmYIjPGJn44i2qbScqeFxJn8lKOi1OkaBlkFVLV6kNlxA3+CNQ6mE30NCs4YtBwB20iYX1P2drTq2EJS1xlZ7np9D57t6Ead3KK0zh+ZgB7zbneIIJ0AAOp8j+TF1U1i4vmVVFYmpLkzft1tc916q687QZNH9Lf29c9yVpo28YL4V4kq4u5VH8T8CPfaiTDQSdh9T+dFGvdqWliv8stei1fl64PVps+7vX/ij8PV6Lz9MmSjYXu8TgzkBJ8yfsFyd17X1ZvFGKiur1fp9zpbf2YoQ1rScn0Wi9fsZWcMpnNxd1kj0MqjuNsXlbSdWXhp9sFxR2baUfkpRz1ev3ybVOzsblHoqt4fMnb0i2rRvHxGNhEHruiluvKMp6F1SvMNlzz+1gl2WjW6eS3Opc3D3W2+z8LQ8qnCHxYS7SSsPAatTGr+kzYY1D9G/Pkrez2HJ/FW0XTn+CHWv4R0p6vryOjsNKlTHs6V0RmAZPV2pPMrpaNOnTjuU8JIq6kpze9I2XGM1tNZbTGpzP4Ass8rtFIyJ3y6aIzMddS9YMlHugShhvBZUw7w0z6fmKyuhiWmoq1Q1pccgCSQCcBjgBmvEpKKbfI9pZeEQNps9mtJvUqgZUOo7t7+pjovdRjzVNWo2V/rGS3vr4onwqXFvpJZX7z5EXa+GVqfjp32+8wXvVuY9FS3Gx7ii8xWV1X7knU7ulU54fRmlTLC4kRe1xIOG4VdUdTOJ5z2klcNOBlc0HMLXkI169kpmLzRmB6rdRr1qbzTk13No8ThCosTin3pM16thggMeQTMB3eGHx10V9Z+1F7R/3PjXbx8/XJTXXs9Z1tYrcfZw8vTBrsc6m/EFpPmx22O/p5q9qPZ+34pJ7lVcP3hJfXuKeEb3Yrba36T6fuj+hI0bUDhkdvtuuO2jsu5sJYrR05SXB/vRnTWO0KF7HNJ681zX71MvtFWbxPwULysbzGDFWq3c89ApVjY172r7qisv6LtZHu7ula03UqvC+/YiPcXEw1sknMmG4/Ex9F9fsbSNnbRoQ/4rj2835nzO7uHd3EqstMvh2cvobWDBAzzJ1J3KkxjnVmqc93RGvSYapgEhup1PQ7fnNcpt72h/jt29s/i5vp2Lt+3fw6LYuw1WSuLlfDyj17X2ffu47ndY27SzywGW86LgZOU5OdTXv5nbRikkksJF7nlkNb3nGTj8z+aLzje1ZnGTJRbdABOK8yeXkw9StUOI7pA6ifqixzCxzK0mtH+YC/q8tb6NA+amUq9vDjSz3y9Ea5RqP5ZY8PybTONeyEUm0ac+60lx6mcfNTo7YqxW7Rpxj9fQ0OyU9akmzNTpWq0Z32tOr+42OVNsXvTzUiFHaN3/ALknGPl9Fr5muUrWhwWX5/UnuE8IZQEjvPIguOGGzRk0cukyrqzsKVqvg4viyvr3M6z14dDc8R5A+pGnkp3Ai8WVqY4evT+/3RdQ9dDIsHoIAgMdLbb5afbyWX1PMehQd0xocuR26fmycR8vcRfEez1OoS5hNNxzgAsJ/mZl6Qqq72TQuPi4PqvQnUb2pT0eqIh/DbVR8ILm70nlvqyR8JVVPZ9/Q/2ptrsf9Mmq4tqvzLD7V/Zp2uu9wisH/wCto+F4SodWpftYqZ8UvQ3Qp0U8wa8H+TWoBowbePq70UJ0K038v0N7kubL3i9LSHCNxBB+68TpzpPElhmYyXFMw5yx5x/aT9Oax/8AUT1w1RlNIuF2oGkfmhC8qW696DaZ4eGscjRbZXB4ZiRo7URiQTvGR/D2EfaD3+zalKsk54ws886Z71xOalsNUb6Fai8Qzlrp2dzN9tM6/wB/NcW6b6HT7yK3Dssbkug3kadrHex2+pn6LvfYpRUay/5Zj5a/2cd7Wb2aXT4vPQsougzyK7eSyjkYPDyYa5JwEy4xOw1P06kKs2xffwrSVSPzcF3v04+BY7Isv5l3GEuHF9y9eBLUKNxoAGHL8yXyVxnUblxPpjaWiLa1U4BsEz1A5mFmNGXNBNFgs72m94jrofJN1vTGD1vx4Fpex90nA5i8I/3GYWUp0mpNadvBmOOUn5EnZbPZXYVGvpndrnOYfWSPP1Vvbz2dW0qR3H3vHn6kOpK6h8r3l3LJLWbs7ZXCWy8b+0JHq0hXFLZdm1vRWV3t/wBkKd9cLRvHgSll4dSp/wCXTa07gC9/3ZqfSt6VL5IpEWdapP5m2bS3GsxOdOAy1P0HNZ4HlvOiKkwIHkPzRFqOGiLmNjrqscTKWC5DIQBAWVG6jMfkFZMNBrg4fAg/IrHAJ5LZu54jfbr91niYzu8TKsHoxWqqWMc4NLiB4W5nkF4qScYuSWew9QjvSSzg5i1cYtFTuspVWDZrH3vN5AjyAXO172/rfBSpuPnnzwki0p21vDWU0/EjbTZKjRDrtMnJuDnx7xAwaPjPnFVWsnbx3q71fCPFvv6Il068JvENV14IwOpNAgi8TvmeuwUJNvXkb95laLHtESCNDjPpr6rEnF6h4KuxIxmJE8xmvLzhmEFpPYQwY69K8MMxl9irPZO057PuFVjquDXVevQg7RsIXtB0paPin0Zp/PZfW7O9o3lJVaMsr7dj6M+aXdpVtanu6qw/v3C9GJ3Cq/aO0nc2T3Flxe9ju0f0ZZ+z13C3vFvvCknHPfw+qwScuNRjWCb94RzDbwj0OC+b2dpK5U4wfxJZS664f3O8rV1Scd7g3jPTRv8AoujE4QciIg9CNFElGUHuyWGjemmsoz8PsDqhcGESACGnKMiAdIwz97SFYWdk7yMtx4kvJp/ZmitXVJreWjMzaFWng+iXtJksLb7TzBbN13MKVQpXlo92dLehzXHy4mqc6NXWM8PrwJVnZ2g9ocG1Kd4AxecCJ0IMweSu/wDSrSolLcxnvRC/nV4vGckhw7hlOhPswe9EkkkmMs8szkpdtaUrdNU1jJorV51XmZtOcBmpJobS4lmLuQ+J+3z6LPAxqypdGAGO2g67BO0ZxoirGRzO/wCaLGTKRehkIAgCAICx7NRgd/vus5MNcyntI8WHPT1080x0Mb2OJS5Hh9NPLZM9RjHAuFTfDr9CmBvdS9YPRD/8vsLi576jiTJxaJncxKqJbGoTqOpUcm32kxXs1FRikjDxTgx7nsGtDQDImDJjvEnxZamcFp2jsuVWMIW6SSzpw6Hu2u1Ft1MtsxWTs84n9VwA2aSSeV6BHl6hR7bYGHmtLTovU2VdoLGKa8zSrcJqPqPFNl0Mc4iRDSMQ1rN5EdFpqbLq17iq0sR5eWmDbC7hTpxy8tkaQuclFxeGWKeSi8mQgNa2CY3U/Z93WtZ+8oyw/wB49TTcWlG5g4VY5X7w6GsHaH1X0jY+36d7ilU+Gp9H3ehwW19g1LPNSn8VP6rv7O3zNrhleKtGDIFemByl4YRO2JwXt7GtqVad3S0bTTXLOct/Q80drV5xp21VcGteeOX349D0S0WOnU8bGuO5AnyOYUCrQpVfnin3ovoVJw+V4KWWxMpzcaBOZxJ9SvNG2pUc+7ilnoZnVnP5nk2FvNZYX9fT6rODDZTvHl8T6ZJoY1ZVtMDHM7nP+yZMqKKYnLAb6+Q0TQxqy5rYyWDKWC5DIQBAEAQBAEAQFnsxph0w+GSzk87qKhu+PosGcFPZ7SOmXpks5MbvQq0HU/BYMrJchkIAgIPjHBA6X0h3yZc2YDuYnAO+eu6pdp7KjcLfp6S+/wCSda3jp/DPh9jm3MLTBBkZgiD5grj6lKdGe7OOH2lzGamsplr6gGYCxnPBGVF9TTqVQTMKTHCXA9qLXM5uy8WeatSnUhoh8ciNAfX0CsZ0opRnT4rHA9Sgt3XVM1ez/EfYMfUImKlItbMS4EuOOmDRiuq2fd+4tasp65eEu1pnO7Y2f/KvqEKeE0m2+xNf+I9y4VbRXoUqzQQKlNjwDmA9oMH1W2L3kmR6kHCTi+TwbS9HgIAgCAIAgCAIAgCAIAgCAIAgCAIAgCAIAgOa/wAQOKVLNY3VKJc195gDmhpgl37g4QQcR1IWi4m4U20SrOkqtZRlwOT7J/4kuvCnbiHNJgVgA0tP/UaABHMARzzEShevO7U8yxutmLG9R8vQ7/jFCi+iX1rpY1pcHyBAiZa/QfBSrijTq02qiyiqoTqQmtziedMqSAZDgciMZ6b+S4ZRbe7jXodPwMhzg4HY4H0WJRlF4ksBNNZRx3aZl20GP3AH1BBPwKtrR5pI2R4FnBrGa7msj9MOvPxIwwwnQkCBtiVsq1lRWZa9nUxJcZLi9M9D3fg/EaVVgFKG3QBcyLQMBA25hX1rd0riOab8OaOWr29SlL4/MkFKNAQBAEAQBAEAQBAEAQBAEAQBAEAQBAEAQBAWVqTXtLXtDmkQQQCCNiDmjWTKbWqOH7Sf4a0Ksvsn6FT3c6R5Xf2eWHJQ6tnCWsdGWNvtKpB4nqvr+95xQdXLqXDbVWNGm2qAbzThe8IvTDme7oC7YCIeJtqjN6FinBKVzTjl4/8AfyewcH4LRstNrKDA0ARObjqS5xxOMlWdOjCn8qKGrWnVeZvJs2myMqCKjGu6gGOmyzUpQqLE0n3nmFSUHmLweJcTshttrrPszC2zsfcv43WhuGJP7iQTd0vCYVDcqNFSlCOIo6W3qbkIxnLMnqT9isjKbAKfdGo1O8nV3+yo5z948zepty8m3SeAQ5riCMiJB+4XiL3Jb0ZNNczE1vLDR03Ce0QwbXdnk+IGGj4y65b5Y9Zse7qXalCWso696Od2jThbOMnonp4nRtdIkYgq1IpVAEAQBAEAQBAEAQBAEAQBAEAQBAEAQBAEAQEB2q7KUbe0CrLXtwbUbF6Dm0g4Oby9IWmrQjVWpJtrqdu8x8ibs1K4xrZLrrQLxxcYES7mVtSwR28vJkWTBhtdnFRjmOycCP7jnOK11acakHCXB6HqE3CSkuR5zaaJpvc12YMHroRyOHwXCVqMqU3TlxX7+TqqVRVIKS5mNw1Ge2/91pz1NhhpV7+OUaajmV9L2DsX+CpVJyUnJLhwxx+p8225tlXrVOEWlFvOeOeH0JPhnF6lHwnu6tOLfTQ8xHOVc1rSFTXmVttf1KOnFdDq+HdoaVSA79N3M93yd94Kqa1pUp8sovbe/pVtM4ZMKMTggCAIAgCAIAgCAIAgCAIAgCAIAgCAIAgCAIAgCA5/tTwn2jDVpjvtGIibzRnh7wHrEbRCr7LoXdWMqknHllfv1Nyv61tSl7tJ88M4ejVd4SRI13GhG63VvY+i6icKjUemMvwf4K2l7XVfdtTppy65wvLX7h9nnFuDh+Yrr4KMIqHJaHJVN6pJz5t5ZWlUJwcId8D0+yy8IwtTNB5rGUetUdX2PtznXqTiSGiWzmBMFvTER56RFPf0YxanHmdDsq4nNOEuR0yry3CAIAgCAIAgCAIAgCAIAgCAIAgCAIAgCAIAgCAIDge1nBvZVL9MQ1xJGzXZlnQ4keYwgK7sbnfjuS4o5jalm6U/ew4P7/kh6FeeRGY/NFOlHqVsZdC+p3s5WEkg22VsjXl7WF4hxADnEiCfCHQDmcJ5rxVahFyS4GyjF1JqDljPM7zgPB/4cOLnXnuiTEAAZNHqcdVRXNw6zWmEjqLOzVvF65b4sllHJoQBAEAQBAEAQBAEAQBAEAQBAEAQBAEAQBAEAQBAYbXZm1WOY8S1wg/QjYg4zyXqE3CSkuJ4qU41IuMuDPOOMcKdRqXXYH9r9HDf7jTpBXQ29xGrHP0OQu7SdvPHk+pgph1285pDQ67e/begGAfMZ/GFs34725nU1KnPc38acMl9KzOqn2dMS52AjSf3HYDOV5qVI04uUj1RozrSUYcft2nqAXNHalUAQBAEAQBAEAQBAEAQBAEAQBAEAQBAEAQBAEAQBAEBjr2drxde1rhs4Bw9CsqTi8pnmUIyWJLIZQa1t1rWhuV0ABsbRkjbbyFFJYS0FGg1mDGtaOQA+SNt8TKilwRkWDI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prstClr val="black"/>
              </a:solidFill>
              <a:latin typeface="Calibri"/>
            </a:endParaRPr>
          </a:p>
        </p:txBody>
      </p:sp>
      <p:pic>
        <p:nvPicPr>
          <p:cNvPr id="1034" name="Picture 10" descr="https://encrypted-tbn3.gstatic.com/images?q=tbn:ANd9GcTogKS1FV7enC53Rmf_yv-oa7brnT_8GonV1rqku_t5D-wgd8l4"/>
          <p:cNvPicPr>
            <a:picLocks noChangeAspect="1" noChangeArrowheads="1"/>
          </p:cNvPicPr>
          <p:nvPr/>
        </p:nvPicPr>
        <p:blipFill>
          <a:blip r:embed="rId5" cstate="print"/>
          <a:srcRect/>
          <a:stretch>
            <a:fillRect/>
          </a:stretch>
        </p:blipFill>
        <p:spPr bwMode="auto">
          <a:xfrm>
            <a:off x="2866135" y="2060849"/>
            <a:ext cx="1777873" cy="1777873"/>
          </a:xfrm>
          <a:prstGeom prst="rect">
            <a:avLst/>
          </a:prstGeom>
          <a:noFill/>
        </p:spPr>
      </p:pic>
      <p:sp>
        <p:nvSpPr>
          <p:cNvPr id="1036" name="AutoShape 12" descr="data:image/jpeg;base64,/9j/4AAQSkZJRgABAQAAAQABAAD/2wCEAAkGBxQREhQUExASEhEVFBUYGBUVFhUYGBgXFxgWGBgYFBUZHyghGCYmHRgYJDMhJSstLi4uGyA2OjMuNygtLysBCgoKDgwOFA8PFCwcFBwrLCwsLCwsNywsKzc3LCwsLCwsNywsKzcsLCw3Kyw3KywrLDc3KysrKysrLCssKywrK//AABEIAMYA/wMBIgACEQEDEQH/xAAbAAEAAgMBAQAAAAAAAAAAAAAABQYDBAcCAf/EAEoQAAICAQEEBwIICgcIAwAAAAECAAMEEQUSITEGEyJBUWFxMoEHFGJygpGhsSMkM0JDUmOSosEVFlNzg5OzRFSUo7LC0fA0dIT/xAAWAQEBAQAAAAAAAAAAAAAAAAAAAQL/xAAXEQEBAQEAAAAAAAAAAAAAAAAAAREh/9oADAMBAAIRAxEAPwDuMREBERAREQEREBERAREQEREBERAREQEREBERAREQEREBERAREQEREBERAREQEREBETU2vtBMai2+w6V1Vs7ac9FBJ08+EDPfetalndUUc2YgAepPKQn9dtna6f0lha//AGKtPr3tJzu6psthfmAW2k7y1t2q6BzCVIeGo5F9NSeOvIDZ6saabo08NBp9UmrjquPkLYoZHV1PJlIYH0ImWcZr2aKm6zGd8S3nv0EKCf2lXsWfSUyy7K6fPTom0KwF5DLpVjX/AI9XFqfnDeXzWNTHQYkXndIcarH+MtehoOm66Hf3y3srWF13ye4DnKtf0nzbuNVdGJX3derX2kfKRHVK/TeeUX2Jz6rb+0a+JbCyR+qa7ccn0cPYP4ZJYvT2ocMqi/EP6zL1tPuuq1Cj54WBb4kB/XbZ2mv9JYX/ABFWv1b2s1L+nuNxFK5GSf2NL7p9LbN2s/vQLVEpbdOnHH+i8rd/vMXe0+b1un2yV2D0vxsturVnqv016i5dyzTvKj2bAPFCRAn4iICJ8ZgOJOgmvTn1Od1ba2bwV1J+oGBsxEQEREBERAREQEREBERAREQEqXwoWEYO4P0uRiofmm+ssP3QZbZRvhMyNThUA9pr2uYfs6a3Gv79lcCs5mVuadlnY8lUanzJPIDzP38JpnPu/wB2XTzsfX/TkpEy0ihtkD8pU6D9YdtR67vaHru6SRouV1DIyurcmUggjyI5zzfjq/Pn498gcjBapy1TmqzmSBqj/wB4nJu7jwYeMDd6M7Nre+3IVFVFsZa1Xgu8pKWXbvLeZt5d7nuqPEy2SC6ED8Rxz41rr66drX6WsnYCNYiB56sa66DXx0E9RED4RrIfauy1sXR9eBDI6nddHHJkYcUYeIkzPFo1U+hge+j3wgpVW1Oe7HLq4a11WOb6z7FqpWp0J00YcgwPIET5tDprlXajHx1xk/tcjR7Po0Id0erP9GVHaXZzMRhzcX1HzXc6wfUU+2ZtobfppbcLGy3+yqG+/vA4L6sRLqYz5OB151ybLctv27byfRpAFa+5Z4s2JjMNDjUcOWlagj0IGo90jTtrIb2MWtB+1u7XvCKwH1zYq2zYvG7HKr3vU3WAeZBVW+oGReJ3YG3bsC6mt7nuwbbFq0tYu+O7nStlsPaZCxClWJ3dQQdNROqTiHSrjhXkHlXvqR4ro6ke8AztlD7yqfEA/WJYle4iJUIiICIiAifIgfYnyIH2J8iBpbZ2pViUvdc27Wg7hqSTwVUX85idAAOZM5f11l9r5N43bbAFWvXUU0gkpWD3niWY97E9wE2Ns7ROfkm0nXGodkx07mZSVsyCO8k6qvgoJHtGeZLVkIiJFJiyKA407+4+cyzV2jl9UmoXfclUROW9Yx0Vde7jzPcAT3QPvQsFcd0P6PIvUem+WA929p7pPTS2NgdRUqFt59WZ25b1jks5A7hvE6Dw0m7ASObKvtuajEprsetVa17XKV173FE1VWJYjjppwHrJKOgLImPkWuyqbM3JLsxAA3LOqUEnloqKIEMNtOy1quOTl2WvT8XLgbtlevWb1mnBVC729pxBXhxm3hZjs703VGnIrClk3gylG13bK3Gm8pKsOQIIIImp0eUN0gz+W7VXvj519eGGI91Z+uTXSyoDMw3HtNXk1nzXSpxr6Mv8RgeZjyG0U/8AvOZJgzPZ98Cj9J6+uyqKxY6Cuqyxih0btlUA3uY1AYcO7WbWy9lqo3akVE7yB955sfWeq8ffz79782jH0HiCbdftk6o04DgIRioxVXu1Pif/AHhM0RCofpdwwsgAfoyAPXQfznba10AHgAJxTpYpOHkacxWW/d0b+U7TjXB0V1OqsoYHyI1EsSssT5EqPsT5ED7E+RA+xEQEREBMeQpKMFOjFSAfPThMkQOKdGf/AItC6aMla1sO8PX2HB8wymSc2umOyvieYLkGmPmNo47kytCQ/pYq6H5Sj9aa0zWo+RPsQPk0bRvZmIp/NF9vvVBWP9Uzfmpslesy7bPzaKxSPn2FbLPqUVfWYFgiIgJSelnQ27K3lqvUUM7WdVZvAJa4rDWIV111CciOG++ntSxbC25XlrqnBwqsya67m8WAVyOAbsnVeYkpA55tX4P7fiqV0ZGtmgW7f7IuVShQa8d3c3FAB7gPCWDotszJRKfjbqzY9dlVIDFyEscMxdyBqdFRQByC+fCxxGmEx5C6qfT7p5+NpvivfXrCGO7rx0Xd3tfDTfX6xMxECobV/A5GPeOTt8Xs9H1NZ9zjT6ZkzIfpbwx979S7HY+QFyamTJgfIn2IHl0DAgjUEEEeIPAyzfBbtEtinFc63YTCk+LVaa0Pp5poPVGlbmPZmb8Uz8e/XSq8jFu8O2daHPpZ2dfCyIldbiImkIiICIiAiIgIiICIiBVvhNqDbNyCedYSxfJ67EddPeNPfKiZYvhOzNa6cUe1kWqz+VNDLY597CtPpmV0yVYRNXP2hVQN621aweW8eJPgo5t6CaC7Xus/IYbsv69zCkHzVSC596iRUjn5QpqexvZrRmP0RrpNzo/hGmhFf8qdXsPjY53n+06DyAlW2tdklEW2ila2vx1ZkuZiAbq+G6UGuvLn3y3UbWossapL6ntXXVFdSw058PLv8IG5ERAi9iVDeyXA/KZLa/4aJV96E+8yUkX0d/J2a/7zlf69mn2SUgIiCdIEFs7GRc/LYIN9qsZt7v7XWIR5fklMnZC4Dhs7JI5CjFHv3skyagQe18MXV21Hk6uvpqCAfdNXo9lm7GpdvaKDe+evZb+IGSl3tH1kH0V4VWL3Jk5K/wDNY/zgTMT5ED7IvpSmuJkdxWpnB8GQb6kehUGScjs7FfNsXBp4tbobnHKnH17bHzYdlR3kxCuwbNvNlVbnm9aMfpKD/ObM81oFAAGgAAA8AOU9TTJERAREQEREBERAREQOU7VyTfn5Vp9mthjVjwWoBrD6m13B8kXwmjnYtth0W81V6cdxB1hPk7ahRp8nXzmz0jq+I5lwt7OPlWm2m08E6xwOspduStvAsNeYbynvz7pmtRoYGxaaW31TetPO2wl7D9NtSPQaCSEhdodI60JSpWybtQu5VoQrMdFFlnspqeHHj5T7ZsbKtAbIyepUn8jjarw59u49o+emggeulVoXGsJZQybtigsASamWwAa+O7pJbo5iVZeIcVzu241hKWJoHUOWsovrPykbj3Ehwe+RFHRjEX/Zq3J5mwGwn1Z9TMWxKHR+qqtFWbirpUzjeS7EJ1RLVGhYKezqOKkAjnxomLtp30aU24zvkllRGRWFFu8dFs63QioeKniO4HhNvaq5eJUb7VxrakG9YtLWB0Qe0y740s3RxI7OoB08JlTpPlKNH2Y7P4030lD6FyrD3iaeamTndnJFePi6gtRWxd7NDrpdboAF8VUcfGQe9hjsWgH/AGjI4+tjH+cyW7M3ud+R7rCn/QBPOxueQPDJf7VRv+6beVl11DWyxK18XZVH1kwI7+rtffbln/8AXk/yeeT0ap/Xyv8Aisn+bz1/WfE7slH+Zq//AEAzDZ0roHIXHz+L5BH2JA1dm2JjXZenXWk20UoupsssfqRZuLqflk8SAACSdJJ3bUtqBa/Ayqahzs/A2BR4utTswHnpwkXsjFGVVbclj1WNmWW1WqNGRqwKQdxxxBVCCpHEEiTdfSfIo0XJwzb+1xCrA+bU2EMp8gW9ZRFXbWRmC0/jFtg3krqKszA/nE66IvymIEwbT2Fds7Ga45aG+3IBGMEU1l77FHViw6OxA1O8NOROk3crpvi4dbNVs7JUsw1C46UhnblvEkbxJ8ATI3Z+0Pj9nxi26p7K9RXRWTu44PA6htGLnkWIHgBAzVbVKsEyK+pYnRXDb1Tk8gtmg0PyWAJ7tZJzxbUHUqyhlYaFWAIIPcQecVVhQFA0UAADwA5SDDtLMFFVlrcVrRmI8dByHryl4+D3o8cTG3rADl5Glt7d++RwQeCoOyB6nvnO+kunUdr2Oux9/wCZ19e9r7p2yWJSIiVCIiAiIgIiICIiAiIgYczES5GrtrSythoyOoZSPNTwMqz/AAY7LJ1+JLz13RZcE/yg+59kt8QKX052TVj7OK49NdNdeRivu1qqjQZFW8dB5EnWQ+QdUB9Pul46UbPOTh5FKnRrKbFU+DlTun3NoZzfZ2f11FbgcHVX07xqNSD6GSrGWaG1NnmzddH6vIrJNdg46E81YfnKeRE34kVoYPStQwqylGNfy0Y6Vvy7VLngwOvLn5SwJep/OEicnHSxSrorqeasAR9RkQejor44t1mM36oJeo/OqbgPo6QJvYp/DZg7vjCsPRsegfepkkKF1J3F3jzOg1PqZWuieXa2RkpdWK7BXQTunVHOtql6yeOhAXgeIOollyLgi6kM3kqlidfIffygZdZ8185FfGsp/Yxq6V8b7NWH+HUCP455XZ2Q35TLXX9lSFA/fd4GDozkgYy8NSz3vr8+6x/5z1tTaSUqbLnCKO8/co5k+Qlc2Fi5jY9QXJpqTd7JFJd908ixZt3X3aSTwtgVo4tsZ8i8crLTru/3aDsp7hA19nY1mTauTeprRNeoobmuv6W0frEch+aPOb+09k1XdpgVsX2bUO7Yvmrj7jqPKSE1doWaJp3nh/5gQuBt5qrBTkkHVd5bwNAV3gv4YDhWd5gN72SSOXKWSZPgu2amRdn22ItlW7Xi7rAMraA2Wgg8CO2g08pKZXwctWfxLNNFXdTdX16J5VtvK6jyJMuJqubVxBdTbWeT1suvhqDx906T0N2g2TgYtz+3Zj1M3zio3j9esqQ+DzJt7ORtBBSeDLj0FHZe8dY7tua+IGsv+DiJTWlVahK61VFUcgqjQD6hEKzxESoREQEREBERAREQEREBERATkedi/FMzIxzwrZjfSe7q7SWdfo2b407gV8Z1ycj6YXptTK0Kg4mIz1qe+63UC3Vv7NSoG7yZlJ5ASVYjm6Q06kV9ZeRz6it7APpqN37Y/p9B7dWVX5tj2kfWqkSURAoAAAA4AAaADyA5T1IrUwtp03fkrq3I5hWBYeq8x75tzVzdnVXflKkfTkSO0D4q3NT5gzRsquxu1WXyaRzqc62qPGqw+381uJ7m7oG6H3MuhteFiXU/S0W1fsrs+uWCVTOyhbji+k7/AFbLcug4nq21ZNDyJUMuh48ZaarQ6hlOqsAQR3gjUGB6mtnbQroAax1XUgDU8Se4AcyfIcZ6yjZwFYXU66u3EKPmjix8uA56nuOLE2albb/F7Tztfi/oDyQfJUAeUCD6NHXFp+YBy05ajkeXKbeXnVVDWy2usfLdV+8yGwdnFmvqbIsFdWRaBXWer7Nh65d6wds8LByIElcTZVNR1SmtWPNt0Fj6ueJ95gYP6w43MXqR4gMR9YGkis/bdbI9qOtoXgqoQxLHgq6DvJI4ectGshNvYtKtXcSlWUjq1NgTffrEO8o6sAm0a/m6H3c4HUugmwzhYVNL6ddoXtI77bCXfj36E6DyAlglN6O/CBRdXUMlbMPIcAMt1Vtde/y0S11C8TxAJ146c5cppkiIgIiICIiAiIgIiICIiAiIgIiIEL002o2Lg5FyflFrIr/vH7Ff8bLOdbOxBTUlY5IoXXxIHEnzJ1Pvlv8AhTP4mi9z5eID6C5G/wC2ViSrCIiRSIiBB5H4rkK44U5Lblg7luPBLAO7e9k+e6ZK9G7erL4p51dqrzoY9kD5h1T0C+MjuldHWYzryJBKnwZQSp9xAkIm0bHWm+urJNyqHT8XyGVgwG+hYIQVYd47wD3So6RMGZeUXsrvOx3UU8AWPie4DQknwBmLZO0lyKw6hlOpV0cFXrce0linipH/AIPfNyRVWycI4lyWl2db9K7nY8Ot/ROF5Ip1ZNB4pz4mSky7bxTfWaABu2gh2I1Cpw1IHe3h4Hj3aGDbMbFYU5G840PV3Ipcso4fhUXVlYajVtN089RrpAl5WsnMZR1lZ3cjJvtqWwgE1Y9BKt1YPDtFdfV/ISRG2lfhjo+RZxACqwQEcPwlpG6gB58dfInhNLauz3UY2OCnxipQ9TMSqXsQy5FWvHdbiHHu8DAjX23k2BQbFcLQ29U6IUvKW3V2iwaajUKnLQDe5TrHwYbSNmM9RLMtDKKyx1Y0W1pbUGPfuhymvyJzazork9UjIalv3sjeRmO6q3lSNGC8SpRSRpodWnQfg1xhXZlqp1StcWnX5VdRJ/hdJYi9RESoREQEREBERAREQEREBERAREQKh8KVf4jv/wBlkYth8lW+sMfcCTKjl5SVLvO26NQBzJJPJVUcWJ7gOJnU9p4CZFNlNq71dqMjDlqrAg6Hu585ybL2PmbOy67b6HzMSut0XIpUvYm8V0stoHENugqzLqNDqNOIkqx4G1k3lV1upLEBTdVZWrE8gGdQNT4c5uWWBfaYL6kD75k2pt3Dvw8g9dTfWKbC1YdQx0UndKntKeHDUa6z50b6P45orsda8u2ytS19gWwtqo1Cltd1fkj38dTIrFkZCVqXd1RBzZiAB7zNeratLMEFgDt7KsCpb5gYDe909psamjaNCoo6tqbnWnU7tNimsdbWnJdQxHkddNNTMvTXa2L1L02EXXsD1VNXbu6zQ7jIq6lCDx3vL3Rgh+lGbuVORxKqdB4u3BVHqSB752Dovs842HjUN7VVFSN85UUH7QZzvoL0KyLrKcnPTqq6t168c6b72gDS2/8AVAPEJz156aaHrE0y4ntLBso2jnNSQt4v6wo2oS+m5Q6hvAhusAcciCDqNRJrZO10yAQNUtT26n4Oh8x3jwYag+Ms3TXoo2UVyMdlrzalKgt7Fteupqt046a8Q35pJ8TOb7Ox6t+yvaNb4W0Daxrsdtw7nAIuNkeywAOhUEgnUkHWTF1cLH3QSddACeHPh4TS2dhFA7tp8Yt4ux46HjuovyU10A7+J5sTI/MyMrEalTuZqXOUQjdqu1CO/H9G/BDx7HHSZ26R1p+WqyMc/taX3f8AMQMn2yKk8XHFaBF5Dx5kniWJ7ySSSfEmYdqbMqyazXam8h0PgQRyZWHFSPETTHSnCI1+O4/+Yv3ayN2z0+xMddQzXE+yEVt0/wCIQF09NYGld0fya7saiva2SUyLlrCMFNgTi1rC3n2UBPLnpO1bH2TViVCqlNysanmSSxOpZ2PFiTzJ4zn3wY7Aybr22nnIa2KFMagjTq629pyDxBI4ceJBbu006fNMkREBERAREQEREBERAREQEREBERAREQIvanRzEyTrfiY9zfrPWjN7mI1EiB8HGzhru4zV68xVfk1D92uwCWuIFOr+C7ZQYucIOx5my2+zX1DuZYdl7DxsUEY+NTRrz6utEJ9SBqffJCICIiAmDMw67kKW1pbW3NHUMp9VPAzPEClZ3wV7MsYOuMaLAdQ1Flle6e4qoO6p9BM/9SCBou1M8DzOKx/eakt9st0QKDh/BXRWzv8AH9pM1jbz63qu83idxAde7geUnNkdCMHGfrUxla7XXrrWa6wHlqHsJK+7SWKICIiAiIgIiICIiAiIgIiICIiAiIgIiICIiAiIgIiICIiAiIgIiICIiAiIgIiICIiAiIgIiI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prstClr val="black"/>
              </a:solidFill>
              <a:latin typeface="Calibri"/>
            </a:endParaRPr>
          </a:p>
        </p:txBody>
      </p:sp>
      <p:sp>
        <p:nvSpPr>
          <p:cNvPr id="1040" name="AutoShape 16" descr="data:image/jpeg;base64,/9j/4AAQSkZJRgABAQAAAQABAAD/2wCEAAkGBhQQEBQQDxQVFRAUFBURFhUVEBQYFxcRFhcZFRgUFhwXHCYfFxojGhUVHzIgIycpLiwsFx4yNjAqNSYrLCkBCQoKDgwOGg8PGiwlHyUsLyo1NSwyLCwtLCwsKS0sLCwsLCwsLCwvLCwsLCwsLSwsLCkpLCwsLyksLCksLCwtLP/AABEIANcA6gMBIgACEQEDEQH/xAAcAAACAgMBAQAAAAAAAAAAAAAAAQUGAwQHAgj/xABEEAACAQMBBQUFBQYEBAcBAAABAgMABBESBRMhMUEGIlFhcQcUMoGRI0JScqEzYoKSscEVJFOiNEPR8HOTo7LD0uFj/8QAGwEBAAIDAQEAAAAAAAAAAAAAAAQFAQIDBgf/xAA0EQACAQMCBAMHAwMFAAAAAAAAAQIDBBEhMQUSQVETYXEigZGhsdHwBjLBFeHxFCMzQlL/2gAMAwEAAhEDEQA/AO4UU6KAVFOigFRTooBUU6KAVFa209px20LzzuEijGpmbkB/fwwOZNUGD287OeTdqLnH4hb5HrgMWx8qA6PRVOvfatYxQmbVM2OAQWk6ux58A6AY8yQKqvZz2i7Q2zcyJaG2s7eIAlphvZDqJ0jGpQTwOeWPE8KYMZTOt0VHbGa5wVu9yxGNEsJYCRccSUbOgg+DMDnpyqSoZFRTooBUU6KAVFOigFRTooBUU6KAVFOigFRTooBUU6KAKKKKAKKKKAKKVFAOobtX2lj2fatcy8cd1VzjU5yQuegwCSegBPHlUxXLvbL2ggiezhnRpkWRriaFME7oKVQv4KXPLhkKwpnAxkr+0tp7S25ZzIwSO1kAZC0G7DFCHXdEyGRgSoGoqBx6VRezXYO7uolMQ3MTZZpXypboFQDvMBx48BknjwrqPZzt/b7QlaKASB1TXh41UBAQuBpY4xkcKzdp+18OzlUzLIS+dAjjyDp5jOQBzH1qFK4qZ5UtSxha0+XmlLKKIfY5KvKdX4cVZHC/VXzWC97OXEKC3uZrays1460SVyxPPvaSxY+BZc9M4qfs/am8zjd2Mu5By8monTH1bAXGRzxnpWz7QdrGK1k3al2lIiXClgA3DJ+XAeZFaxr1oTUZa5Np21CpByjpj86lX2f24t9kjGzbi8mcf6jKLcnziYZx6EHzruvYPtcNqWSXYQoxLI6ZyBIvPSeq8QR618zwwzxlVWwRHdlijdoptQlc4ULrcgt6g19SdmNhiytIrZTkovfb8crd53PqxJqykVMCVp0Uq0Nx0UqM0A6KKVAOilRQDopUUA6KWaKAdFFFAFFKjNAOilRQDopUUA6KVFAau1NoJbwvPKSI41LtgZOB0A6k8gOpIrng2KLiRnvSYpruXVJiTSUjVCIrQsOSjADYxlmbB4iuhbX2YlzBJby53cqNG2DxwwxkeBHMHxAqg7IuWlSSC5Ie4tpGtJm6SMgBSXy1oVJ89VR7iTjHKJNtFSk4vsRmxOzC2NxJusKDE7PCsm9VXHeUq7EsMj7pPTJA4VJNZ2884N6qmMI4TeBmiEvd0l1Bw33uf6cKySS6JFgjUZeN2z+UqCq+JwzN/D9NXZW0xLK0aAPGoLGQZKiQEDRnGk9T3ScYOelQZVJOaqYLKFKKpum2edjbDjglk3EjSQFU4FcRiUZDmEY4Ie75Z1V47R2ygZfO4kR45BngrqpkVh4ZUP8ANFqeAqE2iI5ncTSKbdF0Mu8GkFl77Oc8HwdIzyH5jXOUuaTkzrGHLFQiUfspdSm5tr+6ijEcSPLBbglXlKqc3GFQjhhsM+kEhQDX0LaXCyIsiHKuqup8VYZB+hrh0Fq0srrDIkt9dxvAI4mDrBEzBVkYqSsccUWQBwyTjrXb7G1EUaRL8MaLGPyqAo/QVbxm55bKOdKNLEYmxRSorc5jopUUA6KVFAOilRQDoopUA6KVFAOilmigHRSp0AqdKigCnSNRm3dvxWkLyyuo0qWCl1VmPRVyeZPD51hvA3JMmqxJ2zYnVBbtLDkgSCaNC+DgtGrnvL4EkZ5jIINUBO0lpM/+cbXct8UuWAVj9yB1P2aryGkjOMnJJrPcrJahDHITAMLFJ90dBFOo4DwDAAHyPA0NzxOpzclKOHnTmWjXl+bE+naZ/e/h3LVd+01EEjC2nIjBDA7pWD8MKUL6uJZcEA5BBGRUdDbxRPGt4Cfs5p53jSQk3BaMM+YhrADTMAegAqJkkS7urNgMODJLKueQtsMqN44neMg+BPQ1YrLaSW92JZ9SxiFow4jdhrkkjIHcBwe51x0qXbXE60Yuosb6emn1MuioRk4mSXsnBfIGguVmh5gMsVwoP5hhv5ia2Y+xDKuGu5FQDlFBBGAB5srEfWvcsmybp8ye5vKT98RLJnzDYenLsTZMQ1yR2SgdZDFgfznFWHhw7ETxandkLtrYll7pdMtzLcPDBI5UX7EBtJ061iYL8WOBFRV/s9YrZoURVAgK6QoAzoOeA8+NTe3NtwXMHuVghaJ3QSSRw6IFhDhnAYgK5IUr3M/FUL2tvt1BNJzIjIA8XYYUfMsKg3bWYxj3LKxTxKU+wezztMtpsm30WjlimGdRDHvX1MFC5OuViMDOPnU7c+0WWDTJcWyrGSF3a3OucZOAQoXQ5/dVs+GeVU3s+syLHAqh7uKJYljDDdWqaQC8rjI3jcScZODgA8SZDZ86JNiDVeXgOmScYEUOeaqxyE9F1MeuKravEq8ZvGMLt29ei8+vRHCNtDGu5d27YtnItJzF45hD48REX1/I4by6VN7N2nHcRLNCwaNuRGehwQQeKsCCCDxBBFc8baa6sGVpJR/y7dS5B/e0A6f4iK3ezW2/d7ic3EckFtMElDSBNAuBlHZjGzbvUgjOWwMoc866cP4nVq1OWuks7dPdruaV7ZQWYPJ0CnXiOQMAQcgjIIPAg8iPEVivb+OFDJM6RoObO6qo9SxAr0BCM9OqvL25R/8Ag4Zrgf6gURQ/+ZNp1DzQNWpP2zuY+9Jaw6fwpfZf5BolUn5j1qJO9t4S5JTWfU6Rpzlsi5UE1Tx28Fyg/wAPjLMeDyTKUihbkVbHGVxj4UyPFhkVH3NkJO9eO1weZ3pxEPyxL3B6nUfOol5xahavlbzLsv5OlO3nU2RdV2tCW0iWMty071M59M1nmnVFLOQqgaizEAADmSTwArke2dowjEEVtE8j5CRpbRF38wMYRfFjgCpDZPZQiMe/trQEMlmJGa3jI5ZBOJGHmNI6DrUZ8bpwp89WLXZdX+fA6zs5ReM6ljm7eb3I2dA1yOW+Zt1bfKRhmT+BWHnWo20toP8AFPaxfux2kkn+55Fz/LWZnJ9Og6AeVeaoK/6guZv/AG8RXxfxf2JMLKKXtHhdtbRi45tbpRzQK9tIR+6SzoT64+VT3Z/tTFeBlQNHPHgSwSrpljJ5Ej7ynoykg+NQlR22rZyEurbhe2+WiblvE5vbyeKOBjyOD0qVYceqeIoXGqfXbHr5HOtZpLMDotOtHYu1ku7eK5i+CVFcZ5jI4qfMHIPmDW9XtCtFRTooDBeyFY3ZBllRmA8WAJA+tcb232jFnZRyQqJJ5VjcuQC8k0q6yzHmeOTw5DAGBy7Ua+eXkXU0ynUpeWO1yP2VqjkKV/ePAZ8B5DFfe26rODk9E8tdyz4bRdao4Lf6EVbdqNoHLzLb6cE/awrkefDj8qlbXtXd4Ib3do2GkqYmUMvLHXh8qhUG+kLH9mhwB+J+pPkP6+lb9Rp0KL/6L4HqrbhlJrLba9d/7Ep2b2wlvcPPMjgNEIQEO8099WOc4JGFAHAnAAPLNXCHa1teo0KuGLDBRgVf10sATgjmPCud1q3FyuMMOR+nmD0PpW+Mma3C6cE3CWPXYu3+G3ZeWGO61xqQhFxDHNpyocBS/e5MOeam9k7BSFRrWN5eZcW8SH0GhRgVzu02ncKCyTyoXwWGVYnSAoOXUn4QBSnuZZP2txO48DMVH0TArLTfUgR4VW3UV8Tpu09rw2yGS4kWNR+JuJ8gOZPkBXLNodrve5t7iQxITuoY175PEb2RiNEZxy+Ir4Z414SxQHIUavE94/U5NZ6JRXmSf6NUnpOeF5ff+xkfa8rx7tgI7ccdwjMkZzzMrA7ycnrqZc+Fa1zdyTaYWlYQKMbqIiKP0Cp09c+tZTWjcw6Tkcv6GtYwitkvz+SV/TKFGOcZ75JPMQQIsRwPG5uD+msKPkK2NnSaWG5nlt36EyNJCT4Oj5wPMZqGS+PUZrZjmDcjW8tf3LJ1Vna1I8sVj6lw7ObQlXNjd3c8DxamWOEwxxvEzFw0bhS5A1AY1cBpxkVLv7lCd6wV5Bx3sztKw89cpOn5EVz3b8ZnsQxBL2rABuu6bLBc+AKuP4h4VMdm9lExrNbW9pcDODqOiVHHNWWUMoYeKtgjBHA1WcRoOS53VkovpnC+P3PL1rWFvUcWvz5+pYpO1bXBK2cbzdNSjuD1kbEY+RJ8qIOzTynVfSah/oRM2g+Ukhw0n5QFHrWRbjaJAAtIlHIaruPA/lB/pXsbK2jL8ctvAP3Fklb9RGKoW1S0puEPPm5n8v4WfM151jDfwRIXF5HAmCVREGAowAqjoByUVXheT7RbTZriEHjcODux/wCGOczendHjUtb9i7dWD3TvcyA5+2YFAfERqAn1zU21zwwowBw4eH9qiKvSo601zS7vZe7d+/HobKUnpFYNHY+wobJToy8z8ZJX4u58z0Hgo4CtlnJOTSoqHOcqknObyzeMFEKKKK1NwooooDN7N3xDcwj4Yb24RR4K+mfH/rGrdVQ9mozBcy9Jb65ceiFYf/iq319YoZ8KOd8L6HnKmOZhQTTqM7SbaWztZrlhkRIWC/ifkifxMVHzrsa7kV2v7bwWQ3LFnndTiOPGpVORvHJOFGeXU44DnXEbybd2sYHOO3VT+fiT88tW5tq8ZdTTNqmJ3kzdXnbmo/dUYQL0x51q32wCLbXO594lXUkI5JGRwZ+PMnGB8/Coc5878j2Flaq0gnq6kk/doKC13SrGeagZ/MRk/qayVnd99GtwnJlVZB+GUDSc+GcZ9cjpWCo0lhnpLaSlSjjsFaUaa5WJ5Jj+Y9fkP61u1p2DcZB1EnH5qKyjFbDlCL7/AERuUUUVqSQoor3GvU9KGreFkaqAMmtTbc6xWxdh3mOEGT04E/Uj6GpGOHWCzd2Jfib+w8W8B/aqxtdvfrgIOES8AoPJRwAz/wB8Sa7U45ZTcRuXCm4x/c9DFZzSGISMAAeA1Z4j1FbSXen40I/eU6h6+I+lSV5s9d1oXhgYH9K1dkTakOeYJB9f+xWzl1wRqNBqapKbzj11W5t2+0/s5YsgrKgXPmCGB9eBHzNbvZy+eALcQgllRTPED+1hxxI//oh4jyPhmoi92aCdcfdk8uR9a2tj3zKFccJEJBGOGR0weYI+oNcqkIThyvWLOroyqylSqrEsb9H5nWdnbRSeJZoW1RsMgj9QR0I5EdK2C1cvtdjq16u53iLcwtKqxzyIVkjbDgFSNQ5888AOtS21NjzxQSOJ7vKqdObpsajwXlxPeIryVxwmnCt4aqb7ZXf88ilkpRzlbF5JxxPKoy77UWsR0yTxBvwhwzfypk/pU5aezGyCrvo2ncAZae4mlyw5nS76Rx8AKsGz9jQW4xbwxRDwjiRP/aBVpT/TUF/yVH7l/krZXz6IoEe32k/4e0vJgeTC2MaH+KYpW3Hb7Rk+GySMeM18gP0iR/610DFFWNPgVnHeLfq3/GDi7yq+pRh2e2k3NrKP5XEn/wBKZ7MbRHHf2TeXu1wv670/0q80qlLhdmljw0c/9RV/9FDeyvouMltHKvjb3GW/kmVM/JvlWlddoo0jmY6klhieVopEZJAFUnircSOHMZHnXScVo7T2JDchVuIo5Qp1AOgbB8Rnl/eoVXgVrN5guX02+Z1jeVFvqR/YTZpt9m2sTfHuVd8/6sn2j/7nap6gCnV8QxVRvantFUjtoWIw8++ZfxR26NLjzBl3I+dXkmuB9utum6v5puJihzawjxCt9o/8Tj6KK51JcsSfw62dxXjHotX6IhVnU3cZmBdFLSsPxOBlQfIsRnyBrPe3pdmkkOWY5PmfKtH3YthpC2okAKnPPRRjiT6VtWFosdwjXaGeBTiWFJGZgOuXGFJHMxhjnlwqHGLm1FHrrm8p2XNVktXt6dCT7Fdk7q8E91aMsUa8BvFJinf76jA4AADLYIJOMcKirbtHbzLqkhljPEaohrQkHBOk8QPQj0r6Cs7iFrQPalPd90THoACaNJxgDkB4dMGvm/YcAFvGpA+AN/Nk/wB671YxjEqOF1q91XliWOpKf4jZ9ZZfT3fB/Vqibi9QTGS2WRkIAYMmPnnlmpjZVmjXCqVBCpJOwPIiKNpAp8iVHyzWugzqz4kVHyks4L1U61So4SnqsPbqZ9m30Egw+vP7jAMvkUYcfqK3TZwH4bjHk8Dg/VNQqB/wpWDA8WUgjI+43Ig8+BBHzWvP+HOPhkceWskfRs09k6KVd5evua+jT+pOmziHOdf4YpD/AFAFPfwxqSFZ8dZDpX+VTn6tUB7pN/qt9E/6U/8ACdQIlZmB6MxI+nAUWDE5VpLHLL3tJfI19tdpHuDuoO8eQ0gBFH7oHAVv7E2cIYxni5HePn4V7WJLdNUal3AJCLGQOAzlmIAx5LkmnG27gwCHnm4jiO4GOp5D4fhUeea3zlYRXtRhU56jzJbJaJeS7+ptSPxA9fpioJ5txcEfdfiPzdR9MGpSO0kmlESEDC6nkPwxxj4mI6nOAB1NbUexkTiuS342wWPr1+QPDpUijbTqRbRXcQ4tRta0U/3J9Ohq216rNgc+PAgjPDzrxHEQ7Y5aiPlz+o4VlvIuAxn4sflcDVjPUFeIPqDxHHBc3W77oy0jHAUDLMxPIDmT5VDaa0L+hd060fGcvZxnO3uJrYV6FvbZpD3VD2646GY8CfLUcfxCrx2jP2A8N/a59PeYs/pVN7I9hbgTi4vdKBWV1QOGYle8oOOCgNxPUkDlVv7WNps5XH3NEvyjkVz+imvM3lWlO+pOEs4az23KC7qRq884LCZ0uikjZGRyPH5V6r3B5oVFOigFRTpUAUU6KAVFOigPJFfPvavYT7OudxIxkRl1q+jTqGcHHE8RwB9ema+g8VG7d7PQXsW6uYw65yDkhlblqRhxU+lc5wU1gnWN7K0qcy26nArI6ssp7zZUMDxWJcByvgzs2nPgjYrejQKAFGAOWOGPSrRtP2KOh1WNyOWAk6kHmW/aR+bH7lVfamwNoWQLXNuxiHORMSoB4kp3lHmyipdm4UY4e7Kzis6t5WdTOnYsOxtumGOZQcQTI6zL0hmdSouk8I2YgSD7pIfkWqibObuAcsKox4EAKR8ipFS2zNrgkPGRq48DghgRgjwZSCQR1BrS2psyO1dZ7fhazHDRkk7ibPFQTxKE4xnkGHnXO8ocy54bFl+nuJK3reHW0zoKF3V2ljHAAwknll0OpR/C361hjZsZABBJ4Z5VliMiRRiQd1y0wxgnLHSSf5OHkKx28oAweHUZ6iqmWmh7+g1L2s75+p7tJO+5cYLRaVHid4hOfQD9ayV5jZTNCDg6pFQ/lfuH9SD8qyyJpYqeYJHzBxWHtk7UWlOUc5e54r0vh/36UqXvLR95MB+SsRnST94DqR0rC3OlaXLBvGTHPdld/Cg1ShjEW5KqYGcH7zHj6D1qMWYAIyjSue6BxZ2+EYA5/wB69zWwQAZZpHbGkH4mJz3v1zUjbD3U76QapQMKyrlYhy7nn01YyOmKn0aLqbbHjOI3sbZ4qPM30+nuXzJPc+6RbtyBK5DzHP38d2Lz0A8f3ifCou626EHgCcDIJJPgAOZqwdnews1+i3NxJurZz3cYaV155APBF8zknw610bs/2QtLSQG1jy4U5lky8nLozfD8sVO8XlXLA8m6TqSc6mrZzbZXs92jeQvKFWBW0sguCwkYrrxhVB3YIc8W4+VS+xezp2edU1hc74jvTrouh56d0dSDy0D510eFkI75fV5VKR2+DnPSq65tYXMXGedezwT6dadNKK2XQ55D2ptmbdmVUk5aJQ8LZ8NMoU5qQngWWNkbijqyN1yrAqR9Caud3YxzLomRJF/C6Bh9GBFQU/s8sG4i2RD4ws8RHpumXFefn+nIJ81Ko16rP2JSvnjEkLsJtQyWohlP+Ytj7tL4koO5J6Omls+Z8KslUU9g7i0uBd7Pumdgu7aC6OpZYs5EZlUa1IOSrMGxk9Cc3lc4GeBxyz1r00OblXNuQJYzoeqKKK3MBRRRQBRRRQBRRRQBSoooAqP23tuKzjElw2lS2gYVmYsQTgBRk8AT6CpCqT7WLfNpFJ/p3MZ+Thov6utbRWWkazbUW0UbtNY2N7Nr2XJubx3GIXjZIrktnDo2MRMxBAJwCcZAJzUNFYSTRSpOpiCaoX3g7xmx+zQDmwyGLcgMHjkCsGzbHJ30ztHHGcKFOmVmjlZ1ZW/5SDu98jJx3R1Fh2ZsG62jgwr7vZqD9u6kKE4ltwrcZWPEl24EkkljUqK8Pd6EKT8XGF7X0K5LtITRRsM5S3ihYeEkSCN/qyk/OscKgoM8eFaez7FjGJYu+js7gOSr6WdsHVyY448QOJp+97oYcMvk6kfRhlT9aqK1vUi+bGh9F4bxa1nTjTc1lLDT7+8zzQ4KFOBEit9Dq/tW0zEkk8yST6nia0o75HPxKAOPxrxP1rK1/GOcifzj/rUdqWxdQqUU3NSWvmjPWjcTZbHIKaJNsRjkS35VJ/XlUZLNLJhY0w0jrGpZhnW7BRwHma3hSk+hAveJ20I8vOn6akzsfYF1eby4tkDxWeZHJJ77BeMUePifSSfp4itq6mLqm6wVcq2oZxoHeJJ6V3jsx2ejsLSK1h+GNcE44u54s582bJrmHbbsp7hOZIx/krhzpA/5M7ZYx/kfDFfA5HUVb20lFcnc+c8QlKvPxuv8EDaX98tufdEu/c3kY64IA32gJVwhALxgkcSAMkHHXPRPZfY3ghd7sSqjPiJZ2YyiPSMk6u8AW5BuPA+IrnPZrttd2Edxb28bskveiMi6RBKSA0mTw0lcnHHvKOGCa2tge1S5tDIHaO4iMocl3kyScB44nLYAAGrUQRnVwArEoyedDWEorGp3SygKIFPPjyrYrV2XfCeGOdQyrIiyBWGGAYBgCPHjWzXE7jopUUA6KVFAOilRQDopUUA6KVFAOilRQBRTooAqN7Q7FW8tpLZyVDgYYAZVlIZWGeeGUGpGnQFS2J7Obe3IeXNxKDkNKBoU/uxjuj1OT51u9u7ww7Nu3X49w6Lj8cg3a/7nFWCqz7QQTZqo+/dWan0NzF/0rLbluYhGMcJLQ4rZbQ3Ci3uP2K91JQuTF0wwHxJw444jnx45kXXBxkHkQVYEEEZBBHAgjjmo+ZQSR0yfp0rQtL9bOY6gXt2XTIo5pqbIkj8CpGSORBPjXS2u3F8sy443+nowj49vp3X2Jh7RG+JFPqin+oryVjToi/JRWttrae6Rd0QzSMEQ9CD9/j5VDWuzmcvvXYEEZCHGcgHJb4jz8elTK1zCk8Y1POcP4VcXr9jbYkNtXSSR6RktlQG5Y48T44xmseyZFN1bcQf81b9Rz3yV5OwosfAM+Ld4/rWPZFtHHe2jFBhbu3zpABxvFGOXj/Sq+VzzvY9BU4BVtKTlKS01PqOo3b+wYr63a2nB3baTlW0srKwZWU9CCAakhTrBVnLNqewxZcmO+nHgsscUij1ACg+tb/Zr2L21s4mupHu5Ry3ihY1xyxGM5x4MSPKuh0Vlyb3ZqopbISinRTrBsFFFFAFFFKgHSp0UAqKdFAFKnRQBSp0UAqKdFAKinRQCqG7Wx5tGf/SeK4+UMqSt/tQ1NV4mjDKVYZUggg8iCMEGgPnraFoYpZIjzR2T+UkVDJZPNMIYRqlmk3aDxY8OPgAAST0ANTO3BIrSlmDGKea1BxgstqyxKz+LMuCTVr9jexRJPcXrcd3iCLyZ1DyN66Si/NvGoyh7WD213fp2Uaq3a+exh7QeyFLWyM6SyzSWyxyKpChQiEGUgKMt3dZGeQ4cedU+eAxzEHqMH1HFSPVT/Svo91yMHiDwI8R4VwTtrae73Rh0FViIQHOQ0WA0TD0QiM+cfnXSqs6lXwK45Juk9nr7yOr32S2Z7xtS1hA4CcTt5JD9ofqQo+dYt4MaunOr77E9h5E20XH7TNvDy/Zq32jeWXAH8Fcqayy645cKnb8vWR1QUU6KlHgxUU6KAVFOigFRTooBUU6KAVOiigFRTooBUU6KAVFOigCijNFAFFFFAFI080qA4r7TbXdXrxRLiKbRcuT92dgys0Z/fEaZU54rnxqtbN2nPYOJrGRlOV1QliY5ccMMvU44ZHEdK6r7VNhO9sb23/b2yMzKQCstsO86MCCCVwWHmCOtc3vNnTT3CbNh0pLM+hykaLpjXjI7EDJAUHhnicDrXF06jbccYLelxC3hbeBUg2+n50O02naES7PF9GpwbczhCeOQhYofMEEZrim1pjJJvJAS8iozswIMjlQWbj0ySABwChRXerDZyQwJBGPs40WNR+4o04PjwFcj7U9lpNnTLHE+qznMhiVwH3TIpkMJDc10glSCDwweQJzOE54UMHHh99CyqOpOOdMFLu7XRCWDZ1hu7n4SrMunPQ4APH8QronsIuG03cS593UwyID92R1YMo9VVCf/ANqjp2fa+uorSJYt5IcswSUBIV+J2G9wQOg6kgda712b7OQ2FutvbghRxLE5Z3PxO56sf04AYArMacoPElg6XnEad3BKC07krRRRXQqgooooAooooAopZp0AUUUUAUUUZoAoozRQBRRmjNAFFFFAFFKigHRSooB1rX+0Y4I2lndY41GWd2AA+ZrYqk9r+zt5PcrNb7uRFRBEJH07iUFi8qqUYF2BQB+ahSBjNZSyzDeEaPaXtg08bImqC2ZSNTqBcTqRySNv2MR6u4yRnAHOqRs3tAbPacN7KHZCJEnYLnEbji2PEMFbA44U+NXG29ls8p1XVyqEnLbpC7k+by8P9lSy+yezOBKZ5F6q05Ct+YRhcjyqRzU4xcVqRVGrKam9EW6yvEmjSWJg8bqHVlOQyniCKp3tOn/4OJSBK80pGRn7NbabeDGRxIYAeBIq42tqsUaxxKqRooVVUAKqjkAByFci7bXkvvchnjl1iVliIt5WVbdQBGY2VSO8S7MQc5wD8IrjTWZHaq2oPCyTPsxvLeJpt46JcyMirrIBaIKCAhPPvFsqD0BxXSga+dZr2IdyVlXP3ZQUyPyyAZqwdk+281lLHFr39k7rHuy+qSLUQoaE5y6AkfZnOB8OOVSK1LLc4vJFt6+EoSWDtdFIUVEJ46KVFAOilRQDopUUA6KVFAOilRQDopUUA6KVFAOilRQBRTooBUU6KAVFFFAFFOigFRiiigMc9urjS6hlPRgCPoa1bfYVvG2uOCFHH3lhjVvqBmiigN6iiigCinRQCooooAooooAop0UAqKKKAKKKKAdKnRQBSp0U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prstClr val="black"/>
              </a:solidFill>
              <a:latin typeface="Calibri"/>
            </a:endParaRPr>
          </a:p>
        </p:txBody>
      </p:sp>
      <p:sp>
        <p:nvSpPr>
          <p:cNvPr id="11" name="Rounded Rectangle 10"/>
          <p:cNvSpPr/>
          <p:nvPr/>
        </p:nvSpPr>
        <p:spPr>
          <a:xfrm>
            <a:off x="251520" y="260648"/>
            <a:ext cx="4248472" cy="1584176"/>
          </a:xfrm>
          <a:prstGeom prst="roundRect">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500" dirty="0" smtClean="0">
                <a:ln>
                  <a:solidFill>
                    <a:prstClr val="black"/>
                  </a:solidFill>
                </a:ln>
                <a:solidFill>
                  <a:prstClr val="white"/>
                </a:solidFill>
              </a:rPr>
              <a:t>Rock, paper, scissors</a:t>
            </a:r>
          </a:p>
          <a:p>
            <a:pPr algn="ctr" fontAlgn="auto">
              <a:spcBef>
                <a:spcPts val="0"/>
              </a:spcBef>
              <a:spcAft>
                <a:spcPts val="0"/>
              </a:spcAft>
            </a:pPr>
            <a:r>
              <a:rPr lang="en-GB" sz="3500" dirty="0" smtClean="0">
                <a:ln>
                  <a:solidFill>
                    <a:prstClr val="black"/>
                  </a:solidFill>
                </a:ln>
                <a:solidFill>
                  <a:prstClr val="white"/>
                </a:solidFill>
              </a:rPr>
              <a:t>evolution!</a:t>
            </a:r>
            <a:endParaRPr lang="en-GB" sz="3500" dirty="0">
              <a:ln>
                <a:solidFill>
                  <a:prstClr val="black"/>
                </a:solidFill>
              </a:ln>
              <a:solidFill>
                <a:prstClr val="white"/>
              </a:solidFill>
            </a:endParaRPr>
          </a:p>
        </p:txBody>
      </p:sp>
      <p:sp>
        <p:nvSpPr>
          <p:cNvPr id="12" name="Rounded Rectangle 11"/>
          <p:cNvSpPr/>
          <p:nvPr/>
        </p:nvSpPr>
        <p:spPr>
          <a:xfrm>
            <a:off x="3091386" y="3838722"/>
            <a:ext cx="5724128" cy="2852936"/>
          </a:xfrm>
          <a:prstGeom prst="round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fontAlgn="auto">
              <a:spcBef>
                <a:spcPts val="0"/>
              </a:spcBef>
              <a:spcAft>
                <a:spcPts val="0"/>
              </a:spcAft>
              <a:buFontTx/>
              <a:buAutoNum type="arabicParenR"/>
            </a:pPr>
            <a:r>
              <a:rPr lang="en-GB" sz="2400" dirty="0" smtClean="0">
                <a:solidFill>
                  <a:prstClr val="black"/>
                </a:solidFill>
              </a:rPr>
              <a:t>Exchange one </a:t>
            </a:r>
            <a:r>
              <a:rPr lang="en-GB" sz="2400" dirty="0">
                <a:solidFill>
                  <a:prstClr val="black"/>
                </a:solidFill>
              </a:rPr>
              <a:t>thing that excites you about teaching primary </a:t>
            </a:r>
            <a:r>
              <a:rPr lang="en-GB" sz="2400" dirty="0" smtClean="0">
                <a:solidFill>
                  <a:prstClr val="black"/>
                </a:solidFill>
              </a:rPr>
              <a:t>languages, </a:t>
            </a:r>
            <a:r>
              <a:rPr lang="en-GB" sz="2400" dirty="0">
                <a:solidFill>
                  <a:prstClr val="black"/>
                </a:solidFill>
              </a:rPr>
              <a:t>one thing that is daunting</a:t>
            </a:r>
          </a:p>
          <a:p>
            <a:pPr marL="342900" indent="-342900" fontAlgn="auto">
              <a:spcBef>
                <a:spcPts val="0"/>
              </a:spcBef>
              <a:spcAft>
                <a:spcPts val="0"/>
              </a:spcAft>
              <a:buFontTx/>
              <a:buAutoNum type="arabicParenR"/>
            </a:pPr>
            <a:r>
              <a:rPr lang="en-GB" sz="2400" dirty="0" smtClean="0">
                <a:solidFill>
                  <a:prstClr val="black"/>
                </a:solidFill>
              </a:rPr>
              <a:t>Rock </a:t>
            </a:r>
            <a:r>
              <a:rPr lang="en-GB" sz="2400" dirty="0" smtClean="0">
                <a:solidFill>
                  <a:prstClr val="black"/>
                </a:solidFill>
              </a:rPr>
              <a:t>paper scissors!</a:t>
            </a:r>
          </a:p>
          <a:p>
            <a:pPr marL="342900" indent="-342900" fontAlgn="auto">
              <a:spcBef>
                <a:spcPts val="0"/>
              </a:spcBef>
              <a:spcAft>
                <a:spcPts val="0"/>
              </a:spcAft>
              <a:buFontTx/>
              <a:buAutoNum type="arabicParenR"/>
            </a:pPr>
            <a:r>
              <a:rPr lang="en-GB" sz="2400" dirty="0" smtClean="0">
                <a:solidFill>
                  <a:prstClr val="black"/>
                </a:solidFill>
              </a:rPr>
              <a:t>You lose – you stay the same. You win – you evolve!</a:t>
            </a:r>
            <a:endParaRPr lang="en-GB" sz="2400" dirty="0">
              <a:solidFill>
                <a:prstClr val="black"/>
              </a:solidFill>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76056" y="1092446"/>
            <a:ext cx="1578415" cy="1504755"/>
          </a:xfrm>
          <a:prstGeom prst="rect">
            <a:avLst/>
          </a:prstGeom>
        </p:spPr>
      </p:pic>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54471" y="228546"/>
            <a:ext cx="2354125" cy="1564150"/>
          </a:xfrm>
          <a:prstGeom prst="rect">
            <a:avLst/>
          </a:prstGeom>
        </p:spPr>
      </p:pic>
    </p:spTree>
    <p:extLst>
      <p:ext uri="{BB962C8B-B14F-4D97-AF65-F5344CB8AC3E}">
        <p14:creationId xmlns:p14="http://schemas.microsoft.com/office/powerpoint/2010/main" val="543865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solidFill>
                      <a:schemeClr val="bg1"/>
                    </a:solidFill>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solidFill>
                      <a:schemeClr val="bg1"/>
                    </a:solidFill>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KS2</a:t>
            </a:r>
            <a:endParaRPr lang="fr-FR" b="1" dirty="0">
              <a:solidFill>
                <a:prstClr val="black"/>
              </a:solidFill>
            </a:endParaRPr>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KS3</a:t>
            </a:r>
            <a:endParaRPr lang="fr-FR" b="1" dirty="0">
              <a:solidFill>
                <a:prstClr val="black"/>
              </a:solidFill>
            </a:endParaRPr>
          </a:p>
        </p:txBody>
      </p:sp>
    </p:spTree>
    <p:extLst>
      <p:ext uri="{BB962C8B-B14F-4D97-AF65-F5344CB8AC3E}">
        <p14:creationId xmlns:p14="http://schemas.microsoft.com/office/powerpoint/2010/main" val="1375625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5725"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KS2</a:t>
            </a:r>
          </a:p>
        </p:txBody>
      </p:sp>
      <p:sp>
        <p:nvSpPr>
          <p:cNvPr id="5" name="Rectangle 4"/>
          <p:cNvSpPr/>
          <p:nvPr/>
        </p:nvSpPr>
        <p:spPr>
          <a:xfrm>
            <a:off x="6068213"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KS3</a:t>
            </a:r>
          </a:p>
        </p:txBody>
      </p:sp>
      <p:sp>
        <p:nvSpPr>
          <p:cNvPr id="17" name="Isosceles Triangle 16"/>
          <p:cNvSpPr/>
          <p:nvPr/>
        </p:nvSpPr>
        <p:spPr>
          <a:xfrm>
            <a:off x="4716016" y="823938"/>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p:cNvCxnSpPr>
            <a:stCxn id="17" idx="1"/>
            <a:endCxn id="17" idx="5"/>
          </p:cNvCxnSpPr>
          <p:nvPr/>
        </p:nvCxnSpPr>
        <p:spPr>
          <a:xfrm>
            <a:off x="5760132" y="2732150"/>
            <a:ext cx="208823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04117" y="3748390"/>
            <a:ext cx="318430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20072" y="1785590"/>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21" name="TextBox 20"/>
          <p:cNvSpPr txBox="1"/>
          <p:nvPr/>
        </p:nvSpPr>
        <p:spPr>
          <a:xfrm>
            <a:off x="5220072" y="2886035"/>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22" name="TextBox 21"/>
          <p:cNvSpPr txBox="1"/>
          <p:nvPr/>
        </p:nvSpPr>
        <p:spPr>
          <a:xfrm>
            <a:off x="5148064" y="3914472"/>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0" name="Straight Arrow Connector 29"/>
          <p:cNvCxnSpPr/>
          <p:nvPr/>
        </p:nvCxnSpPr>
        <p:spPr>
          <a:xfrm flipV="1">
            <a:off x="8964488" y="823938"/>
            <a:ext cx="0" cy="381642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323528" y="836712"/>
            <a:ext cx="4248472" cy="3875658"/>
            <a:chOff x="323528" y="836712"/>
            <a:chExt cx="4248472" cy="3875658"/>
          </a:xfrm>
        </p:grpSpPr>
        <p:sp>
          <p:nvSpPr>
            <p:cNvPr id="6" name="Isosceles Triangle 5"/>
            <p:cNvSpPr/>
            <p:nvPr/>
          </p:nvSpPr>
          <p:spPr>
            <a:xfrm rot="10800000">
              <a:off x="323528" y="895946"/>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811629" y="1760042"/>
              <a:ext cx="32403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9701" y="2984178"/>
              <a:ext cx="18881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55576" y="836712"/>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13" name="TextBox 12"/>
            <p:cNvSpPr txBox="1"/>
            <p:nvPr/>
          </p:nvSpPr>
          <p:spPr>
            <a:xfrm>
              <a:off x="811629" y="1904058"/>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14" name="TextBox 13"/>
            <p:cNvSpPr txBox="1"/>
            <p:nvPr/>
          </p:nvSpPr>
          <p:spPr>
            <a:xfrm>
              <a:off x="755576" y="3068960"/>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1" name="Straight Arrow Connector 30"/>
            <p:cNvCxnSpPr/>
            <p:nvPr/>
          </p:nvCxnSpPr>
          <p:spPr>
            <a:xfrm>
              <a:off x="4572000" y="936596"/>
              <a:ext cx="0" cy="3644532"/>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217864" y="5534561"/>
            <a:ext cx="3754176" cy="923330"/>
          </a:xfrm>
          <a:prstGeom prst="rect">
            <a:avLst/>
          </a:prstGeom>
        </p:spPr>
        <p:txBody>
          <a:bodyPr wrap="square">
            <a:spAutoFit/>
          </a:bodyPr>
          <a:lstStyle/>
          <a:p>
            <a:pPr marL="171450" lvl="0" indent="-171450">
              <a:buFont typeface="Wingdings" pitchFamily="2" charset="2"/>
              <a:buChar char="§"/>
            </a:pPr>
            <a:r>
              <a:rPr lang="en-GB" b="1" dirty="0"/>
              <a:t>listen attentively </a:t>
            </a:r>
            <a:r>
              <a:rPr lang="en-GB" dirty="0"/>
              <a:t>to spoken language and show understanding by joining in and responding </a:t>
            </a:r>
          </a:p>
        </p:txBody>
      </p:sp>
      <p:sp>
        <p:nvSpPr>
          <p:cNvPr id="35" name="Rectangle 34"/>
          <p:cNvSpPr/>
          <p:nvPr/>
        </p:nvSpPr>
        <p:spPr>
          <a:xfrm>
            <a:off x="267474" y="4770859"/>
            <a:ext cx="3728462" cy="646331"/>
          </a:xfrm>
          <a:prstGeom prst="rect">
            <a:avLst/>
          </a:prstGeom>
        </p:spPr>
        <p:txBody>
          <a:bodyPr wrap="square">
            <a:spAutoFit/>
          </a:bodyPr>
          <a:lstStyle/>
          <a:p>
            <a:pPr marL="171450" lvl="0" indent="-171450">
              <a:buFont typeface="Wingdings" pitchFamily="2" charset="2"/>
              <a:buChar char="§"/>
            </a:pPr>
            <a:r>
              <a:rPr lang="en-GB" b="1" dirty="0"/>
              <a:t>appreciate </a:t>
            </a:r>
            <a:r>
              <a:rPr lang="en-GB" dirty="0"/>
              <a:t>stories, songs, poems and rhymes in the language </a:t>
            </a:r>
          </a:p>
        </p:txBody>
      </p:sp>
      <p:sp>
        <p:nvSpPr>
          <p:cNvPr id="36" name="Rectangle 35"/>
          <p:cNvSpPr/>
          <p:nvPr/>
        </p:nvSpPr>
        <p:spPr>
          <a:xfrm>
            <a:off x="4067944" y="4770859"/>
            <a:ext cx="5122350" cy="1200329"/>
          </a:xfrm>
          <a:prstGeom prst="rect">
            <a:avLst/>
          </a:prstGeom>
        </p:spPr>
        <p:txBody>
          <a:bodyPr wrap="square">
            <a:spAutoFit/>
          </a:bodyPr>
          <a:lstStyle/>
          <a:p>
            <a:pPr marL="171450" lvl="0" indent="-171450">
              <a:buFont typeface="Wingdings" pitchFamily="2" charset="2"/>
              <a:buChar char="§"/>
            </a:pPr>
            <a:r>
              <a:rPr lang="en-GB" b="1" dirty="0"/>
              <a:t>read literary texts in the language, such as stories, songs, poems and letters, </a:t>
            </a:r>
            <a:r>
              <a:rPr lang="en-GB" dirty="0"/>
              <a:t>to stimulate ideas, develop creative expression and expand understanding of the language and culture </a:t>
            </a:r>
          </a:p>
        </p:txBody>
      </p:sp>
      <p:sp>
        <p:nvSpPr>
          <p:cNvPr id="37" name="Rectangle 36"/>
          <p:cNvSpPr/>
          <p:nvPr/>
        </p:nvSpPr>
        <p:spPr>
          <a:xfrm>
            <a:off x="4118252" y="6093296"/>
            <a:ext cx="5278284" cy="646331"/>
          </a:xfrm>
          <a:prstGeom prst="rect">
            <a:avLst/>
          </a:prstGeom>
        </p:spPr>
        <p:txBody>
          <a:bodyPr wrap="square">
            <a:spAutoFit/>
          </a:bodyPr>
          <a:lstStyle/>
          <a:p>
            <a:pPr marL="171450" lvl="0" indent="-171450">
              <a:buFont typeface="Wingdings" pitchFamily="2" charset="2"/>
              <a:buChar char="§"/>
            </a:pPr>
            <a:r>
              <a:rPr lang="en-GB" dirty="0"/>
              <a:t>listen to </a:t>
            </a:r>
            <a:r>
              <a:rPr lang="en-GB" b="1" dirty="0"/>
              <a:t>a variety of forms of spoken language </a:t>
            </a:r>
            <a:r>
              <a:rPr lang="en-GB" dirty="0"/>
              <a:t>to obtain information and respond appropriately </a:t>
            </a:r>
          </a:p>
        </p:txBody>
      </p:sp>
    </p:spTree>
    <p:extLst>
      <p:ext uri="{BB962C8B-B14F-4D97-AF65-F5344CB8AC3E}">
        <p14:creationId xmlns:p14="http://schemas.microsoft.com/office/powerpoint/2010/main" val="559323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 name="Subtitle 2"/>
          <p:cNvSpPr>
            <a:spLocks noGrp="1"/>
          </p:cNvSpPr>
          <p:nvPr>
            <p:ph type="subTitle" idx="1"/>
          </p:nvPr>
        </p:nvSpPr>
        <p:spPr>
          <a:xfrm>
            <a:off x="659713" y="1376907"/>
            <a:ext cx="7824573" cy="4940578"/>
          </a:xfrm>
        </p:spPr>
        <p:txBody>
          <a:bodyPr>
            <a:noAutofit/>
          </a:bodyPr>
          <a:lstStyle/>
          <a:p>
            <a:pPr marL="457200" indent="-457200" algn="l">
              <a:buAutoNum type="arabicPlain"/>
            </a:pPr>
            <a:r>
              <a:rPr lang="en-GB" b="1" dirty="0" smtClean="0"/>
              <a:t>The sound-writing relationship (phonics)</a:t>
            </a:r>
          </a:p>
          <a:p>
            <a:pPr marL="457200" indent="-457200" algn="l">
              <a:buAutoNum type="arabicPlain"/>
            </a:pPr>
            <a:r>
              <a:rPr lang="en-GB" b="1" dirty="0" smtClean="0"/>
              <a:t>Pronunciation – when speaking from memory and when reading from text.</a:t>
            </a:r>
            <a:endParaRPr lang="en-GB" b="1" dirty="0" smtClean="0"/>
          </a:p>
          <a:p>
            <a:pPr marL="457200" indent="-457200" algn="l">
              <a:buAutoNum type="arabicPlain"/>
            </a:pPr>
            <a:r>
              <a:rPr lang="en-GB" b="1" dirty="0" smtClean="0"/>
              <a:t>Conversations – questions and answers</a:t>
            </a:r>
          </a:p>
          <a:p>
            <a:pPr marL="457200" indent="-457200" algn="l">
              <a:buAutoNum type="arabicPlain"/>
            </a:pPr>
            <a:r>
              <a:rPr lang="en-GB" b="1" dirty="0" smtClean="0"/>
              <a:t>Reading – includes deduction of meaning of new words inserted into familiar language</a:t>
            </a:r>
          </a:p>
          <a:p>
            <a:pPr marL="457200" indent="-457200" algn="l">
              <a:buAutoNum type="arabicPlain"/>
            </a:pPr>
            <a:r>
              <a:rPr lang="en-GB" b="1" dirty="0" smtClean="0"/>
              <a:t>Enjoy stories, songs, poems</a:t>
            </a:r>
          </a:p>
          <a:p>
            <a:pPr marL="457200" indent="-457200" algn="l">
              <a:buAutoNum type="arabicPlain"/>
            </a:pPr>
            <a:r>
              <a:rPr lang="en-GB" b="1" dirty="0" smtClean="0"/>
              <a:t>Dictionary skills</a:t>
            </a:r>
          </a:p>
          <a:p>
            <a:pPr marL="457200" indent="-457200" algn="l">
              <a:buAutoNum type="arabicPlain"/>
            </a:pPr>
            <a:r>
              <a:rPr lang="en-GB" b="1" dirty="0" smtClean="0"/>
              <a:t>Content – to include describing people, places, things</a:t>
            </a:r>
          </a:p>
          <a:p>
            <a:pPr marL="457200" indent="-457200" algn="l">
              <a:buFont typeface="Arial" panose="020B0604020202020204" pitchFamily="34" charset="0"/>
              <a:buAutoNum type="arabicPlain"/>
            </a:pPr>
            <a:r>
              <a:rPr lang="en-GB" b="1" dirty="0"/>
              <a:t>Writing from memory</a:t>
            </a:r>
          </a:p>
          <a:p>
            <a:pPr marL="457200" indent="-457200" algn="l">
              <a:buAutoNum type="arabicPlain"/>
            </a:pPr>
            <a:r>
              <a:rPr lang="en-GB" b="1" dirty="0" smtClean="0"/>
              <a:t>Sentence – building - involves manipulation of simple, key verbs, nouns and adjectives, and connectives</a:t>
            </a:r>
          </a:p>
          <a:p>
            <a:pPr marL="457200" indent="-457200" algn="l">
              <a:buAutoNum type="arabicPlain"/>
            </a:pPr>
            <a:endParaRPr lang="en-GB" b="1" dirty="0" smtClean="0"/>
          </a:p>
          <a:p>
            <a:pPr marL="457200" indent="-457200" algn="l">
              <a:buAutoNum type="arabicPlain"/>
            </a:pPr>
            <a:endParaRPr lang="en-GB" b="1" dirty="0" smtClean="0"/>
          </a:p>
          <a:p>
            <a:pPr marL="457200" indent="-457200" algn="l">
              <a:buAutoNum type="arabicPlain"/>
            </a:pPr>
            <a:endParaRPr lang="en-GB" dirty="0">
              <a:solidFill>
                <a:schemeClr val="tx1"/>
              </a:solidFill>
            </a:endParaRPr>
          </a:p>
        </p:txBody>
      </p:sp>
      <p:sp>
        <p:nvSpPr>
          <p:cNvPr id="8" name="TextBox 7"/>
          <p:cNvSpPr txBox="1"/>
          <p:nvPr/>
        </p:nvSpPr>
        <p:spPr>
          <a:xfrm>
            <a:off x="659713" y="487686"/>
            <a:ext cx="8062664" cy="646331"/>
          </a:xfrm>
          <a:prstGeom prst="rect">
            <a:avLst/>
          </a:prstGeom>
          <a:noFill/>
        </p:spPr>
        <p:txBody>
          <a:bodyPr wrap="square" rtlCol="0">
            <a:spAutoFit/>
          </a:bodyPr>
          <a:lstStyle/>
          <a:p>
            <a:r>
              <a:rPr lang="en-GB" sz="3600" b="1" dirty="0" smtClean="0">
                <a:solidFill>
                  <a:prstClr val="black"/>
                </a:solidFill>
              </a:rPr>
              <a:t>Key aspects to KS2 methodology</a:t>
            </a:r>
            <a:endParaRPr lang="en-GB" sz="3600" b="1" dirty="0">
              <a:solidFill>
                <a:prstClr val="black"/>
              </a:solidFill>
            </a:endParaRPr>
          </a:p>
        </p:txBody>
      </p:sp>
    </p:spTree>
    <p:extLst>
      <p:ext uri="{BB962C8B-B14F-4D97-AF65-F5344CB8AC3E}">
        <p14:creationId xmlns:p14="http://schemas.microsoft.com/office/powerpoint/2010/main" val="23501433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 name="Subtitle 2"/>
          <p:cNvSpPr>
            <a:spLocks noGrp="1"/>
          </p:cNvSpPr>
          <p:nvPr>
            <p:ph type="subTitle" idx="1"/>
          </p:nvPr>
        </p:nvSpPr>
        <p:spPr>
          <a:xfrm>
            <a:off x="659713" y="1376907"/>
            <a:ext cx="7824573" cy="4940578"/>
          </a:xfrm>
        </p:spPr>
        <p:txBody>
          <a:bodyPr>
            <a:noAutofit/>
          </a:bodyPr>
          <a:lstStyle/>
          <a:p>
            <a:pPr marL="457200" indent="-457200" algn="l">
              <a:buAutoNum type="arabicPlain"/>
            </a:pPr>
            <a:r>
              <a:rPr lang="en-GB" sz="2800" b="1" dirty="0" smtClean="0"/>
              <a:t>Primary teachers teach own classes (i.e. Y3 teacher teaches language to Y3, etc..)</a:t>
            </a:r>
          </a:p>
          <a:p>
            <a:pPr marL="457200" indent="-457200" algn="l">
              <a:buAutoNum type="arabicPlain"/>
            </a:pPr>
            <a:r>
              <a:rPr lang="en-GB" sz="2800" b="1" dirty="0" smtClean="0"/>
              <a:t>One primary teacher teaches all of the language to all classes</a:t>
            </a:r>
          </a:p>
          <a:p>
            <a:pPr marL="457200" indent="-457200" algn="l">
              <a:buAutoNum type="arabicPlain"/>
            </a:pPr>
            <a:r>
              <a:rPr lang="en-GB" sz="2800" b="1" dirty="0" smtClean="0"/>
              <a:t>A peripatetic languages teacher ‘parachutes’ in to teach language to all classes</a:t>
            </a:r>
          </a:p>
          <a:p>
            <a:pPr marL="457200" indent="-457200" algn="l">
              <a:buAutoNum type="arabicPlain"/>
            </a:pPr>
            <a:r>
              <a:rPr lang="en-GB" sz="2800" b="1" dirty="0" smtClean="0"/>
              <a:t>Mixed model – primary teacher or TA teaches lower KS2, secondary languages teacher teaches upper KS2</a:t>
            </a:r>
          </a:p>
          <a:p>
            <a:pPr marL="457200" indent="-457200" algn="l">
              <a:buAutoNum type="arabicPlain"/>
            </a:pPr>
            <a:r>
              <a:rPr lang="en-GB" sz="2800" b="1" dirty="0" smtClean="0"/>
              <a:t>Secondary languages teacher teaches language to all classes</a:t>
            </a:r>
          </a:p>
          <a:p>
            <a:pPr marL="457200" indent="-457200" algn="l">
              <a:buAutoNum type="arabicPlain"/>
            </a:pPr>
            <a:endParaRPr lang="en-GB" sz="2800" b="1" dirty="0" smtClean="0"/>
          </a:p>
          <a:p>
            <a:pPr marL="457200" indent="-457200" algn="l">
              <a:buAutoNum type="arabicPlain"/>
            </a:pPr>
            <a:endParaRPr lang="en-GB" sz="2800" dirty="0">
              <a:solidFill>
                <a:schemeClr val="tx1"/>
              </a:solidFill>
            </a:endParaRPr>
          </a:p>
        </p:txBody>
      </p:sp>
      <p:sp>
        <p:nvSpPr>
          <p:cNvPr id="8" name="TextBox 7"/>
          <p:cNvSpPr txBox="1"/>
          <p:nvPr/>
        </p:nvSpPr>
        <p:spPr>
          <a:xfrm>
            <a:off x="659713" y="487686"/>
            <a:ext cx="8062664" cy="646331"/>
          </a:xfrm>
          <a:prstGeom prst="rect">
            <a:avLst/>
          </a:prstGeom>
          <a:noFill/>
        </p:spPr>
        <p:txBody>
          <a:bodyPr wrap="square" rtlCol="0">
            <a:spAutoFit/>
          </a:bodyPr>
          <a:lstStyle/>
          <a:p>
            <a:r>
              <a:rPr lang="en-GB" sz="3600" b="1" dirty="0" smtClean="0">
                <a:solidFill>
                  <a:prstClr val="black"/>
                </a:solidFill>
              </a:rPr>
              <a:t>Models of KS2 languages provision</a:t>
            </a:r>
            <a:endParaRPr lang="en-GB" sz="3600" b="1" dirty="0">
              <a:solidFill>
                <a:prstClr val="black"/>
              </a:solidFill>
            </a:endParaRPr>
          </a:p>
        </p:txBody>
      </p:sp>
    </p:spTree>
    <p:extLst>
      <p:ext uri="{BB962C8B-B14F-4D97-AF65-F5344CB8AC3E}">
        <p14:creationId xmlns:p14="http://schemas.microsoft.com/office/powerpoint/2010/main" val="25181587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TextBox 7"/>
          <p:cNvSpPr txBox="1"/>
          <p:nvPr/>
        </p:nvSpPr>
        <p:spPr>
          <a:xfrm>
            <a:off x="659713" y="487686"/>
            <a:ext cx="8062664" cy="646331"/>
          </a:xfrm>
          <a:prstGeom prst="rect">
            <a:avLst/>
          </a:prstGeom>
          <a:noFill/>
        </p:spPr>
        <p:txBody>
          <a:bodyPr wrap="square" rtlCol="0">
            <a:spAutoFit/>
          </a:bodyPr>
          <a:lstStyle/>
          <a:p>
            <a:r>
              <a:rPr lang="en-GB" sz="3600" b="1" dirty="0" smtClean="0">
                <a:solidFill>
                  <a:prstClr val="black"/>
                </a:solidFill>
              </a:rPr>
              <a:t>Priorities for this group</a:t>
            </a:r>
            <a:endParaRPr lang="en-GB" sz="3600" b="1" dirty="0">
              <a:solidFill>
                <a:prstClr val="black"/>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844" y="2143159"/>
            <a:ext cx="7380312" cy="3459521"/>
          </a:xfrm>
          <a:prstGeom prst="rect">
            <a:avLst/>
          </a:prstGeom>
        </p:spPr>
      </p:pic>
      <p:pic>
        <p:nvPicPr>
          <p:cNvPr id="7" name="Picture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57156" y="2143159"/>
            <a:ext cx="1905000" cy="1905000"/>
          </a:xfrm>
          <a:prstGeom prst="rect">
            <a:avLst/>
          </a:prstGeom>
        </p:spPr>
      </p:pic>
    </p:spTree>
    <p:extLst>
      <p:ext uri="{BB962C8B-B14F-4D97-AF65-F5344CB8AC3E}">
        <p14:creationId xmlns:p14="http://schemas.microsoft.com/office/powerpoint/2010/main" val="23832931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1157</Words>
  <Application>Microsoft Office PowerPoint</Application>
  <PresentationFormat>On-screen Show (4:3)</PresentationFormat>
  <Paragraphs>129</Paragraphs>
  <Slides>11</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 CENA</vt:lpstr>
      <vt:lpstr>Arial</vt:lpstr>
      <vt:lpstr>Bradley Hand ITC</vt:lpstr>
      <vt:lpstr>Calibri</vt:lpstr>
      <vt:lpstr>Calibri Light</vt:lpstr>
      <vt:lpstr>Segoe Print</vt:lpstr>
      <vt:lpstr>Wingdings</vt:lpstr>
      <vt:lpstr>1_Office Theme</vt:lpstr>
      <vt:lpstr>ALL Primary Languages Hub</vt:lpstr>
      <vt:lpstr>Welcome and aims for the session</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CVC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ideas today…</dc:title>
  <dc:creator>Rachel Hawkes</dc:creator>
  <cp:lastModifiedBy>55WD</cp:lastModifiedBy>
  <cp:revision>27</cp:revision>
  <dcterms:created xsi:type="dcterms:W3CDTF">2014-02-04T12:06:32Z</dcterms:created>
  <dcterms:modified xsi:type="dcterms:W3CDTF">2014-03-16T07:50:56Z</dcterms:modified>
</cp:coreProperties>
</file>